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8"/>
  </p:notesMasterIdLst>
  <p:handoutMasterIdLst>
    <p:handoutMasterId r:id="rId259"/>
  </p:handoutMasterIdLst>
  <p:sldIdLst>
    <p:sldId id="1023" r:id="rId2"/>
    <p:sldId id="899" r:id="rId3"/>
    <p:sldId id="987" r:id="rId4"/>
    <p:sldId id="971" r:id="rId5"/>
    <p:sldId id="735" r:id="rId6"/>
    <p:sldId id="813" r:id="rId7"/>
    <p:sldId id="904" r:id="rId8"/>
    <p:sldId id="905" r:id="rId9"/>
    <p:sldId id="624" r:id="rId10"/>
    <p:sldId id="921" r:id="rId11"/>
    <p:sldId id="888" r:id="rId12"/>
    <p:sldId id="922" r:id="rId13"/>
    <p:sldId id="990" r:id="rId14"/>
    <p:sldId id="737" r:id="rId15"/>
    <p:sldId id="923" r:id="rId16"/>
    <p:sldId id="625" r:id="rId17"/>
    <p:sldId id="913" r:id="rId18"/>
    <p:sldId id="626" r:id="rId19"/>
    <p:sldId id="742" r:id="rId20"/>
    <p:sldId id="743" r:id="rId21"/>
    <p:sldId id="815" r:id="rId22"/>
    <p:sldId id="914" r:id="rId23"/>
    <p:sldId id="627" r:id="rId24"/>
    <p:sldId id="685" r:id="rId25"/>
    <p:sldId id="744" r:id="rId26"/>
    <p:sldId id="745" r:id="rId27"/>
    <p:sldId id="746" r:id="rId28"/>
    <p:sldId id="817" r:id="rId29"/>
    <p:sldId id="889" r:id="rId30"/>
    <p:sldId id="818" r:id="rId31"/>
    <p:sldId id="924" r:id="rId32"/>
    <p:sldId id="819" r:id="rId33"/>
    <p:sldId id="664" r:id="rId34"/>
    <p:sldId id="820" r:id="rId35"/>
    <p:sldId id="628" r:id="rId36"/>
    <p:sldId id="747" r:id="rId37"/>
    <p:sldId id="925" r:id="rId38"/>
    <p:sldId id="629" r:id="rId39"/>
    <p:sldId id="890" r:id="rId40"/>
    <p:sldId id="821" r:id="rId41"/>
    <p:sldId id="891" r:id="rId42"/>
    <p:sldId id="630" r:id="rId43"/>
    <p:sldId id="666" r:id="rId44"/>
    <p:sldId id="748" r:id="rId45"/>
    <p:sldId id="631" r:id="rId46"/>
    <p:sldId id="822" r:id="rId47"/>
    <p:sldId id="1024" r:id="rId48"/>
    <p:sldId id="872" r:id="rId49"/>
    <p:sldId id="926" r:id="rId50"/>
    <p:sldId id="985" r:id="rId51"/>
    <p:sldId id="973" r:id="rId52"/>
    <p:sldId id="1008" r:id="rId53"/>
    <p:sldId id="972" r:id="rId54"/>
    <p:sldId id="873" r:id="rId55"/>
    <p:sldId id="874" r:id="rId56"/>
    <p:sldId id="875" r:id="rId57"/>
    <p:sldId id="892" r:id="rId58"/>
    <p:sldId id="995" r:id="rId59"/>
    <p:sldId id="996" r:id="rId60"/>
    <p:sldId id="997" r:id="rId61"/>
    <p:sldId id="998" r:id="rId62"/>
    <p:sldId id="999" r:id="rId63"/>
    <p:sldId id="1000" r:id="rId64"/>
    <p:sldId id="877" r:id="rId65"/>
    <p:sldId id="986" r:id="rId66"/>
    <p:sldId id="823" r:id="rId67"/>
    <p:sldId id="749" r:id="rId68"/>
    <p:sldId id="632" r:id="rId69"/>
    <p:sldId id="928" r:id="rId70"/>
    <p:sldId id="633" r:id="rId71"/>
    <p:sldId id="750" r:id="rId72"/>
    <p:sldId id="634" r:id="rId73"/>
    <p:sldId id="929" r:id="rId74"/>
    <p:sldId id="824" r:id="rId75"/>
    <p:sldId id="635" r:id="rId76"/>
    <p:sldId id="879" r:id="rId77"/>
    <p:sldId id="909" r:id="rId78"/>
    <p:sldId id="930" r:id="rId79"/>
    <p:sldId id="1009" r:id="rId80"/>
    <p:sldId id="881" r:id="rId81"/>
    <p:sldId id="912" r:id="rId82"/>
    <p:sldId id="882" r:id="rId83"/>
    <p:sldId id="910" r:id="rId84"/>
    <p:sldId id="751" r:id="rId85"/>
    <p:sldId id="804" r:id="rId86"/>
    <p:sldId id="752" r:id="rId87"/>
    <p:sldId id="805" r:id="rId88"/>
    <p:sldId id="753" r:id="rId89"/>
    <p:sldId id="806" r:id="rId90"/>
    <p:sldId id="754" r:id="rId91"/>
    <p:sldId id="755" r:id="rId92"/>
    <p:sldId id="1020" r:id="rId93"/>
    <p:sldId id="793" r:id="rId94"/>
    <p:sldId id="1001" r:id="rId95"/>
    <p:sldId id="931" r:id="rId96"/>
    <p:sldId id="1002" r:id="rId97"/>
    <p:sldId id="991" r:id="rId98"/>
    <p:sldId id="738" r:id="rId99"/>
    <p:sldId id="639" r:id="rId100"/>
    <p:sldId id="865" r:id="rId101"/>
    <p:sldId id="757" r:id="rId102"/>
    <p:sldId id="758" r:id="rId103"/>
    <p:sldId id="864" r:id="rId104"/>
    <p:sldId id="759" r:id="rId105"/>
    <p:sldId id="760" r:id="rId106"/>
    <p:sldId id="795" r:id="rId107"/>
    <p:sldId id="826" r:id="rId108"/>
    <p:sldId id="1025" r:id="rId109"/>
    <p:sldId id="932" r:id="rId110"/>
    <p:sldId id="977" r:id="rId111"/>
    <p:sldId id="984" r:id="rId112"/>
    <p:sldId id="933" r:id="rId113"/>
    <p:sldId id="640" r:id="rId114"/>
    <p:sldId id="935" r:id="rId115"/>
    <p:sldId id="934" r:id="rId116"/>
    <p:sldId id="936" r:id="rId117"/>
    <p:sldId id="641" r:id="rId118"/>
    <p:sldId id="830" r:id="rId119"/>
    <p:sldId id="978" r:id="rId120"/>
    <p:sldId id="642" r:id="rId121"/>
    <p:sldId id="1021" r:id="rId122"/>
    <p:sldId id="831" r:id="rId123"/>
    <p:sldId id="937" r:id="rId124"/>
    <p:sldId id="643" r:id="rId125"/>
    <p:sldId id="832" r:id="rId126"/>
    <p:sldId id="674" r:id="rId127"/>
    <p:sldId id="761" r:id="rId128"/>
    <p:sldId id="1015" r:id="rId129"/>
    <p:sldId id="940" r:id="rId130"/>
    <p:sldId id="833" r:id="rId131"/>
    <p:sldId id="938" r:id="rId132"/>
    <p:sldId id="893" r:id="rId133"/>
    <p:sldId id="894" r:id="rId134"/>
    <p:sldId id="644" r:id="rId135"/>
    <p:sldId id="941" r:id="rId136"/>
    <p:sldId id="1022" r:id="rId137"/>
    <p:sldId id="861" r:id="rId138"/>
    <p:sldId id="675" r:id="rId139"/>
    <p:sldId id="988" r:id="rId140"/>
    <p:sldId id="942" r:id="rId141"/>
    <p:sldId id="1004" r:id="rId142"/>
    <p:sldId id="678" r:id="rId143"/>
    <p:sldId id="733" r:id="rId144"/>
    <p:sldId id="902" r:id="rId145"/>
    <p:sldId id="903" r:id="rId146"/>
    <p:sldId id="834" r:id="rId147"/>
    <p:sldId id="645" r:id="rId148"/>
    <p:sldId id="679" r:id="rId149"/>
    <p:sldId id="646" r:id="rId150"/>
    <p:sldId id="1027" r:id="rId151"/>
    <p:sldId id="1028" r:id="rId152"/>
    <p:sldId id="1029" r:id="rId153"/>
    <p:sldId id="1030" r:id="rId154"/>
    <p:sldId id="1031" r:id="rId155"/>
    <p:sldId id="1032" r:id="rId156"/>
    <p:sldId id="1033" r:id="rId157"/>
    <p:sldId id="1034" r:id="rId158"/>
    <p:sldId id="1035" r:id="rId159"/>
    <p:sldId id="764" r:id="rId160"/>
    <p:sldId id="943" r:id="rId161"/>
    <p:sldId id="1036" r:id="rId162"/>
    <p:sldId id="765" r:id="rId163"/>
    <p:sldId id="1016" r:id="rId164"/>
    <p:sldId id="1010" r:id="rId165"/>
    <p:sldId id="1011" r:id="rId166"/>
    <p:sldId id="1013" r:id="rId167"/>
    <p:sldId id="944" r:id="rId168"/>
    <p:sldId id="992" r:id="rId169"/>
    <p:sldId id="739" r:id="rId170"/>
    <p:sldId id="648" r:id="rId171"/>
    <p:sldId id="945" r:id="rId172"/>
    <p:sldId id="649" r:id="rId173"/>
    <p:sldId id="836" r:id="rId174"/>
    <p:sldId id="946" r:id="rId175"/>
    <p:sldId id="766" r:id="rId176"/>
    <p:sldId id="767" r:id="rId177"/>
    <p:sldId id="768" r:id="rId178"/>
    <p:sldId id="947" r:id="rId179"/>
    <p:sldId id="769" r:id="rId180"/>
    <p:sldId id="798" r:id="rId181"/>
    <p:sldId id="837" r:id="rId182"/>
    <p:sldId id="651" r:id="rId183"/>
    <p:sldId id="948" r:id="rId184"/>
    <p:sldId id="838" r:id="rId185"/>
    <p:sldId id="979" r:id="rId186"/>
    <p:sldId id="652" r:id="rId187"/>
    <p:sldId id="839" r:id="rId188"/>
    <p:sldId id="653" r:id="rId189"/>
    <p:sldId id="885" r:id="rId190"/>
    <p:sldId id="772" r:id="rId191"/>
    <p:sldId id="993" r:id="rId192"/>
    <p:sldId id="740" r:id="rId193"/>
    <p:sldId id="841" r:id="rId194"/>
    <p:sldId id="950" r:id="rId195"/>
    <p:sldId id="900" r:id="rId196"/>
    <p:sldId id="951" r:id="rId197"/>
    <p:sldId id="774" r:id="rId198"/>
    <p:sldId id="952" r:id="rId199"/>
    <p:sldId id="953" r:id="rId200"/>
    <p:sldId id="842" r:id="rId201"/>
    <p:sldId id="954" r:id="rId202"/>
    <p:sldId id="777" r:id="rId203"/>
    <p:sldId id="778" r:id="rId204"/>
    <p:sldId id="955" r:id="rId205"/>
    <p:sldId id="779" r:id="rId206"/>
    <p:sldId id="780" r:id="rId207"/>
    <p:sldId id="1005" r:id="rId208"/>
    <p:sldId id="781" r:id="rId209"/>
    <p:sldId id="800" r:id="rId210"/>
    <p:sldId id="682" r:id="rId211"/>
    <p:sldId id="994" r:id="rId212"/>
    <p:sldId id="741" r:id="rId213"/>
    <p:sldId id="843" r:id="rId214"/>
    <p:sldId id="956" r:id="rId215"/>
    <p:sldId id="1017" r:id="rId216"/>
    <p:sldId id="1018" r:id="rId217"/>
    <p:sldId id="782" r:id="rId218"/>
    <p:sldId id="957" r:id="rId219"/>
    <p:sldId id="844" r:id="rId220"/>
    <p:sldId id="958" r:id="rId221"/>
    <p:sldId id="784" r:id="rId222"/>
    <p:sldId id="845" r:id="rId223"/>
    <p:sldId id="959" r:id="rId224"/>
    <p:sldId id="785" r:id="rId225"/>
    <p:sldId id="847" r:id="rId226"/>
    <p:sldId id="980" r:id="rId227"/>
    <p:sldId id="786" r:id="rId228"/>
    <p:sldId id="801" r:id="rId229"/>
    <p:sldId id="787" r:id="rId230"/>
    <p:sldId id="802" r:id="rId231"/>
    <p:sldId id="848" r:id="rId232"/>
    <p:sldId id="966" r:id="rId233"/>
    <p:sldId id="967" r:id="rId234"/>
    <p:sldId id="1006" r:id="rId235"/>
    <p:sldId id="1007" r:id="rId236"/>
    <p:sldId id="968" r:id="rId237"/>
    <p:sldId id="969" r:id="rId238"/>
    <p:sldId id="1026" r:id="rId239"/>
    <p:sldId id="871" r:id="rId240"/>
    <p:sldId id="654" r:id="rId241"/>
    <p:sldId id="850" r:id="rId242"/>
    <p:sldId id="655" r:id="rId243"/>
    <p:sldId id="970" r:id="rId244"/>
    <p:sldId id="989" r:id="rId245"/>
    <p:sldId id="851" r:id="rId246"/>
    <p:sldId id="792" r:id="rId247"/>
    <p:sldId id="852" r:id="rId248"/>
    <p:sldId id="981" r:id="rId249"/>
    <p:sldId id="854" r:id="rId250"/>
    <p:sldId id="982" r:id="rId251"/>
    <p:sldId id="897" r:id="rId252"/>
    <p:sldId id="857" r:id="rId253"/>
    <p:sldId id="858" r:id="rId254"/>
    <p:sldId id="983" r:id="rId255"/>
    <p:sldId id="859" r:id="rId256"/>
    <p:sldId id="1014" r:id="rId257"/>
  </p:sldIdLst>
  <p:sldSz cx="9144000" cy="6858000" type="screen4x3"/>
  <p:notesSz cx="6858000" cy="9144000"/>
  <p:defaultTextStyle>
    <a:defPPr>
      <a:defRPr lang="en-US"/>
    </a:defPPr>
    <a:lvl1pPr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1pPr>
    <a:lvl2pPr marL="4572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2pPr>
    <a:lvl3pPr marL="9144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3pPr>
    <a:lvl4pPr marL="13716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4pPr>
    <a:lvl5pPr marL="18288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5pPr>
    <a:lvl6pPr marL="22860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6pPr>
    <a:lvl7pPr marL="27432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7pPr>
    <a:lvl8pPr marL="32004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8pPr>
    <a:lvl9pPr marL="36576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a:srgbClr val="FF0000"/>
    <a:srgbClr val="3366FF"/>
    <a:srgbClr val="660066"/>
    <a:srgbClr val="00CC00"/>
    <a:srgbClr val="996633"/>
    <a:srgbClr val="CCFF99"/>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57" autoAdjust="0"/>
    <p:restoredTop sz="90888" autoAdjust="0"/>
  </p:normalViewPr>
  <p:slideViewPr>
    <p:cSldViewPr>
      <p:cViewPr varScale="1">
        <p:scale>
          <a:sx n="105" d="100"/>
          <a:sy n="105" d="100"/>
        </p:scale>
        <p:origin x="1386" y="90"/>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varScale="1">
      <p:scale>
        <a:sx n="1" d="1"/>
        <a:sy n="1" d="1"/>
      </p:scale>
      <p:origin x="0" y="-31236"/>
    </p:cViewPr>
  </p:sorterViewPr>
  <p:notesViewPr>
    <p:cSldViewPr>
      <p:cViewPr varScale="1">
        <p:scale>
          <a:sx n="86" d="100"/>
          <a:sy n="86" d="100"/>
        </p:scale>
        <p:origin x="-384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handoutMaster" Target="handoutMasters/handout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35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SzTx/>
              <a:buFontTx/>
              <a:buNone/>
              <a:defRPr sz="1200" baseline="0">
                <a:latin typeface="Times New Roman" panose="02020603050405020304" pitchFamily="18" charset="0"/>
                <a:ea typeface="宋体" panose="02010600030101010101" pitchFamily="2" charset="-122"/>
              </a:defRPr>
            </a:lvl1pPr>
          </a:lstStyle>
          <a:p>
            <a:endParaRPr lang="zh-CN" altLang="en-US"/>
          </a:p>
        </p:txBody>
      </p:sp>
      <p:sp>
        <p:nvSpPr>
          <p:cNvPr id="113357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SzTx/>
              <a:buFontTx/>
              <a:buNone/>
              <a:defRPr sz="1200" baseline="0">
                <a:latin typeface="Times New Roman" panose="02020603050405020304" pitchFamily="18" charset="0"/>
                <a:ea typeface="宋体" panose="02010600030101010101" pitchFamily="2" charset="-122"/>
              </a:defRPr>
            </a:lvl1pPr>
          </a:lstStyle>
          <a:p>
            <a:endParaRPr lang="en-US" altLang="zh-CN"/>
          </a:p>
        </p:txBody>
      </p:sp>
      <p:sp>
        <p:nvSpPr>
          <p:cNvPr id="113357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SzTx/>
              <a:buFontTx/>
              <a:buNone/>
              <a:defRPr sz="1200" baseline="0">
                <a:latin typeface="Times New Roman" panose="02020603050405020304" pitchFamily="18" charset="0"/>
                <a:ea typeface="宋体" panose="02010600030101010101" pitchFamily="2" charset="-122"/>
              </a:defRPr>
            </a:lvl1pPr>
          </a:lstStyle>
          <a:p>
            <a:endParaRPr lang="en-US" altLang="zh-CN"/>
          </a:p>
        </p:txBody>
      </p:sp>
      <p:sp>
        <p:nvSpPr>
          <p:cNvPr id="113357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SzTx/>
              <a:buFontTx/>
              <a:buNone/>
              <a:defRPr sz="1200" baseline="0">
                <a:latin typeface="Times New Roman" panose="02020603050405020304" pitchFamily="18" charset="0"/>
                <a:ea typeface="宋体" panose="02010600030101010101" pitchFamily="2" charset="-122"/>
              </a:defRPr>
            </a:lvl1pPr>
          </a:lstStyle>
          <a:p>
            <a:fld id="{95FF6A2E-2611-4203-8936-C8772ED79B50}" type="slidenum">
              <a:rPr lang="zh-CN" altLang="en-US"/>
              <a:pPr/>
              <a:t>‹#›</a:t>
            </a:fld>
            <a:endParaRPr lang="en-US" altLang="zh-CN"/>
          </a:p>
        </p:txBody>
      </p:sp>
    </p:spTree>
    <p:extLst>
      <p:ext uri="{BB962C8B-B14F-4D97-AF65-F5344CB8AC3E}">
        <p14:creationId xmlns:p14="http://schemas.microsoft.com/office/powerpoint/2010/main" val="38673185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40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SzTx/>
              <a:buFontTx/>
              <a:buNone/>
              <a:defRPr sz="1200" baseline="0">
                <a:latin typeface="Times New Roman" panose="02020603050405020304" pitchFamily="18" charset="0"/>
                <a:ea typeface="宋体" panose="02010600030101010101" pitchFamily="2" charset="-122"/>
              </a:defRPr>
            </a:lvl1pPr>
          </a:lstStyle>
          <a:p>
            <a:endParaRPr lang="zh-CN" altLang="en-US"/>
          </a:p>
        </p:txBody>
      </p:sp>
      <p:sp>
        <p:nvSpPr>
          <p:cNvPr id="85401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SzTx/>
              <a:buFontTx/>
              <a:buNone/>
              <a:defRPr sz="1200" baseline="0">
                <a:latin typeface="Times New Roman" panose="02020603050405020304" pitchFamily="18" charset="0"/>
                <a:ea typeface="宋体" panose="02010600030101010101" pitchFamily="2" charset="-122"/>
              </a:defRPr>
            </a:lvl1pPr>
          </a:lstStyle>
          <a:p>
            <a:endParaRPr lang="en-US" altLang="zh-CN"/>
          </a:p>
        </p:txBody>
      </p:sp>
      <p:sp>
        <p:nvSpPr>
          <p:cNvPr id="8540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85402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85402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SzTx/>
              <a:buFontTx/>
              <a:buNone/>
              <a:defRPr sz="1200" baseline="0">
                <a:latin typeface="Times New Roman" panose="02020603050405020304" pitchFamily="18" charset="0"/>
                <a:ea typeface="宋体" panose="02010600030101010101" pitchFamily="2" charset="-122"/>
              </a:defRPr>
            </a:lvl1pPr>
          </a:lstStyle>
          <a:p>
            <a:endParaRPr lang="en-US" altLang="zh-CN"/>
          </a:p>
        </p:txBody>
      </p:sp>
      <p:sp>
        <p:nvSpPr>
          <p:cNvPr id="85402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SzTx/>
              <a:buFontTx/>
              <a:buNone/>
              <a:defRPr sz="1200" baseline="0">
                <a:latin typeface="Times New Roman" panose="02020603050405020304" pitchFamily="18" charset="0"/>
                <a:ea typeface="宋体" panose="02010600030101010101" pitchFamily="2" charset="-122"/>
              </a:defRPr>
            </a:lvl1pPr>
          </a:lstStyle>
          <a:p>
            <a:fld id="{F60C659C-215C-4E09-804F-412393469420}" type="slidenum">
              <a:rPr lang="zh-CN" altLang="en-US"/>
              <a:pPr/>
              <a:t>‹#›</a:t>
            </a:fld>
            <a:endParaRPr lang="en-US" altLang="zh-CN"/>
          </a:p>
        </p:txBody>
      </p:sp>
    </p:spTree>
    <p:extLst>
      <p:ext uri="{BB962C8B-B14F-4D97-AF65-F5344CB8AC3E}">
        <p14:creationId xmlns:p14="http://schemas.microsoft.com/office/powerpoint/2010/main" val="23991497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FA14FC-D8E0-4A0A-A970-FBD0DB0F8A4B}" type="slidenum">
              <a:rPr lang="en-US" altLang="zh-CN"/>
              <a:pPr/>
              <a:t>1</a:t>
            </a:fld>
            <a:endParaRPr lang="en-US" altLang="zh-CN"/>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727135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D524F8F-FAA2-4E34-B4A3-AF6F51CA8362}" type="slidenum">
              <a:rPr lang="zh-CN" altLang="en-US"/>
              <a:pPr/>
              <a:t>17</a:t>
            </a:fld>
            <a:endParaRPr lang="en-US" altLang="zh-CN"/>
          </a:p>
        </p:txBody>
      </p:sp>
      <p:sp>
        <p:nvSpPr>
          <p:cNvPr id="1260546" name="Rectangle 2"/>
          <p:cNvSpPr>
            <a:spLocks noGrp="1" noRot="1" noChangeAspect="1" noChangeArrowheads="1" noTextEdit="1"/>
          </p:cNvSpPr>
          <p:nvPr>
            <p:ph type="sldImg"/>
          </p:nvPr>
        </p:nvSpPr>
        <p:spPr/>
      </p:sp>
      <p:sp>
        <p:nvSpPr>
          <p:cNvPr id="12605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7346375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E2FEC3-F651-4675-A6F9-C7BF0EF44912}" type="slidenum">
              <a:rPr lang="zh-CN" altLang="en-US"/>
              <a:pPr/>
              <a:t>118</a:t>
            </a:fld>
            <a:endParaRPr lang="en-US" altLang="zh-CN"/>
          </a:p>
        </p:txBody>
      </p:sp>
      <p:sp>
        <p:nvSpPr>
          <p:cNvPr id="1058818" name="Rectangle 2"/>
          <p:cNvSpPr>
            <a:spLocks noGrp="1" noRot="1" noChangeAspect="1" noChangeArrowheads="1" noTextEdit="1"/>
          </p:cNvSpPr>
          <p:nvPr>
            <p:ph type="sldImg"/>
          </p:nvPr>
        </p:nvSpPr>
        <p:spPr/>
      </p:sp>
      <p:sp>
        <p:nvSpPr>
          <p:cNvPr id="1058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33764443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209E13-079C-44BB-ACA9-F3B0EA3EBF76}" type="slidenum">
              <a:rPr lang="zh-CN" altLang="en-US"/>
              <a:pPr/>
              <a:t>119</a:t>
            </a:fld>
            <a:endParaRPr lang="en-US" altLang="zh-CN"/>
          </a:p>
        </p:txBody>
      </p:sp>
      <p:sp>
        <p:nvSpPr>
          <p:cNvPr id="1487874" name="Rectangle 2"/>
          <p:cNvSpPr>
            <a:spLocks noGrp="1" noRot="1" noChangeAspect="1" noChangeArrowheads="1" noTextEdit="1"/>
          </p:cNvSpPr>
          <p:nvPr>
            <p:ph type="sldImg"/>
          </p:nvPr>
        </p:nvSpPr>
        <p:spPr/>
      </p:sp>
      <p:sp>
        <p:nvSpPr>
          <p:cNvPr id="14878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7245391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6616974-B323-4160-985F-50C15132F23C}" type="slidenum">
              <a:rPr lang="zh-CN" altLang="en-US"/>
              <a:pPr/>
              <a:t>120</a:t>
            </a:fld>
            <a:endParaRPr lang="en-US" altLang="zh-CN"/>
          </a:p>
        </p:txBody>
      </p:sp>
      <p:sp>
        <p:nvSpPr>
          <p:cNvPr id="914434" name="Rectangle 2"/>
          <p:cNvSpPr>
            <a:spLocks noGrp="1" noRot="1" noChangeAspect="1" noChangeArrowheads="1" noTextEdit="1"/>
          </p:cNvSpPr>
          <p:nvPr>
            <p:ph type="sldImg"/>
          </p:nvPr>
        </p:nvSpPr>
        <p:spPr/>
      </p:sp>
      <p:sp>
        <p:nvSpPr>
          <p:cNvPr id="914435" name="Rectangle 3"/>
          <p:cNvSpPr>
            <a:spLocks noGrp="1" noChangeArrowheads="1"/>
          </p:cNvSpPr>
          <p:nvPr>
            <p:ph type="body" idx="1"/>
          </p:nvPr>
        </p:nvSpPr>
        <p:spPr/>
        <p:txBody>
          <a:bodyPr/>
          <a:lstStyle/>
          <a:p>
            <a:r>
              <a:rPr lang="en-US" altLang="zh-CN" dirty="0"/>
              <a:t>We need to remember that a low-pass channel with infinite bandwidth is ideal, but we cannot have such a channel in real life. </a:t>
            </a:r>
          </a:p>
          <a:p>
            <a:r>
              <a:rPr lang="en-US" altLang="zh-CN" dirty="0"/>
              <a:t>However, we can get close.</a:t>
            </a:r>
          </a:p>
        </p:txBody>
      </p:sp>
    </p:spTree>
    <p:extLst>
      <p:ext uri="{BB962C8B-B14F-4D97-AF65-F5344CB8AC3E}">
        <p14:creationId xmlns:p14="http://schemas.microsoft.com/office/powerpoint/2010/main" val="311029180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209E13-079C-44BB-ACA9-F3B0EA3EBF76}" type="slidenum">
              <a:rPr lang="zh-CN" altLang="en-US"/>
              <a:pPr/>
              <a:t>121</a:t>
            </a:fld>
            <a:endParaRPr lang="en-US" altLang="zh-CN"/>
          </a:p>
        </p:txBody>
      </p:sp>
      <p:sp>
        <p:nvSpPr>
          <p:cNvPr id="1487874" name="Rectangle 2"/>
          <p:cNvSpPr>
            <a:spLocks noGrp="1" noRot="1" noChangeAspect="1" noChangeArrowheads="1" noTextEdit="1"/>
          </p:cNvSpPr>
          <p:nvPr>
            <p:ph type="sldImg"/>
          </p:nvPr>
        </p:nvSpPr>
        <p:spPr/>
      </p:sp>
      <p:sp>
        <p:nvSpPr>
          <p:cNvPr id="14878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1329257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6A31E6-2373-42E6-B036-269842FE189B}" type="slidenum">
              <a:rPr lang="zh-CN" altLang="en-US"/>
              <a:pPr/>
              <a:t>122</a:t>
            </a:fld>
            <a:endParaRPr lang="en-US" altLang="zh-CN"/>
          </a:p>
        </p:txBody>
      </p:sp>
      <p:sp>
        <p:nvSpPr>
          <p:cNvPr id="1060866" name="Rectangle 2"/>
          <p:cNvSpPr>
            <a:spLocks noGrp="1" noRot="1" noChangeAspect="1" noChangeArrowheads="1" noTextEdit="1"/>
          </p:cNvSpPr>
          <p:nvPr>
            <p:ph type="sldImg"/>
          </p:nvPr>
        </p:nvSpPr>
        <p:spPr/>
      </p:sp>
      <p:sp>
        <p:nvSpPr>
          <p:cNvPr id="106086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881275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1B606F-01A4-4CA7-951C-1565D6468C17}" type="slidenum">
              <a:rPr lang="zh-CN" altLang="en-US"/>
              <a:pPr/>
              <a:t>123</a:t>
            </a:fld>
            <a:endParaRPr lang="en-US" altLang="zh-CN"/>
          </a:p>
        </p:txBody>
      </p:sp>
      <p:sp>
        <p:nvSpPr>
          <p:cNvPr id="1345538" name="Rectangle 2"/>
          <p:cNvSpPr>
            <a:spLocks noGrp="1" noRot="1" noChangeAspect="1" noChangeArrowheads="1" noTextEdit="1"/>
          </p:cNvSpPr>
          <p:nvPr>
            <p:ph type="sldImg"/>
          </p:nvPr>
        </p:nvSpPr>
        <p:spPr/>
      </p:sp>
      <p:sp>
        <p:nvSpPr>
          <p:cNvPr id="13455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39034425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E63F12A-D4B4-4CF3-AD20-F3B40F138A2D}" type="slidenum">
              <a:rPr lang="zh-CN" altLang="en-US"/>
              <a:pPr/>
              <a:t>124</a:t>
            </a:fld>
            <a:endParaRPr lang="en-US" altLang="zh-CN"/>
          </a:p>
        </p:txBody>
      </p:sp>
      <p:sp>
        <p:nvSpPr>
          <p:cNvPr id="915458" name="Rectangle 2"/>
          <p:cNvSpPr>
            <a:spLocks noGrp="1" noRot="1" noChangeAspect="1" noChangeArrowheads="1" noTextEdit="1"/>
          </p:cNvSpPr>
          <p:nvPr>
            <p:ph type="sldImg"/>
          </p:nvPr>
        </p:nvSpPr>
        <p:spPr/>
      </p:sp>
      <p:sp>
        <p:nvSpPr>
          <p:cNvPr id="915459" name="Rectangle 3"/>
          <p:cNvSpPr>
            <a:spLocks noGrp="1" noChangeArrowheads="1"/>
          </p:cNvSpPr>
          <p:nvPr>
            <p:ph type="body" idx="1"/>
          </p:nvPr>
        </p:nvSpPr>
        <p:spPr/>
        <p:txBody>
          <a:bodyPr/>
          <a:lstStyle/>
          <a:p>
            <a:r>
              <a:rPr lang="en-US" altLang="zh-CN" sz="1200" baseline="0" dirty="0">
                <a:solidFill>
                  <a:srgbClr val="FF0000"/>
                </a:solidFill>
              </a:rPr>
              <a:t>available bandwidth </a:t>
            </a:r>
            <a:r>
              <a:rPr lang="en-US" altLang="zh-CN" sz="1100" baseline="0" dirty="0"/>
              <a:t>supported by channel(low-pass or bandpass)</a:t>
            </a:r>
            <a:r>
              <a:rPr lang="en-US" altLang="zh-CN" sz="1200" baseline="0" dirty="0"/>
              <a:t>﹥</a:t>
            </a:r>
            <a:r>
              <a:rPr lang="en-US" altLang="zh-CN" sz="1200" baseline="0" dirty="0">
                <a:solidFill>
                  <a:srgbClr val="FF0000"/>
                </a:solidFill>
              </a:rPr>
              <a:t>required bandwidth </a:t>
            </a:r>
            <a:r>
              <a:rPr lang="en-US" altLang="zh-CN" sz="1200" baseline="0" dirty="0"/>
              <a:t>for signal </a:t>
            </a:r>
            <a:r>
              <a:rPr lang="en-US" altLang="zh-CN" sz="1100" baseline="0" dirty="0"/>
              <a:t>(effective B.W guaranteeing no distortion) </a:t>
            </a:r>
          </a:p>
          <a:p>
            <a:endParaRPr lang="en-US" altLang="zh-CN" sz="1200" baseline="0" dirty="0">
              <a:solidFill>
                <a:srgbClr val="FF0000"/>
              </a:solidFill>
            </a:endParaRPr>
          </a:p>
          <a:p>
            <a:r>
              <a:rPr lang="en-US" altLang="zh-CN" sz="1200" baseline="0" dirty="0">
                <a:solidFill>
                  <a:srgbClr val="FF0000"/>
                </a:solidFill>
              </a:rPr>
              <a:t>required bandwidth </a:t>
            </a:r>
            <a:r>
              <a:rPr lang="zh-CN" altLang="en-US" sz="1200" baseline="0" dirty="0"/>
              <a:t>＜</a:t>
            </a:r>
            <a:r>
              <a:rPr lang="en-US" altLang="zh-CN" sz="1200" baseline="0" dirty="0">
                <a:solidFill>
                  <a:srgbClr val="FF0000"/>
                </a:solidFill>
              </a:rPr>
              <a:t>theoretical</a:t>
            </a:r>
            <a:r>
              <a:rPr lang="en-US" altLang="zh-CN" sz="1200" baseline="0" dirty="0"/>
              <a:t> maximum bandwidth for a digital signal. </a:t>
            </a:r>
            <a:endParaRPr lang="zh-CN" altLang="en-US" sz="1200" baseline="0" dirty="0"/>
          </a:p>
          <a:p>
            <a:endParaRPr lang="zh-CN" altLang="en-US" dirty="0"/>
          </a:p>
        </p:txBody>
      </p:sp>
    </p:spTree>
    <p:extLst>
      <p:ext uri="{BB962C8B-B14F-4D97-AF65-F5344CB8AC3E}">
        <p14:creationId xmlns:p14="http://schemas.microsoft.com/office/powerpoint/2010/main" val="313133735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CCAD18-6DD2-499D-8D9E-B5DB0EC5A60D}" type="slidenum">
              <a:rPr lang="zh-CN" altLang="en-US"/>
              <a:pPr/>
              <a:t>125</a:t>
            </a:fld>
            <a:endParaRPr lang="en-US" altLang="zh-CN"/>
          </a:p>
        </p:txBody>
      </p:sp>
      <p:sp>
        <p:nvSpPr>
          <p:cNvPr id="1062914" name="Rectangle 2"/>
          <p:cNvSpPr>
            <a:spLocks noGrp="1" noRot="1" noChangeAspect="1" noChangeArrowheads="1" noTextEdit="1"/>
          </p:cNvSpPr>
          <p:nvPr>
            <p:ph type="sldImg"/>
          </p:nvPr>
        </p:nvSpPr>
        <p:spPr/>
      </p:sp>
      <p:sp>
        <p:nvSpPr>
          <p:cNvPr id="106291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411010111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6F25C79-023A-4A0C-AFF2-EA35FE704DF4}" type="slidenum">
              <a:rPr lang="zh-CN" altLang="en-US"/>
              <a:pPr/>
              <a:t>126</a:t>
            </a:fld>
            <a:endParaRPr lang="en-US" altLang="zh-CN"/>
          </a:p>
        </p:txBody>
      </p:sp>
      <p:sp>
        <p:nvSpPr>
          <p:cNvPr id="916482" name="Rectangle 2"/>
          <p:cNvSpPr>
            <a:spLocks noGrp="1" noRot="1" noChangeAspect="1" noChangeArrowheads="1" noTextEdit="1"/>
          </p:cNvSpPr>
          <p:nvPr>
            <p:ph type="sldImg"/>
          </p:nvPr>
        </p:nvSpPr>
        <p:spPr/>
      </p:sp>
      <p:sp>
        <p:nvSpPr>
          <p:cNvPr id="9164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2414949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DF3E29-E407-4AEA-89C8-979F1B95BC33}" type="slidenum">
              <a:rPr lang="zh-CN" altLang="en-US"/>
              <a:pPr/>
              <a:t>127</a:t>
            </a:fld>
            <a:endParaRPr lang="en-US" altLang="zh-CN"/>
          </a:p>
        </p:txBody>
      </p:sp>
      <p:sp>
        <p:nvSpPr>
          <p:cNvPr id="917506" name="Rectangle 2"/>
          <p:cNvSpPr>
            <a:spLocks noGrp="1" noRot="1" noChangeAspect="1" noChangeArrowheads="1" noTextEdit="1"/>
          </p:cNvSpPr>
          <p:nvPr>
            <p:ph type="sldImg"/>
          </p:nvPr>
        </p:nvSpPr>
        <p:spPr/>
      </p:sp>
      <p:sp>
        <p:nvSpPr>
          <p:cNvPr id="9175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61816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5E78F9-ABD5-4ED5-829E-27FDE87EE293}" type="slidenum">
              <a:rPr lang="zh-CN" altLang="en-US"/>
              <a:pPr/>
              <a:t>18</a:t>
            </a:fld>
            <a:endParaRPr lang="en-US" altLang="zh-CN"/>
          </a:p>
        </p:txBody>
      </p:sp>
      <p:sp>
        <p:nvSpPr>
          <p:cNvPr id="866306" name="Rectangle 2"/>
          <p:cNvSpPr>
            <a:spLocks noGrp="1" noRot="1" noChangeAspect="1" noChangeArrowheads="1" noTextEdit="1"/>
          </p:cNvSpPr>
          <p:nvPr>
            <p:ph type="sldImg"/>
          </p:nvPr>
        </p:nvSpPr>
        <p:spPr/>
      </p:sp>
      <p:sp>
        <p:nvSpPr>
          <p:cNvPr id="8663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3959479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ACE20E-6CBD-404F-AF2E-384B335D86CE}" type="slidenum">
              <a:rPr lang="zh-CN" altLang="en-US"/>
              <a:pPr/>
              <a:t>129</a:t>
            </a:fld>
            <a:endParaRPr lang="en-US" altLang="zh-CN"/>
          </a:p>
        </p:txBody>
      </p:sp>
      <p:sp>
        <p:nvSpPr>
          <p:cNvPr id="1356802" name="Rectangle 2"/>
          <p:cNvSpPr>
            <a:spLocks noGrp="1" noRot="1" noChangeAspect="1" noChangeArrowheads="1" noTextEdit="1"/>
          </p:cNvSpPr>
          <p:nvPr>
            <p:ph type="sldImg"/>
          </p:nvPr>
        </p:nvSpPr>
        <p:spPr/>
      </p:sp>
      <p:sp>
        <p:nvSpPr>
          <p:cNvPr id="13568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6305782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BAAE368-E062-4CBE-82E2-9E7140F7DE4A}" type="slidenum">
              <a:rPr lang="zh-CN" altLang="en-US"/>
              <a:pPr/>
              <a:t>130</a:t>
            </a:fld>
            <a:endParaRPr lang="en-US" altLang="zh-CN"/>
          </a:p>
        </p:txBody>
      </p:sp>
      <p:sp>
        <p:nvSpPr>
          <p:cNvPr id="1064962" name="Rectangle 2"/>
          <p:cNvSpPr>
            <a:spLocks noGrp="1" noRot="1" noChangeAspect="1" noChangeArrowheads="1" noTextEdit="1"/>
          </p:cNvSpPr>
          <p:nvPr>
            <p:ph type="sldImg"/>
          </p:nvPr>
        </p:nvSpPr>
        <p:spPr/>
      </p:sp>
      <p:sp>
        <p:nvSpPr>
          <p:cNvPr id="10649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2862064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059128E-0068-43BA-B6B0-86084143E961}" type="slidenum">
              <a:rPr lang="zh-CN" altLang="en-US"/>
              <a:pPr/>
              <a:t>131</a:t>
            </a:fld>
            <a:endParaRPr lang="en-US" altLang="zh-CN"/>
          </a:p>
        </p:txBody>
      </p:sp>
      <p:sp>
        <p:nvSpPr>
          <p:cNvPr id="1348610" name="Rectangle 2"/>
          <p:cNvSpPr>
            <a:spLocks noGrp="1" noRot="1" noChangeAspect="1" noChangeArrowheads="1" noTextEdit="1"/>
          </p:cNvSpPr>
          <p:nvPr>
            <p:ph type="sldImg"/>
          </p:nvPr>
        </p:nvSpPr>
        <p:spPr/>
      </p:sp>
      <p:sp>
        <p:nvSpPr>
          <p:cNvPr id="13486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84586849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ADD3043-6E1E-4ADE-85D6-356C77ABB688}" type="slidenum">
              <a:rPr lang="zh-CN" altLang="en-US"/>
              <a:pPr/>
              <a:t>132</a:t>
            </a:fld>
            <a:endParaRPr lang="en-US" altLang="zh-CN"/>
          </a:p>
        </p:txBody>
      </p:sp>
      <p:sp>
        <p:nvSpPr>
          <p:cNvPr id="1203202" name="Rectangle 2"/>
          <p:cNvSpPr>
            <a:spLocks noGrp="1" noRot="1" noChangeAspect="1" noChangeArrowheads="1" noTextEdit="1"/>
          </p:cNvSpPr>
          <p:nvPr>
            <p:ph type="sldImg"/>
          </p:nvPr>
        </p:nvSpPr>
        <p:spPr/>
      </p:sp>
      <p:sp>
        <p:nvSpPr>
          <p:cNvPr id="12032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29031637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67A784C-01DF-4600-AA2C-A4EE66D75610}" type="slidenum">
              <a:rPr lang="zh-CN" altLang="en-US"/>
              <a:pPr/>
              <a:t>133</a:t>
            </a:fld>
            <a:endParaRPr lang="en-US" altLang="zh-CN"/>
          </a:p>
        </p:txBody>
      </p:sp>
      <p:sp>
        <p:nvSpPr>
          <p:cNvPr id="1205250" name="Rectangle 2"/>
          <p:cNvSpPr>
            <a:spLocks noGrp="1" noRot="1" noChangeAspect="1" noChangeArrowheads="1" noTextEdit="1"/>
          </p:cNvSpPr>
          <p:nvPr>
            <p:ph type="sldImg"/>
          </p:nvPr>
        </p:nvSpPr>
        <p:spPr/>
      </p:sp>
      <p:sp>
        <p:nvSpPr>
          <p:cNvPr id="12052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8357760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70367C-4495-45AB-8CB4-060211384988}" type="slidenum">
              <a:rPr lang="zh-CN" altLang="en-US"/>
              <a:pPr/>
              <a:t>134</a:t>
            </a:fld>
            <a:endParaRPr lang="en-US" altLang="zh-CN"/>
          </a:p>
        </p:txBody>
      </p:sp>
      <p:sp>
        <p:nvSpPr>
          <p:cNvPr id="918530" name="Rectangle 2"/>
          <p:cNvSpPr>
            <a:spLocks noGrp="1" noRot="1" noChangeAspect="1" noChangeArrowheads="1" noTextEdit="1"/>
          </p:cNvSpPr>
          <p:nvPr>
            <p:ph type="sldImg"/>
          </p:nvPr>
        </p:nvSpPr>
        <p:spPr/>
      </p:sp>
      <p:sp>
        <p:nvSpPr>
          <p:cNvPr id="9185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17721494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F0E7FD-1446-485C-9A3D-E98624BFD6EB}" type="slidenum">
              <a:rPr lang="zh-CN" altLang="en-US"/>
              <a:pPr/>
              <a:t>135</a:t>
            </a:fld>
            <a:endParaRPr lang="en-US" altLang="zh-CN"/>
          </a:p>
        </p:txBody>
      </p:sp>
      <p:sp>
        <p:nvSpPr>
          <p:cNvPr id="1358850" name="Rectangle 2"/>
          <p:cNvSpPr>
            <a:spLocks noGrp="1" noRot="1" noChangeAspect="1" noChangeArrowheads="1" noTextEdit="1"/>
          </p:cNvSpPr>
          <p:nvPr>
            <p:ph type="sldImg"/>
          </p:nvPr>
        </p:nvSpPr>
        <p:spPr/>
      </p:sp>
      <p:sp>
        <p:nvSpPr>
          <p:cNvPr id="135885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423149876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F0E7FD-1446-485C-9A3D-E98624BFD6EB}" type="slidenum">
              <a:rPr lang="zh-CN" altLang="en-US"/>
              <a:pPr/>
              <a:t>136</a:t>
            </a:fld>
            <a:endParaRPr lang="en-US" altLang="zh-CN"/>
          </a:p>
        </p:txBody>
      </p:sp>
      <p:sp>
        <p:nvSpPr>
          <p:cNvPr id="1358850" name="Rectangle 2"/>
          <p:cNvSpPr>
            <a:spLocks noGrp="1" noRot="1" noChangeAspect="1" noChangeArrowheads="1" noTextEdit="1"/>
          </p:cNvSpPr>
          <p:nvPr>
            <p:ph type="sldImg"/>
          </p:nvPr>
        </p:nvSpPr>
        <p:spPr/>
      </p:sp>
      <p:sp>
        <p:nvSpPr>
          <p:cNvPr id="135885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28850870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41E5838-7CFB-4F19-BECC-819C0958FD2F}" type="slidenum">
              <a:rPr lang="zh-CN" altLang="en-US"/>
              <a:pPr/>
              <a:t>137</a:t>
            </a:fld>
            <a:endParaRPr lang="en-US" altLang="zh-CN"/>
          </a:p>
        </p:txBody>
      </p:sp>
      <p:sp>
        <p:nvSpPr>
          <p:cNvPr id="1125378" name="Rectangle 2"/>
          <p:cNvSpPr>
            <a:spLocks noGrp="1" noRot="1" noChangeAspect="1" noChangeArrowheads="1" noTextEdit="1"/>
          </p:cNvSpPr>
          <p:nvPr>
            <p:ph type="sldImg"/>
          </p:nvPr>
        </p:nvSpPr>
        <p:spPr/>
      </p:sp>
      <p:sp>
        <p:nvSpPr>
          <p:cNvPr id="1125379" name="Rectangle 3"/>
          <p:cNvSpPr>
            <a:spLocks noGrp="1" noChangeArrowheads="1"/>
          </p:cNvSpPr>
          <p:nvPr>
            <p:ph type="body" idx="1"/>
          </p:nvPr>
        </p:nvSpPr>
        <p:spPr/>
        <p:txBody>
          <a:bodyPr/>
          <a:lstStyle/>
          <a:p>
            <a:r>
              <a:rPr lang="zh-CN" altLang="en-US" sz="1200" b="0" i="0" kern="1200" dirty="0">
                <a:solidFill>
                  <a:schemeClr val="tx1"/>
                </a:solidFill>
                <a:latin typeface="Times New Roman" panose="02020603050405020304" pitchFamily="18" charset="0"/>
                <a:ea typeface="宋体" panose="02010600030101010101" pitchFamily="2" charset="-122"/>
                <a:cs typeface="+mn-cs"/>
              </a:rPr>
              <a:t>谐波</a:t>
            </a:r>
            <a:endParaRPr lang="zh-CN" altLang="en-US" dirty="0"/>
          </a:p>
        </p:txBody>
      </p:sp>
    </p:spTree>
    <p:extLst>
      <p:ext uri="{BB962C8B-B14F-4D97-AF65-F5344CB8AC3E}">
        <p14:creationId xmlns:p14="http://schemas.microsoft.com/office/powerpoint/2010/main" val="215352430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782F9EC-3043-416C-BB32-33EB673B179F}" type="slidenum">
              <a:rPr lang="zh-CN" altLang="en-US"/>
              <a:pPr/>
              <a:t>138</a:t>
            </a:fld>
            <a:endParaRPr lang="en-US" altLang="zh-CN"/>
          </a:p>
        </p:txBody>
      </p:sp>
      <p:sp>
        <p:nvSpPr>
          <p:cNvPr id="919554" name="Rectangle 2"/>
          <p:cNvSpPr>
            <a:spLocks noGrp="1" noRot="1" noChangeAspect="1" noChangeArrowheads="1" noTextEdit="1"/>
          </p:cNvSpPr>
          <p:nvPr>
            <p:ph type="sldImg"/>
          </p:nvPr>
        </p:nvSpPr>
        <p:spPr/>
      </p:sp>
      <p:sp>
        <p:nvSpPr>
          <p:cNvPr id="919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5474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7C8CFCC-C6AC-4949-BE15-E8F1D8AA1C47}" type="slidenum">
              <a:rPr lang="zh-CN" altLang="en-US"/>
              <a:pPr/>
              <a:t>19</a:t>
            </a:fld>
            <a:endParaRPr lang="en-US" altLang="zh-CN"/>
          </a:p>
        </p:txBody>
      </p:sp>
      <p:sp>
        <p:nvSpPr>
          <p:cNvPr id="865282" name="Rectangle 2"/>
          <p:cNvSpPr>
            <a:spLocks noGrp="1" noRot="1" noChangeAspect="1" noChangeArrowheads="1" noTextEdit="1"/>
          </p:cNvSpPr>
          <p:nvPr>
            <p:ph type="sldImg"/>
          </p:nvPr>
        </p:nvSpPr>
        <p:spPr/>
      </p:sp>
      <p:sp>
        <p:nvSpPr>
          <p:cNvPr id="865283" name="Rectangle 3"/>
          <p:cNvSpPr>
            <a:spLocks noGrp="1" noChangeArrowheads="1"/>
          </p:cNvSpPr>
          <p:nvPr>
            <p:ph type="body" idx="1"/>
          </p:nvPr>
        </p:nvSpPr>
        <p:spPr/>
        <p:txBody>
          <a:bodyPr/>
          <a:lstStyle/>
          <a:p>
            <a:r>
              <a:rPr lang="en-US" altLang="zh-CN" dirty="0"/>
              <a:t>   RMS</a:t>
            </a:r>
            <a:r>
              <a:rPr lang="zh-CN" altLang="en-US" dirty="0"/>
              <a:t>值实际就是有效值</a:t>
            </a:r>
            <a:r>
              <a:rPr lang="en-US" altLang="zh-CN" dirty="0" smtClean="0"/>
              <a:t>, </a:t>
            </a:r>
            <a:r>
              <a:rPr lang="zh-CN" altLang="en-US" dirty="0" smtClean="0"/>
              <a:t>就是</a:t>
            </a:r>
            <a:r>
              <a:rPr lang="zh-CN" altLang="en-US" dirty="0"/>
              <a:t>一组统计数据的平方的平均值的平方根。</a:t>
            </a:r>
            <a:br>
              <a:rPr lang="zh-CN" altLang="en-US" dirty="0"/>
            </a:br>
            <a:r>
              <a:rPr lang="zh-CN" altLang="en-US" dirty="0"/>
              <a:t>   </a:t>
            </a:r>
            <a:r>
              <a:rPr lang="en-US" altLang="zh-CN" dirty="0"/>
              <a:t>RMS </a:t>
            </a:r>
            <a:r>
              <a:rPr lang="zh-CN" altLang="en-US" dirty="0"/>
              <a:t>＝</a:t>
            </a:r>
            <a:r>
              <a:rPr lang="en-US" altLang="zh-CN" dirty="0"/>
              <a:t>(X</a:t>
            </a:r>
            <a:r>
              <a:rPr lang="en-US" altLang="zh-CN" baseline="-25000" dirty="0"/>
              <a:t>1</a:t>
            </a:r>
            <a:r>
              <a:rPr lang="zh-CN" altLang="en-US" baseline="30000" dirty="0"/>
              <a:t>平方</a:t>
            </a:r>
            <a:r>
              <a:rPr lang="zh-CN" altLang="en-US" dirty="0"/>
              <a:t>＋</a:t>
            </a:r>
            <a:r>
              <a:rPr lang="en-US" altLang="zh-CN" dirty="0"/>
              <a:t>X</a:t>
            </a:r>
            <a:r>
              <a:rPr lang="en-US" altLang="zh-CN" baseline="-25000" dirty="0"/>
              <a:t>2</a:t>
            </a:r>
            <a:r>
              <a:rPr lang="zh-CN" altLang="en-US" baseline="30000" dirty="0"/>
              <a:t>平方</a:t>
            </a:r>
            <a:r>
              <a:rPr lang="zh-CN" altLang="en-US" dirty="0"/>
              <a:t>＋</a:t>
            </a:r>
            <a:r>
              <a:rPr lang="en-US" altLang="zh-CN" dirty="0"/>
              <a:t>......</a:t>
            </a:r>
            <a:r>
              <a:rPr lang="zh-CN" altLang="en-US" dirty="0"/>
              <a:t>＋</a:t>
            </a:r>
            <a:r>
              <a:rPr lang="en-US" altLang="zh-CN" dirty="0" err="1"/>
              <a:t>X</a:t>
            </a:r>
            <a:r>
              <a:rPr lang="en-US" altLang="zh-CN" baseline="-25000" dirty="0" err="1"/>
              <a:t>n</a:t>
            </a:r>
            <a:r>
              <a:rPr lang="zh-CN" altLang="en-US" baseline="30000" dirty="0"/>
              <a:t>平方</a:t>
            </a:r>
            <a:r>
              <a:rPr lang="en-US" altLang="zh-CN" dirty="0"/>
              <a:t>)/n </a:t>
            </a:r>
            <a:r>
              <a:rPr lang="zh-CN" altLang="en-US" dirty="0"/>
              <a:t>的</a:t>
            </a:r>
            <a:r>
              <a:rPr lang="en-US" altLang="zh-CN" dirty="0"/>
              <a:t>1/2</a:t>
            </a:r>
            <a:r>
              <a:rPr lang="zh-CN" altLang="en-US" dirty="0"/>
              <a:t>次方。</a:t>
            </a:r>
          </a:p>
          <a:p>
            <a:r>
              <a:rPr lang="zh-CN" altLang="en-US" dirty="0"/>
              <a:t>   在直流</a:t>
            </a:r>
            <a:r>
              <a:rPr lang="en-US" altLang="zh-CN" dirty="0"/>
              <a:t>DC</a:t>
            </a:r>
            <a:r>
              <a:rPr lang="zh-CN" altLang="en-US" dirty="0"/>
              <a:t>电路中，电压或电流的定义很简单，但在交流</a:t>
            </a:r>
            <a:r>
              <a:rPr lang="en-US" altLang="zh-CN" dirty="0"/>
              <a:t>AC</a:t>
            </a:r>
            <a:r>
              <a:rPr lang="zh-CN" altLang="en-US" dirty="0"/>
              <a:t>电路中，其定义就较为复杂，有多种定义方式。</a:t>
            </a:r>
          </a:p>
          <a:p>
            <a:r>
              <a:rPr lang="zh-CN" altLang="en-US" dirty="0"/>
              <a:t>   均方根</a:t>
            </a:r>
            <a:r>
              <a:rPr lang="en-US" altLang="zh-CN" dirty="0"/>
              <a:t>RMS</a:t>
            </a:r>
            <a:r>
              <a:rPr lang="zh-CN" altLang="en-US" dirty="0"/>
              <a:t>指的是定义</a:t>
            </a:r>
            <a:r>
              <a:rPr lang="en-US" altLang="zh-CN" dirty="0"/>
              <a:t>AC</a:t>
            </a:r>
            <a:r>
              <a:rPr lang="zh-CN" altLang="en-US" dirty="0"/>
              <a:t>波的有效电压或电流的一种最普遍的数学方法。</a:t>
            </a:r>
          </a:p>
          <a:p>
            <a:r>
              <a:rPr lang="zh-CN" altLang="en-US" dirty="0"/>
              <a:t>要得出</a:t>
            </a:r>
            <a:r>
              <a:rPr lang="en-US" altLang="zh-CN" dirty="0"/>
              <a:t>RMS</a:t>
            </a:r>
            <a:r>
              <a:rPr lang="zh-CN" altLang="en-US" dirty="0"/>
              <a:t>值需要对表示</a:t>
            </a:r>
            <a:r>
              <a:rPr lang="en-US" altLang="zh-CN" dirty="0"/>
              <a:t>AC</a:t>
            </a:r>
            <a:r>
              <a:rPr lang="zh-CN" altLang="en-US" dirty="0"/>
              <a:t>波形的函数执行三个数学操作： </a:t>
            </a:r>
          </a:p>
          <a:p>
            <a:r>
              <a:rPr lang="zh-CN" altLang="en-US" dirty="0"/>
              <a:t> </a:t>
            </a:r>
            <a:r>
              <a:rPr lang="en-US" altLang="zh-CN" dirty="0"/>
              <a:t>(1)</a:t>
            </a:r>
            <a:r>
              <a:rPr lang="zh-CN" altLang="en-US" dirty="0"/>
              <a:t>计算波形函数</a:t>
            </a:r>
            <a:r>
              <a:rPr lang="en-US" altLang="zh-CN" dirty="0"/>
              <a:t>(</a:t>
            </a:r>
            <a:r>
              <a:rPr lang="zh-CN" altLang="en-US" dirty="0"/>
              <a:t>一般是正弦波</a:t>
            </a:r>
            <a:r>
              <a:rPr lang="en-US" altLang="zh-CN" dirty="0"/>
              <a:t>)</a:t>
            </a:r>
            <a:r>
              <a:rPr lang="zh-CN" altLang="en-US" dirty="0"/>
              <a:t>的平方值。 </a:t>
            </a:r>
          </a:p>
          <a:p>
            <a:r>
              <a:rPr lang="zh-CN" altLang="en-US" dirty="0"/>
              <a:t> </a:t>
            </a:r>
            <a:r>
              <a:rPr lang="en-US" altLang="zh-CN" dirty="0"/>
              <a:t>(2)</a:t>
            </a:r>
            <a:r>
              <a:rPr lang="zh-CN" altLang="en-US" dirty="0"/>
              <a:t>对第一步得到的函数求时间平均值。 </a:t>
            </a:r>
          </a:p>
          <a:p>
            <a:r>
              <a:rPr lang="zh-CN" altLang="en-US" dirty="0"/>
              <a:t> </a:t>
            </a:r>
            <a:r>
              <a:rPr lang="en-US" altLang="zh-CN" dirty="0"/>
              <a:t>(3)</a:t>
            </a:r>
            <a:r>
              <a:rPr lang="zh-CN" altLang="en-US" dirty="0"/>
              <a:t>求第二步得到的函数的平方根。 </a:t>
            </a:r>
          </a:p>
          <a:p>
            <a:r>
              <a:rPr lang="zh-CN" altLang="en-US" dirty="0"/>
              <a:t>  </a:t>
            </a:r>
            <a:r>
              <a:rPr lang="zh-CN" altLang="en-US" baseline="0" dirty="0"/>
              <a:t> </a:t>
            </a:r>
            <a:r>
              <a:rPr lang="zh-CN" altLang="en-US" dirty="0"/>
              <a:t>在一个阻抗由纯电阻组成的电路中，</a:t>
            </a:r>
            <a:r>
              <a:rPr lang="en-US" altLang="zh-CN" dirty="0"/>
              <a:t>AC</a:t>
            </a:r>
            <a:r>
              <a:rPr lang="zh-CN" altLang="en-US" dirty="0"/>
              <a:t>波的</a:t>
            </a:r>
            <a:r>
              <a:rPr lang="en-US" altLang="zh-CN" dirty="0"/>
              <a:t>RMS</a:t>
            </a:r>
            <a:r>
              <a:rPr lang="zh-CN" altLang="en-US" dirty="0"/>
              <a:t>值通常称作</a:t>
            </a:r>
            <a:r>
              <a:rPr lang="zh-CN" altLang="en-US" b="1" dirty="0"/>
              <a:t>有效值</a:t>
            </a:r>
            <a:r>
              <a:rPr lang="zh-CN" altLang="en-US" dirty="0"/>
              <a:t>或</a:t>
            </a:r>
            <a:r>
              <a:rPr lang="en-US" altLang="zh-CN" b="1" dirty="0"/>
              <a:t>DC</a:t>
            </a:r>
            <a:r>
              <a:rPr lang="zh-CN" altLang="en-US" b="1" dirty="0"/>
              <a:t>等价值</a:t>
            </a:r>
            <a:r>
              <a:rPr lang="zh-CN" altLang="en-US" dirty="0"/>
              <a:t>。</a:t>
            </a:r>
            <a:endParaRPr lang="en-US" altLang="zh-CN" dirty="0"/>
          </a:p>
          <a:p>
            <a:r>
              <a:rPr lang="en-US" altLang="zh-CN" dirty="0"/>
              <a:t>   </a:t>
            </a:r>
            <a:r>
              <a:rPr lang="zh-CN" altLang="en-US" dirty="0"/>
              <a:t>比如，一个</a:t>
            </a:r>
            <a:r>
              <a:rPr lang="en-US" altLang="zh-CN" dirty="0"/>
              <a:t>100V RMS</a:t>
            </a:r>
            <a:r>
              <a:rPr lang="zh-CN" altLang="en-US" dirty="0"/>
              <a:t>的</a:t>
            </a:r>
            <a:r>
              <a:rPr lang="en-US" altLang="zh-CN" dirty="0"/>
              <a:t>AC</a:t>
            </a:r>
            <a:r>
              <a:rPr lang="zh-CN" altLang="en-US" dirty="0"/>
              <a:t>源连接着一个电阻器，并且其电流产生</a:t>
            </a:r>
            <a:r>
              <a:rPr lang="en-US" altLang="zh-CN" dirty="0"/>
              <a:t>50W</a:t>
            </a:r>
            <a:r>
              <a:rPr lang="zh-CN" altLang="en-US" dirty="0"/>
              <a:t>热量，那么对于</a:t>
            </a:r>
            <a:r>
              <a:rPr lang="en-US" altLang="zh-CN" dirty="0"/>
              <a:t>100V</a:t>
            </a:r>
            <a:r>
              <a:rPr lang="zh-CN" altLang="en-US" u="sng" dirty="0"/>
              <a:t>连接着这个电阻器的</a:t>
            </a:r>
            <a:r>
              <a:rPr lang="zh-CN" altLang="en-US" dirty="0"/>
              <a:t>电源来说也将产生</a:t>
            </a:r>
            <a:r>
              <a:rPr lang="en-US" altLang="zh-CN" dirty="0"/>
              <a:t>50W</a:t>
            </a:r>
            <a:r>
              <a:rPr lang="zh-CN" altLang="en-US" dirty="0"/>
              <a:t>的热量。 </a:t>
            </a:r>
          </a:p>
          <a:p>
            <a:r>
              <a:rPr lang="zh-CN" altLang="en-US" dirty="0"/>
              <a:t>   对正弦波来说，</a:t>
            </a:r>
            <a:r>
              <a:rPr lang="en-US" altLang="zh-CN" dirty="0"/>
              <a:t>RMS</a:t>
            </a:r>
            <a:r>
              <a:rPr lang="zh-CN" altLang="en-US" dirty="0"/>
              <a:t>值是峰值的</a:t>
            </a:r>
            <a:r>
              <a:rPr lang="en-US" altLang="zh-CN" dirty="0"/>
              <a:t>0.707</a:t>
            </a:r>
            <a:r>
              <a:rPr lang="zh-CN" altLang="en-US" dirty="0"/>
              <a:t>倍，或者是峰</a:t>
            </a:r>
            <a:r>
              <a:rPr lang="en-US" altLang="zh-CN" dirty="0"/>
              <a:t>-</a:t>
            </a:r>
            <a:r>
              <a:rPr lang="zh-CN" altLang="en-US" dirty="0"/>
              <a:t>峰值的</a:t>
            </a:r>
            <a:r>
              <a:rPr lang="en-US" altLang="zh-CN" dirty="0"/>
              <a:t>0.354</a:t>
            </a:r>
            <a:r>
              <a:rPr lang="zh-CN" altLang="en-US" dirty="0"/>
              <a:t>倍。</a:t>
            </a:r>
            <a:endParaRPr lang="en-US" altLang="zh-CN" dirty="0"/>
          </a:p>
          <a:p>
            <a:r>
              <a:rPr lang="en-US" altLang="zh-CN" dirty="0"/>
              <a:t>   </a:t>
            </a:r>
            <a:r>
              <a:rPr lang="zh-CN" altLang="en-US" dirty="0"/>
              <a:t>家用电压是以</a:t>
            </a:r>
            <a:r>
              <a:rPr lang="en-US" altLang="zh-CN" dirty="0"/>
              <a:t>RMS</a:t>
            </a:r>
            <a:r>
              <a:rPr lang="zh-CN" altLang="en-US" dirty="0"/>
              <a:t>来表示的。所谓的</a:t>
            </a:r>
            <a:r>
              <a:rPr lang="zh-CN" altLang="en-US" dirty="0">
                <a:latin typeface="Arial" panose="020B0604020202020204"/>
              </a:rPr>
              <a:t>“</a:t>
            </a:r>
            <a:r>
              <a:rPr lang="en-US" altLang="zh-CN" dirty="0"/>
              <a:t>117V</a:t>
            </a:r>
            <a:r>
              <a:rPr lang="en-US" altLang="zh-CN" dirty="0">
                <a:latin typeface="Arial" panose="020B0604020202020204"/>
              </a:rPr>
              <a:t>”</a:t>
            </a:r>
            <a:r>
              <a:rPr lang="zh-CN" altLang="en-US" dirty="0"/>
              <a:t>的交流电，其峰值</a:t>
            </a:r>
            <a:r>
              <a:rPr lang="en-US" altLang="zh-CN" dirty="0"/>
              <a:t>(PK)</a:t>
            </a:r>
            <a:r>
              <a:rPr lang="zh-CN" altLang="en-US" dirty="0"/>
              <a:t>约为</a:t>
            </a:r>
            <a:r>
              <a:rPr lang="en-US" altLang="zh-CN" dirty="0"/>
              <a:t>165V</a:t>
            </a:r>
            <a:r>
              <a:rPr lang="zh-CN" altLang="en-US" dirty="0"/>
              <a:t>，峰</a:t>
            </a:r>
            <a:r>
              <a:rPr lang="en-US" altLang="zh-CN" dirty="0"/>
              <a:t>-</a:t>
            </a:r>
            <a:r>
              <a:rPr lang="zh-CN" altLang="en-US" dirty="0"/>
              <a:t>峰值</a:t>
            </a:r>
            <a:r>
              <a:rPr lang="en-US" altLang="zh-CN" dirty="0"/>
              <a:t>(PK-PK)</a:t>
            </a:r>
            <a:r>
              <a:rPr lang="zh-CN" altLang="en-US" dirty="0"/>
              <a:t>约为</a:t>
            </a:r>
            <a:r>
              <a:rPr lang="en-US" altLang="zh-CN" dirty="0"/>
              <a:t>330V</a:t>
            </a:r>
            <a:r>
              <a:rPr lang="zh-CN" altLang="en-US" dirty="0"/>
              <a:t>。</a:t>
            </a:r>
          </a:p>
        </p:txBody>
      </p:sp>
    </p:spTree>
    <p:extLst>
      <p:ext uri="{BB962C8B-B14F-4D97-AF65-F5344CB8AC3E}">
        <p14:creationId xmlns:p14="http://schemas.microsoft.com/office/powerpoint/2010/main" val="65436546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9F3520-D804-4788-B9BF-4ADEAC2911FE}" type="slidenum">
              <a:rPr lang="zh-CN" altLang="en-US"/>
              <a:pPr/>
              <a:t>139</a:t>
            </a:fld>
            <a:endParaRPr lang="en-US" altLang="zh-CN"/>
          </a:p>
        </p:txBody>
      </p:sp>
      <p:sp>
        <p:nvSpPr>
          <p:cNvPr id="1514498" name="Rectangle 2"/>
          <p:cNvSpPr>
            <a:spLocks noGrp="1" noRot="1" noChangeAspect="1" noChangeArrowheads="1" noTextEdit="1"/>
          </p:cNvSpPr>
          <p:nvPr>
            <p:ph type="sldImg"/>
          </p:nvPr>
        </p:nvSpPr>
        <p:spPr/>
      </p:sp>
      <p:sp>
        <p:nvSpPr>
          <p:cNvPr id="15144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42719337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33D694-5008-4483-87D9-BC14903C99DC}" type="slidenum">
              <a:rPr lang="zh-CN" altLang="en-US"/>
              <a:pPr/>
              <a:t>140</a:t>
            </a:fld>
            <a:endParaRPr lang="en-US" altLang="zh-CN"/>
          </a:p>
        </p:txBody>
      </p:sp>
      <p:sp>
        <p:nvSpPr>
          <p:cNvPr id="1360898" name="Rectangle 2"/>
          <p:cNvSpPr>
            <a:spLocks noGrp="1" noRot="1" noChangeAspect="1" noChangeArrowheads="1" noTextEdit="1"/>
          </p:cNvSpPr>
          <p:nvPr>
            <p:ph type="sldImg"/>
          </p:nvPr>
        </p:nvSpPr>
        <p:spPr/>
      </p:sp>
      <p:sp>
        <p:nvSpPr>
          <p:cNvPr id="13608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12763082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678F44-93EB-45BA-A694-920F881E3844}" type="slidenum">
              <a:rPr lang="zh-CN" altLang="en-US"/>
              <a:pPr/>
              <a:t>142</a:t>
            </a:fld>
            <a:endParaRPr lang="en-US" altLang="zh-CN"/>
          </a:p>
        </p:txBody>
      </p:sp>
      <p:sp>
        <p:nvSpPr>
          <p:cNvPr id="920578" name="Rectangle 2"/>
          <p:cNvSpPr>
            <a:spLocks noGrp="1" noRot="1" noChangeAspect="1" noChangeArrowheads="1" noTextEdit="1"/>
          </p:cNvSpPr>
          <p:nvPr>
            <p:ph type="sldImg"/>
          </p:nvPr>
        </p:nvSpPr>
        <p:spPr/>
      </p:sp>
      <p:sp>
        <p:nvSpPr>
          <p:cNvPr id="9205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0746610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0A90C50-07D5-435C-87CD-431D413250AA}" type="slidenum">
              <a:rPr lang="zh-CN" altLang="en-US"/>
              <a:pPr/>
              <a:t>143</a:t>
            </a:fld>
            <a:endParaRPr lang="en-US" altLang="zh-CN"/>
          </a:p>
        </p:txBody>
      </p:sp>
      <p:sp>
        <p:nvSpPr>
          <p:cNvPr id="923650" name="Rectangle 2"/>
          <p:cNvSpPr>
            <a:spLocks noGrp="1" noRot="1" noChangeAspect="1" noChangeArrowheads="1" noTextEdit="1"/>
          </p:cNvSpPr>
          <p:nvPr>
            <p:ph type="sldImg"/>
          </p:nvPr>
        </p:nvSpPr>
        <p:spPr/>
      </p:sp>
      <p:sp>
        <p:nvSpPr>
          <p:cNvPr id="9236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8808107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8ABA820-E0BF-4A1A-AA78-F34B17DC55D5}" type="slidenum">
              <a:rPr lang="zh-CN" altLang="en-US"/>
              <a:pPr/>
              <a:t>146</a:t>
            </a:fld>
            <a:endParaRPr lang="en-US" altLang="zh-CN"/>
          </a:p>
        </p:txBody>
      </p:sp>
      <p:sp>
        <p:nvSpPr>
          <p:cNvPr id="1067010" name="Rectangle 2"/>
          <p:cNvSpPr>
            <a:spLocks noGrp="1" noRot="1" noChangeAspect="1" noChangeArrowheads="1" noTextEdit="1"/>
          </p:cNvSpPr>
          <p:nvPr>
            <p:ph type="sldImg"/>
          </p:nvPr>
        </p:nvSpPr>
        <p:spPr/>
      </p:sp>
      <p:sp>
        <p:nvSpPr>
          <p:cNvPr id="1067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4353960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9C857D2-5955-488E-8B24-03721CED02CC}" type="slidenum">
              <a:rPr lang="zh-CN" altLang="en-US"/>
              <a:pPr/>
              <a:t>147</a:t>
            </a:fld>
            <a:endParaRPr lang="en-US" altLang="zh-CN"/>
          </a:p>
        </p:txBody>
      </p:sp>
      <p:sp>
        <p:nvSpPr>
          <p:cNvPr id="924674" name="Rectangle 2"/>
          <p:cNvSpPr>
            <a:spLocks noGrp="1" noRot="1" noChangeAspect="1" noChangeArrowheads="1" noTextEdit="1"/>
          </p:cNvSpPr>
          <p:nvPr>
            <p:ph type="sldImg"/>
          </p:nvPr>
        </p:nvSpPr>
        <p:spPr/>
      </p:sp>
      <p:sp>
        <p:nvSpPr>
          <p:cNvPr id="9246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04219514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F786DC-2C1A-4474-824E-4F4ECFEE0CBF}" type="slidenum">
              <a:rPr lang="zh-CN" altLang="en-US"/>
              <a:pPr/>
              <a:t>148</a:t>
            </a:fld>
            <a:endParaRPr lang="en-US" altLang="zh-CN"/>
          </a:p>
        </p:txBody>
      </p:sp>
      <p:sp>
        <p:nvSpPr>
          <p:cNvPr id="925698" name="Rectangle 2"/>
          <p:cNvSpPr>
            <a:spLocks noGrp="1" noRot="1" noChangeAspect="1" noChangeArrowheads="1" noTextEdit="1"/>
          </p:cNvSpPr>
          <p:nvPr>
            <p:ph type="sldImg"/>
          </p:nvPr>
        </p:nvSpPr>
        <p:spPr/>
      </p:sp>
      <p:sp>
        <p:nvSpPr>
          <p:cNvPr id="925699"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25280498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C41B7BE-E24A-4F30-8ABA-39C80DEA4B47}" type="slidenum">
              <a:rPr lang="zh-CN" altLang="en-US"/>
              <a:pPr/>
              <a:t>149</a:t>
            </a:fld>
            <a:endParaRPr lang="en-US" altLang="zh-CN"/>
          </a:p>
        </p:txBody>
      </p:sp>
      <p:sp>
        <p:nvSpPr>
          <p:cNvPr id="926722" name="Rectangle 2"/>
          <p:cNvSpPr>
            <a:spLocks noGrp="1" noRot="1" noChangeAspect="1" noChangeArrowheads="1" noTextEdit="1"/>
          </p:cNvSpPr>
          <p:nvPr>
            <p:ph type="sldImg"/>
          </p:nvPr>
        </p:nvSpPr>
        <p:spPr/>
      </p:sp>
      <p:sp>
        <p:nvSpPr>
          <p:cNvPr id="926723" name="Rectangle 3"/>
          <p:cNvSpPr>
            <a:spLocks noGrp="1" noChangeArrowheads="1"/>
          </p:cNvSpPr>
          <p:nvPr>
            <p:ph type="body" idx="1"/>
          </p:nvPr>
        </p:nvSpPr>
        <p:spPr/>
        <p:txBody>
          <a:bodyPr/>
          <a:lstStyle/>
          <a:p>
            <a:pPr eaLnBrk="1" hangingPunct="1"/>
            <a:r>
              <a:rPr lang="en-US" altLang="zh-CN" dirty="0"/>
              <a:t>ASK:  S=N</a:t>
            </a:r>
            <a:r>
              <a:rPr lang="en-US" altLang="zh-CN" baseline="0" dirty="0"/>
              <a:t> r=1  B=(1+d)S     d∈[0,1)</a:t>
            </a:r>
          </a:p>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a:t>FSK:  S=N</a:t>
            </a:r>
            <a:r>
              <a:rPr lang="en-US" altLang="zh-CN" baseline="0" dirty="0"/>
              <a:t> r=1  B=(1+d)S + 2△f    d∈[0,1)</a:t>
            </a:r>
          </a:p>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a:t>PSK:  S=N</a:t>
            </a:r>
            <a:r>
              <a:rPr lang="en-US" altLang="zh-CN" baseline="0" dirty="0"/>
              <a:t> r=1  B=(1+d)S  d∈[0,1) </a:t>
            </a: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aseline="0" dirty="0"/>
          </a:p>
          <a:p>
            <a:r>
              <a:rPr lang="en-US" altLang="zh-CN" sz="1200" kern="1200" baseline="0" dirty="0">
                <a:solidFill>
                  <a:schemeClr val="tx1"/>
                </a:solidFill>
                <a:latin typeface="Arial" panose="020B0604020202020204" pitchFamily="34" charset="0"/>
                <a:ea typeface="宋体" panose="02010600030101010101" pitchFamily="2" charset="-122"/>
                <a:cs typeface="+mn-cs"/>
              </a:rPr>
              <a:t>AM: B=2B</a:t>
            </a:r>
          </a:p>
          <a:p>
            <a:r>
              <a:rPr lang="en-US" altLang="zh-CN" sz="1200" kern="1200" baseline="0" dirty="0">
                <a:solidFill>
                  <a:schemeClr val="tx1"/>
                </a:solidFill>
                <a:latin typeface="Arial" panose="020B0604020202020204" pitchFamily="34" charset="0"/>
                <a:ea typeface="宋体" panose="02010600030101010101" pitchFamily="2" charset="-122"/>
                <a:cs typeface="+mn-cs"/>
              </a:rPr>
              <a:t>FM: B=2(1+</a:t>
            </a:r>
            <a:r>
              <a:rPr lang="en-US" altLang="zh-CN" sz="1200" kern="1200" baseline="0" dirty="0">
                <a:solidFill>
                  <a:schemeClr val="tx1"/>
                </a:solidFill>
                <a:latin typeface="Arial" panose="020B0604020202020204" pitchFamily="34" charset="0"/>
                <a:ea typeface="宋体" panose="02010600030101010101" pitchFamily="2" charset="-122"/>
                <a:cs typeface="+mn-cs"/>
                <a:sym typeface="Symbol" panose="05050102010706020507"/>
              </a:rPr>
              <a:t>)B  </a:t>
            </a:r>
            <a:r>
              <a:rPr lang="en-US" altLang="zh-CN" sz="1200" kern="1200" baseline="0" dirty="0">
                <a:solidFill>
                  <a:schemeClr val="tx1"/>
                </a:solidFill>
                <a:latin typeface="Arial" panose="020B0604020202020204" pitchFamily="34" charset="0"/>
                <a:ea typeface="宋体" panose="02010600030101010101" pitchFamily="2" charset="-122"/>
                <a:cs typeface="+mn-cs"/>
              </a:rPr>
              <a:t>where </a:t>
            </a:r>
            <a:r>
              <a:rPr lang="en-US" altLang="zh-CN" sz="1200" kern="1200" baseline="0" dirty="0">
                <a:solidFill>
                  <a:schemeClr val="tx1"/>
                </a:solidFill>
                <a:latin typeface="Arial" panose="020B0604020202020204" pitchFamily="34" charset="0"/>
                <a:ea typeface="宋体" panose="02010600030101010101" pitchFamily="2" charset="-122"/>
                <a:cs typeface="+mn-cs"/>
                <a:sym typeface="Symbol" panose="05050102010706020507"/>
              </a:rPr>
              <a:t></a:t>
            </a:r>
            <a:r>
              <a:rPr lang="en-US" altLang="zh-CN" sz="1200" kern="1200" baseline="0" dirty="0">
                <a:solidFill>
                  <a:schemeClr val="tx1"/>
                </a:solidFill>
                <a:latin typeface="Arial" panose="020B0604020202020204" pitchFamily="34" charset="0"/>
                <a:ea typeface="宋体" panose="02010600030101010101" pitchFamily="2" charset="-122"/>
                <a:cs typeface="+mn-cs"/>
              </a:rPr>
              <a:t> is a factor which depends on modulation technique with a common value of 4.</a:t>
            </a:r>
          </a:p>
          <a:p>
            <a:r>
              <a:rPr lang="en-US" altLang="zh-CN" sz="1200" kern="1200" baseline="0" dirty="0">
                <a:solidFill>
                  <a:schemeClr val="tx1"/>
                </a:solidFill>
                <a:latin typeface="Arial" panose="020B0604020202020204" pitchFamily="34" charset="0"/>
                <a:ea typeface="宋体" panose="02010600030101010101" pitchFamily="2" charset="-122"/>
                <a:cs typeface="+mn-cs"/>
                <a:sym typeface="Symbol" panose="05050102010706020507"/>
              </a:rPr>
              <a:t>PM: </a:t>
            </a:r>
            <a:r>
              <a:rPr lang="en-US" altLang="zh-CN" sz="1200" kern="1200" baseline="0" dirty="0">
                <a:solidFill>
                  <a:schemeClr val="tx1"/>
                </a:solidFill>
                <a:latin typeface="Arial" panose="020B0604020202020204" pitchFamily="34" charset="0"/>
                <a:ea typeface="宋体" panose="02010600030101010101" pitchFamily="2" charset="-122"/>
                <a:cs typeface="+mn-cs"/>
              </a:rPr>
              <a:t>B=2(1+</a:t>
            </a:r>
            <a:r>
              <a:rPr lang="en-US" altLang="zh-CN" sz="1200" kern="1200" baseline="0" dirty="0">
                <a:solidFill>
                  <a:schemeClr val="tx1"/>
                </a:solidFill>
                <a:latin typeface="Arial" panose="020B0604020202020204" pitchFamily="34" charset="0"/>
                <a:ea typeface="宋体" panose="02010600030101010101" pitchFamily="2" charset="-122"/>
                <a:cs typeface="+mn-cs"/>
                <a:sym typeface="Symbol" panose="05050102010706020507"/>
              </a:rPr>
              <a:t>)B</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Although, the formula, B=2(1+</a:t>
            </a:r>
            <a:r>
              <a:rPr lang="en-US" altLang="zh-CN" sz="1200" kern="1200" baseline="0" dirty="0">
                <a:solidFill>
                  <a:schemeClr val="tx1"/>
                </a:solidFill>
                <a:latin typeface="Arial" panose="020B0604020202020204" pitchFamily="34" charset="0"/>
                <a:ea typeface="宋体" panose="02010600030101010101" pitchFamily="2" charset="-122"/>
                <a:cs typeface="+mn-cs"/>
                <a:sym typeface="Symbol" panose="05050102010706020507"/>
              </a:rPr>
              <a:t>)B, </a:t>
            </a:r>
            <a:r>
              <a:rPr lang="en-US" altLang="zh-CN" sz="1200" kern="1200" baseline="0" dirty="0">
                <a:solidFill>
                  <a:schemeClr val="tx1"/>
                </a:solidFill>
                <a:latin typeface="Arial" panose="020B0604020202020204" pitchFamily="34" charset="0"/>
                <a:ea typeface="宋体" panose="02010600030101010101" pitchFamily="2" charset="-122"/>
                <a:cs typeface="+mn-cs"/>
              </a:rPr>
              <a:t>shows the same bandwidth for FM and PM, the value of b is lower in the case of PM (around 1 for narrowband and 3 for wideband).</a:t>
            </a:r>
            <a:endParaRPr lang="en-US" altLang="zh-CN" baseline="0" dirty="0"/>
          </a:p>
          <a:p>
            <a:pPr eaLnBrk="1" hangingPunct="1"/>
            <a:endParaRPr lang="en-US" altLang="zh-CN" baseline="0" dirty="0"/>
          </a:p>
          <a:p>
            <a:pPr eaLnBrk="1" hangingPunct="1"/>
            <a:endParaRPr lang="zh-CN" altLang="zh-CN" dirty="0"/>
          </a:p>
          <a:p>
            <a:endParaRPr lang="zh-CN" altLang="en-US" dirty="0"/>
          </a:p>
        </p:txBody>
      </p:sp>
    </p:spTree>
    <p:extLst>
      <p:ext uri="{BB962C8B-B14F-4D97-AF65-F5344CB8AC3E}">
        <p14:creationId xmlns:p14="http://schemas.microsoft.com/office/powerpoint/2010/main" val="196939974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dirty="0" smtClean="0">
                <a:latin typeface="Tahoma" pitchFamily="34" charset="0"/>
              </a:rPr>
              <a:t>The </a:t>
            </a:r>
            <a:r>
              <a:rPr lang="en-US" altLang="zh-CN" sz="1200" dirty="0" smtClean="0">
                <a:solidFill>
                  <a:schemeClr val="hlink"/>
                </a:solidFill>
                <a:latin typeface="Tahoma" pitchFamily="34" charset="0"/>
              </a:rPr>
              <a:t>required bandwidth</a:t>
            </a:r>
            <a:r>
              <a:rPr lang="en-US" altLang="zh-CN" sz="1200" dirty="0" smtClean="0">
                <a:latin typeface="Tahoma" pitchFamily="34" charset="0"/>
              </a:rPr>
              <a:t> for analog transmission of digital data is proportional</a:t>
            </a:r>
            <a:r>
              <a:rPr lang="en-US" altLang="zh-CN" sz="1200" dirty="0" smtClean="0">
                <a:solidFill>
                  <a:srgbClr val="FF3300"/>
                </a:solidFill>
                <a:latin typeface="Tahoma" pitchFamily="34" charset="0"/>
              </a:rPr>
              <a:t> </a:t>
            </a:r>
            <a:r>
              <a:rPr lang="en-US" altLang="zh-CN" sz="1200" dirty="0" smtClean="0">
                <a:latin typeface="Tahoma" pitchFamily="34" charset="0"/>
              </a:rPr>
              <a:t>to the </a:t>
            </a:r>
            <a:r>
              <a:rPr lang="en-US" altLang="zh-CN" sz="1200" dirty="0" smtClean="0">
                <a:solidFill>
                  <a:schemeClr val="hlink"/>
                </a:solidFill>
                <a:latin typeface="Tahoma" pitchFamily="34" charset="0"/>
              </a:rPr>
              <a:t>signal rate.</a:t>
            </a:r>
            <a:r>
              <a:rPr lang="en-US" altLang="zh-CN" sz="1200" dirty="0" smtClean="0">
                <a:latin typeface="Tahoma" pitchFamily="34" charset="0"/>
              </a:rPr>
              <a:t> </a:t>
            </a:r>
          </a:p>
          <a:p>
            <a:endParaRPr lang="zh-CN" altLang="en-US" dirty="0"/>
          </a:p>
        </p:txBody>
      </p:sp>
    </p:spTree>
    <p:extLst>
      <p:ext uri="{BB962C8B-B14F-4D97-AF65-F5344CB8AC3E}">
        <p14:creationId xmlns:p14="http://schemas.microsoft.com/office/powerpoint/2010/main" val="279102927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Rot="1" noChangeAspect="1" noChangeArrowheads="1" noTextEdit="1"/>
          </p:cNvSpPr>
          <p:nvPr>
            <p:ph type="sldImg"/>
          </p:nvPr>
        </p:nvSpPr>
        <p:spPr>
          <a:ln/>
        </p:spPr>
      </p:sp>
      <p:sp>
        <p:nvSpPr>
          <p:cNvPr id="841731"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kern="1200" dirty="0" smtClean="0">
                <a:solidFill>
                  <a:schemeClr val="tx1"/>
                </a:solidFill>
                <a:latin typeface="Times New Roman" panose="02020603050405020304" pitchFamily="18" charset="0"/>
                <a:ea typeface="宋体" panose="02010600030101010101" pitchFamily="2" charset="-122"/>
                <a:cs typeface="+mn-cs"/>
              </a:rPr>
              <a:t>Unipolar NRZ (convert digital data to digital signals)</a:t>
            </a:r>
          </a:p>
          <a:p>
            <a:endParaRPr lang="en-US" altLang="zh-CN" dirty="0"/>
          </a:p>
        </p:txBody>
      </p:sp>
    </p:spTree>
    <p:extLst>
      <p:ext uri="{BB962C8B-B14F-4D97-AF65-F5344CB8AC3E}">
        <p14:creationId xmlns:p14="http://schemas.microsoft.com/office/powerpoint/2010/main" val="3591774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96A1A9A-852D-4683-8EC3-FD338809263B}" type="slidenum">
              <a:rPr lang="zh-CN" altLang="en-US"/>
              <a:pPr/>
              <a:t>20</a:t>
            </a:fld>
            <a:endParaRPr lang="en-US" altLang="zh-CN"/>
          </a:p>
        </p:txBody>
      </p:sp>
      <p:sp>
        <p:nvSpPr>
          <p:cNvPr id="867330" name="Rectangle 2"/>
          <p:cNvSpPr>
            <a:spLocks noGrp="1" noRot="1" noChangeAspect="1" noChangeArrowheads="1" noTextEdit="1"/>
          </p:cNvSpPr>
          <p:nvPr>
            <p:ph type="sldImg"/>
          </p:nvPr>
        </p:nvSpPr>
        <p:spPr/>
      </p:sp>
      <p:sp>
        <p:nvSpPr>
          <p:cNvPr id="867331" name="Rectangle 3"/>
          <p:cNvSpPr>
            <a:spLocks noGrp="1" noChangeArrowheads="1"/>
          </p:cNvSpPr>
          <p:nvPr>
            <p:ph type="body" idx="1"/>
          </p:nvPr>
        </p:nvSpPr>
        <p:spPr/>
        <p:txBody>
          <a:bodyPr/>
          <a:lstStyle/>
          <a:p>
            <a:r>
              <a:rPr lang="en-US" altLang="zh-CN" dirty="0"/>
              <a:t>AA battery </a:t>
            </a:r>
            <a:r>
              <a:rPr lang="zh-CN" altLang="en-US" sz="1200" b="0" i="0" kern="1200" dirty="0">
                <a:solidFill>
                  <a:schemeClr val="tx1"/>
                </a:solidFill>
                <a:latin typeface="Times New Roman" panose="02020603050405020304" pitchFamily="18" charset="0"/>
                <a:ea typeface="宋体" panose="02010600030101010101" pitchFamily="2" charset="-122"/>
                <a:cs typeface="+mn-cs"/>
              </a:rPr>
              <a:t>五号电池 </a:t>
            </a:r>
            <a:endParaRPr lang="zh-CN" altLang="en-US" dirty="0"/>
          </a:p>
        </p:txBody>
      </p:sp>
    </p:spTree>
    <p:extLst>
      <p:ext uri="{BB962C8B-B14F-4D97-AF65-F5344CB8AC3E}">
        <p14:creationId xmlns:p14="http://schemas.microsoft.com/office/powerpoint/2010/main" val="383448500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Rot="1" noChangeAspect="1" noChangeArrowheads="1" noTextEdit="1"/>
          </p:cNvSpPr>
          <p:nvPr>
            <p:ph type="sldImg"/>
          </p:nvPr>
        </p:nvSpPr>
        <p:spPr>
          <a:ln/>
        </p:spPr>
      </p:sp>
      <p:sp>
        <p:nvSpPr>
          <p:cNvPr id="8458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92381082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spect="1" noChangeArrowheads="1" noTextEdit="1"/>
          </p:cNvSpPr>
          <p:nvPr>
            <p:ph type="sldImg"/>
          </p:nvPr>
        </p:nvSpPr>
        <p:spPr>
          <a:ln/>
        </p:spPr>
      </p:sp>
      <p:sp>
        <p:nvSpPr>
          <p:cNvPr id="8478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419984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Rot="1" noChangeAspect="1" noChangeArrowheads="1" noTextEdit="1"/>
          </p:cNvSpPr>
          <p:nvPr>
            <p:ph type="sldImg"/>
          </p:nvPr>
        </p:nvSpPr>
        <p:spPr>
          <a:ln/>
        </p:spPr>
      </p:sp>
      <p:sp>
        <p:nvSpPr>
          <p:cNvPr id="8509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79570420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Rot="1" noChangeAspect="1" noChangeArrowheads="1" noTextEdit="1"/>
          </p:cNvSpPr>
          <p:nvPr>
            <p:ph type="sldImg"/>
          </p:nvPr>
        </p:nvSpPr>
        <p:spPr>
          <a:ln/>
        </p:spPr>
      </p:sp>
      <p:sp>
        <p:nvSpPr>
          <p:cNvPr id="8519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6619358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Rot="1" noChangeAspect="1" noChangeArrowheads="1" noTextEdit="1"/>
          </p:cNvSpPr>
          <p:nvPr>
            <p:ph type="sldImg"/>
          </p:nvPr>
        </p:nvSpPr>
        <p:spPr>
          <a:ln/>
        </p:spPr>
      </p:sp>
      <p:sp>
        <p:nvSpPr>
          <p:cNvPr id="852995" name="Rectangle 3"/>
          <p:cNvSpPr>
            <a:spLocks noGrp="1" noChangeArrowheads="1"/>
          </p:cNvSpPr>
          <p:nvPr>
            <p:ph type="body" idx="1"/>
          </p:nvPr>
        </p:nvSpPr>
        <p:spPr/>
        <p:txBody>
          <a:bodyPr/>
          <a:lstStyle/>
          <a:p>
            <a:r>
              <a:rPr lang="en-US" altLang="zh-CN" baseline="0" dirty="0" smtClean="0"/>
              <a:t>Polar NRZ-L</a:t>
            </a:r>
          </a:p>
        </p:txBody>
      </p:sp>
    </p:spTree>
    <p:extLst>
      <p:ext uri="{BB962C8B-B14F-4D97-AF65-F5344CB8AC3E}">
        <p14:creationId xmlns:p14="http://schemas.microsoft.com/office/powerpoint/2010/main" val="355858627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0C659C-215C-4E09-804F-412393469420}" type="slidenum">
              <a:rPr lang="zh-CN" altLang="en-US" smtClean="0"/>
              <a:pPr/>
              <a:t>157</a:t>
            </a:fld>
            <a:endParaRPr lang="en-US" altLang="zh-CN"/>
          </a:p>
        </p:txBody>
      </p:sp>
    </p:spTree>
    <p:extLst>
      <p:ext uri="{BB962C8B-B14F-4D97-AF65-F5344CB8AC3E}">
        <p14:creationId xmlns:p14="http://schemas.microsoft.com/office/powerpoint/2010/main" val="408707008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Rot="1" noChangeAspect="1" noChangeArrowheads="1" noTextEdit="1"/>
          </p:cNvSpPr>
          <p:nvPr>
            <p:ph type="sldImg"/>
          </p:nvPr>
        </p:nvSpPr>
        <p:spPr>
          <a:ln/>
        </p:spPr>
      </p:sp>
      <p:sp>
        <p:nvSpPr>
          <p:cNvPr id="857091"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OOK: On-Off Keying</a:t>
            </a:r>
            <a:endParaRPr lang="zh-CN" altLang="en-US" sz="1200" dirty="0" smtClean="0"/>
          </a:p>
          <a:p>
            <a:endParaRPr lang="zh-CN" altLang="en-US" dirty="0"/>
          </a:p>
        </p:txBody>
      </p:sp>
    </p:spTree>
    <p:extLst>
      <p:ext uri="{BB962C8B-B14F-4D97-AF65-F5344CB8AC3E}">
        <p14:creationId xmlns:p14="http://schemas.microsoft.com/office/powerpoint/2010/main" val="333726572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7AC29A1-CB00-4FE4-A551-7E619D1B97CE}" type="slidenum">
              <a:rPr lang="zh-CN" altLang="en-US"/>
              <a:pPr/>
              <a:t>159</a:t>
            </a:fld>
            <a:endParaRPr lang="en-US" altLang="zh-CN"/>
          </a:p>
        </p:txBody>
      </p:sp>
      <p:sp>
        <p:nvSpPr>
          <p:cNvPr id="927746" name="Rectangle 2"/>
          <p:cNvSpPr>
            <a:spLocks noGrp="1" noRot="1" noChangeAspect="1" noChangeArrowheads="1" noTextEdit="1"/>
          </p:cNvSpPr>
          <p:nvPr>
            <p:ph type="sldImg"/>
          </p:nvPr>
        </p:nvSpPr>
        <p:spPr/>
      </p:sp>
      <p:sp>
        <p:nvSpPr>
          <p:cNvPr id="9277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15432920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460E61-1FD7-4749-BE81-26045614502A}" type="slidenum">
              <a:rPr lang="zh-CN" altLang="en-US"/>
              <a:pPr/>
              <a:t>160</a:t>
            </a:fld>
            <a:endParaRPr lang="en-US" altLang="zh-CN"/>
          </a:p>
        </p:txBody>
      </p:sp>
      <p:sp>
        <p:nvSpPr>
          <p:cNvPr id="1370114" name="Rectangle 2"/>
          <p:cNvSpPr>
            <a:spLocks noGrp="1" noRot="1" noChangeAspect="1" noChangeArrowheads="1" noTextEdit="1"/>
          </p:cNvSpPr>
          <p:nvPr>
            <p:ph type="sldImg"/>
          </p:nvPr>
        </p:nvSpPr>
        <p:spPr/>
      </p:sp>
      <p:sp>
        <p:nvSpPr>
          <p:cNvPr id="13701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58575274"/>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2B56BFD3-60BF-46FC-A251-DC787EE9AF73}" type="slidenum">
              <a:rPr lang="en-US" altLang="zh-CN"/>
              <a:pPr/>
              <a:t>161</a:t>
            </a:fld>
            <a:endParaRPr lang="en-US" altLang="zh-CN" dirty="0"/>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883338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F3492D-8B9E-48F2-A4F0-D394743B14A5}" type="slidenum">
              <a:rPr lang="zh-CN" altLang="en-US"/>
              <a:pPr/>
              <a:t>22</a:t>
            </a:fld>
            <a:endParaRPr lang="en-US" altLang="zh-CN"/>
          </a:p>
        </p:txBody>
      </p:sp>
      <p:sp>
        <p:nvSpPr>
          <p:cNvPr id="1262594" name="Rectangle 2"/>
          <p:cNvSpPr>
            <a:spLocks noGrp="1" noRot="1" noChangeAspect="1" noChangeArrowheads="1" noTextEdit="1"/>
          </p:cNvSpPr>
          <p:nvPr>
            <p:ph type="sldImg"/>
          </p:nvPr>
        </p:nvSpPr>
        <p:spPr/>
      </p:sp>
      <p:sp>
        <p:nvSpPr>
          <p:cNvPr id="12625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8712915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F3362F2-F9C6-4CE9-9D8B-79282D772353}" type="slidenum">
              <a:rPr lang="zh-CN" altLang="en-US"/>
              <a:pPr/>
              <a:t>162</a:t>
            </a:fld>
            <a:endParaRPr lang="en-US" altLang="zh-CN"/>
          </a:p>
        </p:txBody>
      </p:sp>
      <p:sp>
        <p:nvSpPr>
          <p:cNvPr id="928770" name="Rectangle 2"/>
          <p:cNvSpPr>
            <a:spLocks noGrp="1" noRot="1" noChangeAspect="1" noChangeArrowheads="1" noTextEdit="1"/>
          </p:cNvSpPr>
          <p:nvPr>
            <p:ph type="sldImg"/>
          </p:nvPr>
        </p:nvSpPr>
        <p:spPr/>
      </p:sp>
      <p:sp>
        <p:nvSpPr>
          <p:cNvPr id="92877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98425968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03E73E-D510-4CA1-8915-2AD1A5B09A1C}" type="slidenum">
              <a:rPr lang="zh-CN" altLang="en-US"/>
              <a:pPr/>
              <a:t>163</a:t>
            </a:fld>
            <a:endParaRPr lang="en-US" altLang="zh-CN"/>
          </a:p>
        </p:txBody>
      </p:sp>
      <p:sp>
        <p:nvSpPr>
          <p:cNvPr id="1083394" name="Rectangle 2"/>
          <p:cNvSpPr>
            <a:spLocks noGrp="1" noRot="1" noChangeAspect="1" noChangeArrowheads="1" noTextEdit="1"/>
          </p:cNvSpPr>
          <p:nvPr>
            <p:ph type="sldImg"/>
          </p:nvPr>
        </p:nvSpPr>
        <p:spPr/>
      </p:sp>
      <p:sp>
        <p:nvSpPr>
          <p:cNvPr id="1083395"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en-US" sz="1200" b="0" i="0" kern="1200" dirty="0">
                <a:solidFill>
                  <a:schemeClr val="tx1"/>
                </a:solidFill>
                <a:latin typeface="Times New Roman" panose="02020603050405020304" pitchFamily="18" charset="0"/>
                <a:ea typeface="宋体" panose="02010600030101010101" pitchFamily="2" charset="-122"/>
                <a:cs typeface="+mn-cs"/>
              </a:rPr>
              <a:t>Advanced Mobile Phone System</a:t>
            </a:r>
          </a:p>
          <a:p>
            <a:endParaRPr lang="zh-CN" altLang="en-US" dirty="0"/>
          </a:p>
        </p:txBody>
      </p:sp>
    </p:spTree>
    <p:extLst>
      <p:ext uri="{BB962C8B-B14F-4D97-AF65-F5344CB8AC3E}">
        <p14:creationId xmlns:p14="http://schemas.microsoft.com/office/powerpoint/2010/main" val="107875663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B27321B-8449-441D-84C4-693F644C5533}" type="slidenum">
              <a:rPr lang="zh-CN" altLang="en-US"/>
              <a:pPr/>
              <a:t>164</a:t>
            </a:fld>
            <a:endParaRPr lang="en-US" altLang="zh-CN"/>
          </a:p>
        </p:txBody>
      </p:sp>
      <p:sp>
        <p:nvSpPr>
          <p:cNvPr id="1091586" name="Rectangle 2"/>
          <p:cNvSpPr>
            <a:spLocks noGrp="1" noRot="1" noChangeAspect="1" noChangeArrowheads="1" noTextEdit="1"/>
          </p:cNvSpPr>
          <p:nvPr>
            <p:ph type="sldImg"/>
          </p:nvPr>
        </p:nvSpPr>
        <p:spPr/>
      </p:sp>
      <p:sp>
        <p:nvSpPr>
          <p:cNvPr id="1091587" name="Rectangle 3"/>
          <p:cNvSpPr>
            <a:spLocks noGrp="1" noChangeArrowheads="1"/>
          </p:cNvSpPr>
          <p:nvPr>
            <p:ph type="body" idx="1"/>
          </p:nvPr>
        </p:nvSpPr>
        <p:spPr/>
        <p:txBody>
          <a:bodyPr/>
          <a:lstStyle/>
          <a:p>
            <a:r>
              <a:rPr lang="en-US" altLang="zh-CN" b="1" dirty="0" smtClean="0">
                <a:ea typeface="宋体" panose="02010600030101010101" pitchFamily="2" charset="-122"/>
              </a:rPr>
              <a:t>Data Communications</a:t>
            </a:r>
            <a:r>
              <a:rPr lang="en-US" altLang="zh-CN" b="1" baseline="0" dirty="0" smtClean="0">
                <a:ea typeface="宋体" panose="02010600030101010101" pitchFamily="2" charset="-122"/>
              </a:rPr>
              <a:t> and Networking 4</a:t>
            </a:r>
            <a:r>
              <a:rPr lang="en-US" altLang="zh-CN" b="1" baseline="30000" dirty="0" smtClean="0">
                <a:ea typeface="宋体" panose="02010600030101010101" pitchFamily="2" charset="-122"/>
              </a:rPr>
              <a:t>th</a:t>
            </a:r>
            <a:r>
              <a:rPr lang="en-US" altLang="zh-CN" b="1" baseline="0" dirty="0" smtClean="0">
                <a:ea typeface="宋体" panose="02010600030101010101" pitchFamily="2" charset="-122"/>
              </a:rPr>
              <a:t> edition</a:t>
            </a:r>
          </a:p>
          <a:p>
            <a:r>
              <a:rPr lang="en-US" altLang="zh-CN" dirty="0" smtClean="0">
                <a:ea typeface="宋体" panose="02010600030101010101" pitchFamily="2" charset="-122"/>
              </a:rPr>
              <a:t>    </a:t>
            </a:r>
          </a:p>
          <a:p>
            <a:r>
              <a:rPr lang="en-US" altLang="zh-CN" sz="1200" kern="1200" baseline="0" dirty="0" smtClean="0">
                <a:solidFill>
                  <a:schemeClr val="tx1"/>
                </a:solidFill>
                <a:latin typeface="Times New Roman" panose="02020603050405020304" pitchFamily="18" charset="0"/>
                <a:ea typeface="宋体" panose="02010600030101010101" pitchFamily="2" charset="-122"/>
                <a:cs typeface="+mn-cs"/>
              </a:rPr>
              <a:t>    The </a:t>
            </a:r>
            <a:r>
              <a:rPr lang="en-US" altLang="zh-CN" sz="1200" kern="1200" baseline="0" dirty="0">
                <a:solidFill>
                  <a:schemeClr val="tx1"/>
                </a:solidFill>
                <a:latin typeface="Times New Roman" panose="02020603050405020304" pitchFamily="18" charset="0"/>
                <a:ea typeface="宋体" panose="02010600030101010101" pitchFamily="2" charset="-122"/>
                <a:cs typeface="+mn-cs"/>
              </a:rPr>
              <a:t>Global System for Mobile Communication (GSM) is a European standard that was developed to provide a common second-generation technology for all Europe. </a:t>
            </a:r>
          </a:p>
          <a:p>
            <a:r>
              <a:rPr lang="en-US" altLang="zh-CN" sz="1200" kern="1200" baseline="0" dirty="0">
                <a:solidFill>
                  <a:schemeClr val="tx1"/>
                </a:solidFill>
                <a:latin typeface="Times New Roman" panose="02020603050405020304" pitchFamily="18" charset="0"/>
                <a:ea typeface="宋体" panose="02010600030101010101" pitchFamily="2" charset="-122"/>
                <a:cs typeface="+mn-cs"/>
              </a:rPr>
              <a:t>    The aim was to replace a number of incompatible first-generation technologies.</a:t>
            </a:r>
          </a:p>
          <a:p>
            <a:endParaRPr lang="en-US" altLang="zh-CN" dirty="0">
              <a:ea typeface="宋体" panose="02010600030101010101" pitchFamily="2" charset="-122"/>
            </a:endParaRPr>
          </a:p>
          <a:p>
            <a:r>
              <a:rPr lang="en-US" altLang="zh-CN" dirty="0">
                <a:ea typeface="宋体" panose="02010600030101010101" pitchFamily="2" charset="-122"/>
              </a:rPr>
              <a:t>    GSM uses two bands for duplex communication. </a:t>
            </a:r>
          </a:p>
          <a:p>
            <a:r>
              <a:rPr lang="en-US" altLang="zh-CN" dirty="0">
                <a:ea typeface="宋体" panose="02010600030101010101" pitchFamily="2" charset="-122"/>
              </a:rPr>
              <a:t>    Each band is 25 MHz in width, shifted toward 900 MHz, as shown in Figure 16.7. </a:t>
            </a:r>
          </a:p>
          <a:p>
            <a:r>
              <a:rPr lang="en-US" altLang="zh-CN" dirty="0">
                <a:ea typeface="宋体" panose="02010600030101010101" pitchFamily="2" charset="-122"/>
              </a:rPr>
              <a:t>    Each band is divided into 124 channels of 200 kHz separated by guard bands. </a:t>
            </a:r>
          </a:p>
          <a:p>
            <a:endParaRPr lang="zh-CN" altLang="en-US" dirty="0"/>
          </a:p>
        </p:txBody>
      </p:sp>
    </p:spTree>
    <p:extLst>
      <p:ext uri="{BB962C8B-B14F-4D97-AF65-F5344CB8AC3E}">
        <p14:creationId xmlns:p14="http://schemas.microsoft.com/office/powerpoint/2010/main" val="328333188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A17F03-BA17-4E39-91C1-B160164F06B6}" type="slidenum">
              <a:rPr lang="zh-CN" altLang="en-US"/>
              <a:pPr/>
              <a:t>165</a:t>
            </a:fld>
            <a:endParaRPr lang="en-US" altLang="zh-CN"/>
          </a:p>
        </p:txBody>
      </p:sp>
      <p:sp>
        <p:nvSpPr>
          <p:cNvPr id="1093634" name="Rectangle 2"/>
          <p:cNvSpPr>
            <a:spLocks noGrp="1" noRot="1" noChangeAspect="1" noChangeArrowheads="1" noTextEdit="1"/>
          </p:cNvSpPr>
          <p:nvPr>
            <p:ph type="sldImg"/>
          </p:nvPr>
        </p:nvSpPr>
        <p:spPr/>
      </p:sp>
      <p:sp>
        <p:nvSpPr>
          <p:cNvPr id="1093635" name="Rectangle 3"/>
          <p:cNvSpPr>
            <a:spLocks noGrp="1" noChangeArrowheads="1"/>
          </p:cNvSpPr>
          <p:nvPr>
            <p:ph type="body" idx="1"/>
          </p:nvPr>
        </p:nvSpPr>
        <p:spPr/>
        <p:txBody>
          <a:bodyPr/>
          <a:lstStyle/>
          <a:p>
            <a:r>
              <a:rPr lang="en-US" altLang="zh-CN" b="1" dirty="0" smtClean="0">
                <a:ea typeface="宋体" panose="02010600030101010101" pitchFamily="2" charset="-122"/>
              </a:rPr>
              <a:t>Data Communications</a:t>
            </a:r>
            <a:r>
              <a:rPr lang="en-US" altLang="zh-CN" b="1" baseline="0" dirty="0" smtClean="0">
                <a:ea typeface="宋体" panose="02010600030101010101" pitchFamily="2" charset="-122"/>
              </a:rPr>
              <a:t> and Networking 4</a:t>
            </a:r>
            <a:r>
              <a:rPr lang="en-US" altLang="zh-CN" b="1" baseline="30000" dirty="0" smtClean="0">
                <a:ea typeface="宋体" panose="02010600030101010101" pitchFamily="2" charset="-122"/>
              </a:rPr>
              <a:t>th</a:t>
            </a:r>
            <a:r>
              <a:rPr lang="en-US" altLang="zh-CN" b="1" baseline="0" dirty="0" smtClean="0">
                <a:ea typeface="宋体" panose="02010600030101010101" pitchFamily="2" charset="-122"/>
              </a:rPr>
              <a:t> edition</a:t>
            </a:r>
          </a:p>
          <a:p>
            <a:r>
              <a:rPr lang="en-US" altLang="zh-CN" dirty="0" smtClean="0">
                <a:ea typeface="宋体" panose="02010600030101010101" pitchFamily="2" charset="-122"/>
              </a:rPr>
              <a:t>   </a:t>
            </a:r>
          </a:p>
          <a:p>
            <a:r>
              <a:rPr lang="en-US" altLang="zh-CN" dirty="0" smtClean="0">
                <a:ea typeface="宋体" panose="02010600030101010101" pitchFamily="2" charset="-122"/>
              </a:rPr>
              <a:t>   Figure </a:t>
            </a:r>
            <a:r>
              <a:rPr lang="en-US" altLang="zh-CN" dirty="0">
                <a:ea typeface="宋体" panose="02010600030101010101" pitchFamily="2" charset="-122"/>
              </a:rPr>
              <a:t>16.8 shows a GSM system. </a:t>
            </a:r>
          </a:p>
          <a:p>
            <a:r>
              <a:rPr lang="en-US" altLang="zh-CN" dirty="0">
                <a:ea typeface="宋体" panose="02010600030101010101" pitchFamily="2" charset="-122"/>
              </a:rPr>
              <a:t>   Each voice channel is digitized and compressed to a </a:t>
            </a:r>
            <a:r>
              <a:rPr lang="en-US" altLang="zh-CN" dirty="0">
                <a:solidFill>
                  <a:schemeClr val="hlink"/>
                </a:solidFill>
                <a:ea typeface="宋体" panose="02010600030101010101" pitchFamily="2" charset="-122"/>
              </a:rPr>
              <a:t>13</a:t>
            </a:r>
            <a:r>
              <a:rPr lang="en-US" altLang="zh-CN" dirty="0">
                <a:ea typeface="宋体" panose="02010600030101010101" pitchFamily="2" charset="-122"/>
              </a:rPr>
              <a:t>-kbps digital signal.</a:t>
            </a:r>
          </a:p>
          <a:p>
            <a:r>
              <a:rPr lang="en-US" altLang="zh-CN" dirty="0">
                <a:ea typeface="宋体" panose="02010600030101010101" pitchFamily="2" charset="-122"/>
              </a:rPr>
              <a:t>   Each slot carries 156.25 bits. 156.25 *8 = 1250 bits</a:t>
            </a:r>
            <a:r>
              <a:rPr lang="en-US" altLang="zh-CN" baseline="0" dirty="0">
                <a:ea typeface="宋体" panose="02010600030101010101" pitchFamily="2" charset="-122"/>
              </a:rPr>
              <a:t> </a:t>
            </a:r>
            <a:endParaRPr lang="en-US" altLang="zh-CN" dirty="0">
              <a:ea typeface="宋体" panose="02010600030101010101" pitchFamily="2" charset="-122"/>
            </a:endParaRPr>
          </a:p>
          <a:p>
            <a:r>
              <a:rPr lang="en-US" altLang="zh-CN" dirty="0">
                <a:solidFill>
                  <a:schemeClr val="hlink"/>
                </a:solidFill>
                <a:ea typeface="宋体" panose="02010600030101010101" pitchFamily="2" charset="-122"/>
              </a:rPr>
              <a:t>   Eight</a:t>
            </a:r>
            <a:r>
              <a:rPr lang="en-US" altLang="zh-CN" dirty="0">
                <a:ea typeface="宋体" panose="02010600030101010101" pitchFamily="2" charset="-122"/>
              </a:rPr>
              <a:t> slots share a frame (TDMA). </a:t>
            </a:r>
          </a:p>
          <a:p>
            <a:r>
              <a:rPr lang="en-US" altLang="zh-CN" dirty="0">
                <a:ea typeface="宋体" panose="02010600030101010101" pitchFamily="2" charset="-122"/>
              </a:rPr>
              <a:t>   We can </a:t>
            </a:r>
            <a:r>
              <a:rPr lang="en-US" altLang="zh-CN" b="1" dirty="0">
                <a:ea typeface="宋体" panose="02010600030101010101" pitchFamily="2" charset="-122"/>
              </a:rPr>
              <a:t>calculate</a:t>
            </a:r>
            <a:r>
              <a:rPr lang="en-US" altLang="zh-CN" dirty="0">
                <a:ea typeface="宋体" panose="02010600030101010101" pitchFamily="2" charset="-122"/>
              </a:rPr>
              <a:t> the bit rate of each channel as follows: Channel data rate = 156.25×8×26×(1/120 ms) = 270.8 kbps. </a:t>
            </a: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dirty="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a:ea typeface="宋体" panose="02010600030101010101" pitchFamily="2" charset="-122"/>
              </a:rPr>
              <a:t>   Each 270.8-kbps digital channel </a:t>
            </a:r>
            <a:r>
              <a:rPr lang="en-US" altLang="zh-CN" b="1" dirty="0">
                <a:solidFill>
                  <a:schemeClr val="hlink"/>
                </a:solidFill>
                <a:ea typeface="宋体" panose="02010600030101010101" pitchFamily="2" charset="-122"/>
              </a:rPr>
              <a:t>modulates</a:t>
            </a:r>
            <a:r>
              <a:rPr lang="en-US" altLang="zh-CN" dirty="0">
                <a:ea typeface="宋体" panose="02010600030101010101" pitchFamily="2" charset="-122"/>
              </a:rPr>
              <a:t> a carrier using GMSK (a form of FSK used mainly in European system); the result is a 200-kHz analog signal.</a:t>
            </a:r>
          </a:p>
          <a:p>
            <a:r>
              <a:rPr lang="en-US" altLang="zh-CN" dirty="0">
                <a:ea typeface="宋体" panose="02010600030101010101" pitchFamily="2" charset="-122"/>
              </a:rPr>
              <a:t>   Finally, 124 analog channels of 200 kHz are combined using FDMA. </a:t>
            </a:r>
          </a:p>
          <a:p>
            <a:r>
              <a:rPr lang="en-US" altLang="zh-CN" dirty="0">
                <a:ea typeface="宋体" panose="02010600030101010101" pitchFamily="2" charset="-122"/>
              </a:rPr>
              <a:t>   The result is a 25-MHz band. </a:t>
            </a:r>
          </a:p>
          <a:p>
            <a:r>
              <a:rPr lang="en-US" altLang="zh-CN" dirty="0">
                <a:ea typeface="宋体" panose="02010600030101010101" pitchFamily="2" charset="-122"/>
              </a:rPr>
              <a:t>   Figure 16.9 shows the user data and </a:t>
            </a:r>
            <a:r>
              <a:rPr lang="en-US" altLang="zh-CN" dirty="0">
                <a:solidFill>
                  <a:schemeClr val="hlink"/>
                </a:solidFill>
                <a:ea typeface="宋体" panose="02010600030101010101" pitchFamily="2" charset="-122"/>
              </a:rPr>
              <a:t>overhead</a:t>
            </a:r>
            <a:r>
              <a:rPr lang="en-US" altLang="zh-CN" dirty="0">
                <a:ea typeface="宋体" panose="02010600030101010101" pitchFamily="2" charset="-122"/>
              </a:rPr>
              <a:t> in a multiframe. </a:t>
            </a: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193314043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89A5FF-F2F7-48F3-96B5-73A0CB170D38}" type="slidenum">
              <a:rPr lang="zh-CN" altLang="en-US"/>
              <a:pPr/>
              <a:t>166</a:t>
            </a:fld>
            <a:endParaRPr lang="en-US" altLang="zh-CN"/>
          </a:p>
        </p:txBody>
      </p:sp>
      <p:sp>
        <p:nvSpPr>
          <p:cNvPr id="1095682" name="Rectangle 2"/>
          <p:cNvSpPr>
            <a:spLocks noGrp="1" noRot="1" noChangeAspect="1" noChangeArrowheads="1" noTextEdit="1"/>
          </p:cNvSpPr>
          <p:nvPr>
            <p:ph type="sldImg"/>
          </p:nvPr>
        </p:nvSpPr>
        <p:spPr/>
      </p:sp>
      <p:sp>
        <p:nvSpPr>
          <p:cNvPr id="1095683"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1" dirty="0" smtClean="0">
                <a:ea typeface="宋体" panose="02010600030101010101" pitchFamily="2" charset="-122"/>
              </a:rPr>
              <a:t>Data Communications</a:t>
            </a:r>
            <a:r>
              <a:rPr lang="en-US" altLang="zh-CN" b="1" baseline="0" dirty="0" smtClean="0">
                <a:ea typeface="宋体" panose="02010600030101010101" pitchFamily="2" charset="-122"/>
              </a:rPr>
              <a:t> and Networking 4</a:t>
            </a:r>
            <a:r>
              <a:rPr lang="en-US" altLang="zh-CN" b="1" baseline="30000" dirty="0" smtClean="0">
                <a:ea typeface="宋体" panose="02010600030101010101" pitchFamily="2" charset="-122"/>
              </a:rPr>
              <a:t>th</a:t>
            </a:r>
            <a:r>
              <a:rPr lang="en-US" altLang="zh-CN" b="1" baseline="0" dirty="0" smtClean="0">
                <a:ea typeface="宋体" panose="02010600030101010101" pitchFamily="2" charset="-122"/>
              </a:rPr>
              <a:t> edition</a:t>
            </a:r>
          </a:p>
          <a:p>
            <a:r>
              <a:rPr lang="en-US" altLang="zh-CN" baseline="0" dirty="0" smtClean="0">
                <a:ea typeface="宋体" panose="02010600030101010101" pitchFamily="2" charset="-122"/>
              </a:rPr>
              <a:t>    </a:t>
            </a:r>
          </a:p>
          <a:p>
            <a:r>
              <a:rPr lang="en-US" altLang="zh-CN" dirty="0" smtClean="0">
                <a:ea typeface="宋体" panose="02010600030101010101" pitchFamily="2" charset="-122"/>
              </a:rPr>
              <a:t>    The </a:t>
            </a:r>
            <a:r>
              <a:rPr lang="en-US" altLang="zh-CN" dirty="0">
                <a:ea typeface="宋体" panose="02010600030101010101" pitchFamily="2" charset="-122"/>
              </a:rPr>
              <a:t>reader may have noticed the large amount of overhead in TDMA. </a:t>
            </a:r>
          </a:p>
          <a:p>
            <a:pPr>
              <a:buFont typeface="Wingdings" panose="05000000000000000000" pitchFamily="2" charset="2"/>
              <a:buNone/>
            </a:pPr>
            <a:r>
              <a:rPr lang="en-US" altLang="zh-CN" sz="1200" dirty="0">
                <a:ea typeface="宋体" panose="02010600030101010101" pitchFamily="2" charset="-122"/>
              </a:rPr>
              <a:t>    The user data are only 65 bits per slot. (13 kbps×(120 ms÷24) = </a:t>
            </a:r>
            <a:r>
              <a:rPr lang="en-US" altLang="zh-CN" sz="1200" b="1" dirty="0">
                <a:ea typeface="宋体" panose="02010600030101010101" pitchFamily="2" charset="-122"/>
              </a:rPr>
              <a:t>65</a:t>
            </a:r>
            <a:r>
              <a:rPr lang="en-US" altLang="zh-CN" sz="1200" dirty="0">
                <a:ea typeface="宋体" panose="02010600030101010101" pitchFamily="2" charset="-122"/>
              </a:rPr>
              <a:t> bit)</a:t>
            </a:r>
          </a:p>
          <a:p>
            <a:pPr>
              <a:buFont typeface="Wingdings" panose="05000000000000000000" pitchFamily="2" charset="2"/>
              <a:buNone/>
            </a:pPr>
            <a:r>
              <a:rPr lang="en-US" altLang="zh-CN" sz="1200" baseline="0" dirty="0">
                <a:ea typeface="宋体" panose="02010600030101010101" pitchFamily="2" charset="-122"/>
              </a:rPr>
              <a:t>    </a:t>
            </a:r>
            <a:r>
              <a:rPr lang="en-US" altLang="zh-CN" sz="1200" dirty="0">
                <a:ea typeface="宋体" panose="02010600030101010101" pitchFamily="2" charset="-122"/>
              </a:rPr>
              <a:t>The system adds </a:t>
            </a:r>
            <a:r>
              <a:rPr lang="en-US" altLang="zh-CN" sz="1200" u="sng" dirty="0">
                <a:ea typeface="宋体" panose="02010600030101010101" pitchFamily="2" charset="-122"/>
              </a:rPr>
              <a:t>extra bits</a:t>
            </a:r>
            <a:r>
              <a:rPr lang="en-US" altLang="zh-CN" sz="1200" u="none" dirty="0">
                <a:ea typeface="宋体" panose="02010600030101010101" pitchFamily="2" charset="-122"/>
              </a:rPr>
              <a:t> </a:t>
            </a:r>
            <a:r>
              <a:rPr lang="en-US" altLang="zh-CN" sz="1200" dirty="0">
                <a:ea typeface="宋体" panose="02010600030101010101" pitchFamily="2" charset="-122"/>
              </a:rPr>
              <a:t>for error correction to make it </a:t>
            </a:r>
            <a:r>
              <a:rPr lang="en-US" altLang="zh-CN" sz="1200" b="1" dirty="0">
                <a:ea typeface="宋体" panose="02010600030101010101" pitchFamily="2" charset="-122"/>
              </a:rPr>
              <a:t>114</a:t>
            </a:r>
            <a:r>
              <a:rPr lang="en-US" altLang="zh-CN" sz="1200" dirty="0">
                <a:ea typeface="宋体" panose="02010600030101010101" pitchFamily="2" charset="-122"/>
              </a:rPr>
              <a:t> bits per slot. </a:t>
            </a:r>
          </a:p>
          <a:p>
            <a:pPr>
              <a:buFont typeface="Wingdings" panose="05000000000000000000" pitchFamily="2" charset="2"/>
              <a:buNone/>
            </a:pPr>
            <a:r>
              <a:rPr lang="en-US" altLang="zh-CN" sz="1200" baseline="0" dirty="0">
                <a:ea typeface="宋体" panose="02010600030101010101" pitchFamily="2" charset="-122"/>
              </a:rPr>
              <a:t>    </a:t>
            </a:r>
            <a:r>
              <a:rPr lang="en-US" altLang="zh-CN" sz="1200" dirty="0">
                <a:ea typeface="宋体" panose="02010600030101010101" pitchFamily="2" charset="-122"/>
              </a:rPr>
              <a:t>To this, </a:t>
            </a:r>
            <a:r>
              <a:rPr lang="en-US" altLang="zh-CN" sz="1200" u="sng" dirty="0">
                <a:ea typeface="宋体" panose="02010600030101010101" pitchFamily="2" charset="-122"/>
              </a:rPr>
              <a:t>control bits</a:t>
            </a:r>
            <a:r>
              <a:rPr lang="en-US" altLang="zh-CN" sz="1200" u="none" dirty="0">
                <a:ea typeface="宋体" panose="02010600030101010101" pitchFamily="2" charset="-122"/>
              </a:rPr>
              <a:t> </a:t>
            </a:r>
            <a:r>
              <a:rPr lang="en-US" altLang="zh-CN" sz="1200" dirty="0">
                <a:ea typeface="宋体" panose="02010600030101010101" pitchFamily="2" charset="-122"/>
              </a:rPr>
              <a:t>are added to bring it up to 156.25 bits per slot.</a:t>
            </a:r>
            <a:r>
              <a:rPr lang="en-US" altLang="zh-CN" dirty="0">
                <a:ea typeface="宋体" panose="02010600030101010101" pitchFamily="2" charset="-122"/>
              </a:rPr>
              <a:t> </a:t>
            </a:r>
          </a:p>
          <a:p>
            <a:r>
              <a:rPr lang="en-US" altLang="zh-CN" baseline="0" dirty="0">
                <a:ea typeface="宋体" panose="02010600030101010101" pitchFamily="2" charset="-122"/>
              </a:rPr>
              <a:t>    </a:t>
            </a:r>
            <a:r>
              <a:rPr lang="en-US" altLang="zh-CN" dirty="0">
                <a:ea typeface="宋体" panose="02010600030101010101" pitchFamily="2" charset="-122"/>
              </a:rPr>
              <a:t>Eight slots are encapsulated in a frame (156.25</a:t>
            </a:r>
            <a:r>
              <a:rPr lang="en-US" altLang="zh-CN" sz="1200" dirty="0">
                <a:ea typeface="宋体" panose="02010600030101010101" pitchFamily="2" charset="-122"/>
              </a:rPr>
              <a:t>×8 = 1250 bits</a:t>
            </a:r>
            <a:r>
              <a:rPr lang="en-US" altLang="zh-CN" dirty="0">
                <a:ea typeface="宋体" panose="02010600030101010101" pitchFamily="2" charset="-122"/>
              </a:rPr>
              <a:t>). </a:t>
            </a:r>
          </a:p>
          <a:p>
            <a:endParaRPr lang="en-US" altLang="zh-CN" dirty="0">
              <a:ea typeface="宋体" panose="02010600030101010101" pitchFamily="2" charset="-122"/>
            </a:endParaRPr>
          </a:p>
          <a:p>
            <a:r>
              <a:rPr lang="en-US" altLang="zh-CN" dirty="0">
                <a:ea typeface="宋体" panose="02010600030101010101" pitchFamily="2" charset="-122"/>
              </a:rPr>
              <a:t>    Twenty-four traffic frames </a:t>
            </a:r>
            <a:r>
              <a:rPr lang="en-US" altLang="zh-CN" dirty="0">
                <a:solidFill>
                  <a:schemeClr val="hlink"/>
                </a:solidFill>
                <a:ea typeface="宋体" panose="02010600030101010101" pitchFamily="2" charset="-122"/>
              </a:rPr>
              <a:t>and</a:t>
            </a:r>
            <a:r>
              <a:rPr lang="en-US" altLang="zh-CN" dirty="0">
                <a:ea typeface="宋体" panose="02010600030101010101" pitchFamily="2" charset="-122"/>
              </a:rPr>
              <a:t> two additional control frames make a multiframe.</a:t>
            </a:r>
          </a:p>
          <a:p>
            <a:r>
              <a:rPr lang="en-US" altLang="zh-CN" dirty="0"/>
              <a:t>    A multiframe has a duration of 120 </a:t>
            </a:r>
            <a:r>
              <a:rPr lang="en-US" altLang="zh-CN" dirty="0" err="1"/>
              <a:t>ms.</a:t>
            </a:r>
            <a:endParaRPr lang="en-US" altLang="zh-CN" dirty="0"/>
          </a:p>
          <a:p>
            <a:r>
              <a:rPr lang="en-US" altLang="zh-CN" dirty="0"/>
              <a:t>    However, the architecture does define superframes and hyperframes that do not add any overhead; we will not discuss them</a:t>
            </a:r>
            <a:r>
              <a:rPr lang="en-US" altLang="zh-CN" baseline="0" dirty="0"/>
              <a:t> </a:t>
            </a:r>
            <a:r>
              <a:rPr lang="en-US" altLang="zh-CN" dirty="0"/>
              <a:t>here. </a:t>
            </a:r>
          </a:p>
          <a:p>
            <a:endParaRPr lang="en-US" altLang="zh-CN" dirty="0"/>
          </a:p>
          <a:p>
            <a:endParaRPr lang="zh-CN" altLang="en-US" dirty="0"/>
          </a:p>
        </p:txBody>
      </p:sp>
    </p:spTree>
    <p:extLst>
      <p:ext uri="{BB962C8B-B14F-4D97-AF65-F5344CB8AC3E}">
        <p14:creationId xmlns:p14="http://schemas.microsoft.com/office/powerpoint/2010/main" val="3896145650"/>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16952D-1186-4CA6-8F2B-47B8EA360413}" type="slidenum">
              <a:rPr lang="zh-CN" altLang="en-US"/>
              <a:pPr/>
              <a:t>167</a:t>
            </a:fld>
            <a:endParaRPr lang="en-US" altLang="zh-CN"/>
          </a:p>
        </p:txBody>
      </p:sp>
      <p:sp>
        <p:nvSpPr>
          <p:cNvPr id="1372162" name="Rectangle 2"/>
          <p:cNvSpPr>
            <a:spLocks noGrp="1" noRot="1" noChangeAspect="1" noChangeArrowheads="1" noTextEdit="1"/>
          </p:cNvSpPr>
          <p:nvPr>
            <p:ph type="sldImg"/>
          </p:nvPr>
        </p:nvSpPr>
        <p:spPr/>
      </p:sp>
      <p:sp>
        <p:nvSpPr>
          <p:cNvPr id="13721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0992289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B99F649-C954-4886-833F-09F4C6AD7298}" type="slidenum">
              <a:rPr lang="zh-CN" altLang="en-US"/>
              <a:pPr/>
              <a:t>169</a:t>
            </a:fld>
            <a:endParaRPr lang="en-US" altLang="zh-CN"/>
          </a:p>
        </p:txBody>
      </p:sp>
      <p:sp>
        <p:nvSpPr>
          <p:cNvPr id="929794" name="Rectangle 2"/>
          <p:cNvSpPr>
            <a:spLocks noGrp="1" noRot="1" noChangeAspect="1" noChangeArrowheads="1" noTextEdit="1"/>
          </p:cNvSpPr>
          <p:nvPr>
            <p:ph type="sldImg"/>
          </p:nvPr>
        </p:nvSpPr>
        <p:spPr/>
      </p:sp>
      <p:sp>
        <p:nvSpPr>
          <p:cNvPr id="9297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17540034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5E4F9E-FD4A-4339-9C41-61BC658EA55C}" type="slidenum">
              <a:rPr lang="zh-CN" altLang="en-US"/>
              <a:pPr/>
              <a:t>170</a:t>
            </a:fld>
            <a:endParaRPr lang="en-US" altLang="zh-CN"/>
          </a:p>
        </p:txBody>
      </p:sp>
      <p:sp>
        <p:nvSpPr>
          <p:cNvPr id="930818" name="Rectangle 2"/>
          <p:cNvSpPr>
            <a:spLocks noGrp="1" noRot="1" noChangeAspect="1" noChangeArrowheads="1" noTextEdit="1"/>
          </p:cNvSpPr>
          <p:nvPr>
            <p:ph type="sldImg"/>
          </p:nvPr>
        </p:nvSpPr>
        <p:spPr/>
      </p:sp>
      <p:sp>
        <p:nvSpPr>
          <p:cNvPr id="9308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32985341"/>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53EBAC2-94A3-4621-A3DD-F142AF03E68E}" type="slidenum">
              <a:rPr lang="zh-CN" altLang="en-US"/>
              <a:pPr/>
              <a:t>172</a:t>
            </a:fld>
            <a:endParaRPr lang="en-US" altLang="zh-CN"/>
          </a:p>
        </p:txBody>
      </p:sp>
      <p:sp>
        <p:nvSpPr>
          <p:cNvPr id="931842" name="Rectangle 2"/>
          <p:cNvSpPr>
            <a:spLocks noGrp="1" noRot="1" noChangeAspect="1" noChangeArrowheads="1" noTextEdit="1"/>
          </p:cNvSpPr>
          <p:nvPr>
            <p:ph type="sldImg"/>
          </p:nvPr>
        </p:nvSpPr>
        <p:spPr/>
      </p:sp>
      <p:sp>
        <p:nvSpPr>
          <p:cNvPr id="9318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5116158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12D0B6-B9F0-47EA-9826-03C568CF2F39}" type="slidenum">
              <a:rPr lang="zh-CN" altLang="en-US"/>
              <a:pPr/>
              <a:t>173</a:t>
            </a:fld>
            <a:endParaRPr lang="en-US" altLang="zh-CN"/>
          </a:p>
        </p:txBody>
      </p:sp>
      <p:sp>
        <p:nvSpPr>
          <p:cNvPr id="1070082" name="Rectangle 2"/>
          <p:cNvSpPr>
            <a:spLocks noGrp="1" noRot="1" noChangeAspect="1" noChangeArrowheads="1" noTextEdit="1"/>
          </p:cNvSpPr>
          <p:nvPr>
            <p:ph type="sldImg"/>
          </p:nvPr>
        </p:nvSpPr>
        <p:spPr/>
      </p:sp>
      <p:sp>
        <p:nvSpPr>
          <p:cNvPr id="10700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916041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B5A8302-7534-421B-B399-F137FFA9FDCA}" type="slidenum">
              <a:rPr lang="zh-CN" altLang="en-US"/>
              <a:pPr/>
              <a:t>23</a:t>
            </a:fld>
            <a:endParaRPr lang="en-US" altLang="zh-CN"/>
          </a:p>
        </p:txBody>
      </p:sp>
      <p:sp>
        <p:nvSpPr>
          <p:cNvPr id="869378" name="Rectangle 2"/>
          <p:cNvSpPr>
            <a:spLocks noGrp="1" noRot="1" noChangeAspect="1" noChangeArrowheads="1" noTextEdit="1"/>
          </p:cNvSpPr>
          <p:nvPr>
            <p:ph type="sldImg"/>
          </p:nvPr>
        </p:nvSpPr>
        <p:spPr/>
      </p:sp>
      <p:sp>
        <p:nvSpPr>
          <p:cNvPr id="8693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9729196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654BFD-8F39-4138-BF42-DEDB20628877}" type="slidenum">
              <a:rPr lang="zh-CN" altLang="en-US"/>
              <a:pPr/>
              <a:t>174</a:t>
            </a:fld>
            <a:endParaRPr lang="en-US" altLang="zh-CN"/>
          </a:p>
        </p:txBody>
      </p:sp>
      <p:sp>
        <p:nvSpPr>
          <p:cNvPr id="1378306" name="Rectangle 2"/>
          <p:cNvSpPr>
            <a:spLocks noGrp="1" noRot="1" noChangeAspect="1" noChangeArrowheads="1" noTextEdit="1"/>
          </p:cNvSpPr>
          <p:nvPr>
            <p:ph type="sldImg"/>
          </p:nvPr>
        </p:nvSpPr>
        <p:spPr/>
      </p:sp>
      <p:sp>
        <p:nvSpPr>
          <p:cNvPr id="13783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5722839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E82F581-7417-4E1F-B267-07473F12E75C}" type="slidenum">
              <a:rPr lang="zh-CN" altLang="en-US"/>
              <a:pPr/>
              <a:t>175</a:t>
            </a:fld>
            <a:endParaRPr lang="en-US" altLang="zh-CN"/>
          </a:p>
        </p:txBody>
      </p:sp>
      <p:sp>
        <p:nvSpPr>
          <p:cNvPr id="932866" name="Rectangle 2"/>
          <p:cNvSpPr>
            <a:spLocks noGrp="1" noRot="1" noChangeAspect="1" noChangeArrowheads="1" noTextEdit="1"/>
          </p:cNvSpPr>
          <p:nvPr>
            <p:ph type="sldImg"/>
          </p:nvPr>
        </p:nvSpPr>
        <p:spPr/>
      </p:sp>
      <p:sp>
        <p:nvSpPr>
          <p:cNvPr id="93286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777086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804D4C-7447-448C-A6F0-15B0F7AD47F2}" type="slidenum">
              <a:rPr lang="zh-CN" altLang="en-US"/>
              <a:pPr/>
              <a:t>176</a:t>
            </a:fld>
            <a:endParaRPr lang="en-US" altLang="zh-CN"/>
          </a:p>
        </p:txBody>
      </p:sp>
      <p:sp>
        <p:nvSpPr>
          <p:cNvPr id="933890" name="Rectangle 2"/>
          <p:cNvSpPr>
            <a:spLocks noGrp="1" noRot="1" noChangeAspect="1" noChangeArrowheads="1" noTextEdit="1"/>
          </p:cNvSpPr>
          <p:nvPr>
            <p:ph type="sldImg"/>
          </p:nvPr>
        </p:nvSpPr>
        <p:spPr/>
      </p:sp>
      <p:sp>
        <p:nvSpPr>
          <p:cNvPr id="9338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48332615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89DD4D9-3ADC-48E0-ABB1-4C568B386913}" type="slidenum">
              <a:rPr lang="zh-CN" altLang="en-US"/>
              <a:pPr/>
              <a:t>177</a:t>
            </a:fld>
            <a:endParaRPr lang="en-US" altLang="zh-CN"/>
          </a:p>
        </p:txBody>
      </p:sp>
      <p:sp>
        <p:nvSpPr>
          <p:cNvPr id="934914" name="Rectangle 2"/>
          <p:cNvSpPr>
            <a:spLocks noGrp="1" noRot="1" noChangeAspect="1" noChangeArrowheads="1" noTextEdit="1"/>
          </p:cNvSpPr>
          <p:nvPr>
            <p:ph type="sldImg"/>
          </p:nvPr>
        </p:nvSpPr>
        <p:spPr/>
      </p:sp>
      <p:sp>
        <p:nvSpPr>
          <p:cNvPr id="9349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6196064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C404FF-6C9C-4786-A0EC-266DABCEFEB2}" type="slidenum">
              <a:rPr lang="zh-CN" altLang="en-US"/>
              <a:pPr/>
              <a:t>178</a:t>
            </a:fld>
            <a:endParaRPr lang="en-US" altLang="zh-CN"/>
          </a:p>
        </p:txBody>
      </p:sp>
      <p:sp>
        <p:nvSpPr>
          <p:cNvPr id="1383426" name="Rectangle 2"/>
          <p:cNvSpPr>
            <a:spLocks noGrp="1" noRot="1" noChangeAspect="1" noChangeArrowheads="1" noTextEdit="1"/>
          </p:cNvSpPr>
          <p:nvPr>
            <p:ph type="sldImg"/>
          </p:nvPr>
        </p:nvSpPr>
        <p:spPr/>
      </p:sp>
      <p:sp>
        <p:nvSpPr>
          <p:cNvPr id="13834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3750574"/>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1FAA0B4-22CE-41DD-A1D2-2BEB93862F1D}" type="slidenum">
              <a:rPr lang="zh-CN" altLang="en-US"/>
              <a:pPr/>
              <a:t>179</a:t>
            </a:fld>
            <a:endParaRPr lang="en-US" altLang="zh-CN"/>
          </a:p>
        </p:txBody>
      </p:sp>
      <p:sp>
        <p:nvSpPr>
          <p:cNvPr id="936962" name="Rectangle 2"/>
          <p:cNvSpPr>
            <a:spLocks noGrp="1" noRot="1" noChangeAspect="1" noChangeArrowheads="1" noTextEdit="1"/>
          </p:cNvSpPr>
          <p:nvPr>
            <p:ph type="sldImg"/>
          </p:nvPr>
        </p:nvSpPr>
        <p:spPr/>
      </p:sp>
      <p:sp>
        <p:nvSpPr>
          <p:cNvPr id="9369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90170805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24870B6-F67F-4810-81C0-6347169E508E}" type="slidenum">
              <a:rPr lang="zh-CN" altLang="en-US"/>
              <a:pPr/>
              <a:t>180</a:t>
            </a:fld>
            <a:endParaRPr lang="en-US" altLang="zh-CN"/>
          </a:p>
        </p:txBody>
      </p:sp>
      <p:sp>
        <p:nvSpPr>
          <p:cNvPr id="987138" name="Rectangle 2"/>
          <p:cNvSpPr>
            <a:spLocks noGrp="1" noRot="1" noChangeAspect="1" noChangeArrowheads="1" noTextEdit="1"/>
          </p:cNvSpPr>
          <p:nvPr>
            <p:ph type="sldImg"/>
          </p:nvPr>
        </p:nvSpPr>
        <p:spPr/>
      </p:sp>
      <p:sp>
        <p:nvSpPr>
          <p:cNvPr id="9871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94267287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2F17037-7ACF-45F4-9D42-B76127D3B756}" type="slidenum">
              <a:rPr lang="zh-CN" altLang="en-US"/>
              <a:pPr/>
              <a:t>181</a:t>
            </a:fld>
            <a:endParaRPr lang="en-US" altLang="zh-CN"/>
          </a:p>
        </p:txBody>
      </p:sp>
      <p:sp>
        <p:nvSpPr>
          <p:cNvPr id="1073154" name="Rectangle 2"/>
          <p:cNvSpPr>
            <a:spLocks noGrp="1" noRot="1" noChangeAspect="1" noChangeArrowheads="1" noTextEdit="1"/>
          </p:cNvSpPr>
          <p:nvPr>
            <p:ph type="sldImg"/>
          </p:nvPr>
        </p:nvSpPr>
        <p:spPr/>
      </p:sp>
      <p:sp>
        <p:nvSpPr>
          <p:cNvPr id="10731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28717589"/>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4E88C1-8AD6-4F98-B6A2-2B5E3C05E3CB}" type="slidenum">
              <a:rPr lang="zh-CN" altLang="en-US"/>
              <a:pPr/>
              <a:t>182</a:t>
            </a:fld>
            <a:endParaRPr lang="en-US" altLang="zh-CN"/>
          </a:p>
        </p:txBody>
      </p:sp>
      <p:sp>
        <p:nvSpPr>
          <p:cNvPr id="939010" name="Rectangle 2"/>
          <p:cNvSpPr>
            <a:spLocks noGrp="1" noRot="1" noChangeAspect="1" noChangeArrowheads="1" noTextEdit="1"/>
          </p:cNvSpPr>
          <p:nvPr>
            <p:ph type="sldImg"/>
          </p:nvPr>
        </p:nvSpPr>
        <p:spPr/>
      </p:sp>
      <p:sp>
        <p:nvSpPr>
          <p:cNvPr id="939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2800303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7BBC78-C03E-40BB-B601-D78F6C80ECFE}" type="slidenum">
              <a:rPr lang="zh-CN" altLang="en-US"/>
              <a:pPr/>
              <a:t>183</a:t>
            </a:fld>
            <a:endParaRPr lang="en-US" altLang="zh-CN"/>
          </a:p>
        </p:txBody>
      </p:sp>
      <p:sp>
        <p:nvSpPr>
          <p:cNvPr id="1387522" name="Rectangle 2"/>
          <p:cNvSpPr>
            <a:spLocks noGrp="1" noRot="1" noChangeAspect="1" noChangeArrowheads="1" noTextEdit="1"/>
          </p:cNvSpPr>
          <p:nvPr>
            <p:ph type="sldImg"/>
          </p:nvPr>
        </p:nvSpPr>
        <p:spPr/>
      </p:sp>
      <p:sp>
        <p:nvSpPr>
          <p:cNvPr id="13875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459720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B715A6-20CF-422E-BCC0-45EC2C416F4C}" type="slidenum">
              <a:rPr lang="zh-CN" altLang="en-US"/>
              <a:pPr/>
              <a:t>24</a:t>
            </a:fld>
            <a:endParaRPr lang="en-US" altLang="zh-CN"/>
          </a:p>
        </p:txBody>
      </p:sp>
      <p:sp>
        <p:nvSpPr>
          <p:cNvPr id="870402" name="Rectangle 2"/>
          <p:cNvSpPr>
            <a:spLocks noGrp="1" noRot="1" noChangeAspect="1" noChangeArrowheads="1" noTextEdit="1"/>
          </p:cNvSpPr>
          <p:nvPr>
            <p:ph type="sldImg"/>
          </p:nvPr>
        </p:nvSpPr>
        <p:spPr/>
      </p:sp>
      <p:sp>
        <p:nvSpPr>
          <p:cNvPr id="8704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3868069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A0522B-7602-4B10-AF7A-A83D0EDE7841}" type="slidenum">
              <a:rPr lang="zh-CN" altLang="en-US"/>
              <a:pPr/>
              <a:t>184</a:t>
            </a:fld>
            <a:endParaRPr lang="en-US" altLang="zh-CN"/>
          </a:p>
        </p:txBody>
      </p:sp>
      <p:sp>
        <p:nvSpPr>
          <p:cNvPr id="1075202" name="Rectangle 2"/>
          <p:cNvSpPr>
            <a:spLocks noGrp="1" noRot="1" noChangeAspect="1" noChangeArrowheads="1" noTextEdit="1"/>
          </p:cNvSpPr>
          <p:nvPr>
            <p:ph type="sldImg"/>
          </p:nvPr>
        </p:nvSpPr>
        <p:spPr/>
      </p:sp>
      <p:sp>
        <p:nvSpPr>
          <p:cNvPr id="10752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1362675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4B2703-DBD3-49B2-A035-4AC0C079ABE9}" type="slidenum">
              <a:rPr lang="zh-CN" altLang="en-US"/>
              <a:pPr/>
              <a:t>185</a:t>
            </a:fld>
            <a:endParaRPr lang="en-US" altLang="zh-CN"/>
          </a:p>
        </p:txBody>
      </p:sp>
      <p:sp>
        <p:nvSpPr>
          <p:cNvPr id="1490946" name="Rectangle 2"/>
          <p:cNvSpPr>
            <a:spLocks noGrp="1" noRot="1" noChangeAspect="1" noChangeArrowheads="1" noTextEdit="1"/>
          </p:cNvSpPr>
          <p:nvPr>
            <p:ph type="sldImg"/>
          </p:nvPr>
        </p:nvSpPr>
        <p:spPr/>
      </p:sp>
      <p:sp>
        <p:nvSpPr>
          <p:cNvPr id="14909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7774227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19C746F-FE03-4B70-AEEB-D5A726CBC91A}" type="slidenum">
              <a:rPr lang="zh-CN" altLang="en-US"/>
              <a:pPr/>
              <a:t>186</a:t>
            </a:fld>
            <a:endParaRPr lang="en-US" altLang="zh-CN"/>
          </a:p>
        </p:txBody>
      </p:sp>
      <p:sp>
        <p:nvSpPr>
          <p:cNvPr id="940034" name="Rectangle 2"/>
          <p:cNvSpPr>
            <a:spLocks noGrp="1" noRot="1" noChangeAspect="1" noChangeArrowheads="1" noTextEdit="1"/>
          </p:cNvSpPr>
          <p:nvPr>
            <p:ph type="sldImg"/>
          </p:nvPr>
        </p:nvSpPr>
        <p:spPr/>
      </p:sp>
      <p:sp>
        <p:nvSpPr>
          <p:cNvPr id="9400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557657919"/>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519D149-F7A2-438A-946E-4648D2D092D7}" type="slidenum">
              <a:rPr lang="zh-CN" altLang="en-US"/>
              <a:pPr/>
              <a:t>187</a:t>
            </a:fld>
            <a:endParaRPr lang="en-US" altLang="zh-CN"/>
          </a:p>
        </p:txBody>
      </p:sp>
      <p:sp>
        <p:nvSpPr>
          <p:cNvPr id="1077250" name="Rectangle 2"/>
          <p:cNvSpPr>
            <a:spLocks noGrp="1" noRot="1" noChangeAspect="1" noChangeArrowheads="1" noTextEdit="1"/>
          </p:cNvSpPr>
          <p:nvPr>
            <p:ph type="sldImg"/>
          </p:nvPr>
        </p:nvSpPr>
        <p:spPr/>
      </p:sp>
      <p:sp>
        <p:nvSpPr>
          <p:cNvPr id="10772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13465516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8F05500-C03C-4A25-8929-BC3938BDE751}" type="slidenum">
              <a:rPr lang="zh-CN" altLang="en-US"/>
              <a:pPr/>
              <a:t>188</a:t>
            </a:fld>
            <a:endParaRPr lang="en-US" altLang="zh-CN"/>
          </a:p>
        </p:txBody>
      </p:sp>
      <p:sp>
        <p:nvSpPr>
          <p:cNvPr id="943106" name="Rectangle 2"/>
          <p:cNvSpPr>
            <a:spLocks noGrp="1" noRot="1" noChangeAspect="1" noChangeArrowheads="1" noTextEdit="1"/>
          </p:cNvSpPr>
          <p:nvPr>
            <p:ph type="sldImg"/>
          </p:nvPr>
        </p:nvSpPr>
        <p:spPr/>
      </p:sp>
      <p:sp>
        <p:nvSpPr>
          <p:cNvPr id="9431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49889690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398454C-EB25-45C2-A10E-F3B19A79C750}" type="slidenum">
              <a:rPr lang="zh-CN" altLang="en-US"/>
              <a:pPr/>
              <a:t>189</a:t>
            </a:fld>
            <a:endParaRPr lang="en-US" altLang="zh-CN"/>
          </a:p>
        </p:txBody>
      </p:sp>
      <p:sp>
        <p:nvSpPr>
          <p:cNvPr id="1185794" name="Rectangle 2"/>
          <p:cNvSpPr>
            <a:spLocks noGrp="1" noRot="1" noChangeAspect="1" noChangeArrowheads="1" noTextEdit="1"/>
          </p:cNvSpPr>
          <p:nvPr>
            <p:ph type="sldImg"/>
          </p:nvPr>
        </p:nvSpPr>
        <p:spPr/>
      </p:sp>
      <p:sp>
        <p:nvSpPr>
          <p:cNvPr id="11857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7676450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0373E96-110B-4AA6-A079-7131E76EEC60}" type="slidenum">
              <a:rPr lang="zh-CN" altLang="en-US"/>
              <a:pPr/>
              <a:t>190</a:t>
            </a:fld>
            <a:endParaRPr lang="en-US" altLang="zh-CN"/>
          </a:p>
        </p:txBody>
      </p:sp>
      <p:sp>
        <p:nvSpPr>
          <p:cNvPr id="942082" name="Rectangle 2"/>
          <p:cNvSpPr>
            <a:spLocks noGrp="1" noRot="1" noChangeAspect="1" noChangeArrowheads="1" noTextEdit="1"/>
          </p:cNvSpPr>
          <p:nvPr>
            <p:ph type="sldImg"/>
          </p:nvPr>
        </p:nvSpPr>
        <p:spPr/>
      </p:sp>
      <p:sp>
        <p:nvSpPr>
          <p:cNvPr id="9420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028420777"/>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A5810C-CB0F-40D4-8265-84920B29F38B}" type="slidenum">
              <a:rPr lang="zh-CN" altLang="en-US"/>
              <a:pPr/>
              <a:t>192</a:t>
            </a:fld>
            <a:endParaRPr lang="en-US" altLang="zh-CN"/>
          </a:p>
        </p:txBody>
      </p:sp>
      <p:sp>
        <p:nvSpPr>
          <p:cNvPr id="944130" name="Rectangle 2"/>
          <p:cNvSpPr>
            <a:spLocks noGrp="1" noRot="1" noChangeAspect="1" noChangeArrowheads="1" noTextEdit="1"/>
          </p:cNvSpPr>
          <p:nvPr>
            <p:ph type="sldImg"/>
          </p:nvPr>
        </p:nvSpPr>
        <p:spPr/>
      </p:sp>
      <p:sp>
        <p:nvSpPr>
          <p:cNvPr id="9441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86863436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419A829-DD9B-4030-93B5-A7E5B3E50AE1}" type="slidenum">
              <a:rPr lang="zh-CN" altLang="en-US"/>
              <a:pPr/>
              <a:t>193</a:t>
            </a:fld>
            <a:endParaRPr lang="en-US" altLang="zh-CN"/>
          </a:p>
        </p:txBody>
      </p:sp>
      <p:sp>
        <p:nvSpPr>
          <p:cNvPr id="1081346" name="Rectangle 2"/>
          <p:cNvSpPr>
            <a:spLocks noGrp="1" noRot="1" noChangeAspect="1" noChangeArrowheads="1" noTextEdit="1"/>
          </p:cNvSpPr>
          <p:nvPr>
            <p:ph type="sldImg"/>
          </p:nvPr>
        </p:nvSpPr>
        <p:spPr/>
      </p:sp>
      <p:sp>
        <p:nvSpPr>
          <p:cNvPr id="10813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56601115"/>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2BEEC60-7AB8-47CB-9A96-F568E360B035}" type="slidenum">
              <a:rPr lang="zh-CN" altLang="en-US"/>
              <a:pPr/>
              <a:t>194</a:t>
            </a:fld>
            <a:endParaRPr lang="en-US" altLang="zh-CN"/>
          </a:p>
        </p:txBody>
      </p:sp>
      <p:sp>
        <p:nvSpPr>
          <p:cNvPr id="1401858" name="Rectangle 2"/>
          <p:cNvSpPr>
            <a:spLocks noGrp="1" noRot="1" noChangeAspect="1" noChangeArrowheads="1" noTextEdit="1"/>
          </p:cNvSpPr>
          <p:nvPr>
            <p:ph type="sldImg"/>
          </p:nvPr>
        </p:nvSpPr>
        <p:spPr/>
      </p:sp>
      <p:sp>
        <p:nvSpPr>
          <p:cNvPr id="14018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925939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2E8765-F3BD-41A8-87D0-F6A95E74FFDC}" type="slidenum">
              <a:rPr lang="zh-CN" altLang="en-US"/>
              <a:pPr/>
              <a:t>25</a:t>
            </a:fld>
            <a:endParaRPr lang="en-US" altLang="zh-CN"/>
          </a:p>
        </p:txBody>
      </p:sp>
      <p:sp>
        <p:nvSpPr>
          <p:cNvPr id="871426" name="Rectangle 2"/>
          <p:cNvSpPr>
            <a:spLocks noGrp="1" noRot="1" noChangeAspect="1" noChangeArrowheads="1" noTextEdit="1"/>
          </p:cNvSpPr>
          <p:nvPr>
            <p:ph type="sldImg"/>
          </p:nvPr>
        </p:nvSpPr>
        <p:spPr/>
      </p:sp>
      <p:sp>
        <p:nvSpPr>
          <p:cNvPr id="871427" name="Rectangle 3"/>
          <p:cNvSpPr>
            <a:spLocks noGrp="1" noChangeArrowheads="1"/>
          </p:cNvSpPr>
          <p:nvPr>
            <p:ph type="body" idx="1"/>
          </p:nvPr>
        </p:nvSpPr>
        <p:spPr/>
        <p:txBody>
          <a:bodyPr/>
          <a:lstStyle/>
          <a:p>
            <a:r>
              <a:rPr lang="en-US" altLang="zh-CN" dirty="0"/>
              <a:t>light </a:t>
            </a:r>
            <a:r>
              <a:rPr lang="en-US" altLang="zh-CN" sz="1200" b="0" i="0" kern="1200" dirty="0">
                <a:solidFill>
                  <a:schemeClr val="tx1"/>
                </a:solidFill>
                <a:latin typeface="Times New Roman" panose="02020603050405020304" pitchFamily="18" charset="0"/>
                <a:ea typeface="宋体" panose="02010600030101010101" pitchFamily="2" charset="-122"/>
                <a:cs typeface="+mn-cs"/>
              </a:rPr>
              <a:t>n. </a:t>
            </a:r>
            <a:r>
              <a:rPr lang="zh-CN" altLang="en-US" sz="1200" b="0" i="0" kern="1200" dirty="0">
                <a:solidFill>
                  <a:schemeClr val="tx1"/>
                </a:solidFill>
                <a:latin typeface="Times New Roman" panose="02020603050405020304" pitchFamily="18" charset="0"/>
                <a:ea typeface="宋体" panose="02010600030101010101" pitchFamily="2" charset="-122"/>
                <a:cs typeface="+mn-cs"/>
              </a:rPr>
              <a:t>灯光（</a:t>
            </a:r>
            <a:r>
              <a:rPr lang="en-US" altLang="zh-CN" sz="1200" b="0" i="0" kern="1200" dirty="0">
                <a:solidFill>
                  <a:schemeClr val="tx1"/>
                </a:solidFill>
                <a:latin typeface="Times New Roman" panose="02020603050405020304" pitchFamily="18" charset="0"/>
                <a:ea typeface="宋体" panose="02010600030101010101" pitchFamily="2" charset="-122"/>
                <a:cs typeface="+mn-cs"/>
              </a:rPr>
              <a:t>light</a:t>
            </a:r>
            <a:r>
              <a:rPr lang="zh-CN" altLang="en-US" sz="1200" b="0" i="0" kern="1200" dirty="0">
                <a:solidFill>
                  <a:schemeClr val="tx1"/>
                </a:solidFill>
                <a:latin typeface="Times New Roman" panose="02020603050405020304" pitchFamily="18" charset="0"/>
                <a:ea typeface="宋体" panose="02010600030101010101" pitchFamily="2" charset="-122"/>
                <a:cs typeface="+mn-cs"/>
              </a:rPr>
              <a:t>的复数）；（供食用的）家畜的肺脏</a:t>
            </a:r>
            <a:endParaRPr lang="zh-CN" altLang="en-US" dirty="0"/>
          </a:p>
        </p:txBody>
      </p:sp>
    </p:spTree>
    <p:extLst>
      <p:ext uri="{BB962C8B-B14F-4D97-AF65-F5344CB8AC3E}">
        <p14:creationId xmlns:p14="http://schemas.microsoft.com/office/powerpoint/2010/main" val="2615626876"/>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1DA92A-8068-49FB-B93A-14ED6BB46EE8}" type="slidenum">
              <a:rPr lang="zh-CN" altLang="en-US"/>
              <a:pPr/>
              <a:t>197</a:t>
            </a:fld>
            <a:endParaRPr lang="en-US" altLang="zh-CN"/>
          </a:p>
        </p:txBody>
      </p:sp>
      <p:sp>
        <p:nvSpPr>
          <p:cNvPr id="947202" name="Rectangle 2"/>
          <p:cNvSpPr>
            <a:spLocks noGrp="1" noRot="1" noChangeAspect="1" noChangeArrowheads="1" noTextEdit="1"/>
          </p:cNvSpPr>
          <p:nvPr>
            <p:ph type="sldImg"/>
          </p:nvPr>
        </p:nvSpPr>
        <p:spPr/>
      </p:sp>
      <p:sp>
        <p:nvSpPr>
          <p:cNvPr id="9472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5833743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D2DE4E7-417E-4852-BE3B-F55AF1C79D8F}" type="slidenum">
              <a:rPr lang="zh-CN" altLang="en-US"/>
              <a:pPr/>
              <a:t>198</a:t>
            </a:fld>
            <a:endParaRPr lang="en-US" altLang="zh-CN"/>
          </a:p>
        </p:txBody>
      </p:sp>
      <p:sp>
        <p:nvSpPr>
          <p:cNvPr id="1405954" name="Rectangle 2"/>
          <p:cNvSpPr>
            <a:spLocks noGrp="1" noRot="1" noChangeAspect="1" noChangeArrowheads="1" noTextEdit="1"/>
          </p:cNvSpPr>
          <p:nvPr>
            <p:ph type="sldImg"/>
          </p:nvPr>
        </p:nvSpPr>
        <p:spPr/>
      </p:sp>
      <p:sp>
        <p:nvSpPr>
          <p:cNvPr id="14059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558754378"/>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2536B71-1767-4271-AD13-53A9D35FDCE2}" type="slidenum">
              <a:rPr lang="zh-CN" altLang="en-US"/>
              <a:pPr/>
              <a:t>199</a:t>
            </a:fld>
            <a:endParaRPr lang="en-US" altLang="zh-CN"/>
          </a:p>
        </p:txBody>
      </p:sp>
      <p:sp>
        <p:nvSpPr>
          <p:cNvPr id="1409026" name="Rectangle 2"/>
          <p:cNvSpPr>
            <a:spLocks noGrp="1" noRot="1" noChangeAspect="1" noChangeArrowheads="1" noTextEdit="1"/>
          </p:cNvSpPr>
          <p:nvPr>
            <p:ph type="sldImg"/>
          </p:nvPr>
        </p:nvSpPr>
        <p:spPr/>
      </p:sp>
      <p:sp>
        <p:nvSpPr>
          <p:cNvPr id="14090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854715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C374964-6661-4C5F-BA14-7C74D4B846E2}" type="slidenum">
              <a:rPr lang="zh-CN" altLang="en-US"/>
              <a:pPr/>
              <a:t>200</a:t>
            </a:fld>
            <a:endParaRPr lang="en-US" altLang="zh-CN"/>
          </a:p>
        </p:txBody>
      </p:sp>
      <p:sp>
        <p:nvSpPr>
          <p:cNvPr id="1083394" name="Rectangle 2"/>
          <p:cNvSpPr>
            <a:spLocks noGrp="1" noRot="1" noChangeAspect="1" noChangeArrowheads="1" noTextEdit="1"/>
          </p:cNvSpPr>
          <p:nvPr>
            <p:ph type="sldImg"/>
          </p:nvPr>
        </p:nvSpPr>
        <p:spPr/>
      </p:sp>
      <p:sp>
        <p:nvSpPr>
          <p:cNvPr id="10833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07560532"/>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F054E5-AAFF-418A-A92C-8B3FC7452864}" type="slidenum">
              <a:rPr lang="zh-CN" altLang="en-US"/>
              <a:pPr/>
              <a:t>201</a:t>
            </a:fld>
            <a:endParaRPr lang="en-US" altLang="zh-CN"/>
          </a:p>
        </p:txBody>
      </p:sp>
      <p:sp>
        <p:nvSpPr>
          <p:cNvPr id="1411074" name="Rectangle 2"/>
          <p:cNvSpPr>
            <a:spLocks noGrp="1" noRot="1" noChangeAspect="1" noChangeArrowheads="1" noTextEdit="1"/>
          </p:cNvSpPr>
          <p:nvPr>
            <p:ph type="sldImg"/>
          </p:nvPr>
        </p:nvSpPr>
        <p:spPr/>
      </p:sp>
      <p:sp>
        <p:nvSpPr>
          <p:cNvPr id="14110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24455843"/>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3841586-4DDE-4532-A29E-58422B34712C}" type="slidenum">
              <a:rPr lang="zh-CN" altLang="en-US"/>
              <a:pPr/>
              <a:t>202</a:t>
            </a:fld>
            <a:endParaRPr lang="en-US" altLang="zh-CN"/>
          </a:p>
        </p:txBody>
      </p:sp>
      <p:sp>
        <p:nvSpPr>
          <p:cNvPr id="950274" name="Rectangle 2"/>
          <p:cNvSpPr>
            <a:spLocks noGrp="1" noRot="1" noChangeAspect="1" noChangeArrowheads="1" noTextEdit="1"/>
          </p:cNvSpPr>
          <p:nvPr>
            <p:ph type="sldImg"/>
          </p:nvPr>
        </p:nvSpPr>
        <p:spPr/>
      </p:sp>
      <p:sp>
        <p:nvSpPr>
          <p:cNvPr id="9502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74183830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8958E6-179B-47EA-95B3-492B3FC4770A}" type="slidenum">
              <a:rPr lang="zh-CN" altLang="en-US"/>
              <a:pPr/>
              <a:t>203</a:t>
            </a:fld>
            <a:endParaRPr lang="en-US" altLang="zh-CN"/>
          </a:p>
        </p:txBody>
      </p:sp>
      <p:sp>
        <p:nvSpPr>
          <p:cNvPr id="951298" name="Rectangle 2"/>
          <p:cNvSpPr>
            <a:spLocks noGrp="1" noRot="1" noChangeAspect="1" noChangeArrowheads="1" noTextEdit="1"/>
          </p:cNvSpPr>
          <p:nvPr>
            <p:ph type="sldImg"/>
          </p:nvPr>
        </p:nvSpPr>
        <p:spPr/>
      </p:sp>
      <p:sp>
        <p:nvSpPr>
          <p:cNvPr id="9512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191276293"/>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50EBBB-DB62-4FB1-B9F0-8F7F002AA78C}" type="slidenum">
              <a:rPr lang="zh-CN" altLang="en-US"/>
              <a:pPr/>
              <a:t>204</a:t>
            </a:fld>
            <a:endParaRPr lang="en-US" altLang="zh-CN"/>
          </a:p>
        </p:txBody>
      </p:sp>
      <p:sp>
        <p:nvSpPr>
          <p:cNvPr id="1415170" name="Rectangle 2"/>
          <p:cNvSpPr>
            <a:spLocks noGrp="1" noRot="1" noChangeAspect="1" noChangeArrowheads="1" noTextEdit="1"/>
          </p:cNvSpPr>
          <p:nvPr>
            <p:ph type="sldImg"/>
          </p:nvPr>
        </p:nvSpPr>
        <p:spPr/>
      </p:sp>
      <p:sp>
        <p:nvSpPr>
          <p:cNvPr id="14151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231880015"/>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529454-A0F0-4E45-BFE7-6B7F70748DB3}" type="slidenum">
              <a:rPr lang="zh-CN" altLang="en-US"/>
              <a:pPr/>
              <a:t>205</a:t>
            </a:fld>
            <a:endParaRPr lang="en-US" altLang="zh-CN"/>
          </a:p>
        </p:txBody>
      </p:sp>
      <p:sp>
        <p:nvSpPr>
          <p:cNvPr id="952322" name="Rectangle 2"/>
          <p:cNvSpPr>
            <a:spLocks noGrp="1" noRot="1" noChangeAspect="1" noChangeArrowheads="1" noTextEdit="1"/>
          </p:cNvSpPr>
          <p:nvPr>
            <p:ph type="sldImg"/>
          </p:nvPr>
        </p:nvSpPr>
        <p:spPr/>
      </p:sp>
      <p:sp>
        <p:nvSpPr>
          <p:cNvPr id="9523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33427095"/>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300F5B2-79EF-4321-AF18-9BFA42B47790}" type="slidenum">
              <a:rPr lang="zh-CN" altLang="en-US"/>
              <a:pPr/>
              <a:t>206</a:t>
            </a:fld>
            <a:endParaRPr lang="en-US" altLang="zh-CN"/>
          </a:p>
        </p:txBody>
      </p:sp>
      <p:sp>
        <p:nvSpPr>
          <p:cNvPr id="953346" name="Rectangle 2"/>
          <p:cNvSpPr>
            <a:spLocks noGrp="1" noRot="1" noChangeAspect="1" noChangeArrowheads="1" noTextEdit="1"/>
          </p:cNvSpPr>
          <p:nvPr>
            <p:ph type="sldImg"/>
          </p:nvPr>
        </p:nvSpPr>
        <p:spPr/>
      </p:sp>
      <p:sp>
        <p:nvSpPr>
          <p:cNvPr id="9533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41185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E55687D-BC91-407A-AA20-E0DC0392E05D}" type="slidenum">
              <a:rPr lang="zh-CN" altLang="en-US"/>
              <a:pPr/>
              <a:t>26</a:t>
            </a:fld>
            <a:endParaRPr lang="en-US" altLang="zh-CN"/>
          </a:p>
        </p:txBody>
      </p:sp>
      <p:sp>
        <p:nvSpPr>
          <p:cNvPr id="872450" name="Rectangle 2"/>
          <p:cNvSpPr>
            <a:spLocks noGrp="1" noRot="1" noChangeAspect="1" noChangeArrowheads="1" noTextEdit="1"/>
          </p:cNvSpPr>
          <p:nvPr>
            <p:ph type="sldImg"/>
          </p:nvPr>
        </p:nvSpPr>
        <p:spPr/>
      </p:sp>
      <p:sp>
        <p:nvSpPr>
          <p:cNvPr id="8724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599607425"/>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F4B26E-1B7E-4F7F-957A-1A9F6F1D43B2}" type="slidenum">
              <a:rPr lang="zh-CN" altLang="en-US"/>
              <a:pPr/>
              <a:t>208</a:t>
            </a:fld>
            <a:endParaRPr lang="en-US" altLang="zh-CN"/>
          </a:p>
        </p:txBody>
      </p:sp>
      <p:sp>
        <p:nvSpPr>
          <p:cNvPr id="954370" name="Rectangle 2"/>
          <p:cNvSpPr>
            <a:spLocks noGrp="1" noRot="1" noChangeAspect="1" noChangeArrowheads="1" noTextEdit="1"/>
          </p:cNvSpPr>
          <p:nvPr>
            <p:ph type="sldImg"/>
          </p:nvPr>
        </p:nvSpPr>
        <p:spPr/>
      </p:sp>
      <p:sp>
        <p:nvSpPr>
          <p:cNvPr id="9543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734004198"/>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40C6D2B-2704-48A5-BCD0-37B0F8A112E7}" type="slidenum">
              <a:rPr lang="zh-CN" altLang="en-US"/>
              <a:pPr/>
              <a:t>209</a:t>
            </a:fld>
            <a:endParaRPr lang="en-US" altLang="zh-CN"/>
          </a:p>
        </p:txBody>
      </p:sp>
      <p:sp>
        <p:nvSpPr>
          <p:cNvPr id="991234" name="Rectangle 2"/>
          <p:cNvSpPr>
            <a:spLocks noGrp="1" noRot="1" noChangeAspect="1" noChangeArrowheads="1" noTextEdit="1"/>
          </p:cNvSpPr>
          <p:nvPr>
            <p:ph type="sldImg"/>
          </p:nvPr>
        </p:nvSpPr>
        <p:spPr/>
      </p:sp>
      <p:sp>
        <p:nvSpPr>
          <p:cNvPr id="9912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801307434"/>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EAB933-FA0E-4DF6-A188-1A6D2079E15A}" type="slidenum">
              <a:rPr lang="zh-CN" altLang="en-US"/>
              <a:pPr/>
              <a:t>210</a:t>
            </a:fld>
            <a:endParaRPr lang="en-US" altLang="zh-CN"/>
          </a:p>
        </p:txBody>
      </p:sp>
      <p:sp>
        <p:nvSpPr>
          <p:cNvPr id="955394" name="Rectangle 2"/>
          <p:cNvSpPr>
            <a:spLocks noGrp="1" noRot="1" noChangeAspect="1" noChangeArrowheads="1" noTextEdit="1"/>
          </p:cNvSpPr>
          <p:nvPr>
            <p:ph type="sldImg"/>
          </p:nvPr>
        </p:nvSpPr>
        <p:spPr/>
      </p:sp>
      <p:sp>
        <p:nvSpPr>
          <p:cNvPr id="9553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71856060"/>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5B3306-1DED-4B29-BE7E-EAA746CB39B5}" type="slidenum">
              <a:rPr lang="zh-CN" altLang="en-US"/>
              <a:pPr/>
              <a:t>212</a:t>
            </a:fld>
            <a:endParaRPr lang="en-US" altLang="zh-CN"/>
          </a:p>
        </p:txBody>
      </p:sp>
      <p:sp>
        <p:nvSpPr>
          <p:cNvPr id="956418" name="Rectangle 2"/>
          <p:cNvSpPr>
            <a:spLocks noGrp="1" noRot="1" noChangeAspect="1" noChangeArrowheads="1" noTextEdit="1"/>
          </p:cNvSpPr>
          <p:nvPr>
            <p:ph type="sldImg"/>
          </p:nvPr>
        </p:nvSpPr>
        <p:spPr/>
      </p:sp>
      <p:sp>
        <p:nvSpPr>
          <p:cNvPr id="9564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322998337"/>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7A29880-3635-4AF7-BEE9-A2B4CD55FDEB}" type="slidenum">
              <a:rPr lang="zh-CN" altLang="en-US"/>
              <a:pPr/>
              <a:t>213</a:t>
            </a:fld>
            <a:endParaRPr lang="en-US" altLang="zh-CN"/>
          </a:p>
        </p:txBody>
      </p:sp>
      <p:sp>
        <p:nvSpPr>
          <p:cNvPr id="1085442" name="Rectangle 2"/>
          <p:cNvSpPr>
            <a:spLocks noGrp="1" noRot="1" noChangeAspect="1" noChangeArrowheads="1" noTextEdit="1"/>
          </p:cNvSpPr>
          <p:nvPr>
            <p:ph type="sldImg"/>
          </p:nvPr>
        </p:nvSpPr>
        <p:spPr/>
      </p:sp>
      <p:sp>
        <p:nvSpPr>
          <p:cNvPr id="10854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968492340"/>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40E577A-2E4F-4318-B548-E8AB4CDAB6A7}" type="slidenum">
              <a:rPr lang="zh-CN" altLang="en-US"/>
              <a:pPr/>
              <a:t>214</a:t>
            </a:fld>
            <a:endParaRPr lang="en-US" altLang="zh-CN"/>
          </a:p>
        </p:txBody>
      </p:sp>
      <p:sp>
        <p:nvSpPr>
          <p:cNvPr id="1424386" name="Rectangle 2"/>
          <p:cNvSpPr>
            <a:spLocks noGrp="1" noRot="1" noChangeAspect="1" noChangeArrowheads="1" noTextEdit="1"/>
          </p:cNvSpPr>
          <p:nvPr>
            <p:ph type="sldImg"/>
          </p:nvPr>
        </p:nvSpPr>
        <p:spPr/>
      </p:sp>
      <p:sp>
        <p:nvSpPr>
          <p:cNvPr id="14243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066120288"/>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a:solidFill>
                  <a:schemeClr val="tx1"/>
                </a:solidFill>
                <a:latin typeface="Times New Roman" panose="02020603050405020304" pitchFamily="18" charset="0"/>
                <a:ea typeface="宋体" panose="02010600030101010101" pitchFamily="2" charset="-122"/>
                <a:cs typeface="+mn-cs"/>
              </a:rPr>
              <a:t>    There is an </a:t>
            </a:r>
            <a:r>
              <a:rPr lang="en-US" altLang="zh-CN" sz="1200" b="1" kern="1200" baseline="0" dirty="0">
                <a:solidFill>
                  <a:schemeClr val="tx1"/>
                </a:solidFill>
                <a:latin typeface="Times New Roman" panose="02020603050405020304" pitchFamily="18" charset="0"/>
                <a:ea typeface="宋体" panose="02010600030101010101" pitchFamily="2" charset="-122"/>
                <a:cs typeface="+mn-cs"/>
              </a:rPr>
              <a:t>explicit</a:t>
            </a:r>
            <a:r>
              <a:rPr lang="en-US" altLang="zh-CN" sz="1200" kern="1200" baseline="0" dirty="0">
                <a:solidFill>
                  <a:schemeClr val="tx1"/>
                </a:solidFill>
                <a:latin typeface="Times New Roman" panose="02020603050405020304" pitchFamily="18" charset="0"/>
                <a:ea typeface="宋体" panose="02010600030101010101" pitchFamily="2" charset="-122"/>
                <a:cs typeface="+mn-cs"/>
              </a:rPr>
              <a:t> (</a:t>
            </a:r>
            <a:r>
              <a:rPr lang="zh-CN" altLang="en-US" sz="1200" b="0" i="0" kern="1200" dirty="0">
                <a:solidFill>
                  <a:schemeClr val="tx1"/>
                </a:solidFill>
                <a:latin typeface="Times New Roman" panose="02020603050405020304" pitchFamily="18" charset="0"/>
                <a:ea typeface="宋体" panose="02010600030101010101" pitchFamily="2" charset="-122"/>
                <a:cs typeface="+mn-cs"/>
              </a:rPr>
              <a:t>明确的；清楚的</a:t>
            </a:r>
            <a:r>
              <a:rPr lang="en-US" altLang="zh-CN" sz="1200" kern="1200" baseline="0" dirty="0">
                <a:solidFill>
                  <a:schemeClr val="tx1"/>
                </a:solidFill>
                <a:latin typeface="Times New Roman" panose="02020603050405020304" pitchFamily="18" charset="0"/>
                <a:ea typeface="宋体" panose="02010600030101010101" pitchFamily="2" charset="-122"/>
                <a:cs typeface="+mn-cs"/>
              </a:rPr>
              <a:t>) relationship between the bandwidth in hertz and bandwidth in bits per seconds. </a:t>
            </a:r>
          </a:p>
          <a:p>
            <a:r>
              <a:rPr lang="en-US" altLang="zh-CN" sz="1200" kern="1200" baseline="0" dirty="0">
                <a:solidFill>
                  <a:schemeClr val="tx1"/>
                </a:solidFill>
                <a:latin typeface="Times New Roman" panose="02020603050405020304" pitchFamily="18" charset="0"/>
                <a:ea typeface="宋体" panose="02010600030101010101" pitchFamily="2" charset="-122"/>
                <a:cs typeface="+mn-cs"/>
              </a:rPr>
              <a:t>    Basically, an increase in bandwidth in hertz means an increase in bandwidth in bits per second. </a:t>
            </a:r>
          </a:p>
          <a:p>
            <a:r>
              <a:rPr lang="en-US" altLang="zh-CN" sz="1200" kern="1200" baseline="0" dirty="0">
                <a:solidFill>
                  <a:schemeClr val="tx1"/>
                </a:solidFill>
                <a:latin typeface="Times New Roman" panose="02020603050405020304" pitchFamily="18" charset="0"/>
                <a:ea typeface="宋体" panose="02010600030101010101" pitchFamily="2" charset="-122"/>
                <a:cs typeface="+mn-cs"/>
              </a:rPr>
              <a:t>    The relationship depends on whether we have baseband transmission or transmission with modulation. </a:t>
            </a:r>
          </a:p>
          <a:p>
            <a:r>
              <a:rPr lang="en-US" altLang="zh-CN" sz="1200" kern="1200" baseline="0" dirty="0">
                <a:solidFill>
                  <a:schemeClr val="tx1"/>
                </a:solidFill>
                <a:latin typeface="Times New Roman" panose="02020603050405020304" pitchFamily="18" charset="0"/>
                <a:ea typeface="宋体" panose="02010600030101010101" pitchFamily="2" charset="-122"/>
                <a:cs typeface="+mn-cs"/>
              </a:rPr>
              <a:t>    We discuss this relationship in Chapters 4 and 5.</a:t>
            </a:r>
            <a:endParaRPr lang="zh-CN" altLang="en-US" dirty="0"/>
          </a:p>
        </p:txBody>
      </p:sp>
      <p:sp>
        <p:nvSpPr>
          <p:cNvPr id="4" name="灯片编号占位符 3"/>
          <p:cNvSpPr>
            <a:spLocks noGrp="1"/>
          </p:cNvSpPr>
          <p:nvPr>
            <p:ph type="sldNum" sz="quarter" idx="10"/>
          </p:nvPr>
        </p:nvSpPr>
        <p:spPr/>
        <p:txBody>
          <a:bodyPr/>
          <a:lstStyle/>
          <a:p>
            <a:fld id="{F60C659C-215C-4E09-804F-412393469420}" type="slidenum">
              <a:rPr lang="zh-CN" altLang="en-US" smtClean="0"/>
              <a:pPr/>
              <a:t>215</a:t>
            </a:fld>
            <a:endParaRPr lang="en-US" altLang="zh-CN"/>
          </a:p>
        </p:txBody>
      </p:sp>
    </p:spTree>
    <p:extLst>
      <p:ext uri="{BB962C8B-B14F-4D97-AF65-F5344CB8AC3E}">
        <p14:creationId xmlns:p14="http://schemas.microsoft.com/office/powerpoint/2010/main" val="2445689413"/>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EAB933-FA0E-4DF6-A188-1A6D2079E15A}" type="slidenum">
              <a:rPr lang="zh-CN" altLang="en-US"/>
              <a:pPr/>
              <a:t>216</a:t>
            </a:fld>
            <a:endParaRPr lang="en-US" altLang="zh-CN"/>
          </a:p>
        </p:txBody>
      </p:sp>
      <p:sp>
        <p:nvSpPr>
          <p:cNvPr id="955394" name="Rectangle 2"/>
          <p:cNvSpPr>
            <a:spLocks noGrp="1" noRot="1" noChangeAspect="1" noChangeArrowheads="1" noTextEdit="1"/>
          </p:cNvSpPr>
          <p:nvPr>
            <p:ph type="sldImg"/>
          </p:nvPr>
        </p:nvSpPr>
        <p:spPr/>
      </p:sp>
      <p:sp>
        <p:nvSpPr>
          <p:cNvPr id="955395" name="Rectangle 3"/>
          <p:cNvSpPr>
            <a:spLocks noGrp="1" noChangeArrowheads="1"/>
          </p:cNvSpPr>
          <p:nvPr>
            <p:ph type="body" idx="1"/>
          </p:nvPr>
        </p:nvSpPr>
        <p:spPr/>
        <p:txBody>
          <a:bodyPr/>
          <a:lstStyle/>
          <a:p>
            <a:r>
              <a:rPr lang="en-US" altLang="zh-CN" sz="1200" i="0" kern="1200" baseline="0" dirty="0">
                <a:solidFill>
                  <a:schemeClr val="tx1"/>
                </a:solidFill>
                <a:latin typeface="Times New Roman" panose="02020603050405020304" pitchFamily="18" charset="0"/>
                <a:ea typeface="宋体" panose="02010600030101010101" pitchFamily="2" charset="-122"/>
                <a:cs typeface="+mn-cs"/>
              </a:rPr>
              <a:t>    In networking, we use the term bandwidth in two contexts.</a:t>
            </a:r>
          </a:p>
          <a:p>
            <a:r>
              <a:rPr lang="en-US" altLang="zh-CN" sz="1200" i="0" kern="1200" baseline="0" dirty="0">
                <a:solidFill>
                  <a:schemeClr val="tx1"/>
                </a:solidFill>
                <a:latin typeface="Times New Roman" panose="02020603050405020304" pitchFamily="18" charset="0"/>
                <a:ea typeface="宋体" panose="02010600030101010101" pitchFamily="2" charset="-122"/>
                <a:cs typeface="+mn-cs"/>
              </a:rPr>
              <a:t>    The first, bandwidth in hertz, refers to the range of frequencies in a composite signal or the range of frequencies that a channel can pass.</a:t>
            </a:r>
          </a:p>
          <a:p>
            <a:r>
              <a:rPr lang="en-US" altLang="zh-CN" sz="1200" i="0" kern="1200" baseline="0" dirty="0">
                <a:solidFill>
                  <a:schemeClr val="tx1"/>
                </a:solidFill>
                <a:latin typeface="Times New Roman" panose="02020603050405020304" pitchFamily="18" charset="0"/>
                <a:ea typeface="宋体" panose="02010600030101010101" pitchFamily="2" charset="-122"/>
                <a:cs typeface="+mn-cs"/>
              </a:rPr>
              <a:t>    The second, bandwidth in bits per second, refers to the speed of bit transmission in a channel or link.</a:t>
            </a:r>
            <a:endParaRPr lang="zh-CN" altLang="en-US" i="0" dirty="0"/>
          </a:p>
        </p:txBody>
      </p:sp>
    </p:spTree>
    <p:extLst>
      <p:ext uri="{BB962C8B-B14F-4D97-AF65-F5344CB8AC3E}">
        <p14:creationId xmlns:p14="http://schemas.microsoft.com/office/powerpoint/2010/main" val="670368420"/>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B4E3D9-0803-411A-B4C9-10DEA138E58B}" type="slidenum">
              <a:rPr lang="zh-CN" altLang="en-US"/>
              <a:pPr/>
              <a:t>217</a:t>
            </a:fld>
            <a:endParaRPr lang="en-US" altLang="zh-CN"/>
          </a:p>
        </p:txBody>
      </p:sp>
      <p:sp>
        <p:nvSpPr>
          <p:cNvPr id="957442" name="Rectangle 2"/>
          <p:cNvSpPr>
            <a:spLocks noGrp="1" noRot="1" noChangeAspect="1" noChangeArrowheads="1" noTextEdit="1"/>
          </p:cNvSpPr>
          <p:nvPr>
            <p:ph type="sldImg"/>
          </p:nvPr>
        </p:nvSpPr>
        <p:spPr/>
      </p:sp>
      <p:sp>
        <p:nvSpPr>
          <p:cNvPr id="9574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31970850"/>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C70B705-2D6A-4D41-B217-A1DE9935405C}" type="slidenum">
              <a:rPr lang="zh-CN" altLang="en-US"/>
              <a:pPr/>
              <a:t>218</a:t>
            </a:fld>
            <a:endParaRPr lang="en-US" altLang="zh-CN"/>
          </a:p>
        </p:txBody>
      </p:sp>
      <p:sp>
        <p:nvSpPr>
          <p:cNvPr id="1426434" name="Rectangle 2"/>
          <p:cNvSpPr>
            <a:spLocks noGrp="1" noRot="1" noChangeAspect="1" noChangeArrowheads="1" noTextEdit="1"/>
          </p:cNvSpPr>
          <p:nvPr>
            <p:ph type="sldImg"/>
          </p:nvPr>
        </p:nvSpPr>
        <p:spPr/>
      </p:sp>
      <p:sp>
        <p:nvSpPr>
          <p:cNvPr id="14264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229148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4600125-D549-41AD-B78B-6E1DDD81F111}" type="slidenum">
              <a:rPr lang="zh-CN" altLang="en-US"/>
              <a:pPr/>
              <a:t>27</a:t>
            </a:fld>
            <a:endParaRPr lang="en-US" altLang="zh-CN"/>
          </a:p>
        </p:txBody>
      </p:sp>
      <p:sp>
        <p:nvSpPr>
          <p:cNvPr id="873474" name="Rectangle 2"/>
          <p:cNvSpPr>
            <a:spLocks noGrp="1" noRot="1" noChangeAspect="1" noChangeArrowheads="1" noTextEdit="1"/>
          </p:cNvSpPr>
          <p:nvPr>
            <p:ph type="sldImg"/>
          </p:nvPr>
        </p:nvSpPr>
        <p:spPr/>
      </p:sp>
      <p:sp>
        <p:nvSpPr>
          <p:cNvPr id="8734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17406260"/>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E0180E-964B-49CE-8F71-419A93F580B4}" type="slidenum">
              <a:rPr lang="zh-CN" altLang="en-US"/>
              <a:pPr/>
              <a:t>219</a:t>
            </a:fld>
            <a:endParaRPr lang="en-US" altLang="zh-CN"/>
          </a:p>
        </p:txBody>
      </p:sp>
      <p:sp>
        <p:nvSpPr>
          <p:cNvPr id="1087490" name="Rectangle 2"/>
          <p:cNvSpPr>
            <a:spLocks noGrp="1" noRot="1" noChangeAspect="1" noChangeArrowheads="1" noTextEdit="1"/>
          </p:cNvSpPr>
          <p:nvPr>
            <p:ph type="sldImg"/>
          </p:nvPr>
        </p:nvSpPr>
        <p:spPr/>
      </p:sp>
      <p:sp>
        <p:nvSpPr>
          <p:cNvPr id="10874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89874489"/>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36DC53-5C4C-4F07-BF24-837100CC1FCE}" type="slidenum">
              <a:rPr lang="zh-CN" altLang="en-US"/>
              <a:pPr/>
              <a:t>220</a:t>
            </a:fld>
            <a:endParaRPr lang="en-US" altLang="zh-CN"/>
          </a:p>
        </p:txBody>
      </p:sp>
      <p:sp>
        <p:nvSpPr>
          <p:cNvPr id="1428482" name="Rectangle 2"/>
          <p:cNvSpPr>
            <a:spLocks noGrp="1" noRot="1" noChangeAspect="1" noChangeArrowheads="1" noTextEdit="1"/>
          </p:cNvSpPr>
          <p:nvPr>
            <p:ph type="sldImg"/>
          </p:nvPr>
        </p:nvSpPr>
        <p:spPr/>
      </p:sp>
      <p:sp>
        <p:nvSpPr>
          <p:cNvPr id="14284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244727616"/>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8CE7C4C-5C7F-4D22-ACD1-EB46F6E0D43C}" type="slidenum">
              <a:rPr lang="zh-CN" altLang="en-US"/>
              <a:pPr/>
              <a:t>221</a:t>
            </a:fld>
            <a:endParaRPr lang="en-US" altLang="zh-CN"/>
          </a:p>
        </p:txBody>
      </p:sp>
      <p:sp>
        <p:nvSpPr>
          <p:cNvPr id="959490" name="Rectangle 2"/>
          <p:cNvSpPr>
            <a:spLocks noGrp="1" noRot="1" noChangeAspect="1" noChangeArrowheads="1" noTextEdit="1"/>
          </p:cNvSpPr>
          <p:nvPr>
            <p:ph type="sldImg"/>
          </p:nvPr>
        </p:nvSpPr>
        <p:spPr/>
      </p:sp>
      <p:sp>
        <p:nvSpPr>
          <p:cNvPr id="9594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147030884"/>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5C27CE-7664-477C-9D36-5A39420AED82}" type="slidenum">
              <a:rPr lang="zh-CN" altLang="en-US"/>
              <a:pPr/>
              <a:t>222</a:t>
            </a:fld>
            <a:endParaRPr lang="en-US" altLang="zh-CN"/>
          </a:p>
        </p:txBody>
      </p:sp>
      <p:sp>
        <p:nvSpPr>
          <p:cNvPr id="1089538" name="Rectangle 2"/>
          <p:cNvSpPr>
            <a:spLocks noGrp="1" noRot="1" noChangeAspect="1" noChangeArrowheads="1" noTextEdit="1"/>
          </p:cNvSpPr>
          <p:nvPr>
            <p:ph type="sldImg"/>
          </p:nvPr>
        </p:nvSpPr>
        <p:spPr/>
      </p:sp>
      <p:sp>
        <p:nvSpPr>
          <p:cNvPr id="10895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70203394"/>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C2694C5-73F5-4B2D-B817-842E30F068D7}" type="slidenum">
              <a:rPr lang="zh-CN" altLang="en-US"/>
              <a:pPr/>
              <a:t>223</a:t>
            </a:fld>
            <a:endParaRPr lang="en-US" altLang="zh-CN"/>
          </a:p>
        </p:txBody>
      </p:sp>
      <p:sp>
        <p:nvSpPr>
          <p:cNvPr id="1431554" name="Rectangle 2"/>
          <p:cNvSpPr>
            <a:spLocks noGrp="1" noRot="1" noChangeAspect="1" noChangeArrowheads="1" noTextEdit="1"/>
          </p:cNvSpPr>
          <p:nvPr>
            <p:ph type="sldImg"/>
          </p:nvPr>
        </p:nvSpPr>
        <p:spPr/>
      </p:sp>
      <p:sp>
        <p:nvSpPr>
          <p:cNvPr id="1431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499922219"/>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8CB2091-5A29-49AE-9CF2-A16E0483EA8D}" type="slidenum">
              <a:rPr lang="zh-CN" altLang="en-US"/>
              <a:pPr/>
              <a:t>224</a:t>
            </a:fld>
            <a:endParaRPr lang="en-US" altLang="zh-CN"/>
          </a:p>
        </p:txBody>
      </p:sp>
      <p:sp>
        <p:nvSpPr>
          <p:cNvPr id="960514" name="Rectangle 2"/>
          <p:cNvSpPr>
            <a:spLocks noGrp="1" noRot="1" noChangeAspect="1" noChangeArrowheads="1" noTextEdit="1"/>
          </p:cNvSpPr>
          <p:nvPr>
            <p:ph type="sldImg"/>
          </p:nvPr>
        </p:nvSpPr>
        <p:spPr/>
      </p:sp>
      <p:sp>
        <p:nvSpPr>
          <p:cNvPr id="9605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83278557"/>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D42CEE1-53BC-469C-89D7-F1E0FAC09AD6}" type="slidenum">
              <a:rPr lang="zh-CN" altLang="en-US"/>
              <a:pPr/>
              <a:t>225</a:t>
            </a:fld>
            <a:endParaRPr lang="en-US" altLang="zh-CN"/>
          </a:p>
        </p:txBody>
      </p:sp>
      <p:sp>
        <p:nvSpPr>
          <p:cNvPr id="1092610" name="Rectangle 2"/>
          <p:cNvSpPr>
            <a:spLocks noGrp="1" noRot="1" noChangeAspect="1" noChangeArrowheads="1" noTextEdit="1"/>
          </p:cNvSpPr>
          <p:nvPr>
            <p:ph type="sldImg"/>
          </p:nvPr>
        </p:nvSpPr>
        <p:spPr/>
      </p:sp>
      <p:sp>
        <p:nvSpPr>
          <p:cNvPr id="10926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52860300"/>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1CBD95-BE8C-4B44-BFD0-71B3D56182F9}" type="slidenum">
              <a:rPr lang="zh-CN" altLang="en-US"/>
              <a:pPr/>
              <a:t>226</a:t>
            </a:fld>
            <a:endParaRPr lang="en-US" altLang="zh-CN"/>
          </a:p>
        </p:txBody>
      </p:sp>
      <p:sp>
        <p:nvSpPr>
          <p:cNvPr id="1494018" name="Rectangle 2"/>
          <p:cNvSpPr>
            <a:spLocks noGrp="1" noRot="1" noChangeAspect="1" noChangeArrowheads="1" noTextEdit="1"/>
          </p:cNvSpPr>
          <p:nvPr>
            <p:ph type="sldImg"/>
          </p:nvPr>
        </p:nvSpPr>
        <p:spPr/>
      </p:sp>
      <p:sp>
        <p:nvSpPr>
          <p:cNvPr id="14940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66027356"/>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C475AD8-B267-4D14-9812-2603DD85E5E4}" type="slidenum">
              <a:rPr lang="zh-CN" altLang="en-US"/>
              <a:pPr/>
              <a:t>227</a:t>
            </a:fld>
            <a:endParaRPr lang="en-US" altLang="zh-CN"/>
          </a:p>
        </p:txBody>
      </p:sp>
      <p:sp>
        <p:nvSpPr>
          <p:cNvPr id="961538" name="Rectangle 2"/>
          <p:cNvSpPr>
            <a:spLocks noGrp="1" noRot="1" noChangeAspect="1" noChangeArrowheads="1" noTextEdit="1"/>
          </p:cNvSpPr>
          <p:nvPr>
            <p:ph type="sldImg"/>
          </p:nvPr>
        </p:nvSpPr>
        <p:spPr/>
      </p:sp>
      <p:sp>
        <p:nvSpPr>
          <p:cNvPr id="9615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28354869"/>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9DDDE7-63C1-45CE-9DF6-397081A50716}" type="slidenum">
              <a:rPr lang="zh-CN" altLang="en-US"/>
              <a:pPr/>
              <a:t>228</a:t>
            </a:fld>
            <a:endParaRPr lang="en-US" altLang="zh-CN"/>
          </a:p>
        </p:txBody>
      </p:sp>
      <p:sp>
        <p:nvSpPr>
          <p:cNvPr id="993282" name="Rectangle 2"/>
          <p:cNvSpPr>
            <a:spLocks noGrp="1" noRot="1" noChangeAspect="1" noChangeArrowheads="1" noTextEdit="1"/>
          </p:cNvSpPr>
          <p:nvPr>
            <p:ph type="sldImg"/>
          </p:nvPr>
        </p:nvSpPr>
        <p:spPr/>
      </p:sp>
      <p:sp>
        <p:nvSpPr>
          <p:cNvPr id="9932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07737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信源编码；信道编码 </a:t>
            </a:r>
            <a:r>
              <a:rPr lang="zh-CN" altLang="en-US" baseline="0" dirty="0"/>
              <a:t> </a:t>
            </a:r>
            <a:endParaRPr lang="zh-CN" altLang="en-US" dirty="0"/>
          </a:p>
        </p:txBody>
      </p:sp>
      <p:sp>
        <p:nvSpPr>
          <p:cNvPr id="4" name="灯片编号占位符 3"/>
          <p:cNvSpPr>
            <a:spLocks noGrp="1"/>
          </p:cNvSpPr>
          <p:nvPr>
            <p:ph type="sldNum" sz="quarter" idx="10"/>
          </p:nvPr>
        </p:nvSpPr>
        <p:spPr/>
        <p:txBody>
          <a:bodyPr/>
          <a:lstStyle/>
          <a:p>
            <a:fld id="{F60C659C-215C-4E09-804F-412393469420}" type="slidenum">
              <a:rPr lang="zh-CN" altLang="en-US" smtClean="0"/>
              <a:pPr/>
              <a:t>2</a:t>
            </a:fld>
            <a:endParaRPr lang="en-US" altLang="zh-CN"/>
          </a:p>
        </p:txBody>
      </p:sp>
    </p:spTree>
    <p:extLst>
      <p:ext uri="{BB962C8B-B14F-4D97-AF65-F5344CB8AC3E}">
        <p14:creationId xmlns:p14="http://schemas.microsoft.com/office/powerpoint/2010/main" val="708787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64C23F1-38AF-4FA6-9AC5-84BB96D28A61}" type="slidenum">
              <a:rPr lang="zh-CN" altLang="en-US"/>
              <a:pPr/>
              <a:t>28</a:t>
            </a:fld>
            <a:endParaRPr lang="en-US" altLang="zh-CN"/>
          </a:p>
        </p:txBody>
      </p:sp>
      <p:sp>
        <p:nvSpPr>
          <p:cNvPr id="1027074" name="Rectangle 2"/>
          <p:cNvSpPr>
            <a:spLocks noGrp="1" noRot="1" noChangeAspect="1" noChangeArrowheads="1" noTextEdit="1"/>
          </p:cNvSpPr>
          <p:nvPr>
            <p:ph type="sldImg"/>
          </p:nvPr>
        </p:nvSpPr>
        <p:spPr/>
      </p:sp>
      <p:sp>
        <p:nvSpPr>
          <p:cNvPr id="10270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17793361"/>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D702A5E-DC3D-47AA-BD6A-DC5EE157E381}" type="slidenum">
              <a:rPr lang="zh-CN" altLang="en-US"/>
              <a:pPr/>
              <a:t>229</a:t>
            </a:fld>
            <a:endParaRPr lang="en-US" altLang="zh-CN"/>
          </a:p>
        </p:txBody>
      </p:sp>
      <p:sp>
        <p:nvSpPr>
          <p:cNvPr id="962562" name="Rectangle 2"/>
          <p:cNvSpPr>
            <a:spLocks noGrp="1" noRot="1" noChangeAspect="1" noChangeArrowheads="1" noTextEdit="1"/>
          </p:cNvSpPr>
          <p:nvPr>
            <p:ph type="sldImg"/>
          </p:nvPr>
        </p:nvSpPr>
        <p:spPr/>
      </p:sp>
      <p:sp>
        <p:nvSpPr>
          <p:cNvPr id="9625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54352497"/>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CB0ED2F-010D-4E4D-9C94-E7A86181285E}" type="slidenum">
              <a:rPr lang="zh-CN" altLang="en-US"/>
              <a:pPr/>
              <a:t>230</a:t>
            </a:fld>
            <a:endParaRPr lang="en-US" altLang="zh-CN"/>
          </a:p>
        </p:txBody>
      </p:sp>
      <p:sp>
        <p:nvSpPr>
          <p:cNvPr id="995330" name="Rectangle 2"/>
          <p:cNvSpPr>
            <a:spLocks noGrp="1" noRot="1" noChangeAspect="1" noChangeArrowheads="1" noTextEdit="1"/>
          </p:cNvSpPr>
          <p:nvPr>
            <p:ph type="sldImg"/>
          </p:nvPr>
        </p:nvSpPr>
        <p:spPr/>
      </p:sp>
      <p:sp>
        <p:nvSpPr>
          <p:cNvPr id="9953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11064574"/>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5391AFE-C554-4E09-AC09-BB70B82D77F8}" type="slidenum">
              <a:rPr lang="zh-CN" altLang="en-US"/>
              <a:pPr/>
              <a:t>231</a:t>
            </a:fld>
            <a:endParaRPr lang="en-US" altLang="zh-CN"/>
          </a:p>
        </p:txBody>
      </p:sp>
      <p:sp>
        <p:nvSpPr>
          <p:cNvPr id="1094658" name="Rectangle 2"/>
          <p:cNvSpPr>
            <a:spLocks noGrp="1" noRot="1" noChangeAspect="1" noChangeArrowheads="1" noTextEdit="1"/>
          </p:cNvSpPr>
          <p:nvPr>
            <p:ph type="sldImg"/>
          </p:nvPr>
        </p:nvSpPr>
        <p:spPr/>
      </p:sp>
      <p:sp>
        <p:nvSpPr>
          <p:cNvPr id="1094659" name="Rectangle 3"/>
          <p:cNvSpPr>
            <a:spLocks noGrp="1" noChangeArrowheads="1"/>
          </p:cNvSpPr>
          <p:nvPr>
            <p:ph type="body" idx="1"/>
          </p:nvPr>
        </p:nvSpPr>
        <p:spPr/>
        <p:txBody>
          <a:bodyPr/>
          <a:lstStyle/>
          <a:p>
            <a:r>
              <a:rPr lang="zh-CN" altLang="en-US" b="1">
                <a:solidFill>
                  <a:schemeClr val="hlink"/>
                </a:solidFill>
              </a:rPr>
              <a:t>    </a:t>
            </a:r>
            <a:endParaRPr lang="zh-CN" altLang="en-US"/>
          </a:p>
        </p:txBody>
      </p:sp>
    </p:spTree>
    <p:extLst>
      <p:ext uri="{BB962C8B-B14F-4D97-AF65-F5344CB8AC3E}">
        <p14:creationId xmlns:p14="http://schemas.microsoft.com/office/powerpoint/2010/main" val="3973501255"/>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9E93242-AEAF-4F0D-9185-7F78C613A813}" type="slidenum">
              <a:rPr lang="zh-CN" altLang="en-US"/>
              <a:pPr/>
              <a:t>232</a:t>
            </a:fld>
            <a:endParaRPr lang="en-US" altLang="zh-CN"/>
          </a:p>
        </p:txBody>
      </p:sp>
      <p:sp>
        <p:nvSpPr>
          <p:cNvPr id="1445890" name="Rectangle 2"/>
          <p:cNvSpPr>
            <a:spLocks noGrp="1" noRot="1" noChangeAspect="1" noChangeArrowheads="1" noTextEdit="1"/>
          </p:cNvSpPr>
          <p:nvPr>
            <p:ph type="sldImg"/>
          </p:nvPr>
        </p:nvSpPr>
        <p:spPr/>
      </p:sp>
      <p:sp>
        <p:nvSpPr>
          <p:cNvPr id="14458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23990049"/>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9946EB9-C209-4C66-A7A4-8D7F7FAC54F9}" type="slidenum">
              <a:rPr lang="zh-CN" altLang="en-US"/>
              <a:pPr/>
              <a:t>233</a:t>
            </a:fld>
            <a:endParaRPr lang="en-US" altLang="zh-CN"/>
          </a:p>
        </p:txBody>
      </p:sp>
      <p:sp>
        <p:nvSpPr>
          <p:cNvPr id="1447938" name="Rectangle 2"/>
          <p:cNvSpPr>
            <a:spLocks noGrp="1" noRot="1" noChangeAspect="1" noChangeArrowheads="1" noTextEdit="1"/>
          </p:cNvSpPr>
          <p:nvPr>
            <p:ph type="sldImg"/>
          </p:nvPr>
        </p:nvSpPr>
        <p:spPr>
          <a:xfrm>
            <a:off x="1144588" y="685800"/>
            <a:ext cx="4572000" cy="3429000"/>
          </a:xfrm>
        </p:spPr>
      </p:sp>
      <p:sp>
        <p:nvSpPr>
          <p:cNvPr id="1447939" name="Rectangle 3"/>
          <p:cNvSpPr>
            <a:spLocks noGrp="1" noChangeArrowheads="1"/>
          </p:cNvSpPr>
          <p:nvPr>
            <p:ph type="body" idx="1"/>
          </p:nvPr>
        </p:nvSpPr>
        <p:spPr>
          <a:xfrm>
            <a:off x="914400" y="4343400"/>
            <a:ext cx="5029200" cy="4114800"/>
          </a:xfrm>
        </p:spPr>
        <p:txBody>
          <a:bodyPr/>
          <a:lstStyle/>
          <a:p>
            <a:r>
              <a:rPr lang="zh-CN" altLang="en-US" dirty="0"/>
              <a:t>分组经过一个节点处理，到达下一个节点的过程中，经历的延迟主要有四种：</a:t>
            </a:r>
          </a:p>
          <a:p>
            <a:r>
              <a:rPr lang="en-US" altLang="zh-CN" dirty="0"/>
              <a:t>1</a:t>
            </a:r>
            <a:r>
              <a:rPr lang="zh-CN" altLang="en-US" dirty="0"/>
              <a:t>、</a:t>
            </a:r>
            <a:r>
              <a:rPr lang="en-US" altLang="zh-CN" dirty="0"/>
              <a:t>nodal processing delay(</a:t>
            </a:r>
            <a:r>
              <a:rPr lang="zh-CN" altLang="en-US" dirty="0"/>
              <a:t>处理延迟</a:t>
            </a:r>
            <a:r>
              <a:rPr lang="en-US" altLang="zh-CN" dirty="0"/>
              <a:t>):</a:t>
            </a:r>
            <a:r>
              <a:rPr lang="zh-CN" altLang="en-US" dirty="0"/>
              <a:t>指路由器</a:t>
            </a:r>
            <a:r>
              <a:rPr lang="en-US" altLang="zh-CN" dirty="0"/>
              <a:t>/</a:t>
            </a:r>
            <a:r>
              <a:rPr lang="zh-CN" altLang="en-US" dirty="0"/>
              <a:t>交换机检查分组头部来决定从哪个输出端口转发所需的时间。节点处理延迟也可能包括检查分组是否出现错误所需的时间。经过处理延迟后，分组被缓存到队列中。</a:t>
            </a:r>
          </a:p>
          <a:p>
            <a:r>
              <a:rPr lang="en-US" altLang="zh-CN" dirty="0"/>
              <a:t>2</a:t>
            </a:r>
            <a:r>
              <a:rPr lang="zh-CN" altLang="en-US" dirty="0"/>
              <a:t>、</a:t>
            </a:r>
            <a:r>
              <a:rPr lang="en-US" altLang="zh-CN" dirty="0"/>
              <a:t>queuing delay(</a:t>
            </a:r>
            <a:r>
              <a:rPr lang="zh-CN" altLang="en-US" dirty="0"/>
              <a:t>排队延迟</a:t>
            </a:r>
            <a:r>
              <a:rPr lang="en-US" altLang="zh-CN" dirty="0"/>
              <a:t>): </a:t>
            </a:r>
            <a:r>
              <a:rPr lang="zh-CN" altLang="en-US" dirty="0"/>
              <a:t>分组等待输出链路空闲所需的时间。即从分组到达时可开始到分组离开时的时间差。分组所经历的排队延迟取决于队列中已有的分组的总长度和队列策略。</a:t>
            </a:r>
          </a:p>
          <a:p>
            <a:endParaRPr lang="zh-CN" altLang="en-US" dirty="0"/>
          </a:p>
        </p:txBody>
      </p:sp>
    </p:spTree>
    <p:extLst>
      <p:ext uri="{BB962C8B-B14F-4D97-AF65-F5344CB8AC3E}">
        <p14:creationId xmlns:p14="http://schemas.microsoft.com/office/powerpoint/2010/main" val="2834176347"/>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dirty="0">
                <a:ea typeface="+mn-ea"/>
              </a:rPr>
              <a:t>    Output port queuing is illustrated in Figure 4.10. </a:t>
            </a:r>
          </a:p>
          <a:p>
            <a:r>
              <a:rPr lang="en-US" altLang="zh-CN" sz="1100" dirty="0">
                <a:ea typeface="+mn-ea"/>
              </a:rPr>
              <a:t>    At time t, a packet has arrived at each of the incoming input ports, each destined for the uppermost outgoing port.</a:t>
            </a:r>
          </a:p>
          <a:p>
            <a:r>
              <a:rPr lang="en-US" altLang="zh-CN" sz="1100" dirty="0">
                <a:ea typeface="+mn-ea"/>
              </a:rPr>
              <a:t>    Assuming </a:t>
            </a:r>
            <a:r>
              <a:rPr lang="en-US" altLang="zh-CN" sz="1100" b="1" dirty="0">
                <a:ea typeface="+mn-ea"/>
              </a:rPr>
              <a:t>identical</a:t>
            </a:r>
            <a:r>
              <a:rPr lang="en-US" altLang="zh-CN" sz="1100" dirty="0">
                <a:ea typeface="+mn-ea"/>
              </a:rPr>
              <a:t> line speeds and a switch operating </a:t>
            </a:r>
            <a:r>
              <a:rPr lang="en-US" altLang="zh-CN" sz="1100" b="1" dirty="0">
                <a:ea typeface="+mn-ea"/>
              </a:rPr>
              <a:t>at</a:t>
            </a:r>
            <a:r>
              <a:rPr lang="en-US" altLang="zh-CN" sz="1100" dirty="0">
                <a:ea typeface="+mn-ea"/>
              </a:rPr>
              <a:t> three times the line speed, one time unit later (</a:t>
            </a:r>
            <a:r>
              <a:rPr lang="en-US" altLang="zh-CN" sz="1100" u="none" dirty="0">
                <a:ea typeface="+mn-ea"/>
              </a:rPr>
              <a:t>that is, </a:t>
            </a:r>
            <a:r>
              <a:rPr lang="en-US" altLang="zh-CN" sz="1100" u="sng" dirty="0">
                <a:ea typeface="+mn-ea"/>
              </a:rPr>
              <a:t>in the time </a:t>
            </a:r>
            <a:r>
              <a:rPr lang="en-US" altLang="zh-CN" sz="1100" b="1" u="sng" dirty="0">
                <a:ea typeface="+mn-ea"/>
              </a:rPr>
              <a:t>needed</a:t>
            </a:r>
            <a:r>
              <a:rPr lang="en-US" altLang="zh-CN" sz="1100" u="sng" dirty="0">
                <a:ea typeface="+mn-ea"/>
              </a:rPr>
              <a:t> to receive or send a packet</a:t>
            </a:r>
            <a:r>
              <a:rPr lang="en-US" altLang="zh-CN" sz="1100" dirty="0">
                <a:ea typeface="+mn-ea"/>
              </a:rPr>
              <a:t>), all three original packets have been </a:t>
            </a:r>
            <a:r>
              <a:rPr lang="en-US" altLang="zh-CN" sz="1100" b="1" dirty="0">
                <a:ea typeface="+mn-ea"/>
              </a:rPr>
              <a:t>transferred</a:t>
            </a:r>
            <a:r>
              <a:rPr lang="en-US" altLang="zh-CN" sz="1100" dirty="0">
                <a:ea typeface="+mn-ea"/>
              </a:rPr>
              <a:t> to the outgoing port and are queued </a:t>
            </a:r>
            <a:r>
              <a:rPr lang="en-US" altLang="zh-CN" sz="1100" u="sng" dirty="0">
                <a:ea typeface="+mn-ea"/>
              </a:rPr>
              <a:t>awaiting transmission</a:t>
            </a:r>
            <a:r>
              <a:rPr lang="en-US" altLang="zh-CN" sz="1100" dirty="0">
                <a:ea typeface="+mn-ea"/>
              </a:rPr>
              <a:t>. </a:t>
            </a:r>
          </a:p>
          <a:p>
            <a:r>
              <a:rPr lang="en-US" altLang="zh-CN" sz="1100" dirty="0">
                <a:ea typeface="+mn-ea"/>
              </a:rPr>
              <a:t>    In the next time unit, one of these three packets will have been transmitted </a:t>
            </a:r>
            <a:r>
              <a:rPr lang="en-US" altLang="zh-CN" sz="1100" b="1" dirty="0">
                <a:ea typeface="+mn-ea"/>
              </a:rPr>
              <a:t>over</a:t>
            </a:r>
            <a:r>
              <a:rPr lang="en-US" altLang="zh-CN" sz="1100" dirty="0">
                <a:ea typeface="+mn-ea"/>
              </a:rPr>
              <a:t> the outgoing link. </a:t>
            </a:r>
          </a:p>
          <a:p>
            <a:r>
              <a:rPr lang="en-US" altLang="zh-CN" sz="1100" dirty="0">
                <a:ea typeface="+mn-ea"/>
              </a:rPr>
              <a:t>    In our example, two new packets have arrived at the incoming side of the switch; one of these packets is </a:t>
            </a:r>
            <a:r>
              <a:rPr lang="en-US" altLang="zh-CN" sz="1100" b="1" dirty="0">
                <a:ea typeface="+mn-ea"/>
              </a:rPr>
              <a:t>destined</a:t>
            </a:r>
            <a:r>
              <a:rPr lang="en-US" altLang="zh-CN" sz="1100" dirty="0">
                <a:ea typeface="+mn-ea"/>
              </a:rPr>
              <a:t> for this uppermost output port.</a:t>
            </a:r>
            <a:endParaRPr lang="zh-CN" altLang="en-US" i="0" dirty="0"/>
          </a:p>
          <a:p>
            <a:endParaRPr lang="zh-CN" altLang="en-US" dirty="0"/>
          </a:p>
        </p:txBody>
      </p:sp>
      <p:sp>
        <p:nvSpPr>
          <p:cNvPr id="4" name="灯片编号占位符 3"/>
          <p:cNvSpPr>
            <a:spLocks noGrp="1"/>
          </p:cNvSpPr>
          <p:nvPr>
            <p:ph type="sldNum" sz="quarter" idx="10"/>
          </p:nvPr>
        </p:nvSpPr>
        <p:spPr/>
        <p:txBody>
          <a:bodyPr/>
          <a:lstStyle/>
          <a:p>
            <a:pPr>
              <a:defRPr/>
            </a:pPr>
            <a:fld id="{2C0A80CB-7472-4DE7-B031-AD7F670BE78E}" type="slidenum">
              <a:rPr lang="zh-CN" altLang="en-US" smtClean="0"/>
              <a:pPr>
                <a:defRPr/>
              </a:pPr>
              <a:t>234</a:t>
            </a:fld>
            <a:endParaRPr lang="en-US" altLang="zh-CN"/>
          </a:p>
        </p:txBody>
      </p:sp>
    </p:spTree>
    <p:extLst>
      <p:ext uri="{BB962C8B-B14F-4D97-AF65-F5344CB8AC3E}">
        <p14:creationId xmlns:p14="http://schemas.microsoft.com/office/powerpoint/2010/main" val="2592924636"/>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dirty="0">
                <a:ea typeface="+mn-ea"/>
              </a:rPr>
              <a:t>    Figure 4.11 shows an example in which two packets (darkly shaded) at the front of their input queues are destined for the same upper-right output port. </a:t>
            </a:r>
          </a:p>
          <a:p>
            <a:r>
              <a:rPr lang="en-US" altLang="zh-CN" sz="1100" dirty="0">
                <a:ea typeface="+mn-ea"/>
              </a:rPr>
              <a:t>    Suppose that the switch fabric chooses to transfer the packet from the front of the upper-left queue. </a:t>
            </a:r>
          </a:p>
          <a:p>
            <a:r>
              <a:rPr lang="en-US" altLang="zh-CN" sz="1100" dirty="0">
                <a:ea typeface="+mn-ea"/>
              </a:rPr>
              <a:t>    In this case, the darkly shaded packet in the lower-left queue must wait. </a:t>
            </a:r>
          </a:p>
          <a:p>
            <a:r>
              <a:rPr lang="en-US" altLang="zh-CN" sz="1100" dirty="0">
                <a:ea typeface="+mn-ea"/>
              </a:rPr>
              <a:t>    But not only must this darkly shaded packet wait, so too must the lightly shaded packet </a:t>
            </a:r>
            <a:r>
              <a:rPr lang="en-US" altLang="zh-CN" sz="1100" u="sng" dirty="0">
                <a:ea typeface="+mn-ea"/>
              </a:rPr>
              <a:t>that is queued behind that packet in the lower-left queue</a:t>
            </a:r>
            <a:r>
              <a:rPr lang="en-US" altLang="zh-CN" sz="1100" dirty="0">
                <a:ea typeface="+mn-ea"/>
              </a:rPr>
              <a:t>, even though there is no contention for the middle-right output port (the destination for the lightly shaded packet). </a:t>
            </a:r>
          </a:p>
          <a:p>
            <a:r>
              <a:rPr lang="en-US" altLang="zh-CN" sz="1100" dirty="0">
                <a:ea typeface="+mn-ea"/>
              </a:rPr>
              <a:t>    This phenomenon is known as </a:t>
            </a:r>
            <a:r>
              <a:rPr lang="en-US" altLang="zh-CN" sz="1100" b="1" dirty="0">
                <a:ea typeface="+mn-ea"/>
              </a:rPr>
              <a:t>head-of-the-line </a:t>
            </a:r>
            <a:r>
              <a:rPr lang="en-US" altLang="zh-CN" sz="1100" dirty="0">
                <a:ea typeface="+mn-ea"/>
              </a:rPr>
              <a:t>(</a:t>
            </a:r>
            <a:r>
              <a:rPr lang="en-US" altLang="zh-CN" sz="1100" b="1" dirty="0">
                <a:ea typeface="+mn-ea"/>
              </a:rPr>
              <a:t>HOL</a:t>
            </a:r>
            <a:r>
              <a:rPr lang="en-US" altLang="zh-CN" sz="1100" dirty="0">
                <a:ea typeface="+mn-ea"/>
              </a:rPr>
              <a:t>) </a:t>
            </a:r>
            <a:r>
              <a:rPr lang="en-US" altLang="zh-CN" sz="1100" b="1" dirty="0">
                <a:ea typeface="+mn-ea"/>
              </a:rPr>
              <a:t>blocking </a:t>
            </a:r>
            <a:r>
              <a:rPr lang="en-US" altLang="zh-CN" sz="1100" dirty="0">
                <a:ea typeface="+mn-ea"/>
              </a:rPr>
              <a:t>in an input-queued switch — a queued packet in an input queue must wait for transfer through the fabric (even though </a:t>
            </a:r>
            <a:r>
              <a:rPr lang="en-US" altLang="zh-CN" sz="1100" u="sng" dirty="0">
                <a:ea typeface="+mn-ea"/>
              </a:rPr>
              <a:t>its output port is free</a:t>
            </a:r>
            <a:r>
              <a:rPr lang="en-US" altLang="zh-CN" sz="1100" dirty="0">
                <a:ea typeface="+mn-ea"/>
              </a:rPr>
              <a:t>) because it is blocked by another packet at the head of the line. </a:t>
            </a:r>
          </a:p>
          <a:p>
            <a:r>
              <a:rPr lang="en-US" altLang="zh-CN" sz="1100" dirty="0">
                <a:ea typeface="+mn-ea"/>
              </a:rPr>
              <a:t>    [Karol 1987] shows that due to HOL blocking, the input queue will grow to unbounded length (informally, </a:t>
            </a:r>
            <a:r>
              <a:rPr lang="en-US" altLang="zh-CN" sz="1100" u="sng" dirty="0">
                <a:ea typeface="+mn-ea"/>
              </a:rPr>
              <a:t>this is equivalent to saying </a:t>
            </a:r>
            <a:r>
              <a:rPr lang="en-US" altLang="zh-CN" sz="1100" dirty="0">
                <a:ea typeface="+mn-ea"/>
              </a:rPr>
              <a:t>that significant packet loss will occur) under certain assumptions </a:t>
            </a:r>
            <a:r>
              <a:rPr lang="en-US" altLang="zh-CN" sz="1100" u="sng" dirty="0">
                <a:ea typeface="+mn-ea"/>
              </a:rPr>
              <a:t>as soon as </a:t>
            </a:r>
            <a:r>
              <a:rPr lang="en-US" altLang="zh-CN" sz="1100" dirty="0">
                <a:ea typeface="+mn-ea"/>
              </a:rPr>
              <a:t>the packet arrival rate on the input links reaches only 58 percent of their capacity. </a:t>
            </a:r>
          </a:p>
          <a:p>
            <a:r>
              <a:rPr lang="en-US" altLang="zh-CN" sz="1100" dirty="0">
                <a:ea typeface="+mn-ea"/>
              </a:rPr>
              <a:t>    A number of solutions to HOL blocking are discussed in [</a:t>
            </a:r>
            <a:r>
              <a:rPr lang="en-US" altLang="zh-CN" sz="1100" dirty="0" err="1">
                <a:ea typeface="+mn-ea"/>
              </a:rPr>
              <a:t>McKeown</a:t>
            </a:r>
            <a:r>
              <a:rPr lang="en-US" altLang="zh-CN" sz="1100" dirty="0">
                <a:ea typeface="+mn-ea"/>
              </a:rPr>
              <a:t> 1997b].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2C0A80CB-7472-4DE7-B031-AD7F670BE78E}" type="slidenum">
              <a:rPr lang="zh-CN" altLang="en-US" smtClean="0"/>
              <a:pPr>
                <a:defRPr/>
              </a:pPr>
              <a:t>235</a:t>
            </a:fld>
            <a:endParaRPr lang="en-US" altLang="zh-CN"/>
          </a:p>
        </p:txBody>
      </p:sp>
    </p:spTree>
    <p:extLst>
      <p:ext uri="{BB962C8B-B14F-4D97-AF65-F5344CB8AC3E}">
        <p14:creationId xmlns:p14="http://schemas.microsoft.com/office/powerpoint/2010/main" val="1050353497"/>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073DC76-571E-4289-9B83-1FDDC9F1843B}" type="slidenum">
              <a:rPr lang="zh-CN" altLang="en-US"/>
              <a:pPr/>
              <a:t>236</a:t>
            </a:fld>
            <a:endParaRPr lang="en-US" altLang="zh-CN"/>
          </a:p>
        </p:txBody>
      </p:sp>
      <p:sp>
        <p:nvSpPr>
          <p:cNvPr id="1449986" name="Rectangle 2"/>
          <p:cNvSpPr>
            <a:spLocks noGrp="1" noRot="1" noChangeAspect="1" noChangeArrowheads="1" noTextEdit="1"/>
          </p:cNvSpPr>
          <p:nvPr>
            <p:ph type="sldImg"/>
          </p:nvPr>
        </p:nvSpPr>
        <p:spPr>
          <a:xfrm>
            <a:off x="1144588" y="685800"/>
            <a:ext cx="4572000" cy="3429000"/>
          </a:xfrm>
        </p:spPr>
      </p:sp>
      <p:sp>
        <p:nvSpPr>
          <p:cNvPr id="1449987" name="Rectangle 3"/>
          <p:cNvSpPr>
            <a:spLocks noGrp="1" noChangeArrowheads="1"/>
          </p:cNvSpPr>
          <p:nvPr>
            <p:ph type="body" idx="1"/>
          </p:nvPr>
        </p:nvSpPr>
        <p:spPr>
          <a:xfrm>
            <a:off x="914400" y="4343400"/>
            <a:ext cx="5029200" cy="4114800"/>
          </a:xfrm>
        </p:spPr>
        <p:txBody>
          <a:bodyPr/>
          <a:lstStyle/>
          <a:p>
            <a:endParaRPr lang="zh-CN" altLang="en-US"/>
          </a:p>
        </p:txBody>
      </p:sp>
    </p:spTree>
    <p:extLst>
      <p:ext uri="{BB962C8B-B14F-4D97-AF65-F5344CB8AC3E}">
        <p14:creationId xmlns:p14="http://schemas.microsoft.com/office/powerpoint/2010/main" val="1631782978"/>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E143F71-6E68-439A-84D9-7B5D871F8A6E}" type="slidenum">
              <a:rPr lang="zh-CN" altLang="en-US"/>
              <a:pPr/>
              <a:t>237</a:t>
            </a:fld>
            <a:endParaRPr lang="en-US" altLang="zh-CN"/>
          </a:p>
        </p:txBody>
      </p:sp>
      <p:sp>
        <p:nvSpPr>
          <p:cNvPr id="1452034" name="Rectangle 2"/>
          <p:cNvSpPr>
            <a:spLocks noGrp="1" noRot="1" noChangeAspect="1" noChangeArrowheads="1" noTextEdit="1"/>
          </p:cNvSpPr>
          <p:nvPr>
            <p:ph type="sldImg"/>
          </p:nvPr>
        </p:nvSpPr>
        <p:spPr>
          <a:xfrm>
            <a:off x="1144588" y="685800"/>
            <a:ext cx="4572000" cy="3429000"/>
          </a:xfrm>
        </p:spPr>
      </p:sp>
      <p:sp>
        <p:nvSpPr>
          <p:cNvPr id="1452035" name="Rectangle 3"/>
          <p:cNvSpPr>
            <a:spLocks noGrp="1" noChangeArrowheads="1"/>
          </p:cNvSpPr>
          <p:nvPr>
            <p:ph type="body" idx="1"/>
          </p:nvPr>
        </p:nvSpPr>
        <p:spPr>
          <a:xfrm>
            <a:off x="914400" y="4343400"/>
            <a:ext cx="5029200" cy="4114800"/>
          </a:xfrm>
        </p:spPr>
        <p:txBody>
          <a:bodyPr/>
          <a:lstStyle/>
          <a:p>
            <a:endParaRPr lang="zh-CN" altLang="en-US"/>
          </a:p>
        </p:txBody>
      </p:sp>
    </p:spTree>
    <p:extLst>
      <p:ext uri="{BB962C8B-B14F-4D97-AF65-F5344CB8AC3E}">
        <p14:creationId xmlns:p14="http://schemas.microsoft.com/office/powerpoint/2010/main" val="3591740788"/>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3462EEB-8B3C-4137-8533-F65E1E3EF7C6}" type="slidenum">
              <a:rPr lang="en-US" altLang="zh-CN"/>
              <a:pPr/>
              <a:t>238</a:t>
            </a:fld>
            <a:endParaRPr lang="en-US" altLang="zh-CN"/>
          </a:p>
        </p:txBody>
      </p:sp>
      <p:sp>
        <p:nvSpPr>
          <p:cNvPr id="6584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2FE9C12-B56C-47CF-B64B-D3EB3A7E9557}" type="slidenum">
              <a:rPr lang="en-US" altLang="zh-CN" sz="1200"/>
              <a:pPr algn="r"/>
              <a:t>238</a:t>
            </a:fld>
            <a:endParaRPr lang="en-US" altLang="zh-CN" sz="1200"/>
          </a:p>
        </p:txBody>
      </p:sp>
      <p:sp>
        <p:nvSpPr>
          <p:cNvPr id="658435" name="Rectangle 2"/>
          <p:cNvSpPr>
            <a:spLocks noGrp="1" noRot="1" noChangeAspect="1" noChangeArrowheads="1" noTextEdit="1"/>
          </p:cNvSpPr>
          <p:nvPr>
            <p:ph type="sldImg"/>
          </p:nvPr>
        </p:nvSpPr>
        <p:spPr>
          <a:ln/>
        </p:spPr>
      </p:sp>
      <p:sp>
        <p:nvSpPr>
          <p:cNvPr id="658436"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43950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3F0BDF3-D060-45F5-8878-86E167342FD4}" type="slidenum">
              <a:rPr lang="zh-CN" altLang="en-US"/>
              <a:pPr/>
              <a:t>29</a:t>
            </a:fld>
            <a:endParaRPr lang="en-US" altLang="zh-CN"/>
          </a:p>
        </p:txBody>
      </p:sp>
      <p:sp>
        <p:nvSpPr>
          <p:cNvPr id="1190914" name="Rectangle 2"/>
          <p:cNvSpPr>
            <a:spLocks noGrp="1" noRot="1" noChangeAspect="1" noChangeArrowheads="1" noTextEdit="1"/>
          </p:cNvSpPr>
          <p:nvPr>
            <p:ph type="sldImg"/>
          </p:nvPr>
        </p:nvSpPr>
        <p:spPr/>
      </p:sp>
      <p:sp>
        <p:nvSpPr>
          <p:cNvPr id="11909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89351290"/>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0B0E451-7EF6-4FE1-8AE4-2B94AB9D4C79}" type="slidenum">
              <a:rPr lang="zh-CN" altLang="en-US"/>
              <a:pPr/>
              <a:t>239</a:t>
            </a:fld>
            <a:endParaRPr lang="en-US" altLang="zh-CN"/>
          </a:p>
        </p:txBody>
      </p:sp>
      <p:sp>
        <p:nvSpPr>
          <p:cNvPr id="1156098" name="Rectangle 2"/>
          <p:cNvSpPr>
            <a:spLocks noGrp="1" noRot="1" noChangeAspect="1" noChangeArrowheads="1" noTextEdit="1"/>
          </p:cNvSpPr>
          <p:nvPr>
            <p:ph type="sldImg"/>
          </p:nvPr>
        </p:nvSpPr>
        <p:spPr/>
      </p:sp>
      <p:sp>
        <p:nvSpPr>
          <p:cNvPr id="11560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16644074"/>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E91D81B-4833-4468-8CD5-6080C2423DD7}" type="slidenum">
              <a:rPr lang="zh-CN" altLang="en-US"/>
              <a:pPr/>
              <a:t>240</a:t>
            </a:fld>
            <a:endParaRPr lang="en-US" altLang="zh-CN"/>
          </a:p>
        </p:txBody>
      </p:sp>
      <p:sp>
        <p:nvSpPr>
          <p:cNvPr id="964610" name="Rectangle 2"/>
          <p:cNvSpPr>
            <a:spLocks noGrp="1" noRot="1" noChangeAspect="1" noChangeArrowheads="1" noTextEdit="1"/>
          </p:cNvSpPr>
          <p:nvPr>
            <p:ph type="sldImg"/>
          </p:nvPr>
        </p:nvSpPr>
        <p:spPr/>
      </p:sp>
      <p:sp>
        <p:nvSpPr>
          <p:cNvPr id="9646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46123720"/>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F0C7D3-AB53-48D4-A7EC-9595CF71D928}" type="slidenum">
              <a:rPr lang="zh-CN" altLang="en-US"/>
              <a:pPr/>
              <a:t>241</a:t>
            </a:fld>
            <a:endParaRPr lang="en-US" altLang="zh-CN"/>
          </a:p>
        </p:txBody>
      </p:sp>
      <p:sp>
        <p:nvSpPr>
          <p:cNvPr id="1098754" name="Rectangle 2"/>
          <p:cNvSpPr>
            <a:spLocks noGrp="1" noRot="1" noChangeAspect="1" noChangeArrowheads="1" noTextEdit="1"/>
          </p:cNvSpPr>
          <p:nvPr>
            <p:ph type="sldImg"/>
          </p:nvPr>
        </p:nvSpPr>
        <p:spPr/>
      </p:sp>
      <p:sp>
        <p:nvSpPr>
          <p:cNvPr id="10987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741534921"/>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ED23E11-C52A-48D1-A211-A85F3A9C6809}" type="slidenum">
              <a:rPr lang="zh-CN" altLang="en-US"/>
              <a:pPr/>
              <a:t>242</a:t>
            </a:fld>
            <a:endParaRPr lang="en-US" altLang="zh-CN"/>
          </a:p>
        </p:txBody>
      </p:sp>
      <p:sp>
        <p:nvSpPr>
          <p:cNvPr id="966658" name="Rectangle 2"/>
          <p:cNvSpPr>
            <a:spLocks noGrp="1" noRot="1" noChangeAspect="1" noChangeArrowheads="1" noTextEdit="1"/>
          </p:cNvSpPr>
          <p:nvPr>
            <p:ph type="sldImg"/>
          </p:nvPr>
        </p:nvSpPr>
        <p:spPr/>
      </p:sp>
      <p:sp>
        <p:nvSpPr>
          <p:cNvPr id="9666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33161088"/>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8481B88-A7FB-4B0E-BA2F-24FE92756A95}" type="slidenum">
              <a:rPr lang="zh-CN" altLang="en-US"/>
              <a:pPr/>
              <a:t>243</a:t>
            </a:fld>
            <a:endParaRPr lang="en-US" altLang="zh-CN"/>
          </a:p>
        </p:txBody>
      </p:sp>
      <p:sp>
        <p:nvSpPr>
          <p:cNvPr id="1457154" name="Rectangle 2"/>
          <p:cNvSpPr>
            <a:spLocks noGrp="1" noRot="1" noChangeAspect="1" noChangeArrowheads="1" noTextEdit="1"/>
          </p:cNvSpPr>
          <p:nvPr>
            <p:ph type="sldImg"/>
          </p:nvPr>
        </p:nvSpPr>
        <p:spPr/>
      </p:sp>
      <p:sp>
        <p:nvSpPr>
          <p:cNvPr id="14571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95394725"/>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A413313-7098-4EA6-B540-11EF7DD4E6A9}" type="slidenum">
              <a:rPr lang="zh-CN" altLang="en-US"/>
              <a:pPr/>
              <a:t>244</a:t>
            </a:fld>
            <a:endParaRPr lang="en-US" altLang="zh-CN"/>
          </a:p>
        </p:txBody>
      </p:sp>
      <p:sp>
        <p:nvSpPr>
          <p:cNvPr id="1519618" name="Rectangle 2"/>
          <p:cNvSpPr>
            <a:spLocks noGrp="1" noRot="1" noChangeAspect="1" noChangeArrowheads="1" noTextEdit="1"/>
          </p:cNvSpPr>
          <p:nvPr>
            <p:ph type="sldImg"/>
          </p:nvPr>
        </p:nvSpPr>
        <p:spPr/>
      </p:sp>
      <p:sp>
        <p:nvSpPr>
          <p:cNvPr id="15196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82463588"/>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532ADD-2106-49AB-BF46-942FC0E8429A}" type="slidenum">
              <a:rPr lang="zh-CN" altLang="en-US"/>
              <a:pPr/>
              <a:t>245</a:t>
            </a:fld>
            <a:endParaRPr lang="en-US" altLang="zh-CN"/>
          </a:p>
        </p:txBody>
      </p:sp>
      <p:sp>
        <p:nvSpPr>
          <p:cNvPr id="1100802" name="Rectangle 2"/>
          <p:cNvSpPr>
            <a:spLocks noGrp="1" noRot="1" noChangeAspect="1" noChangeArrowheads="1" noTextEdit="1"/>
          </p:cNvSpPr>
          <p:nvPr>
            <p:ph type="sldImg"/>
          </p:nvPr>
        </p:nvSpPr>
        <p:spPr/>
      </p:sp>
      <p:sp>
        <p:nvSpPr>
          <p:cNvPr id="11008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81526642"/>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41B843A-9559-409B-99E7-7F5E5974B087}" type="slidenum">
              <a:rPr lang="zh-CN" altLang="en-US"/>
              <a:pPr/>
              <a:t>246</a:t>
            </a:fld>
            <a:endParaRPr lang="en-US" altLang="zh-CN"/>
          </a:p>
        </p:txBody>
      </p:sp>
      <p:sp>
        <p:nvSpPr>
          <p:cNvPr id="974850" name="Rectangle 2"/>
          <p:cNvSpPr>
            <a:spLocks noGrp="1" noRot="1" noChangeAspect="1" noChangeArrowheads="1" noTextEdit="1"/>
          </p:cNvSpPr>
          <p:nvPr>
            <p:ph type="sldImg"/>
          </p:nvPr>
        </p:nvSpPr>
        <p:spPr/>
      </p:sp>
      <p:sp>
        <p:nvSpPr>
          <p:cNvPr id="9748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68745045"/>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CC64CE5-53CC-4429-8402-456EC7B53A65}" type="slidenum">
              <a:rPr lang="zh-CN" altLang="en-US"/>
              <a:pPr/>
              <a:t>247</a:t>
            </a:fld>
            <a:endParaRPr lang="en-US" altLang="zh-CN"/>
          </a:p>
        </p:txBody>
      </p:sp>
      <p:sp>
        <p:nvSpPr>
          <p:cNvPr id="1102850" name="Rectangle 2"/>
          <p:cNvSpPr>
            <a:spLocks noGrp="1" noRot="1" noChangeAspect="1" noChangeArrowheads="1" noTextEdit="1"/>
          </p:cNvSpPr>
          <p:nvPr>
            <p:ph type="sldImg"/>
          </p:nvPr>
        </p:nvSpPr>
        <p:spPr/>
      </p:sp>
      <p:sp>
        <p:nvSpPr>
          <p:cNvPr id="11028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23246283"/>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30D63D-9D70-466A-83B5-91ADD01A8D62}" type="slidenum">
              <a:rPr lang="zh-CN" altLang="en-US"/>
              <a:pPr/>
              <a:t>248</a:t>
            </a:fld>
            <a:endParaRPr lang="en-US" altLang="zh-CN"/>
          </a:p>
        </p:txBody>
      </p:sp>
      <p:sp>
        <p:nvSpPr>
          <p:cNvPr id="1497090" name="Rectangle 2"/>
          <p:cNvSpPr>
            <a:spLocks noGrp="1" noRot="1" noChangeAspect="1" noChangeArrowheads="1" noTextEdit="1"/>
          </p:cNvSpPr>
          <p:nvPr>
            <p:ph type="sldImg"/>
          </p:nvPr>
        </p:nvSpPr>
        <p:spPr/>
      </p:sp>
      <p:sp>
        <p:nvSpPr>
          <p:cNvPr id="14970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29126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B00648-292D-4B68-A7E5-77F6B8D115C6}" type="slidenum">
              <a:rPr lang="zh-CN" altLang="en-US"/>
              <a:pPr/>
              <a:t>30</a:t>
            </a:fld>
            <a:endParaRPr lang="en-US" altLang="zh-CN"/>
          </a:p>
        </p:txBody>
      </p:sp>
      <p:sp>
        <p:nvSpPr>
          <p:cNvPr id="1030146" name="Rectangle 2"/>
          <p:cNvSpPr>
            <a:spLocks noGrp="1" noRot="1" noChangeAspect="1" noChangeArrowheads="1" noTextEdit="1"/>
          </p:cNvSpPr>
          <p:nvPr>
            <p:ph type="sldImg"/>
          </p:nvPr>
        </p:nvSpPr>
        <p:spPr/>
      </p:sp>
      <p:sp>
        <p:nvSpPr>
          <p:cNvPr id="10301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493109196"/>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447651E-E995-4FEE-8802-09D8B7FA5B60}" type="slidenum">
              <a:rPr lang="zh-CN" altLang="en-US"/>
              <a:pPr/>
              <a:t>249</a:t>
            </a:fld>
            <a:endParaRPr lang="en-US" altLang="zh-CN"/>
          </a:p>
        </p:txBody>
      </p:sp>
      <p:sp>
        <p:nvSpPr>
          <p:cNvPr id="1106946" name="Rectangle 2"/>
          <p:cNvSpPr>
            <a:spLocks noGrp="1" noRot="1" noChangeAspect="1" noChangeArrowheads="1" noTextEdit="1"/>
          </p:cNvSpPr>
          <p:nvPr>
            <p:ph type="sldImg"/>
          </p:nvPr>
        </p:nvSpPr>
        <p:spPr/>
      </p:sp>
      <p:sp>
        <p:nvSpPr>
          <p:cNvPr id="11069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17726077"/>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8C17731-0DFE-4C4A-8DC3-4D1F5BE24D2B}" type="slidenum">
              <a:rPr lang="zh-CN" altLang="en-US"/>
              <a:pPr/>
              <a:t>250</a:t>
            </a:fld>
            <a:endParaRPr lang="en-US" altLang="zh-CN"/>
          </a:p>
        </p:txBody>
      </p:sp>
      <p:sp>
        <p:nvSpPr>
          <p:cNvPr id="1499138" name="Rectangle 2"/>
          <p:cNvSpPr>
            <a:spLocks noGrp="1" noRot="1" noChangeAspect="1" noChangeArrowheads="1" noTextEdit="1"/>
          </p:cNvSpPr>
          <p:nvPr>
            <p:ph type="sldImg"/>
          </p:nvPr>
        </p:nvSpPr>
        <p:spPr/>
      </p:sp>
      <p:sp>
        <p:nvSpPr>
          <p:cNvPr id="14991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52920798"/>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6BF1FC-72CF-44FB-A861-C44515FFDEBE}" type="slidenum">
              <a:rPr lang="zh-CN" altLang="en-US"/>
              <a:pPr/>
              <a:t>251</a:t>
            </a:fld>
            <a:endParaRPr lang="en-US" altLang="zh-CN"/>
          </a:p>
        </p:txBody>
      </p:sp>
      <p:sp>
        <p:nvSpPr>
          <p:cNvPr id="1213442" name="Rectangle 2"/>
          <p:cNvSpPr>
            <a:spLocks noGrp="1" noRot="1" noChangeAspect="1" noChangeArrowheads="1" noTextEdit="1"/>
          </p:cNvSpPr>
          <p:nvPr>
            <p:ph type="sldImg"/>
          </p:nvPr>
        </p:nvSpPr>
        <p:spPr/>
      </p:sp>
      <p:sp>
        <p:nvSpPr>
          <p:cNvPr id="12134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220289"/>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8590D92-9A47-4CA1-9476-54FB254DC649}" type="slidenum">
              <a:rPr lang="zh-CN" altLang="en-US"/>
              <a:pPr/>
              <a:t>252</a:t>
            </a:fld>
            <a:endParaRPr lang="en-US" altLang="zh-CN"/>
          </a:p>
        </p:txBody>
      </p:sp>
      <p:sp>
        <p:nvSpPr>
          <p:cNvPr id="1113090" name="Rectangle 2"/>
          <p:cNvSpPr>
            <a:spLocks noGrp="1" noRot="1" noChangeAspect="1" noChangeArrowheads="1" noTextEdit="1"/>
          </p:cNvSpPr>
          <p:nvPr>
            <p:ph type="sldImg"/>
          </p:nvPr>
        </p:nvSpPr>
        <p:spPr/>
      </p:sp>
      <p:sp>
        <p:nvSpPr>
          <p:cNvPr id="11130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53843282"/>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C24EC35-6AD9-4054-8BAC-838A8CE8FBFF}" type="slidenum">
              <a:rPr lang="zh-CN" altLang="en-US"/>
              <a:pPr/>
              <a:t>253</a:t>
            </a:fld>
            <a:endParaRPr lang="en-US" altLang="zh-CN"/>
          </a:p>
        </p:txBody>
      </p:sp>
      <p:sp>
        <p:nvSpPr>
          <p:cNvPr id="1115138" name="Rectangle 2"/>
          <p:cNvSpPr>
            <a:spLocks noGrp="1" noRot="1" noChangeAspect="1" noChangeArrowheads="1" noTextEdit="1"/>
          </p:cNvSpPr>
          <p:nvPr>
            <p:ph type="sldImg"/>
          </p:nvPr>
        </p:nvSpPr>
        <p:spPr/>
      </p:sp>
      <p:sp>
        <p:nvSpPr>
          <p:cNvPr id="11151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707344789"/>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05D5D9-DD34-4D22-B73B-BEF353E3050D}" type="slidenum">
              <a:rPr lang="zh-CN" altLang="en-US"/>
              <a:pPr/>
              <a:t>254</a:t>
            </a:fld>
            <a:endParaRPr lang="en-US" altLang="zh-CN"/>
          </a:p>
        </p:txBody>
      </p:sp>
      <p:sp>
        <p:nvSpPr>
          <p:cNvPr id="1501186" name="Rectangle 2"/>
          <p:cNvSpPr>
            <a:spLocks noGrp="1" noRot="1" noChangeAspect="1" noChangeArrowheads="1" noTextEdit="1"/>
          </p:cNvSpPr>
          <p:nvPr>
            <p:ph type="sldImg"/>
          </p:nvPr>
        </p:nvSpPr>
        <p:spPr/>
      </p:sp>
      <p:sp>
        <p:nvSpPr>
          <p:cNvPr id="15011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504840909"/>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CBF2750-07AD-40A6-8213-8F4F5518987E}" type="slidenum">
              <a:rPr lang="zh-CN" altLang="en-US"/>
              <a:pPr/>
              <a:t>255</a:t>
            </a:fld>
            <a:endParaRPr lang="en-US" altLang="zh-CN"/>
          </a:p>
        </p:txBody>
      </p:sp>
      <p:sp>
        <p:nvSpPr>
          <p:cNvPr id="1117186" name="Rectangle 2"/>
          <p:cNvSpPr>
            <a:spLocks noGrp="1" noRot="1" noChangeAspect="1" noChangeArrowheads="1" noTextEdit="1"/>
          </p:cNvSpPr>
          <p:nvPr>
            <p:ph type="sldImg"/>
          </p:nvPr>
        </p:nvSpPr>
        <p:spPr/>
      </p:sp>
      <p:sp>
        <p:nvSpPr>
          <p:cNvPr id="11171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180259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768826-2737-4884-8C38-9E81FEC45493}" type="slidenum">
              <a:rPr lang="zh-CN" altLang="en-US"/>
              <a:pPr/>
              <a:t>31</a:t>
            </a:fld>
            <a:endParaRPr lang="en-US" altLang="zh-CN"/>
          </a:p>
        </p:txBody>
      </p:sp>
      <p:sp>
        <p:nvSpPr>
          <p:cNvPr id="1296386" name="Rectangle 2"/>
          <p:cNvSpPr>
            <a:spLocks noGrp="1" noRot="1" noChangeAspect="1" noChangeArrowheads="1" noTextEdit="1"/>
          </p:cNvSpPr>
          <p:nvPr>
            <p:ph type="sldImg"/>
          </p:nvPr>
        </p:nvSpPr>
        <p:spPr/>
      </p:sp>
      <p:sp>
        <p:nvSpPr>
          <p:cNvPr id="12963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5193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F0C20E-612B-40EF-9D14-DF2363BDD975}" type="slidenum">
              <a:rPr lang="zh-CN" altLang="en-US"/>
              <a:pPr/>
              <a:t>32</a:t>
            </a:fld>
            <a:endParaRPr lang="en-US" altLang="zh-CN"/>
          </a:p>
        </p:txBody>
      </p:sp>
      <p:sp>
        <p:nvSpPr>
          <p:cNvPr id="1032194" name="Rectangle 2"/>
          <p:cNvSpPr>
            <a:spLocks noGrp="1" noRot="1" noChangeAspect="1" noChangeArrowheads="1" noTextEdit="1"/>
          </p:cNvSpPr>
          <p:nvPr>
            <p:ph type="sldImg"/>
          </p:nvPr>
        </p:nvSpPr>
        <p:spPr/>
      </p:sp>
      <p:sp>
        <p:nvSpPr>
          <p:cNvPr id="10321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422108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6F5C283-C8DC-4415-AE40-CB8B8E2CD40D}" type="slidenum">
              <a:rPr lang="zh-CN" altLang="en-US"/>
              <a:pPr/>
              <a:t>33</a:t>
            </a:fld>
            <a:endParaRPr lang="en-US" altLang="zh-CN"/>
          </a:p>
        </p:txBody>
      </p:sp>
      <p:sp>
        <p:nvSpPr>
          <p:cNvPr id="875522" name="Rectangle 2"/>
          <p:cNvSpPr>
            <a:spLocks noGrp="1" noRot="1" noChangeAspect="1" noChangeArrowheads="1" noTextEdit="1"/>
          </p:cNvSpPr>
          <p:nvPr>
            <p:ph type="sldImg"/>
          </p:nvPr>
        </p:nvSpPr>
        <p:spPr/>
      </p:sp>
      <p:sp>
        <p:nvSpPr>
          <p:cNvPr id="8755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35689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3A9505-0E6F-4F57-A3DD-3504AB698CA1}" type="slidenum">
              <a:rPr lang="zh-CN" altLang="en-US"/>
              <a:pPr/>
              <a:t>34</a:t>
            </a:fld>
            <a:endParaRPr lang="en-US" altLang="zh-CN"/>
          </a:p>
        </p:txBody>
      </p:sp>
      <p:sp>
        <p:nvSpPr>
          <p:cNvPr id="1034242" name="Rectangle 2"/>
          <p:cNvSpPr>
            <a:spLocks noGrp="1" noRot="1" noChangeAspect="1" noChangeArrowheads="1" noTextEdit="1"/>
          </p:cNvSpPr>
          <p:nvPr>
            <p:ph type="sldImg"/>
          </p:nvPr>
        </p:nvSpPr>
        <p:spPr/>
      </p:sp>
      <p:sp>
        <p:nvSpPr>
          <p:cNvPr id="10342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2060050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C06FEB-96FF-4640-98CE-0D2A316182EC}" type="slidenum">
              <a:rPr lang="zh-CN" altLang="en-US"/>
              <a:pPr/>
              <a:t>35</a:t>
            </a:fld>
            <a:endParaRPr lang="en-US" altLang="zh-CN"/>
          </a:p>
        </p:txBody>
      </p:sp>
      <p:sp>
        <p:nvSpPr>
          <p:cNvPr id="877570" name="Rectangle 2"/>
          <p:cNvSpPr>
            <a:spLocks noGrp="1" noRot="1" noChangeAspect="1" noChangeArrowheads="1" noTextEdit="1"/>
          </p:cNvSpPr>
          <p:nvPr>
            <p:ph type="sldImg"/>
          </p:nvPr>
        </p:nvSpPr>
        <p:spPr/>
      </p:sp>
      <p:sp>
        <p:nvSpPr>
          <p:cNvPr id="8775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05610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EDDFCA8-9BE1-42EE-9AE0-836937F304A4}" type="slidenum">
              <a:rPr lang="zh-CN" altLang="en-US"/>
              <a:pPr/>
              <a:t>36</a:t>
            </a:fld>
            <a:endParaRPr lang="en-US" altLang="zh-CN"/>
          </a:p>
        </p:txBody>
      </p:sp>
      <p:sp>
        <p:nvSpPr>
          <p:cNvPr id="878594" name="Rectangle 2"/>
          <p:cNvSpPr>
            <a:spLocks noGrp="1" noRot="1" noChangeAspect="1" noChangeArrowheads="1" noTextEdit="1"/>
          </p:cNvSpPr>
          <p:nvPr>
            <p:ph type="sldImg"/>
          </p:nvPr>
        </p:nvSpPr>
        <p:spPr/>
      </p:sp>
      <p:sp>
        <p:nvSpPr>
          <p:cNvPr id="8785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55259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727E5C3-DFEE-4927-ACD3-2F919D91C5AE}" type="slidenum">
              <a:rPr lang="zh-CN" altLang="en-US"/>
              <a:pPr/>
              <a:t>38</a:t>
            </a:fld>
            <a:endParaRPr lang="en-US" altLang="zh-CN"/>
          </a:p>
        </p:txBody>
      </p:sp>
      <p:sp>
        <p:nvSpPr>
          <p:cNvPr id="879618" name="Rectangle 2"/>
          <p:cNvSpPr>
            <a:spLocks noGrp="1" noRot="1" noChangeAspect="1" noChangeArrowheads="1" noTextEdit="1"/>
          </p:cNvSpPr>
          <p:nvPr>
            <p:ph type="sldImg"/>
          </p:nvPr>
        </p:nvSpPr>
        <p:spPr/>
      </p:sp>
      <p:sp>
        <p:nvSpPr>
          <p:cNvPr id="8796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22027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5E59947-862B-496B-87AB-AB79B8DCAE12}" type="slidenum">
              <a:rPr lang="zh-CN" altLang="en-US"/>
              <a:pPr/>
              <a:t>3</a:t>
            </a:fld>
            <a:endParaRPr lang="en-US" altLang="zh-CN"/>
          </a:p>
        </p:txBody>
      </p:sp>
      <p:sp>
        <p:nvSpPr>
          <p:cNvPr id="1512450" name="Rectangle 2"/>
          <p:cNvSpPr>
            <a:spLocks noGrp="1" noRot="1" noChangeAspect="1" noChangeArrowheads="1" noTextEdit="1"/>
          </p:cNvSpPr>
          <p:nvPr>
            <p:ph type="sldImg"/>
          </p:nvPr>
        </p:nvSpPr>
        <p:spPr/>
      </p:sp>
      <p:sp>
        <p:nvSpPr>
          <p:cNvPr id="15124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25650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F62873-D15C-413D-AAA5-EEB0F10FD26D}" type="slidenum">
              <a:rPr lang="zh-CN" altLang="en-US"/>
              <a:pPr/>
              <a:t>39</a:t>
            </a:fld>
            <a:endParaRPr lang="en-US" altLang="zh-CN"/>
          </a:p>
        </p:txBody>
      </p:sp>
      <p:sp>
        <p:nvSpPr>
          <p:cNvPr id="1192962" name="Rectangle 2"/>
          <p:cNvSpPr>
            <a:spLocks noGrp="1" noRot="1" noChangeAspect="1" noChangeArrowheads="1" noTextEdit="1"/>
          </p:cNvSpPr>
          <p:nvPr>
            <p:ph type="sldImg"/>
          </p:nvPr>
        </p:nvSpPr>
        <p:spPr/>
      </p:sp>
      <p:sp>
        <p:nvSpPr>
          <p:cNvPr id="1192963" name="Rectangle 3"/>
          <p:cNvSpPr>
            <a:spLocks noGrp="1" noChangeArrowheads="1"/>
          </p:cNvSpPr>
          <p:nvPr>
            <p:ph type="body" idx="1"/>
          </p:nvPr>
        </p:nvSpPr>
        <p:spPr/>
        <p:txBody>
          <a:bodyPr/>
          <a:lstStyle/>
          <a:p>
            <a:r>
              <a:rPr lang="en-US" altLang="zh-CN" dirty="0">
                <a:solidFill>
                  <a:schemeClr val="hlink"/>
                </a:solidFill>
              </a:rPr>
              <a:t>optical fiber:</a:t>
            </a:r>
            <a:r>
              <a:rPr lang="en-US" altLang="zh-CN" baseline="0" dirty="0">
                <a:solidFill>
                  <a:schemeClr val="hlink"/>
                </a:solidFill>
              </a:rPr>
              <a:t> fiber optics</a:t>
            </a:r>
          </a:p>
          <a:p>
            <a:endParaRPr lang="zh-CN" altLang="en-US" dirty="0"/>
          </a:p>
        </p:txBody>
      </p:sp>
    </p:spTree>
    <p:extLst>
      <p:ext uri="{BB962C8B-B14F-4D97-AF65-F5344CB8AC3E}">
        <p14:creationId xmlns:p14="http://schemas.microsoft.com/office/powerpoint/2010/main" val="3323597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09CEF1A-15BA-4B91-BE8A-48878CBC8DBE}" type="slidenum">
              <a:rPr lang="zh-CN" altLang="en-US"/>
              <a:pPr/>
              <a:t>40</a:t>
            </a:fld>
            <a:endParaRPr lang="en-US" altLang="zh-CN"/>
          </a:p>
        </p:txBody>
      </p:sp>
      <p:sp>
        <p:nvSpPr>
          <p:cNvPr id="1036290" name="Rectangle 2"/>
          <p:cNvSpPr>
            <a:spLocks noGrp="1" noRot="1" noChangeAspect="1" noChangeArrowheads="1" noTextEdit="1"/>
          </p:cNvSpPr>
          <p:nvPr>
            <p:ph type="sldImg"/>
          </p:nvPr>
        </p:nvSpPr>
        <p:spPr/>
      </p:sp>
      <p:sp>
        <p:nvSpPr>
          <p:cNvPr id="10362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14944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4F1855F-0425-4AD1-B022-511134D9D1BB}" type="slidenum">
              <a:rPr lang="zh-CN" altLang="en-US"/>
              <a:pPr/>
              <a:t>41</a:t>
            </a:fld>
            <a:endParaRPr lang="en-US" altLang="zh-CN"/>
          </a:p>
        </p:txBody>
      </p:sp>
      <p:sp>
        <p:nvSpPr>
          <p:cNvPr id="1195010" name="Rectangle 2"/>
          <p:cNvSpPr>
            <a:spLocks noGrp="1" noRot="1" noChangeAspect="1" noChangeArrowheads="1" noTextEdit="1"/>
          </p:cNvSpPr>
          <p:nvPr>
            <p:ph type="sldImg"/>
          </p:nvPr>
        </p:nvSpPr>
        <p:spPr/>
      </p:sp>
      <p:sp>
        <p:nvSpPr>
          <p:cNvPr id="1195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1884716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4169855-DAE3-4839-889C-7AFD6F58CA7A}" type="slidenum">
              <a:rPr lang="zh-CN" altLang="en-US"/>
              <a:pPr/>
              <a:t>42</a:t>
            </a:fld>
            <a:endParaRPr lang="en-US" altLang="zh-CN"/>
          </a:p>
        </p:txBody>
      </p:sp>
      <p:sp>
        <p:nvSpPr>
          <p:cNvPr id="880642" name="Rectangle 2"/>
          <p:cNvSpPr>
            <a:spLocks noGrp="1" noRot="1" noChangeAspect="1" noChangeArrowheads="1" noTextEdit="1"/>
          </p:cNvSpPr>
          <p:nvPr>
            <p:ph type="sldImg"/>
          </p:nvPr>
        </p:nvSpPr>
        <p:spPr/>
      </p:sp>
      <p:sp>
        <p:nvSpPr>
          <p:cNvPr id="8806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551975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62D46C-3008-49F5-8FAC-CD17770FBD9B}" type="slidenum">
              <a:rPr lang="zh-CN" altLang="en-US"/>
              <a:pPr/>
              <a:t>43</a:t>
            </a:fld>
            <a:endParaRPr lang="en-US" altLang="zh-CN"/>
          </a:p>
        </p:txBody>
      </p:sp>
      <p:sp>
        <p:nvSpPr>
          <p:cNvPr id="881666" name="Rectangle 2"/>
          <p:cNvSpPr>
            <a:spLocks noGrp="1" noRot="1" noChangeAspect="1" noChangeArrowheads="1" noTextEdit="1"/>
          </p:cNvSpPr>
          <p:nvPr>
            <p:ph type="sldImg"/>
          </p:nvPr>
        </p:nvSpPr>
        <p:spPr/>
      </p:sp>
      <p:sp>
        <p:nvSpPr>
          <p:cNvPr id="88166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062402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D176379-8323-400A-8BCE-E39395A70620}" type="slidenum">
              <a:rPr lang="zh-CN" altLang="en-US"/>
              <a:pPr/>
              <a:t>44</a:t>
            </a:fld>
            <a:endParaRPr lang="en-US" altLang="zh-CN"/>
          </a:p>
        </p:txBody>
      </p:sp>
      <p:sp>
        <p:nvSpPr>
          <p:cNvPr id="882690" name="Rectangle 2"/>
          <p:cNvSpPr>
            <a:spLocks noGrp="1" noRot="1" noChangeAspect="1" noChangeArrowheads="1" noTextEdit="1"/>
          </p:cNvSpPr>
          <p:nvPr>
            <p:ph type="sldImg"/>
          </p:nvPr>
        </p:nvSpPr>
        <p:spPr/>
      </p:sp>
      <p:sp>
        <p:nvSpPr>
          <p:cNvPr id="8826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730608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9BE43C-3F5B-495C-A113-A3806415A6CF}" type="slidenum">
              <a:rPr lang="zh-CN" altLang="en-US"/>
              <a:pPr/>
              <a:t>45</a:t>
            </a:fld>
            <a:endParaRPr lang="en-US" altLang="zh-CN"/>
          </a:p>
        </p:txBody>
      </p:sp>
      <p:sp>
        <p:nvSpPr>
          <p:cNvPr id="883714" name="Rectangle 2"/>
          <p:cNvSpPr>
            <a:spLocks noGrp="1" noRot="1" noChangeAspect="1" noChangeArrowheads="1" noTextEdit="1"/>
          </p:cNvSpPr>
          <p:nvPr>
            <p:ph type="sldImg"/>
          </p:nvPr>
        </p:nvSpPr>
        <p:spPr/>
      </p:sp>
      <p:sp>
        <p:nvSpPr>
          <p:cNvPr id="883715" name="Rectangle 3"/>
          <p:cNvSpPr>
            <a:spLocks noGrp="1" noChangeArrowheads="1"/>
          </p:cNvSpPr>
          <p:nvPr>
            <p:ph type="body" idx="1"/>
          </p:nvPr>
        </p:nvSpPr>
        <p:spPr/>
        <p:txBody>
          <a:bodyPr/>
          <a:lstStyle/>
          <a:p>
            <a:r>
              <a:rPr lang="en-US" altLang="zh-CN" dirty="0" smtClean="0"/>
              <a:t>cigarette</a:t>
            </a:r>
          </a:p>
          <a:p>
            <a:r>
              <a:rPr lang="en-US" altLang="zh-CN" dirty="0" smtClean="0"/>
              <a:t>spaghetti</a:t>
            </a:r>
            <a:endParaRPr lang="zh-CN" altLang="en-US" dirty="0"/>
          </a:p>
        </p:txBody>
      </p:sp>
    </p:spTree>
    <p:extLst>
      <p:ext uri="{BB962C8B-B14F-4D97-AF65-F5344CB8AC3E}">
        <p14:creationId xmlns:p14="http://schemas.microsoft.com/office/powerpoint/2010/main" val="5295735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0B80112-43B8-4225-BCF8-F1A5E580F5B0}" type="slidenum">
              <a:rPr lang="zh-CN" altLang="en-US"/>
              <a:pPr/>
              <a:t>46</a:t>
            </a:fld>
            <a:endParaRPr lang="en-US" altLang="zh-CN"/>
          </a:p>
        </p:txBody>
      </p:sp>
      <p:sp>
        <p:nvSpPr>
          <p:cNvPr id="1038338" name="Rectangle 2"/>
          <p:cNvSpPr>
            <a:spLocks noGrp="1" noRot="1" noChangeAspect="1" noChangeArrowheads="1" noTextEdit="1"/>
          </p:cNvSpPr>
          <p:nvPr>
            <p:ph type="sldImg"/>
          </p:nvPr>
        </p:nvSpPr>
        <p:spPr/>
      </p:sp>
      <p:sp>
        <p:nvSpPr>
          <p:cNvPr id="103833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t>Jean-Baptiste</a:t>
            </a:r>
            <a:r>
              <a:rPr lang="en-US" altLang="zh-CN" dirty="0">
                <a:solidFill>
                  <a:schemeClr val="hlink"/>
                </a:solidFill>
              </a:rPr>
              <a:t> </a:t>
            </a:r>
            <a:r>
              <a:rPr lang="zh-CN" altLang="en-US" sz="1200" b="0" i="0" u="none" strike="noStrike" kern="1200" dirty="0">
                <a:solidFill>
                  <a:schemeClr val="tx1"/>
                </a:solidFill>
                <a:latin typeface="Times New Roman" panose="02020603050405020304" pitchFamily="18" charset="0"/>
                <a:ea typeface="宋体" panose="02010600030101010101" pitchFamily="2" charset="-122"/>
                <a:cs typeface="+mn-cs"/>
              </a:rPr>
              <a:t>巴普蒂斯特</a:t>
            </a:r>
            <a:endParaRPr lang="zh-CN" altLang="en-US" sz="1200" b="0" i="0" kern="1200" dirty="0">
              <a:solidFill>
                <a:schemeClr val="tx1"/>
              </a:solidFill>
              <a:latin typeface="Times New Roman" panose="02020603050405020304" pitchFamily="18" charset="0"/>
              <a:ea typeface="宋体" panose="02010600030101010101" pitchFamily="2" charset="-122"/>
              <a:cs typeface="+mn-cs"/>
            </a:endParaRPr>
          </a:p>
          <a:p>
            <a:endParaRPr lang="zh-CN" altLang="en-US" dirty="0"/>
          </a:p>
        </p:txBody>
      </p:sp>
    </p:spTree>
    <p:extLst>
      <p:ext uri="{BB962C8B-B14F-4D97-AF65-F5344CB8AC3E}">
        <p14:creationId xmlns:p14="http://schemas.microsoft.com/office/powerpoint/2010/main" val="29092512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782F9EC-3043-416C-BB32-33EB673B179F}" type="slidenum">
              <a:rPr lang="zh-CN" altLang="en-US"/>
              <a:pPr/>
              <a:t>47</a:t>
            </a:fld>
            <a:endParaRPr lang="en-US" altLang="zh-CN"/>
          </a:p>
        </p:txBody>
      </p:sp>
      <p:sp>
        <p:nvSpPr>
          <p:cNvPr id="919554" name="Rectangle 2"/>
          <p:cNvSpPr>
            <a:spLocks noGrp="1" noRot="1" noChangeAspect="1" noChangeArrowheads="1" noTextEdit="1"/>
          </p:cNvSpPr>
          <p:nvPr>
            <p:ph type="sldImg"/>
          </p:nvPr>
        </p:nvSpPr>
        <p:spPr/>
      </p:sp>
      <p:sp>
        <p:nvSpPr>
          <p:cNvPr id="919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991488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277783-3612-48EB-A4CC-2CE4A112551A}" type="slidenum">
              <a:rPr lang="zh-CN" altLang="en-US"/>
              <a:pPr/>
              <a:t>48</a:t>
            </a:fld>
            <a:endParaRPr lang="en-US" altLang="zh-CN"/>
          </a:p>
        </p:txBody>
      </p:sp>
      <p:sp>
        <p:nvSpPr>
          <p:cNvPr id="1159170" name="Rectangle 2"/>
          <p:cNvSpPr>
            <a:spLocks noGrp="1" noRot="1" noChangeAspect="1" noChangeArrowheads="1" noTextEdit="1"/>
          </p:cNvSpPr>
          <p:nvPr>
            <p:ph type="sldImg"/>
          </p:nvPr>
        </p:nvSpPr>
        <p:spPr/>
      </p:sp>
      <p:sp>
        <p:nvSpPr>
          <p:cNvPr id="11591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83557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CFC141D-D74F-4C29-82E7-8C980CE56170}" type="slidenum">
              <a:rPr lang="zh-CN" altLang="en-US"/>
              <a:pPr/>
              <a:t>5</a:t>
            </a:fld>
            <a:endParaRPr lang="en-US" altLang="zh-CN"/>
          </a:p>
        </p:txBody>
      </p:sp>
      <p:sp>
        <p:nvSpPr>
          <p:cNvPr id="857090" name="Rectangle 2"/>
          <p:cNvSpPr>
            <a:spLocks noGrp="1" noRot="1" noChangeAspect="1" noChangeArrowheads="1" noTextEdit="1"/>
          </p:cNvSpPr>
          <p:nvPr>
            <p:ph type="sldImg"/>
          </p:nvPr>
        </p:nvSpPr>
        <p:spPr/>
      </p:sp>
      <p:sp>
        <p:nvSpPr>
          <p:cNvPr id="8570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0809343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84EBA7-3792-4DEA-9285-188F78CC2093}" type="slidenum">
              <a:rPr lang="zh-CN" altLang="en-US"/>
              <a:pPr/>
              <a:t>49</a:t>
            </a:fld>
            <a:endParaRPr lang="en-US" altLang="zh-CN"/>
          </a:p>
        </p:txBody>
      </p:sp>
      <p:sp>
        <p:nvSpPr>
          <p:cNvPr id="1304578" name="Rectangle 2"/>
          <p:cNvSpPr>
            <a:spLocks noGrp="1" noRot="1" noChangeAspect="1" noChangeArrowheads="1" noTextEdit="1"/>
          </p:cNvSpPr>
          <p:nvPr>
            <p:ph type="sldImg"/>
          </p:nvPr>
        </p:nvSpPr>
        <p:spPr/>
      </p:sp>
      <p:sp>
        <p:nvSpPr>
          <p:cNvPr id="130457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a:t>The results of </a:t>
            </a:r>
            <a:r>
              <a:rPr lang="en-US" altLang="zh-CN" u="sng" dirty="0"/>
              <a:t>performing these operations</a:t>
            </a:r>
            <a:r>
              <a:rPr lang="en-US" altLang="zh-CN" dirty="0"/>
              <a:t> are as follows:</a:t>
            </a:r>
          </a:p>
          <a:p>
            <a:endParaRPr lang="zh-CN" altLang="en-US" dirty="0"/>
          </a:p>
        </p:txBody>
      </p:sp>
    </p:spTree>
    <p:extLst>
      <p:ext uri="{BB962C8B-B14F-4D97-AF65-F5344CB8AC3E}">
        <p14:creationId xmlns:p14="http://schemas.microsoft.com/office/powerpoint/2010/main" val="1679556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which : a finite duration</a:t>
            </a:r>
          </a:p>
          <a:p>
            <a:r>
              <a:rPr lang="en-US" altLang="zh-CN" dirty="0"/>
              <a:t>all</a:t>
            </a:r>
            <a:r>
              <a:rPr lang="en-US" altLang="zh-CN" baseline="0" dirty="0"/>
              <a:t> of them </a:t>
            </a:r>
            <a:r>
              <a:rPr lang="en-US" altLang="zh-CN" baseline="0" dirty="0" smtClean="0"/>
              <a:t>: (</a:t>
            </a:r>
            <a:r>
              <a:rPr lang="zh-CN" altLang="en-US" sz="1200" b="0" i="0" kern="1200" dirty="0" smtClean="0">
                <a:solidFill>
                  <a:schemeClr val="tx1"/>
                </a:solidFill>
                <a:latin typeface="Times New Roman" panose="02020603050405020304" pitchFamily="18" charset="0"/>
                <a:ea typeface="宋体" panose="02010600030101010101" pitchFamily="2" charset="-122"/>
                <a:cs typeface="+mn-cs"/>
              </a:rPr>
              <a:t>他们</a:t>
            </a:r>
            <a:r>
              <a:rPr lang="zh-CN" altLang="en-US" sz="1200" b="0" i="0" kern="1200" dirty="0">
                <a:solidFill>
                  <a:schemeClr val="tx1"/>
                </a:solidFill>
                <a:latin typeface="Times New Roman" panose="02020603050405020304" pitchFamily="18" charset="0"/>
                <a:ea typeface="宋体" panose="02010600030101010101" pitchFamily="2" charset="-122"/>
                <a:cs typeface="+mn-cs"/>
              </a:rPr>
              <a:t>全部；他们大家</a:t>
            </a:r>
            <a:r>
              <a:rPr lang="en-US" altLang="zh-CN" sz="1200" b="0" i="0" kern="1200" dirty="0">
                <a:solidFill>
                  <a:schemeClr val="tx1"/>
                </a:solidFill>
                <a:latin typeface="Times New Roman" panose="02020603050405020304" pitchFamily="18" charset="0"/>
                <a:ea typeface="宋体" panose="02010600030101010101" pitchFamily="2" charset="-122"/>
                <a:cs typeface="+mn-cs"/>
              </a:rPr>
              <a:t>), </a:t>
            </a:r>
            <a:r>
              <a:rPr lang="zh-CN" altLang="en-US" sz="1200" b="0" i="0" kern="1200" dirty="0">
                <a:solidFill>
                  <a:schemeClr val="tx1"/>
                </a:solidFill>
                <a:latin typeface="Times New Roman" panose="02020603050405020304" pitchFamily="18" charset="0"/>
                <a:ea typeface="宋体" panose="02010600030101010101" pitchFamily="2" charset="-122"/>
                <a:cs typeface="+mn-cs"/>
              </a:rPr>
              <a:t>从而指的是</a:t>
            </a:r>
            <a:r>
              <a:rPr lang="zh-CN" altLang="en-US" sz="1200" dirty="0">
                <a:ea typeface="Microsoft JhengHei" panose="020B0604030504040204" pitchFamily="34" charset="-120"/>
                <a:cs typeface="Tahoma" panose="020B0604030504040204" pitchFamily="34" charset="0"/>
              </a:rPr>
              <a:t>所有的数据信号</a:t>
            </a:r>
            <a:r>
              <a:rPr lang="en-US" altLang="zh-CN" sz="1200" dirty="0">
                <a:ea typeface="Microsoft JhengHei" panose="020B0604030504040204" pitchFamily="34" charset="-120"/>
                <a:cs typeface="Tahoma" panose="020B0604030504040204" pitchFamily="34" charset="0"/>
              </a:rPr>
              <a:t>. </a:t>
            </a:r>
            <a:endParaRPr lang="zh-CN" altLang="en-US" dirty="0"/>
          </a:p>
        </p:txBody>
      </p:sp>
      <p:sp>
        <p:nvSpPr>
          <p:cNvPr id="4" name="灯片编号占位符 3"/>
          <p:cNvSpPr>
            <a:spLocks noGrp="1"/>
          </p:cNvSpPr>
          <p:nvPr>
            <p:ph type="sldNum" sz="quarter" idx="10"/>
          </p:nvPr>
        </p:nvSpPr>
        <p:spPr/>
        <p:txBody>
          <a:bodyPr/>
          <a:lstStyle/>
          <a:p>
            <a:fld id="{F60C659C-215C-4E09-804F-412393469420}" type="slidenum">
              <a:rPr lang="zh-CN" altLang="en-US" smtClean="0"/>
              <a:pPr/>
              <a:t>50</a:t>
            </a:fld>
            <a:endParaRPr lang="en-US" altLang="zh-CN"/>
          </a:p>
        </p:txBody>
      </p:sp>
    </p:spTree>
    <p:extLst>
      <p:ext uri="{BB962C8B-B14F-4D97-AF65-F5344CB8AC3E}">
        <p14:creationId xmlns:p14="http://schemas.microsoft.com/office/powerpoint/2010/main" val="37044066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5E3A560-0AEB-46C9-BFE3-DED9F5B1E5EA}" type="slidenum">
              <a:rPr lang="zh-CN" altLang="en-US"/>
              <a:pPr/>
              <a:t>54</a:t>
            </a:fld>
            <a:endParaRPr lang="en-US" altLang="zh-CN"/>
          </a:p>
        </p:txBody>
      </p:sp>
      <p:sp>
        <p:nvSpPr>
          <p:cNvPr id="1163266" name="Rectangle 2"/>
          <p:cNvSpPr>
            <a:spLocks noGrp="1" noRot="1" noChangeAspect="1" noChangeArrowheads="1" noTextEdit="1"/>
          </p:cNvSpPr>
          <p:nvPr>
            <p:ph type="sldImg"/>
          </p:nvPr>
        </p:nvSpPr>
        <p:spPr/>
      </p:sp>
      <p:sp>
        <p:nvSpPr>
          <p:cNvPr id="1163267" name="Rectangle 3"/>
          <p:cNvSpPr>
            <a:spLocks noGrp="1" noChangeArrowheads="1"/>
          </p:cNvSpPr>
          <p:nvPr>
            <p:ph type="body" idx="1"/>
          </p:nvPr>
        </p:nvSpPr>
        <p:spPr/>
        <p:txBody>
          <a:bodyPr/>
          <a:lstStyle/>
          <a:p>
            <a:r>
              <a:rPr lang="en-US" sz="1200" b="0" i="0" kern="1200" dirty="0">
                <a:solidFill>
                  <a:schemeClr val="tx1"/>
                </a:solidFill>
                <a:latin typeface="Times New Roman" panose="02020603050405020304" pitchFamily="18" charset="0"/>
                <a:ea typeface="宋体" panose="02010600030101010101" pitchFamily="2" charset="-122"/>
                <a:cs typeface="+mn-cs"/>
              </a:rPr>
              <a:t>American Standard Code for Information Interchange</a:t>
            </a:r>
            <a:endParaRPr lang="zh-CN" altLang="en-US" dirty="0"/>
          </a:p>
        </p:txBody>
      </p:sp>
    </p:spTree>
    <p:extLst>
      <p:ext uri="{BB962C8B-B14F-4D97-AF65-F5344CB8AC3E}">
        <p14:creationId xmlns:p14="http://schemas.microsoft.com/office/powerpoint/2010/main" val="24495826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4A00318-F5A2-4712-8223-DC305362CC12}" type="slidenum">
              <a:rPr lang="zh-CN" altLang="en-US"/>
              <a:pPr/>
              <a:t>55</a:t>
            </a:fld>
            <a:endParaRPr lang="en-US" altLang="zh-CN"/>
          </a:p>
        </p:txBody>
      </p:sp>
      <p:sp>
        <p:nvSpPr>
          <p:cNvPr id="1165314" name="Rectangle 2"/>
          <p:cNvSpPr>
            <a:spLocks noGrp="1" noRot="1" noChangeAspect="1" noChangeArrowheads="1" noTextEdit="1"/>
          </p:cNvSpPr>
          <p:nvPr>
            <p:ph type="sldImg"/>
          </p:nvPr>
        </p:nvSpPr>
        <p:spPr/>
      </p:sp>
      <p:sp>
        <p:nvSpPr>
          <p:cNvPr id="116531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9934139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6385A15-E5ED-4787-B7F2-DF482A0BADF7}" type="slidenum">
              <a:rPr lang="zh-CN" altLang="en-US"/>
              <a:pPr/>
              <a:t>56</a:t>
            </a:fld>
            <a:endParaRPr lang="en-US" altLang="zh-CN"/>
          </a:p>
        </p:txBody>
      </p:sp>
      <p:sp>
        <p:nvSpPr>
          <p:cNvPr id="1167362" name="Rectangle 2"/>
          <p:cNvSpPr>
            <a:spLocks noGrp="1" noRot="1" noChangeAspect="1" noChangeArrowheads="1" noTextEdit="1"/>
          </p:cNvSpPr>
          <p:nvPr>
            <p:ph type="sldImg"/>
          </p:nvPr>
        </p:nvSpPr>
        <p:spPr/>
      </p:sp>
      <p:sp>
        <p:nvSpPr>
          <p:cNvPr id="11673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532594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15482D-58A0-45A1-B92E-4C0C6E6C2B93}" type="slidenum">
              <a:rPr lang="zh-CN" altLang="en-US"/>
              <a:pPr/>
              <a:t>57</a:t>
            </a:fld>
            <a:endParaRPr lang="en-US" altLang="zh-CN"/>
          </a:p>
        </p:txBody>
      </p:sp>
      <p:sp>
        <p:nvSpPr>
          <p:cNvPr id="1197058" name="Rectangle 2"/>
          <p:cNvSpPr>
            <a:spLocks noGrp="1" noRot="1" noChangeAspect="1" noChangeArrowheads="1" noTextEdit="1"/>
          </p:cNvSpPr>
          <p:nvPr>
            <p:ph type="sldImg"/>
          </p:nvPr>
        </p:nvSpPr>
        <p:spPr/>
      </p:sp>
      <p:sp>
        <p:nvSpPr>
          <p:cNvPr id="1197059" name="Rectangle 3"/>
          <p:cNvSpPr>
            <a:spLocks noGrp="1" noChangeArrowheads="1"/>
          </p:cNvSpPr>
          <p:nvPr>
            <p:ph type="body" idx="1"/>
          </p:nvPr>
        </p:nvSpPr>
        <p:spPr/>
        <p:txBody>
          <a:bodyPr/>
          <a:lstStyle/>
          <a:p>
            <a:endParaRPr lang="en-US" altLang="zh-CN" dirty="0"/>
          </a:p>
        </p:txBody>
      </p:sp>
    </p:spTree>
    <p:extLst>
      <p:ext uri="{BB962C8B-B14F-4D97-AF65-F5344CB8AC3E}">
        <p14:creationId xmlns:p14="http://schemas.microsoft.com/office/powerpoint/2010/main" val="16541304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D2415EC-80DE-4BF2-AE17-B51C7247CB64}" type="slidenum">
              <a:rPr lang="zh-CN" altLang="en-US"/>
              <a:pPr/>
              <a:t>58</a:t>
            </a:fld>
            <a:endParaRPr lang="en-US" altLang="zh-CN"/>
          </a:p>
        </p:txBody>
      </p:sp>
      <p:sp>
        <p:nvSpPr>
          <p:cNvPr id="1169410" name="Rectangle 2"/>
          <p:cNvSpPr>
            <a:spLocks noGrp="1" noRot="1" noChangeAspect="1" noChangeArrowheads="1" noTextEdit="1"/>
          </p:cNvSpPr>
          <p:nvPr>
            <p:ph type="sldImg"/>
          </p:nvPr>
        </p:nvSpPr>
        <p:spPr/>
      </p:sp>
      <p:sp>
        <p:nvSpPr>
          <p:cNvPr id="1169411" name="Rectangle 3"/>
          <p:cNvSpPr>
            <a:spLocks noGrp="1" noChangeArrowheads="1"/>
          </p:cNvSpPr>
          <p:nvPr>
            <p:ph type="body" idx="1"/>
          </p:nvPr>
        </p:nvSpPr>
        <p:spPr/>
        <p:txBody>
          <a:bodyPr/>
          <a:lstStyle/>
          <a:p>
            <a:r>
              <a:rPr lang="zh-CN" altLang="en-US" dirty="0"/>
              <a:t>换元要换限</a:t>
            </a:r>
          </a:p>
        </p:txBody>
      </p:sp>
    </p:spTree>
    <p:extLst>
      <p:ext uri="{BB962C8B-B14F-4D97-AF65-F5344CB8AC3E}">
        <p14:creationId xmlns:p14="http://schemas.microsoft.com/office/powerpoint/2010/main" val="41455300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1D2AA1DD-4F9C-4295-A9A6-32752EE3F468}" type="slidenum">
              <a:rPr lang="en-US" altLang="zh-CN"/>
              <a:pPr/>
              <a:t>61</a:t>
            </a:fld>
            <a:endParaRPr lang="en-US" altLang="zh-CN"/>
          </a:p>
        </p:txBody>
      </p:sp>
      <p:sp>
        <p:nvSpPr>
          <p:cNvPr id="178179" name="Rectangle 2"/>
          <p:cNvSpPr>
            <a:spLocks noGrp="1" noRot="1" noChangeAspect="1" noChangeArrowheads="1" noTextEdit="1"/>
          </p:cNvSpPr>
          <p:nvPr>
            <p:ph type="sldImg"/>
          </p:nvPr>
        </p:nvSpPr>
        <p:spPr/>
      </p:sp>
      <p:sp>
        <p:nvSpPr>
          <p:cNvPr id="17818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5073210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BEB807A-6E76-4D0E-B882-E2BED33BFB3B}" type="slidenum">
              <a:rPr lang="zh-CN" altLang="en-US"/>
              <a:pPr/>
              <a:t>64</a:t>
            </a:fld>
            <a:endParaRPr lang="en-US" altLang="zh-CN"/>
          </a:p>
        </p:txBody>
      </p:sp>
      <p:sp>
        <p:nvSpPr>
          <p:cNvPr id="1171458" name="Rectangle 2"/>
          <p:cNvSpPr>
            <a:spLocks noGrp="1" noRot="1" noChangeAspect="1" noChangeArrowheads="1" noTextEdit="1"/>
          </p:cNvSpPr>
          <p:nvPr>
            <p:ph type="sldImg"/>
          </p:nvPr>
        </p:nvSpPr>
        <p:spPr/>
      </p:sp>
      <p:sp>
        <p:nvSpPr>
          <p:cNvPr id="1171459" name="Rectangle 3"/>
          <p:cNvSpPr>
            <a:spLocks noGrp="1" noChangeArrowheads="1"/>
          </p:cNvSpPr>
          <p:nvPr>
            <p:ph type="body" idx="1"/>
          </p:nvPr>
        </p:nvSpPr>
        <p:spPr/>
        <p:txBody>
          <a:bodyPr/>
          <a:lstStyle/>
          <a:p>
            <a:r>
              <a:rPr lang="en-US" altLang="zh-CN" dirty="0" smtClean="0"/>
              <a:t>would </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将，将会（</a:t>
            </a:r>
            <a:r>
              <a:rPr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will </a:t>
            </a:r>
            <a:r>
              <a:rPr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的过去式）；会，就；想；请；愿意；也许；老是；要是；表原来的目的</a:t>
            </a:r>
            <a:endParaRPr lang="zh-CN" altLang="en-US" dirty="0"/>
          </a:p>
        </p:txBody>
      </p:sp>
    </p:spTree>
    <p:extLst>
      <p:ext uri="{BB962C8B-B14F-4D97-AF65-F5344CB8AC3E}">
        <p14:creationId xmlns:p14="http://schemas.microsoft.com/office/powerpoint/2010/main" val="15186101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4D3820-1EB8-4B2A-BEA1-11D8D103C39E}" type="slidenum">
              <a:rPr lang="zh-CN" altLang="en-US"/>
              <a:pPr/>
              <a:t>65</a:t>
            </a:fld>
            <a:endParaRPr lang="en-US" altLang="zh-CN"/>
          </a:p>
        </p:txBody>
      </p:sp>
      <p:sp>
        <p:nvSpPr>
          <p:cNvPr id="1507330" name="Rectangle 2"/>
          <p:cNvSpPr>
            <a:spLocks noGrp="1" noRot="1" noChangeAspect="1" noChangeArrowheads="1" noTextEdit="1"/>
          </p:cNvSpPr>
          <p:nvPr>
            <p:ph type="sldImg"/>
          </p:nvPr>
        </p:nvSpPr>
        <p:spPr/>
      </p:sp>
      <p:sp>
        <p:nvSpPr>
          <p:cNvPr id="1507331" name="Rectangle 3"/>
          <p:cNvSpPr>
            <a:spLocks noGrp="1" noChangeArrowheads="1"/>
          </p:cNvSpPr>
          <p:nvPr>
            <p:ph type="body" idx="1"/>
          </p:nvPr>
        </p:nvSpPr>
        <p:spPr/>
        <p:txBody>
          <a:bodyPr/>
          <a:lstStyle/>
          <a:p>
            <a:r>
              <a:rPr lang="zh-CN" altLang="en-US" dirty="0"/>
              <a:t>所以，通常引用的带宽是指从</a:t>
            </a:r>
            <a:r>
              <a:rPr lang="en-US" altLang="zh-CN" dirty="0"/>
              <a:t>0</a:t>
            </a:r>
            <a:r>
              <a:rPr lang="zh-CN" altLang="en-US" dirty="0"/>
              <a:t>到某一个能保留一半能量的频率处。</a:t>
            </a:r>
          </a:p>
        </p:txBody>
      </p:sp>
    </p:spTree>
    <p:extLst>
      <p:ext uri="{BB962C8B-B14F-4D97-AF65-F5344CB8AC3E}">
        <p14:creationId xmlns:p14="http://schemas.microsoft.com/office/powerpoint/2010/main" val="1179177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axis  axes</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F60C659C-215C-4E09-804F-412393469420}" type="slidenum">
              <a:rPr lang="zh-CN" altLang="en-US" smtClean="0"/>
              <a:pPr/>
              <a:t>8</a:t>
            </a:fld>
            <a:endParaRPr lang="en-US" altLang="zh-CN"/>
          </a:p>
        </p:txBody>
      </p:sp>
    </p:spTree>
    <p:extLst>
      <p:ext uri="{BB962C8B-B14F-4D97-AF65-F5344CB8AC3E}">
        <p14:creationId xmlns:p14="http://schemas.microsoft.com/office/powerpoint/2010/main" val="18301244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D081825-BB46-41FA-A841-CE2AAA749C34}" type="slidenum">
              <a:rPr lang="zh-CN" altLang="en-US"/>
              <a:pPr/>
              <a:t>66</a:t>
            </a:fld>
            <a:endParaRPr lang="en-US" altLang="zh-CN"/>
          </a:p>
        </p:txBody>
      </p:sp>
      <p:sp>
        <p:nvSpPr>
          <p:cNvPr id="1040386" name="Rectangle 2"/>
          <p:cNvSpPr>
            <a:spLocks noGrp="1" noRot="1" noChangeAspect="1" noChangeArrowheads="1" noTextEdit="1"/>
          </p:cNvSpPr>
          <p:nvPr>
            <p:ph type="sldImg"/>
          </p:nvPr>
        </p:nvSpPr>
        <p:spPr/>
      </p:sp>
      <p:sp>
        <p:nvSpPr>
          <p:cNvPr id="10403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109696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34469C-1B89-4B8E-A267-1B279FBF1583}" type="slidenum">
              <a:rPr lang="zh-CN" altLang="en-US"/>
              <a:pPr/>
              <a:t>67</a:t>
            </a:fld>
            <a:endParaRPr lang="en-US" altLang="zh-CN"/>
          </a:p>
        </p:txBody>
      </p:sp>
      <p:sp>
        <p:nvSpPr>
          <p:cNvPr id="887810" name="Rectangle 2"/>
          <p:cNvSpPr>
            <a:spLocks noGrp="1" noRot="1" noChangeAspect="1" noChangeArrowheads="1" noTextEdit="1"/>
          </p:cNvSpPr>
          <p:nvPr>
            <p:ph type="sldImg"/>
          </p:nvPr>
        </p:nvSpPr>
        <p:spPr/>
      </p:sp>
      <p:sp>
        <p:nvSpPr>
          <p:cNvPr id="8878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8471792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A4F7E5-A575-4473-8CF1-9FB393A6492E}" type="slidenum">
              <a:rPr lang="zh-CN" altLang="en-US"/>
              <a:pPr/>
              <a:t>68</a:t>
            </a:fld>
            <a:endParaRPr lang="en-US" altLang="zh-CN"/>
          </a:p>
        </p:txBody>
      </p:sp>
      <p:sp>
        <p:nvSpPr>
          <p:cNvPr id="888834" name="Rectangle 2"/>
          <p:cNvSpPr>
            <a:spLocks noGrp="1" noRot="1" noChangeAspect="1" noChangeArrowheads="1" noTextEdit="1"/>
          </p:cNvSpPr>
          <p:nvPr>
            <p:ph type="sldImg"/>
          </p:nvPr>
        </p:nvSpPr>
        <p:spPr/>
      </p:sp>
      <p:sp>
        <p:nvSpPr>
          <p:cNvPr id="8888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2589252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695EDC-76E1-4DC3-BA3A-4A2FF24A4EB2}" type="slidenum">
              <a:rPr lang="zh-CN" altLang="en-US"/>
              <a:pPr/>
              <a:t>69</a:t>
            </a:fld>
            <a:endParaRPr lang="en-US" altLang="zh-CN"/>
          </a:p>
        </p:txBody>
      </p:sp>
      <p:sp>
        <p:nvSpPr>
          <p:cNvPr id="1309698" name="Rectangle 2"/>
          <p:cNvSpPr>
            <a:spLocks noGrp="1" noRot="1" noChangeAspect="1" noChangeArrowheads="1" noTextEdit="1"/>
          </p:cNvSpPr>
          <p:nvPr>
            <p:ph type="sldImg"/>
          </p:nvPr>
        </p:nvSpPr>
        <p:spPr/>
      </p:sp>
      <p:sp>
        <p:nvSpPr>
          <p:cNvPr id="1309699"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971376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3B675B-A7D1-4F72-B43E-EBFD43F1DE6E}" type="slidenum">
              <a:rPr lang="zh-CN" altLang="en-US"/>
              <a:pPr/>
              <a:t>70</a:t>
            </a:fld>
            <a:endParaRPr lang="en-US" altLang="zh-CN"/>
          </a:p>
        </p:txBody>
      </p:sp>
      <p:sp>
        <p:nvSpPr>
          <p:cNvPr id="889858" name="Rectangle 2"/>
          <p:cNvSpPr>
            <a:spLocks noGrp="1" noRot="1" noChangeAspect="1" noChangeArrowheads="1" noTextEdit="1"/>
          </p:cNvSpPr>
          <p:nvPr>
            <p:ph type="sldImg"/>
          </p:nvPr>
        </p:nvSpPr>
        <p:spPr/>
      </p:sp>
      <p:sp>
        <p:nvSpPr>
          <p:cNvPr id="8898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812222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E2F1E93-E9D4-435F-8D13-04724E6CDBBB}" type="slidenum">
              <a:rPr lang="zh-CN" altLang="en-US"/>
              <a:pPr/>
              <a:t>71</a:t>
            </a:fld>
            <a:endParaRPr lang="en-US" altLang="zh-CN"/>
          </a:p>
        </p:txBody>
      </p:sp>
      <p:sp>
        <p:nvSpPr>
          <p:cNvPr id="890882" name="Rectangle 2"/>
          <p:cNvSpPr>
            <a:spLocks noGrp="1" noRot="1" noChangeAspect="1" noChangeArrowheads="1" noTextEdit="1"/>
          </p:cNvSpPr>
          <p:nvPr>
            <p:ph type="sldImg"/>
          </p:nvPr>
        </p:nvSpPr>
        <p:spPr/>
      </p:sp>
      <p:sp>
        <p:nvSpPr>
          <p:cNvPr id="8908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638942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0C332C5-14A8-4AC2-998F-FD5C5568746D}" type="slidenum">
              <a:rPr lang="zh-CN" altLang="en-US"/>
              <a:pPr/>
              <a:t>72</a:t>
            </a:fld>
            <a:endParaRPr lang="en-US" altLang="zh-CN"/>
          </a:p>
        </p:txBody>
      </p:sp>
      <p:sp>
        <p:nvSpPr>
          <p:cNvPr id="891906" name="Rectangle 2"/>
          <p:cNvSpPr>
            <a:spLocks noGrp="1" noRot="1" noChangeAspect="1" noChangeArrowheads="1" noTextEdit="1"/>
          </p:cNvSpPr>
          <p:nvPr>
            <p:ph type="sldImg"/>
          </p:nvPr>
        </p:nvSpPr>
        <p:spPr/>
      </p:sp>
      <p:sp>
        <p:nvSpPr>
          <p:cNvPr id="8919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097825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D94CFBA-B674-4038-9467-C504C94DBA5F}" type="slidenum">
              <a:rPr lang="zh-CN" altLang="en-US"/>
              <a:pPr/>
              <a:t>73</a:t>
            </a:fld>
            <a:endParaRPr lang="en-US" altLang="zh-CN"/>
          </a:p>
        </p:txBody>
      </p:sp>
      <p:sp>
        <p:nvSpPr>
          <p:cNvPr id="1312770" name="Rectangle 2"/>
          <p:cNvSpPr>
            <a:spLocks noGrp="1" noRot="1" noChangeAspect="1" noChangeArrowheads="1" noTextEdit="1"/>
          </p:cNvSpPr>
          <p:nvPr>
            <p:ph type="sldImg"/>
          </p:nvPr>
        </p:nvSpPr>
        <p:spPr/>
      </p:sp>
      <p:sp>
        <p:nvSpPr>
          <p:cNvPr id="13127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132410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1207787-7B83-4493-B8FB-D3DFD9D99B54}" type="slidenum">
              <a:rPr lang="zh-CN" altLang="en-US"/>
              <a:pPr/>
              <a:t>74</a:t>
            </a:fld>
            <a:endParaRPr lang="en-US" altLang="zh-CN"/>
          </a:p>
        </p:txBody>
      </p:sp>
      <p:sp>
        <p:nvSpPr>
          <p:cNvPr id="1042434" name="Rectangle 2"/>
          <p:cNvSpPr>
            <a:spLocks noGrp="1" noRot="1" noChangeAspect="1" noChangeArrowheads="1" noTextEdit="1"/>
          </p:cNvSpPr>
          <p:nvPr>
            <p:ph type="sldImg"/>
          </p:nvPr>
        </p:nvSpPr>
        <p:spPr/>
      </p:sp>
      <p:sp>
        <p:nvSpPr>
          <p:cNvPr id="10424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3139746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807E39-4E14-47EA-B0E2-2BCAA45161FA}" type="slidenum">
              <a:rPr lang="zh-CN" altLang="en-US"/>
              <a:pPr/>
              <a:t>75</a:t>
            </a:fld>
            <a:endParaRPr lang="en-US" altLang="zh-CN"/>
          </a:p>
        </p:txBody>
      </p:sp>
      <p:sp>
        <p:nvSpPr>
          <p:cNvPr id="893954" name="Rectangle 2"/>
          <p:cNvSpPr>
            <a:spLocks noGrp="1" noRot="1" noChangeAspect="1" noChangeArrowheads="1" noTextEdit="1"/>
          </p:cNvSpPr>
          <p:nvPr>
            <p:ph type="sldImg"/>
          </p:nvPr>
        </p:nvSpPr>
        <p:spPr/>
      </p:sp>
      <p:sp>
        <p:nvSpPr>
          <p:cNvPr id="8939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51368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0EEAFD0-21EA-482E-AF54-F08CB5D10F54}" type="slidenum">
              <a:rPr lang="zh-CN" altLang="en-US"/>
              <a:pPr/>
              <a:t>9</a:t>
            </a:fld>
            <a:endParaRPr lang="en-US" altLang="zh-CN"/>
          </a:p>
        </p:txBody>
      </p:sp>
      <p:sp>
        <p:nvSpPr>
          <p:cNvPr id="860162" name="Rectangle 2"/>
          <p:cNvSpPr>
            <a:spLocks noGrp="1" noRot="1" noChangeAspect="1" noChangeArrowheads="1" noTextEdit="1"/>
          </p:cNvSpPr>
          <p:nvPr>
            <p:ph type="sldImg"/>
          </p:nvPr>
        </p:nvSpPr>
        <p:spPr/>
      </p:sp>
      <p:sp>
        <p:nvSpPr>
          <p:cNvPr id="8601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158321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C0CFADD-C7D2-450E-BD3D-9021106C23D4}" type="slidenum">
              <a:rPr lang="zh-CN" altLang="en-US"/>
              <a:pPr/>
              <a:t>76</a:t>
            </a:fld>
            <a:endParaRPr lang="en-US" altLang="zh-CN"/>
          </a:p>
        </p:txBody>
      </p:sp>
      <p:sp>
        <p:nvSpPr>
          <p:cNvPr id="1174530" name="Rectangle 2"/>
          <p:cNvSpPr>
            <a:spLocks noGrp="1" noRot="1" noChangeAspect="1" noChangeArrowheads="1" noTextEdit="1"/>
          </p:cNvSpPr>
          <p:nvPr>
            <p:ph type="sldImg"/>
          </p:nvPr>
        </p:nvSpPr>
        <p:spPr/>
      </p:sp>
      <p:sp>
        <p:nvSpPr>
          <p:cNvPr id="1174531" name="Rectangle 3"/>
          <p:cNvSpPr>
            <a:spLocks noGrp="1" noChangeArrowheads="1"/>
          </p:cNvSpPr>
          <p:nvPr>
            <p:ph type="body" idx="1"/>
          </p:nvPr>
        </p:nvSpPr>
        <p:spPr/>
        <p:txBody>
          <a:bodyPr/>
          <a:lstStyle/>
          <a:p>
            <a:r>
              <a:rPr lang="en-US" altLang="zh-CN" sz="1200" kern="1200" baseline="0" dirty="0">
                <a:solidFill>
                  <a:schemeClr val="tx1"/>
                </a:solidFill>
                <a:latin typeface="Arial" panose="020B0604020202020204" pitchFamily="34" charset="0"/>
                <a:ea typeface="宋体" panose="02010600030101010101" pitchFamily="2" charset="-122"/>
                <a:cs typeface="+mn-cs"/>
              </a:rPr>
              <a:t>    The bandwidth is a physical property of the transmission medium that depends on, for example, the construction, thickness, and length of a wire or fiber.</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Filters are often used to further limit </a:t>
            </a:r>
            <a:r>
              <a:rPr lang="en-US" altLang="zh-CN" sz="1200" u="sng" kern="1200" baseline="0" dirty="0">
                <a:solidFill>
                  <a:schemeClr val="tx1"/>
                </a:solidFill>
                <a:latin typeface="Arial" panose="020B0604020202020204" pitchFamily="34" charset="0"/>
                <a:ea typeface="宋体" panose="02010600030101010101" pitchFamily="2" charset="-122"/>
                <a:cs typeface="+mn-cs"/>
              </a:rPr>
              <a:t>the bandwidth of a signal</a:t>
            </a:r>
            <a:r>
              <a:rPr lang="en-US" altLang="zh-CN" sz="1200" kern="1200" baseline="0" dirty="0">
                <a:solidFill>
                  <a:schemeClr val="tx1"/>
                </a:solidFill>
                <a:latin typeface="Arial" panose="020B0604020202020204" pitchFamily="34" charset="0"/>
                <a:ea typeface="宋体" panose="02010600030101010101" pitchFamily="2" charset="-122"/>
                <a:cs typeface="+mn-cs"/>
              </a:rPr>
              <a:t>.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802.11 wireless channels are allowed to use up to roughly 20 MHz, for example, so 802.11 radios </a:t>
            </a:r>
            <a:r>
              <a:rPr lang="en-US" altLang="zh-CN" sz="1200" u="sng" kern="1200" baseline="0" dirty="0">
                <a:solidFill>
                  <a:schemeClr val="tx1"/>
                </a:solidFill>
                <a:latin typeface="Arial" panose="020B0604020202020204" pitchFamily="34" charset="0"/>
                <a:ea typeface="宋体" panose="02010600030101010101" pitchFamily="2" charset="-122"/>
                <a:cs typeface="+mn-cs"/>
              </a:rPr>
              <a:t>filter</a:t>
            </a:r>
            <a:r>
              <a:rPr lang="en-US" altLang="zh-CN" sz="1200" kern="1200" baseline="0" dirty="0">
                <a:solidFill>
                  <a:schemeClr val="tx1"/>
                </a:solidFill>
                <a:latin typeface="Arial" panose="020B0604020202020204" pitchFamily="34" charset="0"/>
                <a:ea typeface="宋体" panose="02010600030101010101" pitchFamily="2" charset="-122"/>
                <a:cs typeface="+mn-cs"/>
              </a:rPr>
              <a:t> the signal bandwidth to this size.</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As another example, traditional (analog) television channels occupy 6 MHz each, on a wire or over the air.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This filtering lets more signals share a given region of spectrum, which improves the overall efficiency of the system.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It means that the frequency range for some signals will not start at zero, but this does not matter.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The bandwidth is still the width of the band of frequencies that are passed, and the information that can be carried depends only on this width and not on the starting and ending frequencies. </a:t>
            </a:r>
          </a:p>
          <a:p>
            <a:r>
              <a:rPr lang="en-US" altLang="zh-CN" sz="1200" kern="1200" baseline="0" dirty="0">
                <a:solidFill>
                  <a:schemeClr val="tx1"/>
                </a:solidFill>
                <a:latin typeface="Arial" panose="020B0604020202020204" pitchFamily="34" charset="0"/>
                <a:ea typeface="宋体" panose="02010600030101010101" pitchFamily="2" charset="-122"/>
                <a:cs typeface="+mn-cs"/>
              </a:rPr>
              <a:t>    Signals </a:t>
            </a:r>
            <a:r>
              <a:rPr lang="en-US" altLang="zh-CN" sz="1200" u="sng" kern="1200" baseline="0" dirty="0">
                <a:solidFill>
                  <a:schemeClr val="tx1"/>
                </a:solidFill>
                <a:latin typeface="Arial" panose="020B0604020202020204" pitchFamily="34" charset="0"/>
                <a:ea typeface="宋体" panose="02010600030101010101" pitchFamily="2" charset="-122"/>
                <a:cs typeface="+mn-cs"/>
              </a:rPr>
              <a:t>that run from 0 up to a maximum frequency</a:t>
            </a:r>
            <a:r>
              <a:rPr lang="en-US" altLang="zh-CN" sz="1200" u="none" kern="1200" baseline="0" dirty="0">
                <a:solidFill>
                  <a:schemeClr val="tx1"/>
                </a:solidFill>
                <a:latin typeface="Arial" panose="020B0604020202020204" pitchFamily="34" charset="0"/>
                <a:ea typeface="宋体" panose="02010600030101010101" pitchFamily="2" charset="-122"/>
                <a:cs typeface="+mn-cs"/>
              </a:rPr>
              <a:t> </a:t>
            </a:r>
            <a:r>
              <a:rPr lang="en-US" altLang="zh-CN" sz="1200" kern="1200" baseline="0" dirty="0">
                <a:solidFill>
                  <a:schemeClr val="tx1"/>
                </a:solidFill>
                <a:latin typeface="Arial" panose="020B0604020202020204" pitchFamily="34" charset="0"/>
                <a:ea typeface="宋体" panose="02010600030101010101" pitchFamily="2" charset="-122"/>
                <a:cs typeface="+mn-cs"/>
              </a:rPr>
              <a:t>are called </a:t>
            </a:r>
            <a:r>
              <a:rPr lang="en-US" altLang="zh-CN" sz="1200" b="1" kern="1200" baseline="0" dirty="0">
                <a:solidFill>
                  <a:schemeClr val="tx1"/>
                </a:solidFill>
                <a:latin typeface="Arial" panose="020B0604020202020204" pitchFamily="34" charset="0"/>
                <a:ea typeface="宋体" panose="02010600030101010101" pitchFamily="2" charset="-122"/>
                <a:cs typeface="+mn-cs"/>
              </a:rPr>
              <a:t>baseband signals. </a:t>
            </a:r>
          </a:p>
          <a:p>
            <a:r>
              <a:rPr lang="en-US" altLang="zh-CN" sz="1200" b="1" kern="1200" baseline="0" dirty="0">
                <a:solidFill>
                  <a:schemeClr val="tx1"/>
                </a:solidFill>
                <a:latin typeface="Arial" panose="020B0604020202020204" pitchFamily="34" charset="0"/>
                <a:ea typeface="宋体" panose="02010600030101010101" pitchFamily="2" charset="-122"/>
                <a:cs typeface="+mn-cs"/>
              </a:rPr>
              <a:t>    </a:t>
            </a:r>
            <a:r>
              <a:rPr lang="en-US" altLang="zh-CN" sz="1200" b="0" kern="1200" baseline="0" dirty="0">
                <a:solidFill>
                  <a:schemeClr val="tx1"/>
                </a:solidFill>
                <a:latin typeface="Arial" panose="020B0604020202020204" pitchFamily="34" charset="0"/>
                <a:ea typeface="宋体" panose="02010600030101010101" pitchFamily="2" charset="-122"/>
                <a:cs typeface="+mn-cs"/>
              </a:rPr>
              <a:t>Signals</a:t>
            </a:r>
            <a:r>
              <a:rPr lang="en-US" altLang="zh-CN" sz="1200" b="1" kern="1200" baseline="0" dirty="0">
                <a:solidFill>
                  <a:schemeClr val="tx1"/>
                </a:solidFill>
                <a:latin typeface="Arial" panose="020B0604020202020204" pitchFamily="34" charset="0"/>
                <a:ea typeface="宋体" panose="02010600030101010101" pitchFamily="2" charset="-122"/>
                <a:cs typeface="+mn-cs"/>
              </a:rPr>
              <a:t> </a:t>
            </a:r>
            <a:r>
              <a:rPr lang="en-US" altLang="zh-CN" sz="1200" u="sng" kern="1200" baseline="0" dirty="0">
                <a:solidFill>
                  <a:schemeClr val="tx1"/>
                </a:solidFill>
                <a:latin typeface="Arial" panose="020B0604020202020204" pitchFamily="34" charset="0"/>
                <a:ea typeface="宋体" panose="02010600030101010101" pitchFamily="2" charset="-122"/>
                <a:cs typeface="+mn-cs"/>
              </a:rPr>
              <a:t>that are shifted to occupy a higher range of frequencies</a:t>
            </a:r>
            <a:r>
              <a:rPr lang="en-US" altLang="zh-CN" sz="1200" u="none" kern="1200" baseline="0" dirty="0">
                <a:solidFill>
                  <a:schemeClr val="tx1"/>
                </a:solidFill>
                <a:latin typeface="Arial" panose="020B0604020202020204" pitchFamily="34" charset="0"/>
                <a:ea typeface="宋体" panose="02010600030101010101" pitchFamily="2" charset="-122"/>
                <a:cs typeface="+mn-cs"/>
              </a:rPr>
              <a:t>, as is the case for all wireless transmissions, </a:t>
            </a:r>
            <a:r>
              <a:rPr lang="en-US" altLang="zh-CN" sz="1200" kern="1200" baseline="0" dirty="0">
                <a:solidFill>
                  <a:schemeClr val="tx1"/>
                </a:solidFill>
                <a:latin typeface="Arial" panose="020B0604020202020204" pitchFamily="34" charset="0"/>
                <a:ea typeface="宋体" panose="02010600030101010101" pitchFamily="2" charset="-122"/>
                <a:cs typeface="+mn-cs"/>
              </a:rPr>
              <a:t>are called </a:t>
            </a:r>
            <a:r>
              <a:rPr lang="en-US" altLang="zh-CN" sz="1200" b="1" kern="1200" baseline="0" dirty="0">
                <a:solidFill>
                  <a:schemeClr val="tx1"/>
                </a:solidFill>
                <a:latin typeface="Arial" panose="020B0604020202020204" pitchFamily="34" charset="0"/>
                <a:ea typeface="宋体" panose="02010600030101010101" pitchFamily="2" charset="-122"/>
                <a:cs typeface="+mn-cs"/>
              </a:rPr>
              <a:t>passband </a:t>
            </a:r>
            <a:r>
              <a:rPr lang="en-US" altLang="zh-CN" sz="1200" b="0" kern="1200" baseline="0" dirty="0">
                <a:solidFill>
                  <a:schemeClr val="tx1"/>
                </a:solidFill>
                <a:latin typeface="Arial" panose="020B0604020202020204" pitchFamily="34" charset="0"/>
                <a:ea typeface="宋体" panose="02010600030101010101" pitchFamily="2" charset="-122"/>
                <a:cs typeface="+mn-cs"/>
              </a:rPr>
              <a:t>(</a:t>
            </a:r>
            <a:r>
              <a:rPr lang="zh-CN" altLang="en-US" sz="1200" b="0" i="0" kern="1200" dirty="0">
                <a:solidFill>
                  <a:schemeClr val="tx1"/>
                </a:solidFill>
                <a:latin typeface="Times New Roman" panose="02020603050405020304" pitchFamily="18" charset="0"/>
                <a:ea typeface="宋体" panose="02010600030101010101" pitchFamily="2" charset="-122"/>
                <a:cs typeface="+mn-cs"/>
              </a:rPr>
              <a:t>通频带</a:t>
            </a:r>
            <a:r>
              <a:rPr lang="en-US" altLang="zh-CN" sz="1200" b="0" kern="1200" baseline="0" dirty="0" smtClean="0">
                <a:solidFill>
                  <a:schemeClr val="tx1"/>
                </a:solidFill>
                <a:latin typeface="Arial" panose="020B0604020202020204" pitchFamily="34" charset="0"/>
                <a:ea typeface="宋体" panose="02010600030101010101" pitchFamily="2" charset="-122"/>
                <a:cs typeface="+mn-cs"/>
              </a:rPr>
              <a:t>) </a:t>
            </a:r>
            <a:r>
              <a:rPr lang="en-US" altLang="zh-CN" sz="1200" b="1" kern="1200" baseline="0" dirty="0" smtClean="0">
                <a:solidFill>
                  <a:schemeClr val="tx1"/>
                </a:solidFill>
                <a:latin typeface="Arial" panose="020B0604020202020204" pitchFamily="34" charset="0"/>
                <a:ea typeface="宋体" panose="02010600030101010101" pitchFamily="2" charset="-122"/>
                <a:cs typeface="+mn-cs"/>
              </a:rPr>
              <a:t>signals</a:t>
            </a:r>
            <a:r>
              <a:rPr lang="en-US" altLang="zh-CN" sz="1200" b="1" kern="1200" baseline="0" dirty="0">
                <a:solidFill>
                  <a:schemeClr val="tx1"/>
                </a:solidFill>
                <a:latin typeface="Arial" panose="020B0604020202020204" pitchFamily="34" charset="0"/>
                <a:ea typeface="宋体" panose="02010600030101010101" pitchFamily="2" charset="-122"/>
                <a:cs typeface="+mn-cs"/>
              </a:rPr>
              <a:t>.</a:t>
            </a:r>
            <a:endParaRPr lang="zh-CN" altLang="en-US" dirty="0"/>
          </a:p>
        </p:txBody>
      </p:sp>
    </p:spTree>
    <p:extLst>
      <p:ext uri="{BB962C8B-B14F-4D97-AF65-F5344CB8AC3E}">
        <p14:creationId xmlns:p14="http://schemas.microsoft.com/office/powerpoint/2010/main" val="13592339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2F9443E-20B4-4751-84BB-CBD55E99A032}" type="slidenum">
              <a:rPr lang="zh-CN" altLang="en-US"/>
              <a:pPr/>
              <a:t>77</a:t>
            </a:fld>
            <a:endParaRPr lang="en-US" altLang="zh-CN"/>
          </a:p>
        </p:txBody>
      </p:sp>
      <p:sp>
        <p:nvSpPr>
          <p:cNvPr id="1251330" name="Rectangle 2"/>
          <p:cNvSpPr>
            <a:spLocks noGrp="1" noRot="1" noChangeAspect="1" noChangeArrowheads="1" noTextEdit="1"/>
          </p:cNvSpPr>
          <p:nvPr>
            <p:ph type="sldImg"/>
          </p:nvPr>
        </p:nvSpPr>
        <p:spPr/>
      </p:sp>
      <p:sp>
        <p:nvSpPr>
          <p:cNvPr id="12513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8557544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23F11EA-1F09-4CD7-B263-A6274E040326}" type="slidenum">
              <a:rPr lang="zh-CN" altLang="en-US"/>
              <a:pPr/>
              <a:t>78</a:t>
            </a:fld>
            <a:endParaRPr lang="en-US" altLang="zh-CN"/>
          </a:p>
        </p:txBody>
      </p:sp>
      <p:sp>
        <p:nvSpPr>
          <p:cNvPr id="1315842" name="Rectangle 2"/>
          <p:cNvSpPr>
            <a:spLocks noGrp="1" noRot="1" noChangeAspect="1" noChangeArrowheads="1" noTextEdit="1"/>
          </p:cNvSpPr>
          <p:nvPr>
            <p:ph type="sldImg"/>
          </p:nvPr>
        </p:nvSpPr>
        <p:spPr/>
      </p:sp>
      <p:sp>
        <p:nvSpPr>
          <p:cNvPr id="13158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282090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4A00318-F5A2-4712-8223-DC305362CC12}" type="slidenum">
              <a:rPr lang="zh-CN" altLang="en-US"/>
              <a:pPr/>
              <a:t>79</a:t>
            </a:fld>
            <a:endParaRPr lang="en-US" altLang="zh-CN"/>
          </a:p>
        </p:txBody>
      </p:sp>
      <p:sp>
        <p:nvSpPr>
          <p:cNvPr id="1165314" name="Rectangle 2"/>
          <p:cNvSpPr>
            <a:spLocks noGrp="1" noRot="1" noChangeAspect="1" noChangeArrowheads="1" noTextEdit="1"/>
          </p:cNvSpPr>
          <p:nvPr>
            <p:ph type="sldImg"/>
          </p:nvPr>
        </p:nvSpPr>
        <p:spPr/>
      </p:sp>
      <p:sp>
        <p:nvSpPr>
          <p:cNvPr id="116531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7895237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FC501BE-DD21-43EE-88D5-E3CD24133937}" type="slidenum">
              <a:rPr lang="zh-CN" altLang="en-US"/>
              <a:pPr/>
              <a:t>80</a:t>
            </a:fld>
            <a:endParaRPr lang="en-US" altLang="zh-CN"/>
          </a:p>
        </p:txBody>
      </p:sp>
      <p:sp>
        <p:nvSpPr>
          <p:cNvPr id="1177602" name="Rectangle 2"/>
          <p:cNvSpPr>
            <a:spLocks noGrp="1" noRot="1" noChangeAspect="1" noChangeArrowheads="1" noTextEdit="1"/>
          </p:cNvSpPr>
          <p:nvPr>
            <p:ph type="sldImg"/>
          </p:nvPr>
        </p:nvSpPr>
        <p:spPr/>
      </p:sp>
      <p:sp>
        <p:nvSpPr>
          <p:cNvPr id="11776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138501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11CB1F-FEA5-43FA-BEA1-5E840D088A8F}" type="slidenum">
              <a:rPr lang="zh-CN" altLang="en-US"/>
              <a:pPr/>
              <a:t>82</a:t>
            </a:fld>
            <a:endParaRPr lang="en-US" altLang="zh-CN"/>
          </a:p>
        </p:txBody>
      </p:sp>
      <p:sp>
        <p:nvSpPr>
          <p:cNvPr id="1179650" name="Rectangle 2"/>
          <p:cNvSpPr>
            <a:spLocks noGrp="1" noRot="1" noChangeAspect="1" noChangeArrowheads="1" noTextEdit="1"/>
          </p:cNvSpPr>
          <p:nvPr>
            <p:ph type="sldImg"/>
          </p:nvPr>
        </p:nvSpPr>
        <p:spPr/>
      </p:sp>
      <p:sp>
        <p:nvSpPr>
          <p:cNvPr id="1179651" name="Rectangle 3"/>
          <p:cNvSpPr>
            <a:spLocks noGrp="1" noChangeArrowheads="1"/>
          </p:cNvSpPr>
          <p:nvPr>
            <p:ph type="body" idx="1"/>
          </p:nvPr>
        </p:nvSpPr>
        <p:spPr/>
        <p:txBody>
          <a:bodyPr/>
          <a:lstStyle/>
          <a:p>
            <a:r>
              <a:rPr lang="zh-CN" altLang="en-US" dirty="0"/>
              <a:t>以该表的第一行计算为例：</a:t>
            </a:r>
          </a:p>
          <a:p>
            <a:r>
              <a:rPr lang="en-US" altLang="zh-CN" dirty="0"/>
              <a:t>b = 300 bps</a:t>
            </a:r>
          </a:p>
          <a:p>
            <a:r>
              <a:rPr lang="en-US" altLang="zh-CN" dirty="0"/>
              <a:t>T = 8/b = 8/300(s) = 26.67ms(</a:t>
            </a:r>
            <a:r>
              <a:rPr lang="zh-CN" altLang="en-US" dirty="0"/>
              <a:t>一次谐波，即基波频率。高次谐波是基波的倍数关系</a:t>
            </a:r>
            <a:r>
              <a:rPr lang="en-US" altLang="zh-CN" dirty="0"/>
              <a:t>)</a:t>
            </a:r>
          </a:p>
          <a:p>
            <a:r>
              <a:rPr lang="en-US" altLang="zh-CN" dirty="0"/>
              <a:t>f = 1/T = b/8 = 37.5(Hz)</a:t>
            </a:r>
          </a:p>
          <a:p>
            <a:r>
              <a:rPr lang="en-US" altLang="zh-CN" dirty="0"/>
              <a:t>n = 24000/b = 80</a:t>
            </a:r>
          </a:p>
          <a:p>
            <a:endParaRPr lang="zh-CN" altLang="en-US" dirty="0"/>
          </a:p>
        </p:txBody>
      </p:sp>
    </p:spTree>
    <p:extLst>
      <p:ext uri="{BB962C8B-B14F-4D97-AF65-F5344CB8AC3E}">
        <p14:creationId xmlns:p14="http://schemas.microsoft.com/office/powerpoint/2010/main" val="38104633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EA21DB6-DF8C-44D9-B98E-78477553582F}" type="slidenum">
              <a:rPr lang="zh-CN" altLang="en-US"/>
              <a:pPr/>
              <a:t>83</a:t>
            </a:fld>
            <a:endParaRPr lang="en-US" altLang="zh-CN"/>
          </a:p>
        </p:txBody>
      </p:sp>
      <p:sp>
        <p:nvSpPr>
          <p:cNvPr id="1253378" name="Rectangle 2"/>
          <p:cNvSpPr>
            <a:spLocks noGrp="1" noRot="1" noChangeAspect="1" noChangeArrowheads="1" noTextEdit="1"/>
          </p:cNvSpPr>
          <p:nvPr>
            <p:ph type="sldImg"/>
          </p:nvPr>
        </p:nvSpPr>
        <p:spPr/>
      </p:sp>
      <p:sp>
        <p:nvSpPr>
          <p:cNvPr id="1253379" name="Rectangle 3"/>
          <p:cNvSpPr>
            <a:spLocks noGrp="1" noChangeArrowheads="1"/>
          </p:cNvSpPr>
          <p:nvPr>
            <p:ph type="body" idx="1"/>
          </p:nvPr>
        </p:nvSpPr>
        <p:spPr/>
        <p:txBody>
          <a:bodyPr/>
          <a:lstStyle/>
          <a:p>
            <a:r>
              <a:rPr lang="zh-CN" altLang="en-US" dirty="0"/>
              <a:t>以该表的第一行计算为例：</a:t>
            </a:r>
          </a:p>
          <a:p>
            <a:r>
              <a:rPr lang="en-US" altLang="zh-CN" dirty="0"/>
              <a:t>B = 300</a:t>
            </a:r>
          </a:p>
          <a:p>
            <a:r>
              <a:rPr lang="en-US" altLang="zh-CN" dirty="0"/>
              <a:t>T = 8/b = 8/300(s) = 26.67ms(</a:t>
            </a:r>
            <a:r>
              <a:rPr lang="zh-CN" altLang="en-US" dirty="0"/>
              <a:t>一次谐波，即基波频率。高次谐波是基波的倍数关系</a:t>
            </a:r>
            <a:r>
              <a:rPr lang="en-US" altLang="zh-CN" dirty="0"/>
              <a:t>)</a:t>
            </a:r>
          </a:p>
          <a:p>
            <a:r>
              <a:rPr lang="en-US" altLang="zh-CN" dirty="0"/>
              <a:t>F = 1/T = b/8 = 37.5(Hz)</a:t>
            </a:r>
          </a:p>
          <a:p>
            <a:r>
              <a:rPr lang="en-US" altLang="zh-CN" dirty="0"/>
              <a:t>N = 24000/b = 80</a:t>
            </a:r>
          </a:p>
          <a:p>
            <a:endParaRPr lang="zh-CN" altLang="en-US" dirty="0"/>
          </a:p>
        </p:txBody>
      </p:sp>
    </p:spTree>
    <p:extLst>
      <p:ext uri="{BB962C8B-B14F-4D97-AF65-F5344CB8AC3E}">
        <p14:creationId xmlns:p14="http://schemas.microsoft.com/office/powerpoint/2010/main" val="37303187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787F18-3013-4325-B309-8DB1FCEB946D}" type="slidenum">
              <a:rPr lang="zh-CN" altLang="en-US"/>
              <a:pPr/>
              <a:t>84</a:t>
            </a:fld>
            <a:endParaRPr lang="en-US" altLang="zh-CN"/>
          </a:p>
        </p:txBody>
      </p:sp>
      <p:sp>
        <p:nvSpPr>
          <p:cNvPr id="896002" name="Rectangle 2"/>
          <p:cNvSpPr>
            <a:spLocks noGrp="1" noRot="1" noChangeAspect="1" noChangeArrowheads="1" noTextEdit="1"/>
          </p:cNvSpPr>
          <p:nvPr>
            <p:ph type="sldImg"/>
          </p:nvPr>
        </p:nvSpPr>
        <p:spPr/>
      </p:sp>
      <p:sp>
        <p:nvSpPr>
          <p:cNvPr id="8960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124556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62B7DFA-F141-42F2-86CC-4C049F2B7FD4}" type="slidenum">
              <a:rPr lang="zh-CN" altLang="en-US"/>
              <a:pPr/>
              <a:t>85</a:t>
            </a:fld>
            <a:endParaRPr lang="en-US" altLang="zh-CN"/>
          </a:p>
        </p:txBody>
      </p:sp>
      <p:sp>
        <p:nvSpPr>
          <p:cNvPr id="999426" name="Rectangle 2"/>
          <p:cNvSpPr>
            <a:spLocks noGrp="1" noRot="1" noChangeAspect="1" noChangeArrowheads="1" noTextEdit="1"/>
          </p:cNvSpPr>
          <p:nvPr>
            <p:ph type="sldImg"/>
          </p:nvPr>
        </p:nvSpPr>
        <p:spPr/>
      </p:sp>
      <p:sp>
        <p:nvSpPr>
          <p:cNvPr id="9994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10716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E1F125-17D7-4C9D-9B94-AA6DAE15F3F3}" type="slidenum">
              <a:rPr lang="zh-CN" altLang="en-US"/>
              <a:pPr/>
              <a:t>86</a:t>
            </a:fld>
            <a:endParaRPr lang="en-US" altLang="zh-CN"/>
          </a:p>
        </p:txBody>
      </p:sp>
      <p:sp>
        <p:nvSpPr>
          <p:cNvPr id="898050" name="Rectangle 2"/>
          <p:cNvSpPr>
            <a:spLocks noGrp="1" noRot="1" noChangeAspect="1" noChangeArrowheads="1" noTextEdit="1"/>
          </p:cNvSpPr>
          <p:nvPr>
            <p:ph type="sldImg"/>
          </p:nvPr>
        </p:nvSpPr>
        <p:spPr/>
      </p:sp>
      <p:sp>
        <p:nvSpPr>
          <p:cNvPr id="8980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5898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5354B45-7D2B-4000-858C-6B261B420FFF}" type="slidenum">
              <a:rPr lang="zh-CN" altLang="en-US"/>
              <a:pPr/>
              <a:t>14</a:t>
            </a:fld>
            <a:endParaRPr lang="en-US" altLang="zh-CN"/>
          </a:p>
        </p:txBody>
      </p:sp>
      <p:sp>
        <p:nvSpPr>
          <p:cNvPr id="862210" name="Rectangle 2"/>
          <p:cNvSpPr>
            <a:spLocks noGrp="1" noRot="1" noChangeAspect="1" noChangeArrowheads="1" noTextEdit="1"/>
          </p:cNvSpPr>
          <p:nvPr>
            <p:ph type="sldImg"/>
          </p:nvPr>
        </p:nvSpPr>
        <p:spPr/>
      </p:sp>
      <p:sp>
        <p:nvSpPr>
          <p:cNvPr id="86221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7074425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9E04D4-DCCB-4BFC-937F-D9B8623A8452}" type="slidenum">
              <a:rPr lang="zh-CN" altLang="en-US"/>
              <a:pPr/>
              <a:t>87</a:t>
            </a:fld>
            <a:endParaRPr lang="en-US" altLang="zh-CN"/>
          </a:p>
        </p:txBody>
      </p:sp>
      <p:sp>
        <p:nvSpPr>
          <p:cNvPr id="1001474" name="Rectangle 2"/>
          <p:cNvSpPr>
            <a:spLocks noGrp="1" noRot="1" noChangeAspect="1" noChangeArrowheads="1" noTextEdit="1"/>
          </p:cNvSpPr>
          <p:nvPr>
            <p:ph type="sldImg"/>
          </p:nvPr>
        </p:nvSpPr>
        <p:spPr/>
      </p:sp>
      <p:sp>
        <p:nvSpPr>
          <p:cNvPr id="10014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229161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20BDBA-DF62-49AB-9550-1C6BE420C0B0}" type="slidenum">
              <a:rPr lang="zh-CN" altLang="en-US"/>
              <a:pPr/>
              <a:t>88</a:t>
            </a:fld>
            <a:endParaRPr lang="en-US" altLang="zh-CN"/>
          </a:p>
        </p:txBody>
      </p:sp>
      <p:sp>
        <p:nvSpPr>
          <p:cNvPr id="900098" name="Rectangle 2"/>
          <p:cNvSpPr>
            <a:spLocks noGrp="1" noRot="1" noChangeAspect="1" noChangeArrowheads="1" noTextEdit="1"/>
          </p:cNvSpPr>
          <p:nvPr>
            <p:ph type="sldImg"/>
          </p:nvPr>
        </p:nvSpPr>
        <p:spPr/>
      </p:sp>
      <p:sp>
        <p:nvSpPr>
          <p:cNvPr id="9000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639163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1EEFF37-E200-4145-ADF8-4925FF9DC45D}" type="slidenum">
              <a:rPr lang="zh-CN" altLang="en-US"/>
              <a:pPr/>
              <a:t>89</a:t>
            </a:fld>
            <a:endParaRPr lang="en-US" altLang="zh-CN"/>
          </a:p>
        </p:txBody>
      </p:sp>
      <p:sp>
        <p:nvSpPr>
          <p:cNvPr id="1003522" name="Rectangle 2"/>
          <p:cNvSpPr>
            <a:spLocks noGrp="1" noRot="1" noChangeAspect="1" noChangeArrowheads="1" noTextEdit="1"/>
          </p:cNvSpPr>
          <p:nvPr>
            <p:ph type="sldImg"/>
          </p:nvPr>
        </p:nvSpPr>
        <p:spPr/>
      </p:sp>
      <p:sp>
        <p:nvSpPr>
          <p:cNvPr id="10035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9011538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883C51-4C5E-4EC0-84EE-394654C17F0A}" type="slidenum">
              <a:rPr lang="zh-CN" altLang="en-US"/>
              <a:pPr/>
              <a:t>90</a:t>
            </a:fld>
            <a:endParaRPr lang="en-US" altLang="zh-CN"/>
          </a:p>
        </p:txBody>
      </p:sp>
      <p:sp>
        <p:nvSpPr>
          <p:cNvPr id="901122" name="Rectangle 2"/>
          <p:cNvSpPr>
            <a:spLocks noGrp="1" noRot="1" noChangeAspect="1" noChangeArrowheads="1" noTextEdit="1"/>
          </p:cNvSpPr>
          <p:nvPr>
            <p:ph type="sldImg"/>
          </p:nvPr>
        </p:nvSpPr>
        <p:spPr/>
      </p:sp>
      <p:sp>
        <p:nvSpPr>
          <p:cNvPr id="9011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598729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564766-55D7-4875-B865-7ECFB0486B4E}" type="slidenum">
              <a:rPr lang="zh-CN" altLang="en-US"/>
              <a:pPr/>
              <a:t>91</a:t>
            </a:fld>
            <a:endParaRPr lang="en-US" altLang="zh-CN"/>
          </a:p>
        </p:txBody>
      </p:sp>
      <p:sp>
        <p:nvSpPr>
          <p:cNvPr id="902146" name="Rectangle 2"/>
          <p:cNvSpPr>
            <a:spLocks noGrp="1" noRot="1" noChangeAspect="1" noChangeArrowheads="1" noTextEdit="1"/>
          </p:cNvSpPr>
          <p:nvPr>
            <p:ph type="sldImg"/>
          </p:nvPr>
        </p:nvSpPr>
        <p:spPr/>
      </p:sp>
      <p:sp>
        <p:nvSpPr>
          <p:cNvPr id="9021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158934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Rot="1" noChangeAspect="1" noChangeArrowheads="1" noTextEdit="1"/>
          </p:cNvSpPr>
          <p:nvPr>
            <p:ph type="sldImg"/>
          </p:nvPr>
        </p:nvSpPr>
        <p:spPr>
          <a:ln/>
        </p:spPr>
      </p:sp>
      <p:sp>
        <p:nvSpPr>
          <p:cNvPr id="8642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8408953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0318A95-9139-46EC-A816-17F5B689A6A7}" type="slidenum">
              <a:rPr lang="zh-CN" altLang="en-US"/>
              <a:pPr/>
              <a:t>93</a:t>
            </a:fld>
            <a:endParaRPr lang="en-US" altLang="zh-CN"/>
          </a:p>
        </p:txBody>
      </p:sp>
      <p:sp>
        <p:nvSpPr>
          <p:cNvPr id="976898" name="Rectangle 2"/>
          <p:cNvSpPr>
            <a:spLocks noGrp="1" noRot="1" noChangeAspect="1" noChangeArrowheads="1" noTextEdit="1"/>
          </p:cNvSpPr>
          <p:nvPr>
            <p:ph type="sldImg"/>
          </p:nvPr>
        </p:nvSpPr>
        <p:spPr/>
      </p:sp>
      <p:sp>
        <p:nvSpPr>
          <p:cNvPr id="9768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0634377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0318A95-9139-46EC-A816-17F5B689A6A7}" type="slidenum">
              <a:rPr lang="zh-CN" altLang="en-US"/>
              <a:pPr/>
              <a:t>94</a:t>
            </a:fld>
            <a:endParaRPr lang="en-US" altLang="zh-CN"/>
          </a:p>
        </p:txBody>
      </p:sp>
      <p:sp>
        <p:nvSpPr>
          <p:cNvPr id="976898" name="Rectangle 2"/>
          <p:cNvSpPr>
            <a:spLocks noGrp="1" noRot="1" noChangeAspect="1" noChangeArrowheads="1" noTextEdit="1"/>
          </p:cNvSpPr>
          <p:nvPr>
            <p:ph type="sldImg"/>
          </p:nvPr>
        </p:nvSpPr>
        <p:spPr/>
      </p:sp>
      <p:sp>
        <p:nvSpPr>
          <p:cNvPr id="976899"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719223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BB29F1-67F3-46AC-80B7-938B1A70E049}" type="slidenum">
              <a:rPr lang="zh-CN" altLang="en-US"/>
              <a:pPr/>
              <a:t>95</a:t>
            </a:fld>
            <a:endParaRPr lang="en-US" altLang="zh-CN"/>
          </a:p>
        </p:txBody>
      </p:sp>
      <p:sp>
        <p:nvSpPr>
          <p:cNvPr id="1321986" name="Rectangle 2"/>
          <p:cNvSpPr>
            <a:spLocks noGrp="1" noRot="1" noChangeAspect="1" noChangeArrowheads="1" noTextEdit="1"/>
          </p:cNvSpPr>
          <p:nvPr>
            <p:ph type="sldImg"/>
          </p:nvPr>
        </p:nvSpPr>
        <p:spPr/>
      </p:sp>
      <p:sp>
        <p:nvSpPr>
          <p:cNvPr id="132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15825097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BB29F1-67F3-46AC-80B7-938B1A70E049}" type="slidenum">
              <a:rPr lang="zh-CN" altLang="en-US"/>
              <a:pPr/>
              <a:t>96</a:t>
            </a:fld>
            <a:endParaRPr lang="en-US" altLang="zh-CN"/>
          </a:p>
        </p:txBody>
      </p:sp>
      <p:sp>
        <p:nvSpPr>
          <p:cNvPr id="1321986" name="Rectangle 2"/>
          <p:cNvSpPr>
            <a:spLocks noGrp="1" noRot="1" noChangeAspect="1" noChangeArrowheads="1" noTextEdit="1"/>
          </p:cNvSpPr>
          <p:nvPr>
            <p:ph type="sldImg"/>
          </p:nvPr>
        </p:nvSpPr>
        <p:spPr/>
      </p:sp>
      <p:sp>
        <p:nvSpPr>
          <p:cNvPr id="132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404303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consistent </a:t>
            </a:r>
            <a:r>
              <a:rPr lang="zh-CN" altLang="en-US" sz="1200" b="0" i="0" kern="1200" dirty="0" smtClean="0">
                <a:solidFill>
                  <a:schemeClr val="tx1"/>
                </a:solidFill>
                <a:latin typeface="Times New Roman" panose="02020603050405020304" pitchFamily="18" charset="0"/>
                <a:ea typeface="宋体" panose="02010600030101010101" pitchFamily="2" charset="-122"/>
                <a:cs typeface="+mn-cs"/>
              </a:rPr>
              <a:t>始终如一的，一致的；坚持的。</a:t>
            </a:r>
            <a:endParaRPr lang="en-US" altLang="zh-CN" sz="1200" b="0" i="0" kern="1200" dirty="0" smtClean="0">
              <a:solidFill>
                <a:schemeClr val="tx1"/>
              </a:solidFill>
              <a:latin typeface="Times New Roman" panose="02020603050405020304" pitchFamily="18" charset="0"/>
              <a:ea typeface="宋体" panose="02010600030101010101" pitchFamily="2" charset="-122"/>
              <a:cs typeface="+mn-cs"/>
            </a:endParaRPr>
          </a:p>
          <a:p>
            <a:r>
              <a:rPr lang="en-US" altLang="zh-CN" dirty="0" smtClean="0"/>
              <a:t>continuous </a:t>
            </a:r>
            <a:r>
              <a:rPr lang="zh-CN" altLang="en-US" sz="1200" b="0" i="0" kern="1200" dirty="0" smtClean="0">
                <a:solidFill>
                  <a:schemeClr val="tx1"/>
                </a:solidFill>
                <a:latin typeface="Times New Roman" panose="02020603050405020304" pitchFamily="18" charset="0"/>
                <a:ea typeface="宋体" panose="02010600030101010101" pitchFamily="2" charset="-122"/>
                <a:cs typeface="+mn-cs"/>
              </a:rPr>
              <a:t>连续的，持续的；继续的；连绵不断的</a:t>
            </a:r>
            <a:endParaRPr lang="zh-CN" altLang="en-US" dirty="0"/>
          </a:p>
        </p:txBody>
      </p:sp>
      <p:sp>
        <p:nvSpPr>
          <p:cNvPr id="4" name="灯片编号占位符 3"/>
          <p:cNvSpPr>
            <a:spLocks noGrp="1"/>
          </p:cNvSpPr>
          <p:nvPr>
            <p:ph type="sldNum" sz="quarter" idx="10"/>
          </p:nvPr>
        </p:nvSpPr>
        <p:spPr/>
        <p:txBody>
          <a:bodyPr/>
          <a:lstStyle/>
          <a:p>
            <a:fld id="{F60C659C-215C-4E09-804F-412393469420}" type="slidenum">
              <a:rPr lang="zh-CN" altLang="en-US" smtClean="0"/>
              <a:pPr/>
              <a:t>15</a:t>
            </a:fld>
            <a:endParaRPr lang="en-US" altLang="zh-CN"/>
          </a:p>
        </p:txBody>
      </p:sp>
    </p:spTree>
    <p:extLst>
      <p:ext uri="{BB962C8B-B14F-4D97-AF65-F5344CB8AC3E}">
        <p14:creationId xmlns:p14="http://schemas.microsoft.com/office/powerpoint/2010/main" val="60663608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F23D5CE-0151-4B2B-A7EB-9BD2940D2101}" type="slidenum">
              <a:rPr lang="zh-CN" altLang="en-US"/>
              <a:pPr/>
              <a:t>98</a:t>
            </a:fld>
            <a:endParaRPr lang="en-US" altLang="zh-CN"/>
          </a:p>
        </p:txBody>
      </p:sp>
      <p:sp>
        <p:nvSpPr>
          <p:cNvPr id="903170" name="Rectangle 2"/>
          <p:cNvSpPr>
            <a:spLocks noGrp="1" noRot="1" noChangeAspect="1" noChangeArrowheads="1" noTextEdit="1"/>
          </p:cNvSpPr>
          <p:nvPr>
            <p:ph type="sldImg"/>
          </p:nvPr>
        </p:nvSpPr>
        <p:spPr/>
      </p:sp>
      <p:sp>
        <p:nvSpPr>
          <p:cNvPr id="9031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898224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A177BF2-D9DA-44A7-85B5-CAAE1E650C46}" type="slidenum">
              <a:rPr lang="zh-CN" altLang="en-US"/>
              <a:pPr/>
              <a:t>99</a:t>
            </a:fld>
            <a:endParaRPr lang="en-US" altLang="zh-CN"/>
          </a:p>
        </p:txBody>
      </p:sp>
      <p:sp>
        <p:nvSpPr>
          <p:cNvPr id="904194" name="Rectangle 2"/>
          <p:cNvSpPr>
            <a:spLocks noGrp="1" noRot="1" noChangeAspect="1" noChangeArrowheads="1" noTextEdit="1"/>
          </p:cNvSpPr>
          <p:nvPr>
            <p:ph type="sldImg"/>
          </p:nvPr>
        </p:nvSpPr>
        <p:spPr/>
      </p:sp>
      <p:sp>
        <p:nvSpPr>
          <p:cNvPr id="9041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015402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387013A-245D-40F6-9A10-C2D752B53223}" type="slidenum">
              <a:rPr lang="zh-CN" altLang="en-US"/>
              <a:pPr/>
              <a:t>100</a:t>
            </a:fld>
            <a:endParaRPr lang="en-US" altLang="zh-CN"/>
          </a:p>
        </p:txBody>
      </p:sp>
      <p:sp>
        <p:nvSpPr>
          <p:cNvPr id="1131522" name="Rectangle 2"/>
          <p:cNvSpPr>
            <a:spLocks noGrp="1" noRot="1" noChangeAspect="1" noChangeArrowheads="1" noTextEdit="1"/>
          </p:cNvSpPr>
          <p:nvPr>
            <p:ph type="sldImg"/>
          </p:nvPr>
        </p:nvSpPr>
        <p:spPr/>
      </p:sp>
      <p:sp>
        <p:nvSpPr>
          <p:cNvPr id="11315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8443251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1F6537-025E-42E9-A8AD-54FB4F1E3EFB}" type="slidenum">
              <a:rPr lang="zh-CN" altLang="en-US"/>
              <a:pPr/>
              <a:t>101</a:t>
            </a:fld>
            <a:endParaRPr lang="en-US" altLang="zh-CN"/>
          </a:p>
        </p:txBody>
      </p:sp>
      <p:sp>
        <p:nvSpPr>
          <p:cNvPr id="907266" name="Rectangle 2"/>
          <p:cNvSpPr>
            <a:spLocks noGrp="1" noRot="1" noChangeAspect="1" noChangeArrowheads="1" noTextEdit="1"/>
          </p:cNvSpPr>
          <p:nvPr>
            <p:ph type="sldImg"/>
          </p:nvPr>
        </p:nvSpPr>
        <p:spPr/>
      </p:sp>
      <p:sp>
        <p:nvSpPr>
          <p:cNvPr id="90726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827984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BC742A-56BD-40E2-8D55-46FC0C2F8B8B}" type="slidenum">
              <a:rPr lang="zh-CN" altLang="en-US"/>
              <a:pPr/>
              <a:t>102</a:t>
            </a:fld>
            <a:endParaRPr lang="en-US" altLang="zh-CN"/>
          </a:p>
        </p:txBody>
      </p:sp>
      <p:sp>
        <p:nvSpPr>
          <p:cNvPr id="908290" name="Rectangle 2"/>
          <p:cNvSpPr>
            <a:spLocks noGrp="1" noRot="1" noChangeAspect="1" noChangeArrowheads="1" noTextEdit="1"/>
          </p:cNvSpPr>
          <p:nvPr>
            <p:ph type="sldImg"/>
          </p:nvPr>
        </p:nvSpPr>
        <p:spPr/>
      </p:sp>
      <p:sp>
        <p:nvSpPr>
          <p:cNvPr id="9082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2117784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5A7152D-31CB-4397-9D9A-E2483181CA86}" type="slidenum">
              <a:rPr lang="zh-CN" altLang="en-US"/>
              <a:pPr/>
              <a:t>103</a:t>
            </a:fld>
            <a:endParaRPr lang="en-US" altLang="zh-CN"/>
          </a:p>
        </p:txBody>
      </p:sp>
      <p:sp>
        <p:nvSpPr>
          <p:cNvPr id="1129474" name="Rectangle 2"/>
          <p:cNvSpPr>
            <a:spLocks noGrp="1" noRot="1" noChangeAspect="1" noChangeArrowheads="1" noTextEdit="1"/>
          </p:cNvSpPr>
          <p:nvPr>
            <p:ph type="sldImg"/>
          </p:nvPr>
        </p:nvSpPr>
        <p:spPr/>
      </p:sp>
      <p:sp>
        <p:nvSpPr>
          <p:cNvPr id="11294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98589302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87FD4FD-3885-4DE7-A7CF-833E375D3CBD}" type="slidenum">
              <a:rPr lang="zh-CN" altLang="en-US"/>
              <a:pPr/>
              <a:t>104</a:t>
            </a:fld>
            <a:endParaRPr lang="en-US" altLang="zh-CN"/>
          </a:p>
        </p:txBody>
      </p:sp>
      <p:sp>
        <p:nvSpPr>
          <p:cNvPr id="909314" name="Rectangle 2"/>
          <p:cNvSpPr>
            <a:spLocks noGrp="1" noRot="1" noChangeAspect="1" noChangeArrowheads="1" noTextEdit="1"/>
          </p:cNvSpPr>
          <p:nvPr>
            <p:ph type="sldImg"/>
          </p:nvPr>
        </p:nvSpPr>
        <p:spPr/>
      </p:sp>
      <p:sp>
        <p:nvSpPr>
          <p:cNvPr id="9093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26824697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4F3EC0C-E76C-414C-A307-ED2FF2224FA9}" type="slidenum">
              <a:rPr lang="zh-CN" altLang="en-US"/>
              <a:pPr/>
              <a:t>105</a:t>
            </a:fld>
            <a:endParaRPr lang="en-US" altLang="zh-CN"/>
          </a:p>
        </p:txBody>
      </p:sp>
      <p:sp>
        <p:nvSpPr>
          <p:cNvPr id="910338" name="Rectangle 2"/>
          <p:cNvSpPr>
            <a:spLocks noGrp="1" noRot="1" noChangeAspect="1" noChangeArrowheads="1" noTextEdit="1"/>
          </p:cNvSpPr>
          <p:nvPr>
            <p:ph type="sldImg"/>
          </p:nvPr>
        </p:nvSpPr>
        <p:spPr/>
      </p:sp>
      <p:sp>
        <p:nvSpPr>
          <p:cNvPr id="9103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8404861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E39A60-9FAF-4D35-9BEF-9CAE40B08A47}" type="slidenum">
              <a:rPr lang="zh-CN" altLang="en-US"/>
              <a:pPr/>
              <a:t>106</a:t>
            </a:fld>
            <a:endParaRPr lang="en-US" altLang="zh-CN"/>
          </a:p>
        </p:txBody>
      </p:sp>
      <p:sp>
        <p:nvSpPr>
          <p:cNvPr id="980994" name="Rectangle 2"/>
          <p:cNvSpPr>
            <a:spLocks noGrp="1" noRot="1" noChangeAspect="1" noChangeArrowheads="1" noTextEdit="1"/>
          </p:cNvSpPr>
          <p:nvPr>
            <p:ph type="sldImg"/>
          </p:nvPr>
        </p:nvSpPr>
        <p:spPr/>
      </p:sp>
      <p:sp>
        <p:nvSpPr>
          <p:cNvPr id="9809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9808404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917A183-BEAE-45A7-B9F8-3F14D7193A9A}" type="slidenum">
              <a:rPr lang="zh-CN" altLang="en-US"/>
              <a:pPr/>
              <a:t>107</a:t>
            </a:fld>
            <a:endParaRPr lang="en-US" altLang="zh-CN"/>
          </a:p>
        </p:txBody>
      </p:sp>
      <p:sp>
        <p:nvSpPr>
          <p:cNvPr id="1050626" name="Rectangle 2"/>
          <p:cNvSpPr>
            <a:spLocks noGrp="1" noRot="1" noChangeAspect="1" noChangeArrowheads="1" noTextEdit="1"/>
          </p:cNvSpPr>
          <p:nvPr>
            <p:ph type="sldImg"/>
          </p:nvPr>
        </p:nvSpPr>
        <p:spPr/>
      </p:sp>
      <p:sp>
        <p:nvSpPr>
          <p:cNvPr id="10506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152244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E0DECE-85DF-46D2-8EA7-CB5B8061F97C}" type="slidenum">
              <a:rPr lang="zh-CN" altLang="en-US"/>
              <a:pPr/>
              <a:t>16</a:t>
            </a:fld>
            <a:endParaRPr lang="en-US" altLang="zh-CN"/>
          </a:p>
        </p:txBody>
      </p:sp>
      <p:sp>
        <p:nvSpPr>
          <p:cNvPr id="863234" name="Rectangle 2"/>
          <p:cNvSpPr>
            <a:spLocks noGrp="1" noRot="1" noChangeAspect="1" noChangeArrowheads="1" noTextEdit="1"/>
          </p:cNvSpPr>
          <p:nvPr>
            <p:ph type="sldImg"/>
          </p:nvPr>
        </p:nvSpPr>
        <p:spPr/>
      </p:sp>
      <p:sp>
        <p:nvSpPr>
          <p:cNvPr id="8632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53301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F5EB6CB-7BBA-4646-BB2A-B012FFAB8BF6}" type="slidenum">
              <a:rPr lang="en-US" altLang="zh-CN"/>
              <a:pPr/>
              <a:t>108</a:t>
            </a:fld>
            <a:endParaRPr lang="en-US" altLang="zh-CN"/>
          </a:p>
        </p:txBody>
      </p:sp>
      <p:sp>
        <p:nvSpPr>
          <p:cNvPr id="64614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62A4AD4-70FA-41FA-AFCF-24AB3FA2B000}" type="slidenum">
              <a:rPr lang="en-US" altLang="zh-CN" sz="1200"/>
              <a:pPr algn="r"/>
              <a:t>108</a:t>
            </a:fld>
            <a:endParaRPr lang="en-US" altLang="zh-CN" sz="1200"/>
          </a:p>
        </p:txBody>
      </p:sp>
      <p:sp>
        <p:nvSpPr>
          <p:cNvPr id="646147" name="Rectangle 2"/>
          <p:cNvSpPr>
            <a:spLocks noGrp="1" noRot="1" noChangeAspect="1" noChangeArrowheads="1" noTextEdit="1"/>
          </p:cNvSpPr>
          <p:nvPr>
            <p:ph type="sldImg"/>
          </p:nvPr>
        </p:nvSpPr>
        <p:spPr>
          <a:ln/>
        </p:spPr>
      </p:sp>
      <p:sp>
        <p:nvSpPr>
          <p:cNvPr id="646148" name="Rectangle 3"/>
          <p:cNvSpPr>
            <a:spLocks noGrp="1" noChangeArrowheads="1"/>
          </p:cNvSpPr>
          <p:nvPr>
            <p:ph type="body" idx="1"/>
          </p:nvPr>
        </p:nvSpPr>
        <p:spPr/>
        <p:txBody>
          <a:bodyPr/>
          <a:lstStyle/>
          <a:p>
            <a:r>
              <a:rPr lang="en-US" altLang="zh-CN" dirty="0"/>
              <a:t>NRZ-L</a:t>
            </a:r>
            <a:endParaRPr lang="zh-CN" altLang="zh-CN" dirty="0"/>
          </a:p>
        </p:txBody>
      </p:sp>
    </p:spTree>
    <p:extLst>
      <p:ext uri="{BB962C8B-B14F-4D97-AF65-F5344CB8AC3E}">
        <p14:creationId xmlns:p14="http://schemas.microsoft.com/office/powerpoint/2010/main" val="3194704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2918B5-155F-4E7C-84CB-58F1FB2BCCD5}" type="slidenum">
              <a:rPr lang="zh-CN" altLang="en-US"/>
              <a:pPr/>
              <a:t>109</a:t>
            </a:fld>
            <a:endParaRPr lang="en-US" altLang="zh-CN"/>
          </a:p>
        </p:txBody>
      </p:sp>
      <p:sp>
        <p:nvSpPr>
          <p:cNvPr id="1332226" name="Rectangle 2"/>
          <p:cNvSpPr>
            <a:spLocks noGrp="1" noRot="1" noChangeAspect="1" noChangeArrowheads="1" noTextEdit="1"/>
          </p:cNvSpPr>
          <p:nvPr>
            <p:ph type="sldImg"/>
          </p:nvPr>
        </p:nvSpPr>
        <p:spPr/>
      </p:sp>
      <p:sp>
        <p:nvSpPr>
          <p:cNvPr id="13322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5951328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0C78405-71B8-4A3E-8E2D-A96229B7A532}" type="slidenum">
              <a:rPr lang="zh-CN" altLang="en-US"/>
              <a:pPr/>
              <a:t>110</a:t>
            </a:fld>
            <a:endParaRPr lang="en-US" altLang="zh-CN"/>
          </a:p>
        </p:txBody>
      </p:sp>
      <p:sp>
        <p:nvSpPr>
          <p:cNvPr id="1485826" name="Rectangle 2"/>
          <p:cNvSpPr>
            <a:spLocks noGrp="1" noRot="1" noChangeAspect="1" noChangeArrowheads="1" noTextEdit="1"/>
          </p:cNvSpPr>
          <p:nvPr>
            <p:ph type="sldImg"/>
          </p:nvPr>
        </p:nvSpPr>
        <p:spPr/>
      </p:sp>
      <p:sp>
        <p:nvSpPr>
          <p:cNvPr id="14858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4556767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A39DEB-7631-4E3F-B9C3-FE1DA57ABAC3}" type="slidenum">
              <a:rPr lang="zh-CN" altLang="en-US"/>
              <a:pPr/>
              <a:t>111</a:t>
            </a:fld>
            <a:endParaRPr lang="en-US" altLang="zh-CN"/>
          </a:p>
        </p:txBody>
      </p:sp>
      <p:sp>
        <p:nvSpPr>
          <p:cNvPr id="1503234" name="Rectangle 2"/>
          <p:cNvSpPr>
            <a:spLocks noGrp="1" noRot="1" noChangeAspect="1" noChangeArrowheads="1" noTextEdit="1"/>
          </p:cNvSpPr>
          <p:nvPr>
            <p:ph type="sldImg"/>
          </p:nvPr>
        </p:nvSpPr>
        <p:spPr/>
      </p:sp>
      <p:sp>
        <p:nvSpPr>
          <p:cNvPr id="15032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4713976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44B1E8-4A0D-40C3-B653-78404BD23887}" type="slidenum">
              <a:rPr lang="zh-CN" altLang="en-US"/>
              <a:pPr/>
              <a:t>112</a:t>
            </a:fld>
            <a:endParaRPr lang="en-US" altLang="zh-CN"/>
          </a:p>
        </p:txBody>
      </p:sp>
      <p:sp>
        <p:nvSpPr>
          <p:cNvPr id="1334274" name="Rectangle 2"/>
          <p:cNvSpPr>
            <a:spLocks noGrp="1" noRot="1" noChangeAspect="1" noChangeArrowheads="1" noTextEdit="1"/>
          </p:cNvSpPr>
          <p:nvPr>
            <p:ph type="sldImg"/>
          </p:nvPr>
        </p:nvSpPr>
        <p:spPr/>
      </p:sp>
      <p:sp>
        <p:nvSpPr>
          <p:cNvPr id="13342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4259190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3E65BA-2475-4242-A754-E677FD08481F}" type="slidenum">
              <a:rPr lang="zh-CN" altLang="en-US"/>
              <a:pPr/>
              <a:t>113</a:t>
            </a:fld>
            <a:endParaRPr lang="en-US" altLang="zh-CN"/>
          </a:p>
        </p:txBody>
      </p:sp>
      <p:sp>
        <p:nvSpPr>
          <p:cNvPr id="911362" name="Rectangle 2"/>
          <p:cNvSpPr>
            <a:spLocks noGrp="1" noRot="1" noChangeAspect="1" noChangeArrowheads="1" noTextEdit="1"/>
          </p:cNvSpPr>
          <p:nvPr>
            <p:ph type="sldImg"/>
          </p:nvPr>
        </p:nvSpPr>
        <p:spPr/>
      </p:sp>
      <p:sp>
        <p:nvSpPr>
          <p:cNvPr id="9113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47140359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FEE8932-B082-46ED-B9F0-CD7C52680E0D}" type="slidenum">
              <a:rPr lang="zh-CN" altLang="en-US"/>
              <a:pPr/>
              <a:t>114</a:t>
            </a:fld>
            <a:endParaRPr lang="en-US" altLang="zh-CN"/>
          </a:p>
        </p:txBody>
      </p:sp>
      <p:sp>
        <p:nvSpPr>
          <p:cNvPr id="1339394" name="Rectangle 2"/>
          <p:cNvSpPr>
            <a:spLocks noGrp="1" noRot="1" noChangeAspect="1" noChangeArrowheads="1" noTextEdit="1"/>
          </p:cNvSpPr>
          <p:nvPr>
            <p:ph type="sldImg"/>
          </p:nvPr>
        </p:nvSpPr>
        <p:spPr/>
      </p:sp>
      <p:sp>
        <p:nvSpPr>
          <p:cNvPr id="13393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02545357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90B2C69-EDD0-494E-AD0E-6197A381E10B}" type="slidenum">
              <a:rPr lang="zh-CN" altLang="en-US"/>
              <a:pPr/>
              <a:t>115</a:t>
            </a:fld>
            <a:endParaRPr lang="en-US" altLang="zh-CN"/>
          </a:p>
        </p:txBody>
      </p:sp>
      <p:sp>
        <p:nvSpPr>
          <p:cNvPr id="1337346" name="Rectangle 2"/>
          <p:cNvSpPr>
            <a:spLocks noGrp="1" noRot="1" noChangeAspect="1" noChangeArrowheads="1" noTextEdit="1"/>
          </p:cNvSpPr>
          <p:nvPr>
            <p:ph type="sldImg"/>
          </p:nvPr>
        </p:nvSpPr>
        <p:spPr/>
      </p:sp>
      <p:sp>
        <p:nvSpPr>
          <p:cNvPr id="13373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6190210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7BBA04E-C681-4EE2-9389-40C07D59E215}" type="slidenum">
              <a:rPr lang="zh-CN" altLang="en-US"/>
              <a:pPr/>
              <a:t>116</a:t>
            </a:fld>
            <a:endParaRPr lang="en-US" altLang="zh-CN"/>
          </a:p>
        </p:txBody>
      </p:sp>
      <p:sp>
        <p:nvSpPr>
          <p:cNvPr id="1341442" name="Rectangle 2"/>
          <p:cNvSpPr>
            <a:spLocks noGrp="1" noRot="1" noChangeAspect="1" noChangeArrowheads="1" noTextEdit="1"/>
          </p:cNvSpPr>
          <p:nvPr>
            <p:ph type="sldImg"/>
          </p:nvPr>
        </p:nvSpPr>
        <p:spPr/>
      </p:sp>
      <p:sp>
        <p:nvSpPr>
          <p:cNvPr id="13414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8025008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E5AA8A-F559-4921-92D3-C8A00B8D605D}" type="slidenum">
              <a:rPr lang="zh-CN" altLang="en-US"/>
              <a:pPr/>
              <a:t>117</a:t>
            </a:fld>
            <a:endParaRPr lang="en-US" altLang="zh-CN"/>
          </a:p>
        </p:txBody>
      </p:sp>
      <p:sp>
        <p:nvSpPr>
          <p:cNvPr id="912386" name="Rectangle 2"/>
          <p:cNvSpPr>
            <a:spLocks noGrp="1" noRot="1" noChangeAspect="1" noChangeArrowheads="1" noTextEdit="1"/>
          </p:cNvSpPr>
          <p:nvPr>
            <p:ph type="sldImg"/>
          </p:nvPr>
        </p:nvSpPr>
        <p:spPr/>
      </p:sp>
      <p:sp>
        <p:nvSpPr>
          <p:cNvPr id="9123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0746990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223682" name="Group 2"/>
          <p:cNvGrpSpPr/>
          <p:nvPr/>
        </p:nvGrpSpPr>
        <p:grpSpPr bwMode="auto">
          <a:xfrm>
            <a:off x="0" y="2438400"/>
            <a:ext cx="9009063" cy="1052513"/>
            <a:chOff x="0" y="1536"/>
            <a:chExt cx="5675" cy="663"/>
          </a:xfrm>
        </p:grpSpPr>
        <p:grpSp>
          <p:nvGrpSpPr>
            <p:cNvPr id="1223683" name="Group 3"/>
            <p:cNvGrpSpPr/>
            <p:nvPr/>
          </p:nvGrpSpPr>
          <p:grpSpPr bwMode="auto">
            <a:xfrm>
              <a:off x="183" y="1604"/>
              <a:ext cx="448" cy="299"/>
              <a:chOff x="720" y="336"/>
              <a:chExt cx="624" cy="432"/>
            </a:xfrm>
          </p:grpSpPr>
          <p:sp>
            <p:nvSpPr>
              <p:cNvPr id="1223684"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endParaRPr lang="zh-CN" altLang="en-US"/>
              </a:p>
            </p:txBody>
          </p:sp>
          <p:sp>
            <p:nvSpPr>
              <p:cNvPr id="12236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endParaRPr lang="zh-CN" altLang="en-US"/>
              </a:p>
            </p:txBody>
          </p:sp>
        </p:grpSp>
        <p:grpSp>
          <p:nvGrpSpPr>
            <p:cNvPr id="1223686" name="Group 6"/>
            <p:cNvGrpSpPr/>
            <p:nvPr/>
          </p:nvGrpSpPr>
          <p:grpSpPr bwMode="auto">
            <a:xfrm>
              <a:off x="261" y="1870"/>
              <a:ext cx="465" cy="299"/>
              <a:chOff x="912" y="2640"/>
              <a:chExt cx="672" cy="432"/>
            </a:xfrm>
          </p:grpSpPr>
          <p:sp>
            <p:nvSpPr>
              <p:cNvPr id="1223687"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endParaRPr lang="zh-CN" altLang="en-US"/>
              </a:p>
            </p:txBody>
          </p:sp>
          <p:sp>
            <p:nvSpPr>
              <p:cNvPr id="12236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endParaRPr lang="zh-CN" altLang="en-US"/>
              </a:p>
            </p:txBody>
          </p:sp>
        </p:grpSp>
        <p:sp>
          <p:nvSpPr>
            <p:cNvPr id="12236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endParaRPr lang="zh-CN" altLang="en-US"/>
            </a:p>
          </p:txBody>
        </p:sp>
        <p:sp>
          <p:nvSpPr>
            <p:cNvPr id="1223690"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endParaRPr lang="zh-CN" altLang="en-US"/>
            </a:p>
          </p:txBody>
        </p:sp>
        <p:sp>
          <p:nvSpPr>
            <p:cNvPr id="12236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endParaRPr lang="zh-CN" altLang="en-US"/>
            </a:p>
          </p:txBody>
        </p:sp>
      </p:grpSp>
      <p:sp>
        <p:nvSpPr>
          <p:cNvPr id="1223692" name="Rectangle 12"/>
          <p:cNvSpPr>
            <a:spLocks noGrp="1" noChangeArrowheads="1"/>
          </p:cNvSpPr>
          <p:nvPr>
            <p:ph type="ctrTitle"/>
          </p:nvPr>
        </p:nvSpPr>
        <p:spPr>
          <a:xfrm>
            <a:off x="990600" y="1676400"/>
            <a:ext cx="7467600" cy="1462088"/>
          </a:xfrm>
        </p:spPr>
        <p:txBody>
          <a:bodyPr anchor="b"/>
          <a:lstStyle>
            <a:lvl1pPr>
              <a:defRPr/>
            </a:lvl1pPr>
          </a:lstStyle>
          <a:p>
            <a:r>
              <a:rPr lang="en-US" altLang="zh-CN"/>
              <a:t>Click to edit Master title style</a:t>
            </a:r>
          </a:p>
        </p:txBody>
      </p:sp>
      <p:sp>
        <p:nvSpPr>
          <p:cNvPr id="1223693" name="Rectangle 13"/>
          <p:cNvSpPr>
            <a:spLocks noGrp="1" noChangeArrowheads="1"/>
          </p:cNvSpPr>
          <p:nvPr>
            <p:ph type="subTitle" idx="1"/>
          </p:nvPr>
        </p:nvSpPr>
        <p:spPr>
          <a:xfrm>
            <a:off x="838200" y="3429000"/>
            <a:ext cx="7543800" cy="2819400"/>
          </a:xfrm>
        </p:spPr>
        <p:txBody>
          <a:bodyPr/>
          <a:lstStyle>
            <a:lvl1pPr marL="0" indent="0" algn="ctr">
              <a:buFontTx/>
              <a:buNone/>
              <a:defRPr/>
            </a:lvl1pPr>
          </a:lstStyle>
          <a:p>
            <a:r>
              <a:rPr lang="en-US" altLang="zh-CN"/>
              <a:t>Click to edit Master subtitle style</a:t>
            </a:r>
          </a:p>
        </p:txBody>
      </p:sp>
      <p:pic>
        <p:nvPicPr>
          <p:cNvPr id="1223699" name="Picture 19"/>
          <p:cNvPicPr>
            <a:picLocks noChangeAspect="1" noChangeArrowheads="1"/>
          </p:cNvPicPr>
          <p:nvPr/>
        </p:nvPicPr>
        <p:blipFill>
          <a:blip r:embed="rId2" cstate="print"/>
          <a:srcRect/>
          <a:stretch>
            <a:fillRect/>
          </a:stretch>
        </p:blipFill>
        <p:spPr bwMode="auto">
          <a:xfrm>
            <a:off x="1828800" y="381000"/>
            <a:ext cx="914400" cy="914400"/>
          </a:xfrm>
          <a:prstGeom prst="rect">
            <a:avLst/>
          </a:prstGeom>
          <a:noFill/>
        </p:spPr>
      </p:pic>
      <p:sp>
        <p:nvSpPr>
          <p:cNvPr id="1223700" name="Text Box 20"/>
          <p:cNvSpPr txBox="1">
            <a:spLocks noChangeArrowheads="1"/>
          </p:cNvSpPr>
          <p:nvPr/>
        </p:nvSpPr>
        <p:spPr bwMode="auto">
          <a:xfrm>
            <a:off x="3200400" y="304800"/>
            <a:ext cx="4054475" cy="1066800"/>
          </a:xfrm>
          <a:prstGeom prst="rect">
            <a:avLst/>
          </a:prstGeom>
          <a:noFill/>
          <a:ln w="9525">
            <a:noFill/>
            <a:miter lim="800000"/>
          </a:ln>
          <a:effectLst/>
        </p:spPr>
        <p:txBody>
          <a:bodyPr>
            <a:spAutoFit/>
          </a:bodyPr>
          <a:lstStyle/>
          <a:p>
            <a:pPr>
              <a:spcBef>
                <a:spcPct val="0"/>
              </a:spcBef>
              <a:buSzTx/>
              <a:buFontTx/>
              <a:buNone/>
            </a:pPr>
            <a:r>
              <a:rPr lang="zh-CN" altLang="en-US" sz="4400" baseline="0">
                <a:ea typeface="方正舒体" panose="02010601030101010101" pitchFamily="2" charset="-122"/>
              </a:rPr>
              <a:t>中国地质大学</a:t>
            </a:r>
          </a:p>
          <a:p>
            <a:pPr>
              <a:spcBef>
                <a:spcPct val="0"/>
              </a:spcBef>
              <a:buSzTx/>
              <a:buFontTx/>
              <a:buNone/>
            </a:pPr>
            <a:r>
              <a:rPr lang="en-US" altLang="zh-CN" sz="2000" baseline="0">
                <a:ea typeface="宋体" panose="02010600030101010101" pitchFamily="2" charset="-122"/>
              </a:rPr>
              <a:t>China University of Geosciences</a:t>
            </a:r>
            <a:r>
              <a:rPr lang="en-US" altLang="zh-CN" sz="1800" baseline="0">
                <a:ea typeface="宋体" panose="02010600030101010101" pitchFamily="2" charset="-122"/>
              </a:rPr>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lvl1pPr>
              <a:defRPr/>
            </a:lvl1pPr>
          </a:lstStyle>
          <a:p>
            <a:r>
              <a:rPr lang="en-US" altLang="zh-CN" dirty="0"/>
              <a:t>0.</a:t>
            </a:r>
            <a:fld id="{7BACB062-28CA-4858-BDB1-AC41B37AFE8D}" type="slidenum">
              <a:rPr lang="en-US" altLang="zh-CN" dirty="0" smtClean="0"/>
              <a:pPr/>
              <a:t>‹#›</a:t>
            </a:fld>
            <a:endParaRPr lang="en-US" altLang="zh-CN" dirty="0"/>
          </a:p>
        </p:txBody>
      </p:sp>
      <p:sp>
        <p:nvSpPr>
          <p:cNvPr id="5" name="页脚占位符 4"/>
          <p:cNvSpPr>
            <a:spLocks noGrp="1"/>
          </p:cNvSpPr>
          <p:nvPr>
            <p:ph type="ftr" sz="quarter" idx="11"/>
          </p:nvPr>
        </p:nvSpPr>
        <p:spPr/>
        <p:txBody>
          <a:bodyPr/>
          <a:lstStyle>
            <a:lvl1pPr>
              <a:defRPr/>
            </a:lvl1pPr>
          </a:lstStyle>
          <a:p>
            <a:r>
              <a:rPr lang="en-US" altLang="zh-CN" dirty="0"/>
              <a:t>Mobile and Wireless Networks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990600"/>
            <a:ext cx="4191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191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r>
              <a:rPr lang="en-US" altLang="zh-CN" dirty="0"/>
              <a:t>0.</a:t>
            </a:r>
            <a:fld id="{7B8EC844-8F03-4BA6-9589-7C921EEF17B1}" type="slidenum">
              <a:rPr lang="en-US" altLang="zh-CN" dirty="0" smtClean="0"/>
              <a:pPr/>
              <a:t>‹#›</a:t>
            </a:fld>
            <a:endParaRPr lang="en-US" altLang="zh-CN" dirty="0"/>
          </a:p>
        </p:txBody>
      </p:sp>
      <p:sp>
        <p:nvSpPr>
          <p:cNvPr id="6" name="页脚占位符 5"/>
          <p:cNvSpPr>
            <a:spLocks noGrp="1"/>
          </p:cNvSpPr>
          <p:nvPr>
            <p:ph type="ftr" sz="quarter" idx="11"/>
          </p:nvPr>
        </p:nvSpPr>
        <p:spPr/>
        <p:txBody>
          <a:bodyPr/>
          <a:lstStyle>
            <a:lvl1pPr>
              <a:defRPr/>
            </a:lvl1pPr>
          </a:lstStyle>
          <a:p>
            <a:r>
              <a:rPr lang="en-US" altLang="zh-CN" dirty="0"/>
              <a:t>Mobile and Wireless Networks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r>
              <a:rPr lang="en-US" altLang="zh-CN" dirty="0"/>
              <a:t>0.</a:t>
            </a:r>
            <a:fld id="{ACD8547B-753F-4676-8EA9-EC092F92B249}" type="slidenum">
              <a:rPr lang="en-US" altLang="zh-CN" dirty="0" smtClean="0"/>
              <a:pPr/>
              <a:t>‹#›</a:t>
            </a:fld>
            <a:endParaRPr lang="en-US" altLang="zh-CN" dirty="0"/>
          </a:p>
        </p:txBody>
      </p:sp>
      <p:sp>
        <p:nvSpPr>
          <p:cNvPr id="4" name="页脚占位符 3"/>
          <p:cNvSpPr>
            <a:spLocks noGrp="1"/>
          </p:cNvSpPr>
          <p:nvPr>
            <p:ph type="ftr" sz="quarter" idx="11"/>
          </p:nvPr>
        </p:nvSpPr>
        <p:spPr/>
        <p:txBody>
          <a:bodyPr/>
          <a:lstStyle>
            <a:lvl1pPr>
              <a:defRPr/>
            </a:lvl1pPr>
          </a:lstStyle>
          <a:p>
            <a:r>
              <a:rPr lang="en-US" altLang="zh-CN" dirty="0"/>
              <a:t>Mobile and Wireless Networks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r>
              <a:rPr lang="en-US" altLang="zh-CN" dirty="0"/>
              <a:t>0.</a:t>
            </a:r>
            <a:fld id="{BFD0FF0C-54A5-4482-978E-136E492C6ED8}" type="slidenum">
              <a:rPr lang="en-US" altLang="zh-CN" dirty="0" smtClean="0"/>
              <a:pPr/>
              <a:t>‹#›</a:t>
            </a:fld>
            <a:endParaRPr lang="en-US" altLang="zh-CN" dirty="0"/>
          </a:p>
        </p:txBody>
      </p:sp>
      <p:sp>
        <p:nvSpPr>
          <p:cNvPr id="3" name="页脚占位符 2"/>
          <p:cNvSpPr>
            <a:spLocks noGrp="1"/>
          </p:cNvSpPr>
          <p:nvPr>
            <p:ph type="ftr" sz="quarter" idx="11"/>
          </p:nvPr>
        </p:nvSpPr>
        <p:spPr/>
        <p:txBody>
          <a:bodyPr/>
          <a:lstStyle>
            <a:lvl1pPr>
              <a:defRPr/>
            </a:lvl1pPr>
          </a:lstStyle>
          <a:p>
            <a:r>
              <a:rPr lang="en-US" altLang="zh-CN" dirty="0"/>
              <a:t>Mobile and Wireless Networks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0"/>
            <a:ext cx="85344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990600"/>
            <a:ext cx="419100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19100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a:xfrm>
            <a:off x="304800" y="6324600"/>
            <a:ext cx="1905000" cy="304800"/>
          </a:xfrm>
        </p:spPr>
        <p:txBody>
          <a:bodyPr/>
          <a:lstStyle>
            <a:lvl1pPr>
              <a:defRPr/>
            </a:lvl1pPr>
          </a:lstStyle>
          <a:p>
            <a:r>
              <a:rPr lang="en-US" altLang="zh-CN" dirty="0"/>
              <a:t>0.</a:t>
            </a:r>
            <a:fld id="{BB6BE3BA-736A-476B-ADCC-F0A9F97BA3A2}" type="slidenum">
              <a:rPr lang="en-US" altLang="zh-CN" dirty="0" smtClean="0"/>
              <a:pPr/>
              <a:t>‹#›</a:t>
            </a:fld>
            <a:endParaRPr lang="en-US" altLang="zh-CN" dirty="0"/>
          </a:p>
        </p:txBody>
      </p:sp>
      <p:sp>
        <p:nvSpPr>
          <p:cNvPr id="6" name="页脚占位符 5"/>
          <p:cNvSpPr>
            <a:spLocks noGrp="1"/>
          </p:cNvSpPr>
          <p:nvPr>
            <p:ph type="ftr" sz="quarter" idx="11"/>
          </p:nvPr>
        </p:nvSpPr>
        <p:spPr>
          <a:xfrm>
            <a:off x="3124200" y="6324600"/>
            <a:ext cx="3200400" cy="307975"/>
          </a:xfrm>
        </p:spPr>
        <p:txBody>
          <a:bodyPr/>
          <a:lstStyle>
            <a:lvl1pPr>
              <a:defRPr/>
            </a:lvl1pPr>
          </a:lstStyle>
          <a:p>
            <a:r>
              <a:rPr lang="en-US" altLang="zh-CN" dirty="0"/>
              <a:t>Mobile and Wireless Networks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55600" y="203200"/>
            <a:ext cx="8420100" cy="627063"/>
          </a:xfrm>
        </p:spPr>
        <p:txBody>
          <a:bodyPr/>
          <a:lstStyle/>
          <a:p>
            <a:r>
              <a:rPr lang="zh-CN" altLang="en-US"/>
              <a:t>单击此处编辑母版标题样式</a:t>
            </a:r>
          </a:p>
        </p:txBody>
      </p:sp>
      <p:sp>
        <p:nvSpPr>
          <p:cNvPr id="3" name="表格占位符 2"/>
          <p:cNvSpPr>
            <a:spLocks noGrp="1"/>
          </p:cNvSpPr>
          <p:nvPr>
            <p:ph type="tbl" idx="1"/>
          </p:nvPr>
        </p:nvSpPr>
        <p:spPr>
          <a:xfrm>
            <a:off x="330200" y="1028700"/>
            <a:ext cx="8483600" cy="5148263"/>
          </a:xfrm>
        </p:spPr>
        <p:txBody>
          <a:bodyPr/>
          <a:lstStyle/>
          <a:p>
            <a:pPr lvl="0"/>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2658" name="Rectangle 2"/>
          <p:cNvSpPr>
            <a:spLocks noGrp="1" noChangeArrowheads="1"/>
          </p:cNvSpPr>
          <p:nvPr>
            <p:ph type="sldNum" sz="quarter" idx="4"/>
          </p:nvPr>
        </p:nvSpPr>
        <p:spPr bwMode="auto">
          <a:xfrm>
            <a:off x="304800" y="6324600"/>
            <a:ext cx="1905000" cy="304800"/>
          </a:xfrm>
          <a:prstGeom prst="rect">
            <a:avLst/>
          </a:prstGeom>
          <a:noFill/>
          <a:ln w="9525">
            <a:noFill/>
            <a:miter lim="800000"/>
          </a:ln>
          <a:effectLst/>
        </p:spPr>
        <p:txBody>
          <a:bodyPr vert="horz" wrap="square" lIns="91440" tIns="45720" rIns="91440" bIns="45720" numCol="1" anchor="b" anchorCtr="0" compatLnSpc="1"/>
          <a:lstStyle>
            <a:lvl1pPr>
              <a:spcBef>
                <a:spcPct val="0"/>
              </a:spcBef>
              <a:buSzTx/>
              <a:buFontTx/>
              <a:buNone/>
              <a:defRPr sz="1800" baseline="0">
                <a:solidFill>
                  <a:schemeClr val="bg2"/>
                </a:solidFill>
                <a:ea typeface="+mn-ea"/>
              </a:defRPr>
            </a:lvl1pPr>
          </a:lstStyle>
          <a:p>
            <a:r>
              <a:rPr lang="en-US" altLang="zh-CN" dirty="0"/>
              <a:t>0.</a:t>
            </a:r>
            <a:fld id="{225D97A1-DE77-4DD4-BBE4-E51C26DC2E38}" type="slidenum">
              <a:rPr lang="en-US" altLang="zh-CN" dirty="0" smtClean="0"/>
              <a:pPr/>
              <a:t>‹#›</a:t>
            </a:fld>
            <a:endParaRPr lang="en-US" altLang="zh-CN" dirty="0"/>
          </a:p>
        </p:txBody>
      </p:sp>
      <p:sp>
        <p:nvSpPr>
          <p:cNvPr id="1222659" name="Rectangle 3"/>
          <p:cNvSpPr>
            <a:spLocks noChangeArrowheads="1"/>
          </p:cNvSpPr>
          <p:nvPr/>
        </p:nvSpPr>
        <p:spPr bwMode="auto">
          <a:xfrm>
            <a:off x="304800" y="914400"/>
            <a:ext cx="8543925" cy="42863"/>
          </a:xfrm>
          <a:prstGeom prst="rect">
            <a:avLst/>
          </a:prstGeom>
          <a:solidFill>
            <a:srgbClr val="FF0000"/>
          </a:solidFill>
          <a:ln w="12700">
            <a:solidFill>
              <a:srgbClr val="FF0000"/>
            </a:solidFill>
            <a:miter lim="800000"/>
          </a:ln>
          <a:effectLst/>
        </p:spPr>
        <p:txBody>
          <a:bodyPr wrap="none" lIns="90488" tIns="44450" rIns="90488" bIns="44450" anchor="ctr"/>
          <a:lstStyle/>
          <a:p>
            <a:pPr algn="ctr">
              <a:spcBef>
                <a:spcPct val="0"/>
              </a:spcBef>
              <a:buSzTx/>
              <a:buFontTx/>
              <a:buNone/>
            </a:pPr>
            <a:endParaRPr lang="zh-CN" altLang="en-US" sz="1800" baseline="0">
              <a:solidFill>
                <a:srgbClr val="FF0000"/>
              </a:solidFill>
              <a:latin typeface="Arial" panose="020B0604020202020204" pitchFamily="34" charset="0"/>
              <a:ea typeface="宋体" panose="02010600030101010101" pitchFamily="2" charset="-122"/>
            </a:endParaRPr>
          </a:p>
        </p:txBody>
      </p:sp>
      <p:sp>
        <p:nvSpPr>
          <p:cNvPr id="1222660" name="Line 4"/>
          <p:cNvSpPr>
            <a:spLocks noChangeShapeType="1"/>
          </p:cNvSpPr>
          <p:nvPr/>
        </p:nvSpPr>
        <p:spPr bwMode="auto">
          <a:xfrm>
            <a:off x="304800" y="6248400"/>
            <a:ext cx="8534400" cy="0"/>
          </a:xfrm>
          <a:prstGeom prst="line">
            <a:avLst/>
          </a:prstGeom>
          <a:noFill/>
          <a:ln w="19050">
            <a:solidFill>
              <a:srgbClr val="FF3300"/>
            </a:solidFill>
            <a:round/>
          </a:ln>
          <a:effectLst/>
        </p:spPr>
        <p:txBody>
          <a:bodyPr/>
          <a:lstStyle/>
          <a:p>
            <a:endParaRPr lang="zh-CN" altLang="en-US"/>
          </a:p>
        </p:txBody>
      </p:sp>
      <p:sp>
        <p:nvSpPr>
          <p:cNvPr id="1222661" name="Rectangle 5"/>
          <p:cNvSpPr>
            <a:spLocks noGrp="1" noChangeArrowheads="1"/>
          </p:cNvSpPr>
          <p:nvPr>
            <p:ph type="ftr" sz="quarter" idx="3"/>
          </p:nvPr>
        </p:nvSpPr>
        <p:spPr bwMode="auto">
          <a:xfrm>
            <a:off x="3124200" y="6324600"/>
            <a:ext cx="3200400" cy="307975"/>
          </a:xfrm>
          <a:prstGeom prst="rect">
            <a:avLst/>
          </a:prstGeom>
          <a:noFill/>
          <a:ln w="9525">
            <a:noFill/>
            <a:miter lim="800000"/>
          </a:ln>
          <a:effectLst/>
        </p:spPr>
        <p:txBody>
          <a:bodyPr vert="horz" wrap="square" lIns="91440" tIns="45720" rIns="91440" bIns="45720" numCol="1" anchor="t" anchorCtr="0" compatLnSpc="1"/>
          <a:lstStyle>
            <a:lvl1pPr algn="ctr">
              <a:spcBef>
                <a:spcPct val="0"/>
              </a:spcBef>
              <a:buSzTx/>
              <a:buFontTx/>
              <a:buNone/>
              <a:defRPr sz="1400" baseline="0">
                <a:latin typeface="Times New Roman" panose="02020603050405020304" pitchFamily="18" charset="0"/>
                <a:ea typeface="+mn-ea"/>
              </a:defRPr>
            </a:lvl1pPr>
          </a:lstStyle>
          <a:p>
            <a:r>
              <a:rPr lang="en-US" altLang="zh-CN" dirty="0"/>
              <a:t>Mobile and Wireless Networks</a:t>
            </a:r>
          </a:p>
        </p:txBody>
      </p:sp>
      <p:sp>
        <p:nvSpPr>
          <p:cNvPr id="1222662" name="Rectangle 6"/>
          <p:cNvSpPr>
            <a:spLocks noGrp="1" noChangeArrowheads="1"/>
          </p:cNvSpPr>
          <p:nvPr>
            <p:ph type="title"/>
          </p:nvPr>
        </p:nvSpPr>
        <p:spPr bwMode="auto">
          <a:xfrm>
            <a:off x="304800" y="228600"/>
            <a:ext cx="8534400" cy="609600"/>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p>
        </p:txBody>
      </p:sp>
      <p:sp>
        <p:nvSpPr>
          <p:cNvPr id="1222663" name="Rectangle 7"/>
          <p:cNvSpPr>
            <a:spLocks noGrp="1" noChangeArrowheads="1"/>
          </p:cNvSpPr>
          <p:nvPr>
            <p:ph type="body" idx="1"/>
          </p:nvPr>
        </p:nvSpPr>
        <p:spPr bwMode="auto">
          <a:xfrm>
            <a:off x="304800" y="990600"/>
            <a:ext cx="8534400" cy="51816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ctr" rtl="0" fontAlgn="base">
        <a:spcBef>
          <a:spcPct val="0"/>
        </a:spcBef>
        <a:spcAft>
          <a:spcPct val="0"/>
        </a:spcAft>
        <a:defRPr sz="2800">
          <a:solidFill>
            <a:schemeClr val="tx1"/>
          </a:solidFill>
          <a:latin typeface="+mj-lt"/>
          <a:ea typeface="+mj-ea"/>
          <a:cs typeface="+mj-cs"/>
        </a:defRPr>
      </a:lvl1pPr>
      <a:lvl2pPr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2pPr>
      <a:lvl3pPr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3pPr>
      <a:lvl4pPr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4pPr>
      <a:lvl5pPr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hlink"/>
        </a:buClr>
        <a:buChar char="•"/>
        <a:defRPr sz="24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78.wmf"/><Relationship Id="rId5" Type="http://schemas.openxmlformats.org/officeDocument/2006/relationships/oleObject" Target="../embeddings/oleObject33.bin"/><Relationship Id="rId4" Type="http://schemas.openxmlformats.org/officeDocument/2006/relationships/image" Target="../media/image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15.xml"/><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20.xml"/><Relationship Id="rId7" Type="http://schemas.openxmlformats.org/officeDocument/2006/relationships/image" Target="../media/image81.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5.bin"/><Relationship Id="rId5" Type="http://schemas.openxmlformats.org/officeDocument/2006/relationships/image" Target="../media/image80.wmf"/><Relationship Id="rId4" Type="http://schemas.openxmlformats.org/officeDocument/2006/relationships/oleObject" Target="../embeddings/oleObject34.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image" Target="../media/image82.wmf"/><Relationship Id="rId5" Type="http://schemas.openxmlformats.org/officeDocument/2006/relationships/oleObject" Target="../embeddings/oleObject37.bin"/><Relationship Id="rId4" Type="http://schemas.openxmlformats.org/officeDocument/2006/relationships/image" Target="../media/image80.wmf"/></Relationships>
</file>

<file path=ppt/slides/_rels/slide1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2.xml"/><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6.xml"/><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30.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2.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notesSlide" Target="../notesSlides/notesSlide133.xml"/><Relationship Id="rId7" Type="http://schemas.openxmlformats.org/officeDocument/2006/relationships/oleObject" Target="../embeddings/oleObject39.bin"/><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91.wmf"/><Relationship Id="rId5" Type="http://schemas.openxmlformats.org/officeDocument/2006/relationships/oleObject" Target="../embeddings/oleObject38.bin"/><Relationship Id="rId4" Type="http://schemas.openxmlformats.org/officeDocument/2006/relationships/image" Target="../media/image93.png"/></Relationships>
</file>

<file path=ppt/slides/_rels/slide15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35.xml"/><Relationship Id="rId7" Type="http://schemas.openxmlformats.org/officeDocument/2006/relationships/image" Target="../media/image96.wmf"/><Relationship Id="rId2" Type="http://schemas.openxmlformats.org/officeDocument/2006/relationships/slideLayout" Target="../slideLayouts/slideLayout3.xml"/><Relationship Id="rId1" Type="http://schemas.openxmlformats.org/officeDocument/2006/relationships/vmlDrawing" Target="../drawings/vmlDrawing20.vml"/><Relationship Id="rId6" Type="http://schemas.openxmlformats.org/officeDocument/2006/relationships/oleObject" Target="../embeddings/oleObject41.bin"/><Relationship Id="rId5" Type="http://schemas.openxmlformats.org/officeDocument/2006/relationships/image" Target="../media/image95.wmf"/><Relationship Id="rId4" Type="http://schemas.openxmlformats.org/officeDocument/2006/relationships/oleObject" Target="../embeddings/oleObject40.bin"/></Relationships>
</file>

<file path=ppt/slides/_rels/slide15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36.xml"/><Relationship Id="rId1" Type="http://schemas.openxmlformats.org/officeDocument/2006/relationships/slideLayout" Target="../slideLayouts/slideLayout4.xml"/><Relationship Id="rId4" Type="http://schemas.openxmlformats.org/officeDocument/2006/relationships/image" Target="../media/image98.png"/></Relationships>
</file>

<file path=ppt/slides/_rels/slide1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39.xml"/><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148.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152.xml"/><Relationship Id="rId1" Type="http://schemas.openxmlformats.org/officeDocument/2006/relationships/slideLayout" Target="../slideLayouts/slideLayout2.xml"/><Relationship Id="rId4" Type="http://schemas.openxmlformats.org/officeDocument/2006/relationships/image" Target="../media/image108.wmf"/></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154.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17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55.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notesSlide" Target="../notesSlides/notesSlide166.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117.wmf"/><Relationship Id="rId4" Type="http://schemas.openxmlformats.org/officeDocument/2006/relationships/oleObject" Target="../embeddings/oleObject42.bin"/></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179.xml"/><Relationship Id="rId1" Type="http://schemas.openxmlformats.org/officeDocument/2006/relationships/slideLayout" Target="../slideLayouts/slideLayout4.xml"/><Relationship Id="rId4" Type="http://schemas.openxmlformats.org/officeDocument/2006/relationships/image" Target="../media/image124.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2.xml"/><Relationship Id="rId1" Type="http://schemas.openxmlformats.org/officeDocument/2006/relationships/slideLayout" Target="../slideLayouts/slideLayout5.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8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3" Type="http://schemas.openxmlformats.org/officeDocument/2006/relationships/notesSlide" Target="../notesSlides/notesSlide204.xml"/><Relationship Id="rId2" Type="http://schemas.openxmlformats.org/officeDocument/2006/relationships/slideLayout" Target="../slideLayouts/slideLayout3.xml"/><Relationship Id="rId1" Type="http://schemas.openxmlformats.org/officeDocument/2006/relationships/vmlDrawing" Target="../drawings/vmlDrawing22.vml"/><Relationship Id="rId6" Type="http://schemas.openxmlformats.org/officeDocument/2006/relationships/oleObject" Target="../embeddings/oleObject44.bin"/><Relationship Id="rId5" Type="http://schemas.openxmlformats.org/officeDocument/2006/relationships/image" Target="../media/image131.wmf"/><Relationship Id="rId4" Type="http://schemas.openxmlformats.org/officeDocument/2006/relationships/oleObject" Target="../embeddings/oleObject43.bin"/></Relationships>
</file>

<file path=ppt/slides/_rels/slide234.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206.xml"/><Relationship Id="rId1" Type="http://schemas.openxmlformats.org/officeDocument/2006/relationships/slideLayout" Target="../slideLayouts/slideLayout5.xml"/></Relationships>
</file>

<file path=ppt/slides/_rels/slide236.xml.rels><?xml version="1.0" encoding="UTF-8" standalone="yes"?>
<Relationships xmlns="http://schemas.openxmlformats.org/package/2006/relationships"><Relationship Id="rId3" Type="http://schemas.openxmlformats.org/officeDocument/2006/relationships/notesSlide" Target="../notesSlides/notesSlide207.xml"/><Relationship Id="rId2" Type="http://schemas.openxmlformats.org/officeDocument/2006/relationships/slideLayout" Target="../slideLayouts/slideLayout3.xml"/><Relationship Id="rId1" Type="http://schemas.openxmlformats.org/officeDocument/2006/relationships/vmlDrawing" Target="../drawings/vmlDrawing23.vml"/><Relationship Id="rId6" Type="http://schemas.openxmlformats.org/officeDocument/2006/relationships/oleObject" Target="../embeddings/oleObject46.bin"/><Relationship Id="rId5" Type="http://schemas.openxmlformats.org/officeDocument/2006/relationships/image" Target="../media/image131.wmf"/><Relationship Id="rId4" Type="http://schemas.openxmlformats.org/officeDocument/2006/relationships/oleObject" Target="../embeddings/oleObject45.bin"/></Relationships>
</file>

<file path=ppt/slides/_rels/slide237.x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notesSlide" Target="../notesSlides/notesSlide208.xml"/><Relationship Id="rId1" Type="http://schemas.openxmlformats.org/officeDocument/2006/relationships/slideLayout" Target="../slideLayouts/slideLayout3.xml"/><Relationship Id="rId4" Type="http://schemas.openxmlformats.org/officeDocument/2006/relationships/image" Target="../media/image135.png"/></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5.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213.xml"/><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7.xml"/><Relationship Id="rId1" Type="http://schemas.openxmlformats.org/officeDocument/2006/relationships/slideLayout" Target="../slideLayouts/slideLayout5.xml"/></Relationships>
</file>

<file path=ppt/slides/_rels/slide247.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218.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19.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2.wmf"/><Relationship Id="rId4" Type="http://schemas.openxmlformats.org/officeDocument/2006/relationships/oleObject" Target="../embeddings/oleObject2.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4.w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5.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7.wmf"/><Relationship Id="rId5" Type="http://schemas.openxmlformats.org/officeDocument/2006/relationships/oleObject" Target="../embeddings/oleObject7.bin"/><Relationship Id="rId4" Type="http://schemas.openxmlformats.org/officeDocument/2006/relationships/image" Target="../media/image26.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8.wmf"/></Relationships>
</file>

<file path=ppt/slides/_rels/slide5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9.bin"/><Relationship Id="rId4" Type="http://schemas.openxmlformats.org/officeDocument/2006/relationships/image" Target="../media/image30.jpeg"/></Relationships>
</file>

<file path=ppt/slides/_rels/slide5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31.wmf"/><Relationship Id="rId4" Type="http://schemas.openxmlformats.org/officeDocument/2006/relationships/oleObject" Target="../embeddings/oleObject10.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4.png"/><Relationship Id="rId5" Type="http://schemas.openxmlformats.org/officeDocument/2006/relationships/image" Target="../media/image33.wmf"/><Relationship Id="rId4" Type="http://schemas.openxmlformats.org/officeDocument/2006/relationships/oleObject" Target="../embeddings/oleObject12.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4.png"/><Relationship Id="rId4" Type="http://schemas.openxmlformats.org/officeDocument/2006/relationships/image" Target="../media/image3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11.vml"/><Relationship Id="rId5" Type="http://schemas.openxmlformats.org/officeDocument/2006/relationships/image" Target="../media/image34.png"/><Relationship Id="rId4" Type="http://schemas.openxmlformats.org/officeDocument/2006/relationships/image" Target="../media/image36.w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oleObject" Target="../embeddings/oleObject19.bin"/><Relationship Id="rId3" Type="http://schemas.openxmlformats.org/officeDocument/2006/relationships/notesSlide" Target="../notesSlides/notesSlide47.xml"/><Relationship Id="rId7" Type="http://schemas.openxmlformats.org/officeDocument/2006/relationships/image" Target="../media/image38.wmf"/><Relationship Id="rId12" Type="http://schemas.openxmlformats.org/officeDocument/2006/relationships/image" Target="../media/image40.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6.bin"/><Relationship Id="rId11" Type="http://schemas.openxmlformats.org/officeDocument/2006/relationships/oleObject" Target="../embeddings/oleObject18.bin"/><Relationship Id="rId5" Type="http://schemas.openxmlformats.org/officeDocument/2006/relationships/image" Target="../media/image37.wmf"/><Relationship Id="rId10" Type="http://schemas.openxmlformats.org/officeDocument/2006/relationships/image" Target="../media/image34.png"/><Relationship Id="rId4" Type="http://schemas.openxmlformats.org/officeDocument/2006/relationships/oleObject" Target="../embeddings/oleObject15.bin"/><Relationship Id="rId9" Type="http://schemas.openxmlformats.org/officeDocument/2006/relationships/image" Target="../media/image39.wmf"/><Relationship Id="rId14" Type="http://schemas.openxmlformats.org/officeDocument/2006/relationships/image" Target="../media/image41.wmf"/></Relationships>
</file>

<file path=ppt/slides/_rels/slide62.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25.bin"/><Relationship Id="rId18" Type="http://schemas.openxmlformats.org/officeDocument/2006/relationships/image" Target="../media/image49.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46.wmf"/><Relationship Id="rId17"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48.wmf"/><Relationship Id="rId1" Type="http://schemas.openxmlformats.org/officeDocument/2006/relationships/vmlDrawing" Target="../drawings/vmlDrawing13.vml"/><Relationship Id="rId6" Type="http://schemas.openxmlformats.org/officeDocument/2006/relationships/image" Target="../media/image43.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23.bin"/><Relationship Id="rId14" Type="http://schemas.openxmlformats.org/officeDocument/2006/relationships/image" Target="../media/image47.wmf"/></Relationships>
</file>

<file path=ppt/slides/_rels/slide63.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1.wmf"/><Relationship Id="rId11" Type="http://schemas.openxmlformats.org/officeDocument/2006/relationships/image" Target="../media/image54.png"/><Relationship Id="rId5" Type="http://schemas.openxmlformats.org/officeDocument/2006/relationships/oleObject" Target="../embeddings/oleObject29.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31.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9.wmf"/><Relationship Id="rId5" Type="http://schemas.openxmlformats.org/officeDocument/2006/relationships/oleObject" Target="../embeddings/oleObject32.bin"/><Relationship Id="rId4" Type="http://schemas.openxmlformats.org/officeDocument/2006/relationships/image" Target="../media/image3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5.xml"/><Relationship Id="rId1" Type="http://schemas.openxmlformats.org/officeDocument/2006/relationships/slideLayout" Target="../slideLayouts/slideLayout4.xml"/><Relationship Id="rId4" Type="http://schemas.openxmlformats.org/officeDocument/2006/relationships/image" Target="../media/image68.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a:xfrm>
            <a:off x="762000" y="1916832"/>
            <a:ext cx="7772400" cy="1221656"/>
          </a:xfrm>
        </p:spPr>
        <p:txBody>
          <a:bodyPr/>
          <a:lstStyle/>
          <a:p>
            <a:r>
              <a:rPr lang="en-US" altLang="zh-CN" dirty="0" smtClean="0">
                <a:latin typeface="Gill Sans MT" panose="020B0502020104020203" pitchFamily="34" charset="0"/>
              </a:rPr>
              <a:t>Data and Signals</a:t>
            </a:r>
            <a:br>
              <a:rPr lang="en-US" altLang="zh-CN" dirty="0" smtClean="0">
                <a:latin typeface="Gill Sans MT" panose="020B0502020104020203" pitchFamily="34" charset="0"/>
              </a:rPr>
            </a:br>
            <a:r>
              <a:rPr lang="zh-CN" altLang="en-US" dirty="0" smtClean="0">
                <a:latin typeface="Gill Sans MT" panose="020B0502020104020203" pitchFamily="34" charset="0"/>
              </a:rPr>
              <a:t>数据和信号</a:t>
            </a:r>
            <a:endParaRPr lang="en-US" altLang="zh-CN" dirty="0"/>
          </a:p>
        </p:txBody>
      </p:sp>
      <p:sp>
        <p:nvSpPr>
          <p:cNvPr id="56323" name="Rectangle 3"/>
          <p:cNvSpPr>
            <a:spLocks noGrp="1" noChangeArrowheads="1"/>
          </p:cNvSpPr>
          <p:nvPr>
            <p:ph type="subTitle" idx="1"/>
          </p:nvPr>
        </p:nvSpPr>
        <p:spPr>
          <a:xfrm>
            <a:off x="755650" y="3429000"/>
            <a:ext cx="7702550" cy="2667000"/>
          </a:xfrm>
        </p:spPr>
        <p:txBody>
          <a:bodyPr/>
          <a:lstStyle/>
          <a:p>
            <a:pPr algn="r"/>
            <a:r>
              <a:rPr lang="zh-CN" altLang="en-US" b="1" dirty="0">
                <a:solidFill>
                  <a:schemeClr val="hlink"/>
                </a:solidFill>
                <a:latin typeface="华文细黑" panose="02010600040101010101" pitchFamily="2" charset="-122"/>
                <a:ea typeface="华文细黑" panose="02010600040101010101" pitchFamily="2" charset="-122"/>
              </a:rPr>
              <a:t>中地大计算机学院</a:t>
            </a:r>
            <a:endParaRPr lang="zh-CN" altLang="en-US" dirty="0">
              <a:latin typeface="华文细黑" panose="02010600040101010101" pitchFamily="2" charset="-122"/>
              <a:ea typeface="华文细黑" panose="02010600040101010101" pitchFamily="2" charset="-122"/>
            </a:endParaRPr>
          </a:p>
          <a:p>
            <a:pPr algn="r"/>
            <a:r>
              <a:rPr lang="zh-CN" altLang="en-US" b="1" dirty="0">
                <a:effectLst>
                  <a:outerShdw blurRad="38100" dist="38100" dir="2700000" algn="tl">
                    <a:srgbClr val="C0C0C0"/>
                  </a:outerShdw>
                </a:effectLst>
                <a:latin typeface="华文细黑" panose="02010600040101010101" pitchFamily="2" charset="-122"/>
                <a:ea typeface="华文细黑" panose="02010600040101010101" pitchFamily="2" charset="-122"/>
              </a:rPr>
              <a:t>                     </a:t>
            </a:r>
            <a:r>
              <a:rPr lang="zh-CN" altLang="en-US" dirty="0">
                <a:ea typeface="华文细黑" panose="02010600040101010101" pitchFamily="2" charset="-122"/>
              </a:rPr>
              <a:t>陈喆</a:t>
            </a:r>
          </a:p>
          <a:p>
            <a:pPr algn="r"/>
            <a:r>
              <a:rPr lang="en-US" altLang="zh-CN" dirty="0" err="1">
                <a:ea typeface="华文细黑" panose="02010600040101010101" pitchFamily="2" charset="-122"/>
              </a:rPr>
              <a:t>E_Mail</a:t>
            </a:r>
            <a:r>
              <a:rPr lang="en-US" altLang="zh-CN" dirty="0">
                <a:ea typeface="华文细黑" panose="02010600040101010101" pitchFamily="2" charset="-122"/>
              </a:rPr>
              <a:t>: </a:t>
            </a:r>
            <a:r>
              <a:rPr lang="en-US" altLang="zh-CN" dirty="0" smtClean="0">
                <a:ea typeface="华文细黑" panose="02010600040101010101" pitchFamily="2" charset="-122"/>
              </a:rPr>
              <a:t>chenzhe@cug.edu.cn</a:t>
            </a:r>
            <a:endParaRPr lang="en-US" altLang="zh-CN" dirty="0">
              <a:ea typeface="华文细黑" panose="02010600040101010101" pitchFamily="2" charset="-122"/>
            </a:endParaRPr>
          </a:p>
          <a:p>
            <a:pPr algn="r"/>
            <a:r>
              <a:rPr lang="en-US" altLang="zh-CN" dirty="0" smtClean="0">
                <a:ea typeface="华文细黑" panose="02010600040101010101" pitchFamily="2" charset="-122"/>
              </a:rPr>
              <a:t>Tel</a:t>
            </a:r>
            <a:r>
              <a:rPr lang="en-US" altLang="zh-CN" dirty="0">
                <a:ea typeface="华文细黑" panose="02010600040101010101" pitchFamily="2" charset="-122"/>
              </a:rPr>
              <a:t>: 13035110088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76933" name="Rectangle 5"/>
          <p:cNvSpPr>
            <a:spLocks noGrp="1" noChangeArrowheads="1"/>
          </p:cNvSpPr>
          <p:nvPr>
            <p:ph type="title"/>
          </p:nvPr>
        </p:nvSpPr>
        <p:spPr/>
        <p:txBody>
          <a:bodyPr/>
          <a:lstStyle/>
          <a:p>
            <a:r>
              <a:rPr lang="en-US" altLang="zh-CN" dirty="0"/>
              <a:t>0.1.2 Analog and Digital Signal</a:t>
            </a:r>
            <a:endParaRPr lang="zh-CN" altLang="en-US" dirty="0"/>
          </a:p>
        </p:txBody>
      </p:sp>
      <p:sp>
        <p:nvSpPr>
          <p:cNvPr id="1276934" name="Rectangle 6"/>
          <p:cNvSpPr>
            <a:spLocks noGrp="1" noChangeArrowheads="1"/>
          </p:cNvSpPr>
          <p:nvPr>
            <p:ph type="body" idx="1"/>
          </p:nvPr>
        </p:nvSpPr>
        <p:spPr/>
        <p:txBody>
          <a:bodyPr/>
          <a:lstStyle/>
          <a:p>
            <a:pPr>
              <a:spcBef>
                <a:spcPts val="600"/>
              </a:spcBef>
            </a:pPr>
            <a:r>
              <a:rPr lang="en-US" altLang="zh-CN" dirty="0"/>
              <a:t>The curve representing the analog signal passes through an infinite number of points. </a:t>
            </a:r>
          </a:p>
          <a:p>
            <a:pPr>
              <a:spcBef>
                <a:spcPts val="600"/>
              </a:spcBef>
            </a:pPr>
            <a:endParaRPr lang="en-US" altLang="zh-CN" dirty="0"/>
          </a:p>
          <a:p>
            <a:pPr>
              <a:spcBef>
                <a:spcPts val="600"/>
              </a:spcBef>
            </a:pPr>
            <a:r>
              <a:rPr lang="en-US" altLang="zh-CN" dirty="0"/>
              <a:t>The vertical lines of the digital signal, however, demonstrate the </a:t>
            </a:r>
            <a:r>
              <a:rPr lang="en-US" altLang="zh-CN" dirty="0">
                <a:solidFill>
                  <a:srgbClr val="FF0000"/>
                </a:solidFill>
              </a:rPr>
              <a:t>sudden jump </a:t>
            </a:r>
            <a:r>
              <a:rPr lang="en-US" altLang="zh-CN" dirty="0"/>
              <a:t>that the signal makes from value to value. </a:t>
            </a:r>
          </a:p>
          <a:p>
            <a:pPr>
              <a:spcBef>
                <a:spcPts val="600"/>
              </a:spcBef>
            </a:pPr>
            <a:endParaRPr lang="en-US" altLang="zh-CN" dirty="0"/>
          </a:p>
          <a:p>
            <a:pPr>
              <a:spcBef>
                <a:spcPts val="600"/>
              </a:spcBef>
            </a:pPr>
            <a:endParaRPr lang="zh-CN" altLang="en-US" dirty="0"/>
          </a:p>
        </p:txBody>
      </p:sp>
      <p:sp>
        <p:nvSpPr>
          <p:cNvPr id="5"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00F0345D-2D1D-499F-83E4-7F328B54F612}" type="slidenum">
              <a:rPr lang="en-US" altLang="zh-CN"/>
              <a:pPr/>
              <a:t>100</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130500"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30503" name="Rectangle 7"/>
          <p:cNvSpPr>
            <a:spLocks noGrp="1" noChangeArrowheads="1"/>
          </p:cNvSpPr>
          <p:nvPr>
            <p:ph type="body" idx="1"/>
          </p:nvPr>
        </p:nvSpPr>
        <p:spPr>
          <a:xfrm>
            <a:off x="304800" y="1066800"/>
            <a:ext cx="8458200" cy="5105400"/>
          </a:xfrm>
          <a:noFill/>
        </p:spPr>
        <p:txBody>
          <a:bodyPr/>
          <a:lstStyle/>
          <a:p>
            <a:pPr>
              <a:spcBef>
                <a:spcPts val="600"/>
              </a:spcBef>
            </a:pPr>
            <a:r>
              <a:rPr lang="en-US" altLang="zh-CN" dirty="0"/>
              <a:t>We send 1 bit per level in </a:t>
            </a:r>
            <a:r>
              <a:rPr lang="en-US" altLang="zh-CN" dirty="0">
                <a:solidFill>
                  <a:schemeClr val="hlink"/>
                </a:solidFill>
              </a:rPr>
              <a:t>part a </a:t>
            </a:r>
            <a:r>
              <a:rPr lang="en-US" altLang="zh-CN" dirty="0"/>
              <a:t>of the figure and 2 bits per level in</a:t>
            </a:r>
            <a:r>
              <a:rPr lang="en-US" altLang="zh-CN" dirty="0">
                <a:solidFill>
                  <a:schemeClr val="hlink"/>
                </a:solidFill>
              </a:rPr>
              <a:t> part b </a:t>
            </a:r>
            <a:r>
              <a:rPr lang="en-US" altLang="zh-CN" dirty="0"/>
              <a:t>of the figure. </a:t>
            </a:r>
          </a:p>
          <a:p>
            <a:pPr>
              <a:spcBef>
                <a:spcPts val="600"/>
              </a:spcBef>
            </a:pPr>
            <a:endParaRPr lang="en-US" altLang="zh-CN" dirty="0"/>
          </a:p>
          <a:p>
            <a:pPr>
              <a:spcBef>
                <a:spcPts val="600"/>
              </a:spcBef>
            </a:pPr>
            <a:r>
              <a:rPr lang="en-US" altLang="zh-CN" dirty="0"/>
              <a:t>In general, if a signal has L level, each level needs </a:t>
            </a:r>
            <a:r>
              <a:rPr lang="en-US" altLang="zh-CN" dirty="0">
                <a:solidFill>
                  <a:srgbClr val="FF0000"/>
                </a:solidFill>
              </a:rPr>
              <a:t>log</a:t>
            </a:r>
            <a:r>
              <a:rPr lang="en-US" altLang="zh-CN" baseline="-25000" dirty="0">
                <a:solidFill>
                  <a:srgbClr val="FF0000"/>
                </a:solidFill>
              </a:rPr>
              <a:t>2</a:t>
            </a:r>
            <a:r>
              <a:rPr lang="en-US" altLang="zh-CN" dirty="0">
                <a:solidFill>
                  <a:srgbClr val="FF0000"/>
                </a:solidFill>
              </a:rPr>
              <a:t>L</a:t>
            </a:r>
            <a:r>
              <a:rPr lang="en-US" altLang="zh-CN" dirty="0"/>
              <a:t> bits. </a:t>
            </a:r>
            <a:r>
              <a:rPr lang="en-US" altLang="zh-CN" baseline="30000" dirty="0"/>
              <a:t> </a:t>
            </a:r>
            <a:endParaRPr lang="en-US" altLang="zh-CN" dirty="0"/>
          </a:p>
          <a:p>
            <a:pPr>
              <a:spcBef>
                <a:spcPts val="600"/>
              </a:spcBef>
            </a:pPr>
            <a:endParaRPr lang="en-US" altLang="zh-CN" dirty="0"/>
          </a:p>
          <a:p>
            <a:pPr>
              <a:spcBef>
                <a:spcPts val="600"/>
              </a:spcBef>
            </a:pPr>
            <a:r>
              <a:rPr lang="en-US" altLang="zh-CN" dirty="0"/>
              <a:t>Appendix C </a:t>
            </a:r>
            <a:r>
              <a:rPr lang="en-US" altLang="zh-CN" dirty="0">
                <a:solidFill>
                  <a:schemeClr val="hlink"/>
                </a:solidFill>
              </a:rPr>
              <a:t>reviews</a:t>
            </a:r>
            <a:r>
              <a:rPr lang="en-US" altLang="zh-CN" dirty="0"/>
              <a:t> information (</a:t>
            </a:r>
            <a:r>
              <a:rPr lang="zh-CN" altLang="en-US" dirty="0"/>
              <a:t>知识</a:t>
            </a:r>
            <a:r>
              <a:rPr lang="en-US" altLang="zh-CN" dirty="0"/>
              <a:t>) about exponential and logarithmic </a:t>
            </a:r>
            <a:r>
              <a:rPr lang="en-US" altLang="zh-CN" dirty="0">
                <a:solidFill>
                  <a:srgbClr val="FF0000"/>
                </a:solidFill>
              </a:rPr>
              <a:t>functions</a:t>
            </a:r>
            <a:r>
              <a:rPr lang="en-US" altLang="zh-CN" dirty="0"/>
              <a:t>.</a:t>
            </a:r>
          </a:p>
          <a:p>
            <a:pPr eaLnBrk="0" hangingPunct="0">
              <a:spcBef>
                <a:spcPts val="600"/>
              </a:spcBef>
            </a:pPr>
            <a:endParaRPr lang="en-US" altLang="zh-CN" dirty="0"/>
          </a:p>
          <a:p>
            <a:pPr eaLnBrk="0" hangingPunct="0">
              <a:spcBef>
                <a:spcPts val="600"/>
              </a:spcBef>
            </a:pPr>
            <a:endParaRPr lang="en-US" altLang="zh-CN" dirty="0"/>
          </a:p>
        </p:txBody>
      </p:sp>
      <p:sp>
        <p:nvSpPr>
          <p:cNvPr id="1130504" name="Rectangle 8"/>
          <p:cNvSpPr>
            <a:spLocks noGrp="1" noChangeArrowheads="1"/>
          </p:cNvSpPr>
          <p:nvPr>
            <p:ph type="title"/>
          </p:nvPr>
        </p:nvSpPr>
        <p:spPr/>
        <p:txBody>
          <a:bodyPr/>
          <a:lstStyle/>
          <a:p>
            <a:r>
              <a:rPr lang="en-US" altLang="zh-CN" dirty="0"/>
              <a:t>0.3 Digital Signals</a:t>
            </a:r>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C83854B6-D03E-44BC-B0AC-D518E5FABC97}" type="slidenum">
              <a:rPr lang="en-US" altLang="zh-CN"/>
              <a:pPr/>
              <a:t>101</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pic>
        <p:nvPicPr>
          <p:cNvPr id="820238" name="Picture 14"/>
          <p:cNvPicPr>
            <a:picLocks noChangeAspect="1" noChangeArrowheads="1"/>
          </p:cNvPicPr>
          <p:nvPr/>
        </p:nvPicPr>
        <p:blipFill>
          <a:blip r:embed="rId3" cstate="print"/>
          <a:srcRect/>
          <a:stretch>
            <a:fillRect/>
          </a:stretch>
        </p:blipFill>
        <p:spPr bwMode="auto">
          <a:xfrm>
            <a:off x="2362200" y="3581400"/>
            <a:ext cx="4346575" cy="431800"/>
          </a:xfrm>
          <a:prstGeom prst="rect">
            <a:avLst/>
          </a:prstGeom>
          <a:noFill/>
          <a:ln w="57150">
            <a:solidFill>
              <a:srgbClr val="3366FF"/>
            </a:solidFill>
            <a:miter lim="800000"/>
            <a:headEnd/>
            <a:tailEnd/>
          </a:ln>
          <a:effectLst/>
        </p:spPr>
      </p:pic>
      <p:sp>
        <p:nvSpPr>
          <p:cNvPr id="820239" name="Rectangle 15"/>
          <p:cNvSpPr>
            <a:spLocks noChangeArrowheads="1"/>
          </p:cNvSpPr>
          <p:nvPr/>
        </p:nvSpPr>
        <p:spPr bwMode="auto">
          <a:xfrm>
            <a:off x="457200" y="5029200"/>
            <a:ext cx="8077200" cy="830997"/>
          </a:xfrm>
          <a:prstGeom prst="rect">
            <a:avLst/>
          </a:prstGeom>
          <a:noFill/>
          <a:ln w="9525">
            <a:noFill/>
            <a:miter lim="800000"/>
          </a:ln>
          <a:effectLst/>
        </p:spPr>
        <p:txBody>
          <a:bodyPr>
            <a:spAutoFit/>
          </a:bodyPr>
          <a:lstStyle/>
          <a:p>
            <a:pPr marL="342000" indent="-342000" algn="just" eaLnBrk="0" hangingPunct="0">
              <a:spcBef>
                <a:spcPts val="600"/>
              </a:spcBef>
              <a:buClr>
                <a:schemeClr val="hlink"/>
              </a:buClr>
              <a:buSzTx/>
              <a:buFontTx/>
              <a:buChar char="•"/>
            </a:pPr>
            <a:r>
              <a:rPr lang="en-US" altLang="zh-CN" sz="2400" baseline="0" dirty="0">
                <a:ea typeface="宋体" panose="02010600030101010101" pitchFamily="2" charset="-122"/>
              </a:rPr>
              <a:t>Each signal level is </a:t>
            </a:r>
            <a:r>
              <a:rPr lang="en-US" altLang="zh-CN" sz="2400" baseline="0" dirty="0">
                <a:solidFill>
                  <a:srgbClr val="FF0000"/>
                </a:solidFill>
                <a:ea typeface="宋体" panose="02010600030101010101" pitchFamily="2" charset="-122"/>
              </a:rPr>
              <a:t>represented</a:t>
            </a:r>
            <a:r>
              <a:rPr lang="en-US" altLang="zh-CN" sz="2400" baseline="0" dirty="0">
                <a:ea typeface="宋体" panose="02010600030101010101" pitchFamily="2" charset="-122"/>
              </a:rPr>
              <a:t> by 3 bits. [</a:t>
            </a:r>
            <a:r>
              <a:rPr lang="zh-CN" altLang="en-US" sz="2400" baseline="0" dirty="0">
                <a:ea typeface="宋体" panose="02010600030101010101" pitchFamily="2" charset="-122"/>
              </a:rPr>
              <a:t>严格来说，是</a:t>
            </a:r>
            <a:r>
              <a:rPr lang="en-US" altLang="zh-CN" sz="2400" baseline="0" dirty="0">
                <a:ea typeface="宋体" panose="02010600030101010101" pitchFamily="2" charset="-122"/>
              </a:rPr>
              <a:t>signal level</a:t>
            </a:r>
            <a:r>
              <a:rPr lang="zh-CN" altLang="en-US" sz="2400" baseline="0" dirty="0">
                <a:ea typeface="宋体" panose="02010600030101010101" pitchFamily="2" charset="-122"/>
              </a:rPr>
              <a:t>表示数据的</a:t>
            </a:r>
            <a:r>
              <a:rPr lang="en-US" altLang="zh-CN" sz="2400" baseline="0" dirty="0">
                <a:ea typeface="宋体" panose="02010600030101010101" pitchFamily="2" charset="-122"/>
              </a:rPr>
              <a:t>]</a:t>
            </a:r>
          </a:p>
        </p:txBody>
      </p:sp>
      <p:sp>
        <p:nvSpPr>
          <p:cNvPr id="820240" name="Rectangle 16"/>
          <p:cNvSpPr>
            <a:spLocks noGrp="1" noChangeArrowheads="1"/>
          </p:cNvSpPr>
          <p:nvPr>
            <p:ph type="title"/>
          </p:nvPr>
        </p:nvSpPr>
        <p:spPr/>
        <p:txBody>
          <a:bodyPr/>
          <a:lstStyle/>
          <a:p>
            <a:r>
              <a:rPr lang="en-US" altLang="zh-CN" dirty="0">
                <a:solidFill>
                  <a:schemeClr val="hlink"/>
                </a:solidFill>
              </a:rPr>
              <a:t>Example 0.16</a:t>
            </a:r>
            <a:endParaRPr lang="zh-CN" altLang="en-US" dirty="0">
              <a:solidFill>
                <a:schemeClr val="hlink"/>
              </a:solidFill>
            </a:endParaRPr>
          </a:p>
        </p:txBody>
      </p:sp>
      <p:sp>
        <p:nvSpPr>
          <p:cNvPr id="820241" name="Rectangle 17"/>
          <p:cNvSpPr>
            <a:spLocks noGrp="1" noChangeArrowheads="1"/>
          </p:cNvSpPr>
          <p:nvPr>
            <p:ph type="body" idx="1"/>
          </p:nvPr>
        </p:nvSpPr>
        <p:spPr>
          <a:xfrm>
            <a:off x="304800" y="1066800"/>
            <a:ext cx="8534400" cy="1371600"/>
          </a:xfrm>
        </p:spPr>
        <p:txBody>
          <a:bodyPr/>
          <a:lstStyle/>
          <a:p>
            <a:pPr>
              <a:spcBef>
                <a:spcPts val="600"/>
              </a:spcBef>
            </a:pPr>
            <a:r>
              <a:rPr lang="en-US" altLang="zh-CN" dirty="0"/>
              <a:t>A digital signal has eight levels. </a:t>
            </a:r>
          </a:p>
          <a:p>
            <a:pPr>
              <a:spcBef>
                <a:spcPts val="600"/>
              </a:spcBef>
            </a:pPr>
            <a:r>
              <a:rPr lang="en-US" altLang="zh-CN" dirty="0"/>
              <a:t>How many bits are needed per level? </a:t>
            </a:r>
          </a:p>
          <a:p>
            <a:pPr>
              <a:spcBef>
                <a:spcPts val="600"/>
              </a:spcBef>
            </a:pPr>
            <a:r>
              <a:rPr lang="en-US" altLang="zh-CN" dirty="0"/>
              <a:t>We calculate the number of bits from the </a:t>
            </a:r>
            <a:r>
              <a:rPr lang="en-US" altLang="zh-CN" dirty="0">
                <a:solidFill>
                  <a:srgbClr val="FF0000"/>
                </a:solidFill>
              </a:rPr>
              <a:t>formula</a:t>
            </a:r>
            <a:r>
              <a:rPr lang="en-US" altLang="zh-CN" dirty="0"/>
              <a:t>.</a:t>
            </a:r>
            <a:endParaRPr lang="zh-CN" alt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64" name="Rectangle 16"/>
          <p:cNvSpPr>
            <a:spLocks noGrp="1" noChangeArrowheads="1"/>
          </p:cNvSpPr>
          <p:nvPr>
            <p:ph type="title"/>
          </p:nvPr>
        </p:nvSpPr>
        <p:spPr/>
        <p:txBody>
          <a:bodyPr/>
          <a:lstStyle/>
          <a:p>
            <a:r>
              <a:rPr lang="en-US" altLang="zh-CN" dirty="0"/>
              <a:t>Example 0.17</a:t>
            </a:r>
            <a:endParaRPr lang="zh-CN" altLang="en-US" dirty="0"/>
          </a:p>
        </p:txBody>
      </p:sp>
      <p:sp>
        <p:nvSpPr>
          <p:cNvPr id="821263" name="Rectangle 15"/>
          <p:cNvSpPr>
            <a:spLocks noGrp="1" noChangeArrowheads="1"/>
          </p:cNvSpPr>
          <p:nvPr>
            <p:ph type="body" idx="1"/>
          </p:nvPr>
        </p:nvSpPr>
        <p:spPr>
          <a:xfrm>
            <a:off x="304800" y="1042990"/>
            <a:ext cx="8534400" cy="5122314"/>
          </a:xfrm>
        </p:spPr>
        <p:txBody>
          <a:bodyPr/>
          <a:lstStyle/>
          <a:p>
            <a:pPr>
              <a:spcBef>
                <a:spcPts val="600"/>
              </a:spcBef>
            </a:pPr>
            <a:r>
              <a:rPr lang="en-US" altLang="zh-CN" dirty="0"/>
              <a:t>A digital signal has nine levels. How many bits are needed [</a:t>
            </a:r>
            <a:r>
              <a:rPr lang="en-US" altLang="zh-CN" dirty="0">
                <a:solidFill>
                  <a:srgbClr val="FF0000"/>
                </a:solidFill>
              </a:rPr>
              <a:t>represented</a:t>
            </a:r>
            <a:r>
              <a:rPr lang="en-US" altLang="zh-CN" dirty="0"/>
              <a:t>] per level? </a:t>
            </a:r>
          </a:p>
          <a:p>
            <a:pPr>
              <a:spcBef>
                <a:spcPts val="600"/>
              </a:spcBef>
            </a:pPr>
            <a:endParaRPr lang="en-US" altLang="zh-CN" dirty="0"/>
          </a:p>
          <a:p>
            <a:pPr>
              <a:spcBef>
                <a:spcPts val="600"/>
              </a:spcBef>
            </a:pPr>
            <a:r>
              <a:rPr lang="en-US" altLang="zh-CN" dirty="0"/>
              <a:t>We calculate the number of bits by using the formula. Each signal level is represented by </a:t>
            </a:r>
            <a:r>
              <a:rPr lang="en-US" altLang="zh-CN" dirty="0">
                <a:solidFill>
                  <a:srgbClr val="FF0000"/>
                </a:solidFill>
              </a:rPr>
              <a:t>3.17</a:t>
            </a:r>
            <a:r>
              <a:rPr lang="en-US" altLang="zh-CN" dirty="0"/>
              <a:t> bits. </a:t>
            </a:r>
          </a:p>
          <a:p>
            <a:pPr>
              <a:spcBef>
                <a:spcPts val="600"/>
              </a:spcBef>
            </a:pPr>
            <a:endParaRPr lang="en-US" altLang="zh-CN" dirty="0"/>
          </a:p>
          <a:p>
            <a:pPr>
              <a:spcBef>
                <a:spcPts val="600"/>
              </a:spcBef>
            </a:pPr>
            <a:r>
              <a:rPr lang="en-US" altLang="zh-CN" dirty="0"/>
              <a:t>However, this answer is </a:t>
            </a:r>
            <a:r>
              <a:rPr lang="en-US" altLang="zh-CN" dirty="0">
                <a:solidFill>
                  <a:srgbClr val="FF0000"/>
                </a:solidFill>
              </a:rPr>
              <a:t>not realistic</a:t>
            </a:r>
            <a:r>
              <a:rPr lang="en-US" altLang="zh-CN" dirty="0"/>
              <a:t>. </a:t>
            </a:r>
          </a:p>
          <a:p>
            <a:pPr>
              <a:spcBef>
                <a:spcPts val="600"/>
              </a:spcBef>
            </a:pPr>
            <a:endParaRPr lang="en-US" altLang="zh-CN" dirty="0"/>
          </a:p>
          <a:p>
            <a:pPr>
              <a:spcBef>
                <a:spcPts val="600"/>
              </a:spcBef>
            </a:pPr>
            <a:r>
              <a:rPr lang="en-US" altLang="zh-CN" dirty="0"/>
              <a:t>The number of bits </a:t>
            </a:r>
            <a:r>
              <a:rPr lang="en-US" altLang="zh-CN" u="sng" dirty="0"/>
              <a:t>sent per level</a:t>
            </a:r>
            <a:r>
              <a:rPr lang="en-US" altLang="zh-CN" dirty="0"/>
              <a:t> needs to be an integer </a:t>
            </a:r>
            <a:r>
              <a:rPr lang="en-US" altLang="zh-CN" dirty="0">
                <a:solidFill>
                  <a:srgbClr val="FF0000"/>
                </a:solidFill>
              </a:rPr>
              <a:t>as well as</a:t>
            </a:r>
            <a:r>
              <a:rPr lang="en-US" altLang="zh-CN" dirty="0"/>
              <a:t> a power of 2. </a:t>
            </a:r>
          </a:p>
          <a:p>
            <a:pPr>
              <a:spcBef>
                <a:spcPts val="600"/>
              </a:spcBef>
            </a:pPr>
            <a:endParaRPr lang="en-US" altLang="zh-CN" dirty="0"/>
          </a:p>
          <a:p>
            <a:pPr>
              <a:spcBef>
                <a:spcPts val="600"/>
              </a:spcBef>
            </a:pPr>
            <a:r>
              <a:rPr lang="en-US" altLang="zh-CN" dirty="0"/>
              <a:t>For this example, 4 bits can represent one level.</a:t>
            </a:r>
            <a:endParaRPr lang="zh-CN" altLang="en-US" dirty="0"/>
          </a:p>
        </p:txBody>
      </p:sp>
      <p:sp>
        <p:nvSpPr>
          <p:cNvPr id="5" name="灯片编号占位符 3"/>
          <p:cNvSpPr>
            <a:spLocks noGrp="1"/>
          </p:cNvSpPr>
          <p:nvPr>
            <p:ph type="sldNum" sz="quarter" idx="10"/>
          </p:nvPr>
        </p:nvSpPr>
        <p:spPr/>
        <p:txBody>
          <a:bodyPr/>
          <a:lstStyle/>
          <a:p>
            <a:r>
              <a:rPr lang="en-US" altLang="zh-CN"/>
              <a:t>3.</a:t>
            </a:r>
            <a:fld id="{4FC0B4F1-EC0C-4178-B79E-C173AC3A4533}" type="slidenum">
              <a:rPr lang="en-US" altLang="zh-CN" smtClean="0"/>
              <a:pPr/>
              <a:t>102</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821258"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7" name="Rectangle 9"/>
          <p:cNvSpPr>
            <a:spLocks noGrp="1" noChangeArrowheads="1"/>
          </p:cNvSpPr>
          <p:nvPr>
            <p:ph type="title"/>
          </p:nvPr>
        </p:nvSpPr>
        <p:spPr/>
        <p:txBody>
          <a:bodyPr/>
          <a:lstStyle/>
          <a:p>
            <a:r>
              <a:rPr lang="en-US" altLang="zh-CN" dirty="0"/>
              <a:t>0.3.1 Bit Rate</a:t>
            </a:r>
            <a:endParaRPr lang="zh-CN" altLang="en-US" dirty="0"/>
          </a:p>
        </p:txBody>
      </p:sp>
      <p:sp>
        <p:nvSpPr>
          <p:cNvPr id="1128455" name="Rectangle 7"/>
          <p:cNvSpPr>
            <a:spLocks noGrp="1" noChangeArrowheads="1"/>
          </p:cNvSpPr>
          <p:nvPr>
            <p:ph type="body" idx="1"/>
          </p:nvPr>
        </p:nvSpPr>
        <p:spPr>
          <a:xfrm>
            <a:off x="304800" y="1000108"/>
            <a:ext cx="8534400" cy="5172092"/>
          </a:xfrm>
        </p:spPr>
        <p:txBody>
          <a:bodyPr/>
          <a:lstStyle/>
          <a:p>
            <a:pPr>
              <a:spcBef>
                <a:spcPts val="600"/>
              </a:spcBef>
            </a:pPr>
            <a:r>
              <a:rPr lang="en-US" altLang="zh-CN" dirty="0"/>
              <a:t>Most digital signals are </a:t>
            </a:r>
            <a:r>
              <a:rPr lang="en-US" altLang="zh-CN" dirty="0">
                <a:solidFill>
                  <a:srgbClr val="FF0000"/>
                </a:solidFill>
              </a:rPr>
              <a:t>nonperiodic</a:t>
            </a:r>
            <a:r>
              <a:rPr lang="en-US" altLang="zh-CN" dirty="0"/>
              <a:t>, and thus period and frequency are </a:t>
            </a:r>
            <a:r>
              <a:rPr lang="en-US" altLang="zh-CN" dirty="0">
                <a:solidFill>
                  <a:srgbClr val="FF0000"/>
                </a:solidFill>
              </a:rPr>
              <a:t>not</a:t>
            </a:r>
            <a:r>
              <a:rPr lang="en-US" altLang="zh-CN" dirty="0"/>
              <a:t> appropriate characteristics. </a:t>
            </a:r>
          </a:p>
          <a:p>
            <a:pPr>
              <a:spcBef>
                <a:spcPts val="600"/>
              </a:spcBef>
            </a:pPr>
            <a:endParaRPr lang="en-US" altLang="zh-CN" dirty="0"/>
          </a:p>
          <a:p>
            <a:pPr>
              <a:spcBef>
                <a:spcPts val="600"/>
              </a:spcBef>
            </a:pPr>
            <a:r>
              <a:rPr lang="en-US" altLang="zh-CN" dirty="0"/>
              <a:t>Another term — </a:t>
            </a:r>
            <a:r>
              <a:rPr lang="en-US" altLang="zh-CN" dirty="0">
                <a:solidFill>
                  <a:srgbClr val="FF0000"/>
                </a:solidFill>
              </a:rPr>
              <a:t>bit rate </a:t>
            </a:r>
            <a:r>
              <a:rPr lang="en-US" altLang="zh-CN" dirty="0"/>
              <a:t>(instead of frequency) — is used to describe digital signals. </a:t>
            </a:r>
          </a:p>
          <a:p>
            <a:pPr>
              <a:spcBef>
                <a:spcPts val="600"/>
              </a:spcBef>
            </a:pPr>
            <a:endParaRPr lang="en-US" altLang="zh-CN" dirty="0"/>
          </a:p>
          <a:p>
            <a:pPr>
              <a:spcBef>
                <a:spcPts val="600"/>
              </a:spcBef>
            </a:pPr>
            <a:r>
              <a:rPr lang="en-US" altLang="zh-CN" dirty="0"/>
              <a:t>The bit rate is the number of bits </a:t>
            </a:r>
            <a:r>
              <a:rPr lang="en-US" altLang="zh-CN" dirty="0">
                <a:solidFill>
                  <a:srgbClr val="FF0000"/>
                </a:solidFill>
              </a:rPr>
              <a:t>sent</a:t>
            </a:r>
            <a:r>
              <a:rPr lang="en-US" altLang="zh-CN" dirty="0"/>
              <a:t> in 1s, expressed bits per second (bps).  </a:t>
            </a:r>
          </a:p>
        </p:txBody>
      </p:sp>
      <p:sp>
        <p:nvSpPr>
          <p:cNvPr id="5" name="灯片编号占位符 3"/>
          <p:cNvSpPr>
            <a:spLocks noGrp="1"/>
          </p:cNvSpPr>
          <p:nvPr>
            <p:ph type="sldNum" sz="quarter" idx="10"/>
          </p:nvPr>
        </p:nvSpPr>
        <p:spPr/>
        <p:txBody>
          <a:bodyPr/>
          <a:lstStyle/>
          <a:p>
            <a:r>
              <a:rPr lang="en-US" altLang="zh-CN"/>
              <a:t>3.</a:t>
            </a:r>
            <a:fld id="{E1B5BDFE-A888-43ED-B58B-1774599CDFA6}" type="slidenum">
              <a:rPr lang="en-US" altLang="zh-CN" smtClean="0"/>
              <a:pPr/>
              <a:t>103</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258E5700-39C4-4529-ABA5-C5CFF3EDE1D0}" type="slidenum">
              <a:rPr lang="en-US" altLang="zh-CN"/>
              <a:pPr/>
              <a:t>104</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822282"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22286" name="Picture 14"/>
          <p:cNvPicPr>
            <a:picLocks noChangeAspect="1" noChangeArrowheads="1"/>
          </p:cNvPicPr>
          <p:nvPr/>
        </p:nvPicPr>
        <p:blipFill>
          <a:blip r:embed="rId3" cstate="print"/>
          <a:srcRect/>
          <a:stretch>
            <a:fillRect/>
          </a:stretch>
        </p:blipFill>
        <p:spPr bwMode="auto">
          <a:xfrm>
            <a:off x="1000100" y="5572140"/>
            <a:ext cx="7086600" cy="503238"/>
          </a:xfrm>
          <a:prstGeom prst="rect">
            <a:avLst/>
          </a:prstGeom>
          <a:noFill/>
          <a:ln w="57150" cmpd="thickThin">
            <a:solidFill>
              <a:schemeClr val="folHlink"/>
            </a:solidFill>
            <a:miter lim="800000"/>
            <a:headEnd/>
            <a:tailEnd/>
          </a:ln>
          <a:effectLst/>
        </p:spPr>
      </p:pic>
      <p:sp>
        <p:nvSpPr>
          <p:cNvPr id="822287" name="Rectangle 15"/>
          <p:cNvSpPr>
            <a:spLocks noGrp="1" noChangeArrowheads="1"/>
          </p:cNvSpPr>
          <p:nvPr>
            <p:ph type="title"/>
          </p:nvPr>
        </p:nvSpPr>
        <p:spPr/>
        <p:txBody>
          <a:bodyPr/>
          <a:lstStyle/>
          <a:p>
            <a:r>
              <a:rPr lang="en-US" altLang="zh-CN" dirty="0">
                <a:solidFill>
                  <a:schemeClr val="hlink"/>
                </a:solidFill>
              </a:rPr>
              <a:t>Example 0.18</a:t>
            </a:r>
            <a:endParaRPr lang="zh-CN" altLang="en-US" dirty="0">
              <a:solidFill>
                <a:schemeClr val="hlink"/>
              </a:solidFill>
            </a:endParaRPr>
          </a:p>
        </p:txBody>
      </p:sp>
      <p:sp>
        <p:nvSpPr>
          <p:cNvPr id="822288" name="Rectangle 16"/>
          <p:cNvSpPr>
            <a:spLocks noGrp="1" noChangeArrowheads="1"/>
          </p:cNvSpPr>
          <p:nvPr>
            <p:ph type="body" idx="1"/>
          </p:nvPr>
        </p:nvSpPr>
        <p:spPr>
          <a:xfrm>
            <a:off x="304800" y="1066800"/>
            <a:ext cx="8534400" cy="4148150"/>
          </a:xfrm>
        </p:spPr>
        <p:txBody>
          <a:bodyPr/>
          <a:lstStyle/>
          <a:p>
            <a:pPr>
              <a:spcBef>
                <a:spcPts val="600"/>
              </a:spcBef>
            </a:pPr>
            <a:r>
              <a:rPr lang="en-US" altLang="zh-CN" dirty="0"/>
              <a:t>Assume we need to download </a:t>
            </a:r>
            <a:r>
              <a:rPr lang="en-US" altLang="zh-CN" dirty="0">
                <a:solidFill>
                  <a:srgbClr val="FF0000"/>
                </a:solidFill>
              </a:rPr>
              <a:t>text documents </a:t>
            </a:r>
            <a:r>
              <a:rPr lang="en-US" altLang="zh-CN" dirty="0"/>
              <a:t>at the rate of 100 pages per second. </a:t>
            </a:r>
          </a:p>
          <a:p>
            <a:pPr>
              <a:spcBef>
                <a:spcPts val="600"/>
              </a:spcBef>
            </a:pPr>
            <a:r>
              <a:rPr lang="en-US" altLang="zh-CN" dirty="0"/>
              <a:t>What is the </a:t>
            </a:r>
            <a:r>
              <a:rPr lang="en-US" altLang="zh-CN" dirty="0">
                <a:solidFill>
                  <a:srgbClr val="FF0000"/>
                </a:solidFill>
              </a:rPr>
              <a:t>required</a:t>
            </a:r>
            <a:r>
              <a:rPr lang="en-US" altLang="zh-CN" dirty="0"/>
              <a:t> bit rate of the channel?</a:t>
            </a:r>
          </a:p>
          <a:p>
            <a:pPr>
              <a:spcBef>
                <a:spcPts val="600"/>
              </a:spcBef>
            </a:pPr>
            <a:endParaRPr lang="en-US" altLang="zh-CN" dirty="0">
              <a:solidFill>
                <a:schemeClr val="hlink"/>
              </a:solidFill>
            </a:endParaRPr>
          </a:p>
          <a:p>
            <a:pPr>
              <a:spcBef>
                <a:spcPts val="600"/>
              </a:spcBef>
              <a:buFontTx/>
              <a:buNone/>
            </a:pPr>
            <a:r>
              <a:rPr lang="en-US" altLang="zh-CN" dirty="0">
                <a:solidFill>
                  <a:schemeClr val="hlink"/>
                </a:solidFill>
              </a:rPr>
              <a:t>Solution</a:t>
            </a:r>
          </a:p>
          <a:p>
            <a:pPr>
              <a:spcBef>
                <a:spcPts val="600"/>
              </a:spcBef>
              <a:buSzPct val="80000"/>
              <a:buFont typeface="Wingdings" panose="05000000000000000000" pitchFamily="2" charset="2"/>
              <a:buChar char="þ"/>
            </a:pPr>
            <a:r>
              <a:rPr lang="en-US" altLang="zh-CN" dirty="0"/>
              <a:t>A page is an average of 24 lines with 80 characters in each line.</a:t>
            </a:r>
          </a:p>
          <a:p>
            <a:pPr>
              <a:spcBef>
                <a:spcPts val="600"/>
              </a:spcBef>
              <a:buSzPct val="80000"/>
              <a:buFont typeface="Wingdings" panose="05000000000000000000" pitchFamily="2" charset="2"/>
              <a:buChar char="þ"/>
            </a:pPr>
            <a:r>
              <a:rPr lang="en-US" altLang="zh-CN" dirty="0"/>
              <a:t>If we assume that one character requires 8 bits, the bit rate is</a:t>
            </a:r>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6D1F56A7-BE6C-4B73-B9F5-B1404C1D3761}" type="slidenum">
              <a:rPr lang="en-US" altLang="zh-CN"/>
              <a:pPr/>
              <a:t>105</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823306"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23310" name="Picture 14"/>
          <p:cNvPicPr>
            <a:picLocks noChangeAspect="1" noChangeArrowheads="1"/>
          </p:cNvPicPr>
          <p:nvPr/>
        </p:nvPicPr>
        <p:blipFill>
          <a:blip r:embed="rId3" cstate="print"/>
          <a:srcRect/>
          <a:stretch>
            <a:fillRect/>
          </a:stretch>
        </p:blipFill>
        <p:spPr bwMode="auto">
          <a:xfrm>
            <a:off x="1371600" y="5334000"/>
            <a:ext cx="5943600" cy="429658"/>
          </a:xfrm>
          <a:prstGeom prst="rect">
            <a:avLst/>
          </a:prstGeom>
          <a:noFill/>
          <a:ln w="57150" cmpd="thickThin">
            <a:solidFill>
              <a:schemeClr val="folHlink"/>
            </a:solidFill>
            <a:miter lim="800000"/>
            <a:headEnd/>
            <a:tailEnd/>
          </a:ln>
          <a:effectLst/>
        </p:spPr>
      </p:pic>
      <p:sp>
        <p:nvSpPr>
          <p:cNvPr id="823311" name="Rectangle 15"/>
          <p:cNvSpPr>
            <a:spLocks noGrp="1" noChangeArrowheads="1"/>
          </p:cNvSpPr>
          <p:nvPr>
            <p:ph type="title"/>
          </p:nvPr>
        </p:nvSpPr>
        <p:spPr/>
        <p:txBody>
          <a:bodyPr/>
          <a:lstStyle/>
          <a:p>
            <a:r>
              <a:rPr lang="en-US" altLang="zh-CN" dirty="0">
                <a:solidFill>
                  <a:schemeClr val="hlink"/>
                </a:solidFill>
              </a:rPr>
              <a:t>Example 0.19</a:t>
            </a:r>
            <a:endParaRPr lang="zh-CN" altLang="en-US" dirty="0">
              <a:solidFill>
                <a:schemeClr val="hlink"/>
              </a:solidFill>
            </a:endParaRPr>
          </a:p>
        </p:txBody>
      </p:sp>
      <p:sp>
        <p:nvSpPr>
          <p:cNvPr id="823312" name="Rectangle 16"/>
          <p:cNvSpPr>
            <a:spLocks noGrp="1" noChangeArrowheads="1"/>
          </p:cNvSpPr>
          <p:nvPr>
            <p:ph type="body" idx="1"/>
          </p:nvPr>
        </p:nvSpPr>
        <p:spPr>
          <a:xfrm>
            <a:off x="304800" y="1066800"/>
            <a:ext cx="8534400" cy="3810000"/>
          </a:xfrm>
        </p:spPr>
        <p:txBody>
          <a:bodyPr/>
          <a:lstStyle/>
          <a:p>
            <a:pPr>
              <a:spcBef>
                <a:spcPts val="600"/>
              </a:spcBef>
              <a:buSzPct val="80000"/>
              <a:buFont typeface="Wingdings" panose="05000000000000000000" pitchFamily="2" charset="2"/>
              <a:buChar char="þ"/>
            </a:pPr>
            <a:r>
              <a:rPr lang="en-US" altLang="zh-CN" dirty="0"/>
              <a:t>A </a:t>
            </a:r>
            <a:r>
              <a:rPr lang="en-US" altLang="zh-CN" dirty="0">
                <a:solidFill>
                  <a:schemeClr val="hlink"/>
                </a:solidFill>
              </a:rPr>
              <a:t>digitized</a:t>
            </a:r>
            <a:r>
              <a:rPr lang="en-US" altLang="zh-CN" dirty="0"/>
              <a:t> voice channel, as we will see in Chapter B00, is made by </a:t>
            </a:r>
            <a:r>
              <a:rPr lang="en-US" altLang="zh-CN" dirty="0">
                <a:solidFill>
                  <a:schemeClr val="hlink"/>
                </a:solidFill>
              </a:rPr>
              <a:t>digitizing</a:t>
            </a:r>
            <a:r>
              <a:rPr lang="en-US" altLang="zh-CN" dirty="0"/>
              <a:t> a 4-kHz bandwidth analog voice signal. </a:t>
            </a:r>
          </a:p>
          <a:p>
            <a:pPr>
              <a:spcBef>
                <a:spcPts val="600"/>
              </a:spcBef>
              <a:buSzPct val="80000"/>
              <a:buFont typeface="Wingdings" panose="05000000000000000000" pitchFamily="2" charset="2"/>
              <a:buChar char="þ"/>
            </a:pPr>
            <a:r>
              <a:rPr lang="en-US" altLang="zh-CN" dirty="0"/>
              <a:t>We need to sample the signal at </a:t>
            </a:r>
            <a:r>
              <a:rPr lang="en-US" altLang="zh-CN" dirty="0">
                <a:solidFill>
                  <a:srgbClr val="FF0000"/>
                </a:solidFill>
              </a:rPr>
              <a:t>twice</a:t>
            </a:r>
            <a:r>
              <a:rPr lang="en-US" altLang="zh-CN" dirty="0"/>
              <a:t> the highest frequency (two samples per hertz). </a:t>
            </a:r>
          </a:p>
          <a:p>
            <a:pPr>
              <a:spcBef>
                <a:spcPts val="600"/>
              </a:spcBef>
              <a:buSzPct val="80000"/>
              <a:buFont typeface="Wingdings" panose="05000000000000000000" pitchFamily="2" charset="2"/>
              <a:buChar char="þ"/>
            </a:pPr>
            <a:r>
              <a:rPr lang="en-US" altLang="zh-CN" dirty="0"/>
              <a:t>We assume that each sample requires 8 bits. What is the required bit rate?</a:t>
            </a:r>
            <a:r>
              <a:rPr lang="en-US" altLang="zh-CN" b="1" i="1" dirty="0"/>
              <a:t/>
            </a:r>
            <a:br>
              <a:rPr lang="en-US" altLang="zh-CN" b="1" i="1" dirty="0"/>
            </a:br>
            <a:endParaRPr lang="en-US" altLang="zh-CN" b="1" i="1" dirty="0"/>
          </a:p>
          <a:p>
            <a:pPr>
              <a:spcBef>
                <a:spcPts val="600"/>
              </a:spcBef>
              <a:buFontTx/>
              <a:buNone/>
            </a:pPr>
            <a:r>
              <a:rPr lang="en-US" altLang="zh-CN" dirty="0">
                <a:solidFill>
                  <a:schemeClr val="hlink"/>
                </a:solidFill>
              </a:rPr>
              <a:t>Solution</a:t>
            </a:r>
          </a:p>
          <a:p>
            <a:pPr>
              <a:spcBef>
                <a:spcPts val="600"/>
              </a:spcBef>
            </a:pPr>
            <a:r>
              <a:rPr lang="en-US" altLang="zh-CN" dirty="0"/>
              <a:t>The bit rate can be </a:t>
            </a:r>
            <a:r>
              <a:rPr lang="en-US" altLang="zh-CN" dirty="0">
                <a:solidFill>
                  <a:srgbClr val="FF0000"/>
                </a:solidFill>
              </a:rPr>
              <a:t>calculated</a:t>
            </a:r>
            <a:r>
              <a:rPr lang="en-US" altLang="zh-CN" dirty="0"/>
              <a:t> as</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3DA1CDC1-8E8D-49D2-8048-FE3050D5EF27}" type="slidenum">
              <a:rPr lang="en-US" altLang="zh-CN"/>
              <a:pPr/>
              <a:t>106</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sp>
        <p:nvSpPr>
          <p:cNvPr id="979978"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979982" name="Rectangle 14"/>
          <p:cNvSpPr>
            <a:spLocks noChangeArrowheads="1"/>
          </p:cNvSpPr>
          <p:nvPr/>
        </p:nvSpPr>
        <p:spPr bwMode="auto">
          <a:xfrm>
            <a:off x="419100" y="5357914"/>
            <a:ext cx="8305800" cy="830997"/>
          </a:xfrm>
          <a:prstGeom prst="rect">
            <a:avLst/>
          </a:prstGeom>
          <a:noFill/>
          <a:ln w="9525">
            <a:noFill/>
            <a:miter lim="800000"/>
          </a:ln>
          <a:effectLst/>
        </p:spPr>
        <p:txBody>
          <a:bodyPr>
            <a:spAutoFit/>
          </a:bodyPr>
          <a:lstStyle/>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The TV stations reduce this rate to </a:t>
            </a:r>
            <a:r>
              <a:rPr lang="en-US" altLang="zh-CN" sz="2400" baseline="0" dirty="0">
                <a:solidFill>
                  <a:srgbClr val="FF0000"/>
                </a:solidFill>
                <a:ea typeface="宋体" panose="02010600030101010101" pitchFamily="2" charset="-122"/>
              </a:rPr>
              <a:t>20 to 40 </a:t>
            </a:r>
            <a:r>
              <a:rPr lang="en-US" altLang="zh-CN" sz="2400" baseline="0" dirty="0">
                <a:ea typeface="宋体" panose="02010600030101010101" pitchFamily="2" charset="-122"/>
              </a:rPr>
              <a:t>Mbps through compression. </a:t>
            </a:r>
          </a:p>
        </p:txBody>
      </p:sp>
      <p:pic>
        <p:nvPicPr>
          <p:cNvPr id="979984" name="Picture 16"/>
          <p:cNvPicPr>
            <a:picLocks noChangeAspect="1" noChangeArrowheads="1"/>
          </p:cNvPicPr>
          <p:nvPr/>
        </p:nvPicPr>
        <p:blipFill>
          <a:blip r:embed="rId3" cstate="print"/>
          <a:srcRect/>
          <a:stretch>
            <a:fillRect/>
          </a:stretch>
        </p:blipFill>
        <p:spPr bwMode="auto">
          <a:xfrm>
            <a:off x="914400" y="4778375"/>
            <a:ext cx="7010400" cy="403225"/>
          </a:xfrm>
          <a:prstGeom prst="rect">
            <a:avLst/>
          </a:prstGeom>
          <a:noFill/>
          <a:ln w="57150" cmpd="thickThin">
            <a:solidFill>
              <a:schemeClr val="folHlink"/>
            </a:solidFill>
            <a:miter lim="800000"/>
            <a:headEnd/>
            <a:tailEnd/>
          </a:ln>
          <a:effectLst/>
        </p:spPr>
      </p:pic>
      <p:sp>
        <p:nvSpPr>
          <p:cNvPr id="979985" name="Rectangle 17"/>
          <p:cNvSpPr>
            <a:spLocks noGrp="1" noChangeArrowheads="1"/>
          </p:cNvSpPr>
          <p:nvPr>
            <p:ph type="title"/>
          </p:nvPr>
        </p:nvSpPr>
        <p:spPr/>
        <p:txBody>
          <a:bodyPr/>
          <a:lstStyle/>
          <a:p>
            <a:r>
              <a:rPr lang="en-US" altLang="zh-CN" dirty="0">
                <a:solidFill>
                  <a:schemeClr val="hlink"/>
                </a:solidFill>
              </a:rPr>
              <a:t>Example 0.20</a:t>
            </a:r>
            <a:endParaRPr lang="zh-CN" altLang="en-US" dirty="0">
              <a:solidFill>
                <a:schemeClr val="hlink"/>
              </a:solidFill>
            </a:endParaRPr>
          </a:p>
        </p:txBody>
      </p:sp>
      <p:sp>
        <p:nvSpPr>
          <p:cNvPr id="979986" name="Rectangle 18"/>
          <p:cNvSpPr>
            <a:spLocks noGrp="1" noChangeArrowheads="1"/>
          </p:cNvSpPr>
          <p:nvPr>
            <p:ph type="body" idx="1"/>
          </p:nvPr>
        </p:nvSpPr>
        <p:spPr>
          <a:xfrm>
            <a:off x="304800" y="1066800"/>
            <a:ext cx="8534400" cy="3429000"/>
          </a:xfrm>
        </p:spPr>
        <p:txBody>
          <a:bodyPr/>
          <a:lstStyle/>
          <a:p>
            <a:pPr>
              <a:spcBef>
                <a:spcPts val="600"/>
              </a:spcBef>
            </a:pPr>
            <a:r>
              <a:rPr lang="en-US" altLang="zh-CN" dirty="0"/>
              <a:t>What is the bit rate for high-definition TV (HDTV)?</a:t>
            </a:r>
          </a:p>
          <a:p>
            <a:pPr>
              <a:spcBef>
                <a:spcPts val="600"/>
              </a:spcBef>
              <a:buNone/>
            </a:pPr>
            <a:r>
              <a:rPr lang="en-US" altLang="zh-CN" dirty="0">
                <a:solidFill>
                  <a:schemeClr val="hlink"/>
                </a:solidFill>
              </a:rPr>
              <a:t>Solution</a:t>
            </a:r>
          </a:p>
          <a:p>
            <a:pPr>
              <a:spcBef>
                <a:spcPts val="600"/>
              </a:spcBef>
              <a:buSzPct val="80000"/>
              <a:buFont typeface="Wingdings" panose="05000000000000000000" pitchFamily="2" charset="2"/>
              <a:buChar char="þ"/>
            </a:pPr>
            <a:r>
              <a:rPr lang="en-US" altLang="zh-CN" dirty="0"/>
              <a:t>HDTV uses digital signals to </a:t>
            </a:r>
            <a:r>
              <a:rPr lang="en-US" altLang="zh-CN" dirty="0">
                <a:solidFill>
                  <a:schemeClr val="hlink"/>
                </a:solidFill>
              </a:rPr>
              <a:t>broadcast</a:t>
            </a:r>
            <a:r>
              <a:rPr lang="en-US" altLang="zh-CN" dirty="0"/>
              <a:t> high quality video signals. </a:t>
            </a:r>
          </a:p>
          <a:p>
            <a:pPr>
              <a:spcBef>
                <a:spcPts val="600"/>
              </a:spcBef>
              <a:buSzPct val="80000"/>
              <a:buFont typeface="Wingdings" panose="05000000000000000000" pitchFamily="2" charset="2"/>
              <a:buChar char="þ"/>
            </a:pPr>
            <a:r>
              <a:rPr lang="en-US" altLang="zh-CN" dirty="0"/>
              <a:t>The HDTV screen is normally </a:t>
            </a:r>
            <a:r>
              <a:rPr lang="en-US" altLang="zh-CN" dirty="0">
                <a:solidFill>
                  <a:schemeClr val="hlink"/>
                </a:solidFill>
              </a:rPr>
              <a:t>a ratio of</a:t>
            </a:r>
            <a:r>
              <a:rPr lang="en-US" altLang="zh-CN" dirty="0"/>
              <a:t> 16</a:t>
            </a:r>
            <a:r>
              <a:rPr lang="en-US" altLang="zh-CN" dirty="0">
                <a:solidFill>
                  <a:schemeClr val="hlink"/>
                </a:solidFill>
              </a:rPr>
              <a:t>:</a:t>
            </a:r>
            <a:r>
              <a:rPr lang="en-US" altLang="zh-CN" dirty="0"/>
              <a:t>9. </a:t>
            </a:r>
          </a:p>
          <a:p>
            <a:pPr>
              <a:spcBef>
                <a:spcPts val="600"/>
              </a:spcBef>
              <a:buSzPct val="80000"/>
              <a:buFont typeface="Wingdings" panose="05000000000000000000" pitchFamily="2" charset="2"/>
              <a:buChar char="þ"/>
            </a:pPr>
            <a:r>
              <a:rPr lang="en-US" altLang="zh-CN" dirty="0"/>
              <a:t>There are </a:t>
            </a:r>
            <a:r>
              <a:rPr lang="en-US" altLang="zh-CN" dirty="0">
                <a:solidFill>
                  <a:schemeClr val="hlink"/>
                </a:solidFill>
              </a:rPr>
              <a:t>1920 by 1080</a:t>
            </a:r>
            <a:r>
              <a:rPr lang="en-US" altLang="zh-CN" dirty="0"/>
              <a:t> pixels per screen, and the screen is </a:t>
            </a:r>
            <a:r>
              <a:rPr lang="en-US" altLang="zh-CN" dirty="0">
                <a:solidFill>
                  <a:srgbClr val="FF0000"/>
                </a:solidFill>
              </a:rPr>
              <a:t>renewed</a:t>
            </a:r>
            <a:r>
              <a:rPr lang="en-US" altLang="zh-CN" dirty="0"/>
              <a:t> 30 times per second. </a:t>
            </a:r>
          </a:p>
          <a:p>
            <a:pPr>
              <a:spcBef>
                <a:spcPts val="600"/>
              </a:spcBef>
              <a:buSzPct val="80000"/>
              <a:buFont typeface="Wingdings" panose="05000000000000000000" pitchFamily="2" charset="2"/>
              <a:buChar char="þ"/>
            </a:pPr>
            <a:r>
              <a:rPr lang="en-US" altLang="zh-CN" dirty="0"/>
              <a:t>Twenty-four bits </a:t>
            </a:r>
            <a:r>
              <a:rPr lang="en-US" altLang="zh-CN" dirty="0">
                <a:solidFill>
                  <a:srgbClr val="FF0000"/>
                </a:solidFill>
              </a:rPr>
              <a:t>represents</a:t>
            </a:r>
            <a:r>
              <a:rPr lang="en-US" altLang="zh-CN" dirty="0"/>
              <a:t> one color pixel. </a:t>
            </a:r>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6" name="Rectangle 6"/>
          <p:cNvSpPr>
            <a:spLocks noGrp="1" noChangeArrowheads="1"/>
          </p:cNvSpPr>
          <p:nvPr>
            <p:ph type="title"/>
          </p:nvPr>
        </p:nvSpPr>
        <p:spPr/>
        <p:txBody>
          <a:bodyPr/>
          <a:lstStyle/>
          <a:p>
            <a:r>
              <a:rPr lang="en-US" altLang="zh-CN" dirty="0"/>
              <a:t>0.3.2 Bit Length</a:t>
            </a:r>
          </a:p>
        </p:txBody>
      </p:sp>
      <p:sp>
        <p:nvSpPr>
          <p:cNvPr id="1049607" name="Rectangle 7"/>
          <p:cNvSpPr>
            <a:spLocks noGrp="1" noChangeArrowheads="1"/>
          </p:cNvSpPr>
          <p:nvPr>
            <p:ph type="body" idx="1"/>
          </p:nvPr>
        </p:nvSpPr>
        <p:spPr>
          <a:xfrm>
            <a:off x="304800" y="1000108"/>
            <a:ext cx="8534400" cy="5172092"/>
          </a:xfrm>
        </p:spPr>
        <p:txBody>
          <a:bodyPr/>
          <a:lstStyle/>
          <a:p>
            <a:pPr>
              <a:spcBef>
                <a:spcPts val="600"/>
              </a:spcBef>
            </a:pPr>
            <a:r>
              <a:rPr lang="en-US" altLang="zh-CN" dirty="0"/>
              <a:t>We discussed the concept of the </a:t>
            </a:r>
            <a:r>
              <a:rPr lang="en-US" altLang="zh-CN" dirty="0">
                <a:solidFill>
                  <a:srgbClr val="FF0000"/>
                </a:solidFill>
              </a:rPr>
              <a:t>wavelength</a:t>
            </a:r>
            <a:r>
              <a:rPr lang="en-US" altLang="zh-CN" dirty="0"/>
              <a:t> for an analog signal: the distance </a:t>
            </a:r>
            <a:r>
              <a:rPr lang="en-US" altLang="zh-CN" dirty="0">
                <a:solidFill>
                  <a:srgbClr val="FF0000"/>
                </a:solidFill>
              </a:rPr>
              <a:t>that</a:t>
            </a:r>
            <a:r>
              <a:rPr lang="en-US" altLang="zh-CN" dirty="0"/>
              <a:t> one cycle occupies on the transmission medium. </a:t>
            </a:r>
          </a:p>
          <a:p>
            <a:pPr>
              <a:spcBef>
                <a:spcPts val="600"/>
              </a:spcBef>
            </a:pPr>
            <a:endParaRPr lang="en-US" altLang="zh-CN" dirty="0"/>
          </a:p>
          <a:p>
            <a:pPr>
              <a:spcBef>
                <a:spcPts val="600"/>
              </a:spcBef>
            </a:pPr>
            <a:r>
              <a:rPr lang="en-US" altLang="zh-CN" dirty="0"/>
              <a:t>We can define something </a:t>
            </a:r>
            <a:r>
              <a:rPr lang="en-US" altLang="zh-CN" dirty="0">
                <a:solidFill>
                  <a:srgbClr val="FF0000"/>
                </a:solidFill>
              </a:rPr>
              <a:t>similar</a:t>
            </a:r>
            <a:r>
              <a:rPr lang="en-US" altLang="zh-CN" dirty="0"/>
              <a:t> for a digital signal: the bit length.  </a:t>
            </a:r>
          </a:p>
          <a:p>
            <a:pPr>
              <a:spcBef>
                <a:spcPts val="600"/>
              </a:spcBef>
            </a:pPr>
            <a:endParaRPr lang="en-US" altLang="zh-CN" dirty="0"/>
          </a:p>
          <a:p>
            <a:pPr>
              <a:spcBef>
                <a:spcPts val="600"/>
              </a:spcBef>
            </a:pPr>
            <a:r>
              <a:rPr lang="en-US" altLang="zh-CN" dirty="0"/>
              <a:t>The bit length is the distance </a:t>
            </a:r>
            <a:r>
              <a:rPr lang="en-US" altLang="zh-CN" dirty="0">
                <a:solidFill>
                  <a:srgbClr val="FF0000"/>
                </a:solidFill>
              </a:rPr>
              <a:t>that</a:t>
            </a:r>
            <a:r>
              <a:rPr lang="en-US" altLang="zh-CN" dirty="0"/>
              <a:t> one bit occupies on the transmission medium. </a:t>
            </a:r>
          </a:p>
          <a:p>
            <a:pPr>
              <a:spcBef>
                <a:spcPts val="600"/>
              </a:spcBef>
            </a:pPr>
            <a:endParaRPr lang="en-US" altLang="zh-CN" dirty="0"/>
          </a:p>
          <a:p>
            <a:pPr>
              <a:spcBef>
                <a:spcPts val="600"/>
              </a:spcBef>
            </a:pPr>
            <a:r>
              <a:rPr lang="en-US" altLang="zh-CN" dirty="0"/>
              <a:t>Bit length = propagation speed × bit duration </a:t>
            </a:r>
          </a:p>
        </p:txBody>
      </p:sp>
      <p:sp>
        <p:nvSpPr>
          <p:cNvPr id="5" name="灯片编号占位符 3"/>
          <p:cNvSpPr>
            <a:spLocks noGrp="1"/>
          </p:cNvSpPr>
          <p:nvPr>
            <p:ph type="sldNum" sz="quarter" idx="10"/>
          </p:nvPr>
        </p:nvSpPr>
        <p:spPr/>
        <p:txBody>
          <a:bodyPr/>
          <a:lstStyle/>
          <a:p>
            <a:r>
              <a:rPr lang="en-US" altLang="zh-CN"/>
              <a:t>3.</a:t>
            </a:r>
            <a:fld id="{2706581E-CA81-45BA-A509-58B96C2E0FFB}" type="slidenum">
              <a:rPr lang="en-US" altLang="zh-CN" smtClean="0"/>
              <a:pPr/>
              <a:t>107</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idx="4294967295"/>
          </p:nvPr>
        </p:nvSpPr>
        <p:spPr>
          <a:xfrm>
            <a:off x="355600" y="203200"/>
            <a:ext cx="8359775" cy="627063"/>
          </a:xfrm>
        </p:spPr>
        <p:txBody>
          <a:bodyPr/>
          <a:lstStyle/>
          <a:p>
            <a:r>
              <a:rPr lang="zh-CN" altLang="en-US" dirty="0"/>
              <a:t>数字信号流随时间的变化</a:t>
            </a:r>
          </a:p>
        </p:txBody>
      </p:sp>
      <p:sp>
        <p:nvSpPr>
          <p:cNvPr id="645123" name="Rectangle 3"/>
          <p:cNvSpPr>
            <a:spLocks noGrp="1" noChangeArrowheads="1"/>
          </p:cNvSpPr>
          <p:nvPr>
            <p:ph type="body" idx="4294967295"/>
          </p:nvPr>
        </p:nvSpPr>
        <p:spPr>
          <a:xfrm>
            <a:off x="428596" y="1214423"/>
            <a:ext cx="8483600" cy="571504"/>
          </a:xfrm>
        </p:spPr>
        <p:txBody>
          <a:bodyPr/>
          <a:lstStyle/>
          <a:p>
            <a:r>
              <a:rPr lang="zh-CN" altLang="en-US" dirty="0"/>
              <a:t>在</a:t>
            </a:r>
            <a:r>
              <a:rPr lang="zh-CN" altLang="en-US" dirty="0">
                <a:solidFill>
                  <a:schemeClr val="hlink"/>
                </a:solidFill>
              </a:rPr>
              <a:t>时间轴上</a:t>
            </a:r>
            <a:r>
              <a:rPr lang="zh-CN" altLang="en-US" dirty="0"/>
              <a:t>信号的</a:t>
            </a:r>
            <a:r>
              <a:rPr lang="zh-CN" altLang="en-US" dirty="0">
                <a:solidFill>
                  <a:srgbClr val="FF0000"/>
                </a:solidFill>
              </a:rPr>
              <a:t>宽度</a:t>
            </a:r>
            <a:r>
              <a:rPr lang="zh-CN" altLang="en-US" dirty="0"/>
              <a:t>随带宽的增大而变窄。     </a:t>
            </a:r>
          </a:p>
        </p:txBody>
      </p:sp>
      <p:grpSp>
        <p:nvGrpSpPr>
          <p:cNvPr id="2" name="Group 33"/>
          <p:cNvGrpSpPr>
            <a:grpSpLocks/>
          </p:cNvGrpSpPr>
          <p:nvPr/>
        </p:nvGrpSpPr>
        <p:grpSpPr bwMode="auto">
          <a:xfrm>
            <a:off x="323850" y="2060848"/>
            <a:ext cx="8612188" cy="1658938"/>
            <a:chOff x="204" y="1799"/>
            <a:chExt cx="5425" cy="1045"/>
          </a:xfrm>
        </p:grpSpPr>
        <p:sp>
          <p:nvSpPr>
            <p:cNvPr id="645125" name="Line 4"/>
            <p:cNvSpPr>
              <a:spLocks noChangeShapeType="1"/>
            </p:cNvSpPr>
            <p:nvPr/>
          </p:nvSpPr>
          <p:spPr bwMode="auto">
            <a:xfrm>
              <a:off x="1345" y="2602"/>
              <a:ext cx="0" cy="196"/>
            </a:xfrm>
            <a:prstGeom prst="line">
              <a:avLst/>
            </a:prstGeom>
            <a:noFill/>
            <a:ln w="19050">
              <a:solidFill>
                <a:srgbClr val="333399"/>
              </a:solidFill>
              <a:round/>
              <a:headEnd/>
              <a:tailEnd/>
            </a:ln>
          </p:spPr>
          <p:txBody>
            <a:bodyPr/>
            <a:lstStyle/>
            <a:p>
              <a:endParaRPr lang="zh-CN" altLang="en-US"/>
            </a:p>
          </p:txBody>
        </p:sp>
        <p:sp>
          <p:nvSpPr>
            <p:cNvPr id="645126" name="Line 5"/>
            <p:cNvSpPr>
              <a:spLocks noChangeShapeType="1"/>
            </p:cNvSpPr>
            <p:nvPr/>
          </p:nvSpPr>
          <p:spPr bwMode="auto">
            <a:xfrm>
              <a:off x="1122" y="2357"/>
              <a:ext cx="4340" cy="0"/>
            </a:xfrm>
            <a:prstGeom prst="line">
              <a:avLst/>
            </a:prstGeom>
            <a:noFill/>
            <a:ln w="19050">
              <a:solidFill>
                <a:srgbClr val="333399"/>
              </a:solidFill>
              <a:round/>
              <a:headEnd/>
              <a:tailEnd type="triangle" w="sm" len="med"/>
            </a:ln>
          </p:spPr>
          <p:txBody>
            <a:bodyPr/>
            <a:lstStyle/>
            <a:p>
              <a:endParaRPr lang="zh-CN" altLang="en-US"/>
            </a:p>
          </p:txBody>
        </p:sp>
        <p:sp>
          <p:nvSpPr>
            <p:cNvPr id="645127"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p:spPr>
          <p:txBody>
            <a:bodyPr/>
            <a:lstStyle/>
            <a:p>
              <a:endParaRPr lang="zh-CN" altLang="en-US"/>
            </a:p>
          </p:txBody>
        </p:sp>
        <p:sp>
          <p:nvSpPr>
            <p:cNvPr id="645128" name="Freeform 8"/>
            <p:cNvSpPr>
              <a:spLocks/>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8"/>
                <a:gd name="T40" fmla="*/ 0 h 384"/>
                <a:gd name="T41" fmla="*/ 2208 w 2208"/>
                <a:gd name="T42" fmla="*/ 384 h 3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a:solidFill>
                <a:srgbClr val="333399"/>
              </a:solidFill>
              <a:round/>
              <a:headEnd/>
              <a:tailEnd/>
            </a:ln>
          </p:spPr>
          <p:txBody>
            <a:bodyPr/>
            <a:lstStyle/>
            <a:p>
              <a:endParaRPr lang="zh-CN" altLang="zh-CN"/>
            </a:p>
          </p:txBody>
        </p:sp>
        <p:sp>
          <p:nvSpPr>
            <p:cNvPr id="645129" name="Freeform 9"/>
            <p:cNvSpPr>
              <a:spLocks/>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 name="T10" fmla="*/ 0 60000 65536"/>
                <a:gd name="T11" fmla="*/ 0 60000 65536"/>
                <a:gd name="T12" fmla="*/ 0 60000 65536"/>
                <a:gd name="T13" fmla="*/ 0 60000 65536"/>
                <a:gd name="T14" fmla="*/ 0 60000 65536"/>
                <a:gd name="T15" fmla="*/ 0 w 624"/>
                <a:gd name="T16" fmla="*/ 0 h 384"/>
                <a:gd name="T17" fmla="*/ 624 w 624"/>
                <a:gd name="T18" fmla="*/ 384 h 384"/>
              </a:gdLst>
              <a:ahLst/>
              <a:cxnLst>
                <a:cxn ang="T10">
                  <a:pos x="T0" y="T1"/>
                </a:cxn>
                <a:cxn ang="T11">
                  <a:pos x="T2" y="T3"/>
                </a:cxn>
                <a:cxn ang="T12">
                  <a:pos x="T4" y="T5"/>
                </a:cxn>
                <a:cxn ang="T13">
                  <a:pos x="T6" y="T7"/>
                </a:cxn>
                <a:cxn ang="T14">
                  <a:pos x="T8" y="T9"/>
                </a:cxn>
              </a:cxnLst>
              <a:rect l="T15" t="T16" r="T17" b="T18"/>
              <a:pathLst>
                <a:path w="624" h="384">
                  <a:moveTo>
                    <a:pt x="0" y="384"/>
                  </a:moveTo>
                  <a:lnTo>
                    <a:pt x="240" y="384"/>
                  </a:lnTo>
                  <a:lnTo>
                    <a:pt x="240" y="0"/>
                  </a:lnTo>
                  <a:lnTo>
                    <a:pt x="624" y="0"/>
                  </a:lnTo>
                  <a:lnTo>
                    <a:pt x="624" y="384"/>
                  </a:lnTo>
                </a:path>
              </a:pathLst>
            </a:custGeom>
            <a:noFill/>
            <a:ln w="28575">
              <a:solidFill>
                <a:srgbClr val="333399"/>
              </a:solidFill>
              <a:round/>
              <a:headEnd/>
              <a:tailEnd/>
            </a:ln>
          </p:spPr>
          <p:txBody>
            <a:bodyPr/>
            <a:lstStyle/>
            <a:p>
              <a:endParaRPr lang="zh-CN" altLang="zh-CN"/>
            </a:p>
          </p:txBody>
        </p:sp>
        <p:sp>
          <p:nvSpPr>
            <p:cNvPr id="645130"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p:spPr>
          <p:txBody>
            <a:bodyPr/>
            <a:lstStyle/>
            <a:p>
              <a:endParaRPr lang="zh-CN" altLang="en-US"/>
            </a:p>
          </p:txBody>
        </p:sp>
        <p:sp>
          <p:nvSpPr>
            <p:cNvPr id="645131" name="Line 13"/>
            <p:cNvSpPr>
              <a:spLocks noChangeShapeType="1"/>
            </p:cNvSpPr>
            <p:nvPr/>
          </p:nvSpPr>
          <p:spPr bwMode="auto">
            <a:xfrm>
              <a:off x="5128" y="2602"/>
              <a:ext cx="0" cy="196"/>
            </a:xfrm>
            <a:prstGeom prst="line">
              <a:avLst/>
            </a:prstGeom>
            <a:noFill/>
            <a:ln w="19050">
              <a:solidFill>
                <a:srgbClr val="333399"/>
              </a:solidFill>
              <a:round/>
              <a:headEnd/>
              <a:tailEnd/>
            </a:ln>
          </p:spPr>
          <p:txBody>
            <a:bodyPr/>
            <a:lstStyle/>
            <a:p>
              <a:endParaRPr lang="zh-CN" altLang="en-US"/>
            </a:p>
          </p:txBody>
        </p:sp>
        <p:sp>
          <p:nvSpPr>
            <p:cNvPr id="645132" name="Text Box 14"/>
            <p:cNvSpPr txBox="1">
              <a:spLocks noChangeArrowheads="1"/>
            </p:cNvSpPr>
            <p:nvPr/>
          </p:nvSpPr>
          <p:spPr bwMode="auto">
            <a:xfrm>
              <a:off x="2528" y="2594"/>
              <a:ext cx="1199" cy="250"/>
            </a:xfrm>
            <a:prstGeom prst="rect">
              <a:avLst/>
            </a:prstGeom>
            <a:solidFill>
              <a:schemeClr val="bg1"/>
            </a:solidFill>
            <a:ln w="9525">
              <a:noFill/>
              <a:miter lim="800000"/>
              <a:headEnd/>
              <a:tailEnd/>
            </a:ln>
          </p:spPr>
          <p:txBody>
            <a:bodyPr wrap="none">
              <a:spAutoFit/>
            </a:bodyPr>
            <a:lstStyle/>
            <a:p>
              <a:r>
                <a:rPr kumimoji="1" lang="zh-CN" altLang="en-US" sz="2000">
                  <a:solidFill>
                    <a:srgbClr val="333399"/>
                  </a:solidFill>
                  <a:ea typeface="黑体" pitchFamily="49" charset="-122"/>
                </a:rPr>
                <a:t>每</a:t>
              </a:r>
              <a:r>
                <a:rPr kumimoji="1" lang="zh-CN" altLang="en-US" sz="2000">
                  <a:solidFill>
                    <a:srgbClr val="333399"/>
                  </a:solidFill>
                  <a:ea typeface="黑体" pitchFamily="49" charset="-122"/>
                  <a:sym typeface="Symbol" pitchFamily="18" charset="2"/>
                </a:rPr>
                <a:t>秒</a:t>
              </a:r>
              <a:r>
                <a:rPr kumimoji="1" lang="zh-CN" altLang="en-US" sz="1200">
                  <a:solidFill>
                    <a:srgbClr val="333399"/>
                  </a:solidFill>
                  <a:ea typeface="黑体" pitchFamily="49" charset="-122"/>
                  <a:sym typeface="Symbol" pitchFamily="18" charset="2"/>
                </a:rPr>
                <a:t> </a:t>
              </a:r>
              <a:r>
                <a:rPr kumimoji="1" lang="en-US" altLang="zh-CN" sz="2000">
                  <a:solidFill>
                    <a:srgbClr val="333399"/>
                  </a:solidFill>
                  <a:ea typeface="黑体" pitchFamily="49" charset="-122"/>
                  <a:sym typeface="Symbol" pitchFamily="18" charset="2"/>
                </a:rPr>
                <a:t>10</a:t>
              </a:r>
              <a:r>
                <a:rPr kumimoji="1" lang="en-US" altLang="zh-CN" sz="2000" baseline="30000">
                  <a:solidFill>
                    <a:srgbClr val="333399"/>
                  </a:solidFill>
                  <a:ea typeface="黑体" pitchFamily="49" charset="-122"/>
                  <a:sym typeface="Symbol" pitchFamily="18" charset="2"/>
                </a:rPr>
                <a:t>6</a:t>
              </a:r>
              <a:r>
                <a:rPr kumimoji="1" lang="en-US" altLang="zh-CN" sz="1400" baseline="30000">
                  <a:solidFill>
                    <a:srgbClr val="333399"/>
                  </a:solidFill>
                  <a:ea typeface="黑体" pitchFamily="49" charset="-122"/>
                  <a:sym typeface="Symbol" pitchFamily="18" charset="2"/>
                </a:rPr>
                <a:t> </a:t>
              </a:r>
              <a:r>
                <a:rPr kumimoji="1" lang="zh-CN" altLang="en-US" sz="2000">
                  <a:solidFill>
                    <a:srgbClr val="333399"/>
                  </a:solidFill>
                  <a:ea typeface="黑体" pitchFamily="49" charset="-122"/>
                  <a:sym typeface="Symbol" pitchFamily="18" charset="2"/>
                </a:rPr>
                <a:t>个比特</a:t>
              </a:r>
              <a:endParaRPr kumimoji="1" lang="zh-CN" altLang="en-US" sz="2000">
                <a:solidFill>
                  <a:srgbClr val="333399"/>
                </a:solidFill>
                <a:ea typeface="黑体" pitchFamily="49" charset="-122"/>
              </a:endParaRPr>
            </a:p>
          </p:txBody>
        </p:sp>
        <p:sp>
          <p:nvSpPr>
            <p:cNvPr id="645133" name="Text Box 15"/>
            <p:cNvSpPr txBox="1">
              <a:spLocks noChangeArrowheads="1"/>
            </p:cNvSpPr>
            <p:nvPr/>
          </p:nvSpPr>
          <p:spPr bwMode="auto">
            <a:xfrm>
              <a:off x="5193" y="2086"/>
              <a:ext cx="436" cy="250"/>
            </a:xfrm>
            <a:prstGeom prst="rect">
              <a:avLst/>
            </a:prstGeom>
            <a:noFill/>
            <a:ln w="9525">
              <a:noFill/>
              <a:miter lim="800000"/>
              <a:headEnd/>
              <a:tailEnd/>
            </a:ln>
          </p:spPr>
          <p:txBody>
            <a:bodyPr wrap="none">
              <a:spAutoFit/>
            </a:bodyPr>
            <a:lstStyle/>
            <a:p>
              <a:r>
                <a:rPr kumimoji="1" lang="zh-CN" altLang="en-US" sz="2000">
                  <a:solidFill>
                    <a:srgbClr val="333399"/>
                  </a:solidFill>
                  <a:ea typeface="黑体" pitchFamily="49" charset="-122"/>
                </a:rPr>
                <a:t>时间</a:t>
              </a:r>
            </a:p>
          </p:txBody>
        </p:sp>
        <p:sp>
          <p:nvSpPr>
            <p:cNvPr id="645134" name="Text Box 27"/>
            <p:cNvSpPr txBox="1">
              <a:spLocks noChangeArrowheads="1"/>
            </p:cNvSpPr>
            <p:nvPr/>
          </p:nvSpPr>
          <p:spPr bwMode="auto">
            <a:xfrm>
              <a:off x="1440" y="2137"/>
              <a:ext cx="3530" cy="250"/>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49" charset="-122"/>
                </a:rPr>
                <a:t>1 </a:t>
              </a:r>
              <a:r>
                <a:rPr kumimoji="1" lang="en-US" altLang="zh-CN" sz="1200">
                  <a:solidFill>
                    <a:srgbClr val="333399"/>
                  </a:solidFill>
                  <a:ea typeface="黑体" pitchFamily="49" charset="-122"/>
                </a:rPr>
                <a:t>  </a:t>
              </a:r>
              <a:r>
                <a:rPr kumimoji="1" lang="en-US" altLang="zh-CN" sz="2000">
                  <a:solidFill>
                    <a:srgbClr val="333399"/>
                  </a:solidFill>
                  <a:ea typeface="黑体" pitchFamily="49" charset="-122"/>
                </a:rPr>
                <a:t>      0        1    </a:t>
              </a:r>
              <a:r>
                <a:rPr kumimoji="1" lang="en-US" altLang="zh-CN" sz="1400">
                  <a:solidFill>
                    <a:srgbClr val="333399"/>
                  </a:solidFill>
                  <a:ea typeface="黑体" pitchFamily="49" charset="-122"/>
                </a:rPr>
                <a:t>  </a:t>
              </a:r>
              <a:r>
                <a:rPr kumimoji="1" lang="en-US" altLang="zh-CN" sz="2000">
                  <a:solidFill>
                    <a:srgbClr val="333399"/>
                  </a:solidFill>
                  <a:ea typeface="黑体" pitchFamily="49" charset="-122"/>
                </a:rPr>
                <a:t>   0  </a:t>
              </a:r>
              <a:r>
                <a:rPr kumimoji="1" lang="en-US" altLang="zh-CN">
                  <a:solidFill>
                    <a:srgbClr val="333399"/>
                  </a:solidFill>
                  <a:ea typeface="黑体" pitchFamily="49" charset="-122"/>
                </a:rPr>
                <a:t>  </a:t>
              </a:r>
              <a:r>
                <a:rPr kumimoji="1" lang="en-US" altLang="zh-CN" sz="2000">
                  <a:solidFill>
                    <a:srgbClr val="333399"/>
                  </a:solidFill>
                  <a:ea typeface="黑体" pitchFamily="49" charset="-122"/>
                </a:rPr>
                <a:t>    1                                 1</a:t>
              </a:r>
            </a:p>
          </p:txBody>
        </p:sp>
        <p:sp>
          <p:nvSpPr>
            <p:cNvPr id="645135" name="Text Box 12"/>
            <p:cNvSpPr txBox="1">
              <a:spLocks noChangeArrowheads="1"/>
            </p:cNvSpPr>
            <p:nvPr/>
          </p:nvSpPr>
          <p:spPr bwMode="auto">
            <a:xfrm>
              <a:off x="2211" y="1799"/>
              <a:ext cx="421" cy="250"/>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49" charset="-122"/>
                </a:rPr>
                <a:t>1 </a:t>
              </a:r>
              <a:r>
                <a:rPr kumimoji="1" lang="en-US" altLang="zh-CN" sz="2000" b="1">
                  <a:solidFill>
                    <a:srgbClr val="333399"/>
                  </a:solidFill>
                  <a:ea typeface="黑体" pitchFamily="49" charset="-122"/>
                  <a:sym typeface="Symbol" pitchFamily="18" charset="2"/>
                </a:rPr>
                <a:t></a:t>
              </a:r>
              <a:r>
                <a:rPr kumimoji="1" lang="en-US" altLang="zh-CN" sz="2000">
                  <a:solidFill>
                    <a:srgbClr val="333399"/>
                  </a:solidFill>
                  <a:ea typeface="黑体" pitchFamily="49" charset="-122"/>
                  <a:sym typeface="Symbol" pitchFamily="18" charset="2"/>
                </a:rPr>
                <a:t>s</a:t>
              </a:r>
              <a:endParaRPr kumimoji="1" lang="en-US" altLang="zh-CN" sz="2000">
                <a:solidFill>
                  <a:srgbClr val="333399"/>
                </a:solidFill>
                <a:ea typeface="黑体" pitchFamily="49" charset="-122"/>
              </a:endParaRPr>
            </a:p>
          </p:txBody>
        </p:sp>
        <p:sp>
          <p:nvSpPr>
            <p:cNvPr id="645136" name="Text Box 31"/>
            <p:cNvSpPr txBox="1">
              <a:spLocks noChangeArrowheads="1"/>
            </p:cNvSpPr>
            <p:nvPr/>
          </p:nvSpPr>
          <p:spPr bwMode="auto">
            <a:xfrm>
              <a:off x="204" y="2115"/>
              <a:ext cx="751" cy="524"/>
            </a:xfrm>
            <a:prstGeom prst="rect">
              <a:avLst/>
            </a:prstGeom>
            <a:solidFill>
              <a:srgbClr val="FFFF99"/>
            </a:solidFill>
            <a:ln w="9525">
              <a:solidFill>
                <a:schemeClr val="folHlink"/>
              </a:solidFill>
              <a:miter lim="800000"/>
              <a:headEnd/>
              <a:tailEnd/>
            </a:ln>
          </p:spPr>
          <p:txBody>
            <a:bodyPr wrap="none">
              <a:spAutoFit/>
            </a:bodyPr>
            <a:lstStyle/>
            <a:p>
              <a:r>
                <a:rPr lang="zh-CN" altLang="en-US" sz="2400">
                  <a:solidFill>
                    <a:srgbClr val="333399"/>
                  </a:solidFill>
                  <a:ea typeface="黑体" pitchFamily="49" charset="-122"/>
                </a:rPr>
                <a:t>带宽为</a:t>
              </a:r>
            </a:p>
            <a:p>
              <a:r>
                <a:rPr lang="en-US" altLang="zh-CN" sz="2400">
                  <a:solidFill>
                    <a:srgbClr val="333399"/>
                  </a:solidFill>
                  <a:ea typeface="黑体" pitchFamily="49" charset="-122"/>
                </a:rPr>
                <a:t>1 Mb/s </a:t>
              </a:r>
            </a:p>
          </p:txBody>
        </p:sp>
      </p:grpSp>
      <p:grpSp>
        <p:nvGrpSpPr>
          <p:cNvPr id="3" name="Group 34"/>
          <p:cNvGrpSpPr>
            <a:grpSpLocks/>
          </p:cNvGrpSpPr>
          <p:nvPr/>
        </p:nvGrpSpPr>
        <p:grpSpPr bwMode="auto">
          <a:xfrm>
            <a:off x="323850" y="3892823"/>
            <a:ext cx="8569325" cy="1693863"/>
            <a:chOff x="204" y="2953"/>
            <a:chExt cx="5398" cy="1067"/>
          </a:xfrm>
        </p:grpSpPr>
        <p:sp>
          <p:nvSpPr>
            <p:cNvPr id="645138" name="Freeform 7"/>
            <p:cNvSpPr>
              <a:spLocks/>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56"/>
                <a:gd name="T124" fmla="*/ 0 h 384"/>
                <a:gd name="T125" fmla="*/ 2256 w 2256"/>
                <a:gd name="T126" fmla="*/ 384 h 38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a:solidFill>
                <a:srgbClr val="333399"/>
              </a:solidFill>
              <a:round/>
              <a:headEnd/>
              <a:tailEnd/>
            </a:ln>
          </p:spPr>
          <p:txBody>
            <a:bodyPr/>
            <a:lstStyle/>
            <a:p>
              <a:endParaRPr lang="zh-CN" altLang="zh-CN"/>
            </a:p>
          </p:txBody>
        </p:sp>
        <p:sp>
          <p:nvSpPr>
            <p:cNvPr id="645139" name="Freeform 10"/>
            <p:cNvSpPr>
              <a:spLocks/>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384"/>
                <a:gd name="T44" fmla="*/ 768 w 768"/>
                <a:gd name="T45" fmla="*/ 384 h 3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a:solidFill>
                <a:srgbClr val="333399"/>
              </a:solidFill>
              <a:round/>
              <a:headEnd/>
              <a:tailEnd/>
            </a:ln>
          </p:spPr>
          <p:txBody>
            <a:bodyPr/>
            <a:lstStyle/>
            <a:p>
              <a:endParaRPr lang="zh-CN" altLang="zh-CN"/>
            </a:p>
          </p:txBody>
        </p:sp>
        <p:sp>
          <p:nvSpPr>
            <p:cNvPr id="645140" name="Line 16"/>
            <p:cNvSpPr>
              <a:spLocks noChangeShapeType="1"/>
            </p:cNvSpPr>
            <p:nvPr/>
          </p:nvSpPr>
          <p:spPr bwMode="auto">
            <a:xfrm>
              <a:off x="1129" y="3533"/>
              <a:ext cx="4340" cy="0"/>
            </a:xfrm>
            <a:prstGeom prst="line">
              <a:avLst/>
            </a:prstGeom>
            <a:noFill/>
            <a:ln w="19050">
              <a:solidFill>
                <a:srgbClr val="333399"/>
              </a:solidFill>
              <a:round/>
              <a:headEnd/>
              <a:tailEnd type="triangle" w="sm" len="med"/>
            </a:ln>
          </p:spPr>
          <p:txBody>
            <a:bodyPr/>
            <a:lstStyle/>
            <a:p>
              <a:endParaRPr lang="zh-CN" altLang="en-US"/>
            </a:p>
          </p:txBody>
        </p:sp>
        <p:sp>
          <p:nvSpPr>
            <p:cNvPr id="645141" name="Text Box 17"/>
            <p:cNvSpPr txBox="1">
              <a:spLocks noChangeArrowheads="1"/>
            </p:cNvSpPr>
            <p:nvPr/>
          </p:nvSpPr>
          <p:spPr bwMode="auto">
            <a:xfrm>
              <a:off x="5166" y="3271"/>
              <a:ext cx="436" cy="250"/>
            </a:xfrm>
            <a:prstGeom prst="rect">
              <a:avLst/>
            </a:prstGeom>
            <a:noFill/>
            <a:ln w="9525">
              <a:noFill/>
              <a:miter lim="800000"/>
              <a:headEnd/>
              <a:tailEnd/>
            </a:ln>
          </p:spPr>
          <p:txBody>
            <a:bodyPr wrap="none">
              <a:spAutoFit/>
            </a:bodyPr>
            <a:lstStyle/>
            <a:p>
              <a:r>
                <a:rPr kumimoji="1" lang="zh-CN" altLang="en-US" sz="2000">
                  <a:solidFill>
                    <a:srgbClr val="333399"/>
                  </a:solidFill>
                  <a:ea typeface="黑体" pitchFamily="49" charset="-122"/>
                </a:rPr>
                <a:t>时间</a:t>
              </a:r>
            </a:p>
          </p:txBody>
        </p:sp>
        <p:sp>
          <p:nvSpPr>
            <p:cNvPr id="645142" name="Line 18"/>
            <p:cNvSpPr>
              <a:spLocks noChangeShapeType="1"/>
            </p:cNvSpPr>
            <p:nvPr/>
          </p:nvSpPr>
          <p:spPr bwMode="auto">
            <a:xfrm>
              <a:off x="1352" y="3778"/>
              <a:ext cx="0" cy="196"/>
            </a:xfrm>
            <a:prstGeom prst="line">
              <a:avLst/>
            </a:prstGeom>
            <a:noFill/>
            <a:ln w="19050">
              <a:solidFill>
                <a:srgbClr val="333399"/>
              </a:solidFill>
              <a:round/>
              <a:headEnd/>
              <a:tailEnd/>
            </a:ln>
          </p:spPr>
          <p:txBody>
            <a:bodyPr/>
            <a:lstStyle/>
            <a:p>
              <a:endParaRPr lang="zh-CN" altLang="en-US"/>
            </a:p>
          </p:txBody>
        </p:sp>
        <p:sp>
          <p:nvSpPr>
            <p:cNvPr id="645143" name="Line 19"/>
            <p:cNvSpPr>
              <a:spLocks noChangeShapeType="1"/>
            </p:cNvSpPr>
            <p:nvPr/>
          </p:nvSpPr>
          <p:spPr bwMode="auto">
            <a:xfrm>
              <a:off x="5135" y="3778"/>
              <a:ext cx="0" cy="196"/>
            </a:xfrm>
            <a:prstGeom prst="line">
              <a:avLst/>
            </a:prstGeom>
            <a:noFill/>
            <a:ln w="19050">
              <a:solidFill>
                <a:srgbClr val="333399"/>
              </a:solidFill>
              <a:round/>
              <a:headEnd/>
              <a:tailEnd/>
            </a:ln>
          </p:spPr>
          <p:txBody>
            <a:bodyPr/>
            <a:lstStyle/>
            <a:p>
              <a:endParaRPr lang="zh-CN" altLang="en-US"/>
            </a:p>
          </p:txBody>
        </p:sp>
        <p:sp>
          <p:nvSpPr>
            <p:cNvPr id="645144"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p:spPr>
          <p:txBody>
            <a:bodyPr/>
            <a:lstStyle/>
            <a:p>
              <a:endParaRPr lang="zh-CN" altLang="en-US"/>
            </a:p>
          </p:txBody>
        </p:sp>
        <p:sp>
          <p:nvSpPr>
            <p:cNvPr id="645145" name="Text Box 21"/>
            <p:cNvSpPr txBox="1">
              <a:spLocks noChangeArrowheads="1"/>
            </p:cNvSpPr>
            <p:nvPr/>
          </p:nvSpPr>
          <p:spPr bwMode="auto">
            <a:xfrm>
              <a:off x="2468" y="3770"/>
              <a:ext cx="1427" cy="250"/>
            </a:xfrm>
            <a:prstGeom prst="rect">
              <a:avLst/>
            </a:prstGeom>
            <a:solidFill>
              <a:schemeClr val="bg1"/>
            </a:solidFill>
            <a:ln w="9525">
              <a:noFill/>
              <a:miter lim="800000"/>
              <a:headEnd/>
              <a:tailEnd/>
            </a:ln>
          </p:spPr>
          <p:txBody>
            <a:bodyPr wrap="none">
              <a:spAutoFit/>
            </a:bodyPr>
            <a:lstStyle/>
            <a:p>
              <a:r>
                <a:rPr kumimoji="1" lang="zh-CN" altLang="en-US" sz="2000">
                  <a:solidFill>
                    <a:srgbClr val="333399"/>
                  </a:solidFill>
                  <a:ea typeface="黑体" pitchFamily="49" charset="-122"/>
                </a:rPr>
                <a:t>每</a:t>
              </a:r>
              <a:r>
                <a:rPr kumimoji="1" lang="zh-CN" altLang="en-US" sz="2000">
                  <a:solidFill>
                    <a:srgbClr val="333399"/>
                  </a:solidFill>
                  <a:ea typeface="黑体" pitchFamily="49" charset="-122"/>
                  <a:sym typeface="Symbol" pitchFamily="18" charset="2"/>
                </a:rPr>
                <a:t>秒</a:t>
              </a:r>
              <a:r>
                <a:rPr kumimoji="1" lang="zh-CN" altLang="en-US" sz="1600">
                  <a:solidFill>
                    <a:srgbClr val="333399"/>
                  </a:solidFill>
                  <a:ea typeface="黑体" pitchFamily="49" charset="-122"/>
                  <a:sym typeface="Symbol" pitchFamily="18" charset="2"/>
                </a:rPr>
                <a:t> </a:t>
              </a:r>
              <a:r>
                <a:rPr kumimoji="1" lang="en-US" altLang="zh-CN" sz="2000">
                  <a:solidFill>
                    <a:srgbClr val="333399"/>
                  </a:solidFill>
                  <a:ea typeface="黑体" pitchFamily="49" charset="-122"/>
                  <a:sym typeface="Symbol" pitchFamily="18" charset="2"/>
                </a:rPr>
                <a:t>4</a:t>
              </a:r>
              <a:r>
                <a:rPr kumimoji="1" lang="en-US" altLang="zh-CN" sz="1000">
                  <a:solidFill>
                    <a:srgbClr val="333399"/>
                  </a:solidFill>
                  <a:ea typeface="黑体" pitchFamily="49" charset="-122"/>
                  <a:sym typeface="Symbol" pitchFamily="18" charset="2"/>
                </a:rPr>
                <a:t> </a:t>
              </a:r>
              <a:r>
                <a:rPr kumimoji="1" lang="en-US" altLang="zh-CN" sz="2000">
                  <a:solidFill>
                    <a:srgbClr val="333399"/>
                  </a:solidFill>
                  <a:ea typeface="黑体" pitchFamily="49" charset="-122"/>
                  <a:sym typeface="Symbol" pitchFamily="18" charset="2"/>
                </a:rPr>
                <a:t></a:t>
              </a:r>
              <a:r>
                <a:rPr kumimoji="1" lang="en-US" altLang="zh-CN" sz="900">
                  <a:solidFill>
                    <a:srgbClr val="333399"/>
                  </a:solidFill>
                  <a:ea typeface="黑体" pitchFamily="49" charset="-122"/>
                  <a:sym typeface="Symbol" pitchFamily="18" charset="2"/>
                </a:rPr>
                <a:t> </a:t>
              </a:r>
              <a:r>
                <a:rPr kumimoji="1" lang="en-US" altLang="zh-CN" sz="2000">
                  <a:solidFill>
                    <a:srgbClr val="333399"/>
                  </a:solidFill>
                  <a:ea typeface="黑体" pitchFamily="49" charset="-122"/>
                  <a:sym typeface="Symbol" pitchFamily="18" charset="2"/>
                </a:rPr>
                <a:t>10</a:t>
              </a:r>
              <a:r>
                <a:rPr kumimoji="1" lang="en-US" altLang="zh-CN" sz="2000" baseline="30000">
                  <a:solidFill>
                    <a:srgbClr val="333399"/>
                  </a:solidFill>
                  <a:ea typeface="黑体" pitchFamily="49" charset="-122"/>
                  <a:sym typeface="Symbol" pitchFamily="18" charset="2"/>
                </a:rPr>
                <a:t>6</a:t>
              </a:r>
              <a:r>
                <a:rPr kumimoji="1" lang="en-US" altLang="zh-CN" sz="1400" baseline="30000">
                  <a:solidFill>
                    <a:srgbClr val="333399"/>
                  </a:solidFill>
                  <a:ea typeface="黑体" pitchFamily="49" charset="-122"/>
                  <a:sym typeface="Symbol" pitchFamily="18" charset="2"/>
                </a:rPr>
                <a:t> </a:t>
              </a:r>
              <a:r>
                <a:rPr kumimoji="1" lang="zh-CN" altLang="en-US" sz="2000">
                  <a:solidFill>
                    <a:srgbClr val="333399"/>
                  </a:solidFill>
                  <a:ea typeface="黑体" pitchFamily="49" charset="-122"/>
                  <a:sym typeface="Symbol" pitchFamily="18" charset="2"/>
                </a:rPr>
                <a:t>个比特</a:t>
              </a:r>
              <a:endParaRPr kumimoji="1" lang="zh-CN" altLang="en-US" sz="2000">
                <a:solidFill>
                  <a:srgbClr val="333399"/>
                </a:solidFill>
                <a:ea typeface="黑体" pitchFamily="49" charset="-122"/>
              </a:endParaRPr>
            </a:p>
          </p:txBody>
        </p:sp>
        <p:sp>
          <p:nvSpPr>
            <p:cNvPr id="645146" name="Line 22"/>
            <p:cNvSpPr>
              <a:spLocks noChangeShapeType="1"/>
            </p:cNvSpPr>
            <p:nvPr/>
          </p:nvSpPr>
          <p:spPr bwMode="auto">
            <a:xfrm>
              <a:off x="2242" y="3190"/>
              <a:ext cx="0" cy="98"/>
            </a:xfrm>
            <a:prstGeom prst="line">
              <a:avLst/>
            </a:prstGeom>
            <a:noFill/>
            <a:ln w="19050">
              <a:solidFill>
                <a:srgbClr val="333399"/>
              </a:solidFill>
              <a:round/>
              <a:headEnd/>
              <a:tailEnd/>
            </a:ln>
          </p:spPr>
          <p:txBody>
            <a:bodyPr/>
            <a:lstStyle/>
            <a:p>
              <a:endParaRPr lang="zh-CN" altLang="en-US"/>
            </a:p>
          </p:txBody>
        </p:sp>
        <p:sp>
          <p:nvSpPr>
            <p:cNvPr id="645147" name="Line 23"/>
            <p:cNvSpPr>
              <a:spLocks noChangeShapeType="1"/>
            </p:cNvSpPr>
            <p:nvPr/>
          </p:nvSpPr>
          <p:spPr bwMode="auto">
            <a:xfrm>
              <a:off x="2353" y="3190"/>
              <a:ext cx="0" cy="98"/>
            </a:xfrm>
            <a:prstGeom prst="line">
              <a:avLst/>
            </a:prstGeom>
            <a:noFill/>
            <a:ln w="19050">
              <a:solidFill>
                <a:srgbClr val="333399"/>
              </a:solidFill>
              <a:round/>
              <a:headEnd/>
              <a:tailEnd/>
            </a:ln>
          </p:spPr>
          <p:txBody>
            <a:bodyPr/>
            <a:lstStyle/>
            <a:p>
              <a:endParaRPr lang="zh-CN" altLang="en-US"/>
            </a:p>
          </p:txBody>
        </p:sp>
        <p:sp>
          <p:nvSpPr>
            <p:cNvPr id="645148" name="Line 24"/>
            <p:cNvSpPr>
              <a:spLocks noChangeShapeType="1"/>
            </p:cNvSpPr>
            <p:nvPr/>
          </p:nvSpPr>
          <p:spPr bwMode="auto">
            <a:xfrm>
              <a:off x="1963" y="3239"/>
              <a:ext cx="279" cy="0"/>
            </a:xfrm>
            <a:prstGeom prst="line">
              <a:avLst/>
            </a:prstGeom>
            <a:noFill/>
            <a:ln w="19050">
              <a:solidFill>
                <a:srgbClr val="333399"/>
              </a:solidFill>
              <a:round/>
              <a:headEnd/>
              <a:tailEnd type="triangle" w="sm" len="med"/>
            </a:ln>
          </p:spPr>
          <p:txBody>
            <a:bodyPr/>
            <a:lstStyle/>
            <a:p>
              <a:endParaRPr lang="zh-CN" altLang="en-US"/>
            </a:p>
          </p:txBody>
        </p:sp>
        <p:sp>
          <p:nvSpPr>
            <p:cNvPr id="645149" name="Line 25"/>
            <p:cNvSpPr>
              <a:spLocks noChangeShapeType="1"/>
            </p:cNvSpPr>
            <p:nvPr/>
          </p:nvSpPr>
          <p:spPr bwMode="auto">
            <a:xfrm flipH="1">
              <a:off x="2353" y="3239"/>
              <a:ext cx="278" cy="0"/>
            </a:xfrm>
            <a:prstGeom prst="line">
              <a:avLst/>
            </a:prstGeom>
            <a:noFill/>
            <a:ln w="19050">
              <a:solidFill>
                <a:srgbClr val="333399"/>
              </a:solidFill>
              <a:round/>
              <a:headEnd/>
              <a:tailEnd type="triangle" w="sm" len="med"/>
            </a:ln>
          </p:spPr>
          <p:txBody>
            <a:bodyPr/>
            <a:lstStyle/>
            <a:p>
              <a:endParaRPr lang="zh-CN" altLang="en-US"/>
            </a:p>
          </p:txBody>
        </p:sp>
        <p:sp>
          <p:nvSpPr>
            <p:cNvPr id="645150" name="Text Box 26"/>
            <p:cNvSpPr txBox="1">
              <a:spLocks noChangeArrowheads="1"/>
            </p:cNvSpPr>
            <p:nvPr/>
          </p:nvSpPr>
          <p:spPr bwMode="auto">
            <a:xfrm>
              <a:off x="2074" y="2953"/>
              <a:ext cx="643" cy="250"/>
            </a:xfrm>
            <a:prstGeom prst="rect">
              <a:avLst/>
            </a:prstGeom>
            <a:noFill/>
            <a:ln w="9525">
              <a:noFill/>
              <a:miter lim="800000"/>
              <a:headEnd/>
              <a:tailEnd/>
            </a:ln>
          </p:spPr>
          <p:txBody>
            <a:bodyPr wrap="none">
              <a:spAutoFit/>
            </a:bodyPr>
            <a:lstStyle/>
            <a:p>
              <a:r>
                <a:rPr kumimoji="1" lang="en-US" altLang="zh-CN" sz="2000">
                  <a:solidFill>
                    <a:srgbClr val="333399"/>
                  </a:solidFill>
                  <a:ea typeface="黑体" pitchFamily="49" charset="-122"/>
                </a:rPr>
                <a:t>0.25 </a:t>
              </a:r>
              <a:r>
                <a:rPr kumimoji="1" lang="en-US" altLang="zh-CN" sz="2000">
                  <a:solidFill>
                    <a:srgbClr val="333399"/>
                  </a:solidFill>
                  <a:ea typeface="黑体" pitchFamily="49" charset="-122"/>
                  <a:sym typeface="Symbol" pitchFamily="18" charset="2"/>
                </a:rPr>
                <a:t>s</a:t>
              </a:r>
              <a:endParaRPr kumimoji="1" lang="en-US" altLang="zh-CN" sz="2000">
                <a:solidFill>
                  <a:srgbClr val="333399"/>
                </a:solidFill>
                <a:ea typeface="黑体" pitchFamily="49" charset="-122"/>
              </a:endParaRPr>
            </a:p>
          </p:txBody>
        </p:sp>
        <p:sp>
          <p:nvSpPr>
            <p:cNvPr id="645151" name="Text Box 32"/>
            <p:cNvSpPr txBox="1">
              <a:spLocks noChangeArrowheads="1"/>
            </p:cNvSpPr>
            <p:nvPr/>
          </p:nvSpPr>
          <p:spPr bwMode="auto">
            <a:xfrm>
              <a:off x="204" y="3269"/>
              <a:ext cx="751" cy="524"/>
            </a:xfrm>
            <a:prstGeom prst="rect">
              <a:avLst/>
            </a:prstGeom>
            <a:solidFill>
              <a:srgbClr val="FFFF99"/>
            </a:solidFill>
            <a:ln w="9525">
              <a:solidFill>
                <a:schemeClr val="folHlink"/>
              </a:solidFill>
              <a:miter lim="800000"/>
              <a:headEnd/>
              <a:tailEnd/>
            </a:ln>
          </p:spPr>
          <p:txBody>
            <a:bodyPr wrap="none">
              <a:spAutoFit/>
            </a:bodyPr>
            <a:lstStyle/>
            <a:p>
              <a:r>
                <a:rPr lang="zh-CN" altLang="en-US" sz="2400">
                  <a:solidFill>
                    <a:srgbClr val="333399"/>
                  </a:solidFill>
                  <a:ea typeface="黑体" pitchFamily="49" charset="-122"/>
                </a:rPr>
                <a:t>带宽为</a:t>
              </a:r>
            </a:p>
            <a:p>
              <a:r>
                <a:rPr lang="en-US" altLang="zh-CN" sz="2400">
                  <a:solidFill>
                    <a:srgbClr val="333399"/>
                  </a:solidFill>
                  <a:ea typeface="黑体" pitchFamily="49" charset="-122"/>
                </a:rPr>
                <a:t>4 Mb/s </a:t>
              </a:r>
            </a:p>
          </p:txBody>
        </p:sp>
      </p:grpSp>
      <p:sp>
        <p:nvSpPr>
          <p:cNvPr id="32" name="矩形 31"/>
          <p:cNvSpPr/>
          <p:nvPr/>
        </p:nvSpPr>
        <p:spPr>
          <a:xfrm>
            <a:off x="6000760" y="2071678"/>
            <a:ext cx="871905" cy="400110"/>
          </a:xfrm>
          <a:prstGeom prst="rect">
            <a:avLst/>
          </a:prstGeom>
        </p:spPr>
        <p:txBody>
          <a:bodyPr wrap="none">
            <a:spAutoFit/>
          </a:bodyPr>
          <a:lstStyle/>
          <a:p>
            <a:r>
              <a:rPr lang="en-US" altLang="zh-CN" sz="2000" dirty="0">
                <a:latin typeface="+mn-lt"/>
              </a:rPr>
              <a:t>NRZ-L</a:t>
            </a:r>
            <a:endParaRPr lang="zh-CN" altLang="zh-CN" sz="2000" dirty="0">
              <a:latin typeface="+mn-lt"/>
            </a:endParaRPr>
          </a:p>
        </p:txBody>
      </p:sp>
    </p:spTree>
    <p:extLst>
      <p:ext uri="{BB962C8B-B14F-4D97-AF65-F5344CB8AC3E}">
        <p14:creationId xmlns:p14="http://schemas.microsoft.com/office/powerpoint/2010/main" val="196714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3" name="Rectangle 3"/>
          <p:cNvSpPr>
            <a:spLocks noGrp="1" noChangeArrowheads="1"/>
          </p:cNvSpPr>
          <p:nvPr>
            <p:ph type="title"/>
          </p:nvPr>
        </p:nvSpPr>
        <p:spPr/>
        <p:txBody>
          <a:bodyPr/>
          <a:lstStyle/>
          <a:p>
            <a:r>
              <a:rPr lang="pt-BR" altLang="zh-CN" dirty="0">
                <a:latin typeface="+mn-lt"/>
              </a:rPr>
              <a:t>0.3.3 Digital Signal as a Composite Analog Signal</a:t>
            </a:r>
            <a:endParaRPr lang="en-US" altLang="zh-CN" dirty="0">
              <a:latin typeface="+mn-lt"/>
            </a:endParaRPr>
          </a:p>
        </p:txBody>
      </p:sp>
      <p:sp>
        <p:nvSpPr>
          <p:cNvPr id="1331204" name="Rectangle 4"/>
          <p:cNvSpPr>
            <a:spLocks noGrp="1" noChangeArrowheads="1"/>
          </p:cNvSpPr>
          <p:nvPr>
            <p:ph type="body" idx="1"/>
          </p:nvPr>
        </p:nvSpPr>
        <p:spPr>
          <a:xfrm>
            <a:off x="304800" y="1052736"/>
            <a:ext cx="8534400" cy="5119464"/>
          </a:xfrm>
        </p:spPr>
        <p:txBody>
          <a:bodyPr/>
          <a:lstStyle/>
          <a:p>
            <a:pPr>
              <a:spcBef>
                <a:spcPts val="600"/>
              </a:spcBef>
            </a:pPr>
            <a:r>
              <a:rPr lang="en-US" altLang="zh-CN" dirty="0"/>
              <a:t>Based on Fourier analysis, a digital signal is a composite analog signal. </a:t>
            </a:r>
          </a:p>
          <a:p>
            <a:pPr>
              <a:spcBef>
                <a:spcPts val="600"/>
              </a:spcBef>
            </a:pPr>
            <a:endParaRPr lang="en-US" altLang="zh-CN" dirty="0"/>
          </a:p>
          <a:p>
            <a:pPr>
              <a:spcBef>
                <a:spcPts val="600"/>
              </a:spcBef>
            </a:pPr>
            <a:r>
              <a:rPr lang="en-US" altLang="zh-CN" dirty="0"/>
              <a:t>The bandwidth is </a:t>
            </a:r>
            <a:r>
              <a:rPr lang="en-US" altLang="zh-CN" dirty="0">
                <a:solidFill>
                  <a:srgbClr val="FF0000"/>
                </a:solidFill>
              </a:rPr>
              <a:t>infinite</a:t>
            </a:r>
            <a:r>
              <a:rPr lang="en-US" altLang="zh-CN" dirty="0"/>
              <a:t>, as you may have guessed. </a:t>
            </a:r>
          </a:p>
          <a:p>
            <a:pPr>
              <a:spcBef>
                <a:spcPts val="600"/>
              </a:spcBef>
            </a:pPr>
            <a:endParaRPr lang="en-US" altLang="zh-CN" dirty="0"/>
          </a:p>
          <a:p>
            <a:pPr>
              <a:spcBef>
                <a:spcPts val="600"/>
              </a:spcBef>
            </a:pPr>
            <a:r>
              <a:rPr lang="en-US" altLang="zh-CN" dirty="0"/>
              <a:t>We can </a:t>
            </a:r>
            <a:r>
              <a:rPr lang="en-US" altLang="zh-CN" dirty="0">
                <a:solidFill>
                  <a:srgbClr val="FF0000"/>
                </a:solidFill>
              </a:rPr>
              <a:t>intuitively</a:t>
            </a:r>
            <a:r>
              <a:rPr lang="en-US" altLang="zh-CN" dirty="0"/>
              <a:t> come up with the concept </a:t>
            </a:r>
            <a:r>
              <a:rPr lang="en-US" altLang="zh-CN" dirty="0">
                <a:solidFill>
                  <a:srgbClr val="FF0000"/>
                </a:solidFill>
              </a:rPr>
              <a:t>when</a:t>
            </a:r>
            <a:r>
              <a:rPr lang="en-US" altLang="zh-CN" dirty="0"/>
              <a:t> we consider a digital signal. </a:t>
            </a:r>
          </a:p>
          <a:p>
            <a:pPr>
              <a:spcBef>
                <a:spcPts val="600"/>
              </a:spcBef>
            </a:pPr>
            <a:endParaRPr lang="en-US" altLang="zh-CN" dirty="0"/>
          </a:p>
          <a:p>
            <a:pPr>
              <a:spcBef>
                <a:spcPts val="600"/>
              </a:spcBef>
            </a:pPr>
            <a:r>
              <a:rPr lang="en-US" altLang="zh-CN" dirty="0"/>
              <a:t>A digital signal, in the time domain, comprises </a:t>
            </a:r>
            <a:r>
              <a:rPr lang="en-US" altLang="zh-CN" dirty="0">
                <a:solidFill>
                  <a:srgbClr val="FF0000"/>
                </a:solidFill>
              </a:rPr>
              <a:t>connected</a:t>
            </a:r>
            <a:r>
              <a:rPr lang="en-US" altLang="zh-CN" dirty="0"/>
              <a:t> vertical and horizontal line segments. </a:t>
            </a:r>
          </a:p>
        </p:txBody>
      </p:sp>
      <p:sp>
        <p:nvSpPr>
          <p:cNvPr id="5" name="灯片编号占位符 3"/>
          <p:cNvSpPr>
            <a:spLocks noGrp="1"/>
          </p:cNvSpPr>
          <p:nvPr>
            <p:ph type="sldNum" sz="quarter" idx="10"/>
          </p:nvPr>
        </p:nvSpPr>
        <p:spPr/>
        <p:txBody>
          <a:bodyPr/>
          <a:lstStyle/>
          <a:p>
            <a:r>
              <a:rPr lang="en-US" altLang="zh-CN"/>
              <a:t>3.</a:t>
            </a:r>
            <a:fld id="{D1167949-3898-4963-8E72-D26A1DA4E8B4}" type="slidenum">
              <a:rPr lang="en-US" altLang="zh-CN" smtClean="0"/>
              <a:pPr/>
              <a:t>109</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188873" name="Rectangle 9"/>
          <p:cNvSpPr>
            <a:spLocks noGrp="1" noChangeArrowheads="1"/>
          </p:cNvSpPr>
          <p:nvPr>
            <p:ph type="title"/>
          </p:nvPr>
        </p:nvSpPr>
        <p:spPr/>
        <p:txBody>
          <a:bodyPr/>
          <a:lstStyle/>
          <a:p>
            <a:r>
              <a:rPr lang="en-US" altLang="zh-CN" dirty="0"/>
              <a:t>0.1.3 Periodic and Nonperiodic Signals</a:t>
            </a:r>
            <a:endParaRPr lang="zh-CN" altLang="en-US" dirty="0"/>
          </a:p>
        </p:txBody>
      </p:sp>
      <p:sp>
        <p:nvSpPr>
          <p:cNvPr id="1188867" name="Rectangle 3"/>
          <p:cNvSpPr>
            <a:spLocks noGrp="1" noChangeArrowheads="1"/>
          </p:cNvSpPr>
          <p:nvPr>
            <p:ph type="body" idx="1"/>
          </p:nvPr>
        </p:nvSpPr>
        <p:spPr>
          <a:xfrm>
            <a:off x="304800" y="1071546"/>
            <a:ext cx="8534400" cy="5100654"/>
          </a:xfrm>
          <a:noFill/>
        </p:spPr>
        <p:txBody>
          <a:bodyPr/>
          <a:lstStyle/>
          <a:p>
            <a:pPr>
              <a:spcBef>
                <a:spcPts val="600"/>
              </a:spcBef>
            </a:pPr>
            <a:r>
              <a:rPr lang="en-US" altLang="zh-CN" dirty="0"/>
              <a:t>Both analog and digital signals can take one of two forms:</a:t>
            </a:r>
            <a:r>
              <a:rPr lang="en-US" altLang="zh-CN" dirty="0">
                <a:solidFill>
                  <a:schemeClr val="hlink"/>
                </a:solidFill>
              </a:rPr>
              <a:t> periodic </a:t>
            </a:r>
            <a:r>
              <a:rPr lang="en-US" altLang="zh-CN" dirty="0"/>
              <a:t>or</a:t>
            </a:r>
            <a:r>
              <a:rPr lang="en-US" altLang="zh-CN" dirty="0">
                <a:solidFill>
                  <a:schemeClr val="hlink"/>
                </a:solidFill>
              </a:rPr>
              <a:t> nonperiodic.</a:t>
            </a:r>
            <a:r>
              <a:rPr lang="en-US" altLang="zh-CN" dirty="0"/>
              <a:t> </a:t>
            </a:r>
          </a:p>
          <a:p>
            <a:pPr>
              <a:spcBef>
                <a:spcPts val="600"/>
              </a:spcBef>
            </a:pPr>
            <a:endParaRPr lang="en-US" altLang="zh-CN" dirty="0"/>
          </a:p>
          <a:p>
            <a:pPr>
              <a:spcBef>
                <a:spcPts val="600"/>
              </a:spcBef>
            </a:pPr>
            <a:r>
              <a:rPr lang="en-US" altLang="zh-CN" dirty="0"/>
              <a:t>A periodic signal completes a pattern </a:t>
            </a:r>
            <a:r>
              <a:rPr lang="en-US" altLang="zh-CN" dirty="0">
                <a:solidFill>
                  <a:srgbClr val="FF0000"/>
                </a:solidFill>
              </a:rPr>
              <a:t>within</a:t>
            </a:r>
            <a:r>
              <a:rPr lang="en-US" altLang="zh-CN" dirty="0">
                <a:solidFill>
                  <a:srgbClr val="0070C0"/>
                </a:solidFill>
              </a:rPr>
              <a:t> </a:t>
            </a:r>
            <a:r>
              <a:rPr lang="en-US" altLang="zh-CN" dirty="0"/>
              <a:t>a measurable </a:t>
            </a:r>
            <a:r>
              <a:rPr lang="en-US" altLang="zh-CN" dirty="0">
                <a:solidFill>
                  <a:srgbClr val="FF0000"/>
                </a:solidFill>
              </a:rPr>
              <a:t>time frame </a:t>
            </a:r>
            <a:r>
              <a:rPr lang="en-US" altLang="zh-CN" dirty="0"/>
              <a:t>(</a:t>
            </a:r>
            <a:r>
              <a:rPr lang="zh-CN" altLang="en-US" dirty="0"/>
              <a:t>时间范围</a:t>
            </a:r>
            <a:r>
              <a:rPr lang="en-US" altLang="zh-CN" dirty="0"/>
              <a:t>), called a period, and repeats that pattern </a:t>
            </a:r>
            <a:r>
              <a:rPr lang="en-US" altLang="zh-CN" dirty="0">
                <a:solidFill>
                  <a:srgbClr val="FF0000"/>
                </a:solidFill>
              </a:rPr>
              <a:t>over</a:t>
            </a:r>
            <a:r>
              <a:rPr lang="en-US" altLang="zh-CN" dirty="0"/>
              <a:t> subsequent identical periods. </a:t>
            </a:r>
          </a:p>
          <a:p>
            <a:pPr>
              <a:spcBef>
                <a:spcPts val="600"/>
              </a:spcBef>
            </a:pPr>
            <a:endParaRPr lang="en-US" altLang="zh-CN" dirty="0"/>
          </a:p>
          <a:p>
            <a:pPr>
              <a:spcBef>
                <a:spcPts val="600"/>
              </a:spcBef>
            </a:pPr>
            <a:r>
              <a:rPr lang="en-US" altLang="zh-CN" dirty="0"/>
              <a:t>The completion of one full pattern (</a:t>
            </a:r>
            <a:r>
              <a:rPr lang="zh-CN" altLang="en-US" dirty="0"/>
              <a:t>模式</a:t>
            </a:r>
            <a:r>
              <a:rPr lang="en-US" altLang="zh-CN" dirty="0"/>
              <a:t>) is called a </a:t>
            </a:r>
            <a:r>
              <a:rPr lang="en-US" altLang="zh-CN" dirty="0">
                <a:solidFill>
                  <a:schemeClr val="hlink"/>
                </a:solidFill>
              </a:rPr>
              <a:t>cycle</a:t>
            </a:r>
            <a:r>
              <a:rPr lang="en-US" altLang="zh-CN" dirty="0"/>
              <a:t>.  </a:t>
            </a:r>
          </a:p>
          <a:p>
            <a:endParaRPr lang="en-US" altLang="zh-C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03AE6CF5-DA45-4A43-AFE6-89E47CC66FA0}" type="slidenum">
              <a:rPr lang="en-US" altLang="zh-CN"/>
              <a:pPr/>
              <a:t>110</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84802"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84803" name="Rectangle 3"/>
          <p:cNvSpPr>
            <a:spLocks noGrp="1" noChangeArrowheads="1"/>
          </p:cNvSpPr>
          <p:nvPr>
            <p:ph type="title"/>
          </p:nvPr>
        </p:nvSpPr>
        <p:spPr>
          <a:xfrm>
            <a:off x="304800" y="228600"/>
            <a:ext cx="8534400" cy="533400"/>
          </a:xfrm>
          <a:noFill/>
        </p:spPr>
        <p:txBody>
          <a:bodyPr/>
          <a:lstStyle/>
          <a:p>
            <a:r>
              <a:rPr lang="pt-BR" altLang="zh-CN" dirty="0"/>
              <a:t>0.3.3 Digital Signal as a Composite Analog Signal</a:t>
            </a:r>
            <a:endParaRPr lang="en-US" altLang="zh-CN" dirty="0"/>
          </a:p>
        </p:txBody>
      </p:sp>
      <p:sp>
        <p:nvSpPr>
          <p:cNvPr id="1484804" name="Rectangle 4"/>
          <p:cNvSpPr>
            <a:spLocks noGrp="1" noChangeArrowheads="1"/>
          </p:cNvSpPr>
          <p:nvPr>
            <p:ph type="body" idx="1"/>
          </p:nvPr>
        </p:nvSpPr>
        <p:spPr>
          <a:xfrm>
            <a:off x="342900" y="990600"/>
            <a:ext cx="8458200" cy="5181600"/>
          </a:xfrm>
          <a:noFill/>
        </p:spPr>
        <p:txBody>
          <a:bodyPr/>
          <a:lstStyle/>
          <a:p>
            <a:pPr>
              <a:spcBef>
                <a:spcPts val="600"/>
              </a:spcBef>
            </a:pPr>
            <a:r>
              <a:rPr lang="en-US" altLang="zh-CN" dirty="0"/>
              <a:t>A vertical line in the time domain means a frequency of infinity (sudden change in time); </a:t>
            </a:r>
          </a:p>
          <a:p>
            <a:pPr>
              <a:spcBef>
                <a:spcPts val="600"/>
              </a:spcBef>
            </a:pPr>
            <a:endParaRPr lang="en-US" altLang="zh-CN" dirty="0"/>
          </a:p>
          <a:p>
            <a:pPr>
              <a:spcBef>
                <a:spcPts val="600"/>
              </a:spcBef>
            </a:pPr>
            <a:r>
              <a:rPr lang="en-US" altLang="zh-CN" dirty="0"/>
              <a:t>a horizontal line in the domain means a frequency of zero (no change in time).</a:t>
            </a:r>
          </a:p>
          <a:p>
            <a:pPr>
              <a:spcBef>
                <a:spcPts val="600"/>
              </a:spcBef>
            </a:pPr>
            <a:endParaRPr lang="en-US" altLang="zh-CN" dirty="0"/>
          </a:p>
          <a:p>
            <a:pPr>
              <a:spcBef>
                <a:spcPts val="600"/>
              </a:spcBef>
            </a:pPr>
            <a:r>
              <a:rPr lang="en-US" altLang="zh-CN" dirty="0"/>
              <a:t>Going from a frequency of zero to a frequency of infinity (and vice versa)</a:t>
            </a:r>
            <a:r>
              <a:rPr lang="en-US" altLang="zh-CN" dirty="0">
                <a:solidFill>
                  <a:schemeClr val="hlink"/>
                </a:solidFill>
              </a:rPr>
              <a:t> </a:t>
            </a:r>
            <a:r>
              <a:rPr lang="en-US" altLang="zh-CN" dirty="0">
                <a:solidFill>
                  <a:srgbClr val="FF0000"/>
                </a:solidFill>
              </a:rPr>
              <a:t>implies</a:t>
            </a:r>
            <a:r>
              <a:rPr lang="en-US" altLang="zh-CN" dirty="0"/>
              <a:t> </a:t>
            </a:r>
            <a:r>
              <a:rPr lang="en-US" altLang="zh-CN" u="sng" dirty="0"/>
              <a:t>all frequencies</a:t>
            </a:r>
            <a:r>
              <a:rPr lang="en-US" altLang="zh-CN" dirty="0"/>
              <a:t> in between </a:t>
            </a:r>
            <a:r>
              <a:rPr lang="en-US" altLang="zh-CN" u="sng" dirty="0"/>
              <a:t>are part of the domain</a:t>
            </a:r>
            <a:r>
              <a:rPr lang="en-US" altLang="zh-CN" dirty="0"/>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1" name="Rectangle 3"/>
          <p:cNvSpPr>
            <a:spLocks noGrp="1" noChangeArrowheads="1"/>
          </p:cNvSpPr>
          <p:nvPr>
            <p:ph type="title"/>
          </p:nvPr>
        </p:nvSpPr>
        <p:spPr>
          <a:noFill/>
        </p:spPr>
        <p:txBody>
          <a:bodyPr/>
          <a:lstStyle/>
          <a:p>
            <a:r>
              <a:rPr lang="pt-BR" altLang="zh-CN" dirty="0"/>
              <a:t>0.3.3 Digital Signal as a Composite Analog Signal</a:t>
            </a:r>
            <a:endParaRPr lang="en-US" altLang="zh-CN" dirty="0"/>
          </a:p>
        </p:txBody>
      </p:sp>
      <p:sp>
        <p:nvSpPr>
          <p:cNvPr id="1502212" name="Rectangle 4"/>
          <p:cNvSpPr>
            <a:spLocks noGrp="1" noChangeArrowheads="1"/>
          </p:cNvSpPr>
          <p:nvPr>
            <p:ph idx="1"/>
          </p:nvPr>
        </p:nvSpPr>
        <p:spPr>
          <a:noFill/>
        </p:spPr>
        <p:txBody>
          <a:bodyPr/>
          <a:lstStyle/>
          <a:p>
            <a:pPr>
              <a:spcBef>
                <a:spcPts val="600"/>
              </a:spcBef>
            </a:pPr>
            <a:r>
              <a:rPr lang="en-US" altLang="zh-CN" dirty="0"/>
              <a:t>Fourier analysis can be used to decompose a digital signal.</a:t>
            </a:r>
          </a:p>
          <a:p>
            <a:pPr>
              <a:spcBef>
                <a:spcPts val="600"/>
              </a:spcBef>
            </a:pPr>
            <a:endParaRPr lang="en-US" altLang="zh-CN" dirty="0"/>
          </a:p>
          <a:p>
            <a:pPr>
              <a:spcBef>
                <a:spcPts val="600"/>
              </a:spcBef>
              <a:buSzPct val="80000"/>
              <a:buFont typeface="Wingdings" panose="05000000000000000000" pitchFamily="2" charset="2"/>
              <a:buChar char="þ"/>
            </a:pPr>
            <a:r>
              <a:rPr lang="en-US" altLang="zh-CN" dirty="0"/>
              <a:t>If the digital signal is </a:t>
            </a:r>
            <a:r>
              <a:rPr lang="en-US" altLang="zh-CN" dirty="0">
                <a:solidFill>
                  <a:schemeClr val="hlink"/>
                </a:solidFill>
              </a:rPr>
              <a:t>periodic</a:t>
            </a:r>
            <a:r>
              <a:rPr lang="en-US" altLang="zh-CN" dirty="0"/>
              <a:t>, which is rare in data communications, the decomposed digital has a frequency-domain</a:t>
            </a:r>
            <a:r>
              <a:rPr lang="en-US" altLang="zh-CN" dirty="0">
                <a:solidFill>
                  <a:srgbClr val="FF0000"/>
                </a:solidFill>
              </a:rPr>
              <a:t> </a:t>
            </a:r>
            <a:r>
              <a:rPr lang="en-US" altLang="zh-CN" dirty="0"/>
              <a:t>representation </a:t>
            </a:r>
            <a:r>
              <a:rPr lang="en-US" altLang="zh-CN" dirty="0">
                <a:solidFill>
                  <a:srgbClr val="FF0000"/>
                </a:solidFill>
              </a:rPr>
              <a:t>with</a:t>
            </a:r>
            <a:r>
              <a:rPr lang="en-US" altLang="zh-CN" dirty="0"/>
              <a:t> an infinite bandwidth and discrete frequencies. </a:t>
            </a:r>
          </a:p>
          <a:p>
            <a:pPr>
              <a:spcBef>
                <a:spcPts val="600"/>
              </a:spcBef>
              <a:buSzPct val="80000"/>
            </a:pPr>
            <a:endParaRPr lang="en-US" altLang="zh-CN" dirty="0"/>
          </a:p>
          <a:p>
            <a:pPr>
              <a:spcBef>
                <a:spcPts val="600"/>
              </a:spcBef>
              <a:buSzPct val="80000"/>
              <a:buFont typeface="Wingdings" panose="05000000000000000000" pitchFamily="2" charset="2"/>
              <a:buChar char="þ"/>
            </a:pPr>
            <a:r>
              <a:rPr lang="en-US" altLang="zh-CN" dirty="0"/>
              <a:t>If the digital signal is </a:t>
            </a:r>
            <a:r>
              <a:rPr lang="en-US" altLang="zh-CN" dirty="0">
                <a:solidFill>
                  <a:schemeClr val="hlink"/>
                </a:solidFill>
              </a:rPr>
              <a:t>nonperiodic</a:t>
            </a:r>
            <a:r>
              <a:rPr lang="en-US" altLang="zh-CN" dirty="0"/>
              <a:t>, the decomposed signal still has infinite bandwidth, but the frequencies are </a:t>
            </a:r>
            <a:r>
              <a:rPr lang="en-US" altLang="zh-CN" dirty="0">
                <a:solidFill>
                  <a:schemeClr val="hlink"/>
                </a:solidFill>
              </a:rPr>
              <a:t>continuous</a:t>
            </a:r>
            <a:r>
              <a:rPr lang="en-US" altLang="zh-CN" dirty="0"/>
              <a:t>.</a:t>
            </a:r>
          </a:p>
          <a:p>
            <a:endParaRPr lang="en-US" altLang="zh-CN" dirty="0"/>
          </a:p>
        </p:txBody>
      </p:sp>
      <p:sp>
        <p:nvSpPr>
          <p:cNvPr id="5" name="灯片编号占位符 3"/>
          <p:cNvSpPr>
            <a:spLocks noGrp="1"/>
          </p:cNvSpPr>
          <p:nvPr>
            <p:ph type="sldNum" sz="quarter" idx="10"/>
          </p:nvPr>
        </p:nvSpPr>
        <p:spPr/>
        <p:txBody>
          <a:bodyPr/>
          <a:lstStyle/>
          <a:p>
            <a:r>
              <a:rPr lang="en-US" altLang="zh-CN"/>
              <a:t>3.</a:t>
            </a:r>
            <a:fld id="{BA26927A-0B1D-4D0E-909D-A23275D2E49D}" type="slidenum">
              <a:rPr lang="en-US" altLang="zh-CN"/>
              <a:pPr/>
              <a:t>111</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1" name="Rectangle 3"/>
          <p:cNvSpPr>
            <a:spLocks noGrp="1" noChangeArrowheads="1"/>
          </p:cNvSpPr>
          <p:nvPr>
            <p:ph type="title"/>
          </p:nvPr>
        </p:nvSpPr>
        <p:spPr>
          <a:noFill/>
        </p:spPr>
        <p:txBody>
          <a:bodyPr/>
          <a:lstStyle/>
          <a:p>
            <a:r>
              <a:rPr lang="pt-BR" altLang="zh-CN" dirty="0"/>
              <a:t>0.3.3 Digital Signal as a Composite Analog Signal</a:t>
            </a:r>
            <a:endParaRPr lang="en-US" altLang="zh-CN" dirty="0"/>
          </a:p>
        </p:txBody>
      </p:sp>
      <p:sp>
        <p:nvSpPr>
          <p:cNvPr id="1333252" name="Rectangle 4"/>
          <p:cNvSpPr>
            <a:spLocks noGrp="1" noChangeArrowheads="1"/>
          </p:cNvSpPr>
          <p:nvPr>
            <p:ph idx="1"/>
          </p:nvPr>
        </p:nvSpPr>
        <p:spPr>
          <a:noFill/>
        </p:spPr>
        <p:txBody>
          <a:bodyPr/>
          <a:lstStyle/>
          <a:p>
            <a:pPr>
              <a:spcBef>
                <a:spcPts val="600"/>
              </a:spcBef>
            </a:pPr>
            <a:r>
              <a:rPr lang="en-US" altLang="zh-CN" dirty="0"/>
              <a:t>Figure 0.17 shows a periodic and a nonperiodic digital signals and their bandwidths.</a:t>
            </a:r>
          </a:p>
          <a:p>
            <a:pPr>
              <a:spcBef>
                <a:spcPts val="600"/>
              </a:spcBef>
            </a:pPr>
            <a:endParaRPr lang="en-US" altLang="zh-CN" dirty="0"/>
          </a:p>
          <a:p>
            <a:pPr>
              <a:spcBef>
                <a:spcPts val="600"/>
              </a:spcBef>
            </a:pPr>
            <a:r>
              <a:rPr lang="en-US" altLang="zh-CN" dirty="0"/>
              <a:t>Note that both bandwidths are infinite, but the periodic signal has </a:t>
            </a:r>
            <a:r>
              <a:rPr lang="en-US" altLang="zh-CN" dirty="0">
                <a:solidFill>
                  <a:srgbClr val="FF0000"/>
                </a:solidFill>
              </a:rPr>
              <a:t>discrete</a:t>
            </a:r>
            <a:r>
              <a:rPr lang="en-US" altLang="zh-CN" dirty="0"/>
              <a:t> frequencies while the nonperiodic signal has </a:t>
            </a:r>
            <a:r>
              <a:rPr lang="en-US" altLang="zh-CN" dirty="0">
                <a:solidFill>
                  <a:srgbClr val="FF0000"/>
                </a:solidFill>
              </a:rPr>
              <a:t>continuous</a:t>
            </a:r>
            <a:r>
              <a:rPr lang="en-US" altLang="zh-CN" dirty="0"/>
              <a:t> frequencies. </a:t>
            </a:r>
          </a:p>
          <a:p>
            <a:endParaRPr lang="en-US" altLang="zh-CN" dirty="0"/>
          </a:p>
          <a:p>
            <a:pPr lvl="1"/>
            <a:endParaRPr lang="en-US" altLang="zh-CN" sz="2600" dirty="0"/>
          </a:p>
        </p:txBody>
      </p:sp>
      <p:sp>
        <p:nvSpPr>
          <p:cNvPr id="5" name="灯片编号占位符 3"/>
          <p:cNvSpPr>
            <a:spLocks noGrp="1"/>
          </p:cNvSpPr>
          <p:nvPr>
            <p:ph type="sldNum" sz="quarter" idx="10"/>
          </p:nvPr>
        </p:nvSpPr>
        <p:spPr/>
        <p:txBody>
          <a:bodyPr/>
          <a:lstStyle/>
          <a:p>
            <a:r>
              <a:rPr lang="en-US" altLang="zh-CN"/>
              <a:t>3.</a:t>
            </a:r>
            <a:fld id="{8087CB45-43D8-4808-B290-69ED2305D82B}" type="slidenum">
              <a:rPr lang="en-US" altLang="zh-CN"/>
              <a:pPr/>
              <a:t>112</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9" name="Rectangle 7"/>
          <p:cNvSpPr>
            <a:spLocks noGrp="1" noChangeArrowheads="1"/>
          </p:cNvSpPr>
          <p:nvPr>
            <p:ph type="title"/>
          </p:nvPr>
        </p:nvSpPr>
        <p:spPr>
          <a:xfrm>
            <a:off x="304800" y="116632"/>
            <a:ext cx="8534400" cy="721568"/>
          </a:xfrm>
        </p:spPr>
        <p:txBody>
          <a:bodyPr/>
          <a:lstStyle/>
          <a:p>
            <a:r>
              <a:rPr lang="en-US" altLang="zh-CN" sz="2400" dirty="0">
                <a:solidFill>
                  <a:schemeClr val="hlink"/>
                </a:solidFill>
              </a:rPr>
              <a:t>Figure 0.17</a:t>
            </a:r>
            <a:r>
              <a:rPr lang="en-US" altLang="zh-CN" sz="2400" dirty="0">
                <a:solidFill>
                  <a:schemeClr val="folHlink"/>
                </a:solidFill>
              </a:rPr>
              <a:t> </a:t>
            </a:r>
            <a:r>
              <a:rPr lang="en-US" altLang="zh-CN" sz="2400" dirty="0"/>
              <a:t>The time and frequency domains of </a:t>
            </a:r>
            <a:br>
              <a:rPr lang="en-US" altLang="zh-CN" sz="2400" dirty="0"/>
            </a:br>
            <a:r>
              <a:rPr lang="en-US" altLang="zh-CN" sz="2400" dirty="0"/>
              <a:t>periodic and nonperiodic digital signals</a:t>
            </a:r>
            <a:endParaRPr lang="zh-CN" altLang="en-US" sz="2400" dirty="0"/>
          </a:p>
        </p:txBody>
      </p:sp>
      <p:sp>
        <p:nvSpPr>
          <p:cNvPr id="4" name="灯片编号占位符 2"/>
          <p:cNvSpPr>
            <a:spLocks noGrp="1"/>
          </p:cNvSpPr>
          <p:nvPr>
            <p:ph type="sldNum" sz="quarter" idx="10"/>
          </p:nvPr>
        </p:nvSpPr>
        <p:spPr/>
        <p:txBody>
          <a:bodyPr/>
          <a:lstStyle/>
          <a:p>
            <a:r>
              <a:rPr lang="en-US" altLang="zh-CN"/>
              <a:t>3.</a:t>
            </a:r>
            <a:fld id="{8D9616F4-C205-4E1D-BF69-C9E15628510E}" type="slidenum">
              <a:rPr lang="en-US" altLang="zh-CN"/>
              <a:pPr/>
              <a:t>113</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694278" name="Picture 6"/>
          <p:cNvPicPr>
            <a:picLocks noChangeAspect="1" noChangeArrowheads="1"/>
          </p:cNvPicPr>
          <p:nvPr/>
        </p:nvPicPr>
        <p:blipFill>
          <a:blip r:embed="rId3" cstate="print"/>
          <a:srcRect/>
          <a:stretch>
            <a:fillRect/>
          </a:stretch>
        </p:blipFill>
        <p:spPr bwMode="auto">
          <a:xfrm>
            <a:off x="685800" y="1295400"/>
            <a:ext cx="8001000" cy="4724400"/>
          </a:xfrm>
          <a:prstGeom prst="rect">
            <a:avLst/>
          </a:prstGeom>
          <a:noFill/>
          <a:ln w="9525">
            <a:noFill/>
            <a:miter lim="800000"/>
            <a:headEnd/>
            <a:tailEnd/>
          </a:ln>
          <a:effec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371" name="Rectangle 3"/>
          <p:cNvSpPr>
            <a:spLocks noGrp="1" noChangeArrowheads="1"/>
          </p:cNvSpPr>
          <p:nvPr>
            <p:ph type="title"/>
          </p:nvPr>
        </p:nvSpPr>
        <p:spPr>
          <a:noFill/>
        </p:spPr>
        <p:txBody>
          <a:bodyPr/>
          <a:lstStyle/>
          <a:p>
            <a:r>
              <a:rPr lang="en-US" altLang="zh-CN" dirty="0"/>
              <a:t>0.3.4 Transmission of Digital Signal</a:t>
            </a:r>
          </a:p>
        </p:txBody>
      </p:sp>
      <p:sp>
        <p:nvSpPr>
          <p:cNvPr id="1338372" name="Rectangle 4"/>
          <p:cNvSpPr>
            <a:spLocks noGrp="1" noChangeArrowheads="1"/>
          </p:cNvSpPr>
          <p:nvPr>
            <p:ph idx="1"/>
          </p:nvPr>
        </p:nvSpPr>
        <p:spPr>
          <a:noFill/>
        </p:spPr>
        <p:txBody>
          <a:bodyPr/>
          <a:lstStyle/>
          <a:p>
            <a:pPr>
              <a:spcBef>
                <a:spcPts val="600"/>
              </a:spcBef>
            </a:pPr>
            <a:r>
              <a:rPr lang="en-US" altLang="zh-CN" dirty="0"/>
              <a:t>The previous discussion </a:t>
            </a:r>
            <a:r>
              <a:rPr lang="en-US" altLang="zh-CN" dirty="0">
                <a:solidFill>
                  <a:schemeClr val="hlink"/>
                </a:solidFill>
              </a:rPr>
              <a:t>asserts</a:t>
            </a:r>
            <a:r>
              <a:rPr lang="en-US" altLang="zh-CN" dirty="0"/>
              <a:t> that a digital signal, periodic or nonperiodic, is a composite analog signal </a:t>
            </a:r>
          </a:p>
          <a:p>
            <a:pPr>
              <a:spcBef>
                <a:spcPts val="600"/>
              </a:spcBef>
              <a:buBlip>
                <a:blip r:embed="rId3"/>
              </a:buBlip>
            </a:pPr>
            <a:r>
              <a:rPr lang="en-US" altLang="zh-CN" dirty="0">
                <a:solidFill>
                  <a:srgbClr val="FF0000"/>
                </a:solidFill>
              </a:rPr>
              <a:t>with</a:t>
            </a:r>
            <a:r>
              <a:rPr lang="en-US" altLang="zh-CN" dirty="0"/>
              <a:t> frequencies between </a:t>
            </a:r>
            <a:r>
              <a:rPr lang="en-US" altLang="zh-CN" dirty="0">
                <a:solidFill>
                  <a:schemeClr val="hlink"/>
                </a:solidFill>
              </a:rPr>
              <a:t>zero</a:t>
            </a:r>
            <a:r>
              <a:rPr lang="en-US" altLang="zh-CN" dirty="0"/>
              <a:t> and </a:t>
            </a:r>
            <a:r>
              <a:rPr lang="en-US" altLang="zh-CN" dirty="0">
                <a:solidFill>
                  <a:schemeClr val="hlink"/>
                </a:solidFill>
              </a:rPr>
              <a:t>infinity</a:t>
            </a:r>
            <a:r>
              <a:rPr lang="en-US" altLang="zh-CN" dirty="0"/>
              <a:t>. </a:t>
            </a:r>
          </a:p>
          <a:p>
            <a:pPr>
              <a:spcBef>
                <a:spcPts val="600"/>
              </a:spcBef>
            </a:pPr>
            <a:endParaRPr lang="en-US" altLang="zh-CN" dirty="0"/>
          </a:p>
          <a:p>
            <a:pPr>
              <a:spcBef>
                <a:spcPts val="600"/>
              </a:spcBef>
            </a:pPr>
            <a:r>
              <a:rPr lang="en-US" altLang="zh-CN" dirty="0"/>
              <a:t>For the remainder of the discussion, let us consider the case of a </a:t>
            </a:r>
            <a:r>
              <a:rPr lang="en-US" altLang="zh-CN" dirty="0">
                <a:solidFill>
                  <a:srgbClr val="FF0000"/>
                </a:solidFill>
              </a:rPr>
              <a:t>nonperiodic</a:t>
            </a:r>
            <a:r>
              <a:rPr lang="en-US" altLang="zh-CN" dirty="0"/>
              <a:t> digital signal, </a:t>
            </a:r>
            <a:r>
              <a:rPr lang="en-US" altLang="zh-CN" dirty="0">
                <a:solidFill>
                  <a:schemeClr val="hlink"/>
                </a:solidFill>
              </a:rPr>
              <a:t>similar to</a:t>
            </a:r>
            <a:r>
              <a:rPr lang="en-US" altLang="zh-CN" dirty="0"/>
              <a:t> the ones we encounter in data communications. </a:t>
            </a:r>
          </a:p>
          <a:p>
            <a:pPr>
              <a:spcBef>
                <a:spcPts val="600"/>
              </a:spcBef>
            </a:pPr>
            <a:endParaRPr lang="en-US" altLang="zh-CN" dirty="0"/>
          </a:p>
          <a:p>
            <a:pPr>
              <a:spcBef>
                <a:spcPts val="600"/>
              </a:spcBef>
            </a:pPr>
            <a:r>
              <a:rPr lang="en-US" altLang="zh-CN" dirty="0"/>
              <a:t>The fundamental question is, how can we send a digital signal from point A to point B ? </a:t>
            </a:r>
          </a:p>
          <a:p>
            <a:pPr>
              <a:spcBef>
                <a:spcPts val="600"/>
              </a:spcBef>
            </a:pPr>
            <a:endParaRPr lang="en-US" altLang="zh-CN" dirty="0"/>
          </a:p>
        </p:txBody>
      </p:sp>
      <p:sp>
        <p:nvSpPr>
          <p:cNvPr id="5" name="灯片编号占位符 3"/>
          <p:cNvSpPr>
            <a:spLocks noGrp="1"/>
          </p:cNvSpPr>
          <p:nvPr>
            <p:ph type="sldNum" sz="quarter" idx="10"/>
          </p:nvPr>
        </p:nvSpPr>
        <p:spPr/>
        <p:txBody>
          <a:bodyPr/>
          <a:lstStyle/>
          <a:p>
            <a:r>
              <a:rPr lang="en-US" altLang="zh-CN"/>
              <a:t>3.</a:t>
            </a:r>
            <a:fld id="{FEA4E9F8-1887-4F7A-B105-13CD134C7AF7}" type="slidenum">
              <a:rPr lang="en-US" altLang="zh-CN"/>
              <a:pPr/>
              <a:t>114</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06E2586F-9172-4C59-8788-062BF3C299A1}" type="slidenum">
              <a:rPr lang="en-US" altLang="zh-CN"/>
              <a:pPr/>
              <a:t>115</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336322"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336323" name="Rectangle 3"/>
          <p:cNvSpPr>
            <a:spLocks noGrp="1" noChangeArrowheads="1"/>
          </p:cNvSpPr>
          <p:nvPr>
            <p:ph type="title"/>
          </p:nvPr>
        </p:nvSpPr>
        <p:spPr>
          <a:xfrm>
            <a:off x="381000" y="304800"/>
            <a:ext cx="8458200" cy="533400"/>
          </a:xfrm>
          <a:noFill/>
        </p:spPr>
        <p:txBody>
          <a:bodyPr/>
          <a:lstStyle/>
          <a:p>
            <a:r>
              <a:rPr lang="en-US" altLang="zh-CN" dirty="0"/>
              <a:t>0.3.4 Transmission of Digital Signal</a:t>
            </a:r>
          </a:p>
        </p:txBody>
      </p:sp>
      <p:sp>
        <p:nvSpPr>
          <p:cNvPr id="1336324" name="Rectangle 4"/>
          <p:cNvSpPr>
            <a:spLocks noGrp="1" noChangeArrowheads="1"/>
          </p:cNvSpPr>
          <p:nvPr>
            <p:ph type="body" idx="1"/>
          </p:nvPr>
        </p:nvSpPr>
        <p:spPr>
          <a:xfrm>
            <a:off x="304800" y="1000108"/>
            <a:ext cx="8553480" cy="5172092"/>
          </a:xfrm>
          <a:noFill/>
        </p:spPr>
        <p:txBody>
          <a:bodyPr/>
          <a:lstStyle/>
          <a:p>
            <a:pPr>
              <a:spcBef>
                <a:spcPts val="600"/>
              </a:spcBef>
            </a:pPr>
            <a:r>
              <a:rPr lang="en-US" altLang="zh-CN" dirty="0"/>
              <a:t>We can transmit a digital signal by using one of two different approaches: </a:t>
            </a:r>
          </a:p>
          <a:p>
            <a:pPr>
              <a:spcBef>
                <a:spcPts val="600"/>
              </a:spcBef>
            </a:pPr>
            <a:endParaRPr lang="en-US" altLang="zh-CN" dirty="0"/>
          </a:p>
          <a:p>
            <a:pPr>
              <a:spcBef>
                <a:spcPts val="600"/>
              </a:spcBef>
              <a:buFontTx/>
              <a:buNone/>
            </a:pPr>
            <a:r>
              <a:rPr lang="en-US" altLang="zh-CN" dirty="0"/>
              <a:t>(1)</a:t>
            </a:r>
            <a:r>
              <a:rPr lang="en-US" altLang="zh-CN" dirty="0">
                <a:solidFill>
                  <a:srgbClr val="FF0000"/>
                </a:solidFill>
              </a:rPr>
              <a:t> baseband transmission</a:t>
            </a:r>
            <a:r>
              <a:rPr lang="en-US" altLang="zh-CN" dirty="0">
                <a:solidFill>
                  <a:schemeClr val="hlink"/>
                </a:solidFill>
                <a:effectLst>
                  <a:outerShdw blurRad="38100" dist="38100" dir="2700000" algn="tl">
                    <a:srgbClr val="C0C0C0"/>
                  </a:outerShdw>
                </a:effectLst>
              </a:rPr>
              <a:t> </a:t>
            </a:r>
            <a:r>
              <a:rPr lang="en-US" altLang="zh-CN" dirty="0"/>
              <a:t>or </a:t>
            </a:r>
          </a:p>
          <a:p>
            <a:pPr>
              <a:spcBef>
                <a:spcPts val="600"/>
              </a:spcBef>
            </a:pPr>
            <a:endParaRPr lang="en-US" altLang="zh-CN" dirty="0">
              <a:solidFill>
                <a:srgbClr val="FF0000"/>
              </a:solidFill>
            </a:endParaRPr>
          </a:p>
          <a:p>
            <a:pPr>
              <a:spcBef>
                <a:spcPts val="600"/>
              </a:spcBef>
              <a:buFontTx/>
              <a:buNone/>
            </a:pPr>
            <a:r>
              <a:rPr lang="en-US" altLang="zh-CN" dirty="0"/>
              <a:t>(2)</a:t>
            </a:r>
            <a:r>
              <a:rPr lang="en-US" altLang="zh-CN" dirty="0">
                <a:solidFill>
                  <a:srgbClr val="FF0000"/>
                </a:solidFill>
              </a:rPr>
              <a:t> broadband transmission</a:t>
            </a:r>
            <a:r>
              <a:rPr lang="en-US" altLang="zh-CN" dirty="0"/>
              <a:t> (using modulation)</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79AC946A-111A-488A-AE7E-5AFBD044460E}" type="slidenum">
              <a:rPr lang="en-US" altLang="zh-CN"/>
              <a:pPr/>
              <a:t>116</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340418"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340419" name="Rectangle 3"/>
          <p:cNvSpPr>
            <a:spLocks noGrp="1" noChangeArrowheads="1"/>
          </p:cNvSpPr>
          <p:nvPr>
            <p:ph type="title"/>
          </p:nvPr>
        </p:nvSpPr>
        <p:spPr>
          <a:xfrm>
            <a:off x="381000" y="304800"/>
            <a:ext cx="8458200" cy="533400"/>
          </a:xfrm>
          <a:noFill/>
        </p:spPr>
        <p:txBody>
          <a:bodyPr/>
          <a:lstStyle/>
          <a:p>
            <a:r>
              <a:rPr lang="en-US" altLang="zh-CN"/>
              <a:t>1. Baseband Transmission</a:t>
            </a:r>
            <a:r>
              <a:rPr lang="en-US" altLang="zh-CN" b="1" i="1"/>
              <a:t> </a:t>
            </a:r>
            <a:endParaRPr lang="en-US" altLang="zh-CN" b="1"/>
          </a:p>
        </p:txBody>
      </p:sp>
      <p:sp>
        <p:nvSpPr>
          <p:cNvPr id="1340420" name="Rectangle 4"/>
          <p:cNvSpPr>
            <a:spLocks noGrp="1" noChangeArrowheads="1"/>
          </p:cNvSpPr>
          <p:nvPr>
            <p:ph type="body" idx="1"/>
          </p:nvPr>
        </p:nvSpPr>
        <p:spPr>
          <a:xfrm>
            <a:off x="304800" y="1000108"/>
            <a:ext cx="8534400" cy="5172092"/>
          </a:xfrm>
          <a:noFill/>
        </p:spPr>
        <p:txBody>
          <a:bodyPr/>
          <a:lstStyle/>
          <a:p>
            <a:pPr>
              <a:spcBef>
                <a:spcPts val="600"/>
              </a:spcBef>
            </a:pPr>
            <a:r>
              <a:rPr lang="en-US" altLang="zh-CN" dirty="0"/>
              <a:t>Baseband transmission means sending a digital </a:t>
            </a:r>
            <a:r>
              <a:rPr lang="en-US" altLang="zh-CN" dirty="0">
                <a:solidFill>
                  <a:srgbClr val="FF0000"/>
                </a:solidFill>
              </a:rPr>
              <a:t>over</a:t>
            </a:r>
            <a:r>
              <a:rPr lang="en-US" altLang="zh-CN" dirty="0"/>
              <a:t> a channel </a:t>
            </a:r>
            <a:r>
              <a:rPr lang="en-US" altLang="zh-CN" dirty="0">
                <a:solidFill>
                  <a:srgbClr val="FF0000"/>
                </a:solidFill>
              </a:rPr>
              <a:t>without</a:t>
            </a:r>
            <a:r>
              <a:rPr lang="en-US" altLang="zh-CN" dirty="0">
                <a:solidFill>
                  <a:schemeClr val="folHlink"/>
                </a:solidFill>
              </a:rPr>
              <a:t> </a:t>
            </a:r>
            <a:r>
              <a:rPr lang="en-US" altLang="zh-CN" dirty="0"/>
              <a:t>changing</a:t>
            </a:r>
            <a:r>
              <a:rPr lang="en-US" altLang="zh-CN" dirty="0">
                <a:solidFill>
                  <a:schemeClr val="folHlink"/>
                </a:solidFill>
              </a:rPr>
              <a:t> </a:t>
            </a:r>
            <a:r>
              <a:rPr lang="en-US" altLang="zh-CN" dirty="0"/>
              <a:t>the digital signal</a:t>
            </a:r>
            <a:r>
              <a:rPr lang="en-US" altLang="zh-CN" dirty="0">
                <a:solidFill>
                  <a:schemeClr val="folHlink"/>
                </a:solidFill>
              </a:rPr>
              <a:t> </a:t>
            </a:r>
            <a:r>
              <a:rPr lang="en-US" altLang="zh-CN" dirty="0">
                <a:solidFill>
                  <a:schemeClr val="hlink"/>
                </a:solidFill>
              </a:rPr>
              <a:t>to</a:t>
            </a:r>
            <a:r>
              <a:rPr lang="en-US" altLang="zh-CN" dirty="0">
                <a:solidFill>
                  <a:schemeClr val="folHlink"/>
                </a:solidFill>
              </a:rPr>
              <a:t> </a:t>
            </a:r>
            <a:r>
              <a:rPr lang="en-US" altLang="zh-CN" dirty="0"/>
              <a:t>an analog signal.  </a:t>
            </a:r>
          </a:p>
          <a:p>
            <a:pPr>
              <a:spcBef>
                <a:spcPts val="600"/>
              </a:spcBef>
            </a:pPr>
            <a:endParaRPr lang="en-US" altLang="zh-CN" dirty="0"/>
          </a:p>
          <a:p>
            <a:pPr>
              <a:spcBef>
                <a:spcPts val="600"/>
              </a:spcBef>
            </a:pPr>
            <a:r>
              <a:rPr lang="en-US" altLang="zh-CN" dirty="0"/>
              <a:t>A digital signal is a composite analog signal </a:t>
            </a:r>
            <a:r>
              <a:rPr lang="en-US" altLang="zh-CN" dirty="0">
                <a:solidFill>
                  <a:srgbClr val="FF0000"/>
                </a:solidFill>
              </a:rPr>
              <a:t>with</a:t>
            </a:r>
            <a:r>
              <a:rPr lang="en-US" altLang="zh-CN" dirty="0"/>
              <a:t> an infinite bandwidth.</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304" name="Rectangle 8"/>
          <p:cNvSpPr>
            <a:spLocks noGrp="1" noChangeArrowheads="1"/>
          </p:cNvSpPr>
          <p:nvPr>
            <p:ph type="title"/>
          </p:nvPr>
        </p:nvSpPr>
        <p:spPr/>
        <p:txBody>
          <a:bodyPr/>
          <a:lstStyle/>
          <a:p>
            <a:r>
              <a:rPr lang="en-US" altLang="zh-CN" dirty="0">
                <a:solidFill>
                  <a:schemeClr val="hlink"/>
                </a:solidFill>
              </a:rPr>
              <a:t>Figure 0.18</a:t>
            </a:r>
            <a:r>
              <a:rPr lang="en-US" altLang="zh-CN" dirty="0">
                <a:solidFill>
                  <a:schemeClr val="folHlink"/>
                </a:solidFill>
              </a:rPr>
              <a:t> </a:t>
            </a:r>
            <a:r>
              <a:rPr lang="en-US" altLang="zh-CN" dirty="0"/>
              <a:t>Baseband transmission</a:t>
            </a:r>
            <a:endParaRPr lang="zh-CN" altLang="en-US" dirty="0"/>
          </a:p>
        </p:txBody>
      </p:sp>
      <p:sp>
        <p:nvSpPr>
          <p:cNvPr id="5" name="灯片编号占位符 2"/>
          <p:cNvSpPr>
            <a:spLocks noGrp="1"/>
          </p:cNvSpPr>
          <p:nvPr>
            <p:ph type="sldNum" sz="quarter" idx="10"/>
          </p:nvPr>
        </p:nvSpPr>
        <p:spPr/>
        <p:txBody>
          <a:bodyPr/>
          <a:lstStyle/>
          <a:p>
            <a:r>
              <a:rPr lang="en-US" altLang="zh-CN"/>
              <a:t>3.</a:t>
            </a:r>
            <a:fld id="{67E0068C-D0D6-4CA9-9163-99C92E6B2EA0}" type="slidenum">
              <a:rPr lang="en-US" altLang="zh-CN"/>
              <a:pPr/>
              <a:t>117</a:t>
            </a:fld>
            <a:endParaRPr lang="en-US" altLang="zh-CN"/>
          </a:p>
        </p:txBody>
      </p:sp>
      <p:sp>
        <p:nvSpPr>
          <p:cNvPr id="6" name="页脚占位符 3"/>
          <p:cNvSpPr>
            <a:spLocks noGrp="1"/>
          </p:cNvSpPr>
          <p:nvPr>
            <p:ph type="ftr" sz="quarter" idx="11"/>
          </p:nvPr>
        </p:nvSpPr>
        <p:spPr/>
        <p:txBody>
          <a:bodyPr/>
          <a:lstStyle/>
          <a:p>
            <a:r>
              <a:rPr lang="en-US" altLang="zh-CN" dirty="0"/>
              <a:t>Mobile and Wireless Networks</a:t>
            </a:r>
          </a:p>
        </p:txBody>
      </p:sp>
      <p:pic>
        <p:nvPicPr>
          <p:cNvPr id="695302" name="Picture 6"/>
          <p:cNvPicPr>
            <a:picLocks noChangeAspect="1" noChangeArrowheads="1"/>
          </p:cNvPicPr>
          <p:nvPr/>
        </p:nvPicPr>
        <p:blipFill>
          <a:blip r:embed="rId3" cstate="print"/>
          <a:srcRect/>
          <a:stretch>
            <a:fillRect/>
          </a:stretch>
        </p:blipFill>
        <p:spPr bwMode="auto">
          <a:xfrm>
            <a:off x="990600" y="2667000"/>
            <a:ext cx="6681788" cy="1700213"/>
          </a:xfrm>
          <a:prstGeom prst="rect">
            <a:avLst/>
          </a:prstGeom>
          <a:noFill/>
          <a:ln w="9525">
            <a:noFill/>
            <a:miter lim="800000"/>
            <a:headEnd/>
            <a:tailEnd/>
          </a:ln>
          <a:effectLst/>
        </p:spPr>
      </p:pic>
      <p:sp>
        <p:nvSpPr>
          <p:cNvPr id="695303" name="Text Box 7"/>
          <p:cNvSpPr txBox="1">
            <a:spLocks noChangeArrowheads="1"/>
          </p:cNvSpPr>
          <p:nvPr/>
        </p:nvSpPr>
        <p:spPr bwMode="auto">
          <a:xfrm>
            <a:off x="381000" y="3657600"/>
            <a:ext cx="8229600" cy="457200"/>
          </a:xfrm>
          <a:prstGeom prst="rect">
            <a:avLst/>
          </a:prstGeom>
          <a:noFill/>
          <a:ln w="9525">
            <a:noFill/>
            <a:miter lim="800000"/>
          </a:ln>
          <a:effectLst/>
        </p:spPr>
        <p:txBody>
          <a:bodyPr>
            <a:spAutoFit/>
          </a:bodyPr>
          <a:lstStyle/>
          <a:p>
            <a:pPr eaLnBrk="0" hangingPunct="0">
              <a:spcBef>
                <a:spcPct val="0"/>
              </a:spcBef>
              <a:buSzTx/>
              <a:buFont typeface="Wingdings" panose="05000000000000000000" pitchFamily="2" charset="2"/>
              <a:buNone/>
            </a:pPr>
            <a:endParaRPr lang="en-US" altLang="zh-CN" sz="2400" baseline="0">
              <a:ea typeface="宋体" panose="02010600030101010101" pitchFamily="2"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50B630D7-E4A1-426E-A1BD-475B0A8F2F09}" type="slidenum">
              <a:rPr lang="en-US" altLang="zh-CN"/>
              <a:pPr/>
              <a:t>118</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57796"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57798" name="Rectangle 6"/>
          <p:cNvSpPr>
            <a:spLocks noGrp="1" noChangeArrowheads="1"/>
          </p:cNvSpPr>
          <p:nvPr>
            <p:ph type="title"/>
          </p:nvPr>
        </p:nvSpPr>
        <p:spPr>
          <a:xfrm>
            <a:off x="304799" y="228600"/>
            <a:ext cx="8534401" cy="685800"/>
          </a:xfrm>
          <a:noFill/>
        </p:spPr>
        <p:txBody>
          <a:bodyPr/>
          <a:lstStyle/>
          <a:p>
            <a:r>
              <a:rPr lang="en-US" altLang="zh-CN" dirty="0"/>
              <a:t>0.3.4 Transmission of Digital Signal</a:t>
            </a:r>
            <a:r>
              <a:rPr lang="en-US" altLang="zh-CN" sz="1800" dirty="0"/>
              <a:t> </a:t>
            </a:r>
          </a:p>
        </p:txBody>
      </p:sp>
      <p:sp>
        <p:nvSpPr>
          <p:cNvPr id="1057799" name="Rectangle 7"/>
          <p:cNvSpPr>
            <a:spLocks noGrp="1" noChangeArrowheads="1"/>
          </p:cNvSpPr>
          <p:nvPr>
            <p:ph type="body" idx="1"/>
          </p:nvPr>
        </p:nvSpPr>
        <p:spPr>
          <a:xfrm>
            <a:off x="304799" y="990600"/>
            <a:ext cx="8534401" cy="5181600"/>
          </a:xfrm>
          <a:noFill/>
        </p:spPr>
        <p:txBody>
          <a:bodyPr/>
          <a:lstStyle/>
          <a:p>
            <a:pPr>
              <a:spcBef>
                <a:spcPts val="600"/>
              </a:spcBef>
            </a:pPr>
            <a:r>
              <a:rPr lang="en-US" altLang="zh-CN" dirty="0"/>
              <a:t>Baseband transmission requires that we have a </a:t>
            </a:r>
            <a:r>
              <a:rPr lang="en-US" altLang="zh-CN" dirty="0">
                <a:solidFill>
                  <a:schemeClr val="hlink"/>
                </a:solidFill>
              </a:rPr>
              <a:t>low-pass channel</a:t>
            </a:r>
            <a:r>
              <a:rPr lang="en-US" altLang="zh-CN" dirty="0"/>
              <a:t>, a channel with a bandwidth that starts from zero.</a:t>
            </a:r>
          </a:p>
          <a:p>
            <a:pPr>
              <a:spcBef>
                <a:spcPts val="600"/>
              </a:spcBef>
            </a:pPr>
            <a:endParaRPr lang="en-US" altLang="zh-CN" dirty="0"/>
          </a:p>
          <a:p>
            <a:pPr>
              <a:spcBef>
                <a:spcPts val="600"/>
              </a:spcBef>
            </a:pPr>
            <a:r>
              <a:rPr lang="en-US" altLang="zh-CN" dirty="0">
                <a:solidFill>
                  <a:srgbClr val="FF0000"/>
                </a:solidFill>
              </a:rPr>
              <a:t>This is the case </a:t>
            </a:r>
            <a:r>
              <a:rPr lang="en-US" altLang="zh-CN" dirty="0"/>
              <a:t>if we have a dedicated </a:t>
            </a:r>
            <a:r>
              <a:rPr lang="en-US" altLang="zh-CN" dirty="0" smtClean="0"/>
              <a:t>(</a:t>
            </a:r>
            <a:r>
              <a:rPr lang="zh-CN" altLang="en-US" dirty="0" smtClean="0"/>
              <a:t>专用的</a:t>
            </a:r>
            <a:r>
              <a:rPr lang="en-US" altLang="zh-CN" dirty="0"/>
              <a:t>) medium </a:t>
            </a:r>
            <a:r>
              <a:rPr lang="en-US" altLang="zh-CN" dirty="0">
                <a:solidFill>
                  <a:srgbClr val="FF0000"/>
                </a:solidFill>
              </a:rPr>
              <a:t>with</a:t>
            </a:r>
            <a:r>
              <a:rPr lang="en-US" altLang="zh-CN" dirty="0"/>
              <a:t> a bandwidth </a:t>
            </a:r>
            <a:r>
              <a:rPr lang="en-US" altLang="zh-CN" dirty="0">
                <a:solidFill>
                  <a:srgbClr val="FF0000"/>
                </a:solidFill>
              </a:rPr>
              <a:t>constituting</a:t>
            </a:r>
            <a:r>
              <a:rPr lang="en-US" altLang="zh-CN" dirty="0"/>
              <a:t> only one channel. </a:t>
            </a:r>
          </a:p>
          <a:p>
            <a:pPr>
              <a:spcBef>
                <a:spcPts val="600"/>
              </a:spcBef>
            </a:pPr>
            <a:endParaRPr lang="en-US" altLang="zh-CN" dirty="0"/>
          </a:p>
          <a:p>
            <a:pPr>
              <a:spcBef>
                <a:spcPts val="600"/>
              </a:spcBef>
              <a:buBlip>
                <a:blip r:embed="rId3"/>
              </a:buBlip>
            </a:pPr>
            <a:r>
              <a:rPr lang="en-US" altLang="zh-CN" dirty="0"/>
              <a:t>For example, the entire bandwidth of a cable </a:t>
            </a:r>
            <a:r>
              <a:rPr lang="en-US" altLang="zh-CN" dirty="0">
                <a:solidFill>
                  <a:srgbClr val="FF0000"/>
                </a:solidFill>
              </a:rPr>
              <a:t>connecting two computers</a:t>
            </a:r>
            <a:r>
              <a:rPr lang="en-US" altLang="zh-CN" dirty="0">
                <a:solidFill>
                  <a:srgbClr val="C00000"/>
                </a:solidFill>
              </a:rPr>
              <a:t> </a:t>
            </a:r>
            <a:r>
              <a:rPr lang="en-US" altLang="zh-CN" dirty="0"/>
              <a:t>is one single channel.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8C02EF56-6D30-4C83-8B97-DAEBF0B8CEB0}" type="slidenum">
              <a:rPr lang="en-US" altLang="zh-CN"/>
              <a:pPr/>
              <a:t>119</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86850"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86851" name="Rectangle 3"/>
          <p:cNvSpPr>
            <a:spLocks noGrp="1" noChangeArrowheads="1"/>
          </p:cNvSpPr>
          <p:nvPr>
            <p:ph type="title"/>
          </p:nvPr>
        </p:nvSpPr>
        <p:spPr>
          <a:xfrm>
            <a:off x="381000" y="228600"/>
            <a:ext cx="8458200" cy="533400"/>
          </a:xfrm>
          <a:noFill/>
        </p:spPr>
        <p:txBody>
          <a:bodyPr/>
          <a:lstStyle/>
          <a:p>
            <a:r>
              <a:rPr lang="en-US" altLang="zh-CN" dirty="0"/>
              <a:t>0.3.4 Transmission of Digital Signal</a:t>
            </a:r>
            <a:r>
              <a:rPr lang="en-US" altLang="zh-CN" sz="1800" dirty="0"/>
              <a:t> </a:t>
            </a:r>
          </a:p>
        </p:txBody>
      </p:sp>
      <p:sp>
        <p:nvSpPr>
          <p:cNvPr id="1486852" name="Rectangle 4"/>
          <p:cNvSpPr>
            <a:spLocks noGrp="1" noChangeArrowheads="1"/>
          </p:cNvSpPr>
          <p:nvPr>
            <p:ph type="body" idx="1"/>
          </p:nvPr>
        </p:nvSpPr>
        <p:spPr>
          <a:xfrm>
            <a:off x="304800" y="990600"/>
            <a:ext cx="8534400" cy="5181600"/>
          </a:xfrm>
          <a:noFill/>
        </p:spPr>
        <p:txBody>
          <a:bodyPr/>
          <a:lstStyle/>
          <a:p>
            <a:pPr>
              <a:spcBef>
                <a:spcPts val="600"/>
              </a:spcBef>
              <a:buBlip>
                <a:blip r:embed="rId3"/>
              </a:buBlip>
            </a:pPr>
            <a:r>
              <a:rPr lang="en-US" altLang="zh-CN" sz="2300" dirty="0"/>
              <a:t>As another example, we </a:t>
            </a:r>
            <a:r>
              <a:rPr lang="en-US" altLang="zh-CN" sz="2300" dirty="0">
                <a:solidFill>
                  <a:schemeClr val="hlink"/>
                </a:solidFill>
              </a:rPr>
              <a:t>may</a:t>
            </a:r>
            <a:r>
              <a:rPr lang="en-US" altLang="zh-CN" sz="2300" dirty="0"/>
              <a:t> connect several computers to a bus, </a:t>
            </a:r>
            <a:r>
              <a:rPr lang="en-US" altLang="zh-CN" sz="2300" dirty="0">
                <a:solidFill>
                  <a:schemeClr val="hlink"/>
                </a:solidFill>
              </a:rPr>
              <a:t>but not</a:t>
            </a:r>
            <a:r>
              <a:rPr lang="en-US" altLang="zh-CN" sz="2300" dirty="0"/>
              <a:t> allow more than two stations to communicate at a time.</a:t>
            </a:r>
          </a:p>
          <a:p>
            <a:pPr>
              <a:spcBef>
                <a:spcPts val="600"/>
              </a:spcBef>
            </a:pPr>
            <a:endParaRPr lang="en-US" altLang="zh-CN" sz="2300" dirty="0"/>
          </a:p>
          <a:p>
            <a:pPr>
              <a:spcBef>
                <a:spcPts val="600"/>
              </a:spcBef>
              <a:buBlip>
                <a:blip r:embed="rId3"/>
              </a:buBlip>
            </a:pPr>
            <a:r>
              <a:rPr lang="en-US" altLang="zh-CN" sz="2300" dirty="0"/>
              <a:t>Again we have a low-pass channel, and we can use it for baseband communication.  </a:t>
            </a:r>
          </a:p>
          <a:p>
            <a:pPr>
              <a:spcBef>
                <a:spcPts val="600"/>
              </a:spcBef>
            </a:pPr>
            <a:endParaRPr lang="en-US" altLang="zh-CN" sz="2300" dirty="0"/>
          </a:p>
          <a:p>
            <a:pPr>
              <a:spcBef>
                <a:spcPts val="600"/>
              </a:spcBef>
            </a:pPr>
            <a:r>
              <a:rPr lang="en-US" altLang="zh-CN" sz="2300" dirty="0"/>
              <a:t>Figure 0.20 shows two low-pass channels: one with a </a:t>
            </a:r>
            <a:r>
              <a:rPr lang="en-US" altLang="zh-CN" sz="2300" dirty="0">
                <a:solidFill>
                  <a:srgbClr val="FF0000"/>
                </a:solidFill>
              </a:rPr>
              <a:t>narrow</a:t>
            </a:r>
            <a:r>
              <a:rPr lang="en-US" altLang="zh-CN" sz="2300" dirty="0"/>
              <a:t> bandwidth and the other with a </a:t>
            </a:r>
            <a:r>
              <a:rPr lang="en-US" altLang="zh-CN" sz="2300" dirty="0">
                <a:solidFill>
                  <a:srgbClr val="FF0000"/>
                </a:solidFill>
              </a:rPr>
              <a:t>wide</a:t>
            </a:r>
            <a:r>
              <a:rPr lang="en-US" altLang="zh-CN" sz="2300" dirty="0"/>
              <a:t> bandwidth. </a:t>
            </a:r>
          </a:p>
          <a:p>
            <a:pPr>
              <a:spcBef>
                <a:spcPts val="600"/>
              </a:spcBef>
            </a:pPr>
            <a:endParaRPr lang="en-US" altLang="zh-CN" sz="23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283074" name="Rectangle 2"/>
          <p:cNvSpPr>
            <a:spLocks noGrp="1" noChangeArrowheads="1"/>
          </p:cNvSpPr>
          <p:nvPr>
            <p:ph type="title"/>
          </p:nvPr>
        </p:nvSpPr>
        <p:spPr/>
        <p:txBody>
          <a:bodyPr/>
          <a:lstStyle/>
          <a:p>
            <a:r>
              <a:rPr lang="en-US" altLang="zh-CN" dirty="0"/>
              <a:t>0.1.3 Periodic and Nonperiodic Signals</a:t>
            </a:r>
            <a:endParaRPr lang="zh-CN" altLang="en-US" dirty="0"/>
          </a:p>
        </p:txBody>
      </p:sp>
      <p:sp>
        <p:nvSpPr>
          <p:cNvPr id="1283075" name="Rectangle 3"/>
          <p:cNvSpPr>
            <a:spLocks noGrp="1" noChangeArrowheads="1"/>
          </p:cNvSpPr>
          <p:nvPr>
            <p:ph type="body" idx="1"/>
          </p:nvPr>
        </p:nvSpPr>
        <p:spPr>
          <a:xfrm>
            <a:off x="304800" y="1026695"/>
            <a:ext cx="8534400" cy="5145505"/>
          </a:xfrm>
          <a:noFill/>
        </p:spPr>
        <p:txBody>
          <a:bodyPr/>
          <a:lstStyle/>
          <a:p>
            <a:pPr marL="342265" indent="-342265">
              <a:spcBef>
                <a:spcPts val="600"/>
              </a:spcBef>
            </a:pPr>
            <a:r>
              <a:rPr lang="en-US" altLang="zh-CN" dirty="0"/>
              <a:t>A nonperiodic signal changes without </a:t>
            </a:r>
            <a:r>
              <a:rPr lang="en-US" altLang="zh-CN" dirty="0">
                <a:solidFill>
                  <a:srgbClr val="FF0000"/>
                </a:solidFill>
              </a:rPr>
              <a:t>exhibiting</a:t>
            </a:r>
            <a:r>
              <a:rPr lang="en-US" altLang="zh-CN" dirty="0"/>
              <a:t> a pattern or cycle that repeats </a:t>
            </a:r>
            <a:r>
              <a:rPr lang="en-US" altLang="zh-CN" dirty="0">
                <a:solidFill>
                  <a:srgbClr val="FF0000"/>
                </a:solidFill>
              </a:rPr>
              <a:t>over time</a:t>
            </a:r>
            <a:r>
              <a:rPr lang="en-US" altLang="zh-CN" dirty="0"/>
              <a:t>.</a:t>
            </a:r>
          </a:p>
          <a:p>
            <a:pPr marL="342265" indent="-342265">
              <a:spcBef>
                <a:spcPts val="600"/>
              </a:spcBef>
            </a:pPr>
            <a:endParaRPr lang="en-US" altLang="zh-CN" dirty="0"/>
          </a:p>
          <a:p>
            <a:pPr marL="342265" indent="-342265">
              <a:spcBef>
                <a:spcPts val="600"/>
              </a:spcBef>
            </a:pPr>
            <a:r>
              <a:rPr lang="en-US" altLang="zh-CN" dirty="0"/>
              <a:t>In data communications, we commonly use </a:t>
            </a:r>
          </a:p>
          <a:p>
            <a:pPr marL="342265" indent="-342265">
              <a:spcBef>
                <a:spcPts val="600"/>
              </a:spcBef>
            </a:pPr>
            <a:endParaRPr lang="en-US" altLang="zh-CN" dirty="0">
              <a:solidFill>
                <a:schemeClr val="hlink"/>
              </a:solidFill>
            </a:endParaRPr>
          </a:p>
          <a:p>
            <a:pPr marL="342265" indent="-342265">
              <a:spcBef>
                <a:spcPts val="600"/>
              </a:spcBef>
              <a:buFont typeface="+mj-lt"/>
              <a:buAutoNum type="alphaLcParenR"/>
            </a:pPr>
            <a:r>
              <a:rPr lang="en-US" altLang="zh-CN" dirty="0">
                <a:solidFill>
                  <a:schemeClr val="hlink"/>
                </a:solidFill>
              </a:rPr>
              <a:t>periodic analog signals</a:t>
            </a:r>
            <a:r>
              <a:rPr lang="en-US" altLang="zh-CN" dirty="0"/>
              <a:t> because they need less bandwidth and</a:t>
            </a:r>
          </a:p>
          <a:p>
            <a:pPr marL="342265" indent="-342265">
              <a:spcBef>
                <a:spcPts val="600"/>
              </a:spcBef>
              <a:buFont typeface="+mj-lt"/>
              <a:buAutoNum type="alphaLcParenR"/>
            </a:pPr>
            <a:endParaRPr lang="en-US" altLang="zh-CN" dirty="0"/>
          </a:p>
          <a:p>
            <a:pPr marL="342265" indent="-342265">
              <a:spcBef>
                <a:spcPts val="600"/>
              </a:spcBef>
              <a:buFont typeface="+mj-lt"/>
              <a:buAutoNum type="alphaLcParenR"/>
            </a:pPr>
            <a:r>
              <a:rPr lang="en-US" altLang="zh-CN" dirty="0">
                <a:solidFill>
                  <a:schemeClr val="hlink"/>
                </a:solidFill>
              </a:rPr>
              <a:t>nonperiodic digitals </a:t>
            </a:r>
            <a:r>
              <a:rPr lang="en-US" altLang="zh-CN" dirty="0"/>
              <a:t>because they can represent </a:t>
            </a:r>
            <a:r>
              <a:rPr lang="en-US" altLang="zh-CN" dirty="0">
                <a:solidFill>
                  <a:srgbClr val="FF0000"/>
                </a:solidFill>
              </a:rPr>
              <a:t>variation</a:t>
            </a:r>
            <a:r>
              <a:rPr lang="en-US" altLang="zh-CN" dirty="0"/>
              <a:t> in data. </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977FD605-2A9B-4D13-AD55-6925F0E6A04F}" type="slidenum">
              <a:rPr lang="en-US" altLang="zh-CN"/>
              <a:pPr/>
              <a:t>120</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696326" name="Picture 6"/>
          <p:cNvPicPr>
            <a:picLocks noChangeAspect="1" noChangeArrowheads="1"/>
          </p:cNvPicPr>
          <p:nvPr/>
        </p:nvPicPr>
        <p:blipFill>
          <a:blip r:embed="rId3" cstate="print"/>
          <a:srcRect/>
          <a:stretch>
            <a:fillRect/>
          </a:stretch>
        </p:blipFill>
        <p:spPr bwMode="auto">
          <a:xfrm>
            <a:off x="457200" y="1524000"/>
            <a:ext cx="8216331" cy="4191000"/>
          </a:xfrm>
          <a:prstGeom prst="rect">
            <a:avLst/>
          </a:prstGeom>
          <a:noFill/>
          <a:ln w="9525">
            <a:noFill/>
            <a:miter lim="800000"/>
            <a:headEnd/>
            <a:tailEnd/>
          </a:ln>
          <a:effectLst/>
        </p:spPr>
      </p:pic>
      <p:sp>
        <p:nvSpPr>
          <p:cNvPr id="696327" name="Rectangle 7"/>
          <p:cNvSpPr>
            <a:spLocks noGrp="1" noChangeArrowheads="1"/>
          </p:cNvSpPr>
          <p:nvPr>
            <p:ph type="title"/>
          </p:nvPr>
        </p:nvSpPr>
        <p:spPr/>
        <p:txBody>
          <a:bodyPr/>
          <a:lstStyle/>
          <a:p>
            <a:r>
              <a:rPr lang="en-US" altLang="zh-CN" dirty="0">
                <a:solidFill>
                  <a:schemeClr val="hlink"/>
                </a:solidFill>
              </a:rPr>
              <a:t>Figure 0.19</a:t>
            </a:r>
            <a:r>
              <a:rPr lang="en-US" altLang="zh-CN" dirty="0">
                <a:solidFill>
                  <a:schemeClr val="folHlink"/>
                </a:solidFill>
              </a:rPr>
              <a:t> </a:t>
            </a:r>
            <a:r>
              <a:rPr lang="en-US" altLang="zh-CN" dirty="0"/>
              <a:t>Bandwidths of two low-pass channels</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1" name="Rectangle 3"/>
          <p:cNvSpPr>
            <a:spLocks noGrp="1" noChangeArrowheads="1"/>
          </p:cNvSpPr>
          <p:nvPr>
            <p:ph type="title"/>
          </p:nvPr>
        </p:nvSpPr>
        <p:spPr>
          <a:noFill/>
        </p:spPr>
        <p:txBody>
          <a:bodyPr/>
          <a:lstStyle/>
          <a:p>
            <a:r>
              <a:rPr lang="en-US" altLang="zh-CN" dirty="0"/>
              <a:t>0.3.4 Transmission of Digital Signal</a:t>
            </a:r>
            <a:r>
              <a:rPr lang="en-US" altLang="zh-CN" sz="1800" dirty="0"/>
              <a:t> </a:t>
            </a:r>
          </a:p>
        </p:txBody>
      </p:sp>
      <p:sp>
        <p:nvSpPr>
          <p:cNvPr id="1486852" name="Rectangle 4"/>
          <p:cNvSpPr>
            <a:spLocks noGrp="1" noChangeArrowheads="1"/>
          </p:cNvSpPr>
          <p:nvPr>
            <p:ph idx="1"/>
          </p:nvPr>
        </p:nvSpPr>
        <p:spPr>
          <a:xfrm>
            <a:off x="304800" y="1032711"/>
            <a:ext cx="8534400" cy="5181600"/>
          </a:xfrm>
          <a:noFill/>
        </p:spPr>
        <p:txBody>
          <a:bodyPr/>
          <a:lstStyle/>
          <a:p>
            <a:pPr>
              <a:spcBef>
                <a:spcPts val="600"/>
              </a:spcBef>
            </a:pPr>
            <a:r>
              <a:rPr lang="en-US" altLang="zh-CN" dirty="0"/>
              <a:t>We need to remember that a low-pass channel with infinite bandwidth is </a:t>
            </a:r>
            <a:r>
              <a:rPr lang="en-US" altLang="zh-CN" dirty="0">
                <a:solidFill>
                  <a:srgbClr val="FF0000"/>
                </a:solidFill>
              </a:rPr>
              <a:t>ideal</a:t>
            </a:r>
            <a:r>
              <a:rPr lang="en-US" altLang="zh-CN" dirty="0"/>
              <a:t>, but we </a:t>
            </a:r>
            <a:r>
              <a:rPr lang="en-US" altLang="zh-CN" dirty="0">
                <a:solidFill>
                  <a:srgbClr val="FF0000"/>
                </a:solidFill>
              </a:rPr>
              <a:t>cannot</a:t>
            </a:r>
            <a:r>
              <a:rPr lang="en-US" altLang="zh-CN" dirty="0"/>
              <a:t> have such a channel </a:t>
            </a:r>
            <a:r>
              <a:rPr lang="en-US" altLang="zh-CN" dirty="0">
                <a:solidFill>
                  <a:srgbClr val="FF0000"/>
                </a:solidFill>
              </a:rPr>
              <a:t>in</a:t>
            </a:r>
            <a:r>
              <a:rPr lang="en-US" altLang="zh-CN" dirty="0"/>
              <a:t> real life. </a:t>
            </a:r>
          </a:p>
          <a:p>
            <a:pPr>
              <a:spcBef>
                <a:spcPts val="600"/>
              </a:spcBef>
            </a:pPr>
            <a:endParaRPr lang="en-US" altLang="zh-CN" dirty="0"/>
          </a:p>
          <a:p>
            <a:pPr>
              <a:spcBef>
                <a:spcPts val="600"/>
              </a:spcBef>
            </a:pPr>
            <a:r>
              <a:rPr lang="en-US" altLang="zh-CN" dirty="0"/>
              <a:t>However, we can </a:t>
            </a:r>
            <a:r>
              <a:rPr lang="en-US" altLang="zh-CN" dirty="0">
                <a:solidFill>
                  <a:srgbClr val="FF0000"/>
                </a:solidFill>
              </a:rPr>
              <a:t>get close</a:t>
            </a:r>
            <a:r>
              <a:rPr lang="en-US" altLang="zh-CN" dirty="0"/>
              <a:t>. </a:t>
            </a:r>
          </a:p>
          <a:p>
            <a:pPr>
              <a:spcBef>
                <a:spcPts val="600"/>
              </a:spcBef>
            </a:pPr>
            <a:endParaRPr lang="en-US" altLang="zh-CN" dirty="0"/>
          </a:p>
          <a:p>
            <a:pPr>
              <a:spcBef>
                <a:spcPts val="600"/>
              </a:spcBef>
            </a:pPr>
            <a:r>
              <a:rPr lang="en-US" altLang="zh-CN" dirty="0"/>
              <a:t>Let us study two cases of a baseband communication: a low-pass channel with a </a:t>
            </a:r>
            <a:r>
              <a:rPr lang="en-US" altLang="zh-CN" dirty="0">
                <a:solidFill>
                  <a:srgbClr val="FF0000"/>
                </a:solidFill>
              </a:rPr>
              <a:t>wide</a:t>
            </a:r>
            <a:r>
              <a:rPr lang="en-US" altLang="zh-CN" dirty="0"/>
              <a:t> bandwidth and one with a </a:t>
            </a:r>
            <a:r>
              <a:rPr lang="en-US" altLang="zh-CN" dirty="0">
                <a:solidFill>
                  <a:srgbClr val="FF0000"/>
                </a:solidFill>
              </a:rPr>
              <a:t>limited</a:t>
            </a:r>
            <a:r>
              <a:rPr lang="en-US" altLang="zh-CN" dirty="0"/>
              <a:t> bandwidth. </a:t>
            </a:r>
          </a:p>
          <a:p>
            <a:endParaRPr lang="en-US" altLang="zh-CN" dirty="0"/>
          </a:p>
        </p:txBody>
      </p:sp>
      <p:sp>
        <p:nvSpPr>
          <p:cNvPr id="5" name="灯片编号占位符 3"/>
          <p:cNvSpPr>
            <a:spLocks noGrp="1"/>
          </p:cNvSpPr>
          <p:nvPr>
            <p:ph type="sldNum" sz="quarter" idx="10"/>
          </p:nvPr>
        </p:nvSpPr>
        <p:spPr/>
        <p:txBody>
          <a:bodyPr/>
          <a:lstStyle/>
          <a:p>
            <a:r>
              <a:rPr lang="en-US" altLang="zh-CN"/>
              <a:t>3.</a:t>
            </a:r>
            <a:fld id="{8C02EF56-6D30-4C83-8B97-DAEBF0B8CEB0}" type="slidenum">
              <a:rPr lang="en-US" altLang="zh-CN"/>
              <a:pPr/>
              <a:t>121</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86850"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6" name="Rectangle 6"/>
          <p:cNvSpPr>
            <a:spLocks noGrp="1" noChangeArrowheads="1"/>
          </p:cNvSpPr>
          <p:nvPr>
            <p:ph type="title"/>
          </p:nvPr>
        </p:nvSpPr>
        <p:spPr>
          <a:noFill/>
        </p:spPr>
        <p:txBody>
          <a:bodyPr/>
          <a:lstStyle/>
          <a:p>
            <a:r>
              <a:rPr lang="en-US" altLang="zh-CN" dirty="0"/>
              <a:t>Case 1: Low-Pass Channel with Wide Bandwidth</a:t>
            </a:r>
          </a:p>
        </p:txBody>
      </p:sp>
      <p:sp>
        <p:nvSpPr>
          <p:cNvPr id="1059847" name="Rectangle 7"/>
          <p:cNvSpPr>
            <a:spLocks noGrp="1" noChangeArrowheads="1"/>
          </p:cNvSpPr>
          <p:nvPr>
            <p:ph idx="1"/>
          </p:nvPr>
        </p:nvSpPr>
        <p:spPr>
          <a:noFill/>
        </p:spPr>
        <p:txBody>
          <a:bodyPr/>
          <a:lstStyle/>
          <a:p>
            <a:pPr>
              <a:spcBef>
                <a:spcPts val="600"/>
              </a:spcBef>
            </a:pPr>
            <a:r>
              <a:rPr lang="en-US" altLang="zh-CN" dirty="0"/>
              <a:t>If we want to </a:t>
            </a:r>
            <a:r>
              <a:rPr lang="en-US" altLang="zh-CN" dirty="0">
                <a:solidFill>
                  <a:schemeClr val="hlink"/>
                </a:solidFill>
              </a:rPr>
              <a:t>preserve the exact form</a:t>
            </a:r>
            <a:r>
              <a:rPr lang="en-US" altLang="zh-CN" dirty="0"/>
              <a:t> of a nonperiodic digital with vertical segments vertical and horizontal segments horizontal, </a:t>
            </a:r>
          </a:p>
          <a:p>
            <a:pPr>
              <a:spcBef>
                <a:spcPts val="600"/>
              </a:spcBef>
            </a:pPr>
            <a:endParaRPr lang="en-US" altLang="zh-CN" dirty="0"/>
          </a:p>
          <a:p>
            <a:pPr>
              <a:spcBef>
                <a:spcPts val="600"/>
              </a:spcBef>
            </a:pPr>
            <a:r>
              <a:rPr lang="en-US" altLang="zh-CN" dirty="0"/>
              <a:t>we need to send the</a:t>
            </a:r>
            <a:r>
              <a:rPr lang="en-US" altLang="zh-CN" dirty="0">
                <a:solidFill>
                  <a:schemeClr val="hlink"/>
                </a:solidFill>
              </a:rPr>
              <a:t> entire spectrum</a:t>
            </a:r>
            <a:r>
              <a:rPr lang="en-US" altLang="zh-CN" dirty="0"/>
              <a:t>, the continuous ranges of frequencies between zero and infinity. </a:t>
            </a:r>
          </a:p>
          <a:p>
            <a:pPr>
              <a:spcBef>
                <a:spcPts val="600"/>
              </a:spcBef>
            </a:pPr>
            <a:endParaRPr lang="en-US" altLang="zh-CN" dirty="0"/>
          </a:p>
          <a:p>
            <a:pPr>
              <a:spcBef>
                <a:spcPts val="600"/>
              </a:spcBef>
            </a:pPr>
            <a:r>
              <a:rPr lang="en-US" altLang="zh-CN" dirty="0"/>
              <a:t>This is possible if</a:t>
            </a:r>
            <a:r>
              <a:rPr lang="en-US" altLang="zh-CN" dirty="0">
                <a:effectLst>
                  <a:outerShdw blurRad="38100" dist="38100" dir="2700000" algn="tl">
                    <a:srgbClr val="C0C0C0"/>
                  </a:outerShdw>
                </a:effectLst>
              </a:rPr>
              <a:t> </a:t>
            </a:r>
            <a:r>
              <a:rPr lang="en-US" altLang="zh-CN" dirty="0"/>
              <a:t>we have</a:t>
            </a:r>
            <a:r>
              <a:rPr lang="en-US" altLang="zh-CN" dirty="0">
                <a:effectLst>
                  <a:outerShdw blurRad="38100" dist="38100" dir="2700000" algn="tl">
                    <a:srgbClr val="C0C0C0"/>
                  </a:outerShdw>
                </a:effectLst>
              </a:rPr>
              <a:t> </a:t>
            </a:r>
            <a:r>
              <a:rPr lang="en-US" altLang="zh-CN" dirty="0"/>
              <a:t>a </a:t>
            </a:r>
            <a:r>
              <a:rPr lang="en-US" altLang="zh-CN" dirty="0">
                <a:solidFill>
                  <a:srgbClr val="FF0000"/>
                </a:solidFill>
              </a:rPr>
              <a:t>dedicated</a:t>
            </a:r>
            <a:r>
              <a:rPr lang="en-US" altLang="zh-CN" dirty="0">
                <a:solidFill>
                  <a:schemeClr val="hlink"/>
                </a:solidFill>
              </a:rPr>
              <a:t> </a:t>
            </a:r>
            <a:r>
              <a:rPr lang="en-US" altLang="zh-CN" dirty="0"/>
              <a:t>medium</a:t>
            </a:r>
            <a:r>
              <a:rPr lang="en-US" altLang="zh-CN" dirty="0">
                <a:solidFill>
                  <a:schemeClr val="hlink"/>
                </a:solidFill>
                <a:effectLst>
                  <a:outerShdw blurRad="38100" dist="38100" dir="2700000" algn="tl">
                    <a:srgbClr val="C0C0C0"/>
                  </a:outerShdw>
                </a:effectLst>
              </a:rPr>
              <a:t> </a:t>
            </a:r>
            <a:r>
              <a:rPr lang="en-US" altLang="zh-CN" dirty="0"/>
              <a:t>with an </a:t>
            </a:r>
            <a:r>
              <a:rPr lang="en-US" altLang="zh-CN" dirty="0">
                <a:solidFill>
                  <a:srgbClr val="FF0000"/>
                </a:solidFill>
              </a:rPr>
              <a:t>infinite</a:t>
            </a:r>
            <a:r>
              <a:rPr lang="en-US" altLang="zh-CN" dirty="0"/>
              <a:t> </a:t>
            </a:r>
            <a:r>
              <a:rPr lang="en-US" altLang="zh-CN" dirty="0"/>
              <a:t>bandwidth</a:t>
            </a:r>
            <a:r>
              <a:rPr lang="en-US" altLang="zh-CN" dirty="0"/>
              <a:t> between the sender and receiver </a:t>
            </a:r>
            <a:r>
              <a:rPr lang="en-US" altLang="zh-CN" dirty="0">
                <a:solidFill>
                  <a:srgbClr val="FF0000"/>
                </a:solidFill>
              </a:rPr>
              <a:t>that</a:t>
            </a:r>
            <a:r>
              <a:rPr lang="en-US" altLang="zh-CN" dirty="0">
                <a:solidFill>
                  <a:srgbClr val="C00000"/>
                </a:solidFill>
              </a:rPr>
              <a:t> </a:t>
            </a:r>
            <a:r>
              <a:rPr lang="en-US" altLang="zh-CN" dirty="0"/>
              <a:t>preserves (</a:t>
            </a:r>
            <a:r>
              <a:rPr lang="zh-CN" altLang="en-US" dirty="0"/>
              <a:t>保持</a:t>
            </a:r>
            <a:r>
              <a:rPr lang="en-US" altLang="zh-CN" dirty="0"/>
              <a:t>) the exact amplitude of each component of the </a:t>
            </a:r>
            <a:r>
              <a:rPr lang="en-US" altLang="zh-CN" dirty="0">
                <a:solidFill>
                  <a:srgbClr val="FF0000"/>
                </a:solidFill>
              </a:rPr>
              <a:t>composite</a:t>
            </a:r>
            <a:r>
              <a:rPr lang="en-US" altLang="zh-CN" dirty="0"/>
              <a:t> signal. </a:t>
            </a:r>
          </a:p>
          <a:p>
            <a:pPr>
              <a:spcBef>
                <a:spcPts val="600"/>
              </a:spcBef>
              <a:buFont typeface="Wingdings" panose="05000000000000000000" pitchFamily="2" charset="2"/>
              <a:buChar char="ü"/>
            </a:pPr>
            <a:endParaRPr lang="en-US" altLang="zh-CN" i="1" dirty="0"/>
          </a:p>
        </p:txBody>
      </p:sp>
      <p:sp>
        <p:nvSpPr>
          <p:cNvPr id="5" name="灯片编号占位符 3"/>
          <p:cNvSpPr>
            <a:spLocks noGrp="1"/>
          </p:cNvSpPr>
          <p:nvPr>
            <p:ph type="sldNum" sz="quarter" idx="10"/>
          </p:nvPr>
        </p:nvSpPr>
        <p:spPr/>
        <p:txBody>
          <a:bodyPr/>
          <a:lstStyle/>
          <a:p>
            <a:r>
              <a:rPr lang="en-US" altLang="zh-CN"/>
              <a:t>3.</a:t>
            </a:r>
            <a:fld id="{90210BA3-06D8-46A5-96F0-F8843169E256}" type="slidenum">
              <a:rPr lang="en-US" altLang="zh-CN"/>
              <a:pPr/>
              <a:t>122</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38EC4474-34B2-4914-89BE-734A3B7C16EE}" type="slidenum">
              <a:rPr lang="en-US" altLang="zh-CN"/>
              <a:pPr/>
              <a:t>123</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344514"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344515" name="Rectangle 3"/>
          <p:cNvSpPr>
            <a:spLocks noGrp="1" noChangeArrowheads="1"/>
          </p:cNvSpPr>
          <p:nvPr>
            <p:ph type="title"/>
          </p:nvPr>
        </p:nvSpPr>
        <p:spPr>
          <a:xfrm>
            <a:off x="381000" y="304800"/>
            <a:ext cx="8458200" cy="533400"/>
          </a:xfrm>
          <a:noFill/>
        </p:spPr>
        <p:txBody>
          <a:bodyPr/>
          <a:lstStyle/>
          <a:p>
            <a:r>
              <a:rPr lang="en-US" altLang="zh-CN"/>
              <a:t>Case 1: Low-Pass Channel with Wide Bandwidth</a:t>
            </a:r>
          </a:p>
        </p:txBody>
      </p:sp>
      <p:sp>
        <p:nvSpPr>
          <p:cNvPr id="1344516" name="Rectangle 4"/>
          <p:cNvSpPr>
            <a:spLocks noGrp="1" noChangeArrowheads="1"/>
          </p:cNvSpPr>
          <p:nvPr>
            <p:ph type="body" idx="1"/>
          </p:nvPr>
        </p:nvSpPr>
        <p:spPr>
          <a:xfrm>
            <a:off x="304800" y="1023784"/>
            <a:ext cx="8534400" cy="5148416"/>
          </a:xfrm>
          <a:noFill/>
        </p:spPr>
        <p:txBody>
          <a:bodyPr/>
          <a:lstStyle/>
          <a:p>
            <a:pPr>
              <a:spcBef>
                <a:spcPts val="600"/>
              </a:spcBef>
            </a:pPr>
            <a:r>
              <a:rPr lang="en-US" altLang="zh-CN" dirty="0"/>
              <a:t>Although this may be possible inside a computer (</a:t>
            </a:r>
            <a:r>
              <a:rPr lang="en-US" altLang="zh-CN" dirty="0">
                <a:solidFill>
                  <a:schemeClr val="hlink"/>
                </a:solidFill>
              </a:rPr>
              <a:t>e.g.</a:t>
            </a:r>
            <a:r>
              <a:rPr lang="en-US" altLang="zh-CN" dirty="0"/>
              <a:t>,</a:t>
            </a:r>
            <a:r>
              <a:rPr lang="en-US" altLang="zh-CN" dirty="0">
                <a:solidFill>
                  <a:schemeClr val="hlink"/>
                </a:solidFill>
              </a:rPr>
              <a:t> between </a:t>
            </a:r>
            <a:r>
              <a:rPr lang="en-US" altLang="zh-CN" dirty="0"/>
              <a:t>CPU</a:t>
            </a:r>
            <a:r>
              <a:rPr lang="en-US" altLang="zh-CN" dirty="0">
                <a:solidFill>
                  <a:schemeClr val="hlink"/>
                </a:solidFill>
              </a:rPr>
              <a:t> and </a:t>
            </a:r>
            <a:r>
              <a:rPr lang="en-US" altLang="zh-CN" dirty="0"/>
              <a:t>memory), it is not possible between two devices.</a:t>
            </a:r>
            <a:r>
              <a:rPr lang="en-US" altLang="zh-CN" sz="2000" dirty="0"/>
              <a:t>  </a:t>
            </a:r>
          </a:p>
          <a:p>
            <a:pPr>
              <a:spcBef>
                <a:spcPts val="600"/>
              </a:spcBef>
            </a:pPr>
            <a:endParaRPr lang="en-US" altLang="zh-CN" sz="2000" dirty="0"/>
          </a:p>
          <a:p>
            <a:pPr>
              <a:spcBef>
                <a:spcPts val="600"/>
              </a:spcBef>
            </a:pPr>
            <a:r>
              <a:rPr lang="en-US" altLang="zh-CN" dirty="0"/>
              <a:t>Fortunately, the amplitudes of the frequencies </a:t>
            </a:r>
            <a:r>
              <a:rPr lang="en-US" altLang="zh-CN" dirty="0">
                <a:solidFill>
                  <a:srgbClr val="FF0000"/>
                </a:solidFill>
              </a:rPr>
              <a:t>at the border of </a:t>
            </a:r>
            <a:r>
              <a:rPr lang="en-US" altLang="zh-CN" dirty="0"/>
              <a:t>the bandwidth are </a:t>
            </a:r>
            <a:r>
              <a:rPr lang="en-US" altLang="zh-CN" dirty="0">
                <a:solidFill>
                  <a:srgbClr val="FF0000"/>
                </a:solidFill>
              </a:rPr>
              <a:t>so</a:t>
            </a:r>
            <a:r>
              <a:rPr lang="en-US" altLang="zh-CN" dirty="0"/>
              <a:t> small </a:t>
            </a:r>
            <a:r>
              <a:rPr lang="en-US" altLang="zh-CN" dirty="0">
                <a:solidFill>
                  <a:srgbClr val="FF0000"/>
                </a:solidFill>
              </a:rPr>
              <a:t>that</a:t>
            </a:r>
            <a:r>
              <a:rPr lang="en-US" altLang="zh-CN" dirty="0"/>
              <a:t> they can be </a:t>
            </a:r>
            <a:r>
              <a:rPr lang="en-US" altLang="zh-CN" dirty="0">
                <a:solidFill>
                  <a:srgbClr val="FF0000"/>
                </a:solidFill>
              </a:rPr>
              <a:t>ignored</a:t>
            </a:r>
            <a:r>
              <a:rPr lang="en-US" altLang="zh-CN" dirty="0"/>
              <a:t>. </a:t>
            </a:r>
          </a:p>
          <a:p>
            <a:pPr>
              <a:spcBef>
                <a:spcPts val="600"/>
              </a:spcBef>
            </a:pPr>
            <a:endParaRPr lang="en-US" altLang="zh-CN" dirty="0"/>
          </a:p>
          <a:p>
            <a:pPr>
              <a:spcBef>
                <a:spcPts val="600"/>
              </a:spcBef>
            </a:pPr>
            <a:r>
              <a:rPr lang="en-US" altLang="zh-CN" dirty="0"/>
              <a:t>This means that if we have a medium, </a:t>
            </a:r>
            <a:r>
              <a:rPr lang="en-US" altLang="zh-CN" dirty="0">
                <a:solidFill>
                  <a:schemeClr val="hlink"/>
                </a:solidFill>
              </a:rPr>
              <a:t>such as</a:t>
            </a:r>
            <a:r>
              <a:rPr lang="en-US" altLang="zh-CN" dirty="0">
                <a:solidFill>
                  <a:schemeClr val="folHlink"/>
                </a:solidFill>
              </a:rPr>
              <a:t> </a:t>
            </a:r>
            <a:r>
              <a:rPr lang="en-US" altLang="zh-CN" dirty="0"/>
              <a:t>a coaxial cable </a:t>
            </a:r>
            <a:r>
              <a:rPr lang="en-US" altLang="zh-CN" dirty="0">
                <a:solidFill>
                  <a:srgbClr val="FF0000"/>
                </a:solidFill>
              </a:rPr>
              <a:t>or</a:t>
            </a:r>
            <a:r>
              <a:rPr lang="en-US" altLang="zh-CN" dirty="0"/>
              <a:t> fiber optic, with a very wide bandwidth, two stations can communicate </a:t>
            </a:r>
            <a:r>
              <a:rPr lang="en-US" altLang="zh-CN" dirty="0">
                <a:solidFill>
                  <a:srgbClr val="FF0000"/>
                </a:solidFill>
              </a:rPr>
              <a:t>by</a:t>
            </a:r>
            <a:r>
              <a:rPr lang="en-US" altLang="zh-CN" dirty="0"/>
              <a:t> using digital signals </a:t>
            </a:r>
            <a:r>
              <a:rPr lang="en-US" altLang="zh-CN" dirty="0">
                <a:solidFill>
                  <a:srgbClr val="FF0000"/>
                </a:solidFill>
              </a:rPr>
              <a:t>with</a:t>
            </a:r>
            <a:r>
              <a:rPr lang="en-US" altLang="zh-CN" dirty="0">
                <a:solidFill>
                  <a:srgbClr val="0070C0"/>
                </a:solidFill>
              </a:rPr>
              <a:t> </a:t>
            </a:r>
            <a:r>
              <a:rPr lang="en-US" altLang="zh-CN" dirty="0"/>
              <a:t>very good </a:t>
            </a:r>
            <a:r>
              <a:rPr lang="en-US" altLang="zh-CN" dirty="0">
                <a:solidFill>
                  <a:srgbClr val="FF0000"/>
                </a:solidFill>
              </a:rPr>
              <a:t>accuracy </a:t>
            </a:r>
            <a:r>
              <a:rPr lang="en-US" altLang="zh-CN" dirty="0"/>
              <a:t>(</a:t>
            </a:r>
            <a:r>
              <a:rPr lang="zh-CN" altLang="en-US" dirty="0"/>
              <a:t>精确度</a:t>
            </a:r>
            <a:r>
              <a:rPr lang="en-US" altLang="zh-CN" dirty="0"/>
              <a:t>), as shown in Figure 0.20. </a:t>
            </a:r>
            <a:endParaRPr lang="en-US" altLang="zh-CN" sz="2000"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4A9826B8-1314-4C71-8900-3F0EE44F6F38}" type="slidenum">
              <a:rPr lang="en-US" altLang="zh-CN"/>
              <a:pPr/>
              <a:t>124</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697350" name="Picture 6"/>
          <p:cNvPicPr>
            <a:picLocks noChangeAspect="1" noChangeArrowheads="1"/>
          </p:cNvPicPr>
          <p:nvPr/>
        </p:nvPicPr>
        <p:blipFill>
          <a:blip r:embed="rId3" cstate="print"/>
          <a:srcRect/>
          <a:stretch>
            <a:fillRect/>
          </a:stretch>
        </p:blipFill>
        <p:spPr bwMode="auto">
          <a:xfrm>
            <a:off x="214282" y="1571612"/>
            <a:ext cx="8677275" cy="2246313"/>
          </a:xfrm>
          <a:prstGeom prst="rect">
            <a:avLst/>
          </a:prstGeom>
          <a:noFill/>
          <a:ln w="9525">
            <a:noFill/>
            <a:miter lim="800000"/>
            <a:headEnd/>
            <a:tailEnd/>
          </a:ln>
          <a:effectLst/>
        </p:spPr>
      </p:pic>
      <p:sp>
        <p:nvSpPr>
          <p:cNvPr id="697353" name="Rectangle 9"/>
          <p:cNvSpPr>
            <a:spLocks noGrp="1" noChangeArrowheads="1"/>
          </p:cNvSpPr>
          <p:nvPr>
            <p:ph type="title"/>
          </p:nvPr>
        </p:nvSpPr>
        <p:spPr>
          <a:xfrm>
            <a:off x="304799" y="228600"/>
            <a:ext cx="8586757" cy="680120"/>
          </a:xfrm>
        </p:spPr>
        <p:txBody>
          <a:bodyPr/>
          <a:lstStyle/>
          <a:p>
            <a:r>
              <a:rPr lang="en-US" altLang="zh-CN" sz="2400" dirty="0">
                <a:solidFill>
                  <a:schemeClr val="hlink"/>
                </a:solidFill>
                <a:latin typeface="+mn-lt"/>
              </a:rPr>
              <a:t>Figure 0.20</a:t>
            </a:r>
            <a:r>
              <a:rPr lang="en-US" altLang="zh-CN" sz="2400" dirty="0">
                <a:solidFill>
                  <a:schemeClr val="folHlink"/>
                </a:solidFill>
                <a:latin typeface="+mn-lt"/>
              </a:rPr>
              <a:t> </a:t>
            </a:r>
            <a:r>
              <a:rPr lang="en-US" altLang="zh-CN" sz="2400" dirty="0">
                <a:latin typeface="+mn-lt"/>
              </a:rPr>
              <a:t>baseband transmission using a dedicated medium</a:t>
            </a:r>
            <a:endParaRPr lang="zh-CN" altLang="en-US" sz="2400" dirty="0">
              <a:latin typeface="+mn-lt"/>
            </a:endParaRPr>
          </a:p>
        </p:txBody>
      </p:sp>
      <p:sp>
        <p:nvSpPr>
          <p:cNvPr id="6" name="矩形 5"/>
          <p:cNvSpPr/>
          <p:nvPr/>
        </p:nvSpPr>
        <p:spPr>
          <a:xfrm>
            <a:off x="500034" y="4143380"/>
            <a:ext cx="8358246" cy="1938992"/>
          </a:xfrm>
          <a:prstGeom prst="rect">
            <a:avLst/>
          </a:prstGeom>
        </p:spPr>
        <p:txBody>
          <a:bodyPr wrap="square">
            <a:spAutoFit/>
          </a:bodyPr>
          <a:lstStyle/>
          <a:p>
            <a:pPr marL="457200" indent="-457200">
              <a:spcBef>
                <a:spcPts val="600"/>
              </a:spcBef>
              <a:buFont typeface="+mj-ea"/>
              <a:buAutoNum type="circleNumDbPlain"/>
            </a:pPr>
            <a:r>
              <a:rPr lang="en-US" altLang="zh-CN" sz="2200" baseline="0" dirty="0">
                <a:solidFill>
                  <a:srgbClr val="FF0000"/>
                </a:solidFill>
              </a:rPr>
              <a:t>required </a:t>
            </a:r>
            <a:r>
              <a:rPr lang="en-US" altLang="zh-CN" sz="2200" baseline="0" dirty="0"/>
              <a:t>bandwidth</a:t>
            </a:r>
            <a:r>
              <a:rPr lang="en-US" altLang="zh-CN" sz="2200" baseline="0" dirty="0">
                <a:solidFill>
                  <a:srgbClr val="FF0000"/>
                </a:solidFill>
              </a:rPr>
              <a:t> </a:t>
            </a:r>
            <a:r>
              <a:rPr lang="en-US" altLang="zh-CN" sz="2000" baseline="0" dirty="0"/>
              <a:t>(</a:t>
            </a:r>
            <a:r>
              <a:rPr lang="en-US" altLang="zh-CN" sz="2000" baseline="0" dirty="0">
                <a:solidFill>
                  <a:srgbClr val="FF0000"/>
                </a:solidFill>
              </a:rPr>
              <a:t>effective B.W </a:t>
            </a:r>
            <a:r>
              <a:rPr lang="en-US" altLang="zh-CN" sz="2000" baseline="0" dirty="0"/>
              <a:t>guaranteeing no distortion) </a:t>
            </a:r>
            <a:r>
              <a:rPr lang="zh-CN" altLang="en-US" sz="2200" baseline="0" dirty="0"/>
              <a:t>＜ </a:t>
            </a:r>
            <a:r>
              <a:rPr lang="en-US" altLang="zh-CN" sz="2200" baseline="0" dirty="0">
                <a:solidFill>
                  <a:srgbClr val="FF0000"/>
                </a:solidFill>
              </a:rPr>
              <a:t>theoretical</a:t>
            </a:r>
            <a:r>
              <a:rPr lang="en-US" altLang="zh-CN" sz="2200" baseline="0" dirty="0"/>
              <a:t> maximum bandwidth that a digital signal contains </a:t>
            </a:r>
            <a:endParaRPr lang="en-US" altLang="zh-CN" sz="2200" baseline="0" dirty="0">
              <a:solidFill>
                <a:srgbClr val="FF0000"/>
              </a:solidFill>
            </a:endParaRPr>
          </a:p>
          <a:p>
            <a:pPr marL="457200" indent="-457200">
              <a:spcBef>
                <a:spcPts val="600"/>
              </a:spcBef>
              <a:buFont typeface="+mj-ea"/>
              <a:buAutoNum type="circleNumDbPlain"/>
            </a:pPr>
            <a:r>
              <a:rPr lang="en-US" altLang="zh-CN" sz="2200" baseline="0" dirty="0">
                <a:solidFill>
                  <a:srgbClr val="FF0000"/>
                </a:solidFill>
              </a:rPr>
              <a:t>available </a:t>
            </a:r>
            <a:r>
              <a:rPr lang="en-US" altLang="zh-CN" sz="2200" baseline="0" dirty="0"/>
              <a:t>bandwidth</a:t>
            </a:r>
            <a:r>
              <a:rPr lang="en-US" altLang="zh-CN" sz="2200" baseline="0" dirty="0">
                <a:solidFill>
                  <a:srgbClr val="FF0000"/>
                </a:solidFill>
              </a:rPr>
              <a:t> </a:t>
            </a:r>
            <a:r>
              <a:rPr lang="en-US" altLang="zh-CN" sz="2200" baseline="0" dirty="0"/>
              <a:t>supported by channel ≥ </a:t>
            </a:r>
            <a:r>
              <a:rPr lang="en-US" altLang="zh-CN" sz="2200" baseline="0" dirty="0">
                <a:solidFill>
                  <a:srgbClr val="FF0000"/>
                </a:solidFill>
              </a:rPr>
              <a:t>required bandwidth </a:t>
            </a:r>
            <a:r>
              <a:rPr lang="en-US" altLang="zh-CN" sz="2200" baseline="0" dirty="0"/>
              <a:t>for signal</a:t>
            </a:r>
          </a:p>
          <a:p>
            <a:pPr marL="457200" indent="-457200">
              <a:spcBef>
                <a:spcPts val="600"/>
              </a:spcBef>
              <a:buFont typeface="+mj-ea"/>
              <a:buAutoNum type="circleNumDbPlain"/>
            </a:pPr>
            <a:r>
              <a:rPr lang="en-US" altLang="zh-CN" sz="2200" baseline="0" dirty="0" smtClean="0">
                <a:solidFill>
                  <a:srgbClr val="FF0000"/>
                </a:solidFill>
              </a:rPr>
              <a:t>required/effective </a:t>
            </a:r>
            <a:r>
              <a:rPr lang="en-US" altLang="zh-CN" sz="2200" baseline="0" dirty="0" smtClean="0"/>
              <a:t>B.W </a:t>
            </a:r>
            <a:r>
              <a:rPr lang="zh-CN" altLang="en-US" sz="2200" baseline="0" dirty="0">
                <a:solidFill>
                  <a:srgbClr val="FF0000"/>
                </a:solidFill>
              </a:rPr>
              <a:t>≤ </a:t>
            </a:r>
            <a:r>
              <a:rPr lang="en-US" altLang="zh-CN" sz="2200" baseline="0" dirty="0">
                <a:solidFill>
                  <a:srgbClr val="FF0000"/>
                </a:solidFill>
              </a:rPr>
              <a:t>available </a:t>
            </a:r>
            <a:r>
              <a:rPr lang="en-US" altLang="zh-CN" sz="2200" baseline="0" dirty="0"/>
              <a:t>B.W</a:t>
            </a:r>
            <a:r>
              <a:rPr lang="zh-CN" altLang="en-US" sz="2200" baseline="0" dirty="0"/>
              <a:t> </a:t>
            </a:r>
            <a:r>
              <a:rPr lang="zh-CN" altLang="en-US" sz="2200" baseline="0" dirty="0">
                <a:solidFill>
                  <a:srgbClr val="FF0000"/>
                </a:solidFill>
              </a:rPr>
              <a:t>＜</a:t>
            </a:r>
            <a:r>
              <a:rPr lang="zh-CN" altLang="en-US" sz="2200" baseline="0" dirty="0"/>
              <a:t> </a:t>
            </a:r>
            <a:r>
              <a:rPr lang="en-US" altLang="zh-CN" sz="2200" baseline="0" dirty="0">
                <a:solidFill>
                  <a:srgbClr val="FF0000"/>
                </a:solidFill>
              </a:rPr>
              <a:t>theoretical </a:t>
            </a:r>
            <a:r>
              <a:rPr lang="en-US" altLang="zh-CN" sz="2200" baseline="0" dirty="0"/>
              <a:t>B.W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7" dur="8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6">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6">
                                            <p:txEl>
                                              <p:pRg st="1" end="1"/>
                                            </p:txEl>
                                          </p:spTgt>
                                        </p:tgtEl>
                                        <p:attrNameLst>
                                          <p:attrName>style.visibility</p:attrName>
                                        </p:attrNameLst>
                                      </p:cBhvr>
                                      <p:to>
                                        <p:strVal val="visible"/>
                                      </p:to>
                                    </p:set>
                                    <p:anim calcmode="discrete" valueType="clr">
                                      <p:cBhvr override="childStyle">
                                        <p:cTn id="14" dur="80"/>
                                        <p:tgtEl>
                                          <p:spTgt spid="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6">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6">
                                            <p:txEl>
                                              <p:pRg st="2" end="2"/>
                                            </p:txEl>
                                          </p:spTgt>
                                        </p:tgtEl>
                                        <p:attrNameLst>
                                          <p:attrName>style.visibility</p:attrName>
                                        </p:attrNameLst>
                                      </p:cBhvr>
                                      <p:to>
                                        <p:strVal val="visible"/>
                                      </p:to>
                                    </p:set>
                                    <p:anim calcmode="discrete" valueType="clr">
                                      <p:cBhvr override="childStyle">
                                        <p:cTn id="21" dur="80"/>
                                        <p:tgtEl>
                                          <p:spTgt spid="6">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6">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4" name="Rectangle 6"/>
          <p:cNvSpPr>
            <a:spLocks noGrp="1" noChangeArrowheads="1"/>
          </p:cNvSpPr>
          <p:nvPr>
            <p:ph type="title"/>
          </p:nvPr>
        </p:nvSpPr>
        <p:spPr>
          <a:xfrm>
            <a:off x="295237" y="201483"/>
            <a:ext cx="8534400" cy="762000"/>
          </a:xfrm>
          <a:noFill/>
        </p:spPr>
        <p:txBody>
          <a:bodyPr/>
          <a:lstStyle/>
          <a:p>
            <a:r>
              <a:rPr lang="en-US" altLang="zh-CN" dirty="0"/>
              <a:t>Case 1: Low-Pass Channel with Wide Bandwidth</a:t>
            </a:r>
          </a:p>
        </p:txBody>
      </p:sp>
      <p:sp>
        <p:nvSpPr>
          <p:cNvPr id="1061895" name="Rectangle 7"/>
          <p:cNvSpPr>
            <a:spLocks noGrp="1" noChangeArrowheads="1"/>
          </p:cNvSpPr>
          <p:nvPr>
            <p:ph idx="1"/>
          </p:nvPr>
        </p:nvSpPr>
        <p:spPr>
          <a:xfrm>
            <a:off x="304800" y="1053241"/>
            <a:ext cx="8534400" cy="5112063"/>
          </a:xfrm>
          <a:noFill/>
        </p:spPr>
        <p:txBody>
          <a:bodyPr/>
          <a:lstStyle/>
          <a:p>
            <a:pPr>
              <a:spcBef>
                <a:spcPts val="600"/>
              </a:spcBef>
            </a:pPr>
            <a:r>
              <a:rPr lang="en-US" altLang="zh-CN" dirty="0"/>
              <a:t>Note that f</a:t>
            </a:r>
            <a:r>
              <a:rPr lang="en-US" altLang="zh-CN" baseline="-25000" dirty="0"/>
              <a:t>1 </a:t>
            </a:r>
            <a:r>
              <a:rPr lang="en-US" altLang="zh-CN" dirty="0"/>
              <a:t>is close to zero, and f</a:t>
            </a:r>
            <a:r>
              <a:rPr lang="en-US" altLang="zh-CN" baseline="-25000" dirty="0"/>
              <a:t>2 </a:t>
            </a:r>
            <a:r>
              <a:rPr lang="en-US" altLang="zh-CN" dirty="0"/>
              <a:t>is very high. </a:t>
            </a:r>
          </a:p>
          <a:p>
            <a:pPr>
              <a:spcBef>
                <a:spcPts val="600"/>
              </a:spcBef>
            </a:pPr>
            <a:endParaRPr lang="en-US" altLang="zh-CN" dirty="0"/>
          </a:p>
          <a:p>
            <a:pPr>
              <a:spcBef>
                <a:spcPts val="600"/>
              </a:spcBef>
            </a:pPr>
            <a:r>
              <a:rPr lang="en-US" altLang="zh-CN" dirty="0"/>
              <a:t>Although the output signal is not an </a:t>
            </a:r>
            <a:r>
              <a:rPr lang="en-US" altLang="zh-CN" dirty="0">
                <a:solidFill>
                  <a:srgbClr val="FF0000"/>
                </a:solidFill>
              </a:rPr>
              <a:t>exact</a:t>
            </a:r>
            <a:r>
              <a:rPr lang="en-US" altLang="zh-CN" dirty="0"/>
              <a:t> </a:t>
            </a:r>
            <a:r>
              <a:rPr lang="en-US" altLang="zh-CN" dirty="0">
                <a:solidFill>
                  <a:srgbClr val="FF0000"/>
                </a:solidFill>
              </a:rPr>
              <a:t>replica</a:t>
            </a:r>
            <a:r>
              <a:rPr lang="en-US" altLang="zh-CN" dirty="0"/>
              <a:t> (</a:t>
            </a:r>
            <a:r>
              <a:rPr lang="zh-CN" altLang="en-US" dirty="0"/>
              <a:t>精确的</a:t>
            </a:r>
            <a:r>
              <a:rPr lang="zh-CN" altLang="en-US" kern="1200" dirty="0">
                <a:latin typeface="Times New Roman" panose="02020603050405020304" pitchFamily="18" charset="0"/>
                <a:ea typeface="宋体" panose="02010600030101010101" pitchFamily="2" charset="-122"/>
              </a:rPr>
              <a:t>复制品</a:t>
            </a:r>
            <a:r>
              <a:rPr lang="en-US" altLang="zh-CN" dirty="0"/>
              <a:t>) of the </a:t>
            </a:r>
            <a:r>
              <a:rPr lang="en-US" altLang="zh-CN" dirty="0">
                <a:solidFill>
                  <a:srgbClr val="FF0000"/>
                </a:solidFill>
              </a:rPr>
              <a:t>original signal</a:t>
            </a:r>
            <a:r>
              <a:rPr lang="en-US" altLang="zh-CN" dirty="0"/>
              <a:t>, the data can still be deduced from the received signal. </a:t>
            </a:r>
          </a:p>
          <a:p>
            <a:pPr>
              <a:spcBef>
                <a:spcPts val="600"/>
              </a:spcBef>
            </a:pPr>
            <a:endParaRPr lang="en-US" altLang="zh-CN" dirty="0"/>
          </a:p>
          <a:p>
            <a:pPr>
              <a:spcBef>
                <a:spcPts val="600"/>
              </a:spcBef>
            </a:pPr>
            <a:r>
              <a:rPr lang="en-US" altLang="zh-CN" dirty="0"/>
              <a:t>Note that although some of the frequencies are </a:t>
            </a:r>
            <a:r>
              <a:rPr lang="en-US" altLang="zh-CN" dirty="0">
                <a:solidFill>
                  <a:srgbClr val="FF0000"/>
                </a:solidFill>
              </a:rPr>
              <a:t>blocked</a:t>
            </a:r>
            <a:r>
              <a:rPr lang="en-US" altLang="zh-CN" dirty="0"/>
              <a:t> by the medium, they are </a:t>
            </a:r>
            <a:r>
              <a:rPr lang="en-US" altLang="zh-CN" dirty="0">
                <a:solidFill>
                  <a:srgbClr val="FF0000"/>
                </a:solidFill>
              </a:rPr>
              <a:t>not critical </a:t>
            </a:r>
            <a:r>
              <a:rPr lang="en-US" altLang="zh-CN" dirty="0"/>
              <a:t>[</a:t>
            </a:r>
            <a:r>
              <a:rPr lang="zh-CN" altLang="en-US" dirty="0"/>
              <a:t>决定性的</a:t>
            </a:r>
            <a:r>
              <a:rPr lang="en-US" altLang="zh-CN" dirty="0"/>
              <a:t>]. </a:t>
            </a:r>
          </a:p>
        </p:txBody>
      </p:sp>
      <p:sp>
        <p:nvSpPr>
          <p:cNvPr id="5" name="灯片编号占位符 3"/>
          <p:cNvSpPr>
            <a:spLocks noGrp="1"/>
          </p:cNvSpPr>
          <p:nvPr>
            <p:ph type="sldNum" sz="quarter" idx="10"/>
          </p:nvPr>
        </p:nvSpPr>
        <p:spPr/>
        <p:txBody>
          <a:bodyPr/>
          <a:lstStyle/>
          <a:p>
            <a:r>
              <a:rPr lang="en-US" altLang="zh-CN"/>
              <a:t>3.</a:t>
            </a:r>
            <a:fld id="{6F7FE7B1-D100-4B40-9A41-90D80FF6EB80}" type="slidenum">
              <a:rPr lang="en-US" altLang="zh-CN"/>
              <a:pPr/>
              <a:t>125</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r>
              <a:rPr lang="en-US" altLang="zh-CN"/>
              <a:t>3.</a:t>
            </a:r>
            <a:fld id="{553CADB6-E032-4A2A-B2F1-A5A498DB0310}" type="slidenum">
              <a:rPr lang="en-US" altLang="zh-CN"/>
              <a:pPr/>
              <a:t>126</a:t>
            </a:fld>
            <a:endParaRPr lang="en-US" altLang="zh-CN"/>
          </a:p>
        </p:txBody>
      </p:sp>
      <p:sp>
        <p:nvSpPr>
          <p:cNvPr id="9" name="页脚占位符 2"/>
          <p:cNvSpPr>
            <a:spLocks noGrp="1"/>
          </p:cNvSpPr>
          <p:nvPr>
            <p:ph type="ftr" sz="quarter" idx="11"/>
          </p:nvPr>
        </p:nvSpPr>
        <p:spPr/>
        <p:txBody>
          <a:bodyPr/>
          <a:lstStyle/>
          <a:p>
            <a:r>
              <a:rPr lang="en-US" altLang="zh-CN" dirty="0"/>
              <a:t>Mobile and Wireless Networks</a:t>
            </a:r>
          </a:p>
        </p:txBody>
      </p:sp>
      <p:sp>
        <p:nvSpPr>
          <p:cNvPr id="732169" name="Line 9"/>
          <p:cNvSpPr>
            <a:spLocks noChangeShapeType="1"/>
          </p:cNvSpPr>
          <p:nvPr/>
        </p:nvSpPr>
        <p:spPr bwMode="auto">
          <a:xfrm>
            <a:off x="457200" y="2362200"/>
            <a:ext cx="8153400" cy="0"/>
          </a:xfrm>
          <a:prstGeom prst="line">
            <a:avLst/>
          </a:prstGeom>
          <a:noFill/>
          <a:ln w="76200">
            <a:solidFill>
              <a:srgbClr val="009900"/>
            </a:solidFill>
            <a:round/>
          </a:ln>
          <a:effectLst/>
        </p:spPr>
        <p:txBody>
          <a:bodyPr/>
          <a:lstStyle/>
          <a:p>
            <a:endParaRPr lang="zh-CN" altLang="en-US"/>
          </a:p>
        </p:txBody>
      </p:sp>
      <p:sp>
        <p:nvSpPr>
          <p:cNvPr id="732170" name="Line 10"/>
          <p:cNvSpPr>
            <a:spLocks noChangeShapeType="1"/>
          </p:cNvSpPr>
          <p:nvPr/>
        </p:nvSpPr>
        <p:spPr bwMode="auto">
          <a:xfrm>
            <a:off x="457200" y="4293096"/>
            <a:ext cx="8153400" cy="0"/>
          </a:xfrm>
          <a:prstGeom prst="line">
            <a:avLst/>
          </a:prstGeom>
          <a:noFill/>
          <a:ln w="76200">
            <a:solidFill>
              <a:srgbClr val="009900"/>
            </a:solidFill>
            <a:round/>
          </a:ln>
          <a:effectLst/>
        </p:spPr>
        <p:txBody>
          <a:bodyPr/>
          <a:lstStyle/>
          <a:p>
            <a:endParaRPr lang="zh-CN" altLang="en-US"/>
          </a:p>
        </p:txBody>
      </p:sp>
      <p:sp>
        <p:nvSpPr>
          <p:cNvPr id="732171" name="Rectangle 11"/>
          <p:cNvSpPr>
            <a:spLocks noChangeArrowheads="1"/>
          </p:cNvSpPr>
          <p:nvPr/>
        </p:nvSpPr>
        <p:spPr bwMode="auto">
          <a:xfrm>
            <a:off x="457200" y="2438400"/>
            <a:ext cx="8153400" cy="1800225"/>
          </a:xfrm>
          <a:prstGeom prst="rect">
            <a:avLst/>
          </a:prstGeom>
          <a:solidFill>
            <a:srgbClr val="99FF33"/>
          </a:solidFill>
          <a:ln w="76200" algn="ctr">
            <a:noFill/>
            <a:miter lim="800000"/>
          </a:ln>
          <a:effectLst/>
        </p:spPr>
        <p:txBody>
          <a:bodyPr wrap="square">
            <a:spAutoFit/>
          </a:bodyPr>
          <a:lstStyle/>
          <a:p>
            <a:pPr marL="342265" indent="-342265" eaLnBrk="0" hangingPunct="0">
              <a:spcBef>
                <a:spcPts val="600"/>
              </a:spcBef>
              <a:buClr>
                <a:schemeClr val="hlink"/>
              </a:buClr>
              <a:buSzTx/>
              <a:buFontTx/>
              <a:buChar char="•"/>
            </a:pPr>
            <a:r>
              <a:rPr lang="en-US" altLang="zh-CN" sz="2800" baseline="0" dirty="0">
                <a:solidFill>
                  <a:srgbClr val="FF0000"/>
                </a:solidFill>
                <a:ea typeface="宋体" panose="02010600030101010101" pitchFamily="2" charset="-122"/>
              </a:rPr>
              <a:t>Baseband transmission </a:t>
            </a:r>
            <a:r>
              <a:rPr lang="en-US" altLang="zh-CN" sz="2800" baseline="0" dirty="0">
                <a:ea typeface="宋体" panose="02010600030101010101" pitchFamily="2" charset="-122"/>
              </a:rPr>
              <a:t>of a</a:t>
            </a:r>
            <a:r>
              <a:rPr lang="en-US" altLang="zh-CN" sz="2800" baseline="0" dirty="0">
                <a:solidFill>
                  <a:schemeClr val="folHlink"/>
                </a:solidFill>
                <a:ea typeface="宋体" panose="02010600030101010101" pitchFamily="2" charset="-122"/>
              </a:rPr>
              <a:t> </a:t>
            </a:r>
            <a:r>
              <a:rPr lang="en-US" altLang="zh-CN" sz="2800" baseline="0" dirty="0">
                <a:ea typeface="宋体" panose="02010600030101010101" pitchFamily="2" charset="-122"/>
              </a:rPr>
              <a:t>digital</a:t>
            </a:r>
            <a:r>
              <a:rPr lang="en-US" altLang="zh-CN" sz="2800" baseline="0" dirty="0">
                <a:solidFill>
                  <a:schemeClr val="folHlink"/>
                </a:solidFill>
                <a:ea typeface="宋体" panose="02010600030101010101" pitchFamily="2" charset="-122"/>
              </a:rPr>
              <a:t> </a:t>
            </a:r>
            <a:r>
              <a:rPr lang="en-US" altLang="zh-CN" sz="2800" baseline="0" dirty="0">
                <a:ea typeface="宋体" panose="02010600030101010101" pitchFamily="2" charset="-122"/>
              </a:rPr>
              <a:t>signal </a:t>
            </a:r>
            <a:r>
              <a:rPr lang="en-US" altLang="zh-CN" sz="2600" u="sng" baseline="0" dirty="0">
                <a:solidFill>
                  <a:srgbClr val="FF0000"/>
                </a:solidFill>
                <a:ea typeface="宋体" panose="02010600030101010101" pitchFamily="2" charset="-122"/>
              </a:rPr>
              <a:t>that </a:t>
            </a:r>
            <a:r>
              <a:rPr lang="en-US" altLang="zh-CN" sz="2600" u="sng" baseline="0" dirty="0">
                <a:ea typeface="宋体" panose="02010600030101010101" pitchFamily="2" charset="-122"/>
              </a:rPr>
              <a:t>preserves the shape of the digital signal</a:t>
            </a:r>
            <a:r>
              <a:rPr lang="en-US" altLang="zh-CN" sz="2400" baseline="0" dirty="0">
                <a:ea typeface="宋体" panose="02010600030101010101" pitchFamily="2" charset="-122"/>
              </a:rPr>
              <a:t> </a:t>
            </a:r>
            <a:r>
              <a:rPr lang="en-US" altLang="zh-CN" sz="2800" baseline="0" dirty="0">
                <a:solidFill>
                  <a:srgbClr val="FF0000"/>
                </a:solidFill>
                <a:ea typeface="宋体" panose="02010600030101010101" pitchFamily="2" charset="-122"/>
              </a:rPr>
              <a:t>is possible only if </a:t>
            </a:r>
            <a:r>
              <a:rPr lang="en-US" altLang="zh-CN" sz="2800" baseline="0" dirty="0">
                <a:ea typeface="宋体" panose="02010600030101010101" pitchFamily="2" charset="-122"/>
              </a:rPr>
              <a:t>we have a low-pass channel with an </a:t>
            </a:r>
            <a:r>
              <a:rPr lang="en-US" altLang="zh-CN" sz="2800" baseline="0" dirty="0">
                <a:solidFill>
                  <a:schemeClr val="hlink"/>
                </a:solidFill>
                <a:ea typeface="宋体" panose="02010600030101010101" pitchFamily="2" charset="-122"/>
              </a:rPr>
              <a:t>infinite</a:t>
            </a:r>
            <a:r>
              <a:rPr lang="en-US" altLang="zh-CN" sz="2800" baseline="0" dirty="0">
                <a:ea typeface="宋体" panose="02010600030101010101" pitchFamily="2" charset="-122"/>
              </a:rPr>
              <a:t> or </a:t>
            </a:r>
            <a:r>
              <a:rPr lang="en-US" altLang="zh-CN" sz="2800" baseline="0" dirty="0">
                <a:solidFill>
                  <a:schemeClr val="hlink"/>
                </a:solidFill>
                <a:ea typeface="宋体" panose="02010600030101010101" pitchFamily="2" charset="-122"/>
              </a:rPr>
              <a:t>very wide</a:t>
            </a:r>
            <a:r>
              <a:rPr lang="en-US" altLang="zh-CN" sz="2800" baseline="0" dirty="0">
                <a:ea typeface="宋体" panose="02010600030101010101" pitchFamily="2" charset="-122"/>
              </a:rPr>
              <a:t> bandwidth.</a:t>
            </a:r>
          </a:p>
        </p:txBody>
      </p:sp>
      <p:grpSp>
        <p:nvGrpSpPr>
          <p:cNvPr id="732172" name="Group 12"/>
          <p:cNvGrpSpPr/>
          <p:nvPr/>
        </p:nvGrpSpPr>
        <p:grpSpPr bwMode="auto">
          <a:xfrm>
            <a:off x="457200" y="1752600"/>
            <a:ext cx="1143000" cy="566738"/>
            <a:chOff x="1200" y="1248"/>
            <a:chExt cx="720" cy="357"/>
          </a:xfrm>
        </p:grpSpPr>
        <p:pic>
          <p:nvPicPr>
            <p:cNvPr id="73217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732174" name="Text Box 14"/>
            <p:cNvSpPr txBox="1">
              <a:spLocks noChangeArrowheads="1"/>
            </p:cNvSpPr>
            <p:nvPr/>
          </p:nvSpPr>
          <p:spPr bwMode="auto">
            <a:xfrm>
              <a:off x="1284" y="1248"/>
              <a:ext cx="551" cy="327"/>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800" b="1" i="1" baseline="0">
                  <a:solidFill>
                    <a:schemeClr val="hlink"/>
                  </a:solidFill>
                  <a:latin typeface="Times New Roman" panose="02020603050405020304" pitchFamily="18" charset="0"/>
                  <a:ea typeface="宋体" panose="02010600030101010101" pitchFamily="2" charset="-122"/>
                </a:rPr>
                <a:t>Note</a:t>
              </a:r>
            </a:p>
          </p:txBody>
        </p:sp>
      </p:gr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4187F99A-112D-4CA0-A6F9-65EA79E9C8D1}" type="slidenum">
              <a:rPr lang="en-US" altLang="zh-CN"/>
              <a:pPr/>
              <a:t>127</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824330"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24334" name="Rectangle 14"/>
          <p:cNvSpPr>
            <a:spLocks noGrp="1" noChangeArrowheads="1"/>
          </p:cNvSpPr>
          <p:nvPr>
            <p:ph type="title"/>
          </p:nvPr>
        </p:nvSpPr>
        <p:spPr/>
        <p:txBody>
          <a:bodyPr/>
          <a:lstStyle/>
          <a:p>
            <a:r>
              <a:rPr lang="en-US" altLang="zh-CN" dirty="0">
                <a:solidFill>
                  <a:schemeClr val="hlink"/>
                </a:solidFill>
              </a:rPr>
              <a:t>Example 0.21</a:t>
            </a:r>
            <a:endParaRPr lang="zh-CN" altLang="en-US" dirty="0">
              <a:solidFill>
                <a:schemeClr val="hlink"/>
              </a:solidFill>
            </a:endParaRPr>
          </a:p>
        </p:txBody>
      </p:sp>
      <p:sp>
        <p:nvSpPr>
          <p:cNvPr id="824335" name="Rectangle 15"/>
          <p:cNvSpPr>
            <a:spLocks noGrp="1" noChangeArrowheads="1"/>
          </p:cNvSpPr>
          <p:nvPr>
            <p:ph type="body" idx="1"/>
          </p:nvPr>
        </p:nvSpPr>
        <p:spPr>
          <a:xfrm>
            <a:off x="342900" y="1066800"/>
            <a:ext cx="8458200" cy="5105400"/>
          </a:xfrm>
        </p:spPr>
        <p:txBody>
          <a:bodyPr/>
          <a:lstStyle/>
          <a:p>
            <a:pPr>
              <a:spcBef>
                <a:spcPts val="600"/>
              </a:spcBef>
            </a:pPr>
            <a:r>
              <a:rPr lang="en-US" altLang="zh-CN" dirty="0"/>
              <a:t>An example of a dedicated channel (</a:t>
            </a:r>
            <a:r>
              <a:rPr lang="zh-CN" altLang="en-US" dirty="0"/>
              <a:t>专用信道</a:t>
            </a:r>
            <a:r>
              <a:rPr lang="en-US" altLang="zh-CN" dirty="0"/>
              <a:t>) </a:t>
            </a:r>
            <a:r>
              <a:rPr lang="en-US" altLang="zh-CN" sz="2200" dirty="0">
                <a:solidFill>
                  <a:schemeClr val="hlink"/>
                </a:solidFill>
              </a:rPr>
              <a:t>where</a:t>
            </a:r>
            <a:r>
              <a:rPr lang="en-US" altLang="zh-CN" sz="2200" dirty="0"/>
              <a:t> </a:t>
            </a:r>
            <a:r>
              <a:rPr lang="en-US" altLang="zh-CN" sz="2200" u="sng" dirty="0"/>
              <a:t>the entire bandwidth of the </a:t>
            </a:r>
            <a:r>
              <a:rPr lang="en-US" altLang="zh-CN" sz="2200" u="sng" dirty="0">
                <a:solidFill>
                  <a:srgbClr val="FF0000"/>
                </a:solidFill>
              </a:rPr>
              <a:t>medium </a:t>
            </a:r>
            <a:r>
              <a:rPr lang="en-US" altLang="zh-CN" sz="2200" u="sng" dirty="0"/>
              <a:t>is used </a:t>
            </a:r>
            <a:r>
              <a:rPr lang="en-US" altLang="zh-CN" sz="2200" u="sng" dirty="0">
                <a:solidFill>
                  <a:schemeClr val="hlink"/>
                </a:solidFill>
              </a:rPr>
              <a:t>as </a:t>
            </a:r>
            <a:r>
              <a:rPr lang="en-US" altLang="zh-CN" sz="2200" u="sng" dirty="0"/>
              <a:t>one single channel </a:t>
            </a:r>
            <a:r>
              <a:rPr lang="en-US" altLang="zh-CN" dirty="0"/>
              <a:t>is a LAN. </a:t>
            </a:r>
          </a:p>
          <a:p>
            <a:pPr>
              <a:spcBef>
                <a:spcPts val="600"/>
              </a:spcBef>
            </a:pPr>
            <a:endParaRPr lang="en-US" altLang="zh-CN" dirty="0"/>
          </a:p>
          <a:p>
            <a:pPr>
              <a:spcBef>
                <a:spcPts val="600"/>
              </a:spcBef>
            </a:pPr>
            <a:r>
              <a:rPr lang="en-US" altLang="zh-CN" dirty="0"/>
              <a:t>Almost every wired LAN today </a:t>
            </a:r>
            <a:r>
              <a:rPr lang="en-US" altLang="zh-CN" dirty="0">
                <a:solidFill>
                  <a:srgbClr val="FF0000"/>
                </a:solidFill>
              </a:rPr>
              <a:t>uses</a:t>
            </a:r>
            <a:r>
              <a:rPr lang="en-US" altLang="zh-CN" dirty="0"/>
              <a:t> a dedicated channel </a:t>
            </a:r>
            <a:r>
              <a:rPr lang="en-US" altLang="zh-CN" dirty="0">
                <a:solidFill>
                  <a:srgbClr val="FF0000"/>
                </a:solidFill>
              </a:rPr>
              <a:t>for</a:t>
            </a:r>
            <a:r>
              <a:rPr lang="en-US" altLang="zh-CN" dirty="0"/>
              <a:t> two stations communicating with each other. </a:t>
            </a:r>
          </a:p>
          <a:p>
            <a:endParaRPr lang="en-US" altLang="zh-CN" dirty="0"/>
          </a:p>
          <a:p>
            <a:endParaRPr lang="en-US" altLang="zh-CN" dirty="0"/>
          </a:p>
          <a:p>
            <a:pPr>
              <a:buFontTx/>
              <a:buNone/>
            </a:pPr>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dirty="0">
                <a:solidFill>
                  <a:schemeClr val="hlink"/>
                </a:solidFill>
              </a:rPr>
              <a:t>Example 0.21 </a:t>
            </a:r>
            <a:endParaRPr lang="zh-CN" altLang="en-US" dirty="0"/>
          </a:p>
        </p:txBody>
      </p:sp>
      <p:graphicFrame>
        <p:nvGraphicFramePr>
          <p:cNvPr id="453736" name="Group 104"/>
          <p:cNvGraphicFramePr>
            <a:graphicFrameLocks noGrp="1"/>
          </p:cNvGraphicFramePr>
          <p:nvPr>
            <p:ph type="tbl" idx="1"/>
            <p:extLst>
              <p:ext uri="{D42A27DB-BD31-4B8C-83A1-F6EECF244321}">
                <p14:modId xmlns:p14="http://schemas.microsoft.com/office/powerpoint/2010/main" val="184287722"/>
              </p:ext>
            </p:extLst>
          </p:nvPr>
        </p:nvGraphicFramePr>
        <p:xfrm>
          <a:off x="285720" y="1428736"/>
          <a:ext cx="8429684" cy="3971310"/>
        </p:xfrm>
        <a:graphic>
          <a:graphicData uri="http://schemas.openxmlformats.org/drawingml/2006/table">
            <a:tbl>
              <a:tblPr/>
              <a:tblGrid>
                <a:gridCol w="1428760">
                  <a:extLst>
                    <a:ext uri="{9D8B030D-6E8A-4147-A177-3AD203B41FA5}">
                      <a16:colId xmlns:a16="http://schemas.microsoft.com/office/drawing/2014/main" xmlns="" val="20000"/>
                    </a:ext>
                  </a:extLst>
                </a:gridCol>
                <a:gridCol w="1285884">
                  <a:extLst>
                    <a:ext uri="{9D8B030D-6E8A-4147-A177-3AD203B41FA5}">
                      <a16:colId xmlns:a16="http://schemas.microsoft.com/office/drawing/2014/main" xmlns="" val="20001"/>
                    </a:ext>
                  </a:extLst>
                </a:gridCol>
                <a:gridCol w="2143140">
                  <a:extLst>
                    <a:ext uri="{9D8B030D-6E8A-4147-A177-3AD203B41FA5}">
                      <a16:colId xmlns:a16="http://schemas.microsoft.com/office/drawing/2014/main" xmlns="" val="20002"/>
                    </a:ext>
                  </a:extLst>
                </a:gridCol>
                <a:gridCol w="3571900">
                  <a:extLst>
                    <a:ext uri="{9D8B030D-6E8A-4147-A177-3AD203B41FA5}">
                      <a16:colId xmlns:a16="http://schemas.microsoft.com/office/drawing/2014/main" xmlns="" val="20003"/>
                    </a:ext>
                  </a:extLst>
                </a:gridCol>
              </a:tblGrid>
              <a:tr h="5318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绞合线</a:t>
                      </a:r>
                      <a:endPar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类别</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带宽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线缆特点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典型应用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16 MHz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对</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芯双绞线</a:t>
                      </a:r>
                      <a:endPar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模拟电话；曾用于传统以太网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08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defRPr/>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对</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8</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芯双绞线</a:t>
                      </a:r>
                      <a:endPar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曾用于令牌环局域网</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100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与</a:t>
                      </a:r>
                      <a:r>
                        <a:rPr kumimoji="0" lang="en-US" altLang="zh-CN"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4</a:t>
                      </a: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类相比增加了</a:t>
                      </a:r>
                      <a:r>
                        <a:rPr kumimoji="0" lang="zh-CN" altLang="en-US" sz="1800" b="0"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rPr>
                        <a:t>绞合度</a:t>
                      </a:r>
                      <a:endParaRPr kumimoji="0" lang="en-US" altLang="zh-CN" sz="1800" b="0"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传输速率不超过</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100 </a:t>
                      </a:r>
                      <a:r>
                        <a:rPr kumimoji="0" lang="en-US" altLang="zh-CN" sz="1800" b="0"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Mbit</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的应用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9979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5E (</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超</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类</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100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defRPr/>
                      </a:pP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与</a:t>
                      </a:r>
                      <a:r>
                        <a:rPr kumimoji="0" lang="en-US" altLang="zh-CN"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5</a:t>
                      </a: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类相比</a:t>
                      </a:r>
                      <a:r>
                        <a:rPr kumimoji="0" lang="zh-CN" altLang="en-US" sz="1800" b="0"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rPr>
                        <a:t>衰减</a:t>
                      </a: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更小</a:t>
                      </a:r>
                      <a:endParaRPr kumimoji="0" lang="en-US" altLang="zh-CN" sz="1800" b="0"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传输速率不超过</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 </a:t>
                      </a:r>
                      <a:r>
                        <a:rPr kumimoji="0" lang="en-US" altLang="zh-CN" sz="1800" b="0"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Gbit</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的应用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250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defRPr/>
                      </a:pP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与</a:t>
                      </a:r>
                      <a:r>
                        <a:rPr kumimoji="0" lang="en-US" altLang="zh-CN"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5</a:t>
                      </a: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类相比改善了</a:t>
                      </a:r>
                      <a:r>
                        <a:rPr kumimoji="0" lang="zh-CN" altLang="en-US" sz="1800" b="0"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rPr>
                        <a:t>串扰</a:t>
                      </a: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等性能</a:t>
                      </a:r>
                      <a:endParaRPr kumimoji="0" lang="en-US" altLang="zh-CN"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传输速率高于</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 </a:t>
                      </a:r>
                      <a:r>
                        <a:rPr kumimoji="0" lang="en-US" altLang="zh-CN" sz="1800" b="0"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Gbit</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的应用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127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600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使用屏蔽双绞线</a:t>
                      </a:r>
                      <a:endPar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传输速率高于</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10 </a:t>
                      </a:r>
                      <a:r>
                        <a:rPr kumimoji="0" lang="en-US" altLang="zh-CN" sz="1800" b="0"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Gbit</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的应用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4CE77BB7-C348-4E6F-920A-33AA9B0F0808}" type="slidenum">
              <a:rPr lang="en-US" altLang="zh-CN"/>
              <a:pPr/>
              <a:t>129</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355779" name="Rectangle 3"/>
          <p:cNvSpPr>
            <a:spLocks noGrp="1" noChangeArrowheads="1"/>
          </p:cNvSpPr>
          <p:nvPr>
            <p:ph type="title"/>
          </p:nvPr>
        </p:nvSpPr>
        <p:spPr/>
        <p:txBody>
          <a:bodyPr/>
          <a:lstStyle/>
          <a:p>
            <a:r>
              <a:rPr lang="en-US" altLang="zh-CN" dirty="0">
                <a:solidFill>
                  <a:schemeClr val="hlink"/>
                </a:solidFill>
              </a:rPr>
              <a:t>Example 0.21</a:t>
            </a:r>
            <a:endParaRPr lang="zh-CN" altLang="en-US" dirty="0">
              <a:solidFill>
                <a:schemeClr val="hlink"/>
              </a:solidFill>
            </a:endParaRPr>
          </a:p>
        </p:txBody>
      </p:sp>
      <p:sp>
        <p:nvSpPr>
          <p:cNvPr id="1355780" name="Rectangle 4"/>
          <p:cNvSpPr>
            <a:spLocks noGrp="1" noChangeArrowheads="1"/>
          </p:cNvSpPr>
          <p:nvPr>
            <p:ph type="body" idx="1"/>
          </p:nvPr>
        </p:nvSpPr>
        <p:spPr>
          <a:xfrm>
            <a:off x="304800" y="1071546"/>
            <a:ext cx="5410208" cy="5100654"/>
          </a:xfrm>
        </p:spPr>
        <p:txBody>
          <a:bodyPr/>
          <a:lstStyle/>
          <a:p>
            <a:pPr>
              <a:spcBef>
                <a:spcPts val="600"/>
              </a:spcBef>
            </a:pPr>
            <a:r>
              <a:rPr lang="en-US" altLang="zh-CN" dirty="0"/>
              <a:t>In a bus topology LAN with </a:t>
            </a:r>
            <a:r>
              <a:rPr lang="en-US" altLang="zh-CN" dirty="0">
                <a:solidFill>
                  <a:srgbClr val="FF0000"/>
                </a:solidFill>
              </a:rPr>
              <a:t>multipoint</a:t>
            </a:r>
            <a:r>
              <a:rPr lang="en-US" altLang="zh-CN" dirty="0"/>
              <a:t> connections, </a:t>
            </a:r>
          </a:p>
          <a:p>
            <a:pPr>
              <a:spcBef>
                <a:spcPts val="600"/>
              </a:spcBef>
              <a:buBlip>
                <a:blip r:embed="rId4"/>
              </a:buBlip>
            </a:pPr>
            <a:r>
              <a:rPr lang="en-US" altLang="zh-CN" sz="2200" dirty="0"/>
              <a:t>only two stations can communicate with each other at each moment in time (</a:t>
            </a:r>
            <a:r>
              <a:rPr lang="en-US" altLang="zh-CN" sz="2200" dirty="0">
                <a:solidFill>
                  <a:srgbClr val="FF0000"/>
                </a:solidFill>
              </a:rPr>
              <a:t>timesharing</a:t>
            </a:r>
            <a:r>
              <a:rPr lang="en-US" altLang="zh-CN" sz="2200" dirty="0"/>
              <a:t>); </a:t>
            </a:r>
          </a:p>
          <a:p>
            <a:pPr>
              <a:spcBef>
                <a:spcPts val="600"/>
              </a:spcBef>
              <a:buBlip>
                <a:blip r:embed="rId4"/>
              </a:buBlip>
            </a:pPr>
            <a:r>
              <a:rPr lang="en-US" altLang="zh-CN" sz="2200" dirty="0"/>
              <a:t>the other stations need to </a:t>
            </a:r>
            <a:r>
              <a:rPr lang="en-US" altLang="zh-CN" sz="2200" dirty="0">
                <a:solidFill>
                  <a:srgbClr val="FF0000"/>
                </a:solidFill>
              </a:rPr>
              <a:t>refrain from </a:t>
            </a:r>
            <a:r>
              <a:rPr lang="en-US" altLang="zh-CN" sz="2200" dirty="0"/>
              <a:t>sending data. </a:t>
            </a:r>
          </a:p>
          <a:p>
            <a:pPr>
              <a:spcBef>
                <a:spcPts val="600"/>
              </a:spcBef>
            </a:pPr>
            <a:endParaRPr lang="en-US" altLang="zh-CN" dirty="0"/>
          </a:p>
          <a:p>
            <a:pPr>
              <a:spcBef>
                <a:spcPts val="600"/>
              </a:spcBef>
            </a:pPr>
            <a:r>
              <a:rPr lang="en-US" altLang="zh-CN" dirty="0"/>
              <a:t>In a star topology LAN, the entire channel </a:t>
            </a:r>
            <a:r>
              <a:rPr lang="en-US" altLang="zh-CN" dirty="0">
                <a:solidFill>
                  <a:schemeClr val="hlink"/>
                </a:solidFill>
              </a:rPr>
              <a:t>between </a:t>
            </a:r>
            <a:r>
              <a:rPr lang="en-US" altLang="zh-CN" dirty="0"/>
              <a:t>each station</a:t>
            </a:r>
            <a:r>
              <a:rPr lang="en-US" altLang="zh-CN" dirty="0">
                <a:solidFill>
                  <a:schemeClr val="hlink"/>
                </a:solidFill>
              </a:rPr>
              <a:t> and </a:t>
            </a:r>
            <a:r>
              <a:rPr lang="en-US" altLang="zh-CN" dirty="0"/>
              <a:t>the hub is used for communication between these two entities. </a:t>
            </a:r>
          </a:p>
          <a:p>
            <a:endParaRPr lang="en-US" altLang="zh-CN" dirty="0"/>
          </a:p>
        </p:txBody>
      </p:sp>
      <p:graphicFrame>
        <p:nvGraphicFramePr>
          <p:cNvPr id="2361346" name="Object 2"/>
          <p:cNvGraphicFramePr>
            <a:graphicFrameLocks noGrp="1" noChangeAspect="1"/>
          </p:cNvGraphicFramePr>
          <p:nvPr>
            <p:extLst>
              <p:ext uri="{D42A27DB-BD31-4B8C-83A1-F6EECF244321}">
                <p14:modId xmlns:p14="http://schemas.microsoft.com/office/powerpoint/2010/main" val="3931198020"/>
              </p:ext>
            </p:extLst>
          </p:nvPr>
        </p:nvGraphicFramePr>
        <p:xfrm>
          <a:off x="5076056" y="1556792"/>
          <a:ext cx="4165600" cy="2819400"/>
        </p:xfrm>
        <a:graphic>
          <a:graphicData uri="http://schemas.openxmlformats.org/presentationml/2006/ole">
            <mc:AlternateContent xmlns:mc="http://schemas.openxmlformats.org/markup-compatibility/2006">
              <mc:Choice xmlns:v="urn:schemas-microsoft-com:vml" Requires="v">
                <p:oleObj spid="_x0000_s149546" name="Visio" r:id="rId5" imgW="33175575" imgH="20088225" progId="">
                  <p:embed/>
                </p:oleObj>
              </mc:Choice>
              <mc:Fallback>
                <p:oleObj name="Visio" r:id="rId5" imgW="33175575" imgH="20088225" progId="">
                  <p:embed/>
                  <p:pic>
                    <p:nvPicPr>
                      <p:cNvPr id="0" name="Picture 2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1556792"/>
                        <a:ext cx="4165600"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p>
            <a:r>
              <a:rPr lang="en-US" altLang="zh-CN" dirty="0"/>
              <a:t>Mobile and Wireless Networks</a:t>
            </a:r>
          </a:p>
        </p:txBody>
      </p:sp>
      <p:sp>
        <p:nvSpPr>
          <p:cNvPr id="1462274" name="Rectangle 2"/>
          <p:cNvSpPr>
            <a:spLocks noGrp="1" noChangeArrowheads="1"/>
          </p:cNvSpPr>
          <p:nvPr>
            <p:ph type="title"/>
          </p:nvPr>
        </p:nvSpPr>
        <p:spPr/>
        <p:txBody>
          <a:bodyPr/>
          <a:lstStyle/>
          <a:p>
            <a:r>
              <a:rPr lang="en-US" altLang="zh-CN" dirty="0"/>
              <a:t>Chapter 00 Data and Signals</a:t>
            </a:r>
            <a:endParaRPr lang="zh-CN" altLang="en-US" dirty="0"/>
          </a:p>
        </p:txBody>
      </p:sp>
      <p:sp>
        <p:nvSpPr>
          <p:cNvPr id="1462275" name="Rectangle 3"/>
          <p:cNvSpPr>
            <a:spLocks noGrp="1" noChangeArrowheads="1"/>
          </p:cNvSpPr>
          <p:nvPr>
            <p:ph type="body" sz="half" idx="1"/>
          </p:nvPr>
        </p:nvSpPr>
        <p:spPr>
          <a:xfrm>
            <a:off x="304800" y="1066800"/>
            <a:ext cx="4267200" cy="5105400"/>
          </a:xfrm>
        </p:spPr>
        <p:txBody>
          <a:bodyPr/>
          <a:lstStyle/>
          <a:p>
            <a:pPr>
              <a:lnSpc>
                <a:spcPct val="90000"/>
              </a:lnSpc>
              <a:buFontTx/>
              <a:buNone/>
            </a:pPr>
            <a:r>
              <a:rPr lang="en-US" altLang="zh-CN" sz="2000" dirty="0"/>
              <a:t>0.1 Analog and Digital</a:t>
            </a:r>
          </a:p>
          <a:p>
            <a:pPr>
              <a:lnSpc>
                <a:spcPct val="90000"/>
              </a:lnSpc>
              <a:spcBef>
                <a:spcPts val="600"/>
              </a:spcBef>
            </a:pPr>
            <a:r>
              <a:rPr lang="en-US" altLang="zh-CN" sz="2000" dirty="0"/>
              <a:t>Analog and Digital Data</a:t>
            </a:r>
          </a:p>
          <a:p>
            <a:pPr>
              <a:lnSpc>
                <a:spcPct val="90000"/>
              </a:lnSpc>
              <a:spcBef>
                <a:spcPts val="600"/>
              </a:spcBef>
            </a:pPr>
            <a:r>
              <a:rPr lang="en-US" altLang="zh-CN" sz="2000" dirty="0"/>
              <a:t>Analog and Digital Signal</a:t>
            </a:r>
          </a:p>
          <a:p>
            <a:pPr>
              <a:lnSpc>
                <a:spcPct val="90000"/>
              </a:lnSpc>
              <a:spcBef>
                <a:spcPts val="600"/>
              </a:spcBef>
            </a:pPr>
            <a:r>
              <a:rPr lang="en-US" altLang="zh-CN" sz="2000" dirty="0"/>
              <a:t>Periodical and Nonperiodic Signals </a:t>
            </a:r>
          </a:p>
          <a:p>
            <a:pPr>
              <a:lnSpc>
                <a:spcPct val="90000"/>
              </a:lnSpc>
              <a:buFontTx/>
              <a:buNone/>
            </a:pPr>
            <a:endParaRPr lang="en-US" altLang="zh-CN" sz="2000" dirty="0"/>
          </a:p>
          <a:p>
            <a:pPr>
              <a:lnSpc>
                <a:spcPct val="90000"/>
              </a:lnSpc>
              <a:buFontTx/>
              <a:buNone/>
            </a:pPr>
            <a:r>
              <a:rPr lang="en-US" altLang="zh-CN" sz="2000" dirty="0"/>
              <a:t>0.2 </a:t>
            </a:r>
            <a:r>
              <a:rPr lang="en-US" altLang="zh-CN" sz="2000" dirty="0">
                <a:solidFill>
                  <a:srgbClr val="FF0000"/>
                </a:solidFill>
              </a:rPr>
              <a:t>Periodical Analog Signals</a:t>
            </a:r>
          </a:p>
          <a:p>
            <a:pPr>
              <a:lnSpc>
                <a:spcPct val="90000"/>
              </a:lnSpc>
              <a:spcBef>
                <a:spcPts val="600"/>
              </a:spcBef>
            </a:pPr>
            <a:r>
              <a:rPr lang="en-US" altLang="zh-CN" sz="2000" dirty="0"/>
              <a:t>Sine Wave, Phase and Wavelength</a:t>
            </a:r>
          </a:p>
          <a:p>
            <a:pPr>
              <a:lnSpc>
                <a:spcPct val="90000"/>
              </a:lnSpc>
              <a:spcBef>
                <a:spcPts val="600"/>
              </a:spcBef>
            </a:pPr>
            <a:r>
              <a:rPr lang="en-US" altLang="zh-CN" sz="2000" dirty="0"/>
              <a:t>Time and Frequency Domains</a:t>
            </a:r>
          </a:p>
          <a:p>
            <a:pPr>
              <a:lnSpc>
                <a:spcPct val="90000"/>
              </a:lnSpc>
              <a:spcBef>
                <a:spcPts val="600"/>
              </a:spcBef>
            </a:pPr>
            <a:r>
              <a:rPr lang="en-US" altLang="zh-CN" sz="2000" dirty="0"/>
              <a:t>Composite Signals</a:t>
            </a:r>
          </a:p>
          <a:p>
            <a:pPr>
              <a:lnSpc>
                <a:spcPct val="90000"/>
              </a:lnSpc>
              <a:spcBef>
                <a:spcPts val="600"/>
              </a:spcBef>
            </a:pPr>
            <a:r>
              <a:rPr lang="en-US" altLang="zh-CN" sz="2000" dirty="0"/>
              <a:t>Bandwidth</a:t>
            </a:r>
          </a:p>
          <a:p>
            <a:pPr>
              <a:lnSpc>
                <a:spcPct val="90000"/>
              </a:lnSpc>
              <a:buFontTx/>
              <a:buNone/>
            </a:pPr>
            <a:endParaRPr lang="en-US" altLang="zh-CN" sz="2000" dirty="0"/>
          </a:p>
          <a:p>
            <a:pPr>
              <a:lnSpc>
                <a:spcPct val="90000"/>
              </a:lnSpc>
              <a:buFontTx/>
              <a:buNone/>
            </a:pPr>
            <a:r>
              <a:rPr lang="en-US" altLang="zh-CN" sz="2000" dirty="0"/>
              <a:t>0.3 Digital Signals</a:t>
            </a:r>
          </a:p>
          <a:p>
            <a:pPr>
              <a:lnSpc>
                <a:spcPct val="90000"/>
              </a:lnSpc>
              <a:buNone/>
            </a:pPr>
            <a:r>
              <a:rPr lang="en-US" altLang="zh-CN" sz="2000" dirty="0"/>
              <a:t>0.4 Transmission Impairment</a:t>
            </a:r>
          </a:p>
          <a:p>
            <a:pPr>
              <a:lnSpc>
                <a:spcPct val="90000"/>
              </a:lnSpc>
              <a:buFontTx/>
              <a:buNone/>
            </a:pPr>
            <a:endParaRPr lang="en-US" altLang="zh-CN" sz="2200" dirty="0"/>
          </a:p>
        </p:txBody>
      </p:sp>
      <p:sp>
        <p:nvSpPr>
          <p:cNvPr id="1462276" name="Rectangle 4"/>
          <p:cNvSpPr>
            <a:spLocks noGrp="1" noChangeArrowheads="1"/>
          </p:cNvSpPr>
          <p:nvPr>
            <p:ph type="body" sz="half" idx="2"/>
          </p:nvPr>
        </p:nvSpPr>
        <p:spPr>
          <a:xfrm>
            <a:off x="4419600" y="1000108"/>
            <a:ext cx="4419600" cy="5172092"/>
          </a:xfrm>
        </p:spPr>
        <p:txBody>
          <a:bodyPr/>
          <a:lstStyle/>
          <a:p>
            <a:pPr>
              <a:lnSpc>
                <a:spcPct val="90000"/>
              </a:lnSpc>
              <a:spcBef>
                <a:spcPts val="600"/>
              </a:spcBef>
            </a:pPr>
            <a:r>
              <a:rPr lang="en-US" altLang="zh-CN" sz="2000" dirty="0"/>
              <a:t>Attenuation, Distortion, and Noise</a:t>
            </a:r>
          </a:p>
          <a:p>
            <a:pPr>
              <a:buFontTx/>
              <a:buNone/>
            </a:pPr>
            <a:endParaRPr lang="en-US" altLang="zh-CN" sz="2000" dirty="0"/>
          </a:p>
          <a:p>
            <a:pPr>
              <a:buFontTx/>
              <a:buNone/>
            </a:pPr>
            <a:r>
              <a:rPr lang="en-US" altLang="zh-CN" sz="2000" dirty="0"/>
              <a:t>0.5 Data Rate Limits</a:t>
            </a:r>
          </a:p>
          <a:p>
            <a:pPr>
              <a:lnSpc>
                <a:spcPct val="90000"/>
              </a:lnSpc>
              <a:spcBef>
                <a:spcPts val="600"/>
              </a:spcBef>
            </a:pPr>
            <a:r>
              <a:rPr lang="en-US" altLang="zh-CN" sz="2000" dirty="0"/>
              <a:t>Noiseless Channel: Nyquist Bit Rate</a:t>
            </a:r>
          </a:p>
          <a:p>
            <a:pPr>
              <a:lnSpc>
                <a:spcPct val="90000"/>
              </a:lnSpc>
              <a:spcBef>
                <a:spcPts val="600"/>
              </a:spcBef>
            </a:pPr>
            <a:r>
              <a:rPr lang="en-US" altLang="zh-CN" sz="2000" dirty="0"/>
              <a:t>Noisy Channel: Shannon Capacity</a:t>
            </a:r>
          </a:p>
          <a:p>
            <a:pPr>
              <a:lnSpc>
                <a:spcPct val="90000"/>
              </a:lnSpc>
              <a:spcBef>
                <a:spcPts val="600"/>
              </a:spcBef>
            </a:pPr>
            <a:r>
              <a:rPr lang="en-US" altLang="zh-CN" sz="2000" dirty="0"/>
              <a:t>Using Both Limits</a:t>
            </a:r>
          </a:p>
          <a:p>
            <a:pPr>
              <a:buFontTx/>
              <a:buNone/>
            </a:pPr>
            <a:endParaRPr lang="en-US" altLang="zh-CN" sz="2000" dirty="0"/>
          </a:p>
          <a:p>
            <a:pPr>
              <a:buFontTx/>
              <a:buNone/>
            </a:pPr>
            <a:r>
              <a:rPr lang="en-US" altLang="zh-CN" sz="2000" dirty="0"/>
              <a:t>0.6 Performance </a:t>
            </a:r>
          </a:p>
          <a:p>
            <a:pPr>
              <a:lnSpc>
                <a:spcPct val="90000"/>
              </a:lnSpc>
              <a:spcBef>
                <a:spcPts val="600"/>
              </a:spcBef>
            </a:pPr>
            <a:r>
              <a:rPr lang="en-US" altLang="zh-CN" sz="2000" dirty="0"/>
              <a:t>Bandwidth</a:t>
            </a:r>
          </a:p>
          <a:p>
            <a:pPr>
              <a:lnSpc>
                <a:spcPct val="90000"/>
              </a:lnSpc>
              <a:spcBef>
                <a:spcPts val="600"/>
              </a:spcBef>
            </a:pPr>
            <a:r>
              <a:rPr lang="en-US" altLang="zh-CN" sz="2000" dirty="0"/>
              <a:t>Throughput</a:t>
            </a:r>
          </a:p>
          <a:p>
            <a:pPr>
              <a:lnSpc>
                <a:spcPct val="90000"/>
              </a:lnSpc>
              <a:spcBef>
                <a:spcPts val="600"/>
              </a:spcBef>
            </a:pPr>
            <a:r>
              <a:rPr lang="en-US" altLang="zh-CN" sz="2000" dirty="0"/>
              <a:t>Latency (Delay)</a:t>
            </a:r>
          </a:p>
          <a:p>
            <a:pPr>
              <a:lnSpc>
                <a:spcPct val="90000"/>
              </a:lnSpc>
              <a:spcBef>
                <a:spcPts val="600"/>
              </a:spcBef>
            </a:pPr>
            <a:r>
              <a:rPr lang="en-US" altLang="zh-CN" sz="2000" dirty="0"/>
              <a:t>Bandwidth-Delay Product</a:t>
            </a:r>
          </a:p>
          <a:p>
            <a:pPr>
              <a:lnSpc>
                <a:spcPct val="90000"/>
              </a:lnSpc>
              <a:spcBef>
                <a:spcPts val="600"/>
              </a:spcBef>
            </a:pPr>
            <a:r>
              <a:rPr lang="en-US" altLang="zh-CN" sz="2000" dirty="0"/>
              <a:t>Jitter</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Case 2: Low-Pass Channel with Limited Bandwidth</a:t>
            </a:r>
            <a:endParaRPr lang="zh-CN" altLang="en-US" dirty="0"/>
          </a:p>
        </p:txBody>
      </p:sp>
      <p:sp>
        <p:nvSpPr>
          <p:cNvPr id="1063943" name="Rectangle 7"/>
          <p:cNvSpPr>
            <a:spLocks noGrp="1" noChangeArrowheads="1"/>
          </p:cNvSpPr>
          <p:nvPr>
            <p:ph idx="1"/>
          </p:nvPr>
        </p:nvSpPr>
        <p:spPr/>
        <p:txBody>
          <a:bodyPr/>
          <a:lstStyle/>
          <a:p>
            <a:pPr>
              <a:spcBef>
                <a:spcPts val="600"/>
              </a:spcBef>
            </a:pPr>
            <a:r>
              <a:rPr lang="en-US" altLang="zh-CN" dirty="0"/>
              <a:t>In a low-pass with limited bandwidth, we </a:t>
            </a:r>
            <a:r>
              <a:rPr lang="en-US" altLang="zh-CN" dirty="0">
                <a:solidFill>
                  <a:srgbClr val="FF0000"/>
                </a:solidFill>
              </a:rPr>
              <a:t>approximate</a:t>
            </a:r>
            <a:r>
              <a:rPr lang="en-US" altLang="zh-CN" dirty="0"/>
              <a:t> the digital signal </a:t>
            </a:r>
            <a:r>
              <a:rPr lang="en-US" altLang="zh-CN" dirty="0">
                <a:solidFill>
                  <a:srgbClr val="FF0000"/>
                </a:solidFill>
              </a:rPr>
              <a:t>with</a:t>
            </a:r>
            <a:r>
              <a:rPr lang="en-US" altLang="zh-CN" dirty="0"/>
              <a:t> an analog signal. </a:t>
            </a:r>
          </a:p>
          <a:p>
            <a:pPr>
              <a:spcBef>
                <a:spcPts val="600"/>
              </a:spcBef>
            </a:pPr>
            <a:endParaRPr lang="en-US" altLang="zh-CN" dirty="0"/>
          </a:p>
          <a:p>
            <a:pPr>
              <a:spcBef>
                <a:spcPts val="600"/>
              </a:spcBef>
            </a:pPr>
            <a:r>
              <a:rPr lang="en-US" altLang="zh-CN" dirty="0"/>
              <a:t>The </a:t>
            </a:r>
            <a:r>
              <a:rPr lang="en-US" altLang="zh-CN" dirty="0">
                <a:solidFill>
                  <a:srgbClr val="FF0000"/>
                </a:solidFill>
              </a:rPr>
              <a:t>level </a:t>
            </a:r>
            <a:r>
              <a:rPr lang="en-US" altLang="zh-CN" dirty="0"/>
              <a:t>of</a:t>
            </a:r>
            <a:r>
              <a:rPr lang="en-US" altLang="zh-CN" dirty="0">
                <a:solidFill>
                  <a:srgbClr val="FF0000"/>
                </a:solidFill>
              </a:rPr>
              <a:t> </a:t>
            </a:r>
            <a:r>
              <a:rPr lang="en-US" altLang="zh-CN" dirty="0"/>
              <a:t>approximation depends on the bandwidth available. </a:t>
            </a:r>
          </a:p>
          <a:p>
            <a:endParaRPr lang="en-US" altLang="zh-CN" dirty="0"/>
          </a:p>
          <a:p>
            <a:pPr lvl="1"/>
            <a:endParaRPr lang="en-US" altLang="zh-CN" dirty="0"/>
          </a:p>
        </p:txBody>
      </p:sp>
      <p:sp>
        <p:nvSpPr>
          <p:cNvPr id="5" name="灯片编号占位符 3"/>
          <p:cNvSpPr>
            <a:spLocks noGrp="1"/>
          </p:cNvSpPr>
          <p:nvPr>
            <p:ph type="sldNum" sz="quarter" idx="10"/>
          </p:nvPr>
        </p:nvSpPr>
        <p:spPr/>
        <p:txBody>
          <a:bodyPr/>
          <a:lstStyle/>
          <a:p>
            <a:r>
              <a:rPr lang="en-US" altLang="zh-CN"/>
              <a:t>3.</a:t>
            </a:r>
            <a:fld id="{BB112A78-7455-4615-A86C-07D6ABF7ED4E}" type="slidenum">
              <a:rPr lang="en-US" altLang="zh-CN" smtClean="0"/>
              <a:pPr/>
              <a:t>130</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587" name="Rectangle 3"/>
          <p:cNvSpPr>
            <a:spLocks noGrp="1" noChangeArrowheads="1"/>
          </p:cNvSpPr>
          <p:nvPr>
            <p:ph type="title"/>
          </p:nvPr>
        </p:nvSpPr>
        <p:spPr/>
        <p:txBody>
          <a:bodyPr/>
          <a:lstStyle/>
          <a:p>
            <a:r>
              <a:rPr lang="en-US" altLang="zh-CN" dirty="0"/>
              <a:t>1. Rough Approximation</a:t>
            </a:r>
          </a:p>
        </p:txBody>
      </p:sp>
      <p:sp>
        <p:nvSpPr>
          <p:cNvPr id="1347588" name="Rectangle 4"/>
          <p:cNvSpPr>
            <a:spLocks noGrp="1" noChangeArrowheads="1"/>
          </p:cNvSpPr>
          <p:nvPr>
            <p:ph type="body" idx="1"/>
          </p:nvPr>
        </p:nvSpPr>
        <p:spPr>
          <a:xfrm>
            <a:off x="304800" y="1052736"/>
            <a:ext cx="8534400" cy="5119464"/>
          </a:xfrm>
        </p:spPr>
        <p:txBody>
          <a:bodyPr/>
          <a:lstStyle/>
          <a:p>
            <a:pPr>
              <a:spcBef>
                <a:spcPts val="600"/>
              </a:spcBef>
            </a:pPr>
            <a:r>
              <a:rPr lang="en-US" altLang="zh-CN" dirty="0"/>
              <a:t>Let us assume that we have a digital signal of bit rate N. </a:t>
            </a:r>
          </a:p>
          <a:p>
            <a:pPr>
              <a:spcBef>
                <a:spcPts val="600"/>
              </a:spcBef>
            </a:pPr>
            <a:endParaRPr lang="en-US" altLang="zh-CN" dirty="0"/>
          </a:p>
          <a:p>
            <a:pPr>
              <a:spcBef>
                <a:spcPts val="600"/>
              </a:spcBef>
            </a:pPr>
            <a:r>
              <a:rPr lang="en-US" altLang="zh-CN" dirty="0"/>
              <a:t>If we want to send </a:t>
            </a:r>
            <a:r>
              <a:rPr lang="en-US" altLang="zh-CN" dirty="0">
                <a:solidFill>
                  <a:srgbClr val="FF0000"/>
                </a:solidFill>
              </a:rPr>
              <a:t>analog signals </a:t>
            </a:r>
            <a:r>
              <a:rPr lang="en-US" altLang="zh-CN" dirty="0"/>
              <a:t>to roughly </a:t>
            </a:r>
            <a:r>
              <a:rPr lang="en-US" altLang="zh-CN" dirty="0">
                <a:solidFill>
                  <a:srgbClr val="FF0000"/>
                </a:solidFill>
              </a:rPr>
              <a:t>simulate</a:t>
            </a:r>
            <a:r>
              <a:rPr lang="en-US" altLang="zh-CN" dirty="0">
                <a:solidFill>
                  <a:srgbClr val="C00000"/>
                </a:solidFill>
              </a:rPr>
              <a:t> </a:t>
            </a:r>
            <a:r>
              <a:rPr lang="en-US" altLang="zh-CN" dirty="0"/>
              <a:t>this signal, we need to consider the worst case, a maximum number of changes in the digital signal. </a:t>
            </a:r>
          </a:p>
          <a:p>
            <a:pPr>
              <a:spcBef>
                <a:spcPts val="600"/>
              </a:spcBef>
            </a:pPr>
            <a:endParaRPr lang="en-US" altLang="zh-CN" dirty="0"/>
          </a:p>
          <a:p>
            <a:pPr>
              <a:spcBef>
                <a:spcPts val="600"/>
              </a:spcBef>
            </a:pPr>
            <a:r>
              <a:rPr lang="en-US" altLang="zh-CN" dirty="0">
                <a:solidFill>
                  <a:srgbClr val="FF0000"/>
                </a:solidFill>
              </a:rPr>
              <a:t>This </a:t>
            </a:r>
            <a:r>
              <a:rPr lang="en-US" altLang="zh-CN" dirty="0"/>
              <a:t>happens</a:t>
            </a:r>
            <a:r>
              <a:rPr lang="en-US" altLang="zh-CN" dirty="0">
                <a:solidFill>
                  <a:srgbClr val="FF0000"/>
                </a:solidFill>
              </a:rPr>
              <a:t> when</a:t>
            </a:r>
            <a:r>
              <a:rPr lang="en-US" altLang="zh-CN" dirty="0"/>
              <a:t> the signal </a:t>
            </a:r>
            <a:r>
              <a:rPr lang="en-US" altLang="zh-CN" dirty="0">
                <a:solidFill>
                  <a:srgbClr val="FF0000"/>
                </a:solidFill>
              </a:rPr>
              <a:t>carries</a:t>
            </a:r>
            <a:r>
              <a:rPr lang="en-US" altLang="zh-CN" dirty="0"/>
              <a:t> the sequence 01010101… or the sequence 10101010… . </a:t>
            </a:r>
          </a:p>
          <a:p>
            <a:pPr>
              <a:spcBef>
                <a:spcPts val="600"/>
              </a:spcBef>
            </a:pPr>
            <a:endParaRPr lang="en-US" altLang="zh-CN" dirty="0"/>
          </a:p>
          <a:p>
            <a:pPr>
              <a:spcBef>
                <a:spcPts val="600"/>
              </a:spcBef>
            </a:pPr>
            <a:r>
              <a:rPr lang="en-US" altLang="zh-CN" dirty="0"/>
              <a:t>To simulate these two cases, we need an analog signal of frequency f = N/2. </a:t>
            </a:r>
          </a:p>
        </p:txBody>
      </p:sp>
      <p:sp>
        <p:nvSpPr>
          <p:cNvPr id="5" name="灯片编号占位符 3"/>
          <p:cNvSpPr>
            <a:spLocks noGrp="1"/>
          </p:cNvSpPr>
          <p:nvPr>
            <p:ph type="sldNum" sz="quarter" idx="10"/>
          </p:nvPr>
        </p:nvSpPr>
        <p:spPr/>
        <p:txBody>
          <a:bodyPr/>
          <a:lstStyle/>
          <a:p>
            <a:r>
              <a:rPr lang="en-US" altLang="zh-CN"/>
              <a:t>3.</a:t>
            </a:r>
            <a:fld id="{178A5F54-DF87-41BB-9D71-24C1A40E0555}" type="slidenum">
              <a:rPr lang="en-US" altLang="zh-CN" smtClean="0"/>
              <a:pPr/>
              <a:t>131</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82" name="Rectangle 6"/>
          <p:cNvSpPr>
            <a:spLocks noGrp="1" noChangeArrowheads="1"/>
          </p:cNvSpPr>
          <p:nvPr>
            <p:ph type="title"/>
          </p:nvPr>
        </p:nvSpPr>
        <p:spPr/>
        <p:txBody>
          <a:bodyPr/>
          <a:lstStyle/>
          <a:p>
            <a:r>
              <a:rPr lang="en-US" altLang="zh-CN"/>
              <a:t>1. Rough Approximation</a:t>
            </a:r>
          </a:p>
        </p:txBody>
      </p:sp>
      <p:sp>
        <p:nvSpPr>
          <p:cNvPr id="1202183" name="Rectangle 7"/>
          <p:cNvSpPr>
            <a:spLocks noGrp="1" noChangeArrowheads="1"/>
          </p:cNvSpPr>
          <p:nvPr>
            <p:ph type="body" idx="1"/>
          </p:nvPr>
        </p:nvSpPr>
        <p:spPr>
          <a:xfrm>
            <a:off x="304800" y="990600"/>
            <a:ext cx="8534400" cy="5181600"/>
          </a:xfrm>
        </p:spPr>
        <p:txBody>
          <a:bodyPr/>
          <a:lstStyle/>
          <a:p>
            <a:pPr>
              <a:spcBef>
                <a:spcPts val="600"/>
              </a:spcBef>
            </a:pPr>
            <a:r>
              <a:rPr lang="en-US" altLang="zh-CN" dirty="0"/>
              <a:t>Let 1 be the positive peak value and 0 be negative peak value. </a:t>
            </a:r>
          </a:p>
          <a:p>
            <a:pPr>
              <a:spcBef>
                <a:spcPts val="600"/>
              </a:spcBef>
            </a:pPr>
            <a:endParaRPr lang="en-US" altLang="zh-CN" dirty="0"/>
          </a:p>
          <a:p>
            <a:pPr>
              <a:spcBef>
                <a:spcPts val="600"/>
              </a:spcBef>
            </a:pPr>
            <a:r>
              <a:rPr lang="en-US" altLang="zh-CN" dirty="0"/>
              <a:t>We send 2 bits in each cycle. </a:t>
            </a:r>
          </a:p>
          <a:p>
            <a:pPr>
              <a:spcBef>
                <a:spcPts val="600"/>
              </a:spcBef>
            </a:pPr>
            <a:endParaRPr lang="en-US" altLang="zh-CN" dirty="0"/>
          </a:p>
          <a:p>
            <a:pPr>
              <a:spcBef>
                <a:spcPts val="600"/>
              </a:spcBef>
            </a:pPr>
            <a:r>
              <a:rPr lang="en-US" altLang="zh-CN" dirty="0">
                <a:solidFill>
                  <a:srgbClr val="FF0000"/>
                </a:solidFill>
              </a:rPr>
              <a:t>However</a:t>
            </a:r>
            <a:r>
              <a:rPr lang="en-US" altLang="zh-CN" dirty="0"/>
              <a:t>, just this one frequency cannot </a:t>
            </a:r>
            <a:r>
              <a:rPr lang="en-US" altLang="zh-CN" dirty="0">
                <a:solidFill>
                  <a:srgbClr val="FF0000"/>
                </a:solidFill>
              </a:rPr>
              <a:t>make</a:t>
            </a:r>
            <a:r>
              <a:rPr lang="en-US" altLang="zh-CN" dirty="0"/>
              <a:t> (</a:t>
            </a:r>
            <a:r>
              <a:rPr lang="zh-CN" altLang="en-US" dirty="0"/>
              <a:t>构成</a:t>
            </a:r>
            <a:r>
              <a:rPr lang="en-US" altLang="zh-CN" dirty="0"/>
              <a:t>) all patterns; we need more components. </a:t>
            </a:r>
          </a:p>
          <a:p>
            <a:pPr>
              <a:spcBef>
                <a:spcPts val="600"/>
              </a:spcBef>
            </a:pPr>
            <a:endParaRPr lang="en-US" altLang="zh-CN" dirty="0"/>
          </a:p>
          <a:p>
            <a:pPr>
              <a:spcBef>
                <a:spcPts val="600"/>
              </a:spcBef>
            </a:pPr>
            <a:r>
              <a:rPr lang="en-US" altLang="zh-CN" dirty="0"/>
              <a:t>The maximum frequency is N/2.</a:t>
            </a:r>
          </a:p>
        </p:txBody>
      </p:sp>
      <p:sp>
        <p:nvSpPr>
          <p:cNvPr id="5" name="灯片编号占位符 3"/>
          <p:cNvSpPr>
            <a:spLocks noGrp="1"/>
          </p:cNvSpPr>
          <p:nvPr>
            <p:ph type="sldNum" sz="quarter" idx="10"/>
          </p:nvPr>
        </p:nvSpPr>
        <p:spPr/>
        <p:txBody>
          <a:bodyPr/>
          <a:lstStyle/>
          <a:p>
            <a:r>
              <a:rPr lang="en-US" altLang="zh-CN"/>
              <a:t>3.</a:t>
            </a:r>
            <a:fld id="{8BE43905-6C8A-4C9A-A1B3-E1431C1621BF}" type="slidenum">
              <a:rPr lang="en-US" altLang="zh-CN" smtClean="0"/>
              <a:pPr/>
              <a:t>132</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202180" name="Text Box 4"/>
          <p:cNvSpPr txBox="1">
            <a:spLocks noChangeArrowheads="1"/>
          </p:cNvSpPr>
          <p:nvPr/>
        </p:nvSpPr>
        <p:spPr bwMode="auto">
          <a:xfrm>
            <a:off x="457200" y="3810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30" name="Rectangle 6"/>
          <p:cNvSpPr>
            <a:spLocks noGrp="1" noChangeArrowheads="1"/>
          </p:cNvSpPr>
          <p:nvPr>
            <p:ph type="title"/>
          </p:nvPr>
        </p:nvSpPr>
        <p:spPr/>
        <p:txBody>
          <a:bodyPr/>
          <a:lstStyle/>
          <a:p>
            <a:r>
              <a:rPr lang="en-US" altLang="zh-CN"/>
              <a:t>1. Rough Approximation</a:t>
            </a:r>
          </a:p>
        </p:txBody>
      </p:sp>
      <p:sp>
        <p:nvSpPr>
          <p:cNvPr id="1204231" name="Rectangle 7"/>
          <p:cNvSpPr>
            <a:spLocks noGrp="1" noChangeArrowheads="1"/>
          </p:cNvSpPr>
          <p:nvPr>
            <p:ph type="body" idx="1"/>
          </p:nvPr>
        </p:nvSpPr>
        <p:spPr>
          <a:xfrm>
            <a:off x="304800" y="1071546"/>
            <a:ext cx="8534400" cy="5100654"/>
          </a:xfrm>
        </p:spPr>
        <p:txBody>
          <a:bodyPr/>
          <a:lstStyle/>
          <a:p>
            <a:pPr>
              <a:spcBef>
                <a:spcPts val="600"/>
              </a:spcBef>
            </a:pPr>
            <a:r>
              <a:rPr lang="en-US" altLang="zh-CN" dirty="0"/>
              <a:t>As an example of this concept, let us see how a digital signal </a:t>
            </a:r>
            <a:r>
              <a:rPr lang="en-US" altLang="zh-CN" u="sng" dirty="0"/>
              <a:t>with</a:t>
            </a:r>
            <a:r>
              <a:rPr lang="en-US" altLang="zh-CN" u="sng" dirty="0">
                <a:solidFill>
                  <a:srgbClr val="C00000"/>
                </a:solidFill>
              </a:rPr>
              <a:t> </a:t>
            </a:r>
            <a:r>
              <a:rPr lang="en-US" altLang="zh-CN" u="sng" dirty="0"/>
              <a:t>a</a:t>
            </a:r>
            <a:r>
              <a:rPr lang="en-US" altLang="zh-CN" u="sng" dirty="0">
                <a:solidFill>
                  <a:srgbClr val="C00000"/>
                </a:solidFill>
              </a:rPr>
              <a:t> </a:t>
            </a:r>
            <a:r>
              <a:rPr lang="en-US" altLang="zh-CN" u="sng" dirty="0">
                <a:solidFill>
                  <a:srgbClr val="FF0000"/>
                </a:solidFill>
              </a:rPr>
              <a:t>3-bit</a:t>
            </a:r>
            <a:r>
              <a:rPr lang="en-US" altLang="zh-CN" u="sng" dirty="0">
                <a:solidFill>
                  <a:srgbClr val="C00000"/>
                </a:solidFill>
              </a:rPr>
              <a:t> </a:t>
            </a:r>
            <a:r>
              <a:rPr lang="en-US" altLang="zh-CN" u="sng" dirty="0"/>
              <a:t>pattern</a:t>
            </a:r>
            <a:r>
              <a:rPr lang="en-US" altLang="zh-CN" dirty="0">
                <a:solidFill>
                  <a:srgbClr val="C00000"/>
                </a:solidFill>
              </a:rPr>
              <a:t> </a:t>
            </a:r>
            <a:r>
              <a:rPr lang="en-US" altLang="zh-CN" dirty="0"/>
              <a:t>can be simulated </a:t>
            </a:r>
            <a:r>
              <a:rPr lang="en-US" altLang="zh-CN" dirty="0">
                <a:solidFill>
                  <a:srgbClr val="FF0000"/>
                </a:solidFill>
              </a:rPr>
              <a:t>by</a:t>
            </a:r>
            <a:r>
              <a:rPr lang="en-US" altLang="zh-CN" dirty="0"/>
              <a:t> analog signals. </a:t>
            </a:r>
          </a:p>
          <a:p>
            <a:pPr>
              <a:spcBef>
                <a:spcPts val="600"/>
              </a:spcBef>
            </a:pPr>
            <a:endParaRPr lang="en-US" altLang="zh-CN" dirty="0"/>
          </a:p>
          <a:p>
            <a:pPr>
              <a:spcBef>
                <a:spcPts val="600"/>
              </a:spcBef>
            </a:pPr>
            <a:r>
              <a:rPr lang="en-US" altLang="zh-CN" dirty="0"/>
              <a:t>Figure 0.21 shows the idea. </a:t>
            </a:r>
          </a:p>
        </p:txBody>
      </p:sp>
      <p:sp>
        <p:nvSpPr>
          <p:cNvPr id="5" name="灯片编号占位符 3"/>
          <p:cNvSpPr>
            <a:spLocks noGrp="1"/>
          </p:cNvSpPr>
          <p:nvPr>
            <p:ph type="sldNum" sz="quarter" idx="10"/>
          </p:nvPr>
        </p:nvSpPr>
        <p:spPr/>
        <p:txBody>
          <a:bodyPr/>
          <a:lstStyle/>
          <a:p>
            <a:r>
              <a:rPr lang="en-US" altLang="zh-CN"/>
              <a:t>3.</a:t>
            </a:r>
            <a:fld id="{3B15F0AA-0A9D-46A2-B894-6A67BDC1F0A6}" type="slidenum">
              <a:rPr lang="en-US" altLang="zh-CN" smtClean="0"/>
              <a:pPr/>
              <a:t>133</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8372" name="Text Box 4"/>
          <p:cNvSpPr txBox="1">
            <a:spLocks noChangeArrowheads="1"/>
          </p:cNvSpPr>
          <p:nvPr/>
        </p:nvSpPr>
        <p:spPr bwMode="auto">
          <a:xfrm>
            <a:off x="381000" y="228600"/>
            <a:ext cx="8458200" cy="457200"/>
          </a:xfrm>
          <a:prstGeom prst="rect">
            <a:avLst/>
          </a:prstGeom>
          <a:noFill/>
          <a:ln w="9525">
            <a:noFill/>
            <a:miter lim="800000"/>
          </a:ln>
          <a:effectLst/>
        </p:spPr>
        <p:txBody>
          <a:bodyPr>
            <a:spAutoFit/>
          </a:bodyPr>
          <a:lstStyle/>
          <a:p>
            <a:pPr algn="ctr" eaLnBrk="0" hangingPunct="0">
              <a:spcBef>
                <a:spcPct val="0"/>
              </a:spcBef>
              <a:buSzTx/>
              <a:buFontTx/>
              <a:buNone/>
            </a:pPr>
            <a:endParaRPr lang="en-US" altLang="zh-CN" sz="2400" baseline="0">
              <a:ea typeface="宋体" panose="02010600030101010101" pitchFamily="2" charset="-122"/>
            </a:endParaRPr>
          </a:p>
        </p:txBody>
      </p:sp>
      <p:pic>
        <p:nvPicPr>
          <p:cNvPr id="698375" name="Picture 7"/>
          <p:cNvPicPr>
            <a:picLocks noChangeAspect="1" noChangeArrowheads="1"/>
          </p:cNvPicPr>
          <p:nvPr/>
        </p:nvPicPr>
        <p:blipFill>
          <a:blip r:embed="rId3" cstate="print"/>
          <a:srcRect/>
          <a:stretch>
            <a:fillRect/>
          </a:stretch>
        </p:blipFill>
        <p:spPr bwMode="auto">
          <a:xfrm>
            <a:off x="1447800" y="457200"/>
            <a:ext cx="6324600" cy="4945063"/>
          </a:xfrm>
          <a:prstGeom prst="rect">
            <a:avLst/>
          </a:prstGeom>
          <a:noFill/>
          <a:ln w="9525">
            <a:noFill/>
            <a:miter lim="800000"/>
            <a:headEnd/>
            <a:tailEnd/>
          </a:ln>
          <a:effectLst/>
        </p:spPr>
      </p:pic>
      <p:sp>
        <p:nvSpPr>
          <p:cNvPr id="698376" name="Text Box 8"/>
          <p:cNvSpPr txBox="1">
            <a:spLocks noChangeArrowheads="1"/>
          </p:cNvSpPr>
          <p:nvPr/>
        </p:nvSpPr>
        <p:spPr bwMode="auto">
          <a:xfrm>
            <a:off x="381000" y="5715000"/>
            <a:ext cx="8382000" cy="701675"/>
          </a:xfrm>
          <a:prstGeom prst="rect">
            <a:avLst/>
          </a:prstGeom>
          <a:noFill/>
          <a:ln w="9525">
            <a:noFill/>
            <a:miter lim="800000"/>
          </a:ln>
          <a:effectLst/>
        </p:spPr>
        <p:txBody>
          <a:bodyPr>
            <a:spAutoFit/>
          </a:bodyPr>
          <a:lstStyle/>
          <a:p>
            <a:pPr algn="ctr" eaLnBrk="0" hangingPunct="0">
              <a:spcBef>
                <a:spcPct val="0"/>
              </a:spcBef>
              <a:buSzTx/>
              <a:buFontTx/>
              <a:buNone/>
            </a:pPr>
            <a:r>
              <a:rPr lang="en-US" altLang="zh-CN" sz="2000" baseline="0" dirty="0">
                <a:solidFill>
                  <a:schemeClr val="hlink"/>
                </a:solidFill>
                <a:ea typeface="宋体" panose="02010600030101010101" pitchFamily="2" charset="-122"/>
              </a:rPr>
              <a:t>Figure 0.21</a:t>
            </a:r>
            <a:r>
              <a:rPr lang="en-US" altLang="zh-CN" sz="2000" baseline="0" dirty="0">
                <a:solidFill>
                  <a:schemeClr val="folHlink"/>
                </a:solidFill>
                <a:ea typeface="宋体" panose="02010600030101010101" pitchFamily="2" charset="-122"/>
              </a:rPr>
              <a:t> </a:t>
            </a:r>
            <a:r>
              <a:rPr lang="en-US" altLang="zh-CN" sz="2000" baseline="0" dirty="0">
                <a:ea typeface="宋体" panose="02010600030101010101" pitchFamily="2" charset="-122"/>
              </a:rPr>
              <a:t>Rough approximation of a digital signal using </a:t>
            </a:r>
          </a:p>
          <a:p>
            <a:pPr algn="ctr" eaLnBrk="0" hangingPunct="0">
              <a:spcBef>
                <a:spcPct val="0"/>
              </a:spcBef>
              <a:buSzTx/>
              <a:buFontTx/>
              <a:buNone/>
            </a:pPr>
            <a:r>
              <a:rPr lang="en-US" altLang="zh-CN" sz="2000" baseline="0" dirty="0">
                <a:ea typeface="宋体" panose="02010600030101010101" pitchFamily="2" charset="-122"/>
              </a:rPr>
              <a:t>the first harmonic for the worst case</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7" name="Rectangle 3"/>
          <p:cNvSpPr>
            <a:spLocks noGrp="1" noChangeArrowheads="1"/>
          </p:cNvSpPr>
          <p:nvPr>
            <p:ph type="title"/>
          </p:nvPr>
        </p:nvSpPr>
        <p:spPr>
          <a:noFill/>
        </p:spPr>
        <p:txBody>
          <a:bodyPr/>
          <a:lstStyle/>
          <a:p>
            <a:r>
              <a:rPr lang="en-US" altLang="zh-CN" dirty="0"/>
              <a:t>1. Rough Approximation</a:t>
            </a:r>
          </a:p>
        </p:txBody>
      </p:sp>
      <p:sp>
        <p:nvSpPr>
          <p:cNvPr id="1357828" name="Rectangle 4"/>
          <p:cNvSpPr>
            <a:spLocks noGrp="1" noChangeArrowheads="1"/>
          </p:cNvSpPr>
          <p:nvPr>
            <p:ph idx="1"/>
          </p:nvPr>
        </p:nvSpPr>
        <p:spPr>
          <a:noFill/>
        </p:spPr>
        <p:txBody>
          <a:bodyPr/>
          <a:lstStyle/>
          <a:p>
            <a:pPr>
              <a:spcBef>
                <a:spcPts val="600"/>
              </a:spcBef>
            </a:pPr>
            <a:r>
              <a:rPr lang="en-US" altLang="zh-CN" dirty="0"/>
              <a:t>The two similar cases (000 and 111) are simulated with a signal with frequency </a:t>
            </a:r>
            <a:r>
              <a:rPr lang="en-US" altLang="zh-CN" dirty="0">
                <a:solidFill>
                  <a:schemeClr val="hlink"/>
                </a:solidFill>
              </a:rPr>
              <a:t>f = 0</a:t>
            </a:r>
            <a:r>
              <a:rPr lang="en-US" altLang="zh-CN" dirty="0"/>
              <a:t> and </a:t>
            </a:r>
            <a:r>
              <a:rPr lang="en-US" altLang="zh-CN" u="sng" dirty="0"/>
              <a:t>a phase of 180</a:t>
            </a:r>
            <a:r>
              <a:rPr lang="en-US" altLang="zh-CN" u="sng" baseline="30000" dirty="0"/>
              <a:t>0 </a:t>
            </a:r>
            <a:r>
              <a:rPr lang="en-US" altLang="zh-CN" u="sng" dirty="0"/>
              <a:t>for 000 and a phase of 0</a:t>
            </a:r>
            <a:r>
              <a:rPr lang="en-US" altLang="zh-CN" u="sng" baseline="30000" dirty="0"/>
              <a:t>0 </a:t>
            </a:r>
            <a:r>
              <a:rPr lang="en-US" altLang="zh-CN" u="sng" dirty="0"/>
              <a:t>for 111</a:t>
            </a:r>
            <a:r>
              <a:rPr lang="en-US" altLang="zh-CN" dirty="0"/>
              <a:t>.</a:t>
            </a:r>
          </a:p>
          <a:p>
            <a:pPr>
              <a:spcBef>
                <a:spcPts val="600"/>
              </a:spcBef>
            </a:pPr>
            <a:endParaRPr lang="en-US" altLang="zh-CN" dirty="0"/>
          </a:p>
          <a:p>
            <a:pPr>
              <a:spcBef>
                <a:spcPts val="600"/>
              </a:spcBef>
            </a:pPr>
            <a:r>
              <a:rPr lang="en-US" altLang="zh-CN" dirty="0"/>
              <a:t>The two worst cases (010 and 101) are simulated with an analog signal with frequency </a:t>
            </a:r>
            <a:r>
              <a:rPr lang="en-US" altLang="zh-CN" dirty="0">
                <a:solidFill>
                  <a:schemeClr val="hlink"/>
                </a:solidFill>
              </a:rPr>
              <a:t>f = N/2</a:t>
            </a:r>
            <a:r>
              <a:rPr lang="en-US" altLang="zh-CN" dirty="0"/>
              <a:t> and a phase of </a:t>
            </a:r>
            <a:r>
              <a:rPr lang="en-US" altLang="zh-CN" dirty="0">
                <a:solidFill>
                  <a:srgbClr val="FF0000"/>
                </a:solidFill>
              </a:rPr>
              <a:t>180</a:t>
            </a:r>
            <a:r>
              <a:rPr lang="en-US" altLang="zh-CN" baseline="30000" dirty="0">
                <a:solidFill>
                  <a:srgbClr val="FF0000"/>
                </a:solidFill>
              </a:rPr>
              <a:t>0</a:t>
            </a:r>
            <a:r>
              <a:rPr lang="en-US" altLang="zh-CN" baseline="30000" dirty="0"/>
              <a:t> </a:t>
            </a:r>
            <a:r>
              <a:rPr lang="en-US" altLang="zh-CN" dirty="0"/>
              <a:t>and </a:t>
            </a:r>
            <a:r>
              <a:rPr lang="en-US" altLang="zh-CN" dirty="0">
                <a:solidFill>
                  <a:srgbClr val="FF0000"/>
                </a:solidFill>
              </a:rPr>
              <a:t>0</a:t>
            </a:r>
            <a:r>
              <a:rPr lang="en-US" altLang="zh-CN" baseline="30000" dirty="0">
                <a:solidFill>
                  <a:srgbClr val="FF0000"/>
                </a:solidFill>
              </a:rPr>
              <a:t>0 </a:t>
            </a:r>
            <a:r>
              <a:rPr lang="en-US" altLang="zh-CN" baseline="-25000" dirty="0"/>
              <a:t>.</a:t>
            </a:r>
            <a:endParaRPr lang="en-US" altLang="zh-CN" baseline="30000" dirty="0"/>
          </a:p>
          <a:p>
            <a:pPr>
              <a:spcBef>
                <a:spcPts val="600"/>
              </a:spcBef>
            </a:pPr>
            <a:endParaRPr lang="en-US" altLang="zh-CN" baseline="30000" dirty="0"/>
          </a:p>
          <a:p>
            <a:pPr>
              <a:spcBef>
                <a:spcPts val="600"/>
              </a:spcBef>
            </a:pPr>
            <a:r>
              <a:rPr lang="en-US" altLang="zh-CN" dirty="0"/>
              <a:t>The other four cases can only be simulated with an analog signal with </a:t>
            </a:r>
            <a:r>
              <a:rPr lang="en-US" altLang="zh-CN" dirty="0">
                <a:solidFill>
                  <a:schemeClr val="hlink"/>
                </a:solidFill>
              </a:rPr>
              <a:t>f=N/4</a:t>
            </a:r>
            <a:r>
              <a:rPr lang="en-US" altLang="zh-CN" dirty="0"/>
              <a:t> and phases of 180</a:t>
            </a:r>
            <a:r>
              <a:rPr lang="en-US" altLang="zh-CN" baseline="30000" dirty="0"/>
              <a:t>0 </a:t>
            </a:r>
            <a:r>
              <a:rPr lang="en-US" altLang="zh-CN" dirty="0"/>
              <a:t>, 270</a:t>
            </a:r>
            <a:r>
              <a:rPr lang="en-US" altLang="zh-CN" baseline="30000" dirty="0"/>
              <a:t>0</a:t>
            </a:r>
            <a:r>
              <a:rPr lang="en-US" altLang="zh-CN" dirty="0"/>
              <a:t>,</a:t>
            </a:r>
            <a:r>
              <a:rPr lang="en-US" altLang="zh-CN" baseline="30000" dirty="0"/>
              <a:t> </a:t>
            </a:r>
            <a:r>
              <a:rPr lang="en-US" altLang="zh-CN" dirty="0"/>
              <a:t>0</a:t>
            </a:r>
            <a:r>
              <a:rPr lang="en-US" altLang="zh-CN" baseline="30000" dirty="0"/>
              <a:t>0 </a:t>
            </a:r>
            <a:r>
              <a:rPr lang="en-US" altLang="zh-CN" dirty="0"/>
              <a:t> and 0</a:t>
            </a:r>
            <a:r>
              <a:rPr lang="en-US" altLang="zh-CN" baseline="30000" dirty="0"/>
              <a:t>0</a:t>
            </a:r>
            <a:r>
              <a:rPr lang="en-US" altLang="zh-CN" dirty="0"/>
              <a:t>.</a:t>
            </a:r>
          </a:p>
          <a:p>
            <a:pPr>
              <a:spcBef>
                <a:spcPts val="600"/>
              </a:spcBef>
            </a:pPr>
            <a:endParaRPr lang="en-US" altLang="zh-CN" dirty="0"/>
          </a:p>
          <a:p>
            <a:pPr>
              <a:spcBef>
                <a:spcPts val="600"/>
              </a:spcBef>
            </a:pPr>
            <a:r>
              <a:rPr lang="en-US" altLang="zh-CN" dirty="0"/>
              <a:t>In other words, we need a channel </a:t>
            </a:r>
            <a:r>
              <a:rPr lang="en-US" altLang="zh-CN" dirty="0">
                <a:solidFill>
                  <a:srgbClr val="FF0000"/>
                </a:solidFill>
              </a:rPr>
              <a:t>that</a:t>
            </a:r>
            <a:r>
              <a:rPr lang="en-US" altLang="zh-CN" dirty="0"/>
              <a:t> can handle frequencies 0, N/4, and N/2.</a:t>
            </a:r>
          </a:p>
        </p:txBody>
      </p:sp>
      <p:sp>
        <p:nvSpPr>
          <p:cNvPr id="5" name="灯片编号占位符 3"/>
          <p:cNvSpPr>
            <a:spLocks noGrp="1"/>
          </p:cNvSpPr>
          <p:nvPr>
            <p:ph type="sldNum" sz="quarter" idx="10"/>
          </p:nvPr>
        </p:nvSpPr>
        <p:spPr/>
        <p:txBody>
          <a:bodyPr/>
          <a:lstStyle/>
          <a:p>
            <a:r>
              <a:rPr lang="en-US" altLang="zh-CN"/>
              <a:t>3.</a:t>
            </a:r>
            <a:fld id="{AED694BA-0276-42FF-A1BD-72B0B6B72E83}" type="slidenum">
              <a:rPr lang="en-US" altLang="zh-CN"/>
              <a:pPr/>
              <a:t>135</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AED694BA-0276-42FF-A1BD-72B0B6B72E83}" type="slidenum">
              <a:rPr lang="en-US" altLang="zh-CN"/>
              <a:pPr/>
              <a:t>136</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357826"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357827" name="Rectangle 3"/>
          <p:cNvSpPr>
            <a:spLocks noGrp="1" noChangeArrowheads="1"/>
          </p:cNvSpPr>
          <p:nvPr>
            <p:ph type="title"/>
          </p:nvPr>
        </p:nvSpPr>
        <p:spPr>
          <a:xfrm>
            <a:off x="381000" y="304800"/>
            <a:ext cx="8458200" cy="533400"/>
          </a:xfrm>
          <a:noFill/>
        </p:spPr>
        <p:txBody>
          <a:bodyPr/>
          <a:lstStyle/>
          <a:p>
            <a:r>
              <a:rPr lang="en-US" altLang="zh-CN"/>
              <a:t>1. Rough Approximation</a:t>
            </a:r>
          </a:p>
        </p:txBody>
      </p:sp>
      <p:sp>
        <p:nvSpPr>
          <p:cNvPr id="1357828" name="Rectangle 4"/>
          <p:cNvSpPr>
            <a:spLocks noGrp="1" noChangeArrowheads="1"/>
          </p:cNvSpPr>
          <p:nvPr>
            <p:ph type="body" idx="1"/>
          </p:nvPr>
        </p:nvSpPr>
        <p:spPr>
          <a:xfrm>
            <a:off x="338959" y="1008993"/>
            <a:ext cx="8458200" cy="5143500"/>
          </a:xfrm>
          <a:noFill/>
        </p:spPr>
        <p:txBody>
          <a:bodyPr/>
          <a:lstStyle/>
          <a:p>
            <a:pPr>
              <a:spcBef>
                <a:spcPts val="600"/>
              </a:spcBef>
            </a:pPr>
            <a:r>
              <a:rPr lang="en-US" altLang="zh-CN" dirty="0"/>
              <a:t>This rough approximation is referred to as using the </a:t>
            </a:r>
            <a:r>
              <a:rPr lang="en-US" altLang="zh-CN" dirty="0">
                <a:solidFill>
                  <a:srgbClr val="FF0000"/>
                </a:solidFill>
              </a:rPr>
              <a:t>first harmonic</a:t>
            </a:r>
            <a:r>
              <a:rPr lang="en-US" altLang="zh-CN" dirty="0"/>
              <a:t> </a:t>
            </a:r>
            <a:r>
              <a:rPr lang="en-US" altLang="zh-CN" dirty="0" smtClean="0"/>
              <a:t>(</a:t>
            </a:r>
            <a:r>
              <a:rPr lang="en-US" altLang="zh-CN" dirty="0"/>
              <a:t>N/2) frequency. </a:t>
            </a:r>
          </a:p>
          <a:p>
            <a:pPr>
              <a:spcBef>
                <a:spcPts val="600"/>
              </a:spcBef>
            </a:pPr>
            <a:endParaRPr lang="en-US" altLang="zh-CN" dirty="0"/>
          </a:p>
          <a:p>
            <a:pPr>
              <a:spcBef>
                <a:spcPts val="600"/>
              </a:spcBef>
            </a:pPr>
            <a:r>
              <a:rPr lang="en-US" altLang="zh-CN" dirty="0"/>
              <a:t>The required bandwidth is</a:t>
            </a:r>
          </a:p>
          <a:p>
            <a:pPr algn="ctr">
              <a:spcBef>
                <a:spcPts val="600"/>
              </a:spcBef>
              <a:buNone/>
            </a:pPr>
            <a:r>
              <a:rPr lang="en-US" altLang="zh-CN" dirty="0"/>
              <a:t>Bandwidth </a:t>
            </a:r>
            <a:r>
              <a:rPr lang="zh-CN" altLang="en-US" dirty="0"/>
              <a:t>＝</a:t>
            </a:r>
            <a:r>
              <a:rPr lang="en-US" altLang="zh-CN" dirty="0"/>
              <a:t> N/2 </a:t>
            </a:r>
            <a:r>
              <a:rPr lang="zh-CN" altLang="en-US" dirty="0"/>
              <a:t>－ </a:t>
            </a:r>
            <a:r>
              <a:rPr lang="en-US" altLang="zh-CN" dirty="0"/>
              <a:t>0 </a:t>
            </a:r>
            <a:r>
              <a:rPr lang="zh-CN" altLang="en-US" dirty="0"/>
              <a:t>＝</a:t>
            </a:r>
            <a:r>
              <a:rPr lang="en-US" altLang="zh-CN" dirty="0"/>
              <a:t> N/2</a:t>
            </a:r>
            <a:endParaRPr lang="zh-CN" alt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6387674A-DC42-4453-8457-541ABB49B0F9}" type="slidenum">
              <a:rPr lang="en-US" altLang="zh-CN"/>
              <a:pPr/>
              <a:t>137</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124356"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24358" name="Rectangle 6"/>
          <p:cNvSpPr>
            <a:spLocks noGrp="1" noChangeArrowheads="1"/>
          </p:cNvSpPr>
          <p:nvPr>
            <p:ph type="title"/>
          </p:nvPr>
        </p:nvSpPr>
        <p:spPr>
          <a:xfrm>
            <a:off x="381000" y="304800"/>
            <a:ext cx="8458200" cy="533400"/>
          </a:xfrm>
          <a:noFill/>
        </p:spPr>
        <p:txBody>
          <a:bodyPr/>
          <a:lstStyle/>
          <a:p>
            <a:r>
              <a:rPr lang="en-US" altLang="zh-CN"/>
              <a:t> 2. Better Approximation</a:t>
            </a:r>
            <a:r>
              <a:rPr lang="en-US" altLang="zh-CN" sz="2400"/>
              <a:t> </a:t>
            </a:r>
          </a:p>
        </p:txBody>
      </p:sp>
      <p:sp>
        <p:nvSpPr>
          <p:cNvPr id="1124359" name="Rectangle 7"/>
          <p:cNvSpPr>
            <a:spLocks noGrp="1" noChangeArrowheads="1"/>
          </p:cNvSpPr>
          <p:nvPr>
            <p:ph type="body" idx="1"/>
          </p:nvPr>
        </p:nvSpPr>
        <p:spPr>
          <a:xfrm>
            <a:off x="304800" y="990600"/>
            <a:ext cx="8534400" cy="5181600"/>
          </a:xfrm>
          <a:noFill/>
        </p:spPr>
        <p:txBody>
          <a:bodyPr/>
          <a:lstStyle/>
          <a:p>
            <a:pPr>
              <a:spcBef>
                <a:spcPts val="600"/>
              </a:spcBef>
            </a:pPr>
            <a:r>
              <a:rPr lang="en-US" altLang="zh-CN" dirty="0"/>
              <a:t>To make the shape of the analog signal look </a:t>
            </a:r>
            <a:r>
              <a:rPr lang="en-US" altLang="zh-CN" dirty="0">
                <a:solidFill>
                  <a:schemeClr val="hlink"/>
                </a:solidFill>
              </a:rPr>
              <a:t>more</a:t>
            </a:r>
            <a:r>
              <a:rPr lang="en-US" altLang="zh-CN" dirty="0"/>
              <a:t> </a:t>
            </a:r>
            <a:r>
              <a:rPr lang="en-US" altLang="zh-CN" dirty="0">
                <a:solidFill>
                  <a:srgbClr val="FF0000"/>
                </a:solidFill>
              </a:rPr>
              <a:t>like</a:t>
            </a:r>
            <a:r>
              <a:rPr lang="en-US" altLang="zh-CN" dirty="0"/>
              <a:t> that of a digital signal, we need to add more </a:t>
            </a:r>
            <a:r>
              <a:rPr lang="en-US" altLang="zh-CN" dirty="0">
                <a:solidFill>
                  <a:srgbClr val="FF0000"/>
                </a:solidFill>
              </a:rPr>
              <a:t>harmonics</a:t>
            </a:r>
            <a:r>
              <a:rPr lang="en-US" altLang="zh-CN" dirty="0"/>
              <a:t> (</a:t>
            </a:r>
            <a:r>
              <a:rPr lang="zh-CN" altLang="en-US" kern="1200" dirty="0">
                <a:latin typeface="Times New Roman" panose="02020603050405020304" pitchFamily="18" charset="0"/>
                <a:ea typeface="宋体" panose="02010600030101010101" pitchFamily="2" charset="-122"/>
              </a:rPr>
              <a:t>谐波</a:t>
            </a:r>
            <a:r>
              <a:rPr lang="en-US" altLang="zh-CN" dirty="0"/>
              <a:t>) </a:t>
            </a:r>
            <a:r>
              <a:rPr lang="en-US" altLang="zh-CN" dirty="0">
                <a:solidFill>
                  <a:srgbClr val="FF0000"/>
                </a:solidFill>
              </a:rPr>
              <a:t>of </a:t>
            </a:r>
            <a:r>
              <a:rPr lang="en-US" altLang="zh-CN" dirty="0"/>
              <a:t>the frequencies. </a:t>
            </a:r>
          </a:p>
          <a:p>
            <a:pPr>
              <a:spcBef>
                <a:spcPts val="600"/>
              </a:spcBef>
            </a:pPr>
            <a:endParaRPr lang="en-US" altLang="zh-CN" dirty="0"/>
          </a:p>
          <a:p>
            <a:pPr>
              <a:spcBef>
                <a:spcPts val="600"/>
              </a:spcBef>
            </a:pPr>
            <a:r>
              <a:rPr lang="en-US" altLang="zh-CN" dirty="0"/>
              <a:t>We need to increase the bandwidth. </a:t>
            </a:r>
          </a:p>
          <a:p>
            <a:pPr>
              <a:spcBef>
                <a:spcPts val="600"/>
              </a:spcBef>
            </a:pPr>
            <a:endParaRPr lang="en-US" altLang="zh-CN" dirty="0"/>
          </a:p>
          <a:p>
            <a:pPr>
              <a:spcBef>
                <a:spcPts val="600"/>
              </a:spcBef>
            </a:pPr>
            <a:r>
              <a:rPr lang="en-US" altLang="zh-CN" dirty="0"/>
              <a:t>We can increase the bandwidth to 3N/2, 5N/2, 7N/2, and so on. </a:t>
            </a:r>
          </a:p>
          <a:p>
            <a:pPr>
              <a:spcBef>
                <a:spcPts val="600"/>
              </a:spcBef>
            </a:pPr>
            <a:endParaRPr lang="en-US" altLang="zh-CN" dirty="0"/>
          </a:p>
          <a:p>
            <a:pPr>
              <a:spcBef>
                <a:spcPts val="600"/>
              </a:spcBef>
            </a:pPr>
            <a:r>
              <a:rPr lang="en-US" altLang="zh-CN" dirty="0"/>
              <a:t>Figure 0.22 shows the</a:t>
            </a:r>
            <a:r>
              <a:rPr lang="en-US" altLang="zh-CN" dirty="0">
                <a:solidFill>
                  <a:srgbClr val="FF0000"/>
                </a:solidFill>
              </a:rPr>
              <a:t> effect of </a:t>
            </a:r>
            <a:r>
              <a:rPr lang="en-US" altLang="zh-CN" dirty="0"/>
              <a:t>this increase </a:t>
            </a:r>
            <a:r>
              <a:rPr lang="en-US" altLang="zh-CN" dirty="0">
                <a:solidFill>
                  <a:srgbClr val="FF0000"/>
                </a:solidFill>
              </a:rPr>
              <a:t>for</a:t>
            </a:r>
            <a:r>
              <a:rPr lang="en-US" altLang="zh-CN" dirty="0"/>
              <a:t> one of the worst cases, the pattern 010. </a:t>
            </a:r>
          </a:p>
          <a:p>
            <a:pPr>
              <a:spcBef>
                <a:spcPts val="600"/>
              </a:spcBef>
            </a:pPr>
            <a:endParaRPr lang="en-US" altLang="zh-CN"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A66420AD-1A78-45A8-9663-FE3AFDF27CB8}" type="slidenum">
              <a:rPr lang="en-US" altLang="zh-CN"/>
              <a:pPr/>
              <a:t>138</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733192" name="Picture 8"/>
          <p:cNvPicPr>
            <a:picLocks noChangeAspect="1" noChangeArrowheads="1"/>
          </p:cNvPicPr>
          <p:nvPr/>
        </p:nvPicPr>
        <p:blipFill>
          <a:blip r:embed="rId3" cstate="print"/>
          <a:srcRect/>
          <a:stretch>
            <a:fillRect/>
          </a:stretch>
        </p:blipFill>
        <p:spPr bwMode="auto">
          <a:xfrm>
            <a:off x="1600200" y="1143000"/>
            <a:ext cx="6411913" cy="4999038"/>
          </a:xfrm>
          <a:prstGeom prst="rect">
            <a:avLst/>
          </a:prstGeom>
          <a:noFill/>
          <a:ln w="9525">
            <a:noFill/>
            <a:miter lim="800000"/>
            <a:headEnd/>
            <a:tailEnd/>
          </a:ln>
          <a:effectLst/>
        </p:spPr>
      </p:pic>
      <p:sp>
        <p:nvSpPr>
          <p:cNvPr id="733195" name="Rectangle 11"/>
          <p:cNvSpPr>
            <a:spLocks noGrp="1" noChangeArrowheads="1"/>
          </p:cNvSpPr>
          <p:nvPr>
            <p:ph type="title"/>
          </p:nvPr>
        </p:nvSpPr>
        <p:spPr>
          <a:xfrm>
            <a:off x="304800" y="142852"/>
            <a:ext cx="8534400" cy="714380"/>
          </a:xfrm>
        </p:spPr>
        <p:txBody>
          <a:bodyPr/>
          <a:lstStyle/>
          <a:p>
            <a:r>
              <a:rPr lang="en-US" altLang="zh-CN" sz="2400" dirty="0">
                <a:solidFill>
                  <a:schemeClr val="hlink"/>
                </a:solidFill>
              </a:rPr>
              <a:t>Figure 0.22</a:t>
            </a:r>
            <a:r>
              <a:rPr lang="en-US" altLang="zh-CN" sz="2400" dirty="0">
                <a:solidFill>
                  <a:schemeClr val="folHlink"/>
                </a:solidFill>
              </a:rPr>
              <a:t> </a:t>
            </a:r>
            <a:r>
              <a:rPr lang="en-US" altLang="zh-CN" sz="2400" dirty="0"/>
              <a:t>Simulating a digital signal </a:t>
            </a:r>
            <a:br>
              <a:rPr lang="en-US" altLang="zh-CN" sz="2400" dirty="0"/>
            </a:br>
            <a:r>
              <a:rPr lang="en-US" altLang="zh-CN" sz="2400" dirty="0"/>
              <a:t>with first three harmonics</a:t>
            </a:r>
            <a:endParaRPr lang="zh-CN" altLang="en-US" sz="2400"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0DABFC6C-76E7-4EDE-B20D-A74741C7340F}" type="slidenum">
              <a:rPr lang="en-US" altLang="zh-CN"/>
              <a:pPr/>
              <a:t>139</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sp>
        <p:nvSpPr>
          <p:cNvPr id="1513474" name="Rectangle 2"/>
          <p:cNvSpPr>
            <a:spLocks noGrp="1" noChangeArrowheads="1"/>
          </p:cNvSpPr>
          <p:nvPr>
            <p:ph type="title"/>
          </p:nvPr>
        </p:nvSpPr>
        <p:spPr/>
        <p:txBody>
          <a:bodyPr/>
          <a:lstStyle/>
          <a:p>
            <a:r>
              <a:rPr lang="en-US" altLang="zh-CN"/>
              <a:t>Simulating a digital signal with harmonics</a:t>
            </a:r>
            <a:endParaRPr lang="zh-CN" altLang="en-US"/>
          </a:p>
        </p:txBody>
      </p:sp>
      <p:sp>
        <p:nvSpPr>
          <p:cNvPr id="1513475" name="Rectangle 3"/>
          <p:cNvSpPr>
            <a:spLocks noGrp="1" noChangeArrowheads="1"/>
          </p:cNvSpPr>
          <p:nvPr>
            <p:ph type="body" idx="1"/>
          </p:nvPr>
        </p:nvSpPr>
        <p:spPr>
          <a:xfrm>
            <a:off x="533400" y="3276600"/>
            <a:ext cx="8305800" cy="533400"/>
          </a:xfrm>
        </p:spPr>
        <p:txBody>
          <a:bodyPr/>
          <a:lstStyle/>
          <a:p>
            <a:r>
              <a:rPr lang="en-US" altLang="zh-CN" dirty="0"/>
              <a:t>Simulating a digital signal with </a:t>
            </a:r>
            <a:r>
              <a:rPr lang="en-US" altLang="zh-CN" dirty="0">
                <a:solidFill>
                  <a:srgbClr val="FF0000"/>
                </a:solidFill>
              </a:rPr>
              <a:t>first three </a:t>
            </a:r>
            <a:r>
              <a:rPr lang="en-US" altLang="zh-CN" dirty="0"/>
              <a:t>harmonics</a:t>
            </a:r>
          </a:p>
        </p:txBody>
      </p:sp>
      <p:graphicFrame>
        <p:nvGraphicFramePr>
          <p:cNvPr id="1513476" name="Object 4"/>
          <p:cNvGraphicFramePr>
            <a:graphicFrameLocks noChangeAspect="1"/>
          </p:cNvGraphicFramePr>
          <p:nvPr/>
        </p:nvGraphicFramePr>
        <p:xfrm>
          <a:off x="815975" y="1778000"/>
          <a:ext cx="4235450" cy="1066800"/>
        </p:xfrm>
        <a:graphic>
          <a:graphicData uri="http://schemas.openxmlformats.org/presentationml/2006/ole">
            <mc:AlternateContent xmlns:mc="http://schemas.openxmlformats.org/markup-compatibility/2006">
              <mc:Choice xmlns:v="urn:schemas-microsoft-com:vml" Requires="v">
                <p:oleObj spid="_x0000_s244815" name="Equation" r:id="rId4" imgW="56692800" imgH="15240000" progId="Equation.DSMT4">
                  <p:embed/>
                </p:oleObj>
              </mc:Choice>
              <mc:Fallback>
                <p:oleObj name="Equation" r:id="rId4" imgW="56692800" imgH="15240000" progId="Equation.DSMT4">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975" y="1778000"/>
                        <a:ext cx="423545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13479" name="Rectangle 7"/>
          <p:cNvSpPr>
            <a:spLocks noChangeArrowheads="1"/>
          </p:cNvSpPr>
          <p:nvPr/>
        </p:nvSpPr>
        <p:spPr bwMode="auto">
          <a:xfrm>
            <a:off x="381000" y="1143000"/>
            <a:ext cx="7258269" cy="461665"/>
          </a:xfrm>
          <a:prstGeom prst="rect">
            <a:avLst/>
          </a:prstGeom>
          <a:noFill/>
          <a:ln w="9525" algn="ctr">
            <a:noFill/>
            <a:miter lim="800000"/>
          </a:ln>
          <a:effectLst/>
        </p:spPr>
        <p:txBody>
          <a:bodyPr wrap="none">
            <a:spAutoFit/>
          </a:bodyPr>
          <a:lstStyle/>
          <a:p>
            <a:pPr>
              <a:buClr>
                <a:schemeClr val="hlink"/>
              </a:buClr>
              <a:buFontTx/>
              <a:buChar char="•"/>
            </a:pPr>
            <a:r>
              <a:rPr lang="en-US" altLang="zh-CN" sz="2400" baseline="0" dirty="0"/>
              <a:t>  Simulating a digital signal with </a:t>
            </a:r>
            <a:r>
              <a:rPr lang="en-US" altLang="zh-CN" sz="2400" baseline="0" dirty="0">
                <a:solidFill>
                  <a:srgbClr val="FF0000"/>
                </a:solidFill>
              </a:rPr>
              <a:t>first one </a:t>
            </a:r>
            <a:r>
              <a:rPr lang="en-US" altLang="zh-CN" sz="2400" baseline="0" dirty="0"/>
              <a:t>harmonic</a:t>
            </a:r>
            <a:endParaRPr lang="zh-CN" altLang="en-US" sz="2400" baseline="0" dirty="0"/>
          </a:p>
        </p:txBody>
      </p:sp>
      <p:graphicFrame>
        <p:nvGraphicFramePr>
          <p:cNvPr id="1513480" name="Object 8"/>
          <p:cNvGraphicFramePr>
            <a:graphicFrameLocks noChangeAspect="1"/>
          </p:cNvGraphicFramePr>
          <p:nvPr/>
        </p:nvGraphicFramePr>
        <p:xfrm>
          <a:off x="833284" y="4006552"/>
          <a:ext cx="1981200" cy="1293813"/>
        </p:xfrm>
        <a:graphic>
          <a:graphicData uri="http://schemas.openxmlformats.org/presentationml/2006/ole">
            <mc:AlternateContent xmlns:mc="http://schemas.openxmlformats.org/markup-compatibility/2006">
              <mc:Choice xmlns:v="urn:schemas-microsoft-com:vml" Requires="v">
                <p:oleObj spid="_x0000_s244816" name="Equation" r:id="rId6" imgW="25603200" imgH="19507200" progId="Equation.DSMT4">
                  <p:embed/>
                </p:oleObj>
              </mc:Choice>
              <mc:Fallback>
                <p:oleObj name="Equation" r:id="rId6" imgW="25603200" imgH="19507200" progId="Equation.DSMT4">
                  <p:embed/>
                  <p:pic>
                    <p:nvPicPr>
                      <p:cNvPr id="0" name="Picture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284" y="4006552"/>
                        <a:ext cx="1981200" cy="1293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dirty="0"/>
              <a:t>Mobile and Wireless Networks</a:t>
            </a:r>
          </a:p>
        </p:txBody>
      </p:sp>
      <p:sp>
        <p:nvSpPr>
          <p:cNvPr id="799748" name="Text Box 4"/>
          <p:cNvSpPr txBox="1">
            <a:spLocks noChangeArrowheads="1"/>
          </p:cNvSpPr>
          <p:nvPr/>
        </p:nvSpPr>
        <p:spPr bwMode="auto">
          <a:xfrm>
            <a:off x="8229600" y="6400800"/>
            <a:ext cx="184150" cy="366713"/>
          </a:xfrm>
          <a:prstGeom prst="rect">
            <a:avLst/>
          </a:prstGeom>
          <a:noFill/>
          <a:ln w="9525">
            <a:noFill/>
            <a:miter lim="800000"/>
          </a:ln>
          <a:effectLst/>
        </p:spPr>
        <p:txBody>
          <a:bodyPr wrap="none">
            <a:spAutoFit/>
          </a:bodyPr>
          <a:lstStyle/>
          <a:p>
            <a:pPr eaLnBrk="0" hangingPunct="0">
              <a:spcBef>
                <a:spcPct val="0"/>
              </a:spcBef>
              <a:buSzTx/>
              <a:buFontTx/>
              <a:buNone/>
            </a:pPr>
            <a:endParaRPr lang="zh-CN" altLang="en-US" sz="1800" b="1" baseline="0">
              <a:latin typeface="Times New Roman" panose="02020603050405020304" pitchFamily="18" charset="0"/>
              <a:ea typeface="宋体" panose="02010600030101010101" pitchFamily="2" charset="-122"/>
            </a:endParaRPr>
          </a:p>
        </p:txBody>
      </p:sp>
      <p:sp>
        <p:nvSpPr>
          <p:cNvPr id="799750" name="Rectangle 6"/>
          <p:cNvSpPr>
            <a:spLocks noChangeArrowheads="1"/>
          </p:cNvSpPr>
          <p:nvPr/>
        </p:nvSpPr>
        <p:spPr bwMode="auto">
          <a:xfrm>
            <a:off x="457200" y="4191000"/>
            <a:ext cx="8382000" cy="2015936"/>
          </a:xfrm>
          <a:prstGeom prst="rect">
            <a:avLst/>
          </a:prstGeom>
          <a:noFill/>
          <a:ln w="9525">
            <a:noFill/>
            <a:miter lim="800000"/>
          </a:ln>
          <a:effectLst/>
        </p:spPr>
        <p:txBody>
          <a:bodyPr>
            <a:spAutoFit/>
          </a:bodyPr>
          <a:lstStyle/>
          <a:p>
            <a:pPr eaLnBrk="0" hangingPunct="0">
              <a:spcBef>
                <a:spcPts val="600"/>
              </a:spcBef>
              <a:buClr>
                <a:schemeClr val="tx1"/>
              </a:buClr>
              <a:buSzPct val="117000"/>
              <a:buFont typeface="Wingdings" panose="05000000000000000000" pitchFamily="2" charset="2"/>
              <a:buNone/>
            </a:pPr>
            <a:r>
              <a:rPr lang="en-US" altLang="zh-CN" sz="2400" baseline="0" dirty="0">
                <a:ea typeface="宋体" panose="02010600030101010101" pitchFamily="2" charset="-122"/>
              </a:rPr>
              <a:t>Sine Wave</a:t>
            </a:r>
            <a:r>
              <a:rPr lang="fr-FR" sz="2400" baseline="0" dirty="0"/>
              <a:t/>
            </a:r>
            <a:br>
              <a:rPr lang="fr-FR" sz="2400" baseline="0" dirty="0"/>
            </a:br>
            <a:r>
              <a:rPr lang="fr-FR" sz="2400" baseline="0" dirty="0"/>
              <a:t>Wave</a:t>
            </a:r>
            <a:r>
              <a:rPr lang="fr-FR" altLang="zh-CN" sz="2400" baseline="0" dirty="0">
                <a:ea typeface="宋体" panose="02010600030101010101" pitchFamily="2" charset="-122"/>
              </a:rPr>
              <a:t> </a:t>
            </a:r>
            <a:r>
              <a:rPr lang="fr-FR" sz="2400" baseline="0" dirty="0"/>
              <a:t>length</a:t>
            </a:r>
            <a:br>
              <a:rPr lang="fr-FR" sz="2400" baseline="0" dirty="0"/>
            </a:br>
            <a:r>
              <a:rPr lang="fr-FR" sz="2400" baseline="0" dirty="0"/>
              <a:t>Time</a:t>
            </a:r>
            <a:r>
              <a:rPr lang="fr-FR" altLang="zh-CN" sz="2400" baseline="0" dirty="0">
                <a:ea typeface="宋体" panose="02010600030101010101" pitchFamily="2" charset="-122"/>
              </a:rPr>
              <a:t> </a:t>
            </a:r>
            <a:r>
              <a:rPr lang="fr-FR" sz="2400" baseline="0" dirty="0"/>
              <a:t>and</a:t>
            </a:r>
            <a:r>
              <a:rPr lang="fr-FR" altLang="zh-CN" sz="2400" baseline="0" dirty="0">
                <a:ea typeface="宋体" panose="02010600030101010101" pitchFamily="2" charset="-122"/>
              </a:rPr>
              <a:t> </a:t>
            </a:r>
            <a:r>
              <a:rPr lang="fr-FR" sz="2400" baseline="0" dirty="0"/>
              <a:t>Frequency</a:t>
            </a:r>
            <a:r>
              <a:rPr lang="fr-FR" altLang="zh-CN" sz="2400" baseline="0" dirty="0">
                <a:ea typeface="宋体" panose="02010600030101010101" pitchFamily="2" charset="-122"/>
              </a:rPr>
              <a:t> </a:t>
            </a:r>
            <a:r>
              <a:rPr lang="fr-FR" sz="2400" baseline="0" dirty="0"/>
              <a:t>Domain</a:t>
            </a:r>
            <a:br>
              <a:rPr lang="fr-FR" sz="2400" baseline="0" dirty="0"/>
            </a:br>
            <a:r>
              <a:rPr lang="en-US" altLang="zh-CN" sz="2400" baseline="0" dirty="0">
                <a:ea typeface="宋体" panose="02010600030101010101" pitchFamily="2" charset="-122"/>
              </a:rPr>
              <a:t>Composite Signals</a:t>
            </a:r>
          </a:p>
          <a:p>
            <a:pPr eaLnBrk="0" hangingPunct="0">
              <a:spcBef>
                <a:spcPts val="600"/>
              </a:spcBef>
              <a:buClr>
                <a:schemeClr val="tx1"/>
              </a:buClr>
              <a:buSzPct val="117000"/>
              <a:buFont typeface="Wingdings" panose="05000000000000000000" pitchFamily="2" charset="2"/>
              <a:buNone/>
            </a:pPr>
            <a:r>
              <a:rPr lang="en-US" altLang="zh-CN" sz="2400" baseline="0" dirty="0">
                <a:ea typeface="宋体" panose="02010600030101010101" pitchFamily="2" charset="-122"/>
              </a:rPr>
              <a:t>Bandwidth</a:t>
            </a:r>
          </a:p>
        </p:txBody>
      </p:sp>
      <p:sp>
        <p:nvSpPr>
          <p:cNvPr id="799751" name="Text Box 7"/>
          <p:cNvSpPr txBox="1">
            <a:spLocks noChangeArrowheads="1"/>
          </p:cNvSpPr>
          <p:nvPr/>
        </p:nvSpPr>
        <p:spPr bwMode="auto">
          <a:xfrm>
            <a:off x="609600" y="3505200"/>
            <a:ext cx="4862513" cy="519113"/>
          </a:xfrm>
          <a:prstGeom prst="rect">
            <a:avLst/>
          </a:prstGeom>
          <a:noFill/>
          <a:ln w="76200" algn="ctr">
            <a:noFill/>
            <a:miter lim="800000"/>
          </a:ln>
          <a:effectLst/>
        </p:spPr>
        <p:txBody>
          <a:bodyPr wrap="none">
            <a:spAutoFit/>
          </a:bodyPr>
          <a:lstStyle/>
          <a:p>
            <a:pPr algn="ctr" eaLnBrk="0" hangingPunct="0">
              <a:spcBef>
                <a:spcPct val="0"/>
              </a:spcBef>
              <a:buSzTx/>
              <a:buFontTx/>
              <a:buNone/>
            </a:pPr>
            <a:r>
              <a:rPr lang="en-US" altLang="zh-CN" sz="2800" b="1" i="1" u="sng" baseline="0">
                <a:solidFill>
                  <a:schemeClr val="hlink"/>
                </a:solidFill>
                <a:latin typeface="Times New Roman" panose="02020603050405020304" pitchFamily="18" charset="0"/>
                <a:ea typeface="宋体" panose="02010600030101010101" pitchFamily="2" charset="-122"/>
              </a:rPr>
              <a:t>Topics discussed in this section:</a:t>
            </a:r>
          </a:p>
        </p:txBody>
      </p:sp>
      <p:sp>
        <p:nvSpPr>
          <p:cNvPr id="799753" name="Rectangle 9"/>
          <p:cNvSpPr>
            <a:spLocks noGrp="1" noChangeArrowheads="1"/>
          </p:cNvSpPr>
          <p:nvPr>
            <p:ph type="title"/>
          </p:nvPr>
        </p:nvSpPr>
        <p:spPr/>
        <p:txBody>
          <a:bodyPr/>
          <a:lstStyle/>
          <a:p>
            <a:r>
              <a:rPr lang="en-US" altLang="zh-CN" dirty="0"/>
              <a:t>0.2  Periodic Analog Signals</a:t>
            </a:r>
            <a:endParaRPr lang="zh-CN" altLang="en-US" dirty="0"/>
          </a:p>
        </p:txBody>
      </p:sp>
      <p:sp>
        <p:nvSpPr>
          <p:cNvPr id="799754" name="Rectangle 10"/>
          <p:cNvSpPr>
            <a:spLocks noGrp="1" noChangeArrowheads="1"/>
          </p:cNvSpPr>
          <p:nvPr>
            <p:ph type="body" idx="1"/>
          </p:nvPr>
        </p:nvSpPr>
        <p:spPr>
          <a:xfrm>
            <a:off x="381000" y="1014014"/>
            <a:ext cx="8458200" cy="2373522"/>
          </a:xfrm>
        </p:spPr>
        <p:txBody>
          <a:bodyPr/>
          <a:lstStyle/>
          <a:p>
            <a:r>
              <a:rPr lang="en-US" altLang="zh-CN" dirty="0"/>
              <a:t>Periodic analog signals can be classified as </a:t>
            </a:r>
            <a:r>
              <a:rPr lang="en-US" altLang="zh-CN" dirty="0">
                <a:solidFill>
                  <a:schemeClr val="hlink"/>
                </a:solidFill>
              </a:rPr>
              <a:t>simple</a:t>
            </a:r>
            <a:r>
              <a:rPr lang="en-US" altLang="zh-CN" dirty="0"/>
              <a:t> or </a:t>
            </a:r>
            <a:r>
              <a:rPr lang="en-US" altLang="zh-CN" dirty="0">
                <a:solidFill>
                  <a:schemeClr val="hlink"/>
                </a:solidFill>
              </a:rPr>
              <a:t>composite</a:t>
            </a:r>
            <a:r>
              <a:rPr lang="en-US" altLang="zh-CN" dirty="0"/>
              <a:t>. </a:t>
            </a:r>
          </a:p>
          <a:p>
            <a:r>
              <a:rPr lang="en-US" altLang="zh-CN" dirty="0"/>
              <a:t>A simple periodic analog signal, </a:t>
            </a:r>
            <a:r>
              <a:rPr lang="en-US" altLang="zh-CN" dirty="0">
                <a:solidFill>
                  <a:schemeClr val="hlink"/>
                </a:solidFill>
              </a:rPr>
              <a:t>a sine wave</a:t>
            </a:r>
            <a:r>
              <a:rPr lang="en-US" altLang="zh-CN" dirty="0"/>
              <a:t>, cannot be decomposed into simpler signals. </a:t>
            </a:r>
          </a:p>
          <a:p>
            <a:r>
              <a:rPr lang="en-US" altLang="zh-CN" dirty="0"/>
              <a:t>A composite periodic analog signal is composed of multiple sine waves.</a:t>
            </a: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5" name="Rectangle 3"/>
          <p:cNvSpPr>
            <a:spLocks noGrp="1" noChangeArrowheads="1"/>
          </p:cNvSpPr>
          <p:nvPr>
            <p:ph type="title"/>
          </p:nvPr>
        </p:nvSpPr>
        <p:spPr/>
        <p:txBody>
          <a:bodyPr/>
          <a:lstStyle/>
          <a:p>
            <a:r>
              <a:rPr lang="en-US" altLang="zh-CN" dirty="0"/>
              <a:t> 2. Better Approximation </a:t>
            </a:r>
          </a:p>
        </p:txBody>
      </p:sp>
      <p:sp>
        <p:nvSpPr>
          <p:cNvPr id="1359876" name="Rectangle 4"/>
          <p:cNvSpPr>
            <a:spLocks noGrp="1" noChangeArrowheads="1"/>
          </p:cNvSpPr>
          <p:nvPr>
            <p:ph idx="1"/>
          </p:nvPr>
        </p:nvSpPr>
        <p:spPr>
          <a:xfrm>
            <a:off x="304800" y="1052736"/>
            <a:ext cx="8534400" cy="5119464"/>
          </a:xfrm>
        </p:spPr>
        <p:txBody>
          <a:bodyPr/>
          <a:lstStyle/>
          <a:p>
            <a:pPr>
              <a:spcBef>
                <a:spcPts val="600"/>
              </a:spcBef>
            </a:pPr>
            <a:r>
              <a:rPr lang="en-US" altLang="zh-CN" dirty="0"/>
              <a:t>Note that we have shown </a:t>
            </a:r>
            <a:r>
              <a:rPr lang="en-US" altLang="zh-CN" dirty="0">
                <a:solidFill>
                  <a:srgbClr val="FF0000"/>
                </a:solidFill>
              </a:rPr>
              <a:t>only</a:t>
            </a:r>
            <a:r>
              <a:rPr lang="en-US" altLang="zh-CN" dirty="0"/>
              <a:t> the highest frequency for each harmonic. </a:t>
            </a:r>
          </a:p>
          <a:p>
            <a:pPr>
              <a:spcBef>
                <a:spcPts val="600"/>
              </a:spcBef>
            </a:pPr>
            <a:endParaRPr lang="en-US" altLang="zh-CN" dirty="0"/>
          </a:p>
          <a:p>
            <a:pPr>
              <a:spcBef>
                <a:spcPts val="600"/>
              </a:spcBef>
            </a:pPr>
            <a:r>
              <a:rPr lang="en-US" altLang="zh-CN" dirty="0"/>
              <a:t>We use the first, third, and fifth harmonics. </a:t>
            </a:r>
          </a:p>
          <a:p>
            <a:pPr>
              <a:spcBef>
                <a:spcPts val="600"/>
              </a:spcBef>
            </a:pPr>
            <a:endParaRPr lang="en-US" altLang="zh-CN" dirty="0"/>
          </a:p>
          <a:p>
            <a:pPr>
              <a:spcBef>
                <a:spcPts val="600"/>
              </a:spcBef>
            </a:pPr>
            <a:r>
              <a:rPr lang="en-US" altLang="zh-CN" dirty="0"/>
              <a:t>The </a:t>
            </a:r>
            <a:r>
              <a:rPr lang="en-US" altLang="zh-CN" dirty="0">
                <a:solidFill>
                  <a:srgbClr val="FF0000"/>
                </a:solidFill>
              </a:rPr>
              <a:t>required</a:t>
            </a:r>
            <a:r>
              <a:rPr lang="en-US" altLang="zh-CN" dirty="0"/>
              <a:t> bandwidth is now 5N/2, the difference </a:t>
            </a:r>
            <a:r>
              <a:rPr lang="en-US" altLang="zh-CN" dirty="0">
                <a:solidFill>
                  <a:srgbClr val="FF0000"/>
                </a:solidFill>
              </a:rPr>
              <a:t>between</a:t>
            </a:r>
            <a:r>
              <a:rPr lang="en-US" altLang="zh-CN" dirty="0"/>
              <a:t> the lowest frequency 0 </a:t>
            </a:r>
            <a:r>
              <a:rPr lang="en-US" altLang="zh-CN" dirty="0">
                <a:solidFill>
                  <a:srgbClr val="FF0000"/>
                </a:solidFill>
              </a:rPr>
              <a:t>and</a:t>
            </a:r>
            <a:r>
              <a:rPr lang="en-US" altLang="zh-CN" dirty="0"/>
              <a:t> the highest frequency 5N/2.</a:t>
            </a:r>
          </a:p>
          <a:p>
            <a:pPr>
              <a:spcBef>
                <a:spcPts val="600"/>
              </a:spcBef>
            </a:pPr>
            <a:endParaRPr lang="en-US" altLang="zh-CN" dirty="0"/>
          </a:p>
          <a:p>
            <a:pPr>
              <a:spcBef>
                <a:spcPts val="600"/>
              </a:spcBef>
            </a:pPr>
            <a:r>
              <a:rPr lang="en-US" altLang="zh-CN" dirty="0"/>
              <a:t>As we </a:t>
            </a:r>
            <a:r>
              <a:rPr lang="en-US" altLang="zh-CN" dirty="0">
                <a:solidFill>
                  <a:srgbClr val="FF0000"/>
                </a:solidFill>
              </a:rPr>
              <a:t>emphasized</a:t>
            </a:r>
            <a:r>
              <a:rPr lang="en-US" altLang="zh-CN" dirty="0"/>
              <a:t> before, we need to remember that the required bandwidth is proportional </a:t>
            </a:r>
            <a:r>
              <a:rPr lang="en-US" altLang="zh-CN" dirty="0">
                <a:solidFill>
                  <a:srgbClr val="FF0000"/>
                </a:solidFill>
              </a:rPr>
              <a:t>to</a:t>
            </a:r>
            <a:r>
              <a:rPr lang="en-US" altLang="zh-CN" dirty="0"/>
              <a:t> the bit rate.</a:t>
            </a:r>
          </a:p>
        </p:txBody>
      </p:sp>
      <p:sp>
        <p:nvSpPr>
          <p:cNvPr id="5" name="灯片编号占位符 3"/>
          <p:cNvSpPr>
            <a:spLocks noGrp="1"/>
          </p:cNvSpPr>
          <p:nvPr>
            <p:ph type="sldNum" sz="quarter" idx="10"/>
          </p:nvPr>
        </p:nvSpPr>
        <p:spPr/>
        <p:txBody>
          <a:bodyPr/>
          <a:lstStyle/>
          <a:p>
            <a:r>
              <a:rPr lang="en-US" altLang="zh-CN" dirty="0"/>
              <a:t>3.</a:t>
            </a:r>
            <a:fld id="{9B4D1BC6-A84D-4E25-A9A5-A019397A7E94}" type="slidenum">
              <a:rPr lang="en-US" altLang="zh-CN" dirty="0" smtClean="0"/>
              <a:pPr/>
              <a:t>140</a:t>
            </a:fld>
            <a:endParaRPr lang="en-US" altLang="zh-CN" dirty="0"/>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355600" y="203200"/>
            <a:ext cx="8420100" cy="627063"/>
          </a:xfrm>
          <a:prstGeom prst="rect">
            <a:avLst/>
          </a:prstGeom>
        </p:spPr>
        <p:txBody>
          <a:bodyPr/>
          <a:lstStyle/>
          <a:p>
            <a:pPr eaLnBrk="1" hangingPunct="1"/>
            <a:r>
              <a:rPr lang="zh-CN" altLang="en-US" dirty="0">
                <a:latin typeface="+mn-ea"/>
                <a:ea typeface="+mn-ea"/>
              </a:rPr>
              <a:t>常用的绞合线的类别、带宽和典型应用</a:t>
            </a:r>
          </a:p>
        </p:txBody>
      </p:sp>
      <p:graphicFrame>
        <p:nvGraphicFramePr>
          <p:cNvPr id="1838081" name="Object 1"/>
          <p:cNvGraphicFramePr>
            <a:graphicFrameLocks noChangeAspect="1"/>
          </p:cNvGraphicFramePr>
          <p:nvPr/>
        </p:nvGraphicFramePr>
        <p:xfrm>
          <a:off x="500034" y="5000636"/>
          <a:ext cx="4235450" cy="1143008"/>
        </p:xfrm>
        <a:graphic>
          <a:graphicData uri="http://schemas.openxmlformats.org/presentationml/2006/ole">
            <mc:AlternateContent xmlns:mc="http://schemas.openxmlformats.org/markup-compatibility/2006">
              <mc:Choice xmlns:v="urn:schemas-microsoft-com:vml" Requires="v">
                <p:oleObj spid="_x0000_s263245" name="Equation" r:id="rId3" imgW="56692800" imgH="15240000" progId="Equation.DSMT4">
                  <p:embed/>
                </p:oleObj>
              </mc:Choice>
              <mc:Fallback>
                <p:oleObj name="Equation" r:id="rId3" imgW="56692800" imgH="15240000" progId="Equation.DSMT4">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34" y="5000636"/>
                        <a:ext cx="4235450" cy="1143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8082" name="Object 2"/>
          <p:cNvGraphicFramePr>
            <a:graphicFrameLocks noChangeAspect="1"/>
          </p:cNvGraphicFramePr>
          <p:nvPr/>
        </p:nvGraphicFramePr>
        <p:xfrm>
          <a:off x="5357818" y="4929198"/>
          <a:ext cx="2357457" cy="1414471"/>
        </p:xfrm>
        <a:graphic>
          <a:graphicData uri="http://schemas.openxmlformats.org/presentationml/2006/ole">
            <mc:AlternateContent xmlns:mc="http://schemas.openxmlformats.org/markup-compatibility/2006">
              <mc:Choice xmlns:v="urn:schemas-microsoft-com:vml" Requires="v">
                <p:oleObj spid="_x0000_s263246" name="Equation" r:id="rId5" imgW="25603200" imgH="19507200" progId="Equation.DSMT4">
                  <p:embed/>
                </p:oleObj>
              </mc:Choice>
              <mc:Fallback>
                <p:oleObj name="Equation" r:id="rId5" imgW="25603200" imgH="19507200" progId="Equation.DSMT4">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7818" y="4929198"/>
                        <a:ext cx="2357457" cy="14144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Group 104"/>
          <p:cNvGraphicFramePr/>
          <p:nvPr/>
        </p:nvGraphicFramePr>
        <p:xfrm>
          <a:off x="357158" y="1071546"/>
          <a:ext cx="8429684" cy="3828434"/>
        </p:xfrm>
        <a:graphic>
          <a:graphicData uri="http://schemas.openxmlformats.org/drawingml/2006/table">
            <a:tbl>
              <a:tblPr/>
              <a:tblGrid>
                <a:gridCol w="1285884">
                  <a:extLst>
                    <a:ext uri="{9D8B030D-6E8A-4147-A177-3AD203B41FA5}">
                      <a16:colId xmlns:a16="http://schemas.microsoft.com/office/drawing/2014/main" xmlns="" val="20000"/>
                    </a:ext>
                  </a:extLst>
                </a:gridCol>
                <a:gridCol w="1357322">
                  <a:extLst>
                    <a:ext uri="{9D8B030D-6E8A-4147-A177-3AD203B41FA5}">
                      <a16:colId xmlns:a16="http://schemas.microsoft.com/office/drawing/2014/main" xmlns="" val="20001"/>
                    </a:ext>
                  </a:extLst>
                </a:gridCol>
                <a:gridCol w="2214578">
                  <a:extLst>
                    <a:ext uri="{9D8B030D-6E8A-4147-A177-3AD203B41FA5}">
                      <a16:colId xmlns:a16="http://schemas.microsoft.com/office/drawing/2014/main" xmlns="" val="20002"/>
                    </a:ext>
                  </a:extLst>
                </a:gridCol>
                <a:gridCol w="3571900">
                  <a:extLst>
                    <a:ext uri="{9D8B030D-6E8A-4147-A177-3AD203B41FA5}">
                      <a16:colId xmlns:a16="http://schemas.microsoft.com/office/drawing/2014/main" xmlns="" val="20003"/>
                    </a:ext>
                  </a:extLst>
                </a:gridCol>
              </a:tblGrid>
              <a:tr h="5318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绞合线</a:t>
                      </a:r>
                      <a:endPar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类别</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带宽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线缆特点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典型应用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127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16 MHz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对</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芯双绞线</a:t>
                      </a:r>
                      <a:endPar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模拟电话；曾用于传统以太网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08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20 MHz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defRPr/>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对</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8</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芯双绞线</a:t>
                      </a:r>
                      <a:endPar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曾用于令牌环局域网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778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100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与</a:t>
                      </a:r>
                      <a:r>
                        <a:rPr kumimoji="0" lang="en-US" altLang="zh-CN"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4</a:t>
                      </a: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类相比增加了</a:t>
                      </a:r>
                      <a:r>
                        <a:rPr kumimoji="0" lang="zh-CN" altLang="en-US" sz="1800" b="0"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rPr>
                        <a:t>绞合度</a:t>
                      </a:r>
                      <a:endParaRPr kumimoji="0" lang="en-US" altLang="zh-CN" sz="1800" b="0"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传输速率不超过</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100 </a:t>
                      </a:r>
                      <a:r>
                        <a:rPr kumimoji="0" lang="en-US" altLang="zh-CN" sz="1800" b="0"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Mbit</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的应用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5691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5E (</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超</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类</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100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defRPr/>
                      </a:pP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与</a:t>
                      </a:r>
                      <a:r>
                        <a:rPr kumimoji="0" lang="en-US" altLang="zh-CN"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5</a:t>
                      </a: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类相比</a:t>
                      </a:r>
                      <a:r>
                        <a:rPr kumimoji="0" lang="zh-CN" altLang="en-US" sz="1800" b="0"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rPr>
                        <a:t>衰减</a:t>
                      </a: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更小</a:t>
                      </a:r>
                      <a:endParaRPr kumimoji="0" lang="en-US" altLang="zh-CN" sz="1800" b="0"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传输速率不超过</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 </a:t>
                      </a:r>
                      <a:r>
                        <a:rPr kumimoji="0" lang="en-US" altLang="zh-CN" sz="1800" b="0"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Gbit</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的应用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746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250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defRPr/>
                      </a:pP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与</a:t>
                      </a:r>
                      <a:r>
                        <a:rPr kumimoji="0" lang="en-US" altLang="zh-CN"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5</a:t>
                      </a: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类相比改善了</a:t>
                      </a:r>
                      <a:r>
                        <a:rPr kumimoji="0" lang="zh-CN" altLang="en-US" sz="1800" b="0" i="0" u="none" strike="noStrike" kern="1200" cap="none" normalizeH="0" baseline="0" dirty="0">
                          <a:ln>
                            <a:noFill/>
                          </a:ln>
                          <a:solidFill>
                            <a:srgbClr val="FF0000"/>
                          </a:solidFill>
                          <a:effectLst/>
                          <a:latin typeface="Tahoma" panose="020B0604030504040204" pitchFamily="34" charset="0"/>
                          <a:ea typeface="宋体" panose="02010600030101010101" pitchFamily="2" charset="-122"/>
                          <a:cs typeface="+mn-cs"/>
                        </a:rPr>
                        <a:t>串扰</a:t>
                      </a:r>
                      <a:r>
                        <a:rPr kumimoji="0" lang="zh-CN" altLang="en-US"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等性能</a:t>
                      </a:r>
                      <a:endParaRPr kumimoji="0" lang="en-US" altLang="zh-CN" sz="18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传输速率高于</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 </a:t>
                      </a:r>
                      <a:r>
                        <a:rPr kumimoji="0" lang="en-US" altLang="zh-CN" sz="1800" b="0"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Gbit</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的应用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127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600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使用屏蔽双绞线</a:t>
                      </a:r>
                      <a:endPar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传输速率高于</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10 </a:t>
                      </a:r>
                      <a:r>
                        <a:rPr kumimoji="0" lang="en-US" altLang="zh-CN" sz="1800" b="0"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Gbit</a:t>
                      </a:r>
                      <a:r>
                        <a:rPr kumimoji="0"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/s</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的应用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r>
              <a:rPr lang="en-US" altLang="zh-CN"/>
              <a:t>3.</a:t>
            </a:r>
            <a:fld id="{FF0E5F2C-8865-4D3A-9C5E-746C343BBA8E}" type="slidenum">
              <a:rPr lang="en-US" altLang="zh-CN"/>
              <a:pPr/>
              <a:t>142</a:t>
            </a:fld>
            <a:endParaRPr lang="en-US" altLang="zh-CN"/>
          </a:p>
        </p:txBody>
      </p:sp>
      <p:sp>
        <p:nvSpPr>
          <p:cNvPr id="9" name="页脚占位符 2"/>
          <p:cNvSpPr>
            <a:spLocks noGrp="1"/>
          </p:cNvSpPr>
          <p:nvPr>
            <p:ph type="ftr" sz="quarter" idx="11"/>
          </p:nvPr>
        </p:nvSpPr>
        <p:spPr/>
        <p:txBody>
          <a:bodyPr/>
          <a:lstStyle/>
          <a:p>
            <a:r>
              <a:rPr lang="en-US" altLang="zh-CN" dirty="0"/>
              <a:t>Mobile and Wireless Networks</a:t>
            </a:r>
          </a:p>
        </p:txBody>
      </p:sp>
      <p:sp>
        <p:nvSpPr>
          <p:cNvPr id="736265" name="Line 9"/>
          <p:cNvSpPr>
            <a:spLocks noChangeShapeType="1"/>
          </p:cNvSpPr>
          <p:nvPr/>
        </p:nvSpPr>
        <p:spPr bwMode="auto">
          <a:xfrm>
            <a:off x="457200" y="2500306"/>
            <a:ext cx="8153400" cy="0"/>
          </a:xfrm>
          <a:prstGeom prst="line">
            <a:avLst/>
          </a:prstGeom>
          <a:noFill/>
          <a:ln w="76200">
            <a:solidFill>
              <a:srgbClr val="009900"/>
            </a:solidFill>
            <a:round/>
          </a:ln>
          <a:effectLst/>
        </p:spPr>
        <p:txBody>
          <a:bodyPr/>
          <a:lstStyle/>
          <a:p>
            <a:endParaRPr lang="zh-CN" altLang="en-US"/>
          </a:p>
        </p:txBody>
      </p:sp>
      <p:sp>
        <p:nvSpPr>
          <p:cNvPr id="736266" name="Line 10"/>
          <p:cNvSpPr>
            <a:spLocks noChangeShapeType="1"/>
          </p:cNvSpPr>
          <p:nvPr/>
        </p:nvSpPr>
        <p:spPr bwMode="auto">
          <a:xfrm>
            <a:off x="379040" y="4509120"/>
            <a:ext cx="8153400" cy="0"/>
          </a:xfrm>
          <a:prstGeom prst="line">
            <a:avLst/>
          </a:prstGeom>
          <a:noFill/>
          <a:ln w="76200">
            <a:solidFill>
              <a:srgbClr val="009900"/>
            </a:solidFill>
            <a:round/>
          </a:ln>
          <a:effectLst/>
        </p:spPr>
        <p:txBody>
          <a:bodyPr/>
          <a:lstStyle/>
          <a:p>
            <a:endParaRPr lang="zh-CN" altLang="en-US"/>
          </a:p>
        </p:txBody>
      </p:sp>
      <p:grpSp>
        <p:nvGrpSpPr>
          <p:cNvPr id="736268" name="Group 12"/>
          <p:cNvGrpSpPr/>
          <p:nvPr/>
        </p:nvGrpSpPr>
        <p:grpSpPr bwMode="auto">
          <a:xfrm>
            <a:off x="457200" y="1905000"/>
            <a:ext cx="1143000" cy="566738"/>
            <a:chOff x="1200" y="1248"/>
            <a:chExt cx="720" cy="357"/>
          </a:xfrm>
        </p:grpSpPr>
        <p:pic>
          <p:nvPicPr>
            <p:cNvPr id="73626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736270" name="Text Box 14"/>
            <p:cNvSpPr txBox="1">
              <a:spLocks noChangeArrowheads="1"/>
            </p:cNvSpPr>
            <p:nvPr/>
          </p:nvSpPr>
          <p:spPr bwMode="auto">
            <a:xfrm>
              <a:off x="1284" y="1248"/>
              <a:ext cx="551" cy="327"/>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800" b="1" i="1" baseline="0">
                  <a:solidFill>
                    <a:schemeClr val="hlink"/>
                  </a:solidFill>
                  <a:latin typeface="Times New Roman" panose="02020603050405020304" pitchFamily="18" charset="0"/>
                  <a:ea typeface="宋体" panose="02010600030101010101" pitchFamily="2" charset="-122"/>
                </a:rPr>
                <a:t>Note</a:t>
              </a:r>
            </a:p>
          </p:txBody>
        </p:sp>
      </p:grpSp>
      <p:sp>
        <p:nvSpPr>
          <p:cNvPr id="736271" name="Rectangle 15"/>
          <p:cNvSpPr>
            <a:spLocks noChangeArrowheads="1"/>
          </p:cNvSpPr>
          <p:nvPr/>
        </p:nvSpPr>
        <p:spPr bwMode="auto">
          <a:xfrm>
            <a:off x="428596" y="2564904"/>
            <a:ext cx="8143932" cy="1892826"/>
          </a:xfrm>
          <a:prstGeom prst="rect">
            <a:avLst/>
          </a:prstGeom>
          <a:solidFill>
            <a:srgbClr val="99FF33"/>
          </a:solidFill>
          <a:ln w="76200" algn="ctr">
            <a:noFill/>
            <a:miter lim="800000"/>
          </a:ln>
          <a:effectLst/>
        </p:spPr>
        <p:txBody>
          <a:bodyPr wrap="square">
            <a:spAutoFit/>
          </a:bodyPr>
          <a:lstStyle/>
          <a:p>
            <a:pPr marL="342265" indent="-342265" eaLnBrk="0" hangingPunct="0">
              <a:spcBef>
                <a:spcPts val="600"/>
              </a:spcBef>
              <a:buClr>
                <a:schemeClr val="hlink"/>
              </a:buClr>
              <a:buSzTx/>
              <a:buFontTx/>
              <a:buChar char="•"/>
            </a:pPr>
            <a:r>
              <a:rPr lang="en-US" altLang="zh-CN" sz="2800" baseline="0" dirty="0">
                <a:ea typeface="宋体" panose="02010600030101010101" pitchFamily="2" charset="-122"/>
              </a:rPr>
              <a:t>In baseband transmission, the required bandwidth is </a:t>
            </a:r>
            <a:r>
              <a:rPr lang="en-US" altLang="zh-CN" sz="2800" baseline="0" dirty="0">
                <a:solidFill>
                  <a:schemeClr val="hlink"/>
                </a:solidFill>
                <a:ea typeface="宋体" panose="02010600030101010101" pitchFamily="2" charset="-122"/>
              </a:rPr>
              <a:t>proportional</a:t>
            </a:r>
            <a:r>
              <a:rPr lang="en-US" altLang="zh-CN" sz="2800" baseline="0" dirty="0">
                <a:ea typeface="宋体" panose="02010600030101010101" pitchFamily="2" charset="-122"/>
              </a:rPr>
              <a:t> to the bit rate. </a:t>
            </a:r>
          </a:p>
          <a:p>
            <a:pPr marL="342265" indent="-342265" eaLnBrk="0" hangingPunct="0">
              <a:spcBef>
                <a:spcPts val="600"/>
              </a:spcBef>
              <a:buClr>
                <a:schemeClr val="hlink"/>
              </a:buClr>
              <a:buSzTx/>
              <a:buFontTx/>
              <a:buChar char="•"/>
            </a:pPr>
            <a:r>
              <a:rPr lang="en-US" altLang="zh-CN" sz="2800" baseline="0" dirty="0">
                <a:ea typeface="宋体" panose="02010600030101010101" pitchFamily="2" charset="-122"/>
              </a:rPr>
              <a:t>If we need to send bits faster, we need more bandwidth.</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p:txBody>
          <a:bodyPr/>
          <a:lstStyle/>
          <a:p>
            <a:r>
              <a:rPr lang="en-US" altLang="zh-CN"/>
              <a:t>3.</a:t>
            </a:r>
            <a:fld id="{1526DAAA-5E98-4EB9-B165-C38AB6084BD6}" type="slidenum">
              <a:rPr lang="en-US" altLang="zh-CN"/>
              <a:pPr/>
              <a:t>143</a:t>
            </a:fld>
            <a:endParaRPr lang="en-US" altLang="zh-CN"/>
          </a:p>
        </p:txBody>
      </p:sp>
      <p:sp>
        <p:nvSpPr>
          <p:cNvPr id="6" name="页脚占位符 3"/>
          <p:cNvSpPr>
            <a:spLocks noGrp="1"/>
          </p:cNvSpPr>
          <p:nvPr>
            <p:ph type="ftr" sz="quarter" idx="11"/>
          </p:nvPr>
        </p:nvSpPr>
        <p:spPr/>
        <p:txBody>
          <a:bodyPr/>
          <a:lstStyle/>
          <a:p>
            <a:r>
              <a:rPr lang="en-US" altLang="zh-CN" dirty="0"/>
              <a:t>Mobile and Wireless Networks</a:t>
            </a:r>
          </a:p>
        </p:txBody>
      </p:sp>
      <p:pic>
        <p:nvPicPr>
          <p:cNvPr id="795654" name="Picture 6"/>
          <p:cNvPicPr>
            <a:picLocks noChangeAspect="1" noChangeArrowheads="1"/>
          </p:cNvPicPr>
          <p:nvPr/>
        </p:nvPicPr>
        <p:blipFill>
          <a:blip r:embed="rId3" cstate="print"/>
          <a:srcRect/>
          <a:stretch>
            <a:fillRect/>
          </a:stretch>
        </p:blipFill>
        <p:spPr bwMode="auto">
          <a:xfrm>
            <a:off x="228600" y="1676400"/>
            <a:ext cx="8739188" cy="2384425"/>
          </a:xfrm>
          <a:prstGeom prst="rect">
            <a:avLst/>
          </a:prstGeom>
          <a:noFill/>
          <a:ln w="9525">
            <a:noFill/>
            <a:miter lim="800000"/>
            <a:headEnd/>
            <a:tailEnd/>
          </a:ln>
          <a:effectLst/>
        </p:spPr>
      </p:pic>
      <p:sp>
        <p:nvSpPr>
          <p:cNvPr id="795655" name="Rectangle 7"/>
          <p:cNvSpPr>
            <a:spLocks noChangeArrowheads="1"/>
          </p:cNvSpPr>
          <p:nvPr/>
        </p:nvSpPr>
        <p:spPr bwMode="auto">
          <a:xfrm>
            <a:off x="683568" y="4975225"/>
            <a:ext cx="7776864" cy="830997"/>
          </a:xfrm>
          <a:prstGeom prst="rect">
            <a:avLst/>
          </a:prstGeom>
          <a:solidFill>
            <a:srgbClr val="99FF33"/>
          </a:solidFill>
          <a:ln w="76200" algn="ctr">
            <a:noFill/>
            <a:miter lim="800000"/>
          </a:ln>
          <a:effectLst/>
        </p:spPr>
        <p:txBody>
          <a:bodyPr wrap="square">
            <a:spAutoFit/>
          </a:bodyPr>
          <a:lstStyle/>
          <a:p>
            <a:pPr algn="ctr" eaLnBrk="0" hangingPunct="0">
              <a:spcBef>
                <a:spcPts val="600"/>
              </a:spcBef>
              <a:buClr>
                <a:schemeClr val="hlink"/>
              </a:buClr>
              <a:buSzTx/>
              <a:buNone/>
            </a:pPr>
            <a:r>
              <a:rPr lang="en-US" altLang="zh-CN" sz="2400" baseline="0" dirty="0">
                <a:ea typeface="宋体" panose="02010600030101010101" pitchFamily="2" charset="-122"/>
              </a:rPr>
              <a:t>By using this method, Table 0.2 shows how much bandwidth we need to send data </a:t>
            </a:r>
            <a:r>
              <a:rPr lang="en-US" altLang="zh-CN" sz="2400" baseline="0" dirty="0">
                <a:solidFill>
                  <a:srgbClr val="FF0000"/>
                </a:solidFill>
                <a:ea typeface="宋体" panose="02010600030101010101" pitchFamily="2" charset="-122"/>
              </a:rPr>
              <a:t>at</a:t>
            </a:r>
            <a:r>
              <a:rPr lang="en-US" altLang="zh-CN" sz="2400" baseline="0" dirty="0">
                <a:ea typeface="宋体" panose="02010600030101010101" pitchFamily="2" charset="-122"/>
              </a:rPr>
              <a:t> different rate.</a:t>
            </a:r>
          </a:p>
        </p:txBody>
      </p:sp>
      <p:sp>
        <p:nvSpPr>
          <p:cNvPr id="795656" name="Rectangle 8"/>
          <p:cNvSpPr>
            <a:spLocks noGrp="1" noChangeArrowheads="1"/>
          </p:cNvSpPr>
          <p:nvPr>
            <p:ph type="title"/>
          </p:nvPr>
        </p:nvSpPr>
        <p:spPr>
          <a:xfrm>
            <a:off x="304800" y="228600"/>
            <a:ext cx="8534400" cy="533400"/>
          </a:xfrm>
        </p:spPr>
        <p:txBody>
          <a:bodyPr/>
          <a:lstStyle/>
          <a:p>
            <a:r>
              <a:rPr lang="en-US" altLang="zh-CN" dirty="0">
                <a:solidFill>
                  <a:schemeClr val="hlink"/>
                </a:solidFill>
              </a:rPr>
              <a:t>Table 0.2</a:t>
            </a:r>
            <a:r>
              <a:rPr lang="en-US" altLang="zh-CN" dirty="0">
                <a:solidFill>
                  <a:schemeClr val="folHlink"/>
                </a:solidFill>
              </a:rPr>
              <a:t> </a:t>
            </a:r>
            <a:r>
              <a:rPr lang="en-US" altLang="zh-CN" dirty="0"/>
              <a:t>Bandwidth requirements</a:t>
            </a:r>
            <a:endParaRPr lang="zh-CN" alt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18D6E94B-7F67-4B12-87FB-3845A8841504}" type="slidenum">
              <a:rPr lang="en-US" altLang="zh-CN"/>
              <a:pPr/>
              <a:t>144</a:t>
            </a:fld>
            <a:endParaRPr lang="en-US" altLang="zh-CN"/>
          </a:p>
        </p:txBody>
      </p:sp>
      <p:sp>
        <p:nvSpPr>
          <p:cNvPr id="5" name="页脚占位符 4"/>
          <p:cNvSpPr>
            <a:spLocks noGrp="1"/>
          </p:cNvSpPr>
          <p:nvPr>
            <p:ph type="ftr" sz="quarter" idx="11"/>
          </p:nvPr>
        </p:nvSpPr>
        <p:spPr/>
        <p:txBody>
          <a:bodyPr/>
          <a:lstStyle/>
          <a:p>
            <a:r>
              <a:rPr lang="en-US" altLang="zh-CN" dirty="0"/>
              <a:t>Mobile and Wireless Networks</a:t>
            </a:r>
          </a:p>
        </p:txBody>
      </p:sp>
      <p:sp>
        <p:nvSpPr>
          <p:cNvPr id="1229827" name="Rectangle 3"/>
          <p:cNvSpPr>
            <a:spLocks noGrp="1" noChangeArrowheads="1"/>
          </p:cNvSpPr>
          <p:nvPr>
            <p:ph type="body" idx="1"/>
          </p:nvPr>
        </p:nvSpPr>
        <p:spPr>
          <a:xfrm>
            <a:off x="304800" y="1007806"/>
            <a:ext cx="8534400" cy="5181600"/>
          </a:xfrm>
          <a:noFill/>
        </p:spPr>
        <p:txBody>
          <a:bodyPr/>
          <a:lstStyle/>
          <a:p>
            <a:pPr>
              <a:spcBef>
                <a:spcPts val="600"/>
              </a:spcBef>
            </a:pPr>
            <a:r>
              <a:rPr lang="en-US" altLang="zh-CN" dirty="0"/>
              <a:t>What is the required bandwidth </a:t>
            </a:r>
            <a:r>
              <a:rPr lang="en-US" altLang="zh-CN" dirty="0">
                <a:solidFill>
                  <a:srgbClr val="FF0000"/>
                </a:solidFill>
              </a:rPr>
              <a:t>of</a:t>
            </a:r>
            <a:r>
              <a:rPr lang="en-US" altLang="zh-CN" dirty="0"/>
              <a:t> a low-pass channel </a:t>
            </a:r>
            <a:r>
              <a:rPr lang="en-US" altLang="zh-CN" dirty="0">
                <a:solidFill>
                  <a:srgbClr val="FF0000"/>
                </a:solidFill>
              </a:rPr>
              <a:t>if</a:t>
            </a:r>
            <a:r>
              <a:rPr lang="en-US" altLang="zh-CN" dirty="0"/>
              <a:t> we need to send 1 Mbps </a:t>
            </a:r>
            <a:r>
              <a:rPr lang="en-US" altLang="zh-CN" dirty="0">
                <a:solidFill>
                  <a:srgbClr val="FF0000"/>
                </a:solidFill>
              </a:rPr>
              <a:t>by</a:t>
            </a:r>
            <a:r>
              <a:rPr lang="en-US" altLang="zh-CN" dirty="0"/>
              <a:t> using baseband transmission?</a:t>
            </a:r>
            <a:br>
              <a:rPr lang="en-US" altLang="zh-CN" dirty="0"/>
            </a:br>
            <a:endParaRPr lang="en-US" altLang="zh-CN" dirty="0"/>
          </a:p>
          <a:p>
            <a:pPr>
              <a:spcBef>
                <a:spcPts val="600"/>
              </a:spcBef>
              <a:buFontTx/>
              <a:buNone/>
            </a:pPr>
            <a:r>
              <a:rPr lang="en-US" altLang="zh-CN" dirty="0">
                <a:solidFill>
                  <a:schemeClr val="hlink"/>
                </a:solidFill>
              </a:rPr>
              <a:t>Solution</a:t>
            </a:r>
          </a:p>
          <a:p>
            <a:pPr>
              <a:spcBef>
                <a:spcPts val="600"/>
              </a:spcBef>
              <a:buFontTx/>
              <a:buNone/>
            </a:pPr>
            <a:r>
              <a:rPr lang="en-US" altLang="zh-CN" dirty="0"/>
              <a:t>The answer </a:t>
            </a:r>
            <a:r>
              <a:rPr lang="en-US" altLang="zh-CN" dirty="0">
                <a:solidFill>
                  <a:schemeClr val="hlink"/>
                </a:solidFill>
              </a:rPr>
              <a:t>depends on</a:t>
            </a:r>
            <a:r>
              <a:rPr lang="en-US" altLang="zh-CN" dirty="0"/>
              <a:t> the accuracy [</a:t>
            </a:r>
            <a:r>
              <a:rPr lang="zh-CN" altLang="en-US" dirty="0"/>
              <a:t>精确度</a:t>
            </a:r>
            <a:r>
              <a:rPr lang="en-US" altLang="zh-CN" dirty="0"/>
              <a:t>] desired.</a:t>
            </a:r>
          </a:p>
          <a:p>
            <a:pPr>
              <a:spcBef>
                <a:spcPts val="600"/>
              </a:spcBef>
              <a:buFontTx/>
              <a:buNone/>
            </a:pPr>
            <a:r>
              <a:rPr lang="en-US" altLang="zh-CN" dirty="0">
                <a:solidFill>
                  <a:schemeClr val="hlink"/>
                </a:solidFill>
              </a:rPr>
              <a:t>a.</a:t>
            </a:r>
            <a:r>
              <a:rPr lang="en-US" altLang="zh-CN" dirty="0"/>
              <a:t> The minimum bandwidth, is B = </a:t>
            </a:r>
            <a:r>
              <a:rPr lang="en-US" altLang="zh-CN" dirty="0">
                <a:solidFill>
                  <a:schemeClr val="hlink"/>
                </a:solidFill>
              </a:rPr>
              <a:t>bit rate/2</a:t>
            </a:r>
            <a:r>
              <a:rPr lang="en-US" altLang="zh-CN" dirty="0"/>
              <a:t>, or 500 kHz.</a:t>
            </a:r>
            <a:br>
              <a:rPr lang="en-US" altLang="zh-CN" dirty="0"/>
            </a:br>
            <a:r>
              <a:rPr lang="en-US" altLang="zh-CN" dirty="0"/>
              <a:t> </a:t>
            </a:r>
          </a:p>
          <a:p>
            <a:pPr>
              <a:spcBef>
                <a:spcPts val="600"/>
              </a:spcBef>
              <a:buFontTx/>
              <a:buNone/>
            </a:pPr>
            <a:r>
              <a:rPr lang="en-US" altLang="zh-CN" dirty="0">
                <a:solidFill>
                  <a:schemeClr val="hlink"/>
                </a:solidFill>
              </a:rPr>
              <a:t>b.</a:t>
            </a:r>
            <a:r>
              <a:rPr lang="en-US" altLang="zh-CN" dirty="0"/>
              <a:t> A better solution is to use the first and the third</a:t>
            </a:r>
            <a:br>
              <a:rPr lang="en-US" altLang="zh-CN" dirty="0"/>
            </a:br>
            <a:r>
              <a:rPr lang="en-US" altLang="zh-CN" dirty="0"/>
              <a:t>harmonics with  B = 3×</a:t>
            </a:r>
            <a:r>
              <a:rPr lang="en-US" altLang="zh-CN" dirty="0">
                <a:solidFill>
                  <a:schemeClr val="hlink"/>
                </a:solidFill>
              </a:rPr>
              <a:t>500 kHz</a:t>
            </a:r>
            <a:r>
              <a:rPr lang="en-US" altLang="zh-CN" dirty="0"/>
              <a:t> = 1.5 MHz.</a:t>
            </a:r>
            <a:br>
              <a:rPr lang="en-US" altLang="zh-CN" dirty="0"/>
            </a:br>
            <a:endParaRPr lang="en-US" altLang="zh-CN" dirty="0"/>
          </a:p>
          <a:p>
            <a:pPr>
              <a:spcBef>
                <a:spcPts val="600"/>
              </a:spcBef>
              <a:buFontTx/>
              <a:buNone/>
            </a:pPr>
            <a:r>
              <a:rPr lang="en-US" altLang="zh-CN" dirty="0">
                <a:solidFill>
                  <a:schemeClr val="hlink"/>
                </a:solidFill>
              </a:rPr>
              <a:t>c.</a:t>
            </a:r>
            <a:r>
              <a:rPr lang="en-US" altLang="zh-CN" dirty="0"/>
              <a:t> Still a better solution is to use the first, third, and fifth harmonics with B = 5×</a:t>
            </a:r>
            <a:r>
              <a:rPr lang="en-US" altLang="zh-CN" dirty="0">
                <a:solidFill>
                  <a:schemeClr val="hlink"/>
                </a:solidFill>
              </a:rPr>
              <a:t>500 kHz</a:t>
            </a:r>
            <a:r>
              <a:rPr lang="en-US" altLang="zh-CN" dirty="0"/>
              <a:t> = 2.5 MHz.</a:t>
            </a:r>
            <a:endParaRPr lang="zh-CN" altLang="en-US" dirty="0"/>
          </a:p>
        </p:txBody>
      </p:sp>
      <p:sp>
        <p:nvSpPr>
          <p:cNvPr id="1229828" name="Rectangle 4"/>
          <p:cNvSpPr>
            <a:spLocks noGrp="1" noChangeArrowheads="1"/>
          </p:cNvSpPr>
          <p:nvPr>
            <p:ph type="title"/>
          </p:nvPr>
        </p:nvSpPr>
        <p:spPr/>
        <p:txBody>
          <a:bodyPr/>
          <a:lstStyle/>
          <a:p>
            <a:r>
              <a:rPr lang="en-US" altLang="zh-CN" dirty="0">
                <a:solidFill>
                  <a:schemeClr val="hlink"/>
                </a:solidFill>
              </a:rPr>
              <a:t>Example 0.22</a:t>
            </a:r>
            <a:endParaRPr lang="zh-CN" altLang="en-US" dirty="0">
              <a:solidFill>
                <a:schemeClr val="hlink"/>
              </a:solidFil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F5AFDC39-C462-4C5F-9B65-73B38990C3AD}" type="slidenum">
              <a:rPr lang="en-US" altLang="zh-CN"/>
              <a:pPr/>
              <a:t>145</a:t>
            </a:fld>
            <a:endParaRPr lang="en-US" altLang="zh-CN"/>
          </a:p>
        </p:txBody>
      </p:sp>
      <p:sp>
        <p:nvSpPr>
          <p:cNvPr id="5" name="页脚占位符 4"/>
          <p:cNvSpPr>
            <a:spLocks noGrp="1"/>
          </p:cNvSpPr>
          <p:nvPr>
            <p:ph type="ftr" sz="quarter" idx="11"/>
          </p:nvPr>
        </p:nvSpPr>
        <p:spPr/>
        <p:txBody>
          <a:bodyPr/>
          <a:lstStyle/>
          <a:p>
            <a:r>
              <a:rPr lang="en-US" altLang="zh-CN" dirty="0"/>
              <a:t>Mobile and Wireless Networks</a:t>
            </a:r>
          </a:p>
        </p:txBody>
      </p:sp>
      <p:sp>
        <p:nvSpPr>
          <p:cNvPr id="1230851" name="Rectangle 3"/>
          <p:cNvSpPr>
            <a:spLocks noGrp="1" noChangeArrowheads="1"/>
          </p:cNvSpPr>
          <p:nvPr>
            <p:ph type="body" idx="1"/>
          </p:nvPr>
        </p:nvSpPr>
        <p:spPr>
          <a:xfrm>
            <a:off x="304800" y="1028700"/>
            <a:ext cx="8534400" cy="5105400"/>
          </a:xfrm>
          <a:noFill/>
        </p:spPr>
        <p:txBody>
          <a:bodyPr/>
          <a:lstStyle/>
          <a:p>
            <a:pPr>
              <a:spcBef>
                <a:spcPts val="600"/>
              </a:spcBef>
            </a:pPr>
            <a:r>
              <a:rPr lang="en-US" altLang="zh-CN" dirty="0"/>
              <a:t>We have a low-pass channel with bandwidth 100 kHz. </a:t>
            </a:r>
          </a:p>
          <a:p>
            <a:pPr>
              <a:spcBef>
                <a:spcPts val="600"/>
              </a:spcBef>
            </a:pPr>
            <a:endParaRPr lang="en-US" altLang="zh-CN" dirty="0"/>
          </a:p>
          <a:p>
            <a:pPr>
              <a:spcBef>
                <a:spcPts val="600"/>
              </a:spcBef>
            </a:pPr>
            <a:r>
              <a:rPr lang="en-US" altLang="zh-CN" dirty="0"/>
              <a:t>What is the maximum bit rate </a:t>
            </a:r>
            <a:r>
              <a:rPr lang="en-US" altLang="zh-CN" dirty="0">
                <a:solidFill>
                  <a:srgbClr val="FF0000"/>
                </a:solidFill>
              </a:rPr>
              <a:t>of</a:t>
            </a:r>
            <a:r>
              <a:rPr lang="en-US" altLang="zh-CN" dirty="0"/>
              <a:t> this </a:t>
            </a:r>
            <a:r>
              <a:rPr lang="en-US" altLang="zh-CN" dirty="0" smtClean="0"/>
              <a:t>channel?</a:t>
            </a:r>
            <a:r>
              <a:rPr lang="en-US" altLang="zh-CN" dirty="0"/>
              <a:t/>
            </a:r>
            <a:br>
              <a:rPr lang="en-US" altLang="zh-CN" dirty="0"/>
            </a:br>
            <a:endParaRPr lang="en-US" altLang="zh-CN" dirty="0"/>
          </a:p>
          <a:p>
            <a:pPr>
              <a:spcBef>
                <a:spcPts val="600"/>
              </a:spcBef>
              <a:buFontTx/>
              <a:buNone/>
            </a:pPr>
            <a:r>
              <a:rPr lang="en-US" altLang="zh-CN" dirty="0">
                <a:solidFill>
                  <a:schemeClr val="hlink"/>
                </a:solidFill>
              </a:rPr>
              <a:t>Solution</a:t>
            </a:r>
          </a:p>
          <a:p>
            <a:pPr>
              <a:spcBef>
                <a:spcPts val="600"/>
              </a:spcBef>
            </a:pPr>
            <a:r>
              <a:rPr lang="en-US" altLang="zh-CN" dirty="0"/>
              <a:t>The maximum bit rate can be achieved </a:t>
            </a:r>
            <a:r>
              <a:rPr lang="en-US" altLang="zh-CN" dirty="0">
                <a:solidFill>
                  <a:srgbClr val="FF0000"/>
                </a:solidFill>
              </a:rPr>
              <a:t>if</a:t>
            </a:r>
            <a:r>
              <a:rPr lang="en-US" altLang="zh-CN" dirty="0"/>
              <a:t> we use the first harmonic. </a:t>
            </a:r>
          </a:p>
          <a:p>
            <a:pPr>
              <a:spcBef>
                <a:spcPts val="600"/>
              </a:spcBef>
            </a:pPr>
            <a:endParaRPr lang="en-US" altLang="zh-CN" dirty="0"/>
          </a:p>
          <a:p>
            <a:pPr>
              <a:spcBef>
                <a:spcPts val="600"/>
              </a:spcBef>
            </a:pPr>
            <a:r>
              <a:rPr lang="en-US" altLang="zh-CN" dirty="0"/>
              <a:t>The bit rate is 2 </a:t>
            </a:r>
            <a:r>
              <a:rPr lang="en-US" altLang="zh-CN" dirty="0">
                <a:solidFill>
                  <a:srgbClr val="FF0000"/>
                </a:solidFill>
              </a:rPr>
              <a:t>times</a:t>
            </a:r>
            <a:r>
              <a:rPr lang="en-US" altLang="zh-CN" dirty="0"/>
              <a:t> the available bandwidth, or 200 kbps.</a:t>
            </a:r>
          </a:p>
        </p:txBody>
      </p:sp>
      <p:sp>
        <p:nvSpPr>
          <p:cNvPr id="1230852" name="Rectangle 4"/>
          <p:cNvSpPr>
            <a:spLocks noGrp="1" noChangeArrowheads="1"/>
          </p:cNvSpPr>
          <p:nvPr>
            <p:ph type="title"/>
          </p:nvPr>
        </p:nvSpPr>
        <p:spPr/>
        <p:txBody>
          <a:bodyPr/>
          <a:lstStyle/>
          <a:p>
            <a:r>
              <a:rPr lang="en-US" altLang="zh-CN" dirty="0">
                <a:solidFill>
                  <a:schemeClr val="hlink"/>
                </a:solidFill>
              </a:rPr>
              <a:t>Example 0.23</a:t>
            </a:r>
            <a:endParaRPr lang="zh-CN" altLang="en-US" dirty="0">
              <a:solidFill>
                <a:schemeClr val="hlink"/>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90" name="Rectangle 6"/>
          <p:cNvSpPr>
            <a:spLocks noGrp="1" noChangeArrowheads="1"/>
          </p:cNvSpPr>
          <p:nvPr>
            <p:ph type="title"/>
          </p:nvPr>
        </p:nvSpPr>
        <p:spPr>
          <a:noFill/>
        </p:spPr>
        <p:txBody>
          <a:bodyPr/>
          <a:lstStyle/>
          <a:p>
            <a:r>
              <a:rPr lang="en-US" altLang="zh-CN" dirty="0"/>
              <a:t>2. Broadband Transmission (using modulation)</a:t>
            </a:r>
          </a:p>
        </p:txBody>
      </p:sp>
      <p:sp>
        <p:nvSpPr>
          <p:cNvPr id="1065991" name="Rectangle 7"/>
          <p:cNvSpPr>
            <a:spLocks noGrp="1" noChangeArrowheads="1"/>
          </p:cNvSpPr>
          <p:nvPr>
            <p:ph idx="1"/>
          </p:nvPr>
        </p:nvSpPr>
        <p:spPr>
          <a:noFill/>
        </p:spPr>
        <p:txBody>
          <a:bodyPr/>
          <a:lstStyle/>
          <a:p>
            <a:pPr>
              <a:spcBef>
                <a:spcPts val="600"/>
              </a:spcBef>
            </a:pPr>
            <a:r>
              <a:rPr lang="en-US" altLang="zh-CN" dirty="0"/>
              <a:t>Broadband transmission or modulation means changing the digital signal to an analog signal for transmission. </a:t>
            </a:r>
          </a:p>
          <a:p>
            <a:pPr>
              <a:spcBef>
                <a:spcPts val="600"/>
              </a:spcBef>
            </a:pPr>
            <a:endParaRPr lang="en-US" altLang="zh-CN" dirty="0"/>
          </a:p>
          <a:p>
            <a:pPr>
              <a:spcBef>
                <a:spcPts val="600"/>
              </a:spcBef>
            </a:pPr>
            <a:r>
              <a:rPr lang="en-US" altLang="zh-CN" dirty="0">
                <a:solidFill>
                  <a:schemeClr val="hlink"/>
                </a:solidFill>
              </a:rPr>
              <a:t>Modulation </a:t>
            </a:r>
            <a:r>
              <a:rPr lang="en-US" altLang="zh-CN" dirty="0"/>
              <a:t>allows us to use a</a:t>
            </a:r>
            <a:r>
              <a:rPr lang="en-US" altLang="zh-CN" dirty="0">
                <a:solidFill>
                  <a:schemeClr val="hlink"/>
                </a:solidFill>
              </a:rPr>
              <a:t> bandpass channel</a:t>
            </a:r>
            <a:r>
              <a:rPr lang="en-US" altLang="zh-CN" dirty="0"/>
              <a:t> — a channel with a bandwidth that does not start from zero. </a:t>
            </a:r>
          </a:p>
          <a:p>
            <a:pPr>
              <a:spcBef>
                <a:spcPts val="600"/>
              </a:spcBef>
            </a:pPr>
            <a:endParaRPr lang="en-US" altLang="zh-CN" dirty="0"/>
          </a:p>
          <a:p>
            <a:pPr>
              <a:spcBef>
                <a:spcPts val="600"/>
              </a:spcBef>
            </a:pPr>
            <a:r>
              <a:rPr lang="en-US" altLang="zh-CN" dirty="0"/>
              <a:t>This type of channel is more </a:t>
            </a:r>
            <a:r>
              <a:rPr lang="en-US" altLang="zh-CN" dirty="0">
                <a:solidFill>
                  <a:srgbClr val="FF0000"/>
                </a:solidFill>
              </a:rPr>
              <a:t>available</a:t>
            </a:r>
            <a:r>
              <a:rPr lang="en-US" altLang="zh-CN" dirty="0"/>
              <a:t> than a low-pass channel. </a:t>
            </a:r>
          </a:p>
          <a:p>
            <a:pPr>
              <a:spcBef>
                <a:spcPts val="600"/>
              </a:spcBef>
            </a:pPr>
            <a:endParaRPr lang="en-US" altLang="zh-CN" dirty="0"/>
          </a:p>
          <a:p>
            <a:pPr>
              <a:spcBef>
                <a:spcPts val="600"/>
              </a:spcBef>
            </a:pPr>
            <a:r>
              <a:rPr lang="en-US" altLang="zh-CN" dirty="0"/>
              <a:t>Note that a low-pass channel can be considered </a:t>
            </a:r>
            <a:r>
              <a:rPr lang="en-US" altLang="zh-CN" dirty="0" smtClean="0"/>
              <a:t>a </a:t>
            </a:r>
            <a:r>
              <a:rPr lang="en-US" altLang="zh-CN" dirty="0"/>
              <a:t>bandpass </a:t>
            </a:r>
            <a:r>
              <a:rPr lang="en-US" altLang="zh-CN" dirty="0">
                <a:solidFill>
                  <a:srgbClr val="FF0000"/>
                </a:solidFill>
              </a:rPr>
              <a:t>with</a:t>
            </a:r>
            <a:r>
              <a:rPr lang="en-US" altLang="zh-CN" dirty="0"/>
              <a:t> the lower frequency </a:t>
            </a:r>
            <a:r>
              <a:rPr lang="en-US" altLang="zh-CN" dirty="0">
                <a:solidFill>
                  <a:srgbClr val="FF0000"/>
                </a:solidFill>
              </a:rPr>
              <a:t>starting</a:t>
            </a:r>
            <a:r>
              <a:rPr lang="en-US" altLang="zh-CN" dirty="0"/>
              <a:t> at zero.</a:t>
            </a:r>
          </a:p>
        </p:txBody>
      </p:sp>
      <p:sp>
        <p:nvSpPr>
          <p:cNvPr id="5" name="灯片编号占位符 3"/>
          <p:cNvSpPr>
            <a:spLocks noGrp="1"/>
          </p:cNvSpPr>
          <p:nvPr>
            <p:ph type="sldNum" sz="quarter" idx="10"/>
          </p:nvPr>
        </p:nvSpPr>
        <p:spPr/>
        <p:txBody>
          <a:bodyPr/>
          <a:lstStyle/>
          <a:p>
            <a:r>
              <a:rPr lang="en-US" altLang="zh-CN"/>
              <a:t>3.</a:t>
            </a:r>
            <a:fld id="{BAEF70E1-6B7B-4969-A4E0-18276347B519}" type="slidenum">
              <a:rPr lang="en-US" altLang="zh-CN"/>
              <a:pPr/>
              <a:t>146</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65988"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9C8A8A88-F9D8-4F14-BA29-8B6F3F625D9A}" type="slidenum">
              <a:rPr lang="en-US" altLang="zh-CN"/>
              <a:pPr/>
              <a:t>147</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699398" name="Picture 6"/>
          <p:cNvPicPr>
            <a:picLocks noChangeAspect="1" noChangeArrowheads="1"/>
          </p:cNvPicPr>
          <p:nvPr/>
        </p:nvPicPr>
        <p:blipFill>
          <a:blip r:embed="rId3" cstate="print"/>
          <a:srcRect/>
          <a:stretch>
            <a:fillRect/>
          </a:stretch>
        </p:blipFill>
        <p:spPr bwMode="auto">
          <a:xfrm>
            <a:off x="642910" y="2714620"/>
            <a:ext cx="7897813" cy="1839913"/>
          </a:xfrm>
          <a:prstGeom prst="rect">
            <a:avLst/>
          </a:prstGeom>
          <a:noFill/>
          <a:ln w="9525">
            <a:noFill/>
            <a:miter lim="800000"/>
            <a:headEnd/>
            <a:tailEnd/>
          </a:ln>
          <a:effectLst/>
        </p:spPr>
      </p:pic>
      <p:sp>
        <p:nvSpPr>
          <p:cNvPr id="699401" name="Rectangle 9"/>
          <p:cNvSpPr>
            <a:spLocks noGrp="1" noChangeArrowheads="1"/>
          </p:cNvSpPr>
          <p:nvPr>
            <p:ph type="title"/>
          </p:nvPr>
        </p:nvSpPr>
        <p:spPr>
          <a:xfrm>
            <a:off x="304800" y="304800"/>
            <a:ext cx="8534400" cy="533400"/>
          </a:xfrm>
        </p:spPr>
        <p:txBody>
          <a:bodyPr/>
          <a:lstStyle/>
          <a:p>
            <a:r>
              <a:rPr lang="en-US" altLang="zh-CN" dirty="0">
                <a:solidFill>
                  <a:schemeClr val="hlink"/>
                </a:solidFill>
              </a:rPr>
              <a:t>Figure 0.23</a:t>
            </a:r>
            <a:r>
              <a:rPr lang="en-US" altLang="zh-CN" dirty="0">
                <a:solidFill>
                  <a:schemeClr val="folHlink"/>
                </a:solidFill>
              </a:rPr>
              <a:t> </a:t>
            </a:r>
            <a:r>
              <a:rPr lang="en-US" altLang="zh-CN" dirty="0"/>
              <a:t>Bandwidth of a bandpass channel</a:t>
            </a:r>
            <a:endParaRPr lang="zh-CN" alt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r>
              <a:rPr lang="en-US" altLang="zh-CN"/>
              <a:t>3.</a:t>
            </a:r>
            <a:fld id="{F0CF8751-6208-442B-9372-7B29901B788C}" type="slidenum">
              <a:rPr lang="en-US" altLang="zh-CN"/>
              <a:pPr/>
              <a:t>148</a:t>
            </a:fld>
            <a:endParaRPr lang="en-US" altLang="zh-CN"/>
          </a:p>
        </p:txBody>
      </p:sp>
      <p:sp>
        <p:nvSpPr>
          <p:cNvPr id="9" name="页脚占位符 2"/>
          <p:cNvSpPr>
            <a:spLocks noGrp="1"/>
          </p:cNvSpPr>
          <p:nvPr>
            <p:ph type="ftr" sz="quarter" idx="11"/>
          </p:nvPr>
        </p:nvSpPr>
        <p:spPr/>
        <p:txBody>
          <a:bodyPr/>
          <a:lstStyle/>
          <a:p>
            <a:r>
              <a:rPr lang="en-US" altLang="zh-CN" dirty="0"/>
              <a:t>Mobile and Wireless Networks</a:t>
            </a:r>
          </a:p>
        </p:txBody>
      </p:sp>
      <p:sp>
        <p:nvSpPr>
          <p:cNvPr id="737289" name="Line 9"/>
          <p:cNvSpPr>
            <a:spLocks noChangeShapeType="1"/>
          </p:cNvSpPr>
          <p:nvPr/>
        </p:nvSpPr>
        <p:spPr bwMode="auto">
          <a:xfrm>
            <a:off x="457200" y="2133600"/>
            <a:ext cx="8153400" cy="0"/>
          </a:xfrm>
          <a:prstGeom prst="line">
            <a:avLst/>
          </a:prstGeom>
          <a:noFill/>
          <a:ln w="76200">
            <a:solidFill>
              <a:srgbClr val="009900"/>
            </a:solidFill>
            <a:round/>
          </a:ln>
          <a:effectLst/>
        </p:spPr>
        <p:txBody>
          <a:bodyPr/>
          <a:lstStyle/>
          <a:p>
            <a:endParaRPr lang="zh-CN" altLang="en-US"/>
          </a:p>
        </p:txBody>
      </p:sp>
      <p:sp>
        <p:nvSpPr>
          <p:cNvPr id="737290" name="Line 10"/>
          <p:cNvSpPr>
            <a:spLocks noChangeShapeType="1"/>
          </p:cNvSpPr>
          <p:nvPr/>
        </p:nvSpPr>
        <p:spPr bwMode="auto">
          <a:xfrm>
            <a:off x="428596" y="4500570"/>
            <a:ext cx="8153400" cy="0"/>
          </a:xfrm>
          <a:prstGeom prst="line">
            <a:avLst/>
          </a:prstGeom>
          <a:noFill/>
          <a:ln w="76200">
            <a:solidFill>
              <a:srgbClr val="009900"/>
            </a:solidFill>
            <a:round/>
          </a:ln>
          <a:effectLst/>
        </p:spPr>
        <p:txBody>
          <a:bodyPr/>
          <a:lstStyle/>
          <a:p>
            <a:endParaRPr lang="zh-CN" altLang="en-US"/>
          </a:p>
        </p:txBody>
      </p:sp>
      <p:sp>
        <p:nvSpPr>
          <p:cNvPr id="737291" name="Rectangle 11"/>
          <p:cNvSpPr>
            <a:spLocks noChangeArrowheads="1"/>
          </p:cNvSpPr>
          <p:nvPr/>
        </p:nvSpPr>
        <p:spPr bwMode="auto">
          <a:xfrm>
            <a:off x="457200" y="2209800"/>
            <a:ext cx="8153400" cy="2227263"/>
          </a:xfrm>
          <a:prstGeom prst="rect">
            <a:avLst/>
          </a:prstGeom>
          <a:solidFill>
            <a:srgbClr val="99FF33"/>
          </a:solidFill>
          <a:ln w="76200" algn="ctr">
            <a:noFill/>
            <a:miter lim="800000"/>
          </a:ln>
          <a:effectLst/>
        </p:spPr>
        <p:txBody>
          <a:bodyPr wrap="square">
            <a:spAutoFit/>
          </a:bodyPr>
          <a:lstStyle/>
          <a:p>
            <a:pPr marL="342265" indent="-342265" eaLnBrk="0" hangingPunct="0">
              <a:spcBef>
                <a:spcPct val="0"/>
              </a:spcBef>
              <a:buClr>
                <a:schemeClr val="hlink"/>
              </a:buClr>
              <a:buSzTx/>
              <a:buFontTx/>
              <a:buChar char="•"/>
            </a:pPr>
            <a:r>
              <a:rPr lang="en-US" altLang="zh-CN" sz="2800" baseline="0" dirty="0">
                <a:ea typeface="宋体" panose="02010600030101010101" pitchFamily="2" charset="-122"/>
                <a:cs typeface="Tahoma" panose="020B0604030504040204" pitchFamily="34" charset="0"/>
              </a:rPr>
              <a:t>If the available channel is a bandpass channel, we </a:t>
            </a:r>
            <a:r>
              <a:rPr lang="en-US" altLang="zh-CN" sz="2800" baseline="0" dirty="0">
                <a:solidFill>
                  <a:schemeClr val="hlink"/>
                </a:solidFill>
                <a:ea typeface="宋体" panose="02010600030101010101" pitchFamily="2" charset="-122"/>
                <a:cs typeface="Tahoma" panose="020B0604030504040204" pitchFamily="34" charset="0"/>
              </a:rPr>
              <a:t>cannot </a:t>
            </a:r>
            <a:r>
              <a:rPr lang="en-US" altLang="zh-CN" sz="2800" baseline="0" dirty="0">
                <a:ea typeface="宋体" panose="02010600030101010101" pitchFamily="2" charset="-122"/>
                <a:cs typeface="Tahoma" panose="020B0604030504040204" pitchFamily="34" charset="0"/>
              </a:rPr>
              <a:t>send the digital signal </a:t>
            </a:r>
            <a:r>
              <a:rPr lang="en-US" altLang="zh-CN" sz="2800" baseline="0" dirty="0">
                <a:solidFill>
                  <a:schemeClr val="hlink"/>
                </a:solidFill>
                <a:ea typeface="宋体" panose="02010600030101010101" pitchFamily="2" charset="-122"/>
                <a:cs typeface="Tahoma" panose="020B0604030504040204" pitchFamily="34" charset="0"/>
              </a:rPr>
              <a:t>directly to</a:t>
            </a:r>
            <a:r>
              <a:rPr lang="en-US" altLang="zh-CN" sz="2800" baseline="0" dirty="0">
                <a:ea typeface="宋体" panose="02010600030101010101" pitchFamily="2" charset="-122"/>
                <a:cs typeface="Tahoma" panose="020B0604030504040204" pitchFamily="34" charset="0"/>
              </a:rPr>
              <a:t> the channel. </a:t>
            </a:r>
          </a:p>
          <a:p>
            <a:pPr marL="342265" indent="-342265" eaLnBrk="0" hangingPunct="0">
              <a:spcBef>
                <a:spcPct val="0"/>
              </a:spcBef>
              <a:buClr>
                <a:schemeClr val="hlink"/>
              </a:buClr>
              <a:buSzTx/>
              <a:buFontTx/>
              <a:buChar char="•"/>
            </a:pPr>
            <a:r>
              <a:rPr lang="en-US" altLang="zh-CN" sz="2800" baseline="0" dirty="0">
                <a:ea typeface="宋体" panose="02010600030101010101" pitchFamily="2" charset="-122"/>
                <a:cs typeface="Tahoma" panose="020B0604030504040204" pitchFamily="34" charset="0"/>
              </a:rPr>
              <a:t>We need to convert the digital signal to an analog signal </a:t>
            </a:r>
            <a:r>
              <a:rPr lang="en-US" altLang="zh-CN" sz="2800" baseline="0" dirty="0">
                <a:solidFill>
                  <a:srgbClr val="FF0000"/>
                </a:solidFill>
                <a:ea typeface="宋体" panose="02010600030101010101" pitchFamily="2" charset="-122"/>
                <a:cs typeface="Tahoma" panose="020B0604030504040204" pitchFamily="34" charset="0"/>
              </a:rPr>
              <a:t>before</a:t>
            </a:r>
            <a:r>
              <a:rPr lang="en-US" altLang="zh-CN" sz="2800" baseline="0" dirty="0">
                <a:ea typeface="宋体" panose="02010600030101010101" pitchFamily="2" charset="-122"/>
                <a:cs typeface="Tahoma" panose="020B0604030504040204" pitchFamily="34" charset="0"/>
              </a:rPr>
              <a:t> transmission.</a:t>
            </a:r>
          </a:p>
        </p:txBody>
      </p:sp>
      <p:grpSp>
        <p:nvGrpSpPr>
          <p:cNvPr id="737292" name="Group 12"/>
          <p:cNvGrpSpPr/>
          <p:nvPr/>
        </p:nvGrpSpPr>
        <p:grpSpPr bwMode="auto">
          <a:xfrm>
            <a:off x="457200" y="1524000"/>
            <a:ext cx="1143000" cy="566738"/>
            <a:chOff x="1200" y="1248"/>
            <a:chExt cx="720" cy="357"/>
          </a:xfrm>
        </p:grpSpPr>
        <p:pic>
          <p:nvPicPr>
            <p:cNvPr id="73729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737294" name="Text Box 14"/>
            <p:cNvSpPr txBox="1">
              <a:spLocks noChangeArrowheads="1"/>
            </p:cNvSpPr>
            <p:nvPr/>
          </p:nvSpPr>
          <p:spPr bwMode="auto">
            <a:xfrm>
              <a:off x="1284" y="1248"/>
              <a:ext cx="551" cy="327"/>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800" b="1" i="1" baseline="0">
                  <a:solidFill>
                    <a:schemeClr val="hlink"/>
                  </a:solidFill>
                  <a:latin typeface="Times New Roman" panose="02020603050405020304" pitchFamily="18" charset="0"/>
                  <a:ea typeface="宋体" panose="02010600030101010101" pitchFamily="2" charset="-122"/>
                </a:rPr>
                <a:t>Note</a:t>
              </a:r>
            </a:p>
          </p:txBody>
        </p:sp>
      </p:gr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DD889DC7-4735-47C3-AF52-9B53ED0305D8}" type="slidenum">
              <a:rPr lang="en-US" altLang="zh-CN"/>
              <a:pPr/>
              <a:t>149</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700422" name="Picture 6"/>
          <p:cNvPicPr>
            <a:picLocks noChangeAspect="1" noChangeArrowheads="1"/>
          </p:cNvPicPr>
          <p:nvPr/>
        </p:nvPicPr>
        <p:blipFill>
          <a:blip r:embed="rId3" cstate="print"/>
          <a:srcRect/>
          <a:stretch>
            <a:fillRect/>
          </a:stretch>
        </p:blipFill>
        <p:spPr bwMode="auto">
          <a:xfrm>
            <a:off x="304800" y="1600201"/>
            <a:ext cx="8382000" cy="4160354"/>
          </a:xfrm>
          <a:prstGeom prst="rect">
            <a:avLst/>
          </a:prstGeom>
          <a:noFill/>
          <a:ln w="9525">
            <a:noFill/>
            <a:miter lim="800000"/>
            <a:headEnd/>
            <a:tailEnd/>
          </a:ln>
          <a:effectLst/>
        </p:spPr>
      </p:pic>
      <p:sp>
        <p:nvSpPr>
          <p:cNvPr id="700425" name="Rectangle 9"/>
          <p:cNvSpPr>
            <a:spLocks noGrp="1" noChangeArrowheads="1"/>
          </p:cNvSpPr>
          <p:nvPr>
            <p:ph type="title"/>
          </p:nvPr>
        </p:nvSpPr>
        <p:spPr>
          <a:xfrm>
            <a:off x="381000" y="152400"/>
            <a:ext cx="8439472" cy="756320"/>
          </a:xfrm>
        </p:spPr>
        <p:txBody>
          <a:bodyPr/>
          <a:lstStyle/>
          <a:p>
            <a:r>
              <a:rPr lang="en-US" altLang="zh-CN" sz="2400" dirty="0">
                <a:solidFill>
                  <a:schemeClr val="hlink"/>
                </a:solidFill>
              </a:rPr>
              <a:t>Figure 0.24</a:t>
            </a:r>
            <a:r>
              <a:rPr lang="en-US" altLang="zh-CN" sz="2400" dirty="0"/>
              <a:t> </a:t>
            </a:r>
            <a:r>
              <a:rPr lang="en-US" altLang="zh-CN" sz="2400" dirty="0" smtClean="0"/>
              <a:t>modulation of </a:t>
            </a:r>
            <a:r>
              <a:rPr lang="en-US" altLang="zh-CN" sz="2400" dirty="0"/>
              <a:t>a digital signal for</a:t>
            </a:r>
            <a:br>
              <a:rPr lang="en-US" altLang="zh-CN" sz="2400" dirty="0"/>
            </a:br>
            <a:r>
              <a:rPr lang="en-US" altLang="zh-CN" sz="2400" dirty="0"/>
              <a:t> transmission on a bandpass channel</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285122" name="Rectangle 2"/>
          <p:cNvSpPr>
            <a:spLocks noGrp="1" noChangeArrowheads="1"/>
          </p:cNvSpPr>
          <p:nvPr>
            <p:ph type="title"/>
          </p:nvPr>
        </p:nvSpPr>
        <p:spPr/>
        <p:txBody>
          <a:bodyPr/>
          <a:lstStyle/>
          <a:p>
            <a:r>
              <a:rPr lang="en-US" altLang="zh-CN" dirty="0"/>
              <a:t>0.2.1 Sine Wave</a:t>
            </a:r>
            <a:endParaRPr lang="zh-CN" altLang="en-US" dirty="0"/>
          </a:p>
        </p:txBody>
      </p:sp>
      <p:sp>
        <p:nvSpPr>
          <p:cNvPr id="1285123" name="Rectangle 3"/>
          <p:cNvSpPr>
            <a:spLocks noGrp="1" noChangeArrowheads="1"/>
          </p:cNvSpPr>
          <p:nvPr>
            <p:ph type="body" idx="1"/>
          </p:nvPr>
        </p:nvSpPr>
        <p:spPr>
          <a:xfrm>
            <a:off x="304800" y="1066800"/>
            <a:ext cx="8534400" cy="5098504"/>
          </a:xfrm>
        </p:spPr>
        <p:txBody>
          <a:bodyPr/>
          <a:lstStyle/>
          <a:p>
            <a:pPr>
              <a:spcBef>
                <a:spcPts val="600"/>
              </a:spcBef>
            </a:pPr>
            <a:r>
              <a:rPr lang="en-US" altLang="zh-CN" dirty="0"/>
              <a:t>The sine wave is the most fundamental form of a periodic analog signal. </a:t>
            </a:r>
          </a:p>
          <a:p>
            <a:pPr>
              <a:spcBef>
                <a:spcPts val="600"/>
              </a:spcBef>
            </a:pPr>
            <a:endParaRPr lang="en-US" altLang="zh-CN" dirty="0"/>
          </a:p>
          <a:p>
            <a:pPr>
              <a:spcBef>
                <a:spcPts val="600"/>
              </a:spcBef>
            </a:pPr>
            <a:r>
              <a:rPr lang="en-US" altLang="zh-CN" dirty="0"/>
              <a:t>When we</a:t>
            </a:r>
            <a:r>
              <a:rPr lang="en-US" altLang="zh-CN" dirty="0">
                <a:solidFill>
                  <a:schemeClr val="hlink"/>
                </a:solidFill>
              </a:rPr>
              <a:t> visualize </a:t>
            </a:r>
            <a:r>
              <a:rPr lang="en-US" altLang="zh-CN" dirty="0"/>
              <a:t>[</a:t>
            </a:r>
            <a:r>
              <a:rPr lang="zh-CN" altLang="en-US" dirty="0"/>
              <a:t>形象化</a:t>
            </a:r>
            <a:r>
              <a:rPr lang="en-US" altLang="zh-CN" dirty="0"/>
              <a:t>] it </a:t>
            </a:r>
            <a:r>
              <a:rPr lang="en-US" altLang="zh-CN" dirty="0">
                <a:solidFill>
                  <a:schemeClr val="hlink"/>
                </a:solidFill>
              </a:rPr>
              <a:t>as</a:t>
            </a:r>
            <a:r>
              <a:rPr lang="en-US" altLang="zh-CN" dirty="0"/>
              <a:t> a simple oscillating curve, its change </a:t>
            </a:r>
            <a:r>
              <a:rPr lang="en-US" altLang="zh-CN" u="sng" dirty="0">
                <a:solidFill>
                  <a:srgbClr val="002060"/>
                </a:solidFill>
              </a:rPr>
              <a:t>over the </a:t>
            </a:r>
            <a:r>
              <a:rPr lang="en-US" altLang="zh-CN" u="sng" dirty="0">
                <a:solidFill>
                  <a:srgbClr val="FF0000"/>
                </a:solidFill>
              </a:rPr>
              <a:t>course</a:t>
            </a:r>
            <a:r>
              <a:rPr lang="en-US" altLang="zh-CN" u="sng" dirty="0">
                <a:solidFill>
                  <a:srgbClr val="002060"/>
                </a:solidFill>
              </a:rPr>
              <a:t> of a cycle</a:t>
            </a:r>
            <a:r>
              <a:rPr lang="en-US" altLang="zh-CN" dirty="0">
                <a:solidFill>
                  <a:srgbClr val="002060"/>
                </a:solidFill>
              </a:rPr>
              <a:t> </a:t>
            </a:r>
            <a:r>
              <a:rPr lang="en-US" altLang="zh-CN" dirty="0"/>
              <a:t>is a smooth and consistent, a continuous, rolling (</a:t>
            </a:r>
            <a:r>
              <a:rPr lang="zh-CN" altLang="en-US" dirty="0"/>
              <a:t>起伏的</a:t>
            </a:r>
            <a:r>
              <a:rPr lang="en-US" altLang="zh-CN" dirty="0"/>
              <a:t>) flow.    </a:t>
            </a:r>
          </a:p>
          <a:p>
            <a:pPr>
              <a:spcBef>
                <a:spcPts val="600"/>
              </a:spcBef>
            </a:pPr>
            <a:endParaRPr lang="en-US" altLang="zh-CN" dirty="0"/>
          </a:p>
          <a:p>
            <a:pPr>
              <a:spcBef>
                <a:spcPts val="600"/>
              </a:spcBef>
            </a:pPr>
            <a:r>
              <a:rPr lang="en-US" altLang="zh-CN" dirty="0"/>
              <a:t>Each cycle consists of a single </a:t>
            </a:r>
            <a:r>
              <a:rPr lang="en-US" altLang="zh-CN" dirty="0">
                <a:solidFill>
                  <a:schemeClr val="hlink"/>
                </a:solidFill>
              </a:rPr>
              <a:t>arc</a:t>
            </a:r>
            <a:r>
              <a:rPr lang="en-US" altLang="zh-CN" dirty="0"/>
              <a:t> above the time axis followed by a single arc below it. </a:t>
            </a:r>
          </a:p>
          <a:p>
            <a:pPr>
              <a:spcBef>
                <a:spcPts val="600"/>
              </a:spcBef>
            </a:pPr>
            <a:endParaRPr lang="en-US" altLang="zh-CN" dirty="0"/>
          </a:p>
          <a:p>
            <a:pPr>
              <a:spcBef>
                <a:spcPts val="600"/>
              </a:spcBef>
            </a:pPr>
            <a:r>
              <a:rPr lang="en-US" altLang="zh-CN" dirty="0"/>
              <a:t>A sine wave can be represented by three parameters: </a:t>
            </a:r>
            <a:r>
              <a:rPr lang="en-US" altLang="zh-CN" dirty="0">
                <a:solidFill>
                  <a:schemeClr val="hlink"/>
                </a:solidFill>
              </a:rPr>
              <a:t>the peak amplitude, the frequency, </a:t>
            </a:r>
            <a:r>
              <a:rPr lang="en-US" altLang="zh-CN" dirty="0"/>
              <a:t>and</a:t>
            </a:r>
            <a:r>
              <a:rPr lang="en-US" altLang="zh-CN" dirty="0">
                <a:solidFill>
                  <a:schemeClr val="hlink"/>
                </a:solidFill>
              </a:rPr>
              <a:t> the phase.</a:t>
            </a:r>
            <a:endParaRPr lang="zh-CN" alt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dirty="0" smtClean="0"/>
              <a:t>0.</a:t>
            </a:r>
            <a:fld id="{EA59BF50-E2FC-4AF7-8383-AEE004398AC6}" type="slidenum">
              <a:rPr lang="en-US" altLang="zh-CN" smtClean="0"/>
              <a:pPr/>
              <a:t>150</a:t>
            </a:fld>
            <a:endParaRPr lang="en-US" altLang="zh-CN" dirty="0"/>
          </a:p>
        </p:txBody>
      </p:sp>
      <p:sp>
        <p:nvSpPr>
          <p:cNvPr id="8" name="页脚占位符 4"/>
          <p:cNvSpPr>
            <a:spLocks noGrp="1"/>
          </p:cNvSpPr>
          <p:nvPr>
            <p:ph type="ftr" sz="quarter" idx="11"/>
          </p:nvPr>
        </p:nvSpPr>
        <p:spPr/>
        <p:txBody>
          <a:bodyPr/>
          <a:lstStyle/>
          <a:p>
            <a:r>
              <a:rPr lang="en-US" altLang="zh-CN" dirty="0" smtClean="0"/>
              <a:t>Mobile and Wireless Networks</a:t>
            </a:r>
            <a:endParaRPr lang="en-US" altLang="zh-CN" dirty="0"/>
          </a:p>
        </p:txBody>
      </p:sp>
      <p:pic>
        <p:nvPicPr>
          <p:cNvPr id="800776" name="Picture 8"/>
          <p:cNvPicPr>
            <a:picLocks noChangeAspect="1" noChangeArrowheads="1"/>
          </p:cNvPicPr>
          <p:nvPr/>
        </p:nvPicPr>
        <p:blipFill>
          <a:blip r:embed="rId3" cstate="print"/>
          <a:srcRect/>
          <a:stretch>
            <a:fillRect/>
          </a:stretch>
        </p:blipFill>
        <p:spPr bwMode="auto">
          <a:xfrm>
            <a:off x="304800" y="2971800"/>
            <a:ext cx="8629650" cy="2362200"/>
          </a:xfrm>
          <a:prstGeom prst="rect">
            <a:avLst/>
          </a:prstGeom>
          <a:noFill/>
          <a:ln w="9525">
            <a:noFill/>
            <a:miter lim="800000"/>
            <a:headEnd/>
            <a:tailEnd/>
          </a:ln>
          <a:effectLst/>
        </p:spPr>
      </p:pic>
      <p:sp>
        <p:nvSpPr>
          <p:cNvPr id="800777" name="Text Box 9"/>
          <p:cNvSpPr txBox="1">
            <a:spLocks noChangeArrowheads="1"/>
          </p:cNvSpPr>
          <p:nvPr/>
        </p:nvSpPr>
        <p:spPr bwMode="auto">
          <a:xfrm>
            <a:off x="776274" y="5598467"/>
            <a:ext cx="7896252" cy="461665"/>
          </a:xfrm>
          <a:prstGeom prst="rect">
            <a:avLst/>
          </a:prstGeom>
          <a:noFill/>
          <a:ln w="9525">
            <a:noFill/>
            <a:miter lim="800000"/>
            <a:headEnd/>
            <a:tailEnd/>
          </a:ln>
          <a:effectLst/>
        </p:spPr>
        <p:txBody>
          <a:bodyPr wrap="square">
            <a:spAutoFit/>
          </a:bodyPr>
          <a:lstStyle/>
          <a:p>
            <a:pPr algn="ctr" eaLnBrk="0" hangingPunct="0">
              <a:lnSpc>
                <a:spcPct val="100000"/>
              </a:lnSpc>
              <a:spcBef>
                <a:spcPct val="0"/>
              </a:spcBef>
              <a:buClrTx/>
              <a:buFontTx/>
              <a:buNone/>
            </a:pPr>
            <a:r>
              <a:rPr lang="en-US" altLang="zh-CN" sz="2400" baseline="0" dirty="0">
                <a:solidFill>
                  <a:schemeClr val="hlink"/>
                </a:solidFill>
                <a:latin typeface="Tahoma" pitchFamily="34" charset="0"/>
              </a:rPr>
              <a:t>Figure </a:t>
            </a:r>
            <a:r>
              <a:rPr lang="en-US" altLang="zh-CN" sz="2400" baseline="0" dirty="0" smtClean="0">
                <a:latin typeface="Tahoma" pitchFamily="34" charset="0"/>
              </a:rPr>
              <a:t>Binary </a:t>
            </a:r>
            <a:r>
              <a:rPr lang="en-US" altLang="zh-CN" sz="2400" baseline="0" dirty="0">
                <a:latin typeface="Tahoma" pitchFamily="34" charset="0"/>
              </a:rPr>
              <a:t>amplitude shift keying</a:t>
            </a:r>
          </a:p>
        </p:txBody>
      </p:sp>
      <p:sp>
        <p:nvSpPr>
          <p:cNvPr id="800778" name="Rectangle 10"/>
          <p:cNvSpPr>
            <a:spLocks noGrp="1" noChangeArrowheads="1"/>
          </p:cNvSpPr>
          <p:nvPr>
            <p:ph type="title"/>
          </p:nvPr>
        </p:nvSpPr>
        <p:spPr/>
        <p:txBody>
          <a:bodyPr/>
          <a:lstStyle/>
          <a:p>
            <a:r>
              <a:rPr lang="en-US" altLang="zh-CN" dirty="0"/>
              <a:t>A Conceptual View of Binary ASK</a:t>
            </a:r>
            <a:endParaRPr lang="zh-CN" altLang="en-US" dirty="0"/>
          </a:p>
        </p:txBody>
      </p:sp>
      <p:sp>
        <p:nvSpPr>
          <p:cNvPr id="2" name="矩形 1"/>
          <p:cNvSpPr/>
          <p:nvPr/>
        </p:nvSpPr>
        <p:spPr>
          <a:xfrm>
            <a:off x="854224" y="1230005"/>
            <a:ext cx="7435552" cy="830997"/>
          </a:xfrm>
          <a:prstGeom prst="rect">
            <a:avLst/>
          </a:prstGeom>
        </p:spPr>
        <p:txBody>
          <a:bodyPr wrap="square">
            <a:spAutoFit/>
          </a:bodyPr>
          <a:lstStyle/>
          <a:p>
            <a:pPr>
              <a:spcBef>
                <a:spcPct val="30000"/>
              </a:spcBef>
              <a:buSzTx/>
              <a:buNone/>
              <a:defRPr/>
            </a:pPr>
            <a:r>
              <a:rPr lang="en-US" altLang="zh-CN" dirty="0"/>
              <a:t>The </a:t>
            </a:r>
            <a:r>
              <a:rPr lang="en-US" altLang="zh-CN" dirty="0">
                <a:solidFill>
                  <a:schemeClr val="hlink"/>
                </a:solidFill>
              </a:rPr>
              <a:t>required bandwidth</a:t>
            </a:r>
            <a:r>
              <a:rPr lang="en-US" altLang="zh-CN" dirty="0"/>
              <a:t> for analog transmission of digital data is proportional</a:t>
            </a:r>
            <a:r>
              <a:rPr lang="en-US" altLang="zh-CN" dirty="0">
                <a:solidFill>
                  <a:srgbClr val="FF3300"/>
                </a:solidFill>
              </a:rPr>
              <a:t> </a:t>
            </a:r>
            <a:r>
              <a:rPr lang="en-US" altLang="zh-CN" dirty="0"/>
              <a:t>to the </a:t>
            </a:r>
            <a:r>
              <a:rPr lang="en-US" altLang="zh-CN" dirty="0">
                <a:solidFill>
                  <a:schemeClr val="hlink"/>
                </a:solidFill>
              </a:rPr>
              <a:t>signal rate.</a:t>
            </a:r>
            <a:r>
              <a:rPr lang="en-US" altLang="zh-CN" dirty="0"/>
              <a:t> </a:t>
            </a:r>
          </a:p>
        </p:txBody>
      </p:sp>
    </p:spTree>
    <p:extLst>
      <p:ext uri="{BB962C8B-B14F-4D97-AF65-F5344CB8AC3E}">
        <p14:creationId xmlns:p14="http://schemas.microsoft.com/office/powerpoint/2010/main" val="381116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0776"/>
                                        </p:tgtEl>
                                        <p:attrNameLst>
                                          <p:attrName>style.visibility</p:attrName>
                                        </p:attrNameLst>
                                      </p:cBhvr>
                                      <p:to>
                                        <p:strVal val="visible"/>
                                      </p:to>
                                    </p:set>
                                    <p:animEffect transition="in" filter="wipe(left)">
                                      <p:cBhvr>
                                        <p:cTn id="7" dur="3000"/>
                                        <p:tgtEl>
                                          <p:spTgt spid="800776"/>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800777"/>
                                        </p:tgtEl>
                                        <p:attrNameLst>
                                          <p:attrName>style.visibility</p:attrName>
                                        </p:attrNameLst>
                                      </p:cBhvr>
                                      <p:to>
                                        <p:strVal val="visible"/>
                                      </p:to>
                                    </p:set>
                                    <p:animEffect transition="in" filter="wipe(left)">
                                      <p:cBhvr>
                                        <p:cTn id="11" dur="500"/>
                                        <p:tgtEl>
                                          <p:spTgt spid="800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7"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0"/>
          </p:nvPr>
        </p:nvSpPr>
        <p:spPr/>
        <p:txBody>
          <a:bodyPr/>
          <a:lstStyle/>
          <a:p>
            <a:r>
              <a:rPr lang="en-US" altLang="zh-CN" dirty="0" smtClean="0"/>
              <a:t>0.</a:t>
            </a:r>
            <a:fld id="{31A164BF-2064-4753-8BE9-6EA59789E80C}" type="slidenum">
              <a:rPr lang="en-US" altLang="zh-CN" smtClean="0"/>
              <a:pPr/>
              <a:t>151</a:t>
            </a:fld>
            <a:endParaRPr lang="en-US" altLang="zh-CN" dirty="0"/>
          </a:p>
        </p:txBody>
      </p:sp>
      <p:sp>
        <p:nvSpPr>
          <p:cNvPr id="8" name="页脚占位符 3"/>
          <p:cNvSpPr>
            <a:spLocks noGrp="1"/>
          </p:cNvSpPr>
          <p:nvPr>
            <p:ph type="ftr" sz="quarter" idx="11"/>
          </p:nvPr>
        </p:nvSpPr>
        <p:spPr/>
        <p:txBody>
          <a:bodyPr/>
          <a:lstStyle/>
          <a:p>
            <a:r>
              <a:rPr lang="en-US" altLang="zh-CN" dirty="0" smtClean="0"/>
              <a:t>Mobile and Wireless Networks</a:t>
            </a:r>
            <a:endParaRPr lang="en-US" altLang="zh-CN" dirty="0"/>
          </a:p>
        </p:txBody>
      </p:sp>
      <p:pic>
        <p:nvPicPr>
          <p:cNvPr id="801802" name="Picture 10"/>
          <p:cNvPicPr>
            <a:picLocks noChangeAspect="1" noChangeArrowheads="1"/>
          </p:cNvPicPr>
          <p:nvPr/>
        </p:nvPicPr>
        <p:blipFill>
          <a:blip r:embed="rId3" cstate="print"/>
          <a:srcRect/>
          <a:stretch>
            <a:fillRect/>
          </a:stretch>
        </p:blipFill>
        <p:spPr bwMode="auto">
          <a:xfrm>
            <a:off x="381000" y="2078038"/>
            <a:ext cx="8483600" cy="2459037"/>
          </a:xfrm>
          <a:prstGeom prst="rect">
            <a:avLst/>
          </a:prstGeom>
          <a:noFill/>
          <a:ln w="9525">
            <a:noFill/>
            <a:miter lim="800000"/>
            <a:headEnd/>
            <a:tailEnd/>
          </a:ln>
          <a:effectLst/>
        </p:spPr>
      </p:pic>
      <p:sp>
        <p:nvSpPr>
          <p:cNvPr id="801803" name="Rectangle 11"/>
          <p:cNvSpPr>
            <a:spLocks noGrp="1" noChangeArrowheads="1"/>
          </p:cNvSpPr>
          <p:nvPr>
            <p:ph type="title"/>
          </p:nvPr>
        </p:nvSpPr>
        <p:spPr/>
        <p:txBody>
          <a:bodyPr/>
          <a:lstStyle/>
          <a:p>
            <a:r>
              <a:rPr lang="en-US" altLang="zh-CN" dirty="0" smtClean="0">
                <a:latin typeface="+mn-lt"/>
              </a:rPr>
              <a:t>Implementation </a:t>
            </a:r>
            <a:r>
              <a:rPr lang="en-US" altLang="zh-CN" dirty="0"/>
              <a:t>of Binary ASK</a:t>
            </a:r>
            <a:endParaRPr lang="zh-CN" altLang="en-US" dirty="0">
              <a:latin typeface="+mn-lt"/>
            </a:endParaRPr>
          </a:p>
        </p:txBody>
      </p:sp>
      <p:sp>
        <p:nvSpPr>
          <p:cNvPr id="801804" name="Rectangle 12"/>
          <p:cNvSpPr>
            <a:spLocks noChangeArrowheads="1"/>
          </p:cNvSpPr>
          <p:nvPr/>
        </p:nvSpPr>
        <p:spPr bwMode="auto">
          <a:xfrm>
            <a:off x="1676400" y="5486400"/>
            <a:ext cx="5193729" cy="461665"/>
          </a:xfrm>
          <a:prstGeom prst="rect">
            <a:avLst/>
          </a:prstGeom>
          <a:noFill/>
          <a:ln w="9525" algn="ctr">
            <a:noFill/>
            <a:miter lim="800000"/>
            <a:headEnd/>
            <a:tailEnd/>
          </a:ln>
          <a:effectLst/>
        </p:spPr>
        <p:txBody>
          <a:bodyPr wrap="none">
            <a:spAutoFit/>
          </a:bodyPr>
          <a:lstStyle/>
          <a:p>
            <a:pPr>
              <a:buFontTx/>
              <a:buNone/>
            </a:pPr>
            <a:r>
              <a:rPr lang="en-US" altLang="zh-CN" sz="2400" baseline="0" dirty="0">
                <a:solidFill>
                  <a:schemeClr val="hlink"/>
                </a:solidFill>
                <a:latin typeface="+mn-lt"/>
              </a:rPr>
              <a:t>Figure </a:t>
            </a:r>
            <a:r>
              <a:rPr lang="en-US" altLang="zh-CN" sz="2400" baseline="0" dirty="0" smtClean="0">
                <a:latin typeface="+mn-lt"/>
              </a:rPr>
              <a:t>Implementation </a:t>
            </a:r>
            <a:r>
              <a:rPr lang="en-US" altLang="zh-CN" sz="2400" baseline="0" dirty="0">
                <a:latin typeface="+mn-lt"/>
              </a:rPr>
              <a:t>of binary ASK</a:t>
            </a:r>
            <a:endParaRPr lang="zh-CN" altLang="en-US" sz="2400" baseline="0" dirty="0">
              <a:latin typeface="+mn-lt"/>
            </a:endParaRPr>
          </a:p>
        </p:txBody>
      </p:sp>
      <p:sp>
        <p:nvSpPr>
          <p:cNvPr id="801806" name="Rectangle 14"/>
          <p:cNvSpPr>
            <a:spLocks noChangeArrowheads="1"/>
          </p:cNvSpPr>
          <p:nvPr/>
        </p:nvSpPr>
        <p:spPr bwMode="auto">
          <a:xfrm>
            <a:off x="381000" y="4625801"/>
            <a:ext cx="3762372" cy="396875"/>
          </a:xfrm>
          <a:prstGeom prst="rect">
            <a:avLst/>
          </a:prstGeom>
          <a:noFill/>
          <a:ln w="9525" algn="ctr">
            <a:noFill/>
            <a:miter lim="800000"/>
            <a:headEnd/>
            <a:tailEnd/>
          </a:ln>
          <a:effectLst/>
        </p:spPr>
        <p:txBody>
          <a:bodyPr wrap="square">
            <a:spAutoFit/>
          </a:bodyPr>
          <a:lstStyle/>
          <a:p>
            <a:pPr>
              <a:lnSpc>
                <a:spcPct val="100000"/>
              </a:lnSpc>
              <a:spcBef>
                <a:spcPct val="30000"/>
              </a:spcBef>
              <a:buClrTx/>
              <a:buFontTx/>
              <a:buNone/>
            </a:pPr>
            <a:r>
              <a:rPr lang="en-US" altLang="zh-CN" sz="2000" dirty="0">
                <a:latin typeface="+mn-lt"/>
              </a:rPr>
              <a:t>nonperiodic composite signal</a:t>
            </a:r>
          </a:p>
        </p:txBody>
      </p:sp>
      <p:sp>
        <p:nvSpPr>
          <p:cNvPr id="2" name="矩形 1"/>
          <p:cNvSpPr/>
          <p:nvPr/>
        </p:nvSpPr>
        <p:spPr>
          <a:xfrm>
            <a:off x="470964" y="1424518"/>
            <a:ext cx="5613204" cy="379591"/>
          </a:xfrm>
          <a:prstGeom prst="rect">
            <a:avLst/>
          </a:prstGeom>
        </p:spPr>
        <p:txBody>
          <a:bodyPr wrap="square">
            <a:spAutoFit/>
          </a:bodyPr>
          <a:lstStyle/>
          <a:p>
            <a:pPr>
              <a:spcBef>
                <a:spcPct val="30000"/>
              </a:spcBef>
              <a:buSzTx/>
              <a:buNone/>
              <a:defRPr/>
            </a:pPr>
            <a:r>
              <a:rPr lang="en-US" altLang="zh-CN" sz="2800" dirty="0">
                <a:latin typeface="+mn-lt"/>
              </a:rPr>
              <a:t>Unipolar NRZ (convert digital data to digital signals)</a:t>
            </a:r>
          </a:p>
        </p:txBody>
      </p:sp>
    </p:spTree>
    <p:extLst>
      <p:ext uri="{BB962C8B-B14F-4D97-AF65-F5344CB8AC3E}">
        <p14:creationId xmlns:p14="http://schemas.microsoft.com/office/powerpoint/2010/main" val="418093487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p:txBody>
          <a:bodyPr/>
          <a:lstStyle/>
          <a:p>
            <a:r>
              <a:rPr lang="en-US" altLang="zh-CN" dirty="0" smtClean="0"/>
              <a:t>0.</a:t>
            </a:r>
            <a:fld id="{242BD455-D055-45B4-8525-CB397D30D3F5}" type="slidenum">
              <a:rPr lang="en-US" altLang="zh-CN" smtClean="0"/>
              <a:pPr/>
              <a:t>152</a:t>
            </a:fld>
            <a:endParaRPr lang="en-US" altLang="zh-CN" dirty="0"/>
          </a:p>
        </p:txBody>
      </p:sp>
      <p:sp>
        <p:nvSpPr>
          <p:cNvPr id="6" name="页脚占位符 3"/>
          <p:cNvSpPr>
            <a:spLocks noGrp="1"/>
          </p:cNvSpPr>
          <p:nvPr>
            <p:ph type="ftr" sz="quarter" idx="11"/>
          </p:nvPr>
        </p:nvSpPr>
        <p:spPr/>
        <p:txBody>
          <a:bodyPr/>
          <a:lstStyle/>
          <a:p>
            <a:r>
              <a:rPr lang="en-US" altLang="zh-CN" dirty="0" smtClean="0"/>
              <a:t>Mobile and Wireless Networks</a:t>
            </a:r>
            <a:endParaRPr lang="en-US" altLang="zh-CN" dirty="0"/>
          </a:p>
        </p:txBody>
      </p:sp>
      <p:pic>
        <p:nvPicPr>
          <p:cNvPr id="803847" name="Picture 7"/>
          <p:cNvPicPr>
            <a:picLocks noChangeAspect="1" noChangeArrowheads="1"/>
          </p:cNvPicPr>
          <p:nvPr/>
        </p:nvPicPr>
        <p:blipFill>
          <a:blip r:embed="rId3" cstate="print"/>
          <a:srcRect/>
          <a:stretch>
            <a:fillRect/>
          </a:stretch>
        </p:blipFill>
        <p:spPr bwMode="auto">
          <a:xfrm>
            <a:off x="228600" y="2133600"/>
            <a:ext cx="8637588" cy="2662238"/>
          </a:xfrm>
          <a:prstGeom prst="rect">
            <a:avLst/>
          </a:prstGeom>
          <a:noFill/>
          <a:ln w="9525">
            <a:noFill/>
            <a:miter lim="800000"/>
            <a:headEnd/>
            <a:tailEnd/>
          </a:ln>
          <a:effectLst/>
        </p:spPr>
      </p:pic>
      <p:sp>
        <p:nvSpPr>
          <p:cNvPr id="803850" name="Rectangle 10"/>
          <p:cNvSpPr>
            <a:spLocks noGrp="1" noChangeArrowheads="1"/>
          </p:cNvSpPr>
          <p:nvPr>
            <p:ph type="title"/>
          </p:nvPr>
        </p:nvSpPr>
        <p:spPr>
          <a:xfrm>
            <a:off x="304800" y="185726"/>
            <a:ext cx="8534400" cy="652474"/>
          </a:xfrm>
        </p:spPr>
        <p:txBody>
          <a:bodyPr/>
          <a:lstStyle/>
          <a:p>
            <a:r>
              <a:rPr lang="en-US" altLang="zh-CN" dirty="0"/>
              <a:t>Binary frequency shift </a:t>
            </a:r>
            <a:r>
              <a:rPr lang="en-US" altLang="zh-CN" dirty="0" smtClean="0"/>
              <a:t>keying</a:t>
            </a:r>
            <a:br>
              <a:rPr lang="en-US" altLang="zh-CN" dirty="0" smtClean="0"/>
            </a:br>
            <a:r>
              <a:rPr lang="zh-CN" altLang="en-US" dirty="0"/>
              <a:t>二进制</a:t>
            </a:r>
            <a:r>
              <a:rPr lang="zh-CN" altLang="en-US" dirty="0" smtClean="0"/>
              <a:t>频率移动键</a:t>
            </a:r>
            <a:r>
              <a:rPr lang="zh-CN" altLang="en-US" dirty="0"/>
              <a:t>控</a:t>
            </a:r>
          </a:p>
        </p:txBody>
      </p:sp>
      <p:sp>
        <p:nvSpPr>
          <p:cNvPr id="803851" name="Rectangle 11"/>
          <p:cNvSpPr>
            <a:spLocks noChangeArrowheads="1"/>
          </p:cNvSpPr>
          <p:nvPr/>
        </p:nvSpPr>
        <p:spPr bwMode="auto">
          <a:xfrm>
            <a:off x="1600200" y="5181600"/>
            <a:ext cx="5062348" cy="461665"/>
          </a:xfrm>
          <a:prstGeom prst="rect">
            <a:avLst/>
          </a:prstGeom>
          <a:noFill/>
          <a:ln w="9525" algn="ctr">
            <a:noFill/>
            <a:miter lim="800000"/>
            <a:headEnd/>
            <a:tailEnd/>
          </a:ln>
          <a:effectLst/>
        </p:spPr>
        <p:txBody>
          <a:bodyPr wrap="none">
            <a:spAutoFit/>
          </a:bodyPr>
          <a:lstStyle/>
          <a:p>
            <a:pPr>
              <a:buFontTx/>
              <a:buNone/>
            </a:pPr>
            <a:r>
              <a:rPr lang="en-US" altLang="zh-CN" sz="2400" baseline="0" dirty="0">
                <a:solidFill>
                  <a:schemeClr val="hlink"/>
                </a:solidFill>
                <a:latin typeface="Tahoma" pitchFamily="34" charset="0"/>
              </a:rPr>
              <a:t>Figure </a:t>
            </a:r>
            <a:r>
              <a:rPr lang="en-US" altLang="zh-CN" sz="2400" baseline="0" dirty="0" smtClean="0">
                <a:latin typeface="Tahoma" pitchFamily="34" charset="0"/>
              </a:rPr>
              <a:t>Binary </a:t>
            </a:r>
            <a:r>
              <a:rPr lang="en-US" altLang="zh-CN" sz="2400" baseline="0" dirty="0">
                <a:latin typeface="Tahoma" pitchFamily="34" charset="0"/>
              </a:rPr>
              <a:t>frequency shift keying</a:t>
            </a:r>
            <a:endParaRPr lang="zh-CN" altLang="en-US" sz="2400" baseline="0" dirty="0">
              <a:latin typeface="Tahoma" pitchFamily="34" charset="0"/>
            </a:endParaRPr>
          </a:p>
        </p:txBody>
      </p:sp>
      <p:sp>
        <p:nvSpPr>
          <p:cNvPr id="7" name="矩形 6"/>
          <p:cNvSpPr/>
          <p:nvPr/>
        </p:nvSpPr>
        <p:spPr>
          <a:xfrm>
            <a:off x="1857356" y="1714488"/>
            <a:ext cx="1923925" cy="369332"/>
          </a:xfrm>
          <a:prstGeom prst="rect">
            <a:avLst/>
          </a:prstGeom>
        </p:spPr>
        <p:txBody>
          <a:bodyPr wrap="none">
            <a:spAutoFit/>
          </a:bodyPr>
          <a:lstStyle/>
          <a:p>
            <a:pPr>
              <a:buNone/>
            </a:pPr>
            <a:r>
              <a:rPr lang="en-US" altLang="zh-CN" sz="2000" dirty="0" smtClean="0"/>
              <a:t>coherent BFSK</a:t>
            </a:r>
            <a:endParaRPr lang="zh-CN" altLang="en-US" sz="2000" dirty="0"/>
          </a:p>
        </p:txBody>
      </p:sp>
    </p:spTree>
    <p:extLst>
      <p:ext uri="{BB962C8B-B14F-4D97-AF65-F5344CB8AC3E}">
        <p14:creationId xmlns:p14="http://schemas.microsoft.com/office/powerpoint/2010/main" val="307887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3847"/>
                                        </p:tgtEl>
                                        <p:attrNameLst>
                                          <p:attrName>style.visibility</p:attrName>
                                        </p:attrNameLst>
                                      </p:cBhvr>
                                      <p:to>
                                        <p:strVal val="visible"/>
                                      </p:to>
                                    </p:set>
                                    <p:animEffect transition="in" filter="wipe(left)">
                                      <p:cBhvr>
                                        <p:cTn id="7" dur="2000"/>
                                        <p:tgtEl>
                                          <p:spTgt spid="803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p:txBody>
          <a:bodyPr/>
          <a:lstStyle/>
          <a:p>
            <a:r>
              <a:rPr lang="en-US" altLang="zh-CN" dirty="0" smtClean="0"/>
              <a:t>0.</a:t>
            </a:r>
            <a:fld id="{7B2384FF-5D1F-4942-9CE8-1364E4E88418}" type="slidenum">
              <a:rPr lang="en-US" altLang="zh-CN" smtClean="0"/>
              <a:pPr/>
              <a:t>153</a:t>
            </a:fld>
            <a:endParaRPr lang="en-US" altLang="zh-CN" dirty="0"/>
          </a:p>
        </p:txBody>
      </p:sp>
      <p:sp>
        <p:nvSpPr>
          <p:cNvPr id="6" name="页脚占位符 3"/>
          <p:cNvSpPr>
            <a:spLocks noGrp="1"/>
          </p:cNvSpPr>
          <p:nvPr>
            <p:ph type="ftr" sz="quarter" idx="11"/>
          </p:nvPr>
        </p:nvSpPr>
        <p:spPr/>
        <p:txBody>
          <a:bodyPr/>
          <a:lstStyle/>
          <a:p>
            <a:r>
              <a:rPr lang="en-US" altLang="zh-CN" dirty="0" smtClean="0"/>
              <a:t>Mobile and Wireless Networks</a:t>
            </a:r>
            <a:endParaRPr lang="en-US" altLang="zh-CN" dirty="0"/>
          </a:p>
        </p:txBody>
      </p:sp>
      <p:pic>
        <p:nvPicPr>
          <p:cNvPr id="804870" name="Picture 6"/>
          <p:cNvPicPr>
            <a:picLocks noChangeAspect="1" noChangeArrowheads="1"/>
          </p:cNvPicPr>
          <p:nvPr/>
        </p:nvPicPr>
        <p:blipFill>
          <a:blip r:embed="rId3" cstate="print"/>
          <a:srcRect/>
          <a:stretch>
            <a:fillRect/>
          </a:stretch>
        </p:blipFill>
        <p:spPr bwMode="auto">
          <a:xfrm>
            <a:off x="458787" y="2057400"/>
            <a:ext cx="8226425" cy="2446338"/>
          </a:xfrm>
          <a:prstGeom prst="rect">
            <a:avLst/>
          </a:prstGeom>
          <a:noFill/>
          <a:ln w="9525">
            <a:noFill/>
            <a:miter lim="800000"/>
            <a:headEnd/>
            <a:tailEnd/>
          </a:ln>
          <a:effectLst/>
        </p:spPr>
      </p:pic>
      <p:sp>
        <p:nvSpPr>
          <p:cNvPr id="804871" name="Rectangle 7"/>
          <p:cNvSpPr>
            <a:spLocks noGrp="1" noChangeArrowheads="1"/>
          </p:cNvSpPr>
          <p:nvPr>
            <p:ph type="title"/>
          </p:nvPr>
        </p:nvSpPr>
        <p:spPr/>
        <p:txBody>
          <a:bodyPr/>
          <a:lstStyle/>
          <a:p>
            <a:r>
              <a:rPr lang="en-US" altLang="zh-CN" dirty="0" smtClean="0">
                <a:latin typeface="+mn-lt"/>
              </a:rPr>
              <a:t>Implementation of </a:t>
            </a:r>
            <a:r>
              <a:rPr lang="en-US" altLang="zh-CN" dirty="0">
                <a:latin typeface="+mn-lt"/>
              </a:rPr>
              <a:t>BFSK</a:t>
            </a:r>
            <a:endParaRPr lang="zh-CN" altLang="en-US" dirty="0">
              <a:latin typeface="+mn-lt"/>
            </a:endParaRPr>
          </a:p>
        </p:txBody>
      </p:sp>
      <p:sp>
        <p:nvSpPr>
          <p:cNvPr id="804872" name="Rectangle 8"/>
          <p:cNvSpPr>
            <a:spLocks noChangeArrowheads="1"/>
          </p:cNvSpPr>
          <p:nvPr/>
        </p:nvSpPr>
        <p:spPr bwMode="auto">
          <a:xfrm>
            <a:off x="2209800" y="5191012"/>
            <a:ext cx="4416850" cy="461665"/>
          </a:xfrm>
          <a:prstGeom prst="rect">
            <a:avLst/>
          </a:prstGeom>
          <a:noFill/>
          <a:ln w="9525" algn="ctr">
            <a:noFill/>
            <a:miter lim="800000"/>
            <a:headEnd/>
            <a:tailEnd/>
          </a:ln>
          <a:effectLst/>
        </p:spPr>
        <p:txBody>
          <a:bodyPr wrap="none">
            <a:spAutoFit/>
          </a:bodyPr>
          <a:lstStyle/>
          <a:p>
            <a:pPr>
              <a:buFontTx/>
              <a:buNone/>
            </a:pPr>
            <a:r>
              <a:rPr lang="en-US" altLang="zh-CN" sz="2400" baseline="0" dirty="0">
                <a:solidFill>
                  <a:schemeClr val="hlink"/>
                </a:solidFill>
                <a:latin typeface="+mn-lt"/>
              </a:rPr>
              <a:t>Figure </a:t>
            </a:r>
            <a:r>
              <a:rPr lang="en-US" altLang="zh-CN" sz="2400" baseline="0" dirty="0" smtClean="0">
                <a:latin typeface="+mn-lt"/>
              </a:rPr>
              <a:t>Implementation </a:t>
            </a:r>
            <a:r>
              <a:rPr lang="en-US" altLang="zh-CN" sz="2400" baseline="0" dirty="0">
                <a:latin typeface="+mn-lt"/>
              </a:rPr>
              <a:t>of BFSK</a:t>
            </a:r>
            <a:endParaRPr lang="zh-CN" altLang="en-US" sz="2400" baseline="0" dirty="0">
              <a:latin typeface="+mn-lt"/>
            </a:endParaRPr>
          </a:p>
        </p:txBody>
      </p:sp>
      <p:sp>
        <p:nvSpPr>
          <p:cNvPr id="2" name="矩形 1"/>
          <p:cNvSpPr/>
          <p:nvPr/>
        </p:nvSpPr>
        <p:spPr>
          <a:xfrm>
            <a:off x="715796" y="4492452"/>
            <a:ext cx="1923925" cy="369332"/>
          </a:xfrm>
          <a:prstGeom prst="rect">
            <a:avLst/>
          </a:prstGeom>
        </p:spPr>
        <p:txBody>
          <a:bodyPr wrap="none">
            <a:spAutoFit/>
          </a:bodyPr>
          <a:lstStyle/>
          <a:p>
            <a:pPr>
              <a:buNone/>
            </a:pPr>
            <a:r>
              <a:rPr lang="en-US" altLang="zh-CN" sz="2000" dirty="0"/>
              <a:t>coherent BFSK</a:t>
            </a:r>
            <a:endParaRPr lang="zh-CN" altLang="en-US" sz="2000" dirty="0"/>
          </a:p>
        </p:txBody>
      </p:sp>
    </p:spTree>
    <p:extLst>
      <p:ext uri="{BB962C8B-B14F-4D97-AF65-F5344CB8AC3E}">
        <p14:creationId xmlns:p14="http://schemas.microsoft.com/office/powerpoint/2010/main" val="143404498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dirty="0" smtClean="0"/>
              <a:t>0.</a:t>
            </a:r>
            <a:fld id="{3F98B95F-36A2-46B7-8901-792C692E9C78}" type="slidenum">
              <a:rPr lang="en-US" altLang="zh-CN" smtClean="0"/>
              <a:pPr/>
              <a:t>154</a:t>
            </a:fld>
            <a:endParaRPr lang="en-US" altLang="zh-CN" dirty="0"/>
          </a:p>
        </p:txBody>
      </p:sp>
      <p:sp>
        <p:nvSpPr>
          <p:cNvPr id="5" name="页脚占位符 3"/>
          <p:cNvSpPr>
            <a:spLocks noGrp="1"/>
          </p:cNvSpPr>
          <p:nvPr>
            <p:ph type="ftr" sz="quarter" idx="11"/>
          </p:nvPr>
        </p:nvSpPr>
        <p:spPr/>
        <p:txBody>
          <a:bodyPr/>
          <a:lstStyle/>
          <a:p>
            <a:r>
              <a:rPr lang="en-US" altLang="zh-CN" dirty="0" smtClean="0"/>
              <a:t>Mobile and Wireless Networks</a:t>
            </a:r>
            <a:endParaRPr lang="en-US" altLang="zh-CN" dirty="0"/>
          </a:p>
        </p:txBody>
      </p:sp>
      <p:pic>
        <p:nvPicPr>
          <p:cNvPr id="806918" name="Picture 6"/>
          <p:cNvPicPr>
            <a:picLocks noChangeAspect="1" noChangeArrowheads="1"/>
          </p:cNvPicPr>
          <p:nvPr/>
        </p:nvPicPr>
        <p:blipFill>
          <a:blip r:embed="rId3" cstate="print"/>
          <a:srcRect/>
          <a:stretch>
            <a:fillRect/>
          </a:stretch>
        </p:blipFill>
        <p:spPr bwMode="auto">
          <a:xfrm>
            <a:off x="152400" y="2438400"/>
            <a:ext cx="8629650" cy="2319338"/>
          </a:xfrm>
          <a:prstGeom prst="rect">
            <a:avLst/>
          </a:prstGeom>
          <a:noFill/>
          <a:ln w="9525">
            <a:noFill/>
            <a:miter lim="800000"/>
            <a:headEnd/>
            <a:tailEnd/>
          </a:ln>
          <a:effectLst/>
        </p:spPr>
      </p:pic>
      <p:sp>
        <p:nvSpPr>
          <p:cNvPr id="806922" name="Rectangle 10"/>
          <p:cNvSpPr>
            <a:spLocks noGrp="1" noChangeArrowheads="1"/>
          </p:cNvSpPr>
          <p:nvPr>
            <p:ph type="title"/>
          </p:nvPr>
        </p:nvSpPr>
        <p:spPr>
          <a:xfrm>
            <a:off x="304800" y="228600"/>
            <a:ext cx="8534400" cy="680120"/>
          </a:xfrm>
        </p:spPr>
        <p:txBody>
          <a:bodyPr/>
          <a:lstStyle/>
          <a:p>
            <a:r>
              <a:rPr lang="en-US" altLang="zh-CN" dirty="0" smtClean="0"/>
              <a:t>Binary </a:t>
            </a:r>
            <a:r>
              <a:rPr lang="en-US" altLang="zh-CN" dirty="0"/>
              <a:t>phase shift keying</a:t>
            </a:r>
            <a:endParaRPr lang="zh-CN" altLang="en-US" dirty="0"/>
          </a:p>
        </p:txBody>
      </p:sp>
    </p:spTree>
    <p:extLst>
      <p:ext uri="{BB962C8B-B14F-4D97-AF65-F5344CB8AC3E}">
        <p14:creationId xmlns:p14="http://schemas.microsoft.com/office/powerpoint/2010/main" val="31699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6918"/>
                                        </p:tgtEl>
                                        <p:attrNameLst>
                                          <p:attrName>style.visibility</p:attrName>
                                        </p:attrNameLst>
                                      </p:cBhvr>
                                      <p:to>
                                        <p:strVal val="visible"/>
                                      </p:to>
                                    </p:set>
                                    <p:animEffect transition="in" filter="wipe(left)">
                                      <p:cBhvr>
                                        <p:cTn id="7" dur="2000"/>
                                        <p:tgtEl>
                                          <p:spTgt spid="806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p:txBody>
          <a:bodyPr/>
          <a:lstStyle/>
          <a:p>
            <a:r>
              <a:rPr lang="en-US" altLang="zh-CN" dirty="0" smtClean="0"/>
              <a:t>0.</a:t>
            </a:r>
            <a:fld id="{12B63D6E-5182-4E4F-87E0-330042B3E4AB}" type="slidenum">
              <a:rPr lang="en-US" altLang="zh-CN" smtClean="0"/>
              <a:pPr/>
              <a:t>155</a:t>
            </a:fld>
            <a:endParaRPr lang="en-US" altLang="zh-CN" dirty="0"/>
          </a:p>
        </p:txBody>
      </p:sp>
      <p:sp>
        <p:nvSpPr>
          <p:cNvPr id="6" name="页脚占位符 3"/>
          <p:cNvSpPr>
            <a:spLocks noGrp="1"/>
          </p:cNvSpPr>
          <p:nvPr>
            <p:ph type="ftr" sz="quarter" idx="11"/>
          </p:nvPr>
        </p:nvSpPr>
        <p:spPr/>
        <p:txBody>
          <a:bodyPr/>
          <a:lstStyle/>
          <a:p>
            <a:r>
              <a:rPr lang="en-US" altLang="zh-CN" dirty="0" smtClean="0"/>
              <a:t>Mobile and Wireless Networks</a:t>
            </a:r>
            <a:endParaRPr lang="en-US" altLang="zh-CN" dirty="0"/>
          </a:p>
        </p:txBody>
      </p:sp>
      <p:pic>
        <p:nvPicPr>
          <p:cNvPr id="807943" name="Picture 7"/>
          <p:cNvPicPr>
            <a:picLocks noChangeAspect="1" noChangeArrowheads="1"/>
          </p:cNvPicPr>
          <p:nvPr/>
        </p:nvPicPr>
        <p:blipFill>
          <a:blip r:embed="rId4" cstate="print"/>
          <a:srcRect/>
          <a:stretch>
            <a:fillRect/>
          </a:stretch>
        </p:blipFill>
        <p:spPr bwMode="auto">
          <a:xfrm>
            <a:off x="530225" y="2006600"/>
            <a:ext cx="8080375" cy="2565400"/>
          </a:xfrm>
          <a:prstGeom prst="rect">
            <a:avLst/>
          </a:prstGeom>
          <a:noFill/>
          <a:ln w="9525">
            <a:noFill/>
            <a:miter lim="800000"/>
            <a:headEnd/>
            <a:tailEnd/>
          </a:ln>
          <a:effectLst/>
        </p:spPr>
      </p:pic>
      <p:sp>
        <p:nvSpPr>
          <p:cNvPr id="807946" name="Rectangle 10"/>
          <p:cNvSpPr>
            <a:spLocks noGrp="1" noChangeArrowheads="1"/>
          </p:cNvSpPr>
          <p:nvPr>
            <p:ph type="title"/>
          </p:nvPr>
        </p:nvSpPr>
        <p:spPr/>
        <p:txBody>
          <a:bodyPr/>
          <a:lstStyle/>
          <a:p>
            <a:r>
              <a:rPr lang="en-US" altLang="zh-CN" dirty="0" smtClean="0"/>
              <a:t>Implementation </a:t>
            </a:r>
            <a:r>
              <a:rPr lang="en-US" altLang="zh-CN" dirty="0"/>
              <a:t>of </a:t>
            </a:r>
            <a:r>
              <a:rPr lang="en-US" altLang="zh-CN" dirty="0" smtClean="0"/>
              <a:t>BPSK</a:t>
            </a:r>
            <a:endParaRPr lang="zh-CN" altLang="en-US" dirty="0"/>
          </a:p>
        </p:txBody>
      </p:sp>
      <p:sp>
        <p:nvSpPr>
          <p:cNvPr id="807947" name="Rectangle 11"/>
          <p:cNvSpPr>
            <a:spLocks noChangeArrowheads="1"/>
          </p:cNvSpPr>
          <p:nvPr/>
        </p:nvSpPr>
        <p:spPr bwMode="auto">
          <a:xfrm>
            <a:off x="1331640" y="1606490"/>
            <a:ext cx="1519519" cy="400110"/>
          </a:xfrm>
          <a:prstGeom prst="rect">
            <a:avLst/>
          </a:prstGeom>
          <a:noFill/>
          <a:ln w="9525" algn="ctr">
            <a:noFill/>
            <a:miter lim="800000"/>
            <a:headEnd/>
            <a:tailEnd/>
          </a:ln>
          <a:effectLst/>
        </p:spPr>
        <p:txBody>
          <a:bodyPr wrap="none">
            <a:spAutoFit/>
          </a:bodyPr>
          <a:lstStyle/>
          <a:p>
            <a:pPr>
              <a:buFontTx/>
              <a:buNone/>
            </a:pPr>
            <a:r>
              <a:rPr lang="en-US" altLang="zh-CN" sz="2000" baseline="0" dirty="0" smtClean="0">
                <a:solidFill>
                  <a:srgbClr val="FF0000"/>
                </a:solidFill>
                <a:latin typeface="Tahoma" pitchFamily="34" charset="0"/>
              </a:rPr>
              <a:t>polar </a:t>
            </a:r>
            <a:r>
              <a:rPr lang="en-US" altLang="zh-CN" sz="2000" baseline="0" dirty="0">
                <a:solidFill>
                  <a:srgbClr val="FF0000"/>
                </a:solidFill>
                <a:latin typeface="Tahoma" pitchFamily="34" charset="0"/>
              </a:rPr>
              <a:t>NRZ-L</a:t>
            </a:r>
            <a:endParaRPr lang="zh-CN" altLang="en-US" sz="2000" baseline="0" dirty="0">
              <a:solidFill>
                <a:srgbClr val="FF0000"/>
              </a:solidFill>
              <a:latin typeface="Tahoma" pitchFamily="34" charset="0"/>
            </a:endParaRPr>
          </a:p>
        </p:txBody>
      </p:sp>
      <p:graphicFrame>
        <p:nvGraphicFramePr>
          <p:cNvPr id="9" name="对象 8"/>
          <p:cNvGraphicFramePr>
            <a:graphicFrameLocks noChangeAspect="1"/>
          </p:cNvGraphicFramePr>
          <p:nvPr/>
        </p:nvGraphicFramePr>
        <p:xfrm>
          <a:off x="5518150" y="2282825"/>
          <a:ext cx="114300" cy="177800"/>
        </p:xfrm>
        <a:graphic>
          <a:graphicData uri="http://schemas.openxmlformats.org/presentationml/2006/ole">
            <mc:AlternateContent xmlns:mc="http://schemas.openxmlformats.org/markup-compatibility/2006">
              <mc:Choice xmlns:v="urn:schemas-microsoft-com:vml" Requires="v">
                <p:oleObj spid="_x0000_s427022" name="Equation" r:id="rId5" imgW="114102" imgH="177492" progId="Equation.DSMT4">
                  <p:embed/>
                </p:oleObj>
              </mc:Choice>
              <mc:Fallback>
                <p:oleObj name="Equation" r:id="rId5" imgW="114102" imgH="17749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8150" y="2282825"/>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7651" name="Object 3"/>
          <p:cNvGraphicFramePr>
            <a:graphicFrameLocks noChangeAspect="1"/>
          </p:cNvGraphicFramePr>
          <p:nvPr/>
        </p:nvGraphicFramePr>
        <p:xfrm>
          <a:off x="571472" y="5143512"/>
          <a:ext cx="5572164" cy="412607"/>
        </p:xfrm>
        <a:graphic>
          <a:graphicData uri="http://schemas.openxmlformats.org/presentationml/2006/ole">
            <mc:AlternateContent xmlns:mc="http://schemas.openxmlformats.org/markup-compatibility/2006">
              <mc:Choice xmlns:v="urn:schemas-microsoft-com:vml" Requires="v">
                <p:oleObj spid="_x0000_s427023" name="Equation" r:id="rId7" imgW="2743200" imgH="203200" progId="Equation.DSMT4">
                  <p:embed/>
                </p:oleObj>
              </mc:Choice>
              <mc:Fallback>
                <p:oleObj name="Equation" r:id="rId7" imgW="2743200" imgH="203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472" y="5143512"/>
                        <a:ext cx="5572164" cy="41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6548740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2"/>
          <p:cNvSpPr>
            <a:spLocks noGrp="1"/>
          </p:cNvSpPr>
          <p:nvPr>
            <p:ph type="sldNum" sz="quarter" idx="10"/>
          </p:nvPr>
        </p:nvSpPr>
        <p:spPr/>
        <p:txBody>
          <a:bodyPr/>
          <a:lstStyle/>
          <a:p>
            <a:r>
              <a:rPr lang="en-US" altLang="zh-CN" dirty="0" smtClean="0"/>
              <a:t>0.</a:t>
            </a:r>
            <a:fld id="{6A9B260B-942C-4AC0-8FFA-2C339C9E5BB6}" type="slidenum">
              <a:rPr lang="en-US" altLang="zh-CN" smtClean="0"/>
              <a:pPr/>
              <a:t>156</a:t>
            </a:fld>
            <a:endParaRPr lang="en-US" altLang="zh-CN" dirty="0"/>
          </a:p>
        </p:txBody>
      </p:sp>
      <p:sp>
        <p:nvSpPr>
          <p:cNvPr id="12" name="页脚占位符 3"/>
          <p:cNvSpPr>
            <a:spLocks noGrp="1"/>
          </p:cNvSpPr>
          <p:nvPr>
            <p:ph type="ftr" sz="quarter" idx="11"/>
          </p:nvPr>
        </p:nvSpPr>
        <p:spPr/>
        <p:txBody>
          <a:bodyPr/>
          <a:lstStyle/>
          <a:p>
            <a:r>
              <a:rPr lang="en-US" altLang="zh-CN" dirty="0" smtClean="0"/>
              <a:t>Mobile and Wireless Networks</a:t>
            </a:r>
            <a:endParaRPr lang="en-US" altLang="zh-CN" dirty="0"/>
          </a:p>
        </p:txBody>
      </p:sp>
      <p:pic>
        <p:nvPicPr>
          <p:cNvPr id="808967" name="Picture 7"/>
          <p:cNvPicPr>
            <a:picLocks noChangeAspect="1" noChangeArrowheads="1"/>
          </p:cNvPicPr>
          <p:nvPr/>
        </p:nvPicPr>
        <p:blipFill>
          <a:blip r:embed="rId3" cstate="print"/>
          <a:srcRect/>
          <a:stretch>
            <a:fillRect/>
          </a:stretch>
        </p:blipFill>
        <p:spPr bwMode="auto">
          <a:xfrm>
            <a:off x="1447800" y="1010791"/>
            <a:ext cx="7258050" cy="4913313"/>
          </a:xfrm>
          <a:prstGeom prst="rect">
            <a:avLst/>
          </a:prstGeom>
          <a:noFill/>
          <a:ln w="9525">
            <a:noFill/>
            <a:miter lim="800000"/>
            <a:headEnd/>
            <a:tailEnd/>
          </a:ln>
          <a:effectLst/>
        </p:spPr>
      </p:pic>
      <p:sp>
        <p:nvSpPr>
          <p:cNvPr id="808968" name="Rectangle 8"/>
          <p:cNvSpPr>
            <a:spLocks noGrp="1" noChangeArrowheads="1"/>
          </p:cNvSpPr>
          <p:nvPr>
            <p:ph type="title"/>
          </p:nvPr>
        </p:nvSpPr>
        <p:spPr>
          <a:xfrm>
            <a:off x="304800" y="228600"/>
            <a:ext cx="8534400" cy="609600"/>
          </a:xfrm>
        </p:spPr>
        <p:txBody>
          <a:bodyPr/>
          <a:lstStyle/>
          <a:p>
            <a:r>
              <a:rPr lang="en-US" altLang="zh-CN" dirty="0" smtClean="0"/>
              <a:t>QPSK </a:t>
            </a:r>
            <a:r>
              <a:rPr lang="en-US" altLang="zh-CN" dirty="0"/>
              <a:t>and its </a:t>
            </a:r>
            <a:r>
              <a:rPr lang="en-US" altLang="zh-CN" dirty="0" smtClean="0"/>
              <a:t>Implementation</a:t>
            </a:r>
            <a:endParaRPr lang="zh-CN" altLang="en-US" dirty="0"/>
          </a:p>
        </p:txBody>
      </p:sp>
      <p:sp>
        <p:nvSpPr>
          <p:cNvPr id="808969" name="Rectangle 9"/>
          <p:cNvSpPr>
            <a:spLocks noChangeArrowheads="1"/>
          </p:cNvSpPr>
          <p:nvPr/>
        </p:nvSpPr>
        <p:spPr bwMode="auto">
          <a:xfrm>
            <a:off x="5543550" y="1317613"/>
            <a:ext cx="736600" cy="396875"/>
          </a:xfrm>
          <a:prstGeom prst="rect">
            <a:avLst/>
          </a:prstGeom>
          <a:noFill/>
          <a:ln w="9525" algn="ctr">
            <a:noFill/>
            <a:miter lim="800000"/>
            <a:headEnd/>
            <a:tailEnd/>
          </a:ln>
          <a:effectLst/>
        </p:spPr>
        <p:txBody>
          <a:bodyPr wrap="none">
            <a:spAutoFit/>
          </a:bodyPr>
          <a:lstStyle/>
          <a:p>
            <a:pPr>
              <a:lnSpc>
                <a:spcPct val="100000"/>
              </a:lnSpc>
              <a:spcBef>
                <a:spcPct val="30000"/>
              </a:spcBef>
              <a:buClrTx/>
              <a:buFontTx/>
              <a:buNone/>
            </a:pPr>
            <a:r>
              <a:rPr lang="en-US" altLang="zh-CN" sz="2000" dirty="0">
                <a:solidFill>
                  <a:srgbClr val="FF0000"/>
                </a:solidFill>
                <a:latin typeface="Tahoma" pitchFamily="34" charset="0"/>
              </a:rPr>
              <a:t>0101</a:t>
            </a:r>
          </a:p>
        </p:txBody>
      </p:sp>
      <p:sp>
        <p:nvSpPr>
          <p:cNvPr id="808970" name="Rectangle 10"/>
          <p:cNvSpPr>
            <a:spLocks noChangeArrowheads="1"/>
          </p:cNvSpPr>
          <p:nvPr/>
        </p:nvSpPr>
        <p:spPr bwMode="auto">
          <a:xfrm>
            <a:off x="5429256" y="5000636"/>
            <a:ext cx="838200" cy="396875"/>
          </a:xfrm>
          <a:prstGeom prst="rect">
            <a:avLst/>
          </a:prstGeom>
          <a:noFill/>
          <a:ln w="9525" algn="ctr">
            <a:noFill/>
            <a:miter lim="800000"/>
            <a:headEnd/>
            <a:tailEnd/>
          </a:ln>
          <a:effectLst/>
        </p:spPr>
        <p:txBody>
          <a:bodyPr anchor="ctr">
            <a:spAutoFit/>
          </a:bodyPr>
          <a:lstStyle/>
          <a:p>
            <a:pPr>
              <a:lnSpc>
                <a:spcPct val="100000"/>
              </a:lnSpc>
              <a:spcBef>
                <a:spcPct val="30000"/>
              </a:spcBef>
              <a:buClrTx/>
              <a:buFontTx/>
              <a:buNone/>
            </a:pPr>
            <a:r>
              <a:rPr lang="en-US" altLang="zh-CN" sz="2000" dirty="0">
                <a:latin typeface="Tahoma" pitchFamily="34" charset="0"/>
              </a:rPr>
              <a:t>0011</a:t>
            </a:r>
          </a:p>
        </p:txBody>
      </p:sp>
      <p:sp>
        <p:nvSpPr>
          <p:cNvPr id="808971" name="Rectangle 11"/>
          <p:cNvSpPr>
            <a:spLocks noChangeArrowheads="1"/>
          </p:cNvSpPr>
          <p:nvPr/>
        </p:nvSpPr>
        <p:spPr bwMode="auto">
          <a:xfrm>
            <a:off x="228600" y="2643187"/>
            <a:ext cx="1219200" cy="366713"/>
          </a:xfrm>
          <a:prstGeom prst="rect">
            <a:avLst/>
          </a:prstGeom>
          <a:noFill/>
          <a:ln w="9525" algn="ctr">
            <a:noFill/>
            <a:miter lim="800000"/>
            <a:headEnd/>
            <a:tailEnd/>
          </a:ln>
          <a:effectLst/>
        </p:spPr>
        <p:txBody>
          <a:bodyPr>
            <a:spAutoFit/>
          </a:bodyPr>
          <a:lstStyle/>
          <a:p>
            <a:pPr algn="ctr">
              <a:buFontTx/>
              <a:buNone/>
            </a:pPr>
            <a:r>
              <a:rPr lang="en-US" altLang="zh-CN" sz="2000" u="sng" dirty="0">
                <a:latin typeface="Tahoma" pitchFamily="34" charset="0"/>
              </a:rPr>
              <a:t>0</a:t>
            </a:r>
            <a:r>
              <a:rPr lang="en-US" altLang="zh-CN" sz="2000" dirty="0" smtClean="0">
                <a:latin typeface="Tahoma" pitchFamily="34" charset="0"/>
              </a:rPr>
              <a:t>: </a:t>
            </a:r>
            <a:r>
              <a:rPr lang="en-US" altLang="zh-CN" sz="2000" dirty="0" smtClean="0">
                <a:solidFill>
                  <a:schemeClr val="hlink"/>
                </a:solidFill>
                <a:latin typeface="Tahoma" pitchFamily="34" charset="0"/>
              </a:rPr>
              <a:t>180</a:t>
            </a:r>
            <a:r>
              <a:rPr lang="en-US" altLang="zh-CN" sz="2000" baseline="30000" dirty="0" smtClean="0">
                <a:solidFill>
                  <a:schemeClr val="hlink"/>
                </a:solidFill>
                <a:latin typeface="Tahoma" pitchFamily="34" charset="0"/>
              </a:rPr>
              <a:t>0</a:t>
            </a:r>
            <a:endParaRPr lang="zh-CN" altLang="en-US" sz="2000" baseline="30000" dirty="0">
              <a:solidFill>
                <a:schemeClr val="hlink"/>
              </a:solidFill>
              <a:latin typeface="Tahoma" pitchFamily="34" charset="0"/>
            </a:endParaRPr>
          </a:p>
        </p:txBody>
      </p:sp>
      <p:sp>
        <p:nvSpPr>
          <p:cNvPr id="808972" name="Rectangle 12"/>
          <p:cNvSpPr>
            <a:spLocks noChangeArrowheads="1"/>
          </p:cNvSpPr>
          <p:nvPr/>
        </p:nvSpPr>
        <p:spPr bwMode="auto">
          <a:xfrm>
            <a:off x="304800" y="4648200"/>
            <a:ext cx="1050925" cy="366713"/>
          </a:xfrm>
          <a:prstGeom prst="rect">
            <a:avLst/>
          </a:prstGeom>
          <a:noFill/>
          <a:ln w="9525" algn="ctr">
            <a:noFill/>
            <a:miter lim="800000"/>
            <a:headEnd/>
            <a:tailEnd/>
          </a:ln>
          <a:effectLst/>
        </p:spPr>
        <p:txBody>
          <a:bodyPr>
            <a:spAutoFit/>
          </a:bodyPr>
          <a:lstStyle/>
          <a:p>
            <a:pPr algn="ctr">
              <a:buFontTx/>
              <a:buNone/>
            </a:pPr>
            <a:r>
              <a:rPr lang="en-US" altLang="zh-CN" sz="2000" u="sng" dirty="0">
                <a:latin typeface="Tahoma" pitchFamily="34" charset="0"/>
              </a:rPr>
              <a:t>0</a:t>
            </a:r>
            <a:r>
              <a:rPr lang="en-US" altLang="zh-CN" sz="2000" dirty="0" smtClean="0">
                <a:latin typeface="Tahoma" pitchFamily="34" charset="0"/>
              </a:rPr>
              <a:t>: </a:t>
            </a:r>
            <a:r>
              <a:rPr lang="en-US" altLang="zh-CN" sz="2000" dirty="0" smtClean="0">
                <a:solidFill>
                  <a:schemeClr val="hlink"/>
                </a:solidFill>
                <a:latin typeface="Tahoma" pitchFamily="34" charset="0"/>
              </a:rPr>
              <a:t>270</a:t>
            </a:r>
            <a:r>
              <a:rPr lang="en-US" altLang="zh-CN" sz="2000" baseline="30000" dirty="0" smtClean="0">
                <a:solidFill>
                  <a:schemeClr val="hlink"/>
                </a:solidFill>
                <a:latin typeface="Tahoma" pitchFamily="34" charset="0"/>
              </a:rPr>
              <a:t>0</a:t>
            </a:r>
            <a:endParaRPr lang="zh-CN" altLang="en-US" sz="2000" baseline="30000" dirty="0">
              <a:solidFill>
                <a:schemeClr val="hlink"/>
              </a:solidFill>
              <a:latin typeface="Tahoma" pitchFamily="34" charset="0"/>
            </a:endParaRPr>
          </a:p>
        </p:txBody>
      </p:sp>
      <p:sp>
        <p:nvSpPr>
          <p:cNvPr id="808973" name="Rectangle 13"/>
          <p:cNvSpPr>
            <a:spLocks noChangeArrowheads="1"/>
          </p:cNvSpPr>
          <p:nvPr/>
        </p:nvSpPr>
        <p:spPr bwMode="auto">
          <a:xfrm>
            <a:off x="3886200" y="2603463"/>
            <a:ext cx="1295400" cy="366713"/>
          </a:xfrm>
          <a:prstGeom prst="rect">
            <a:avLst/>
          </a:prstGeom>
          <a:noFill/>
          <a:ln w="9525" algn="ctr">
            <a:noFill/>
            <a:miter lim="800000"/>
            <a:headEnd/>
            <a:tailEnd/>
          </a:ln>
          <a:effectLst/>
        </p:spPr>
        <p:txBody>
          <a:bodyPr>
            <a:spAutoFit/>
          </a:bodyPr>
          <a:lstStyle/>
          <a:p>
            <a:pPr algn="ctr">
              <a:buFontTx/>
              <a:buNone/>
            </a:pPr>
            <a:r>
              <a:rPr lang="en-US" altLang="zh-CN" sz="2000" u="sng" dirty="0">
                <a:latin typeface="Tahoma" pitchFamily="34" charset="0"/>
              </a:rPr>
              <a:t>1</a:t>
            </a:r>
            <a:r>
              <a:rPr lang="en-US" altLang="zh-CN" sz="2000" dirty="0" smtClean="0">
                <a:latin typeface="Tahoma" pitchFamily="34" charset="0"/>
              </a:rPr>
              <a:t>: </a:t>
            </a:r>
            <a:r>
              <a:rPr lang="en-US" altLang="zh-CN" sz="2000" dirty="0" smtClean="0">
                <a:solidFill>
                  <a:schemeClr val="hlink"/>
                </a:solidFill>
                <a:latin typeface="Tahoma" pitchFamily="34" charset="0"/>
              </a:rPr>
              <a:t>0</a:t>
            </a:r>
            <a:r>
              <a:rPr lang="en-US" altLang="zh-CN" sz="2000" baseline="30000" dirty="0" smtClean="0">
                <a:solidFill>
                  <a:schemeClr val="hlink"/>
                </a:solidFill>
                <a:latin typeface="Tahoma" pitchFamily="34" charset="0"/>
              </a:rPr>
              <a:t>0</a:t>
            </a:r>
            <a:endParaRPr lang="zh-CN" altLang="en-US" sz="2000" baseline="30000" dirty="0">
              <a:solidFill>
                <a:schemeClr val="hlink"/>
              </a:solidFill>
              <a:latin typeface="Tahoma" pitchFamily="34" charset="0"/>
            </a:endParaRPr>
          </a:p>
        </p:txBody>
      </p:sp>
      <p:sp>
        <p:nvSpPr>
          <p:cNvPr id="808974" name="Rectangle 14"/>
          <p:cNvSpPr>
            <a:spLocks noChangeArrowheads="1"/>
          </p:cNvSpPr>
          <p:nvPr/>
        </p:nvSpPr>
        <p:spPr bwMode="auto">
          <a:xfrm>
            <a:off x="4038600" y="4572000"/>
            <a:ext cx="1295400" cy="366713"/>
          </a:xfrm>
          <a:prstGeom prst="rect">
            <a:avLst/>
          </a:prstGeom>
          <a:noFill/>
          <a:ln w="9525" algn="ctr">
            <a:noFill/>
            <a:miter lim="800000"/>
            <a:headEnd/>
            <a:tailEnd/>
          </a:ln>
          <a:effectLst/>
        </p:spPr>
        <p:txBody>
          <a:bodyPr>
            <a:spAutoFit/>
          </a:bodyPr>
          <a:lstStyle/>
          <a:p>
            <a:pPr algn="ctr">
              <a:buFontTx/>
              <a:buNone/>
            </a:pPr>
            <a:r>
              <a:rPr lang="en-US" altLang="zh-CN" sz="2000" u="sng" dirty="0">
                <a:latin typeface="Tahoma" pitchFamily="34" charset="0"/>
              </a:rPr>
              <a:t>1</a:t>
            </a:r>
            <a:r>
              <a:rPr lang="en-US" altLang="zh-CN" sz="2000" dirty="0" smtClean="0">
                <a:latin typeface="Tahoma" pitchFamily="34" charset="0"/>
              </a:rPr>
              <a:t>: </a:t>
            </a:r>
            <a:r>
              <a:rPr lang="en-US" altLang="zh-CN" sz="2000" dirty="0" smtClean="0">
                <a:solidFill>
                  <a:schemeClr val="hlink"/>
                </a:solidFill>
                <a:latin typeface="Tahoma" pitchFamily="34" charset="0"/>
              </a:rPr>
              <a:t>90</a:t>
            </a:r>
            <a:r>
              <a:rPr lang="en-US" altLang="zh-CN" sz="2000" baseline="30000" dirty="0" smtClean="0">
                <a:solidFill>
                  <a:schemeClr val="hlink"/>
                </a:solidFill>
                <a:latin typeface="Tahoma" pitchFamily="34" charset="0"/>
              </a:rPr>
              <a:t>0</a:t>
            </a:r>
            <a:endParaRPr lang="zh-CN" altLang="en-US" sz="2000" baseline="30000" dirty="0">
              <a:solidFill>
                <a:schemeClr val="hlink"/>
              </a:solidFill>
              <a:latin typeface="Tahoma" pitchFamily="34" charset="0"/>
            </a:endParaRPr>
          </a:p>
        </p:txBody>
      </p:sp>
      <p:sp>
        <p:nvSpPr>
          <p:cNvPr id="808977" name="Rectangle 17"/>
          <p:cNvSpPr>
            <a:spLocks noChangeArrowheads="1"/>
          </p:cNvSpPr>
          <p:nvPr/>
        </p:nvSpPr>
        <p:spPr bwMode="auto">
          <a:xfrm>
            <a:off x="1428728" y="5919807"/>
            <a:ext cx="2643206" cy="369332"/>
          </a:xfrm>
          <a:prstGeom prst="rect">
            <a:avLst/>
          </a:prstGeom>
          <a:noFill/>
          <a:ln w="9525" algn="ctr">
            <a:noFill/>
            <a:miter lim="800000"/>
            <a:headEnd/>
            <a:tailEnd/>
          </a:ln>
          <a:effectLst/>
        </p:spPr>
        <p:txBody>
          <a:bodyPr wrap="square">
            <a:spAutoFit/>
          </a:bodyPr>
          <a:lstStyle/>
          <a:p>
            <a:pPr>
              <a:lnSpc>
                <a:spcPct val="100000"/>
              </a:lnSpc>
              <a:spcBef>
                <a:spcPct val="30000"/>
              </a:spcBef>
              <a:buClrTx/>
              <a:buFontTx/>
              <a:buNone/>
            </a:pPr>
            <a:r>
              <a:rPr lang="en-US" altLang="zh-CN" sz="1800" dirty="0">
                <a:latin typeface="Tahoma" pitchFamily="34" charset="0"/>
              </a:rPr>
              <a:t>   </a:t>
            </a:r>
            <a:r>
              <a:rPr lang="en-US" altLang="zh-CN" sz="1800" baseline="0" dirty="0">
                <a:latin typeface="Tahoma" pitchFamily="34" charset="0"/>
              </a:rPr>
              <a:t>00   </a:t>
            </a:r>
            <a:r>
              <a:rPr lang="en-US" altLang="zh-CN" sz="1800" baseline="0" dirty="0" smtClean="0">
                <a:latin typeface="Tahoma" pitchFamily="34" charset="0"/>
              </a:rPr>
              <a:t>  </a:t>
            </a:r>
            <a:r>
              <a:rPr lang="en-US" altLang="zh-CN" sz="1800" baseline="0" dirty="0">
                <a:latin typeface="Tahoma" pitchFamily="34" charset="0"/>
              </a:rPr>
              <a:t>10     </a:t>
            </a:r>
            <a:r>
              <a:rPr lang="en-US" altLang="zh-CN" sz="1800" baseline="0" dirty="0" smtClean="0">
                <a:latin typeface="Tahoma" pitchFamily="34" charset="0"/>
              </a:rPr>
              <a:t> 01     11</a:t>
            </a:r>
            <a:endParaRPr lang="en-US" altLang="zh-CN" sz="1800" baseline="0" dirty="0">
              <a:latin typeface="Tahoma" pitchFamily="34" charset="0"/>
            </a:endParaRPr>
          </a:p>
        </p:txBody>
      </p:sp>
      <p:sp>
        <p:nvSpPr>
          <p:cNvPr id="2" name="矩形 1"/>
          <p:cNvSpPr/>
          <p:nvPr/>
        </p:nvSpPr>
        <p:spPr>
          <a:xfrm>
            <a:off x="59781" y="1742045"/>
            <a:ext cx="1467068" cy="341632"/>
          </a:xfrm>
          <a:prstGeom prst="rect">
            <a:avLst/>
          </a:prstGeom>
        </p:spPr>
        <p:txBody>
          <a:bodyPr wrap="none">
            <a:spAutoFit/>
          </a:bodyPr>
          <a:lstStyle/>
          <a:p>
            <a:pPr algn="ctr">
              <a:buNone/>
            </a:pPr>
            <a:r>
              <a:rPr lang="en-US" altLang="zh-CN" sz="1800" dirty="0"/>
              <a:t>Polar NRZ-L</a:t>
            </a:r>
          </a:p>
        </p:txBody>
      </p:sp>
      <p:sp>
        <p:nvSpPr>
          <p:cNvPr id="14" name="矩形 13"/>
          <p:cNvSpPr/>
          <p:nvPr/>
        </p:nvSpPr>
        <p:spPr>
          <a:xfrm>
            <a:off x="7715272" y="3571876"/>
            <a:ext cx="784189" cy="341632"/>
          </a:xfrm>
          <a:prstGeom prst="rect">
            <a:avLst/>
          </a:prstGeom>
        </p:spPr>
        <p:txBody>
          <a:bodyPr wrap="none">
            <a:spAutoFit/>
          </a:bodyPr>
          <a:lstStyle/>
          <a:p>
            <a:pPr>
              <a:buNone/>
            </a:pPr>
            <a:r>
              <a:rPr lang="en-US" sz="1800" dirty="0" smtClean="0">
                <a:latin typeface="+mn-lt"/>
              </a:rPr>
              <a:t>sigma</a:t>
            </a:r>
            <a:endParaRPr lang="en-US" dirty="0">
              <a:latin typeface="+mn-lt"/>
            </a:endParaRPr>
          </a:p>
        </p:txBody>
      </p:sp>
    </p:spTree>
    <p:extLst>
      <p:ext uri="{BB962C8B-B14F-4D97-AF65-F5344CB8AC3E}">
        <p14:creationId xmlns:p14="http://schemas.microsoft.com/office/powerpoint/2010/main" val="189242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8971"/>
                                        </p:tgtEl>
                                        <p:attrNameLst>
                                          <p:attrName>style.visibility</p:attrName>
                                        </p:attrNameLst>
                                      </p:cBhvr>
                                      <p:to>
                                        <p:strVal val="visible"/>
                                      </p:to>
                                    </p:set>
                                    <p:animEffect transition="in" filter="wipe(left)">
                                      <p:cBhvr>
                                        <p:cTn id="7" dur="500"/>
                                        <p:tgtEl>
                                          <p:spTgt spid="8089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08972">
                                            <p:txEl>
                                              <p:pRg st="0" end="0"/>
                                            </p:txEl>
                                          </p:spTgt>
                                        </p:tgtEl>
                                        <p:attrNameLst>
                                          <p:attrName>style.visibility</p:attrName>
                                        </p:attrNameLst>
                                      </p:cBhvr>
                                      <p:to>
                                        <p:strVal val="visible"/>
                                      </p:to>
                                    </p:set>
                                    <p:animEffect transition="in" filter="wipe(left)">
                                      <p:cBhvr>
                                        <p:cTn id="12" dur="500"/>
                                        <p:tgtEl>
                                          <p:spTgt spid="8089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08973"/>
                                        </p:tgtEl>
                                        <p:attrNameLst>
                                          <p:attrName>style.visibility</p:attrName>
                                        </p:attrNameLst>
                                      </p:cBhvr>
                                      <p:to>
                                        <p:strVal val="visible"/>
                                      </p:to>
                                    </p:set>
                                    <p:animEffect transition="in" filter="wipe(left)">
                                      <p:cBhvr>
                                        <p:cTn id="17" dur="500"/>
                                        <p:tgtEl>
                                          <p:spTgt spid="8089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08974"/>
                                        </p:tgtEl>
                                        <p:attrNameLst>
                                          <p:attrName>style.visibility</p:attrName>
                                        </p:attrNameLst>
                                      </p:cBhvr>
                                      <p:to>
                                        <p:strVal val="visible"/>
                                      </p:to>
                                    </p:set>
                                    <p:animEffect transition="in" filter="wipe(left)">
                                      <p:cBhvr>
                                        <p:cTn id="22" dur="500"/>
                                        <p:tgtEl>
                                          <p:spTgt spid="80897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71" grpId="0"/>
      <p:bldP spid="808973" grpId="0"/>
      <p:bldP spid="808974"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0"/>
          </p:nvPr>
        </p:nvSpPr>
        <p:spPr/>
        <p:txBody>
          <a:bodyPr/>
          <a:lstStyle/>
          <a:p>
            <a:r>
              <a:rPr lang="en-US" altLang="zh-CN" dirty="0" smtClean="0"/>
              <a:t>0.</a:t>
            </a:r>
            <a:fld id="{79F023C1-6D63-41FC-9402-09856E96F4FA}" type="slidenum">
              <a:rPr lang="en-US" altLang="zh-CN" smtClean="0"/>
              <a:pPr/>
              <a:t>157</a:t>
            </a:fld>
            <a:endParaRPr lang="en-US" altLang="zh-CN" dirty="0"/>
          </a:p>
        </p:txBody>
      </p:sp>
      <p:sp>
        <p:nvSpPr>
          <p:cNvPr id="8" name="页脚占位符 5"/>
          <p:cNvSpPr>
            <a:spLocks noGrp="1"/>
          </p:cNvSpPr>
          <p:nvPr>
            <p:ph type="ftr" sz="quarter" idx="11"/>
          </p:nvPr>
        </p:nvSpPr>
        <p:spPr/>
        <p:txBody>
          <a:bodyPr/>
          <a:lstStyle/>
          <a:p>
            <a:r>
              <a:rPr lang="en-US" altLang="zh-CN" dirty="0" smtClean="0"/>
              <a:t>Mobile and Wireless Networks</a:t>
            </a:r>
            <a:endParaRPr lang="en-US" altLang="zh-CN" dirty="0"/>
          </a:p>
        </p:txBody>
      </p:sp>
      <p:sp>
        <p:nvSpPr>
          <p:cNvPr id="1195010" name="Rectangle 2"/>
          <p:cNvSpPr>
            <a:spLocks noGrp="1" noChangeArrowheads="1"/>
          </p:cNvSpPr>
          <p:nvPr>
            <p:ph type="title"/>
          </p:nvPr>
        </p:nvSpPr>
        <p:spPr/>
        <p:txBody>
          <a:bodyPr/>
          <a:lstStyle/>
          <a:p>
            <a:r>
              <a:rPr lang="en-US" altLang="zh-CN" dirty="0"/>
              <a:t>QPSK and its </a:t>
            </a:r>
            <a:r>
              <a:rPr lang="en-US" altLang="zh-CN" dirty="0" smtClean="0"/>
              <a:t>Implementation</a:t>
            </a:r>
            <a:endParaRPr lang="zh-CN" altLang="en-US" dirty="0"/>
          </a:p>
        </p:txBody>
      </p:sp>
      <p:sp>
        <p:nvSpPr>
          <p:cNvPr id="1195017" name="Rectangle 9"/>
          <p:cNvSpPr>
            <a:spLocks noGrp="1" noChangeArrowheads="1"/>
          </p:cNvSpPr>
          <p:nvPr>
            <p:ph type="body" sz="half" idx="1"/>
          </p:nvPr>
        </p:nvSpPr>
        <p:spPr>
          <a:xfrm>
            <a:off x="381000" y="1066800"/>
            <a:ext cx="4038600" cy="914400"/>
          </a:xfrm>
        </p:spPr>
        <p:txBody>
          <a:bodyPr/>
          <a:lstStyle/>
          <a:p>
            <a:r>
              <a:rPr lang="en-US" altLang="zh-CN" sz="2000" dirty="0" smtClean="0"/>
              <a:t>modulated </a:t>
            </a:r>
            <a:r>
              <a:rPr lang="en-US" altLang="zh-CN" sz="2000" dirty="0"/>
              <a:t>composite signal related to the bit pattern of </a:t>
            </a:r>
            <a:r>
              <a:rPr lang="en-US" altLang="zh-CN" sz="2000" dirty="0">
                <a:solidFill>
                  <a:srgbClr val="FF0000"/>
                </a:solidFill>
              </a:rPr>
              <a:t>00</a:t>
            </a:r>
            <a:r>
              <a:rPr lang="en-US" altLang="zh-CN" sz="2000" dirty="0"/>
              <a:t>:</a:t>
            </a:r>
          </a:p>
        </p:txBody>
      </p:sp>
      <p:sp>
        <p:nvSpPr>
          <p:cNvPr id="1195018" name="Rectangle 10"/>
          <p:cNvSpPr>
            <a:spLocks noGrp="1" noChangeArrowheads="1"/>
          </p:cNvSpPr>
          <p:nvPr>
            <p:ph type="body" sz="half" idx="2"/>
          </p:nvPr>
        </p:nvSpPr>
        <p:spPr>
          <a:xfrm>
            <a:off x="4648200" y="1066800"/>
            <a:ext cx="4191000" cy="762000"/>
          </a:xfrm>
        </p:spPr>
        <p:txBody>
          <a:bodyPr/>
          <a:lstStyle/>
          <a:p>
            <a:r>
              <a:rPr lang="en-US" altLang="zh-CN" sz="2000" dirty="0" smtClean="0"/>
              <a:t>modulated composite </a:t>
            </a:r>
            <a:r>
              <a:rPr lang="en-US" altLang="zh-CN" sz="2000" dirty="0"/>
              <a:t>signal </a:t>
            </a:r>
            <a:r>
              <a:rPr lang="en-US" altLang="zh-CN" sz="2000" dirty="0" smtClean="0"/>
              <a:t>relative </a:t>
            </a:r>
            <a:r>
              <a:rPr lang="en-US" altLang="zh-CN" sz="2000" dirty="0"/>
              <a:t>to the bit pattern of </a:t>
            </a:r>
            <a:r>
              <a:rPr lang="en-US" altLang="zh-CN" sz="2000" dirty="0">
                <a:solidFill>
                  <a:srgbClr val="FF0000"/>
                </a:solidFill>
              </a:rPr>
              <a:t>11</a:t>
            </a:r>
            <a:r>
              <a:rPr lang="en-US" altLang="zh-CN" sz="2000" dirty="0"/>
              <a:t>:</a:t>
            </a:r>
            <a:endParaRPr lang="zh-CN" altLang="en-US" sz="2000" dirty="0"/>
          </a:p>
        </p:txBody>
      </p:sp>
      <p:graphicFrame>
        <p:nvGraphicFramePr>
          <p:cNvPr id="1195012" name="Object 4"/>
          <p:cNvGraphicFramePr>
            <a:graphicFrameLocks noChangeAspect="1"/>
          </p:cNvGraphicFramePr>
          <p:nvPr/>
        </p:nvGraphicFramePr>
        <p:xfrm>
          <a:off x="457200" y="1981200"/>
          <a:ext cx="3900486" cy="3458922"/>
        </p:xfrm>
        <a:graphic>
          <a:graphicData uri="http://schemas.openxmlformats.org/presentationml/2006/ole">
            <mc:AlternateContent xmlns:mc="http://schemas.openxmlformats.org/markup-compatibility/2006">
              <mc:Choice xmlns:v="urn:schemas-microsoft-com:vml" Requires="v">
                <p:oleObj spid="_x0000_s428044" name="Equation" r:id="rId4" imgW="2082800" imgH="2082800" progId="Equation.DSMT4">
                  <p:embed/>
                </p:oleObj>
              </mc:Choice>
              <mc:Fallback>
                <p:oleObj name="Equation" r:id="rId4" imgW="2082800" imgH="2082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981200"/>
                        <a:ext cx="3900486" cy="34589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5019" name="Object 11"/>
          <p:cNvGraphicFramePr>
            <a:graphicFrameLocks noChangeAspect="1"/>
          </p:cNvGraphicFramePr>
          <p:nvPr/>
        </p:nvGraphicFramePr>
        <p:xfrm>
          <a:off x="4800600" y="2057400"/>
          <a:ext cx="3948502" cy="2014542"/>
        </p:xfrm>
        <a:graphic>
          <a:graphicData uri="http://schemas.openxmlformats.org/presentationml/2006/ole">
            <mc:AlternateContent xmlns:mc="http://schemas.openxmlformats.org/markup-compatibility/2006">
              <mc:Choice xmlns:v="urn:schemas-microsoft-com:vml" Requires="v">
                <p:oleObj spid="_x0000_s428045" name="Equation" r:id="rId6" imgW="49377600" imgH="29260800" progId="Equation.DSMT4">
                  <p:embed/>
                </p:oleObj>
              </mc:Choice>
              <mc:Fallback>
                <p:oleObj name="Equation" r:id="rId6" imgW="49377600" imgH="29260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2057400"/>
                        <a:ext cx="3948502" cy="20145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3252339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dirty="0" smtClean="0"/>
              <a:t>0.</a:t>
            </a:r>
            <a:fld id="{72BE7F42-A694-47A1-A897-A356CDE08687}" type="slidenum">
              <a:rPr lang="en-US" altLang="zh-CN" smtClean="0"/>
              <a:pPr/>
              <a:t>158</a:t>
            </a:fld>
            <a:endParaRPr lang="en-US" altLang="zh-CN" dirty="0"/>
          </a:p>
        </p:txBody>
      </p:sp>
      <p:sp>
        <p:nvSpPr>
          <p:cNvPr id="5" name="页脚占位符 3"/>
          <p:cNvSpPr>
            <a:spLocks noGrp="1"/>
          </p:cNvSpPr>
          <p:nvPr>
            <p:ph type="ftr" sz="quarter" idx="11"/>
          </p:nvPr>
        </p:nvSpPr>
        <p:spPr/>
        <p:txBody>
          <a:bodyPr/>
          <a:lstStyle/>
          <a:p>
            <a:r>
              <a:rPr lang="en-US" altLang="zh-CN" dirty="0" smtClean="0"/>
              <a:t>Mobile and Wireless Networks</a:t>
            </a:r>
            <a:endParaRPr lang="en-US" altLang="zh-CN" dirty="0"/>
          </a:p>
        </p:txBody>
      </p:sp>
      <p:pic>
        <p:nvPicPr>
          <p:cNvPr id="811014" name="Picture 6"/>
          <p:cNvPicPr>
            <a:picLocks noChangeAspect="1" noChangeArrowheads="1"/>
          </p:cNvPicPr>
          <p:nvPr/>
        </p:nvPicPr>
        <p:blipFill>
          <a:blip r:embed="rId3" cstate="print"/>
          <a:srcRect/>
          <a:stretch>
            <a:fillRect/>
          </a:stretch>
        </p:blipFill>
        <p:spPr bwMode="auto">
          <a:xfrm>
            <a:off x="656431" y="4127306"/>
            <a:ext cx="8135937" cy="2019300"/>
          </a:xfrm>
          <a:prstGeom prst="rect">
            <a:avLst/>
          </a:prstGeom>
          <a:noFill/>
          <a:ln w="9525">
            <a:noFill/>
            <a:miter lim="800000"/>
            <a:headEnd/>
            <a:tailEnd/>
          </a:ln>
          <a:effectLst/>
        </p:spPr>
      </p:pic>
      <p:sp>
        <p:nvSpPr>
          <p:cNvPr id="811015" name="Rectangle 7"/>
          <p:cNvSpPr>
            <a:spLocks noGrp="1" noChangeArrowheads="1"/>
          </p:cNvSpPr>
          <p:nvPr>
            <p:ph type="title"/>
          </p:nvPr>
        </p:nvSpPr>
        <p:spPr/>
        <p:txBody>
          <a:bodyPr/>
          <a:lstStyle/>
          <a:p>
            <a:r>
              <a:rPr lang="en-US" altLang="zh-CN" dirty="0" smtClean="0"/>
              <a:t>Three </a:t>
            </a:r>
            <a:r>
              <a:rPr lang="en-US" altLang="zh-CN" dirty="0"/>
              <a:t>constellation diagrams</a:t>
            </a:r>
            <a:endParaRPr lang="zh-CN" altLang="en-US" dirty="0"/>
          </a:p>
        </p:txBody>
      </p:sp>
      <p:pic>
        <p:nvPicPr>
          <p:cNvPr id="6" name="Picture 6"/>
          <p:cNvPicPr>
            <a:picLocks noChangeAspect="1" noChangeArrowheads="1"/>
          </p:cNvPicPr>
          <p:nvPr/>
        </p:nvPicPr>
        <p:blipFill>
          <a:blip r:embed="rId4" cstate="print"/>
          <a:srcRect/>
          <a:stretch>
            <a:fillRect/>
          </a:stretch>
        </p:blipFill>
        <p:spPr bwMode="auto">
          <a:xfrm>
            <a:off x="2382674" y="1097606"/>
            <a:ext cx="4378652" cy="2851706"/>
          </a:xfrm>
          <a:prstGeom prst="rect">
            <a:avLst/>
          </a:prstGeom>
          <a:noFill/>
          <a:ln w="9525">
            <a:noFill/>
            <a:miter lim="800000"/>
            <a:headEnd/>
            <a:tailEnd/>
          </a:ln>
          <a:effectLst/>
        </p:spPr>
      </p:pic>
    </p:spTree>
    <p:extLst>
      <p:ext uri="{BB962C8B-B14F-4D97-AF65-F5344CB8AC3E}">
        <p14:creationId xmlns:p14="http://schemas.microsoft.com/office/powerpoint/2010/main" val="354694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ED8CDB2F-58BC-40A9-BB2D-F0A6AF710CDE}" type="slidenum">
              <a:rPr lang="en-US" altLang="zh-CN"/>
              <a:pPr/>
              <a:t>159</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827406" name="Rectangle 14"/>
          <p:cNvSpPr>
            <a:spLocks noGrp="1" noChangeArrowheads="1"/>
          </p:cNvSpPr>
          <p:nvPr>
            <p:ph type="title"/>
          </p:nvPr>
        </p:nvSpPr>
        <p:spPr/>
        <p:txBody>
          <a:bodyPr/>
          <a:lstStyle/>
          <a:p>
            <a:r>
              <a:rPr lang="en-US" altLang="zh-CN" dirty="0">
                <a:solidFill>
                  <a:schemeClr val="hlink"/>
                </a:solidFill>
                <a:latin typeface="+mn-lt"/>
              </a:rPr>
              <a:t>Example 0.24</a:t>
            </a:r>
            <a:endParaRPr lang="zh-CN" altLang="en-US" dirty="0">
              <a:solidFill>
                <a:schemeClr val="hlink"/>
              </a:solidFill>
              <a:latin typeface="+mn-lt"/>
            </a:endParaRPr>
          </a:p>
        </p:txBody>
      </p:sp>
      <p:sp>
        <p:nvSpPr>
          <p:cNvPr id="827407" name="Rectangle 15"/>
          <p:cNvSpPr>
            <a:spLocks noGrp="1" noChangeArrowheads="1"/>
          </p:cNvSpPr>
          <p:nvPr>
            <p:ph type="body" idx="1"/>
          </p:nvPr>
        </p:nvSpPr>
        <p:spPr>
          <a:xfrm>
            <a:off x="304800" y="1055207"/>
            <a:ext cx="8553480" cy="3512929"/>
          </a:xfrm>
        </p:spPr>
        <p:txBody>
          <a:bodyPr/>
          <a:lstStyle/>
          <a:p>
            <a:pPr>
              <a:spcBef>
                <a:spcPts val="600"/>
              </a:spcBef>
            </a:pPr>
            <a:r>
              <a:rPr lang="en-US" altLang="zh-CN" sz="2200" dirty="0">
                <a:solidFill>
                  <a:srgbClr val="FF0000"/>
                </a:solidFill>
              </a:rPr>
              <a:t>An example </a:t>
            </a:r>
            <a:r>
              <a:rPr lang="en-US" altLang="zh-CN" sz="2200" dirty="0"/>
              <a:t>of broadband transmission using modulation </a:t>
            </a:r>
            <a:r>
              <a:rPr lang="en-US" altLang="zh-CN" sz="2200" dirty="0">
                <a:solidFill>
                  <a:srgbClr val="FF0000"/>
                </a:solidFill>
              </a:rPr>
              <a:t>is</a:t>
            </a:r>
            <a:r>
              <a:rPr lang="en-US" altLang="zh-CN" sz="2200" dirty="0"/>
              <a:t> the sending of computer data through a</a:t>
            </a:r>
            <a:r>
              <a:rPr lang="en-US" altLang="zh-CN" sz="2200" dirty="0">
                <a:solidFill>
                  <a:srgbClr val="C00000"/>
                </a:solidFill>
              </a:rPr>
              <a:t> </a:t>
            </a:r>
            <a:r>
              <a:rPr lang="en-US" altLang="zh-CN" sz="2200" dirty="0">
                <a:solidFill>
                  <a:srgbClr val="FF0000"/>
                </a:solidFill>
              </a:rPr>
              <a:t>telephone subscriber line</a:t>
            </a:r>
            <a:r>
              <a:rPr lang="en-US" altLang="zh-CN" sz="2200" dirty="0"/>
              <a:t>, the line connecting a resident to the central telephone office. </a:t>
            </a:r>
          </a:p>
          <a:p>
            <a:pPr>
              <a:spcBef>
                <a:spcPts val="600"/>
              </a:spcBef>
            </a:pPr>
            <a:endParaRPr lang="en-US" altLang="zh-CN" sz="2200" dirty="0"/>
          </a:p>
          <a:p>
            <a:pPr>
              <a:spcBef>
                <a:spcPts val="600"/>
              </a:spcBef>
            </a:pPr>
            <a:r>
              <a:rPr lang="en-US" altLang="zh-CN" sz="2200" dirty="0"/>
              <a:t>These lines are designed to carry voice with a limited bandwidth (frequencies between 0 and 4 KHz). </a:t>
            </a:r>
          </a:p>
          <a:p>
            <a:pPr>
              <a:spcBef>
                <a:spcPts val="600"/>
              </a:spcBef>
            </a:pPr>
            <a:endParaRPr lang="en-US" altLang="zh-CN" sz="2200" dirty="0"/>
          </a:p>
          <a:p>
            <a:pPr>
              <a:spcBef>
                <a:spcPts val="600"/>
              </a:spcBef>
            </a:pPr>
            <a:r>
              <a:rPr lang="en-US" altLang="zh-CN" sz="2200" dirty="0"/>
              <a:t>Although this channel can be used as a low-pass channel, it is normally considered a </a:t>
            </a:r>
            <a:r>
              <a:rPr lang="en-US" altLang="zh-CN" sz="2200" dirty="0">
                <a:solidFill>
                  <a:srgbClr val="FF0000"/>
                </a:solidFill>
              </a:rPr>
              <a:t>bandpass</a:t>
            </a:r>
            <a:r>
              <a:rPr lang="en-US" altLang="zh-CN" sz="2200" dirty="0"/>
              <a:t> channel. [FDM]</a:t>
            </a:r>
            <a:endParaRPr lang="zh-CN" altLang="en-US" sz="2200" dirty="0"/>
          </a:p>
        </p:txBody>
      </p:sp>
      <p:pic>
        <p:nvPicPr>
          <p:cNvPr id="7" name="Picture 3"/>
          <p:cNvPicPr>
            <a:picLocks noChangeAspect="1" noChangeArrowheads="1"/>
          </p:cNvPicPr>
          <p:nvPr/>
        </p:nvPicPr>
        <p:blipFill>
          <a:blip r:embed="rId3" cstate="print"/>
          <a:srcRect/>
          <a:stretch>
            <a:fillRect/>
          </a:stretch>
        </p:blipFill>
        <p:spPr bwMode="auto">
          <a:xfrm>
            <a:off x="2402665" y="4655929"/>
            <a:ext cx="4643470" cy="1516271"/>
          </a:xfrm>
          <a:prstGeom prst="rect">
            <a:avLst/>
          </a:prstGeom>
          <a:noFill/>
          <a:ln w="9525">
            <a:noFill/>
            <a:miter lim="800000"/>
            <a:headEnd/>
            <a:tailEnd/>
          </a:ln>
          <a:effectLst/>
        </p:spPr>
      </p:pic>
      <p:sp>
        <p:nvSpPr>
          <p:cNvPr id="2" name="矩形 1">
            <a:extLst>
              <a:ext uri="{FF2B5EF4-FFF2-40B4-BE49-F238E27FC236}">
                <a16:creationId xmlns:a16="http://schemas.microsoft.com/office/drawing/2014/main" xmlns="" id="{986F133A-3F4E-440F-B8AD-B057FD9D8A2E}"/>
              </a:ext>
            </a:extLst>
          </p:cNvPr>
          <p:cNvSpPr/>
          <p:nvPr/>
        </p:nvSpPr>
        <p:spPr>
          <a:xfrm>
            <a:off x="4067944" y="5559623"/>
            <a:ext cx="2137252" cy="307777"/>
          </a:xfrm>
          <a:prstGeom prst="rect">
            <a:avLst/>
          </a:prstGeom>
        </p:spPr>
        <p:txBody>
          <a:bodyPr wrap="none">
            <a:spAutoFit/>
          </a:bodyPr>
          <a:lstStyle/>
          <a:p>
            <a:pPr>
              <a:buNone/>
            </a:pPr>
            <a:r>
              <a:rPr lang="en-US" altLang="zh-CN" sz="1400" baseline="0" dirty="0">
                <a:solidFill>
                  <a:srgbClr val="FF0000"/>
                </a:solidFill>
              </a:rPr>
              <a:t>Broadband transmission </a:t>
            </a:r>
            <a:endParaRPr lang="zh-CN" altLang="en-US" sz="1400" baseline="0"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678918" name="Picture 6"/>
          <p:cNvPicPr>
            <a:picLocks noChangeAspect="1" noChangeArrowheads="1"/>
          </p:cNvPicPr>
          <p:nvPr/>
        </p:nvPicPr>
        <p:blipFill>
          <a:blip r:embed="rId3" cstate="print"/>
          <a:srcRect/>
          <a:stretch>
            <a:fillRect/>
          </a:stretch>
        </p:blipFill>
        <p:spPr bwMode="auto">
          <a:xfrm>
            <a:off x="914400" y="2590800"/>
            <a:ext cx="7075488" cy="2084388"/>
          </a:xfrm>
          <a:prstGeom prst="rect">
            <a:avLst/>
          </a:prstGeom>
          <a:noFill/>
          <a:ln w="9525">
            <a:noFill/>
            <a:miter lim="800000"/>
            <a:headEnd/>
            <a:tailEnd/>
          </a:ln>
          <a:effectLst/>
        </p:spPr>
      </p:pic>
      <p:sp>
        <p:nvSpPr>
          <p:cNvPr id="678921" name="Rectangle 9"/>
          <p:cNvSpPr>
            <a:spLocks noGrp="1" noChangeArrowheads="1"/>
          </p:cNvSpPr>
          <p:nvPr>
            <p:ph type="title"/>
          </p:nvPr>
        </p:nvSpPr>
        <p:spPr/>
        <p:txBody>
          <a:bodyPr/>
          <a:lstStyle/>
          <a:p>
            <a:r>
              <a:rPr lang="en-US" altLang="zh-CN" dirty="0">
                <a:solidFill>
                  <a:schemeClr val="hlink"/>
                </a:solidFill>
              </a:rPr>
              <a:t>Figure 0.2</a:t>
            </a:r>
            <a:r>
              <a:rPr lang="en-US" altLang="zh-CN" dirty="0"/>
              <a:t> A sine wave</a:t>
            </a:r>
            <a:endParaRPr lang="zh-CN" alt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DD1CCB11-7539-4E10-9286-5C08EF0A97BE}" type="slidenum">
              <a:rPr lang="en-US" altLang="zh-CN"/>
              <a:pPr/>
              <a:t>160</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369090"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1369091" name="Rectangle 3"/>
          <p:cNvSpPr>
            <a:spLocks noGrp="1" noChangeArrowheads="1"/>
          </p:cNvSpPr>
          <p:nvPr>
            <p:ph type="title"/>
          </p:nvPr>
        </p:nvSpPr>
        <p:spPr/>
        <p:txBody>
          <a:bodyPr/>
          <a:lstStyle/>
          <a:p>
            <a:r>
              <a:rPr lang="en-US" altLang="zh-CN" dirty="0">
                <a:solidFill>
                  <a:schemeClr val="hlink"/>
                </a:solidFill>
                <a:latin typeface="+mn-lt"/>
              </a:rPr>
              <a:t>Example 0.24</a:t>
            </a:r>
            <a:endParaRPr lang="zh-CN" altLang="en-US" dirty="0">
              <a:solidFill>
                <a:schemeClr val="hlink"/>
              </a:solidFill>
              <a:latin typeface="+mn-lt"/>
            </a:endParaRPr>
          </a:p>
        </p:txBody>
      </p:sp>
      <p:sp>
        <p:nvSpPr>
          <p:cNvPr id="1369092" name="Rectangle 4"/>
          <p:cNvSpPr>
            <a:spLocks noGrp="1" noChangeArrowheads="1"/>
          </p:cNvSpPr>
          <p:nvPr>
            <p:ph type="body" idx="1"/>
          </p:nvPr>
        </p:nvSpPr>
        <p:spPr>
          <a:xfrm>
            <a:off x="304800" y="1052736"/>
            <a:ext cx="8534400" cy="5119464"/>
          </a:xfrm>
        </p:spPr>
        <p:txBody>
          <a:bodyPr/>
          <a:lstStyle/>
          <a:p>
            <a:pPr>
              <a:spcBef>
                <a:spcPts val="600"/>
              </a:spcBef>
            </a:pPr>
            <a:r>
              <a:rPr lang="en-US" altLang="zh-CN" dirty="0"/>
              <a:t>We </a:t>
            </a:r>
            <a:r>
              <a:rPr lang="en-US" altLang="zh-CN" dirty="0">
                <a:solidFill>
                  <a:srgbClr val="FF0000"/>
                </a:solidFill>
              </a:rPr>
              <a:t>convert</a:t>
            </a:r>
            <a:r>
              <a:rPr lang="en-US" altLang="zh-CN" dirty="0"/>
              <a:t> the digital signal from the computer </a:t>
            </a:r>
            <a:r>
              <a:rPr lang="en-US" altLang="zh-CN" dirty="0">
                <a:solidFill>
                  <a:srgbClr val="FF0000"/>
                </a:solidFill>
              </a:rPr>
              <a:t>to</a:t>
            </a:r>
            <a:r>
              <a:rPr lang="en-US" altLang="zh-CN" dirty="0"/>
              <a:t> an analog signal, and send the analog signal. </a:t>
            </a:r>
          </a:p>
          <a:p>
            <a:pPr>
              <a:spcBef>
                <a:spcPts val="600"/>
              </a:spcBef>
            </a:pPr>
            <a:endParaRPr lang="en-US" altLang="zh-CN" dirty="0"/>
          </a:p>
          <a:p>
            <a:pPr>
              <a:spcBef>
                <a:spcPts val="600"/>
              </a:spcBef>
            </a:pPr>
            <a:r>
              <a:rPr lang="en-US" altLang="zh-CN" dirty="0"/>
              <a:t>We can install </a:t>
            </a:r>
            <a:r>
              <a:rPr lang="en-US" altLang="zh-CN" dirty="0">
                <a:solidFill>
                  <a:schemeClr val="hlink"/>
                </a:solidFill>
              </a:rPr>
              <a:t>two </a:t>
            </a:r>
            <a:r>
              <a:rPr lang="en-US" altLang="zh-CN" dirty="0"/>
              <a:t>converters to change the digital signal to analog </a:t>
            </a:r>
            <a:r>
              <a:rPr lang="en-US" altLang="zh-CN" dirty="0">
                <a:solidFill>
                  <a:srgbClr val="FF0000"/>
                </a:solidFill>
              </a:rPr>
              <a:t>and</a:t>
            </a:r>
            <a:r>
              <a:rPr lang="en-US" altLang="zh-CN" dirty="0">
                <a:solidFill>
                  <a:schemeClr val="folHlink"/>
                </a:solidFill>
              </a:rPr>
              <a:t> </a:t>
            </a:r>
            <a:r>
              <a:rPr lang="en-US" altLang="zh-CN" dirty="0">
                <a:solidFill>
                  <a:srgbClr val="FF0000"/>
                </a:solidFill>
              </a:rPr>
              <a:t>vice versa </a:t>
            </a:r>
            <a:r>
              <a:rPr lang="en-US" altLang="zh-CN" dirty="0"/>
              <a:t>at the receiving end. </a:t>
            </a:r>
          </a:p>
          <a:p>
            <a:pPr>
              <a:spcBef>
                <a:spcPts val="600"/>
              </a:spcBef>
            </a:pPr>
            <a:endParaRPr lang="en-US" altLang="zh-CN" dirty="0"/>
          </a:p>
          <a:p>
            <a:pPr>
              <a:spcBef>
                <a:spcPts val="600"/>
              </a:spcBef>
            </a:pPr>
            <a:r>
              <a:rPr lang="en-US" altLang="zh-CN" dirty="0"/>
              <a:t>The converter, in this case, is called a </a:t>
            </a:r>
            <a:r>
              <a:rPr lang="en-US" altLang="zh-CN" dirty="0">
                <a:solidFill>
                  <a:schemeClr val="hlink"/>
                </a:solidFill>
              </a:rPr>
              <a:t>modem </a:t>
            </a:r>
            <a:r>
              <a:rPr lang="en-US" altLang="zh-CN" dirty="0"/>
              <a:t>(</a:t>
            </a:r>
            <a:r>
              <a:rPr lang="en-US" altLang="zh-CN" dirty="0">
                <a:solidFill>
                  <a:schemeClr val="hlink"/>
                </a:solidFill>
              </a:rPr>
              <a:t>mo</a:t>
            </a:r>
            <a:r>
              <a:rPr lang="en-US" altLang="zh-CN" dirty="0"/>
              <a:t>dulator</a:t>
            </a:r>
            <a:r>
              <a:rPr lang="en-US" altLang="zh-CN" dirty="0">
                <a:solidFill>
                  <a:schemeClr val="hlink"/>
                </a:solidFill>
              </a:rPr>
              <a:t> /de</a:t>
            </a:r>
            <a:r>
              <a:rPr lang="en-US" altLang="zh-CN" dirty="0">
                <a:solidFill>
                  <a:srgbClr val="FF0000"/>
                </a:solidFill>
              </a:rPr>
              <a:t>m</a:t>
            </a:r>
            <a:r>
              <a:rPr lang="en-US" altLang="zh-CN" dirty="0"/>
              <a:t>odulator) which we discuss in detail in Chapter C00.</a:t>
            </a:r>
            <a:endParaRPr lang="zh-CN" altLang="en-US"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3"/>
          <p:cNvPicPr>
            <a:picLocks noChangeAspect="1" noChangeArrowheads="1"/>
          </p:cNvPicPr>
          <p:nvPr/>
        </p:nvPicPr>
        <p:blipFill>
          <a:blip r:embed="rId3" cstate="print"/>
          <a:srcRect/>
          <a:stretch>
            <a:fillRect/>
          </a:stretch>
        </p:blipFill>
        <p:spPr bwMode="auto">
          <a:xfrm>
            <a:off x="1142976" y="1071545"/>
            <a:ext cx="6572296" cy="3159543"/>
          </a:xfrm>
          <a:prstGeom prst="rect">
            <a:avLst/>
          </a:prstGeom>
          <a:noFill/>
          <a:ln w="9525">
            <a:noFill/>
            <a:miter lim="800000"/>
            <a:headEnd/>
            <a:tailEnd/>
          </a:ln>
        </p:spPr>
      </p:pic>
      <p:sp>
        <p:nvSpPr>
          <p:cNvPr id="137219" name="Rectangle 4"/>
          <p:cNvSpPr>
            <a:spLocks noGrp="1" noChangeArrowheads="1"/>
          </p:cNvSpPr>
          <p:nvPr>
            <p:ph type="title"/>
          </p:nvPr>
        </p:nvSpPr>
        <p:spPr/>
        <p:txBody>
          <a:bodyPr/>
          <a:lstStyle/>
          <a:p>
            <a:pPr eaLnBrk="1" hangingPunct="1"/>
            <a:r>
              <a:rPr lang="en-US" altLang="zh-CN" dirty="0" smtClean="0">
                <a:latin typeface="+mn-lt"/>
              </a:rPr>
              <a:t>QAM in Discrete </a:t>
            </a:r>
            <a:r>
              <a:rPr lang="en-US" altLang="zh-CN" dirty="0">
                <a:latin typeface="+mn-lt"/>
              </a:rPr>
              <a:t>Multi-Tone Technique</a:t>
            </a:r>
          </a:p>
        </p:txBody>
      </p:sp>
      <p:pic>
        <p:nvPicPr>
          <p:cNvPr id="4" name="Picture 3"/>
          <p:cNvPicPr>
            <a:picLocks noChangeAspect="1" noChangeArrowheads="1"/>
          </p:cNvPicPr>
          <p:nvPr/>
        </p:nvPicPr>
        <p:blipFill>
          <a:blip r:embed="rId4" cstate="print"/>
          <a:srcRect/>
          <a:stretch>
            <a:fillRect/>
          </a:stretch>
        </p:blipFill>
        <p:spPr bwMode="auto">
          <a:xfrm>
            <a:off x="2357421" y="4429132"/>
            <a:ext cx="5469339" cy="1785950"/>
          </a:xfrm>
          <a:prstGeom prst="rect">
            <a:avLst/>
          </a:prstGeom>
          <a:noFill/>
          <a:ln w="9525">
            <a:noFill/>
            <a:miter lim="800000"/>
            <a:headEnd/>
            <a:tailEnd/>
          </a:ln>
        </p:spPr>
      </p:pic>
    </p:spTree>
    <p:extLst>
      <p:ext uri="{BB962C8B-B14F-4D97-AF65-F5344CB8AC3E}">
        <p14:creationId xmlns:p14="http://schemas.microsoft.com/office/powerpoint/2010/main" val="330804274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229924DA-61E3-488C-A361-5C2492FFFCDF}" type="slidenum">
              <a:rPr lang="en-US" altLang="zh-CN"/>
              <a:pPr/>
              <a:t>162</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828430" name="Rectangle 14"/>
          <p:cNvSpPr>
            <a:spLocks noGrp="1" noChangeArrowheads="1"/>
          </p:cNvSpPr>
          <p:nvPr>
            <p:ph type="title"/>
          </p:nvPr>
        </p:nvSpPr>
        <p:spPr/>
        <p:txBody>
          <a:bodyPr/>
          <a:lstStyle/>
          <a:p>
            <a:r>
              <a:rPr lang="en-US" altLang="zh-CN" dirty="0">
                <a:solidFill>
                  <a:schemeClr val="hlink"/>
                </a:solidFill>
                <a:latin typeface="+mn-lt"/>
              </a:rPr>
              <a:t>Example 0.25</a:t>
            </a:r>
            <a:endParaRPr lang="zh-CN" altLang="en-US" dirty="0">
              <a:solidFill>
                <a:schemeClr val="hlink"/>
              </a:solidFill>
              <a:latin typeface="+mn-lt"/>
            </a:endParaRPr>
          </a:p>
        </p:txBody>
      </p:sp>
      <p:sp>
        <p:nvSpPr>
          <p:cNvPr id="828431" name="Rectangle 15"/>
          <p:cNvSpPr>
            <a:spLocks noGrp="1" noChangeArrowheads="1"/>
          </p:cNvSpPr>
          <p:nvPr>
            <p:ph type="body" idx="1"/>
          </p:nvPr>
        </p:nvSpPr>
        <p:spPr>
          <a:xfrm>
            <a:off x="304800" y="1000108"/>
            <a:ext cx="8534400" cy="5143536"/>
          </a:xfrm>
        </p:spPr>
        <p:txBody>
          <a:bodyPr/>
          <a:lstStyle/>
          <a:p>
            <a:pPr>
              <a:spcBef>
                <a:spcPts val="600"/>
              </a:spcBef>
            </a:pPr>
            <a:r>
              <a:rPr lang="en-US" altLang="zh-CN" dirty="0"/>
              <a:t>A second example is the digital cellular telephone. </a:t>
            </a:r>
          </a:p>
          <a:p>
            <a:pPr>
              <a:spcBef>
                <a:spcPts val="600"/>
              </a:spcBef>
            </a:pPr>
            <a:endParaRPr lang="en-US" altLang="zh-CN" dirty="0"/>
          </a:p>
          <a:p>
            <a:pPr>
              <a:spcBef>
                <a:spcPts val="600"/>
              </a:spcBef>
            </a:pPr>
            <a:r>
              <a:rPr lang="en-US" altLang="zh-CN" dirty="0"/>
              <a:t>For better reception, digital cellular phones convert the analog </a:t>
            </a:r>
            <a:r>
              <a:rPr lang="en-US" altLang="zh-CN" dirty="0">
                <a:solidFill>
                  <a:srgbClr val="FF0000"/>
                </a:solidFill>
              </a:rPr>
              <a:t>voice</a:t>
            </a:r>
            <a:r>
              <a:rPr lang="en-US" altLang="zh-CN" dirty="0"/>
              <a:t> signal to a digital signal. </a:t>
            </a:r>
          </a:p>
          <a:p>
            <a:pPr>
              <a:spcBef>
                <a:spcPts val="600"/>
              </a:spcBef>
            </a:pPr>
            <a:endParaRPr lang="en-US" altLang="zh-CN" dirty="0"/>
          </a:p>
          <a:p>
            <a:pPr>
              <a:spcBef>
                <a:spcPts val="600"/>
              </a:spcBef>
            </a:pPr>
            <a:r>
              <a:rPr lang="en-US" altLang="zh-CN" dirty="0"/>
              <a:t>Although the</a:t>
            </a:r>
            <a:r>
              <a:rPr lang="en-US" altLang="zh-CN" dirty="0">
                <a:solidFill>
                  <a:schemeClr val="hlink"/>
                </a:solidFill>
              </a:rPr>
              <a:t> bandwidth</a:t>
            </a:r>
            <a:r>
              <a:rPr lang="en-US" altLang="zh-CN" dirty="0"/>
              <a:t> allocated to a company </a:t>
            </a:r>
            <a:r>
              <a:rPr lang="en-US" altLang="zh-CN" u="sng" dirty="0"/>
              <a:t>providing digital cellular phone service</a:t>
            </a:r>
            <a:r>
              <a:rPr lang="en-US" altLang="zh-CN" dirty="0"/>
              <a:t> </a:t>
            </a:r>
            <a:r>
              <a:rPr lang="en-US" altLang="zh-CN" dirty="0">
                <a:solidFill>
                  <a:schemeClr val="hlink"/>
                </a:solidFill>
              </a:rPr>
              <a:t>is very wide</a:t>
            </a:r>
            <a:r>
              <a:rPr lang="en-US" altLang="zh-CN" dirty="0"/>
              <a:t>, we still cannot send the digital signal without conversion. </a:t>
            </a:r>
            <a:endParaRPr lang="zh-CN" alt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16.</a:t>
            </a:r>
            <a:fld id="{F229E280-6A9A-4B65-A53C-109D719366F7}" type="slidenum">
              <a:rPr lang="en-US" altLang="zh-CN"/>
              <a:pPr/>
              <a:t>163</a:t>
            </a:fld>
            <a:endParaRPr lang="en-US" altLang="zh-CN"/>
          </a:p>
        </p:txBody>
      </p:sp>
      <p:pic>
        <p:nvPicPr>
          <p:cNvPr id="1082374" name="Picture 6"/>
          <p:cNvPicPr>
            <a:picLocks noChangeAspect="1" noChangeArrowheads="1"/>
          </p:cNvPicPr>
          <p:nvPr/>
        </p:nvPicPr>
        <p:blipFill>
          <a:blip r:embed="rId3" cstate="print"/>
          <a:srcRect/>
          <a:stretch>
            <a:fillRect/>
          </a:stretch>
        </p:blipFill>
        <p:spPr bwMode="auto">
          <a:xfrm>
            <a:off x="685800" y="2209800"/>
            <a:ext cx="7742238" cy="2771775"/>
          </a:xfrm>
          <a:prstGeom prst="rect">
            <a:avLst/>
          </a:prstGeom>
          <a:noFill/>
          <a:ln w="9525">
            <a:noFill/>
            <a:miter lim="800000"/>
            <a:headEnd/>
            <a:tailEnd/>
          </a:ln>
          <a:effectLst/>
        </p:spPr>
      </p:pic>
      <p:sp>
        <p:nvSpPr>
          <p:cNvPr id="1082375" name="Rectangle 7"/>
          <p:cNvSpPr>
            <a:spLocks noGrp="1" noChangeArrowheads="1"/>
          </p:cNvSpPr>
          <p:nvPr>
            <p:ph type="title"/>
          </p:nvPr>
        </p:nvSpPr>
        <p:spPr/>
        <p:txBody>
          <a:bodyPr/>
          <a:lstStyle/>
          <a:p>
            <a:r>
              <a:rPr lang="en-US" altLang="zh-CN" dirty="0"/>
              <a:t>Cellular bands for AMPS</a:t>
            </a:r>
            <a:endParaRPr lang="zh-CN" alt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7" name="Rectangle 7"/>
          <p:cNvSpPr>
            <a:spLocks noGrp="1" noChangeArrowheads="1"/>
          </p:cNvSpPr>
          <p:nvPr>
            <p:ph type="title"/>
          </p:nvPr>
        </p:nvSpPr>
        <p:spPr/>
        <p:txBody>
          <a:bodyPr/>
          <a:lstStyle/>
          <a:p>
            <a:r>
              <a:rPr lang="en-US" altLang="zh-CN" dirty="0"/>
              <a:t>GSM </a:t>
            </a:r>
            <a:r>
              <a:rPr lang="en-US" altLang="zh-CN" dirty="0" smtClean="0"/>
              <a:t>bands (2G)</a:t>
            </a:r>
            <a:endParaRPr lang="zh-CN" altLang="en-US" dirty="0"/>
          </a:p>
        </p:txBody>
      </p:sp>
      <p:sp>
        <p:nvSpPr>
          <p:cNvPr id="6" name="内容占位符 5"/>
          <p:cNvSpPr>
            <a:spLocks noGrp="1"/>
          </p:cNvSpPr>
          <p:nvPr>
            <p:ph idx="1"/>
          </p:nvPr>
        </p:nvSpPr>
        <p:spPr>
          <a:xfrm>
            <a:off x="357158" y="4786322"/>
            <a:ext cx="8534400" cy="1357322"/>
          </a:xfrm>
        </p:spPr>
        <p:txBody>
          <a:bodyPr/>
          <a:lstStyle/>
          <a:p>
            <a:r>
              <a:rPr lang="en-US" altLang="zh-CN" dirty="0">
                <a:ea typeface="宋体" panose="02010600030101010101" pitchFamily="2" charset="-122"/>
              </a:rPr>
              <a:t>GSM uses two bands for duplex communication. </a:t>
            </a:r>
          </a:p>
          <a:p>
            <a:r>
              <a:rPr lang="en-US" altLang="zh-CN" dirty="0">
                <a:ea typeface="宋体" panose="02010600030101010101" pitchFamily="2" charset="-122"/>
              </a:rPr>
              <a:t>Each band is 25 MHz in width, and is divided into 124 channels of </a:t>
            </a:r>
            <a:r>
              <a:rPr lang="en-US" altLang="zh-CN" dirty="0">
                <a:solidFill>
                  <a:srgbClr val="FF0000"/>
                </a:solidFill>
                <a:ea typeface="宋体" panose="02010600030101010101" pitchFamily="2" charset="-122"/>
              </a:rPr>
              <a:t>200 kHz </a:t>
            </a:r>
            <a:r>
              <a:rPr lang="en-US" altLang="zh-CN" dirty="0">
                <a:ea typeface="宋体" panose="02010600030101010101" pitchFamily="2" charset="-122"/>
              </a:rPr>
              <a:t>separated by </a:t>
            </a:r>
            <a:r>
              <a:rPr lang="en-US" altLang="zh-CN" dirty="0">
                <a:solidFill>
                  <a:srgbClr val="FF0000"/>
                </a:solidFill>
                <a:ea typeface="宋体" panose="02010600030101010101" pitchFamily="2" charset="-122"/>
              </a:rPr>
              <a:t>guard bands</a:t>
            </a:r>
            <a:r>
              <a:rPr lang="en-US" altLang="zh-CN" dirty="0">
                <a:ea typeface="宋体" panose="02010600030101010101" pitchFamily="2" charset="-122"/>
              </a:rPr>
              <a:t>. </a:t>
            </a:r>
          </a:p>
          <a:p>
            <a:endParaRPr lang="zh-CN" altLang="en-US" dirty="0"/>
          </a:p>
        </p:txBody>
      </p:sp>
      <p:sp>
        <p:nvSpPr>
          <p:cNvPr id="4" name="灯片编号占位符 2"/>
          <p:cNvSpPr>
            <a:spLocks noGrp="1"/>
          </p:cNvSpPr>
          <p:nvPr>
            <p:ph type="sldNum" sz="quarter" idx="10"/>
          </p:nvPr>
        </p:nvSpPr>
        <p:spPr/>
        <p:txBody>
          <a:bodyPr/>
          <a:lstStyle/>
          <a:p>
            <a:r>
              <a:rPr lang="en-US" altLang="zh-CN"/>
              <a:t>16.</a:t>
            </a:r>
            <a:fld id="{21810095-9F62-4767-9D66-856E69EDB273}" type="slidenum">
              <a:rPr lang="en-US" altLang="zh-CN"/>
              <a:pPr/>
              <a:t>164</a:t>
            </a:fld>
            <a:endParaRPr lang="en-US" altLang="zh-CN"/>
          </a:p>
        </p:txBody>
      </p:sp>
      <p:pic>
        <p:nvPicPr>
          <p:cNvPr id="1090566" name="Picture 6"/>
          <p:cNvPicPr>
            <a:picLocks noChangeAspect="1" noChangeArrowheads="1"/>
          </p:cNvPicPr>
          <p:nvPr/>
        </p:nvPicPr>
        <p:blipFill>
          <a:blip r:embed="rId3" cstate="print"/>
          <a:srcRect/>
          <a:stretch>
            <a:fillRect/>
          </a:stretch>
        </p:blipFill>
        <p:spPr bwMode="auto">
          <a:xfrm>
            <a:off x="1357290" y="1071546"/>
            <a:ext cx="6061075" cy="3297237"/>
          </a:xfrm>
          <a:prstGeom prst="rect">
            <a:avLst/>
          </a:prstGeom>
          <a:noFill/>
          <a:ln w="9525">
            <a:noFill/>
            <a:miter lim="800000"/>
            <a:headEnd/>
            <a:tailEnd/>
          </a:ln>
          <a:effectLst/>
        </p:spPr>
      </p:pic>
      <p:sp>
        <p:nvSpPr>
          <p:cNvPr id="7" name="矩形 6"/>
          <p:cNvSpPr/>
          <p:nvPr/>
        </p:nvSpPr>
        <p:spPr>
          <a:xfrm>
            <a:off x="7500958" y="2071678"/>
            <a:ext cx="1415772" cy="420628"/>
          </a:xfrm>
          <a:prstGeom prst="rect">
            <a:avLst/>
          </a:prstGeom>
        </p:spPr>
        <p:txBody>
          <a:bodyPr wrap="square">
            <a:spAutoFit/>
          </a:bodyPr>
          <a:lstStyle/>
          <a:p>
            <a:pPr>
              <a:buNone/>
            </a:pPr>
            <a:r>
              <a:rPr lang="zh-CN" altLang="en-US" sz="3200" dirty="0">
                <a:solidFill>
                  <a:srgbClr val="FF0000"/>
                </a:solidFill>
                <a:latin typeface="+mn-lt"/>
                <a:ea typeface="宋体" panose="02010600030101010101" pitchFamily="2" charset="-122"/>
              </a:rPr>
              <a:t>上行信道</a:t>
            </a:r>
          </a:p>
        </p:txBody>
      </p:sp>
      <p:sp>
        <p:nvSpPr>
          <p:cNvPr id="8" name="矩形 7"/>
          <p:cNvSpPr/>
          <p:nvPr/>
        </p:nvSpPr>
        <p:spPr>
          <a:xfrm>
            <a:off x="7572396" y="3286124"/>
            <a:ext cx="1281120" cy="420628"/>
          </a:xfrm>
          <a:prstGeom prst="rect">
            <a:avLst/>
          </a:prstGeom>
        </p:spPr>
        <p:txBody>
          <a:bodyPr wrap="none">
            <a:spAutoFit/>
          </a:bodyPr>
          <a:lstStyle/>
          <a:p>
            <a:pPr>
              <a:buNone/>
            </a:pPr>
            <a:r>
              <a:rPr lang="zh-CN" altLang="en-US" sz="3200" dirty="0">
                <a:solidFill>
                  <a:srgbClr val="FF0000"/>
                </a:solidFill>
                <a:latin typeface="+mn-lt"/>
                <a:ea typeface="宋体" panose="02010600030101010101" pitchFamily="2" charset="-122"/>
              </a:rPr>
              <a:t>下行信道</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16.</a:t>
            </a:r>
            <a:fld id="{7D85CFD6-1870-41D2-AF34-23E918995028}" type="slidenum">
              <a:rPr lang="en-US" altLang="zh-CN"/>
              <a:pPr/>
              <a:t>165</a:t>
            </a:fld>
            <a:endParaRPr lang="en-US" altLang="zh-CN"/>
          </a:p>
        </p:txBody>
      </p:sp>
      <p:pic>
        <p:nvPicPr>
          <p:cNvPr id="1092614" name="Picture 6"/>
          <p:cNvPicPr>
            <a:picLocks noChangeAspect="1" noChangeArrowheads="1"/>
          </p:cNvPicPr>
          <p:nvPr/>
        </p:nvPicPr>
        <p:blipFill>
          <a:blip r:embed="rId3" cstate="print"/>
          <a:srcRect/>
          <a:stretch>
            <a:fillRect/>
          </a:stretch>
        </p:blipFill>
        <p:spPr bwMode="auto">
          <a:xfrm>
            <a:off x="1500166" y="1000108"/>
            <a:ext cx="7086600" cy="4978400"/>
          </a:xfrm>
          <a:prstGeom prst="rect">
            <a:avLst/>
          </a:prstGeom>
          <a:noFill/>
          <a:ln w="9525">
            <a:noFill/>
            <a:miter lim="800000"/>
            <a:headEnd/>
            <a:tailEnd/>
          </a:ln>
          <a:effectLst/>
        </p:spPr>
      </p:pic>
      <p:sp>
        <p:nvSpPr>
          <p:cNvPr id="1092615" name="Rectangle 7"/>
          <p:cNvSpPr>
            <a:spLocks noGrp="1" noChangeArrowheads="1"/>
          </p:cNvSpPr>
          <p:nvPr>
            <p:ph type="title"/>
          </p:nvPr>
        </p:nvSpPr>
        <p:spPr/>
        <p:txBody>
          <a:bodyPr/>
          <a:lstStyle/>
          <a:p>
            <a:r>
              <a:rPr lang="en-US" altLang="zh-CN" dirty="0"/>
              <a:t>GSM</a:t>
            </a:r>
            <a:endParaRPr lang="zh-CN" altLang="en-US" dirty="0"/>
          </a:p>
        </p:txBody>
      </p:sp>
      <p:sp>
        <p:nvSpPr>
          <p:cNvPr id="1092616" name="Rectangle 8"/>
          <p:cNvSpPr>
            <a:spLocks noGrp="1" noChangeArrowheads="1"/>
          </p:cNvSpPr>
          <p:nvPr>
            <p:ph type="body" idx="1"/>
          </p:nvPr>
        </p:nvSpPr>
        <p:spPr>
          <a:xfrm>
            <a:off x="285720" y="3786190"/>
            <a:ext cx="4000528" cy="2354226"/>
          </a:xfrm>
        </p:spPr>
        <p:txBody>
          <a:bodyPr/>
          <a:lstStyle/>
          <a:p>
            <a:r>
              <a:rPr lang="en-US" altLang="zh-CN" sz="2000" dirty="0">
                <a:ea typeface="宋体" panose="02010600030101010101" pitchFamily="2" charset="-122"/>
              </a:rPr>
              <a:t>The maximum number of cell phone subscriber: 124 channel×24 traffic frames * 8 users = 23808 users.  </a:t>
            </a:r>
          </a:p>
          <a:p>
            <a:endParaRPr lang="en-US" altLang="zh-CN" sz="2000" dirty="0">
              <a:solidFill>
                <a:srgbClr val="FF0000"/>
              </a:solidFill>
              <a:ea typeface="宋体" panose="02010600030101010101" pitchFamily="2" charset="-122"/>
            </a:endParaRPr>
          </a:p>
          <a:p>
            <a:r>
              <a:rPr lang="en-US" altLang="zh-CN" sz="2000" dirty="0">
                <a:solidFill>
                  <a:srgbClr val="FF0000"/>
                </a:solidFill>
                <a:ea typeface="宋体" panose="02010600030101010101" pitchFamily="2" charset="-122"/>
              </a:rPr>
              <a:t>GMSK</a:t>
            </a:r>
            <a:r>
              <a:rPr lang="en-US" altLang="zh-CN" sz="2000" dirty="0">
                <a:ea typeface="宋体" panose="02010600030101010101" pitchFamily="2" charset="-122"/>
              </a:rPr>
              <a:t>: Gaussian Filtered Minimum Shift Keying</a:t>
            </a:r>
            <a:endParaRPr lang="zh-CN" altLang="en-US" sz="2000" dirty="0">
              <a:ea typeface="宋体" panose="02010600030101010101" pitchFamily="2" charset="-122"/>
            </a:endParaRPr>
          </a:p>
        </p:txBody>
      </p:sp>
      <p:sp>
        <p:nvSpPr>
          <p:cNvPr id="6" name="矩形 5"/>
          <p:cNvSpPr/>
          <p:nvPr/>
        </p:nvSpPr>
        <p:spPr>
          <a:xfrm>
            <a:off x="4229263" y="2500306"/>
            <a:ext cx="697627" cy="307777"/>
          </a:xfrm>
          <a:prstGeom prst="rect">
            <a:avLst/>
          </a:prstGeom>
        </p:spPr>
        <p:txBody>
          <a:bodyPr wrap="none">
            <a:spAutoFit/>
          </a:bodyPr>
          <a:lstStyle/>
          <a:p>
            <a:pPr>
              <a:buNone/>
            </a:pPr>
            <a:r>
              <a:rPr lang="en-US" altLang="zh-CN" sz="1400" baseline="0" dirty="0">
                <a:solidFill>
                  <a:srgbClr val="FF0000"/>
                </a:solidFill>
                <a:ea typeface="宋体" panose="02010600030101010101" pitchFamily="2" charset="-122"/>
              </a:rPr>
              <a:t>8 slots</a:t>
            </a:r>
            <a:endParaRPr lang="zh-CN" altLang="en-US" sz="1400" baseline="0" dirty="0">
              <a:solidFill>
                <a:srgbClr val="FF0000"/>
              </a:solidFill>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0"/>
          </p:nvPr>
        </p:nvSpPr>
        <p:spPr/>
        <p:txBody>
          <a:bodyPr/>
          <a:lstStyle/>
          <a:p>
            <a:r>
              <a:rPr lang="en-US" altLang="zh-CN"/>
              <a:t>16.</a:t>
            </a:r>
            <a:fld id="{E2BC1819-D802-4D0F-9E70-925255C61EB0}" type="slidenum">
              <a:rPr lang="en-US" altLang="zh-CN"/>
              <a:pPr/>
              <a:t>166</a:t>
            </a:fld>
            <a:endParaRPr lang="en-US" altLang="zh-CN"/>
          </a:p>
        </p:txBody>
      </p:sp>
      <p:pic>
        <p:nvPicPr>
          <p:cNvPr id="1094662" name="Picture 6"/>
          <p:cNvPicPr>
            <a:picLocks noChangeAspect="1" noChangeArrowheads="1"/>
          </p:cNvPicPr>
          <p:nvPr/>
        </p:nvPicPr>
        <p:blipFill>
          <a:blip r:embed="rId3" cstate="print"/>
          <a:srcRect/>
          <a:stretch>
            <a:fillRect/>
          </a:stretch>
        </p:blipFill>
        <p:spPr bwMode="auto">
          <a:xfrm>
            <a:off x="1568450" y="1393825"/>
            <a:ext cx="5822950" cy="4473575"/>
          </a:xfrm>
          <a:prstGeom prst="rect">
            <a:avLst/>
          </a:prstGeom>
          <a:noFill/>
          <a:ln w="9525">
            <a:noFill/>
            <a:miter lim="800000"/>
            <a:headEnd/>
            <a:tailEnd/>
          </a:ln>
          <a:effectLst/>
        </p:spPr>
      </p:pic>
      <p:sp>
        <p:nvSpPr>
          <p:cNvPr id="1094663" name="Rectangle 7"/>
          <p:cNvSpPr>
            <a:spLocks noGrp="1" noChangeArrowheads="1"/>
          </p:cNvSpPr>
          <p:nvPr>
            <p:ph type="title"/>
          </p:nvPr>
        </p:nvSpPr>
        <p:spPr/>
        <p:txBody>
          <a:bodyPr/>
          <a:lstStyle/>
          <a:p>
            <a:r>
              <a:rPr lang="en-US" altLang="zh-CN" dirty="0">
                <a:solidFill>
                  <a:schemeClr val="hlink"/>
                </a:solidFill>
              </a:rPr>
              <a:t>Figure </a:t>
            </a:r>
            <a:r>
              <a:rPr lang="en-US" altLang="zh-CN" dirty="0"/>
              <a:t>multiframe components</a:t>
            </a:r>
            <a:endParaRPr lang="zh-CN" altLang="en-US" dirty="0"/>
          </a:p>
        </p:txBody>
      </p:sp>
      <p:sp>
        <p:nvSpPr>
          <p:cNvPr id="1094664" name="Rectangle 8"/>
          <p:cNvSpPr>
            <a:spLocks noChangeArrowheads="1"/>
          </p:cNvSpPr>
          <p:nvPr/>
        </p:nvSpPr>
        <p:spPr bwMode="auto">
          <a:xfrm>
            <a:off x="1295400" y="3886200"/>
            <a:ext cx="685800" cy="304800"/>
          </a:xfrm>
          <a:prstGeom prst="rect">
            <a:avLst/>
          </a:prstGeom>
          <a:noFill/>
          <a:ln w="9525">
            <a:noFill/>
            <a:miter lim="800000"/>
          </a:ln>
          <a:effectLst/>
        </p:spPr>
        <p:txBody>
          <a:bodyPr>
            <a:spAutoFit/>
          </a:bodyPr>
          <a:lstStyle/>
          <a:p>
            <a:pPr>
              <a:buNone/>
            </a:pPr>
            <a:r>
              <a:rPr lang="en-US" altLang="zh-CN" sz="1400" b="0" baseline="0" dirty="0">
                <a:solidFill>
                  <a:schemeClr val="hlink"/>
                </a:solidFill>
                <a:latin typeface="Tahoma" panose="020B0604030504040204" pitchFamily="34" charset="0"/>
                <a:ea typeface="宋体" panose="02010600030101010101" pitchFamily="2" charset="-122"/>
              </a:rPr>
              <a:t>user 1</a:t>
            </a:r>
            <a:endParaRPr lang="zh-CN" altLang="en-US" sz="1400" b="0" baseline="0" dirty="0">
              <a:solidFill>
                <a:schemeClr val="hlink"/>
              </a:solidFill>
              <a:latin typeface="Tahoma" panose="020B0604030504040204" pitchFamily="34" charset="0"/>
              <a:ea typeface="宋体" panose="02010600030101010101" pitchFamily="2" charset="-122"/>
            </a:endParaRPr>
          </a:p>
        </p:txBody>
      </p:sp>
      <p:sp>
        <p:nvSpPr>
          <p:cNvPr id="1094665" name="Rectangle 9"/>
          <p:cNvSpPr>
            <a:spLocks noChangeArrowheads="1"/>
          </p:cNvSpPr>
          <p:nvPr/>
        </p:nvSpPr>
        <p:spPr bwMode="auto">
          <a:xfrm>
            <a:off x="3714744" y="3857628"/>
            <a:ext cx="685800" cy="304800"/>
          </a:xfrm>
          <a:prstGeom prst="rect">
            <a:avLst/>
          </a:prstGeom>
          <a:noFill/>
          <a:ln w="9525">
            <a:noFill/>
            <a:miter lim="800000"/>
          </a:ln>
          <a:effectLst/>
        </p:spPr>
        <p:txBody>
          <a:bodyPr>
            <a:spAutoFit/>
          </a:bodyPr>
          <a:lstStyle/>
          <a:p>
            <a:pPr>
              <a:buNone/>
            </a:pPr>
            <a:r>
              <a:rPr lang="en-US" altLang="zh-CN" sz="1400" b="0" baseline="0" dirty="0">
                <a:solidFill>
                  <a:schemeClr val="hlink"/>
                </a:solidFill>
                <a:latin typeface="Tahoma" panose="020B0604030504040204" pitchFamily="34" charset="0"/>
                <a:ea typeface="宋体" panose="02010600030101010101" pitchFamily="2" charset="-122"/>
              </a:rPr>
              <a:t>user 8</a:t>
            </a:r>
            <a:endParaRPr lang="zh-CN" altLang="en-US" sz="1400" b="0" baseline="0" dirty="0">
              <a:solidFill>
                <a:schemeClr val="hlink"/>
              </a:solidFill>
              <a:latin typeface="Tahoma" panose="020B0604030504040204" pitchFamily="34" charset="0"/>
              <a:ea typeface="宋体" panose="02010600030101010101" pitchFamily="2" charset="-122"/>
            </a:endParaRPr>
          </a:p>
        </p:txBody>
      </p:sp>
      <p:sp>
        <p:nvSpPr>
          <p:cNvPr id="7" name="矩形 6"/>
          <p:cNvSpPr/>
          <p:nvPr/>
        </p:nvSpPr>
        <p:spPr>
          <a:xfrm>
            <a:off x="4357686" y="1428736"/>
            <a:ext cx="3357586" cy="338554"/>
          </a:xfrm>
          <a:prstGeom prst="rect">
            <a:avLst/>
          </a:prstGeom>
        </p:spPr>
        <p:txBody>
          <a:bodyPr wrap="square">
            <a:spAutoFit/>
          </a:bodyPr>
          <a:lstStyle/>
          <a:p>
            <a:pPr>
              <a:buNone/>
            </a:pPr>
            <a:r>
              <a:rPr lang="en-US" altLang="zh-CN" sz="2400" baseline="-25000" dirty="0">
                <a:ea typeface="宋体" panose="02010600030101010101" pitchFamily="2" charset="-122"/>
              </a:rPr>
              <a:t>13 </a:t>
            </a:r>
            <a:r>
              <a:rPr lang="en-US" altLang="zh-CN" sz="2400" baseline="-25000" dirty="0">
                <a:latin typeface="+mn-lt"/>
                <a:ea typeface="宋体" panose="02010600030101010101" pitchFamily="2" charset="-122"/>
              </a:rPr>
              <a:t>kbps×(120 ms÷24) = 65 bit</a:t>
            </a:r>
            <a:endParaRPr lang="zh-CN" altLang="en-US" sz="2400" baseline="-25000" dirty="0">
              <a:latin typeface="+mn-lt"/>
              <a:ea typeface="宋体" panose="02010600030101010101" pitchFamily="2" charset="-122"/>
            </a:endParaRPr>
          </a:p>
        </p:txBody>
      </p:sp>
      <p:sp>
        <p:nvSpPr>
          <p:cNvPr id="8" name="矩形 7"/>
          <p:cNvSpPr/>
          <p:nvPr/>
        </p:nvSpPr>
        <p:spPr>
          <a:xfrm>
            <a:off x="5429224" y="2714620"/>
            <a:ext cx="3714776" cy="584775"/>
          </a:xfrm>
          <a:prstGeom prst="rect">
            <a:avLst/>
          </a:prstGeom>
        </p:spPr>
        <p:txBody>
          <a:bodyPr wrap="square">
            <a:spAutoFit/>
          </a:bodyPr>
          <a:lstStyle/>
          <a:p>
            <a:pPr>
              <a:buNone/>
            </a:pPr>
            <a:r>
              <a:rPr lang="en-US" altLang="zh-CN" sz="2400" baseline="-25000" dirty="0">
                <a:ea typeface="宋体" panose="02010600030101010101" pitchFamily="2" charset="-122"/>
              </a:rPr>
              <a:t>Eight slots are </a:t>
            </a:r>
            <a:r>
              <a:rPr lang="en-US" altLang="zh-CN" sz="2400" baseline="-25000" dirty="0">
                <a:solidFill>
                  <a:srgbClr val="FF0000"/>
                </a:solidFill>
                <a:ea typeface="宋体" panose="02010600030101010101" pitchFamily="2" charset="-122"/>
              </a:rPr>
              <a:t>encapsulated</a:t>
            </a:r>
            <a:r>
              <a:rPr lang="en-US" altLang="zh-CN" sz="2400" baseline="-25000" dirty="0">
                <a:ea typeface="宋体" panose="02010600030101010101" pitchFamily="2" charset="-122"/>
              </a:rPr>
              <a:t> in a frame (156.25×8 = 1250 bits). </a:t>
            </a:r>
            <a:endParaRPr lang="zh-CN" altLang="en-US" sz="2400"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ACE22C8B-FC25-41C5-86AA-39D3260731C4}" type="slidenum">
              <a:rPr lang="en-US" altLang="zh-CN"/>
              <a:pPr/>
              <a:t>167</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371138"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1371139" name="Rectangle 3"/>
          <p:cNvSpPr>
            <a:spLocks noGrp="1" noChangeArrowheads="1"/>
          </p:cNvSpPr>
          <p:nvPr>
            <p:ph type="title"/>
          </p:nvPr>
        </p:nvSpPr>
        <p:spPr/>
        <p:txBody>
          <a:bodyPr/>
          <a:lstStyle/>
          <a:p>
            <a:r>
              <a:rPr lang="en-US" altLang="zh-CN" dirty="0">
                <a:solidFill>
                  <a:schemeClr val="hlink"/>
                </a:solidFill>
                <a:latin typeface="+mn-lt"/>
              </a:rPr>
              <a:t>Example 0.25</a:t>
            </a:r>
            <a:endParaRPr lang="zh-CN" altLang="en-US" dirty="0">
              <a:solidFill>
                <a:schemeClr val="hlink"/>
              </a:solidFill>
              <a:latin typeface="+mn-lt"/>
            </a:endParaRPr>
          </a:p>
        </p:txBody>
      </p:sp>
      <p:sp>
        <p:nvSpPr>
          <p:cNvPr id="1371140" name="Rectangle 4"/>
          <p:cNvSpPr>
            <a:spLocks noGrp="1" noChangeArrowheads="1"/>
          </p:cNvSpPr>
          <p:nvPr>
            <p:ph type="body" idx="1"/>
          </p:nvPr>
        </p:nvSpPr>
        <p:spPr>
          <a:xfrm>
            <a:off x="357158" y="1052736"/>
            <a:ext cx="8501122" cy="5112568"/>
          </a:xfrm>
        </p:spPr>
        <p:txBody>
          <a:bodyPr/>
          <a:lstStyle/>
          <a:p>
            <a:pPr>
              <a:spcBef>
                <a:spcPts val="600"/>
              </a:spcBef>
            </a:pPr>
            <a:r>
              <a:rPr lang="en-US" altLang="zh-CN" dirty="0"/>
              <a:t>The reason is </a:t>
            </a:r>
            <a:r>
              <a:rPr lang="en-US" altLang="zh-CN" dirty="0">
                <a:solidFill>
                  <a:srgbClr val="FF0000"/>
                </a:solidFill>
              </a:rPr>
              <a:t>that</a:t>
            </a:r>
            <a:r>
              <a:rPr lang="en-US" altLang="zh-CN" dirty="0"/>
              <a:t> we only have a bandpass channel available between caller and callee. </a:t>
            </a:r>
          </a:p>
          <a:p>
            <a:pPr>
              <a:spcBef>
                <a:spcPts val="600"/>
              </a:spcBef>
            </a:pPr>
            <a:endParaRPr lang="en-US" altLang="zh-CN" dirty="0"/>
          </a:p>
          <a:p>
            <a:pPr>
              <a:spcBef>
                <a:spcPts val="600"/>
              </a:spcBef>
            </a:pPr>
            <a:r>
              <a:rPr lang="en-US" altLang="zh-CN" dirty="0"/>
              <a:t>We need to convert the </a:t>
            </a:r>
            <a:r>
              <a:rPr lang="en-US" altLang="zh-CN" dirty="0">
                <a:solidFill>
                  <a:srgbClr val="FF0000"/>
                </a:solidFill>
              </a:rPr>
              <a:t>digitized</a:t>
            </a:r>
            <a:r>
              <a:rPr lang="en-US" altLang="zh-CN" dirty="0"/>
              <a:t> voice to a composite analog signal </a:t>
            </a:r>
            <a:r>
              <a:rPr lang="en-US" altLang="zh-CN" dirty="0">
                <a:solidFill>
                  <a:srgbClr val="FF0000"/>
                </a:solidFill>
              </a:rPr>
              <a:t>before</a:t>
            </a:r>
            <a:r>
              <a:rPr lang="en-US" altLang="zh-CN" dirty="0"/>
              <a:t> sending.</a:t>
            </a:r>
          </a:p>
          <a:p>
            <a:pPr>
              <a:spcBef>
                <a:spcPts val="600"/>
              </a:spcBef>
            </a:pPr>
            <a:endParaRPr lang="en-US" altLang="zh-CN" dirty="0"/>
          </a:p>
          <a:p>
            <a:pPr>
              <a:spcBef>
                <a:spcPts val="600"/>
              </a:spcBef>
            </a:pPr>
            <a:r>
              <a:rPr lang="en-US" altLang="zh-CN" dirty="0"/>
              <a:t>The digital cellular phones convert the </a:t>
            </a:r>
            <a:r>
              <a:rPr lang="en-US" altLang="zh-CN" dirty="0">
                <a:solidFill>
                  <a:srgbClr val="FF0000"/>
                </a:solidFill>
              </a:rPr>
              <a:t>analog</a:t>
            </a:r>
            <a:r>
              <a:rPr lang="en-US" altLang="zh-CN" dirty="0"/>
              <a:t> </a:t>
            </a:r>
            <a:r>
              <a:rPr lang="en-US" altLang="zh-CN" dirty="0">
                <a:solidFill>
                  <a:srgbClr val="FF0000"/>
                </a:solidFill>
              </a:rPr>
              <a:t>audio</a:t>
            </a:r>
            <a:r>
              <a:rPr lang="en-US" altLang="zh-CN" dirty="0"/>
              <a:t> signal to </a:t>
            </a:r>
            <a:r>
              <a:rPr lang="en-US" altLang="zh-CN" dirty="0">
                <a:solidFill>
                  <a:srgbClr val="FF0000"/>
                </a:solidFill>
              </a:rPr>
              <a:t>digital </a:t>
            </a:r>
            <a:r>
              <a:rPr lang="en-US" altLang="zh-CN" dirty="0" smtClean="0">
                <a:solidFill>
                  <a:srgbClr val="FF0000"/>
                </a:solidFill>
              </a:rPr>
              <a:t>data </a:t>
            </a:r>
            <a:r>
              <a:rPr lang="en-US" altLang="zh-CN" dirty="0" smtClean="0"/>
              <a:t>and </a:t>
            </a:r>
            <a:r>
              <a:rPr lang="en-US" altLang="zh-CN" dirty="0"/>
              <a:t>then convert it again to </a:t>
            </a:r>
            <a:r>
              <a:rPr lang="en-US" altLang="zh-CN" dirty="0" smtClean="0">
                <a:solidFill>
                  <a:srgbClr val="FF0000"/>
                </a:solidFill>
              </a:rPr>
              <a:t>analog signal</a:t>
            </a:r>
            <a:r>
              <a:rPr lang="en-US" altLang="zh-CN" dirty="0" smtClean="0"/>
              <a:t> </a:t>
            </a:r>
            <a:r>
              <a:rPr lang="en-US" altLang="zh-CN" dirty="0"/>
              <a:t>for transmission over a</a:t>
            </a:r>
            <a:r>
              <a:rPr lang="en-US" altLang="zh-CN" dirty="0">
                <a:solidFill>
                  <a:srgbClr val="FF0000"/>
                </a:solidFill>
              </a:rPr>
              <a:t> bandpass </a:t>
            </a:r>
            <a:r>
              <a:rPr lang="en-US" altLang="zh-CN" dirty="0"/>
              <a:t>channel.</a:t>
            </a:r>
          </a:p>
          <a:p>
            <a:pPr>
              <a:spcBef>
                <a:spcPts val="600"/>
              </a:spcBef>
            </a:pPr>
            <a:endParaRPr lang="zh-CN" alt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r>
              <a:rPr lang="en-US" altLang="zh-CN"/>
              <a:t>3.</a:t>
            </a:r>
            <a:fld id="{968ED0C6-A036-47B9-A440-E262009F68C8}" type="slidenum">
              <a:rPr lang="en-US" altLang="zh-CN"/>
              <a:pPr/>
              <a:t>168</a:t>
            </a:fld>
            <a:endParaRPr lang="en-US" altLang="zh-CN"/>
          </a:p>
        </p:txBody>
      </p:sp>
      <p:sp>
        <p:nvSpPr>
          <p:cNvPr id="6" name="页脚占位符 5"/>
          <p:cNvSpPr>
            <a:spLocks noGrp="1"/>
          </p:cNvSpPr>
          <p:nvPr>
            <p:ph type="ftr" sz="quarter" idx="11"/>
          </p:nvPr>
        </p:nvSpPr>
        <p:spPr/>
        <p:txBody>
          <a:bodyPr/>
          <a:lstStyle/>
          <a:p>
            <a:r>
              <a:rPr lang="en-US" altLang="zh-CN" dirty="0"/>
              <a:t>Mobile and Wireless Networks</a:t>
            </a:r>
          </a:p>
        </p:txBody>
      </p:sp>
      <p:sp>
        <p:nvSpPr>
          <p:cNvPr id="1462274" name="Rectangle 2"/>
          <p:cNvSpPr>
            <a:spLocks noGrp="1" noChangeArrowheads="1"/>
          </p:cNvSpPr>
          <p:nvPr>
            <p:ph type="title"/>
          </p:nvPr>
        </p:nvSpPr>
        <p:spPr/>
        <p:txBody>
          <a:bodyPr/>
          <a:lstStyle/>
          <a:p>
            <a:r>
              <a:rPr lang="en-US" altLang="zh-CN" dirty="0"/>
              <a:t>Chapter 00 Data and Signals</a:t>
            </a:r>
            <a:endParaRPr lang="zh-CN" altLang="en-US" dirty="0"/>
          </a:p>
        </p:txBody>
      </p:sp>
      <p:sp>
        <p:nvSpPr>
          <p:cNvPr id="1462275" name="Rectangle 3"/>
          <p:cNvSpPr>
            <a:spLocks noGrp="1" noChangeArrowheads="1"/>
          </p:cNvSpPr>
          <p:nvPr>
            <p:ph type="body" sz="half" idx="1"/>
          </p:nvPr>
        </p:nvSpPr>
        <p:spPr>
          <a:xfrm>
            <a:off x="304800" y="990600"/>
            <a:ext cx="4114800" cy="5181600"/>
          </a:xfrm>
        </p:spPr>
        <p:txBody>
          <a:bodyPr/>
          <a:lstStyle/>
          <a:p>
            <a:pPr>
              <a:lnSpc>
                <a:spcPct val="90000"/>
              </a:lnSpc>
              <a:buFontTx/>
              <a:buNone/>
            </a:pPr>
            <a:r>
              <a:rPr lang="en-US" altLang="zh-CN" sz="2000" dirty="0"/>
              <a:t>0.1 Analog and Digital</a:t>
            </a:r>
          </a:p>
          <a:p>
            <a:pPr>
              <a:lnSpc>
                <a:spcPct val="90000"/>
              </a:lnSpc>
            </a:pPr>
            <a:r>
              <a:rPr lang="en-US" altLang="zh-CN" sz="2000" dirty="0"/>
              <a:t>Analog and Digital Data</a:t>
            </a:r>
          </a:p>
          <a:p>
            <a:pPr>
              <a:lnSpc>
                <a:spcPct val="90000"/>
              </a:lnSpc>
            </a:pPr>
            <a:r>
              <a:rPr lang="en-US" altLang="zh-CN" sz="2000" dirty="0"/>
              <a:t>Analog and Digital Signal</a:t>
            </a:r>
          </a:p>
          <a:p>
            <a:pPr>
              <a:lnSpc>
                <a:spcPct val="90000"/>
              </a:lnSpc>
            </a:pPr>
            <a:r>
              <a:rPr lang="en-US" altLang="zh-CN" sz="2000" dirty="0"/>
              <a:t>Periodical and Nonperiodic Signals </a:t>
            </a:r>
          </a:p>
          <a:p>
            <a:pPr>
              <a:lnSpc>
                <a:spcPct val="90000"/>
              </a:lnSpc>
              <a:buFontTx/>
              <a:buNone/>
            </a:pPr>
            <a:endParaRPr lang="en-US" altLang="zh-CN" sz="2000" dirty="0"/>
          </a:p>
          <a:p>
            <a:pPr>
              <a:lnSpc>
                <a:spcPct val="90000"/>
              </a:lnSpc>
              <a:buFontTx/>
              <a:buNone/>
            </a:pPr>
            <a:r>
              <a:rPr lang="en-US" altLang="zh-CN" sz="2000" dirty="0"/>
              <a:t>0.2 Periodical Analog Signals</a:t>
            </a:r>
          </a:p>
          <a:p>
            <a:pPr>
              <a:lnSpc>
                <a:spcPct val="90000"/>
              </a:lnSpc>
            </a:pPr>
            <a:r>
              <a:rPr lang="en-US" altLang="zh-CN" sz="2000" dirty="0"/>
              <a:t>Sine Wave, Phase and Wavelength</a:t>
            </a:r>
          </a:p>
          <a:p>
            <a:pPr>
              <a:lnSpc>
                <a:spcPct val="90000"/>
              </a:lnSpc>
            </a:pPr>
            <a:r>
              <a:rPr lang="en-US" altLang="zh-CN" sz="2000" dirty="0"/>
              <a:t>Time and Frequency Domains</a:t>
            </a:r>
          </a:p>
          <a:p>
            <a:pPr>
              <a:lnSpc>
                <a:spcPct val="90000"/>
              </a:lnSpc>
            </a:pPr>
            <a:r>
              <a:rPr lang="en-US" altLang="zh-CN" sz="2000" dirty="0"/>
              <a:t>Composite Signals</a:t>
            </a:r>
          </a:p>
          <a:p>
            <a:pPr>
              <a:lnSpc>
                <a:spcPct val="90000"/>
              </a:lnSpc>
            </a:pPr>
            <a:r>
              <a:rPr lang="en-US" altLang="zh-CN" sz="2000" dirty="0"/>
              <a:t>Bandwidth</a:t>
            </a:r>
          </a:p>
          <a:p>
            <a:pPr>
              <a:lnSpc>
                <a:spcPct val="90000"/>
              </a:lnSpc>
              <a:buFontTx/>
              <a:buNone/>
            </a:pPr>
            <a:endParaRPr lang="en-US" altLang="zh-CN" sz="1800" dirty="0"/>
          </a:p>
          <a:p>
            <a:pPr>
              <a:lnSpc>
                <a:spcPct val="90000"/>
              </a:lnSpc>
              <a:buFontTx/>
              <a:buNone/>
            </a:pPr>
            <a:r>
              <a:rPr lang="en-US" altLang="zh-CN" sz="2000" dirty="0"/>
              <a:t>0.3 Digital Signals</a:t>
            </a:r>
          </a:p>
          <a:p>
            <a:pPr>
              <a:lnSpc>
                <a:spcPct val="90000"/>
              </a:lnSpc>
              <a:buFontTx/>
              <a:buNone/>
            </a:pPr>
            <a:endParaRPr lang="en-US" altLang="zh-CN" sz="1800" dirty="0"/>
          </a:p>
          <a:p>
            <a:pPr>
              <a:lnSpc>
                <a:spcPct val="90000"/>
              </a:lnSpc>
              <a:buNone/>
            </a:pPr>
            <a:r>
              <a:rPr lang="en-US" altLang="zh-CN" sz="2000" dirty="0"/>
              <a:t>0.4 </a:t>
            </a:r>
            <a:r>
              <a:rPr lang="en-US" altLang="zh-CN" sz="2000" dirty="0">
                <a:solidFill>
                  <a:srgbClr val="FF0000"/>
                </a:solidFill>
              </a:rPr>
              <a:t>Transmission Impairment</a:t>
            </a:r>
          </a:p>
          <a:p>
            <a:pPr>
              <a:lnSpc>
                <a:spcPct val="90000"/>
              </a:lnSpc>
              <a:buFontTx/>
              <a:buNone/>
            </a:pPr>
            <a:endParaRPr lang="en-US" altLang="zh-CN" sz="2200" dirty="0"/>
          </a:p>
        </p:txBody>
      </p:sp>
      <p:sp>
        <p:nvSpPr>
          <p:cNvPr id="1462276" name="Rectangle 4"/>
          <p:cNvSpPr>
            <a:spLocks noGrp="1" noChangeArrowheads="1"/>
          </p:cNvSpPr>
          <p:nvPr>
            <p:ph type="body" sz="half" idx="2"/>
          </p:nvPr>
        </p:nvSpPr>
        <p:spPr>
          <a:xfrm>
            <a:off x="4419600" y="990600"/>
            <a:ext cx="4419600" cy="5181600"/>
          </a:xfrm>
        </p:spPr>
        <p:txBody>
          <a:bodyPr/>
          <a:lstStyle/>
          <a:p>
            <a:r>
              <a:rPr lang="en-US" altLang="zh-CN" sz="2000" dirty="0"/>
              <a:t>Attenuation, Distortion, and Noise</a:t>
            </a:r>
          </a:p>
          <a:p>
            <a:pPr>
              <a:buFontTx/>
              <a:buNone/>
            </a:pPr>
            <a:endParaRPr lang="en-US" altLang="zh-CN" sz="2000" dirty="0"/>
          </a:p>
          <a:p>
            <a:pPr>
              <a:buFontTx/>
              <a:buNone/>
            </a:pPr>
            <a:r>
              <a:rPr lang="en-US" altLang="zh-CN" sz="2000" dirty="0"/>
              <a:t>0.5 Data Rate Limits</a:t>
            </a:r>
          </a:p>
          <a:p>
            <a:r>
              <a:rPr lang="en-US" altLang="zh-CN" sz="2000" dirty="0"/>
              <a:t>Noiseless Channel: Nyquist Bit Rate</a:t>
            </a:r>
          </a:p>
          <a:p>
            <a:r>
              <a:rPr lang="en-US" altLang="zh-CN" sz="2000" dirty="0"/>
              <a:t>Noisy Channel: Shannon Capacity</a:t>
            </a:r>
          </a:p>
          <a:p>
            <a:r>
              <a:rPr lang="en-US" altLang="zh-CN" sz="2000" dirty="0"/>
              <a:t>Using Both Limits</a:t>
            </a:r>
          </a:p>
          <a:p>
            <a:pPr>
              <a:buFontTx/>
              <a:buNone/>
            </a:pPr>
            <a:endParaRPr lang="en-US" altLang="zh-CN" sz="2000" dirty="0"/>
          </a:p>
          <a:p>
            <a:pPr>
              <a:buFontTx/>
              <a:buNone/>
            </a:pPr>
            <a:r>
              <a:rPr lang="en-US" altLang="zh-CN" sz="2000" dirty="0"/>
              <a:t>0.6 Performance </a:t>
            </a:r>
          </a:p>
          <a:p>
            <a:r>
              <a:rPr lang="en-US" altLang="zh-CN" sz="2000" dirty="0"/>
              <a:t>Bandwidth</a:t>
            </a:r>
          </a:p>
          <a:p>
            <a:r>
              <a:rPr lang="en-US" altLang="zh-CN" sz="2000" dirty="0"/>
              <a:t>Throughput</a:t>
            </a:r>
          </a:p>
          <a:p>
            <a:r>
              <a:rPr lang="en-US" altLang="zh-CN" sz="2000" dirty="0"/>
              <a:t>Latency (Delay)</a:t>
            </a:r>
          </a:p>
          <a:p>
            <a:r>
              <a:rPr lang="en-US" altLang="zh-CN" sz="2000" dirty="0"/>
              <a:t>Bandwidth-Delay Product</a:t>
            </a:r>
          </a:p>
          <a:p>
            <a:r>
              <a:rPr lang="en-US" altLang="zh-CN" sz="2000" dirty="0"/>
              <a:t>Jitter</a:t>
            </a: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1878C6D7-110D-4AE6-9831-D153151DF0EC}" type="slidenum">
              <a:rPr lang="en-US" altLang="zh-CN"/>
              <a:pPr/>
              <a:t>169</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sp>
        <p:nvSpPr>
          <p:cNvPr id="801796" name="Text Box 4"/>
          <p:cNvSpPr txBox="1">
            <a:spLocks noChangeArrowheads="1"/>
          </p:cNvSpPr>
          <p:nvPr/>
        </p:nvSpPr>
        <p:spPr bwMode="auto">
          <a:xfrm>
            <a:off x="8229600" y="6400800"/>
            <a:ext cx="184150" cy="366713"/>
          </a:xfrm>
          <a:prstGeom prst="rect">
            <a:avLst/>
          </a:prstGeom>
          <a:noFill/>
          <a:ln w="9525">
            <a:noFill/>
            <a:miter lim="800000"/>
          </a:ln>
          <a:effectLst/>
        </p:spPr>
        <p:txBody>
          <a:bodyPr wrap="none">
            <a:spAutoFit/>
          </a:bodyPr>
          <a:lstStyle/>
          <a:p>
            <a:pPr eaLnBrk="0" hangingPunct="0">
              <a:spcBef>
                <a:spcPct val="0"/>
              </a:spcBef>
              <a:buSzTx/>
              <a:buFontTx/>
              <a:buNone/>
            </a:pPr>
            <a:endParaRPr lang="zh-CN" altLang="en-US" sz="1800" b="1" baseline="0">
              <a:latin typeface="Times New Roman" panose="02020603050405020304" pitchFamily="18" charset="0"/>
              <a:ea typeface="宋体" panose="02010600030101010101" pitchFamily="2" charset="-122"/>
            </a:endParaRPr>
          </a:p>
        </p:txBody>
      </p:sp>
      <p:sp>
        <p:nvSpPr>
          <p:cNvPr id="801798" name="Rectangle 6"/>
          <p:cNvSpPr>
            <a:spLocks noChangeArrowheads="1"/>
          </p:cNvSpPr>
          <p:nvPr/>
        </p:nvSpPr>
        <p:spPr bwMode="auto">
          <a:xfrm>
            <a:off x="464315" y="4874522"/>
            <a:ext cx="8215370" cy="1277273"/>
          </a:xfrm>
          <a:prstGeom prst="rect">
            <a:avLst/>
          </a:prstGeom>
          <a:noFill/>
          <a:ln w="9525">
            <a:noFill/>
            <a:miter lim="800000"/>
          </a:ln>
          <a:effectLst/>
        </p:spPr>
        <p:txBody>
          <a:bodyPr wrap="square">
            <a:spAutoFit/>
          </a:bodyPr>
          <a:lstStyle/>
          <a:p>
            <a:pPr eaLnBrk="0" hangingPunct="0">
              <a:spcBef>
                <a:spcPts val="600"/>
              </a:spcBef>
              <a:buClr>
                <a:schemeClr val="tx1"/>
              </a:buClr>
              <a:buSzPct val="117000"/>
              <a:buFont typeface="Wingdings" panose="05000000000000000000" pitchFamily="2" charset="2"/>
              <a:buNone/>
            </a:pPr>
            <a:r>
              <a:rPr lang="en-US" altLang="zh-CN" sz="2400" baseline="0" dirty="0">
                <a:ea typeface="宋体" panose="02010600030101010101" pitchFamily="2" charset="-122"/>
              </a:rPr>
              <a:t>Attenuation</a:t>
            </a:r>
            <a:endParaRPr lang="fr-FR" altLang="zh-CN" sz="2400" baseline="0" dirty="0">
              <a:ea typeface="宋体" panose="02010600030101010101" pitchFamily="2" charset="-122"/>
            </a:endParaRPr>
          </a:p>
          <a:p>
            <a:pPr eaLnBrk="0" hangingPunct="0">
              <a:spcBef>
                <a:spcPts val="600"/>
              </a:spcBef>
              <a:buClr>
                <a:schemeClr val="tx1"/>
              </a:buClr>
              <a:buSzPct val="117000"/>
              <a:buFont typeface="Wingdings" panose="05000000000000000000" pitchFamily="2" charset="2"/>
              <a:buNone/>
            </a:pPr>
            <a:r>
              <a:rPr lang="fr-FR" sz="2400" baseline="0" dirty="0"/>
              <a:t>Distortion</a:t>
            </a:r>
            <a:br>
              <a:rPr lang="fr-FR" sz="2400" baseline="0" dirty="0"/>
            </a:br>
            <a:r>
              <a:rPr lang="en-US" altLang="zh-CN" sz="2400" baseline="0" dirty="0">
                <a:ea typeface="宋体" panose="02010600030101010101" pitchFamily="2" charset="-122"/>
              </a:rPr>
              <a:t>Noise</a:t>
            </a:r>
          </a:p>
        </p:txBody>
      </p:sp>
      <p:sp>
        <p:nvSpPr>
          <p:cNvPr id="801799" name="Text Box 7"/>
          <p:cNvSpPr txBox="1">
            <a:spLocks noChangeArrowheads="1"/>
          </p:cNvSpPr>
          <p:nvPr/>
        </p:nvSpPr>
        <p:spPr bwMode="auto">
          <a:xfrm>
            <a:off x="423834" y="4355409"/>
            <a:ext cx="4862513" cy="519113"/>
          </a:xfrm>
          <a:prstGeom prst="rect">
            <a:avLst/>
          </a:prstGeom>
          <a:noFill/>
          <a:ln w="76200" algn="ctr">
            <a:noFill/>
            <a:miter lim="800000"/>
          </a:ln>
          <a:effectLst/>
        </p:spPr>
        <p:txBody>
          <a:bodyPr wrap="none">
            <a:spAutoFit/>
          </a:bodyPr>
          <a:lstStyle/>
          <a:p>
            <a:pPr algn="ctr" eaLnBrk="0" hangingPunct="0">
              <a:spcBef>
                <a:spcPct val="0"/>
              </a:spcBef>
              <a:buSzTx/>
              <a:buFontTx/>
              <a:buNone/>
            </a:pPr>
            <a:r>
              <a:rPr lang="en-US" altLang="zh-CN" sz="2800" b="1" i="1" baseline="0" dirty="0">
                <a:solidFill>
                  <a:schemeClr val="hlink"/>
                </a:solidFill>
                <a:latin typeface="Times New Roman" panose="02020603050405020304" pitchFamily="18" charset="0"/>
                <a:ea typeface="宋体" panose="02010600030101010101" pitchFamily="2" charset="-122"/>
              </a:rPr>
              <a:t>Topics discussed in this section:</a:t>
            </a:r>
          </a:p>
        </p:txBody>
      </p:sp>
      <p:sp>
        <p:nvSpPr>
          <p:cNvPr id="801801" name="Rectangle 9"/>
          <p:cNvSpPr>
            <a:spLocks noGrp="1" noChangeArrowheads="1"/>
          </p:cNvSpPr>
          <p:nvPr>
            <p:ph type="body" idx="1"/>
          </p:nvPr>
        </p:nvSpPr>
        <p:spPr>
          <a:xfrm>
            <a:off x="287594" y="1000107"/>
            <a:ext cx="8534400" cy="3229189"/>
          </a:xfrm>
        </p:spPr>
        <p:txBody>
          <a:bodyPr/>
          <a:lstStyle/>
          <a:p>
            <a:pPr>
              <a:spcBef>
                <a:spcPts val="600"/>
              </a:spcBef>
            </a:pPr>
            <a:r>
              <a:rPr lang="en-US" altLang="zh-CN" sz="2300" dirty="0"/>
              <a:t>Signals travel through transmission media, which are not perfect. </a:t>
            </a:r>
          </a:p>
          <a:p>
            <a:pPr>
              <a:spcBef>
                <a:spcPts val="600"/>
              </a:spcBef>
            </a:pPr>
            <a:r>
              <a:rPr lang="en-US" altLang="zh-CN" sz="2300" dirty="0"/>
              <a:t>The </a:t>
            </a:r>
            <a:r>
              <a:rPr lang="en-US" altLang="zh-CN" sz="2300" dirty="0">
                <a:solidFill>
                  <a:srgbClr val="FF0000"/>
                </a:solidFill>
              </a:rPr>
              <a:t>imperfection</a:t>
            </a:r>
            <a:r>
              <a:rPr lang="en-US" altLang="zh-CN" sz="2300" dirty="0"/>
              <a:t> causes signal impairment (</a:t>
            </a:r>
            <a:r>
              <a:rPr lang="zh-CN" altLang="en-US" sz="2300" dirty="0"/>
              <a:t>减损</a:t>
            </a:r>
            <a:r>
              <a:rPr lang="en-US" altLang="zh-CN" sz="2300" dirty="0"/>
              <a:t>). </a:t>
            </a:r>
          </a:p>
          <a:p>
            <a:pPr>
              <a:spcBef>
                <a:spcPts val="600"/>
              </a:spcBef>
            </a:pPr>
            <a:r>
              <a:rPr lang="en-US" altLang="zh-CN" sz="2300" dirty="0"/>
              <a:t>This means that the signal at the</a:t>
            </a:r>
            <a:r>
              <a:rPr lang="en-US" altLang="zh-CN" sz="2300" dirty="0">
                <a:solidFill>
                  <a:schemeClr val="hlink"/>
                </a:solidFill>
              </a:rPr>
              <a:t> beginning </a:t>
            </a:r>
            <a:r>
              <a:rPr lang="en-US" altLang="zh-CN" sz="2300" dirty="0"/>
              <a:t>of the medium is not the same as the signal at the</a:t>
            </a:r>
            <a:r>
              <a:rPr lang="en-US" altLang="zh-CN" sz="2300" dirty="0">
                <a:solidFill>
                  <a:schemeClr val="hlink"/>
                </a:solidFill>
              </a:rPr>
              <a:t> end </a:t>
            </a:r>
            <a:r>
              <a:rPr lang="en-US" altLang="zh-CN" sz="2300" dirty="0"/>
              <a:t>of the medium. </a:t>
            </a:r>
          </a:p>
          <a:p>
            <a:pPr>
              <a:spcBef>
                <a:spcPts val="600"/>
              </a:spcBef>
            </a:pPr>
            <a:r>
              <a:rPr lang="en-US" altLang="zh-CN" sz="2300" dirty="0"/>
              <a:t>What is sent is not what is received. </a:t>
            </a:r>
          </a:p>
          <a:p>
            <a:pPr>
              <a:spcBef>
                <a:spcPts val="600"/>
              </a:spcBef>
            </a:pPr>
            <a:r>
              <a:rPr lang="en-US" altLang="zh-CN" sz="2300" dirty="0"/>
              <a:t>Three causes of impairment are </a:t>
            </a:r>
            <a:r>
              <a:rPr lang="en-US" altLang="zh-CN" sz="2300" dirty="0">
                <a:solidFill>
                  <a:schemeClr val="hlink"/>
                </a:solidFill>
              </a:rPr>
              <a:t>attenuation</a:t>
            </a:r>
            <a:r>
              <a:rPr lang="en-US" altLang="zh-CN" sz="2300" dirty="0"/>
              <a:t>, </a:t>
            </a:r>
            <a:r>
              <a:rPr lang="en-US" altLang="zh-CN" sz="2300" dirty="0">
                <a:solidFill>
                  <a:schemeClr val="hlink"/>
                </a:solidFill>
              </a:rPr>
              <a:t>distortion</a:t>
            </a:r>
            <a:r>
              <a:rPr lang="en-US" altLang="zh-CN" sz="2300" dirty="0"/>
              <a:t>, and </a:t>
            </a:r>
            <a:r>
              <a:rPr lang="en-US" altLang="zh-CN" sz="2300" dirty="0">
                <a:solidFill>
                  <a:schemeClr val="hlink"/>
                </a:solidFill>
              </a:rPr>
              <a:t>noise</a:t>
            </a:r>
            <a:r>
              <a:rPr lang="en-US" altLang="zh-CN" sz="2300" dirty="0"/>
              <a:t>.</a:t>
            </a:r>
            <a:endParaRPr lang="zh-CN" altLang="en-US" sz="2300" dirty="0"/>
          </a:p>
        </p:txBody>
      </p:sp>
      <p:sp>
        <p:nvSpPr>
          <p:cNvPr id="2" name="标题 1"/>
          <p:cNvSpPr>
            <a:spLocks noGrp="1"/>
          </p:cNvSpPr>
          <p:nvPr>
            <p:ph type="title"/>
          </p:nvPr>
        </p:nvSpPr>
        <p:spPr/>
        <p:txBody>
          <a:bodyPr/>
          <a:lstStyle/>
          <a:p>
            <a:r>
              <a:rPr lang="en-US" altLang="zh-CN" dirty="0"/>
              <a:t>0.4 Transmission Impairment</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1259522"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1259523" name="Rectangle 3"/>
          <p:cNvSpPr>
            <a:spLocks noChangeArrowheads="1"/>
          </p:cNvSpPr>
          <p:nvPr/>
        </p:nvSpPr>
        <p:spPr bwMode="auto">
          <a:xfrm>
            <a:off x="304800" y="1905000"/>
            <a:ext cx="8534400" cy="946150"/>
          </a:xfrm>
          <a:prstGeom prst="rect">
            <a:avLst/>
          </a:prstGeom>
          <a:noFill/>
          <a:ln w="9525">
            <a:noFill/>
            <a:miter lim="800000"/>
          </a:ln>
          <a:effectLst/>
        </p:spPr>
        <p:txBody>
          <a:bodyPr>
            <a:spAutoFit/>
          </a:bodyPr>
          <a:lstStyle/>
          <a:p>
            <a:pPr eaLnBrk="0" hangingPunct="0">
              <a:spcBef>
                <a:spcPct val="0"/>
              </a:spcBef>
              <a:buSzTx/>
              <a:buFontTx/>
              <a:buNone/>
            </a:pPr>
            <a:r>
              <a:rPr lang="en-US" altLang="zh-CN" sz="2800" baseline="0">
                <a:ea typeface="宋体" panose="02010600030101010101" pitchFamily="2" charset="-122"/>
              </a:rPr>
              <a:t/>
            </a:r>
            <a:br>
              <a:rPr lang="en-US" altLang="zh-CN" sz="2800" baseline="0">
                <a:ea typeface="宋体" panose="02010600030101010101" pitchFamily="2" charset="-122"/>
              </a:rPr>
            </a:br>
            <a:endParaRPr lang="en-US" altLang="zh-CN" sz="2800" baseline="0">
              <a:ea typeface="宋体" panose="02010600030101010101" pitchFamily="2" charset="-122"/>
            </a:endParaRPr>
          </a:p>
        </p:txBody>
      </p:sp>
      <p:sp>
        <p:nvSpPr>
          <p:cNvPr id="1259526" name="Rectangle 6"/>
          <p:cNvSpPr>
            <a:spLocks noGrp="1" noChangeArrowheads="1"/>
          </p:cNvSpPr>
          <p:nvPr>
            <p:ph type="title"/>
          </p:nvPr>
        </p:nvSpPr>
        <p:spPr/>
        <p:txBody>
          <a:bodyPr/>
          <a:lstStyle/>
          <a:p>
            <a:r>
              <a:rPr lang="en-US" altLang="zh-CN"/>
              <a:t>1. Peak Amplitude</a:t>
            </a:r>
            <a:endParaRPr lang="zh-CN" altLang="en-US"/>
          </a:p>
        </p:txBody>
      </p:sp>
      <p:sp>
        <p:nvSpPr>
          <p:cNvPr id="1259530" name="Rectangle 10"/>
          <p:cNvSpPr>
            <a:spLocks noGrp="1" noChangeArrowheads="1"/>
          </p:cNvSpPr>
          <p:nvPr>
            <p:ph type="body" idx="1"/>
          </p:nvPr>
        </p:nvSpPr>
        <p:spPr>
          <a:xfrm>
            <a:off x="304800" y="1066800"/>
            <a:ext cx="8534400" cy="5105400"/>
          </a:xfrm>
        </p:spPr>
        <p:txBody>
          <a:bodyPr/>
          <a:lstStyle/>
          <a:p>
            <a:pPr>
              <a:spcBef>
                <a:spcPts val="600"/>
              </a:spcBef>
            </a:pPr>
            <a:r>
              <a:rPr lang="en-US" altLang="zh-CN" dirty="0"/>
              <a:t>The peak amplitude of a signal is the </a:t>
            </a:r>
            <a:r>
              <a:rPr lang="en-US" altLang="zh-CN" dirty="0">
                <a:solidFill>
                  <a:srgbClr val="FF0000"/>
                </a:solidFill>
              </a:rPr>
              <a:t>absolute</a:t>
            </a:r>
            <a:r>
              <a:rPr lang="en-US" altLang="zh-CN" dirty="0"/>
              <a:t> value of its highest intensity, proportional to the energy it carries.</a:t>
            </a:r>
          </a:p>
          <a:p>
            <a:pPr>
              <a:spcBef>
                <a:spcPts val="600"/>
              </a:spcBef>
            </a:pPr>
            <a:endParaRPr lang="en-US" altLang="zh-CN" dirty="0"/>
          </a:p>
          <a:p>
            <a:pPr>
              <a:spcBef>
                <a:spcPts val="600"/>
              </a:spcBef>
            </a:pPr>
            <a:r>
              <a:rPr lang="en-US" altLang="zh-CN" dirty="0"/>
              <a:t>For </a:t>
            </a:r>
            <a:r>
              <a:rPr lang="en-US" altLang="zh-CN" dirty="0" smtClean="0"/>
              <a:t>electric </a:t>
            </a:r>
            <a:r>
              <a:rPr lang="en-US" altLang="zh-CN" dirty="0"/>
              <a:t>signals, peak amplitude is normally measured </a:t>
            </a:r>
            <a:r>
              <a:rPr lang="en-US" altLang="zh-CN" dirty="0" smtClean="0"/>
              <a:t>in volts.</a:t>
            </a:r>
            <a:endParaRPr lang="en-US" altLang="zh-CN" dirty="0"/>
          </a:p>
          <a:p>
            <a:pPr>
              <a:spcBef>
                <a:spcPts val="600"/>
              </a:spcBef>
            </a:pPr>
            <a:endParaRPr lang="en-US" altLang="zh-CN" dirty="0"/>
          </a:p>
          <a:p>
            <a:pPr>
              <a:spcBef>
                <a:spcPts val="600"/>
              </a:spcBef>
            </a:pPr>
            <a:r>
              <a:rPr lang="en-US" altLang="zh-CN" dirty="0"/>
              <a:t>Figure 0.3 shows two signals and their peak amplitudes. </a:t>
            </a:r>
          </a:p>
          <a:p>
            <a:endParaRPr lang="zh-CN" alt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1353EE0C-7A32-4238-8C64-6A0AB5EB6D74}" type="slidenum">
              <a:rPr lang="en-US" altLang="zh-CN"/>
              <a:pPr/>
              <a:t>170</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702470" name="Picture 6"/>
          <p:cNvPicPr>
            <a:picLocks noChangeAspect="1" noChangeArrowheads="1"/>
          </p:cNvPicPr>
          <p:nvPr/>
        </p:nvPicPr>
        <p:blipFill>
          <a:blip r:embed="rId3" cstate="print"/>
          <a:srcRect/>
          <a:stretch>
            <a:fillRect/>
          </a:stretch>
        </p:blipFill>
        <p:spPr bwMode="auto">
          <a:xfrm>
            <a:off x="676275" y="2286000"/>
            <a:ext cx="7019925" cy="2217738"/>
          </a:xfrm>
          <a:prstGeom prst="rect">
            <a:avLst/>
          </a:prstGeom>
          <a:noFill/>
          <a:ln w="9525">
            <a:noFill/>
            <a:miter lim="800000"/>
            <a:headEnd/>
            <a:tailEnd/>
          </a:ln>
          <a:effectLst/>
        </p:spPr>
      </p:pic>
      <p:sp>
        <p:nvSpPr>
          <p:cNvPr id="702471" name="Rectangle 7"/>
          <p:cNvSpPr>
            <a:spLocks noGrp="1" noChangeArrowheads="1"/>
          </p:cNvSpPr>
          <p:nvPr>
            <p:ph type="title"/>
          </p:nvPr>
        </p:nvSpPr>
        <p:spPr/>
        <p:txBody>
          <a:bodyPr/>
          <a:lstStyle/>
          <a:p>
            <a:r>
              <a:rPr lang="en-US" altLang="zh-CN" dirty="0">
                <a:solidFill>
                  <a:schemeClr val="hlink"/>
                </a:solidFill>
              </a:rPr>
              <a:t>Figure 0.25</a:t>
            </a:r>
            <a:r>
              <a:rPr lang="en-US" altLang="zh-CN" dirty="0">
                <a:solidFill>
                  <a:schemeClr val="folHlink"/>
                </a:solidFill>
              </a:rPr>
              <a:t> </a:t>
            </a:r>
            <a:r>
              <a:rPr lang="en-US" altLang="zh-CN" dirty="0"/>
              <a:t>Causes of impairment</a:t>
            </a:r>
            <a:endParaRPr lang="zh-CN" alt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A7673CA4-3790-4E86-96B6-6C0749256536}" type="slidenum">
              <a:rPr lang="en-US" altLang="zh-CN"/>
              <a:pPr/>
              <a:t>171</a:t>
            </a:fld>
            <a:endParaRPr lang="en-US" altLang="zh-CN"/>
          </a:p>
        </p:txBody>
      </p:sp>
      <p:sp>
        <p:nvSpPr>
          <p:cNvPr id="5" name="页脚占位符 4"/>
          <p:cNvSpPr>
            <a:spLocks noGrp="1"/>
          </p:cNvSpPr>
          <p:nvPr>
            <p:ph type="ftr" sz="quarter" idx="11"/>
          </p:nvPr>
        </p:nvSpPr>
        <p:spPr/>
        <p:txBody>
          <a:bodyPr/>
          <a:lstStyle/>
          <a:p>
            <a:r>
              <a:rPr lang="en-US" altLang="zh-CN" dirty="0"/>
              <a:t>Mobile and Wireless Networks</a:t>
            </a:r>
          </a:p>
        </p:txBody>
      </p:sp>
      <p:sp>
        <p:nvSpPr>
          <p:cNvPr id="1375234" name="Rectangle 2"/>
          <p:cNvSpPr>
            <a:spLocks noGrp="1" noChangeArrowheads="1"/>
          </p:cNvSpPr>
          <p:nvPr>
            <p:ph type="title"/>
          </p:nvPr>
        </p:nvSpPr>
        <p:spPr/>
        <p:txBody>
          <a:bodyPr/>
          <a:lstStyle/>
          <a:p>
            <a:r>
              <a:rPr lang="en-US" altLang="zh-CN"/>
              <a:t>1. Attenuation</a:t>
            </a:r>
            <a:endParaRPr lang="zh-CN" altLang="en-US"/>
          </a:p>
        </p:txBody>
      </p:sp>
      <p:sp>
        <p:nvSpPr>
          <p:cNvPr id="1375235" name="Rectangle 3"/>
          <p:cNvSpPr>
            <a:spLocks noGrp="1" noChangeArrowheads="1"/>
          </p:cNvSpPr>
          <p:nvPr>
            <p:ph type="body" idx="1"/>
          </p:nvPr>
        </p:nvSpPr>
        <p:spPr>
          <a:xfrm>
            <a:off x="381000" y="1071546"/>
            <a:ext cx="8458200" cy="5143536"/>
          </a:xfrm>
        </p:spPr>
        <p:txBody>
          <a:bodyPr/>
          <a:lstStyle/>
          <a:p>
            <a:pPr>
              <a:spcBef>
                <a:spcPts val="600"/>
              </a:spcBef>
            </a:pPr>
            <a:r>
              <a:rPr lang="en-US" altLang="zh-CN" dirty="0"/>
              <a:t>Attenuation [</a:t>
            </a:r>
            <a:r>
              <a:rPr lang="zh-CN" altLang="en-US" dirty="0"/>
              <a:t>衰减</a:t>
            </a:r>
            <a:r>
              <a:rPr lang="en-US" altLang="zh-CN" dirty="0"/>
              <a:t>] means a loss of energy. </a:t>
            </a:r>
          </a:p>
          <a:p>
            <a:pPr>
              <a:spcBef>
                <a:spcPts val="600"/>
              </a:spcBef>
            </a:pPr>
            <a:endParaRPr lang="en-US" altLang="zh-CN" dirty="0"/>
          </a:p>
          <a:p>
            <a:pPr>
              <a:spcBef>
                <a:spcPts val="600"/>
              </a:spcBef>
            </a:pPr>
            <a:r>
              <a:rPr lang="en-US" altLang="zh-CN" dirty="0"/>
              <a:t>When a signal, simple or composite, travels through a medium, it loses some of its energy </a:t>
            </a:r>
            <a:r>
              <a:rPr lang="en-US" altLang="zh-CN" dirty="0">
                <a:solidFill>
                  <a:schemeClr val="hlink"/>
                </a:solidFill>
              </a:rPr>
              <a:t>in</a:t>
            </a:r>
            <a:r>
              <a:rPr lang="en-US" altLang="zh-CN" dirty="0">
                <a:solidFill>
                  <a:schemeClr val="folHlink"/>
                </a:solidFill>
              </a:rPr>
              <a:t> </a:t>
            </a:r>
            <a:r>
              <a:rPr lang="en-US" altLang="zh-CN" dirty="0"/>
              <a:t>overcoming the resistance of the medium.  </a:t>
            </a:r>
          </a:p>
          <a:p>
            <a:pPr>
              <a:spcBef>
                <a:spcPts val="600"/>
              </a:spcBef>
            </a:pPr>
            <a:endParaRPr lang="en-US" altLang="zh-CN" dirty="0"/>
          </a:p>
          <a:p>
            <a:pPr>
              <a:spcBef>
                <a:spcPts val="600"/>
              </a:spcBef>
            </a:pPr>
            <a:r>
              <a:rPr lang="en-US" altLang="zh-CN" dirty="0"/>
              <a:t>Figure 0.26 shows the effect of </a:t>
            </a:r>
            <a:r>
              <a:rPr lang="en-US" altLang="zh-CN" dirty="0">
                <a:solidFill>
                  <a:schemeClr val="hlink"/>
                </a:solidFill>
              </a:rPr>
              <a:t>attenuation</a:t>
            </a:r>
            <a:r>
              <a:rPr lang="en-US" altLang="zh-CN" dirty="0"/>
              <a:t> and </a:t>
            </a:r>
            <a:r>
              <a:rPr lang="en-US" altLang="zh-CN" dirty="0">
                <a:solidFill>
                  <a:schemeClr val="hlink"/>
                </a:solidFill>
              </a:rPr>
              <a:t>amplification</a:t>
            </a:r>
            <a:r>
              <a:rPr lang="en-US" altLang="zh-CN" dirty="0"/>
              <a:t>.</a:t>
            </a:r>
          </a:p>
          <a:p>
            <a:pPr>
              <a:spcBef>
                <a:spcPts val="600"/>
              </a:spcBef>
            </a:pPr>
            <a:endParaRPr lang="zh-CN" altLang="en-US"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64C615C5-4890-454F-9556-62FCB9029C97}" type="slidenum">
              <a:rPr lang="en-US" altLang="zh-CN"/>
              <a:pPr/>
              <a:t>172</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703494" name="Picture 6"/>
          <p:cNvPicPr>
            <a:picLocks noChangeAspect="1" noChangeArrowheads="1"/>
          </p:cNvPicPr>
          <p:nvPr/>
        </p:nvPicPr>
        <p:blipFill>
          <a:blip r:embed="rId3" cstate="print"/>
          <a:srcRect/>
          <a:stretch>
            <a:fillRect/>
          </a:stretch>
        </p:blipFill>
        <p:spPr bwMode="auto">
          <a:xfrm>
            <a:off x="457200" y="2057400"/>
            <a:ext cx="7797800" cy="2960688"/>
          </a:xfrm>
          <a:prstGeom prst="rect">
            <a:avLst/>
          </a:prstGeom>
          <a:noFill/>
          <a:ln w="9525">
            <a:noFill/>
            <a:miter lim="800000"/>
            <a:headEnd/>
            <a:tailEnd/>
          </a:ln>
          <a:effectLst/>
        </p:spPr>
      </p:pic>
      <p:sp>
        <p:nvSpPr>
          <p:cNvPr id="703496" name="Rectangle 8"/>
          <p:cNvSpPr>
            <a:spLocks noGrp="1" noChangeArrowheads="1"/>
          </p:cNvSpPr>
          <p:nvPr>
            <p:ph type="title"/>
          </p:nvPr>
        </p:nvSpPr>
        <p:spPr>
          <a:xfrm>
            <a:off x="304800" y="228600"/>
            <a:ext cx="8458200" cy="609600"/>
          </a:xfrm>
        </p:spPr>
        <p:txBody>
          <a:bodyPr/>
          <a:lstStyle/>
          <a:p>
            <a:r>
              <a:rPr lang="en-US" altLang="zh-CN" dirty="0">
                <a:solidFill>
                  <a:schemeClr val="hlink"/>
                </a:solidFill>
              </a:rPr>
              <a:t>Figure 0.26</a:t>
            </a:r>
            <a:r>
              <a:rPr lang="en-US" altLang="zh-CN" dirty="0">
                <a:solidFill>
                  <a:schemeClr val="folHlink"/>
                </a:solidFill>
              </a:rPr>
              <a:t> </a:t>
            </a:r>
            <a:r>
              <a:rPr lang="en-US" altLang="zh-CN" dirty="0"/>
              <a:t>Attenuation</a:t>
            </a:r>
            <a:endParaRPr lang="zh-CN" alt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95B873E7-DA07-495D-AD40-B37CFF880B08}" type="slidenum">
              <a:rPr lang="en-US" altLang="zh-CN"/>
              <a:pPr/>
              <a:t>173</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1069059" name="Line 3"/>
          <p:cNvSpPr>
            <a:spLocks noChangeShapeType="1"/>
          </p:cNvSpPr>
          <p:nvPr/>
        </p:nvSpPr>
        <p:spPr bwMode="auto">
          <a:xfrm>
            <a:off x="406400" y="914400"/>
            <a:ext cx="8432800" cy="0"/>
          </a:xfrm>
          <a:prstGeom prst="line">
            <a:avLst/>
          </a:prstGeom>
          <a:noFill/>
          <a:ln w="19050">
            <a:solidFill>
              <a:schemeClr val="hlink"/>
            </a:solidFill>
            <a:round/>
          </a:ln>
          <a:effectLst/>
        </p:spPr>
        <p:txBody>
          <a:bodyPr/>
          <a:lstStyle/>
          <a:p>
            <a:endParaRPr lang="zh-CN" altLang="en-US"/>
          </a:p>
        </p:txBody>
      </p:sp>
      <p:sp>
        <p:nvSpPr>
          <p:cNvPr id="1069060"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69062" name="Rectangle 6"/>
          <p:cNvSpPr>
            <a:spLocks noGrp="1" noChangeArrowheads="1"/>
          </p:cNvSpPr>
          <p:nvPr>
            <p:ph type="title"/>
          </p:nvPr>
        </p:nvSpPr>
        <p:spPr>
          <a:xfrm>
            <a:off x="381000" y="304800"/>
            <a:ext cx="8458200" cy="533400"/>
          </a:xfrm>
          <a:noFill/>
        </p:spPr>
        <p:txBody>
          <a:bodyPr/>
          <a:lstStyle/>
          <a:p>
            <a:r>
              <a:rPr lang="en-US" altLang="zh-CN" dirty="0"/>
              <a:t>1. Attenuation</a:t>
            </a:r>
          </a:p>
        </p:txBody>
      </p:sp>
      <p:sp>
        <p:nvSpPr>
          <p:cNvPr id="1069063" name="Rectangle 7"/>
          <p:cNvSpPr>
            <a:spLocks noGrp="1" noChangeArrowheads="1"/>
          </p:cNvSpPr>
          <p:nvPr>
            <p:ph type="body" idx="1"/>
          </p:nvPr>
        </p:nvSpPr>
        <p:spPr>
          <a:xfrm>
            <a:off x="304800" y="1031073"/>
            <a:ext cx="8534400" cy="5100654"/>
          </a:xfrm>
          <a:noFill/>
        </p:spPr>
        <p:txBody>
          <a:bodyPr/>
          <a:lstStyle/>
          <a:p>
            <a:pPr>
              <a:spcBef>
                <a:spcPts val="600"/>
              </a:spcBef>
              <a:buFontTx/>
              <a:buNone/>
            </a:pPr>
            <a:r>
              <a:rPr lang="en-US" altLang="zh-CN" dirty="0">
                <a:solidFill>
                  <a:schemeClr val="hlink"/>
                </a:solidFill>
              </a:rPr>
              <a:t>(1) Decibel</a:t>
            </a:r>
          </a:p>
          <a:p>
            <a:pPr>
              <a:spcBef>
                <a:spcPts val="600"/>
              </a:spcBef>
            </a:pPr>
            <a:r>
              <a:rPr lang="en-US" altLang="zh-CN" dirty="0"/>
              <a:t>To show that a signal has </a:t>
            </a:r>
            <a:r>
              <a:rPr lang="en-US" altLang="zh-CN" dirty="0">
                <a:solidFill>
                  <a:schemeClr val="hlink"/>
                </a:solidFill>
              </a:rPr>
              <a:t>lost </a:t>
            </a:r>
            <a:r>
              <a:rPr lang="en-US" altLang="zh-CN" dirty="0"/>
              <a:t>or</a:t>
            </a:r>
            <a:r>
              <a:rPr lang="en-US" altLang="zh-CN" dirty="0">
                <a:solidFill>
                  <a:schemeClr val="hlink"/>
                </a:solidFill>
              </a:rPr>
              <a:t> gained</a:t>
            </a:r>
            <a:r>
              <a:rPr lang="en-US" altLang="zh-CN" dirty="0"/>
              <a:t> strength, engineers use the unit of the decibel. </a:t>
            </a:r>
          </a:p>
          <a:p>
            <a:pPr>
              <a:spcBef>
                <a:spcPts val="600"/>
              </a:spcBef>
            </a:pPr>
            <a:endParaRPr lang="en-US" altLang="zh-CN" dirty="0"/>
          </a:p>
          <a:p>
            <a:pPr>
              <a:spcBef>
                <a:spcPts val="600"/>
              </a:spcBef>
            </a:pPr>
            <a:r>
              <a:rPr lang="en-US" altLang="zh-CN" dirty="0"/>
              <a:t>The decibel (dB) measures the relative strengths of two signals </a:t>
            </a:r>
            <a:r>
              <a:rPr lang="en-US" altLang="zh-CN" dirty="0">
                <a:solidFill>
                  <a:srgbClr val="FF0000"/>
                </a:solidFill>
              </a:rPr>
              <a:t>or </a:t>
            </a:r>
            <a:r>
              <a:rPr lang="en-US" altLang="zh-CN" dirty="0"/>
              <a:t>one signal at two different points. </a:t>
            </a:r>
          </a:p>
          <a:p>
            <a:pPr>
              <a:spcBef>
                <a:spcPts val="600"/>
              </a:spcBef>
            </a:pPr>
            <a:endParaRPr lang="en-US" altLang="zh-CN" dirty="0"/>
          </a:p>
          <a:p>
            <a:pPr>
              <a:spcBef>
                <a:spcPts val="600"/>
              </a:spcBef>
            </a:pPr>
            <a:r>
              <a:rPr lang="en-US" altLang="zh-CN" dirty="0"/>
              <a:t>dB = 10log</a:t>
            </a:r>
            <a:r>
              <a:rPr lang="en-US" altLang="zh-CN" baseline="-25000" dirty="0"/>
              <a:t>10 </a:t>
            </a:r>
            <a:r>
              <a:rPr lang="en-US" altLang="zh-CN" baseline="30000" dirty="0"/>
              <a:t>(p2/p1)</a:t>
            </a:r>
            <a:r>
              <a:rPr lang="en-US" altLang="zh-CN" dirty="0"/>
              <a:t> </a:t>
            </a:r>
            <a:r>
              <a:rPr lang="en-US" altLang="zh-CN" dirty="0" smtClean="0"/>
              <a:t>. </a:t>
            </a:r>
            <a:endParaRPr lang="en-US" altLang="zh-CN" dirty="0"/>
          </a:p>
          <a:p>
            <a:endParaRPr lang="en-US" altLang="zh-CN"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BE51D9DF-32C6-492A-8EDC-5ADB063523DD}" type="slidenum">
              <a:rPr lang="en-US" altLang="zh-CN"/>
              <a:pPr/>
              <a:t>174</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1377283" name="Text Box 3"/>
          <p:cNvSpPr txBox="1">
            <a:spLocks noChangeArrowheads="1"/>
          </p:cNvSpPr>
          <p:nvPr/>
        </p:nvSpPr>
        <p:spPr bwMode="auto">
          <a:xfrm>
            <a:off x="971600" y="4653136"/>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377284" name="Rectangle 4"/>
          <p:cNvSpPr>
            <a:spLocks noGrp="1" noChangeArrowheads="1"/>
          </p:cNvSpPr>
          <p:nvPr>
            <p:ph type="title"/>
          </p:nvPr>
        </p:nvSpPr>
        <p:spPr>
          <a:xfrm>
            <a:off x="381000" y="304800"/>
            <a:ext cx="8458200" cy="533400"/>
          </a:xfrm>
          <a:noFill/>
        </p:spPr>
        <p:txBody>
          <a:bodyPr/>
          <a:lstStyle/>
          <a:p>
            <a:r>
              <a:rPr lang="en-US" altLang="zh-CN" dirty="0"/>
              <a:t>0.4.1 Attenuation</a:t>
            </a:r>
          </a:p>
        </p:txBody>
      </p:sp>
      <p:sp>
        <p:nvSpPr>
          <p:cNvPr id="1377285" name="Rectangle 5"/>
          <p:cNvSpPr>
            <a:spLocks noGrp="1" noChangeArrowheads="1"/>
          </p:cNvSpPr>
          <p:nvPr>
            <p:ph type="body" idx="1"/>
          </p:nvPr>
        </p:nvSpPr>
        <p:spPr>
          <a:xfrm>
            <a:off x="381000" y="1000108"/>
            <a:ext cx="8405842" cy="5214974"/>
          </a:xfrm>
          <a:noFill/>
        </p:spPr>
        <p:txBody>
          <a:bodyPr/>
          <a:lstStyle/>
          <a:p>
            <a:r>
              <a:rPr lang="en-US" altLang="zh-CN" dirty="0"/>
              <a:t>Note that the decibel is negative</a:t>
            </a:r>
            <a:r>
              <a:rPr lang="en-US" altLang="zh-CN" dirty="0">
                <a:solidFill>
                  <a:schemeClr val="hlink"/>
                </a:solidFill>
              </a:rPr>
              <a:t> if</a:t>
            </a:r>
            <a:r>
              <a:rPr lang="en-US" altLang="zh-CN" dirty="0"/>
              <a:t> a signal is attenuated and positive</a:t>
            </a:r>
            <a:r>
              <a:rPr lang="en-US" altLang="zh-CN" dirty="0">
                <a:solidFill>
                  <a:schemeClr val="hlink"/>
                </a:solidFill>
              </a:rPr>
              <a:t> if</a:t>
            </a:r>
            <a:r>
              <a:rPr lang="en-US" altLang="zh-CN" dirty="0"/>
              <a:t> a signal is amplified.</a:t>
            </a:r>
          </a:p>
          <a:p>
            <a:endParaRPr lang="en-US" altLang="zh-CN" dirty="0"/>
          </a:p>
          <a:p>
            <a:r>
              <a:rPr lang="en-US" altLang="zh-CN" dirty="0"/>
              <a:t>Variables P</a:t>
            </a:r>
            <a:r>
              <a:rPr lang="en-US" altLang="zh-CN" baseline="-25000" dirty="0"/>
              <a:t>1</a:t>
            </a:r>
            <a:r>
              <a:rPr lang="en-US" altLang="zh-CN" dirty="0"/>
              <a:t> and P</a:t>
            </a:r>
            <a:r>
              <a:rPr lang="en-US" altLang="zh-CN" baseline="-25000" dirty="0"/>
              <a:t>2</a:t>
            </a:r>
            <a:r>
              <a:rPr lang="en-US" altLang="zh-CN" dirty="0"/>
              <a:t> are the powers of </a:t>
            </a:r>
            <a:r>
              <a:rPr lang="en-US" altLang="zh-CN" dirty="0">
                <a:solidFill>
                  <a:schemeClr val="hlink"/>
                </a:solidFill>
              </a:rPr>
              <a:t>a signal</a:t>
            </a:r>
            <a:r>
              <a:rPr lang="en-US" altLang="zh-CN" dirty="0"/>
              <a:t> at points 1 and 2, </a:t>
            </a:r>
            <a:r>
              <a:rPr lang="en-US" altLang="zh-CN" dirty="0">
                <a:solidFill>
                  <a:schemeClr val="hlink"/>
                </a:solidFill>
              </a:rPr>
              <a:t>respectively</a:t>
            </a:r>
            <a:r>
              <a:rPr lang="en-US" altLang="zh-CN" dirty="0"/>
              <a:t>. </a:t>
            </a:r>
          </a:p>
          <a:p>
            <a:endParaRPr lang="en-US" altLang="zh-CN" dirty="0"/>
          </a:p>
          <a:p>
            <a:r>
              <a:rPr lang="en-US" altLang="zh-CN" dirty="0"/>
              <a:t>Note that some engineering books define the decibel in terms of voltage </a:t>
            </a:r>
            <a:r>
              <a:rPr lang="en-US" altLang="zh-CN" dirty="0">
                <a:solidFill>
                  <a:srgbClr val="FF0000"/>
                </a:solidFill>
              </a:rPr>
              <a:t>instead of </a:t>
            </a:r>
            <a:r>
              <a:rPr lang="en-US" altLang="zh-CN" dirty="0"/>
              <a:t>power. </a:t>
            </a: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0"/>
          </p:nvPr>
        </p:nvSpPr>
        <p:spPr/>
        <p:txBody>
          <a:bodyPr/>
          <a:lstStyle/>
          <a:p>
            <a:r>
              <a:rPr lang="en-US" altLang="zh-CN"/>
              <a:t>3.</a:t>
            </a:r>
            <a:fld id="{C13CA434-0693-47F3-87C9-4E3D61F6C498}" type="slidenum">
              <a:rPr lang="en-US" altLang="zh-CN"/>
              <a:pPr/>
              <a:t>175</a:t>
            </a:fld>
            <a:endParaRPr lang="en-US" altLang="zh-CN"/>
          </a:p>
        </p:txBody>
      </p:sp>
      <p:sp>
        <p:nvSpPr>
          <p:cNvPr id="8" name="页脚占位符 3"/>
          <p:cNvSpPr>
            <a:spLocks noGrp="1"/>
          </p:cNvSpPr>
          <p:nvPr>
            <p:ph type="ftr" sz="quarter" idx="11"/>
          </p:nvPr>
        </p:nvSpPr>
        <p:spPr/>
        <p:txBody>
          <a:bodyPr/>
          <a:lstStyle/>
          <a:p>
            <a:r>
              <a:rPr lang="en-US" altLang="zh-CN" dirty="0"/>
              <a:t>Mobile and Wireless Networks</a:t>
            </a:r>
          </a:p>
        </p:txBody>
      </p:sp>
      <p:sp>
        <p:nvSpPr>
          <p:cNvPr id="829451" name="Rectangle 11"/>
          <p:cNvSpPr>
            <a:spLocks noChangeArrowheads="1"/>
          </p:cNvSpPr>
          <p:nvPr/>
        </p:nvSpPr>
        <p:spPr bwMode="auto">
          <a:xfrm>
            <a:off x="304800" y="1066800"/>
            <a:ext cx="8458200" cy="2092881"/>
          </a:xfrm>
          <a:prstGeom prst="rect">
            <a:avLst/>
          </a:prstGeom>
          <a:noFill/>
          <a:ln w="9525">
            <a:noFill/>
            <a:miter lim="800000"/>
          </a:ln>
          <a:effectLst/>
        </p:spPr>
        <p:txBody>
          <a:bodyPr>
            <a:spAutoFit/>
          </a:bodyPr>
          <a:lstStyle/>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Suppose a signal travels through a transmission medium and its power is reduced to one-half. </a:t>
            </a:r>
          </a:p>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This means that P</a:t>
            </a:r>
            <a:r>
              <a:rPr lang="en-US" altLang="zh-CN" sz="2400" dirty="0">
                <a:ea typeface="宋体" panose="02010600030101010101" pitchFamily="2" charset="-122"/>
              </a:rPr>
              <a:t>2</a:t>
            </a:r>
            <a:r>
              <a:rPr lang="en-US" altLang="zh-CN" sz="2400" baseline="0" dirty="0">
                <a:ea typeface="宋体" panose="02010600030101010101" pitchFamily="2" charset="-122"/>
              </a:rPr>
              <a:t> is (1/2)P</a:t>
            </a:r>
            <a:r>
              <a:rPr lang="en-US" altLang="zh-CN" sz="2400" dirty="0">
                <a:ea typeface="宋体" panose="02010600030101010101" pitchFamily="2" charset="-122"/>
              </a:rPr>
              <a:t>1 </a:t>
            </a:r>
            <a:r>
              <a:rPr lang="en-US" altLang="zh-CN" sz="2400" baseline="0" dirty="0">
                <a:ea typeface="宋体" panose="02010600030101010101" pitchFamily="2" charset="-122"/>
              </a:rPr>
              <a:t>. </a:t>
            </a:r>
          </a:p>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In this case, the attenuation (loss of power) can be </a:t>
            </a:r>
            <a:r>
              <a:rPr lang="en-US" altLang="zh-CN" sz="2400" baseline="0" dirty="0">
                <a:solidFill>
                  <a:schemeClr val="hlink"/>
                </a:solidFill>
                <a:ea typeface="宋体" panose="02010600030101010101" pitchFamily="2" charset="-122"/>
              </a:rPr>
              <a:t>calculated</a:t>
            </a:r>
            <a:r>
              <a:rPr lang="en-US" altLang="zh-CN" sz="2400" baseline="0" dirty="0">
                <a:ea typeface="宋体" panose="02010600030101010101" pitchFamily="2" charset="-122"/>
              </a:rPr>
              <a:t> as</a:t>
            </a:r>
          </a:p>
        </p:txBody>
      </p:sp>
      <p:sp>
        <p:nvSpPr>
          <p:cNvPr id="829456" name="Rectangle 16"/>
          <p:cNvSpPr>
            <a:spLocks noChangeArrowheads="1"/>
          </p:cNvSpPr>
          <p:nvPr/>
        </p:nvSpPr>
        <p:spPr bwMode="auto">
          <a:xfrm>
            <a:off x="357158" y="5286388"/>
            <a:ext cx="8429684" cy="830997"/>
          </a:xfrm>
          <a:prstGeom prst="rect">
            <a:avLst/>
          </a:prstGeom>
          <a:noFill/>
          <a:ln w="9525">
            <a:noFill/>
            <a:miter lim="800000"/>
          </a:ln>
          <a:effectLst/>
        </p:spPr>
        <p:txBody>
          <a:bodyPr wrap="square">
            <a:spAutoFit/>
          </a:bodyPr>
          <a:lstStyle/>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A loss of 3 dB (–3 dB) is </a:t>
            </a:r>
            <a:r>
              <a:rPr lang="en-US" altLang="zh-CN" sz="2400" baseline="0" dirty="0">
                <a:solidFill>
                  <a:schemeClr val="hlink"/>
                </a:solidFill>
                <a:ea typeface="宋体" panose="02010600030101010101" pitchFamily="2" charset="-122"/>
              </a:rPr>
              <a:t>equivalent to</a:t>
            </a:r>
            <a:r>
              <a:rPr lang="en-US" altLang="zh-CN" sz="2400" baseline="0" dirty="0">
                <a:ea typeface="宋体" panose="02010600030101010101" pitchFamily="2" charset="-122"/>
              </a:rPr>
              <a:t> losing one-half the power.</a:t>
            </a:r>
          </a:p>
        </p:txBody>
      </p:sp>
      <p:pic>
        <p:nvPicPr>
          <p:cNvPr id="829457" name="Picture 17"/>
          <p:cNvPicPr>
            <a:picLocks noChangeAspect="1" noChangeArrowheads="1"/>
          </p:cNvPicPr>
          <p:nvPr/>
        </p:nvPicPr>
        <p:blipFill>
          <a:blip r:embed="rId3" cstate="print"/>
          <a:srcRect/>
          <a:stretch>
            <a:fillRect/>
          </a:stretch>
        </p:blipFill>
        <p:spPr bwMode="auto">
          <a:xfrm>
            <a:off x="857224" y="3714752"/>
            <a:ext cx="7226300" cy="728663"/>
          </a:xfrm>
          <a:prstGeom prst="rect">
            <a:avLst/>
          </a:prstGeom>
          <a:noFill/>
          <a:ln w="57150" cmpd="thickThin">
            <a:solidFill>
              <a:schemeClr val="folHlink"/>
            </a:solidFill>
            <a:miter lim="800000"/>
            <a:headEnd/>
            <a:tailEnd/>
          </a:ln>
          <a:effectLst/>
        </p:spPr>
      </p:pic>
      <p:sp>
        <p:nvSpPr>
          <p:cNvPr id="829458" name="Rectangle 18"/>
          <p:cNvSpPr>
            <a:spLocks noGrp="1" noChangeArrowheads="1"/>
          </p:cNvSpPr>
          <p:nvPr>
            <p:ph type="title"/>
          </p:nvPr>
        </p:nvSpPr>
        <p:spPr/>
        <p:txBody>
          <a:bodyPr/>
          <a:lstStyle/>
          <a:p>
            <a:r>
              <a:rPr lang="en-US" altLang="zh-CN" dirty="0">
                <a:solidFill>
                  <a:schemeClr val="hlink"/>
                </a:solidFill>
              </a:rPr>
              <a:t>Example 0.26</a:t>
            </a:r>
            <a:endParaRPr lang="zh-CN" altLang="en-US" dirty="0">
              <a:solidFill>
                <a:schemeClr val="hlink"/>
              </a:solidFill>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F078105D-3C92-4A36-9B2C-56D7CF59740A}" type="slidenum">
              <a:rPr lang="en-US" altLang="zh-CN"/>
              <a:pPr/>
              <a:t>176</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sp>
        <p:nvSpPr>
          <p:cNvPr id="830474"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30478" name="Picture 14"/>
          <p:cNvPicPr>
            <a:picLocks noChangeAspect="1" noChangeArrowheads="1"/>
          </p:cNvPicPr>
          <p:nvPr/>
        </p:nvPicPr>
        <p:blipFill>
          <a:blip r:embed="rId3" cstate="print"/>
          <a:srcRect/>
          <a:stretch>
            <a:fillRect/>
          </a:stretch>
        </p:blipFill>
        <p:spPr bwMode="auto">
          <a:xfrm>
            <a:off x="2819400" y="3962400"/>
            <a:ext cx="3409950" cy="819150"/>
          </a:xfrm>
          <a:prstGeom prst="rect">
            <a:avLst/>
          </a:prstGeom>
          <a:noFill/>
          <a:ln w="57150" cmpd="thinThick">
            <a:solidFill>
              <a:srgbClr val="3366FF"/>
            </a:solidFill>
            <a:miter lim="800000"/>
            <a:headEnd/>
            <a:tailEnd/>
          </a:ln>
          <a:effectLst/>
        </p:spPr>
      </p:pic>
      <p:pic>
        <p:nvPicPr>
          <p:cNvPr id="830479" name="Picture 15"/>
          <p:cNvPicPr>
            <a:picLocks noChangeAspect="1" noChangeArrowheads="1"/>
          </p:cNvPicPr>
          <p:nvPr/>
        </p:nvPicPr>
        <p:blipFill>
          <a:blip r:embed="rId4" cstate="print"/>
          <a:srcRect/>
          <a:stretch>
            <a:fillRect/>
          </a:stretch>
        </p:blipFill>
        <p:spPr bwMode="auto">
          <a:xfrm>
            <a:off x="2819400" y="5105400"/>
            <a:ext cx="3446463" cy="630238"/>
          </a:xfrm>
          <a:prstGeom prst="rect">
            <a:avLst/>
          </a:prstGeom>
          <a:noFill/>
          <a:ln w="57150" cmpd="thinThick">
            <a:solidFill>
              <a:srgbClr val="3366FF"/>
            </a:solidFill>
            <a:miter lim="800000"/>
            <a:headEnd/>
            <a:tailEnd/>
          </a:ln>
          <a:effectLst/>
        </p:spPr>
      </p:pic>
      <p:sp>
        <p:nvSpPr>
          <p:cNvPr id="830480" name="Rectangle 16"/>
          <p:cNvSpPr>
            <a:spLocks noGrp="1" noChangeArrowheads="1"/>
          </p:cNvSpPr>
          <p:nvPr>
            <p:ph type="title"/>
          </p:nvPr>
        </p:nvSpPr>
        <p:spPr/>
        <p:txBody>
          <a:bodyPr/>
          <a:lstStyle/>
          <a:p>
            <a:r>
              <a:rPr lang="en-US" altLang="zh-CN" dirty="0">
                <a:solidFill>
                  <a:schemeClr val="hlink"/>
                </a:solidFill>
              </a:rPr>
              <a:t>Example 0.27</a:t>
            </a:r>
            <a:endParaRPr lang="zh-CN" altLang="en-US" dirty="0">
              <a:solidFill>
                <a:schemeClr val="hlink"/>
              </a:solidFill>
            </a:endParaRPr>
          </a:p>
        </p:txBody>
      </p:sp>
      <p:sp>
        <p:nvSpPr>
          <p:cNvPr id="830481" name="Rectangle 17"/>
          <p:cNvSpPr>
            <a:spLocks noGrp="1" noChangeArrowheads="1"/>
          </p:cNvSpPr>
          <p:nvPr>
            <p:ph type="body" idx="1"/>
          </p:nvPr>
        </p:nvSpPr>
        <p:spPr>
          <a:xfrm>
            <a:off x="304800" y="1066800"/>
            <a:ext cx="8553480" cy="2209800"/>
          </a:xfrm>
        </p:spPr>
        <p:txBody>
          <a:bodyPr/>
          <a:lstStyle/>
          <a:p>
            <a:pPr>
              <a:spcBef>
                <a:spcPts val="600"/>
              </a:spcBef>
            </a:pPr>
            <a:r>
              <a:rPr lang="en-US" altLang="zh-CN" dirty="0"/>
              <a:t>A signal </a:t>
            </a:r>
            <a:r>
              <a:rPr lang="en-US" altLang="zh-CN" dirty="0">
                <a:solidFill>
                  <a:schemeClr val="hlink"/>
                </a:solidFill>
              </a:rPr>
              <a:t>travels through </a:t>
            </a:r>
            <a:r>
              <a:rPr lang="en-US" altLang="zh-CN" dirty="0"/>
              <a:t>an amplifier, and its power is increased 10 times. </a:t>
            </a:r>
          </a:p>
          <a:p>
            <a:pPr>
              <a:spcBef>
                <a:spcPts val="600"/>
              </a:spcBef>
            </a:pPr>
            <a:r>
              <a:rPr lang="en-US" altLang="zh-CN" dirty="0"/>
              <a:t>This means that P</a:t>
            </a:r>
            <a:r>
              <a:rPr lang="en-US" altLang="zh-CN" baseline="-25000" dirty="0"/>
              <a:t>2</a:t>
            </a:r>
            <a:r>
              <a:rPr lang="en-US" altLang="zh-CN" dirty="0"/>
              <a:t> = 10P</a:t>
            </a:r>
            <a:r>
              <a:rPr lang="en-US" altLang="zh-CN" baseline="-25000" dirty="0"/>
              <a:t>1</a:t>
            </a:r>
            <a:r>
              <a:rPr lang="en-US" altLang="zh-CN" dirty="0"/>
              <a:t>. </a:t>
            </a:r>
          </a:p>
          <a:p>
            <a:pPr>
              <a:spcBef>
                <a:spcPts val="600"/>
              </a:spcBef>
            </a:pPr>
            <a:r>
              <a:rPr lang="en-US" altLang="zh-CN" dirty="0"/>
              <a:t>In this case, the amplification (</a:t>
            </a:r>
            <a:r>
              <a:rPr lang="en-US" altLang="zh-CN" dirty="0">
                <a:solidFill>
                  <a:srgbClr val="FF0000"/>
                </a:solidFill>
              </a:rPr>
              <a:t>gain</a:t>
            </a:r>
            <a:r>
              <a:rPr lang="en-US" altLang="zh-CN" dirty="0"/>
              <a:t> of power) can be </a:t>
            </a:r>
            <a:r>
              <a:rPr lang="en-US" altLang="zh-CN" dirty="0">
                <a:solidFill>
                  <a:schemeClr val="hlink"/>
                </a:solidFill>
              </a:rPr>
              <a:t>calculated</a:t>
            </a:r>
            <a:r>
              <a:rPr lang="en-US" altLang="zh-CN" dirty="0"/>
              <a:t> as</a:t>
            </a:r>
            <a:endParaRPr lang="zh-CN" altLang="en-US"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695C79EF-D5E9-453E-9FBB-C457B22BBA04}" type="slidenum">
              <a:rPr lang="en-US" altLang="zh-CN"/>
              <a:pPr/>
              <a:t>177</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831498"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31504" name="Rectangle 16"/>
          <p:cNvSpPr>
            <a:spLocks noGrp="1" noChangeArrowheads="1"/>
          </p:cNvSpPr>
          <p:nvPr>
            <p:ph type="title"/>
          </p:nvPr>
        </p:nvSpPr>
        <p:spPr/>
        <p:txBody>
          <a:bodyPr/>
          <a:lstStyle/>
          <a:p>
            <a:r>
              <a:rPr lang="en-US" altLang="zh-CN" dirty="0">
                <a:solidFill>
                  <a:schemeClr val="hlink"/>
                </a:solidFill>
              </a:rPr>
              <a:t>Example 0.28</a:t>
            </a:r>
            <a:endParaRPr lang="zh-CN" altLang="en-US" dirty="0">
              <a:solidFill>
                <a:schemeClr val="hlink"/>
              </a:solidFill>
            </a:endParaRPr>
          </a:p>
        </p:txBody>
      </p:sp>
      <p:sp>
        <p:nvSpPr>
          <p:cNvPr id="831506" name="Rectangle 18"/>
          <p:cNvSpPr>
            <a:spLocks noGrp="1" noChangeArrowheads="1"/>
          </p:cNvSpPr>
          <p:nvPr>
            <p:ph type="body" idx="1"/>
          </p:nvPr>
        </p:nvSpPr>
        <p:spPr>
          <a:xfrm>
            <a:off x="304800" y="1000108"/>
            <a:ext cx="8534400" cy="5172092"/>
          </a:xfrm>
        </p:spPr>
        <p:txBody>
          <a:bodyPr/>
          <a:lstStyle/>
          <a:p>
            <a:pPr>
              <a:spcBef>
                <a:spcPts val="600"/>
              </a:spcBef>
            </a:pPr>
            <a:r>
              <a:rPr lang="en-US" altLang="zh-CN" dirty="0"/>
              <a:t>One reason </a:t>
            </a:r>
            <a:r>
              <a:rPr lang="en-US" altLang="zh-CN" sz="2200" dirty="0">
                <a:solidFill>
                  <a:srgbClr val="FF0000"/>
                </a:solidFill>
              </a:rPr>
              <a:t>that</a:t>
            </a:r>
            <a:r>
              <a:rPr lang="en-US" altLang="zh-CN" sz="2200" dirty="0">
                <a:solidFill>
                  <a:srgbClr val="C00000"/>
                </a:solidFill>
              </a:rPr>
              <a:t> </a:t>
            </a:r>
            <a:r>
              <a:rPr lang="en-US" altLang="zh-CN" sz="2200" u="sng" dirty="0"/>
              <a:t>engineers use the decibel to measure the </a:t>
            </a:r>
            <a:r>
              <a:rPr lang="en-US" altLang="zh-CN" sz="2200" u="sng" dirty="0">
                <a:solidFill>
                  <a:srgbClr val="FF0000"/>
                </a:solidFill>
              </a:rPr>
              <a:t>changes</a:t>
            </a:r>
            <a:r>
              <a:rPr lang="en-US" altLang="zh-CN" sz="2200" u="sng" dirty="0">
                <a:solidFill>
                  <a:srgbClr val="C00000"/>
                </a:solidFill>
              </a:rPr>
              <a:t> </a:t>
            </a:r>
            <a:r>
              <a:rPr lang="en-US" altLang="zh-CN" sz="2200" u="sng" dirty="0"/>
              <a:t>in the strength of a signal</a:t>
            </a:r>
            <a:r>
              <a:rPr lang="en-US" altLang="zh-CN" sz="2200" dirty="0"/>
              <a:t> </a:t>
            </a:r>
            <a:r>
              <a:rPr lang="en-US" altLang="zh-CN" dirty="0"/>
              <a:t>is that decibel numbers can be added (or subtracted) </a:t>
            </a:r>
            <a:r>
              <a:rPr lang="en-US" altLang="zh-CN" dirty="0">
                <a:solidFill>
                  <a:srgbClr val="FF0000"/>
                </a:solidFill>
              </a:rPr>
              <a:t>when</a:t>
            </a:r>
            <a:r>
              <a:rPr lang="en-US" altLang="zh-CN" dirty="0"/>
              <a:t> we are measuring several points (</a:t>
            </a:r>
            <a:r>
              <a:rPr lang="en-US" altLang="zh-CN" dirty="0">
                <a:solidFill>
                  <a:srgbClr val="FF0000"/>
                </a:solidFill>
              </a:rPr>
              <a:t>cascading</a:t>
            </a:r>
            <a:r>
              <a:rPr lang="en-US" altLang="zh-CN" dirty="0" smtClean="0"/>
              <a:t>,</a:t>
            </a:r>
            <a:r>
              <a:rPr lang="en-US" altLang="zh-CN" dirty="0" smtClean="0">
                <a:solidFill>
                  <a:srgbClr val="FF0000"/>
                </a:solidFill>
              </a:rPr>
              <a:t> </a:t>
            </a:r>
            <a:r>
              <a:rPr lang="zh-CN" altLang="en-US" dirty="0" smtClean="0"/>
              <a:t>串</a:t>
            </a:r>
            <a:r>
              <a:rPr lang="zh-CN" altLang="en-US" dirty="0"/>
              <a:t>接</a:t>
            </a:r>
            <a:r>
              <a:rPr lang="en-US" altLang="zh-CN" dirty="0"/>
              <a:t>) instead of just two. </a:t>
            </a:r>
          </a:p>
          <a:p>
            <a:pPr>
              <a:spcBef>
                <a:spcPts val="600"/>
              </a:spcBef>
            </a:pPr>
            <a:endParaRPr lang="en-US" altLang="zh-CN" dirty="0"/>
          </a:p>
          <a:p>
            <a:pPr>
              <a:spcBef>
                <a:spcPts val="600"/>
              </a:spcBef>
            </a:pPr>
            <a:r>
              <a:rPr lang="en-US" altLang="zh-CN" dirty="0"/>
              <a:t>In Figure 0.27 a signal travels from point 1 to point 4. </a:t>
            </a:r>
          </a:p>
          <a:p>
            <a:pPr>
              <a:spcBef>
                <a:spcPts val="600"/>
              </a:spcBef>
            </a:pPr>
            <a:endParaRPr lang="en-US" altLang="zh-CN" dirty="0"/>
          </a:p>
          <a:p>
            <a:pPr>
              <a:spcBef>
                <a:spcPts val="600"/>
              </a:spcBef>
            </a:pPr>
            <a:r>
              <a:rPr lang="en-US" altLang="zh-CN" dirty="0"/>
              <a:t>In this case, the decibel value can be calculated as</a:t>
            </a:r>
          </a:p>
          <a:p>
            <a:pPr>
              <a:spcBef>
                <a:spcPts val="600"/>
              </a:spcBef>
            </a:pPr>
            <a:endParaRPr lang="zh-CN" alt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8F0596C8-9702-4590-80C4-A2532CAB5D24}" type="slidenum">
              <a:rPr lang="en-US" altLang="zh-CN"/>
              <a:pPr/>
              <a:t>178</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1382402"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1382404" name="Picture 4"/>
          <p:cNvPicPr>
            <a:picLocks noChangeAspect="1" noChangeArrowheads="1"/>
          </p:cNvPicPr>
          <p:nvPr/>
        </p:nvPicPr>
        <p:blipFill>
          <a:blip r:embed="rId3" cstate="print"/>
          <a:srcRect/>
          <a:stretch>
            <a:fillRect/>
          </a:stretch>
        </p:blipFill>
        <p:spPr bwMode="auto">
          <a:xfrm>
            <a:off x="2590800" y="1828800"/>
            <a:ext cx="3821113" cy="533400"/>
          </a:xfrm>
          <a:prstGeom prst="rect">
            <a:avLst/>
          </a:prstGeom>
          <a:noFill/>
          <a:ln w="57150" cmpd="thinThick">
            <a:solidFill>
              <a:srgbClr val="3366FF"/>
            </a:solidFill>
            <a:miter lim="800000"/>
            <a:headEnd/>
            <a:tailEnd/>
          </a:ln>
          <a:effectLst/>
        </p:spPr>
      </p:pic>
      <p:pic>
        <p:nvPicPr>
          <p:cNvPr id="1382405" name="Picture 5"/>
          <p:cNvPicPr>
            <a:picLocks noChangeAspect="1" noChangeArrowheads="1"/>
          </p:cNvPicPr>
          <p:nvPr/>
        </p:nvPicPr>
        <p:blipFill>
          <a:blip r:embed="rId4" cstate="print"/>
          <a:srcRect/>
          <a:stretch>
            <a:fillRect/>
          </a:stretch>
        </p:blipFill>
        <p:spPr bwMode="auto">
          <a:xfrm>
            <a:off x="762000" y="3276600"/>
            <a:ext cx="7924800" cy="2114550"/>
          </a:xfrm>
          <a:prstGeom prst="rect">
            <a:avLst/>
          </a:prstGeom>
          <a:noFill/>
          <a:ln w="9525">
            <a:noFill/>
            <a:miter lim="800000"/>
            <a:headEnd/>
            <a:tailEnd/>
          </a:ln>
          <a:effectLst/>
        </p:spPr>
      </p:pic>
      <p:sp>
        <p:nvSpPr>
          <p:cNvPr id="1382406" name="Rectangle 6"/>
          <p:cNvSpPr>
            <a:spLocks noGrp="1" noChangeArrowheads="1"/>
          </p:cNvSpPr>
          <p:nvPr>
            <p:ph type="title"/>
          </p:nvPr>
        </p:nvSpPr>
        <p:spPr/>
        <p:txBody>
          <a:bodyPr/>
          <a:lstStyle/>
          <a:p>
            <a:r>
              <a:rPr lang="en-US" altLang="zh-CN" dirty="0">
                <a:solidFill>
                  <a:schemeClr val="hlink"/>
                </a:solidFill>
              </a:rPr>
              <a:t>Example 0.28</a:t>
            </a:r>
            <a:endParaRPr lang="zh-CN" altLang="en-US" dirty="0">
              <a:solidFill>
                <a:schemeClr val="hlink"/>
              </a:solidFill>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E85863EA-AD2B-4758-BDC7-4AB715E062D4}" type="slidenum">
              <a:rPr lang="en-US" altLang="zh-CN"/>
              <a:pPr/>
              <a:t>179</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832522"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32526" name="Picture 14"/>
          <p:cNvPicPr>
            <a:picLocks noChangeAspect="1" noChangeArrowheads="1"/>
          </p:cNvPicPr>
          <p:nvPr/>
        </p:nvPicPr>
        <p:blipFill>
          <a:blip r:embed="rId3" cstate="print"/>
          <a:srcRect/>
          <a:stretch>
            <a:fillRect/>
          </a:stretch>
        </p:blipFill>
        <p:spPr bwMode="auto">
          <a:xfrm>
            <a:off x="1828800" y="4800600"/>
            <a:ext cx="4945063" cy="869950"/>
          </a:xfrm>
          <a:prstGeom prst="rect">
            <a:avLst/>
          </a:prstGeom>
          <a:noFill/>
          <a:ln w="57150" cmpd="thickThin">
            <a:solidFill>
              <a:srgbClr val="3366FF"/>
            </a:solidFill>
            <a:miter lim="800000"/>
            <a:headEnd/>
            <a:tailEnd/>
          </a:ln>
          <a:effectLst/>
        </p:spPr>
      </p:pic>
      <p:sp>
        <p:nvSpPr>
          <p:cNvPr id="832527" name="Rectangle 15"/>
          <p:cNvSpPr>
            <a:spLocks noGrp="1" noChangeArrowheads="1"/>
          </p:cNvSpPr>
          <p:nvPr>
            <p:ph type="title"/>
          </p:nvPr>
        </p:nvSpPr>
        <p:spPr/>
        <p:txBody>
          <a:bodyPr/>
          <a:lstStyle/>
          <a:p>
            <a:r>
              <a:rPr lang="en-US" altLang="zh-CN" dirty="0">
                <a:solidFill>
                  <a:schemeClr val="hlink"/>
                </a:solidFill>
              </a:rPr>
              <a:t>Example 0.29</a:t>
            </a:r>
            <a:endParaRPr lang="zh-CN" altLang="en-US" dirty="0">
              <a:solidFill>
                <a:schemeClr val="hlink"/>
              </a:solidFill>
            </a:endParaRPr>
          </a:p>
        </p:txBody>
      </p:sp>
      <p:sp>
        <p:nvSpPr>
          <p:cNvPr id="832528" name="Rectangle 16"/>
          <p:cNvSpPr>
            <a:spLocks noGrp="1" noChangeArrowheads="1"/>
          </p:cNvSpPr>
          <p:nvPr>
            <p:ph type="body" idx="1"/>
          </p:nvPr>
        </p:nvSpPr>
        <p:spPr>
          <a:xfrm>
            <a:off x="304800" y="1035050"/>
            <a:ext cx="8482042" cy="3352800"/>
          </a:xfrm>
        </p:spPr>
        <p:txBody>
          <a:bodyPr/>
          <a:lstStyle/>
          <a:p>
            <a:pPr>
              <a:spcBef>
                <a:spcPts val="600"/>
              </a:spcBef>
              <a:buBlip>
                <a:blip r:embed="rId4"/>
              </a:buBlip>
            </a:pPr>
            <a:r>
              <a:rPr lang="en-US" altLang="zh-CN" dirty="0"/>
              <a:t>Sometimes the decibel is used to measure signal power in milliwatts. </a:t>
            </a:r>
          </a:p>
          <a:p>
            <a:pPr>
              <a:spcBef>
                <a:spcPts val="600"/>
              </a:spcBef>
              <a:buBlip>
                <a:blip r:embed="rId4"/>
              </a:buBlip>
            </a:pPr>
            <a:r>
              <a:rPr lang="en-US" altLang="zh-CN" dirty="0"/>
              <a:t>In this case, it is referred to as </a:t>
            </a:r>
            <a:r>
              <a:rPr lang="en-US" altLang="zh-CN" dirty="0" err="1">
                <a:solidFill>
                  <a:schemeClr val="hlink"/>
                </a:solidFill>
              </a:rPr>
              <a:t>dB</a:t>
            </a:r>
            <a:r>
              <a:rPr lang="en-US" altLang="zh-CN" baseline="-25000" dirty="0" err="1">
                <a:solidFill>
                  <a:schemeClr val="hlink"/>
                </a:solidFill>
              </a:rPr>
              <a:t>m</a:t>
            </a:r>
            <a:r>
              <a:rPr lang="en-US" altLang="zh-CN" dirty="0"/>
              <a:t> and is calculated as </a:t>
            </a:r>
            <a:r>
              <a:rPr lang="en-US" altLang="zh-CN" dirty="0" err="1">
                <a:solidFill>
                  <a:schemeClr val="hlink"/>
                </a:solidFill>
              </a:rPr>
              <a:t>dB</a:t>
            </a:r>
            <a:r>
              <a:rPr lang="en-US" altLang="zh-CN" baseline="-25000" dirty="0" err="1">
                <a:solidFill>
                  <a:schemeClr val="hlink"/>
                </a:solidFill>
              </a:rPr>
              <a:t>m</a:t>
            </a:r>
            <a:r>
              <a:rPr lang="en-US" altLang="zh-CN" dirty="0">
                <a:solidFill>
                  <a:schemeClr val="hlink"/>
                </a:solidFill>
              </a:rPr>
              <a:t> = 10log</a:t>
            </a:r>
            <a:r>
              <a:rPr lang="en-US" altLang="zh-CN" baseline="-25000" dirty="0">
                <a:solidFill>
                  <a:schemeClr val="hlink"/>
                </a:solidFill>
              </a:rPr>
              <a:t>10</a:t>
            </a:r>
            <a:r>
              <a:rPr lang="en-US" altLang="zh-CN" baseline="30000" dirty="0">
                <a:solidFill>
                  <a:schemeClr val="hlink"/>
                </a:solidFill>
              </a:rPr>
              <a:t>Pm</a:t>
            </a:r>
            <a:r>
              <a:rPr lang="en-US" altLang="zh-CN" dirty="0"/>
              <a:t> , where P</a:t>
            </a:r>
            <a:r>
              <a:rPr lang="en-US" altLang="zh-CN" baseline="-25000" dirty="0"/>
              <a:t>m</a:t>
            </a:r>
            <a:r>
              <a:rPr lang="en-US" altLang="zh-CN" dirty="0"/>
              <a:t> is the power in milliwatts. </a:t>
            </a:r>
          </a:p>
          <a:p>
            <a:pPr>
              <a:spcBef>
                <a:spcPts val="600"/>
              </a:spcBef>
              <a:buBlip>
                <a:blip r:embed="rId4"/>
              </a:buBlip>
            </a:pPr>
            <a:r>
              <a:rPr lang="en-US" altLang="zh-CN" dirty="0"/>
              <a:t>Calculate the power of a signal if its </a:t>
            </a:r>
            <a:r>
              <a:rPr lang="en-US" altLang="zh-CN" dirty="0" err="1"/>
              <a:t>dB</a:t>
            </a:r>
            <a:r>
              <a:rPr lang="en-US" altLang="zh-CN" baseline="-25000" dirty="0" err="1"/>
              <a:t>m</a:t>
            </a:r>
            <a:r>
              <a:rPr lang="en-US" altLang="zh-CN" dirty="0"/>
              <a:t> = −30.</a:t>
            </a:r>
          </a:p>
          <a:p>
            <a:pPr>
              <a:lnSpc>
                <a:spcPct val="90000"/>
              </a:lnSpc>
            </a:pPr>
            <a:endParaRPr lang="en-US" altLang="zh-CN" dirty="0"/>
          </a:p>
          <a:p>
            <a:pPr>
              <a:spcBef>
                <a:spcPts val="600"/>
              </a:spcBef>
              <a:buFontTx/>
              <a:buNone/>
            </a:pPr>
            <a:r>
              <a:rPr lang="en-US" altLang="zh-CN" dirty="0">
                <a:solidFill>
                  <a:schemeClr val="hlink"/>
                </a:solidFill>
              </a:rPr>
              <a:t>Solution</a:t>
            </a:r>
          </a:p>
          <a:p>
            <a:pPr>
              <a:spcBef>
                <a:spcPts val="600"/>
              </a:spcBef>
            </a:pPr>
            <a:r>
              <a:rPr lang="en-US" altLang="zh-CN" dirty="0"/>
              <a:t>We can calculate the power in the signal as</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679942" name="Picture 6"/>
          <p:cNvPicPr>
            <a:picLocks noChangeAspect="1" noChangeArrowheads="1"/>
          </p:cNvPicPr>
          <p:nvPr/>
        </p:nvPicPr>
        <p:blipFill>
          <a:blip r:embed="rId3" cstate="print"/>
          <a:srcRect/>
          <a:stretch>
            <a:fillRect/>
          </a:stretch>
        </p:blipFill>
        <p:spPr bwMode="auto">
          <a:xfrm>
            <a:off x="1828800" y="1371600"/>
            <a:ext cx="5475288" cy="4702175"/>
          </a:xfrm>
          <a:prstGeom prst="rect">
            <a:avLst/>
          </a:prstGeom>
          <a:noFill/>
          <a:ln w="9525">
            <a:noFill/>
            <a:miter lim="800000"/>
            <a:headEnd/>
            <a:tailEnd/>
          </a:ln>
          <a:effectLst/>
        </p:spPr>
      </p:pic>
      <p:sp>
        <p:nvSpPr>
          <p:cNvPr id="679945" name="Rectangle 9"/>
          <p:cNvSpPr>
            <a:spLocks noGrp="1" noChangeArrowheads="1"/>
          </p:cNvSpPr>
          <p:nvPr>
            <p:ph type="title"/>
          </p:nvPr>
        </p:nvSpPr>
        <p:spPr>
          <a:xfrm>
            <a:off x="381000" y="152400"/>
            <a:ext cx="8382000" cy="762000"/>
          </a:xfrm>
        </p:spPr>
        <p:txBody>
          <a:bodyPr/>
          <a:lstStyle/>
          <a:p>
            <a:r>
              <a:rPr lang="en-US" altLang="zh-CN" sz="2400" dirty="0">
                <a:solidFill>
                  <a:schemeClr val="hlink"/>
                </a:solidFill>
              </a:rPr>
              <a:t>Figure 0.3</a:t>
            </a:r>
            <a:r>
              <a:rPr lang="en-US" altLang="zh-CN" sz="2400" dirty="0">
                <a:solidFill>
                  <a:schemeClr val="folHlink"/>
                </a:solidFill>
              </a:rPr>
              <a:t> </a:t>
            </a:r>
            <a:r>
              <a:rPr lang="en-US" altLang="zh-CN" sz="2400" dirty="0"/>
              <a:t>Two signals with the same phase and frequency, but different amplitudes</a:t>
            </a:r>
            <a:r>
              <a:rPr lang="en-US" altLang="zh-CN" sz="2400" i="1" dirty="0"/>
              <a:t> </a:t>
            </a:r>
            <a:endParaRPr lang="zh-CN" altLang="en-US" sz="2400" i="1"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449A4C95-858B-4C03-BB57-118D64166424}" type="slidenum">
              <a:rPr lang="en-US" altLang="zh-CN"/>
              <a:pPr/>
              <a:t>180</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pic>
        <p:nvPicPr>
          <p:cNvPr id="986126" name="Picture 14"/>
          <p:cNvPicPr>
            <a:picLocks noChangeAspect="1" noChangeArrowheads="1"/>
          </p:cNvPicPr>
          <p:nvPr/>
        </p:nvPicPr>
        <p:blipFill>
          <a:blip r:embed="rId3" cstate="print"/>
          <a:srcRect/>
          <a:stretch>
            <a:fillRect/>
          </a:stretch>
        </p:blipFill>
        <p:spPr bwMode="auto">
          <a:xfrm>
            <a:off x="1928794" y="4214818"/>
            <a:ext cx="4495800" cy="1774825"/>
          </a:xfrm>
          <a:prstGeom prst="rect">
            <a:avLst/>
          </a:prstGeom>
          <a:noFill/>
          <a:ln w="57150" cmpd="thinThick">
            <a:solidFill>
              <a:srgbClr val="3366FF"/>
            </a:solidFill>
            <a:miter lim="800000"/>
            <a:headEnd/>
            <a:tailEnd/>
          </a:ln>
          <a:effectLst/>
        </p:spPr>
      </p:pic>
      <p:sp>
        <p:nvSpPr>
          <p:cNvPr id="986127" name="Rectangle 15"/>
          <p:cNvSpPr>
            <a:spLocks noGrp="1" noChangeArrowheads="1"/>
          </p:cNvSpPr>
          <p:nvPr>
            <p:ph type="title"/>
          </p:nvPr>
        </p:nvSpPr>
        <p:spPr/>
        <p:txBody>
          <a:bodyPr/>
          <a:lstStyle/>
          <a:p>
            <a:r>
              <a:rPr lang="en-US" altLang="zh-CN" dirty="0">
                <a:solidFill>
                  <a:schemeClr val="hlink"/>
                </a:solidFill>
              </a:rPr>
              <a:t>Example 0.30</a:t>
            </a:r>
            <a:endParaRPr lang="zh-CN" altLang="en-US" dirty="0">
              <a:solidFill>
                <a:schemeClr val="hlink"/>
              </a:solidFill>
            </a:endParaRPr>
          </a:p>
        </p:txBody>
      </p:sp>
      <p:sp>
        <p:nvSpPr>
          <p:cNvPr id="986128" name="Rectangle 16"/>
          <p:cNvSpPr>
            <a:spLocks noGrp="1" noChangeArrowheads="1"/>
          </p:cNvSpPr>
          <p:nvPr>
            <p:ph type="body" idx="1"/>
          </p:nvPr>
        </p:nvSpPr>
        <p:spPr>
          <a:xfrm>
            <a:off x="304800" y="1066800"/>
            <a:ext cx="8534400" cy="3010272"/>
          </a:xfrm>
        </p:spPr>
        <p:txBody>
          <a:bodyPr/>
          <a:lstStyle/>
          <a:p>
            <a:pPr>
              <a:spcBef>
                <a:spcPts val="600"/>
              </a:spcBef>
            </a:pPr>
            <a:r>
              <a:rPr lang="en-US" altLang="zh-CN" sz="2300" dirty="0"/>
              <a:t>The loss in a cable is usually defined in decibels per kilometer (</a:t>
            </a:r>
            <a:r>
              <a:rPr lang="en-US" altLang="zh-CN" sz="2300" dirty="0">
                <a:solidFill>
                  <a:schemeClr val="hlink"/>
                </a:solidFill>
              </a:rPr>
              <a:t>dB/km</a:t>
            </a:r>
            <a:r>
              <a:rPr lang="en-US" altLang="zh-CN" sz="2300" dirty="0"/>
              <a:t>). </a:t>
            </a:r>
          </a:p>
          <a:p>
            <a:pPr>
              <a:spcBef>
                <a:spcPts val="600"/>
              </a:spcBef>
            </a:pPr>
            <a:r>
              <a:rPr lang="en-US" altLang="zh-CN" sz="2300" dirty="0"/>
              <a:t>If the signal </a:t>
            </a:r>
            <a:r>
              <a:rPr lang="en-US" altLang="zh-CN" sz="2300" u="sng" dirty="0"/>
              <a:t>at the beginning of a cable</a:t>
            </a:r>
            <a:r>
              <a:rPr lang="en-US" altLang="zh-CN" sz="2300" dirty="0"/>
              <a:t> </a:t>
            </a:r>
            <a:r>
              <a:rPr lang="en-US" altLang="zh-CN" sz="2300" dirty="0">
                <a:solidFill>
                  <a:srgbClr val="FF0000"/>
                </a:solidFill>
              </a:rPr>
              <a:t>with</a:t>
            </a:r>
            <a:r>
              <a:rPr lang="en-US" altLang="zh-CN" sz="2300" dirty="0"/>
              <a:t> </a:t>
            </a:r>
            <a:r>
              <a:rPr lang="en-US" altLang="zh-CN" sz="2300" u="sng" dirty="0"/>
              <a:t>−0.3 dB/km</a:t>
            </a:r>
            <a:r>
              <a:rPr lang="en-US" altLang="zh-CN" sz="2300" dirty="0"/>
              <a:t> has a power of 2 mW, what is the power of the signal at </a:t>
            </a:r>
            <a:r>
              <a:rPr lang="en-US" altLang="zh-CN" sz="2300" dirty="0">
                <a:solidFill>
                  <a:srgbClr val="FF0000"/>
                </a:solidFill>
              </a:rPr>
              <a:t>5</a:t>
            </a:r>
            <a:r>
              <a:rPr lang="en-US" altLang="zh-CN" sz="2300" dirty="0"/>
              <a:t> km?</a:t>
            </a:r>
          </a:p>
          <a:p>
            <a:pPr>
              <a:spcBef>
                <a:spcPts val="600"/>
              </a:spcBef>
              <a:buFontTx/>
              <a:buNone/>
            </a:pPr>
            <a:r>
              <a:rPr lang="en-US" altLang="zh-CN" sz="2300" dirty="0">
                <a:solidFill>
                  <a:schemeClr val="hlink"/>
                </a:solidFill>
              </a:rPr>
              <a:t>Solution</a:t>
            </a:r>
          </a:p>
          <a:p>
            <a:pPr>
              <a:spcBef>
                <a:spcPts val="600"/>
              </a:spcBef>
            </a:pPr>
            <a:r>
              <a:rPr lang="en-US" altLang="zh-CN" sz="2300" dirty="0"/>
              <a:t>The loss in the cable in decibels is 5 × (−0.3) = −1.5 dB. </a:t>
            </a:r>
          </a:p>
          <a:p>
            <a:pPr>
              <a:spcBef>
                <a:spcPts val="600"/>
              </a:spcBef>
            </a:pPr>
            <a:r>
              <a:rPr lang="en-US" altLang="zh-CN" sz="2300" dirty="0"/>
              <a:t>We can calculate the power as</a:t>
            </a:r>
            <a:endParaRPr lang="zh-CN" altLang="en-US" sz="2300"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4735F540-4B98-4575-B4AB-C5223ADDC13D}" type="slidenum">
              <a:rPr lang="en-US" altLang="zh-CN"/>
              <a:pPr/>
              <a:t>181</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72132"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72134" name="Rectangle 6"/>
          <p:cNvSpPr>
            <a:spLocks noGrp="1" noChangeArrowheads="1"/>
          </p:cNvSpPr>
          <p:nvPr>
            <p:ph type="title"/>
          </p:nvPr>
        </p:nvSpPr>
        <p:spPr>
          <a:xfrm>
            <a:off x="381000" y="304800"/>
            <a:ext cx="8458200" cy="533400"/>
          </a:xfrm>
          <a:noFill/>
        </p:spPr>
        <p:txBody>
          <a:bodyPr/>
          <a:lstStyle/>
          <a:p>
            <a:r>
              <a:rPr lang="en-US" altLang="zh-CN" dirty="0"/>
              <a:t>0.4.2 Distortion</a:t>
            </a:r>
          </a:p>
        </p:txBody>
      </p:sp>
      <p:sp>
        <p:nvSpPr>
          <p:cNvPr id="1072135" name="Rectangle 7"/>
          <p:cNvSpPr>
            <a:spLocks noGrp="1" noChangeArrowheads="1"/>
          </p:cNvSpPr>
          <p:nvPr>
            <p:ph type="body" idx="1"/>
          </p:nvPr>
        </p:nvSpPr>
        <p:spPr>
          <a:xfrm>
            <a:off x="304800" y="1000108"/>
            <a:ext cx="8458200" cy="5172092"/>
          </a:xfrm>
          <a:noFill/>
        </p:spPr>
        <p:txBody>
          <a:bodyPr/>
          <a:lstStyle/>
          <a:p>
            <a:pPr>
              <a:spcBef>
                <a:spcPts val="600"/>
              </a:spcBef>
            </a:pPr>
            <a:r>
              <a:rPr lang="en-US" altLang="zh-CN" dirty="0"/>
              <a:t>Distortion means that the signal changes its form </a:t>
            </a:r>
            <a:r>
              <a:rPr lang="en-US" altLang="zh-CN" dirty="0">
                <a:solidFill>
                  <a:srgbClr val="FF0000"/>
                </a:solidFill>
              </a:rPr>
              <a:t>or</a:t>
            </a:r>
            <a:r>
              <a:rPr lang="en-US" altLang="zh-CN" dirty="0"/>
              <a:t> shape. </a:t>
            </a:r>
          </a:p>
          <a:p>
            <a:pPr>
              <a:spcBef>
                <a:spcPts val="600"/>
              </a:spcBef>
            </a:pPr>
            <a:endParaRPr lang="en-US" altLang="zh-CN" dirty="0"/>
          </a:p>
          <a:p>
            <a:pPr>
              <a:spcBef>
                <a:spcPts val="600"/>
              </a:spcBef>
            </a:pPr>
            <a:r>
              <a:rPr lang="en-US" altLang="zh-CN" dirty="0"/>
              <a:t>Distortion </a:t>
            </a:r>
            <a:r>
              <a:rPr lang="en-US" altLang="zh-CN" dirty="0">
                <a:solidFill>
                  <a:srgbClr val="FF0000"/>
                </a:solidFill>
              </a:rPr>
              <a:t>can</a:t>
            </a:r>
            <a:r>
              <a:rPr lang="en-US" altLang="zh-CN" dirty="0"/>
              <a:t> occur in a composite signal </a:t>
            </a:r>
            <a:r>
              <a:rPr lang="en-US" altLang="zh-CN" dirty="0">
                <a:solidFill>
                  <a:schemeClr val="hlink"/>
                </a:solidFill>
              </a:rPr>
              <a:t>made of </a:t>
            </a:r>
            <a:r>
              <a:rPr lang="en-US" altLang="zh-CN" dirty="0"/>
              <a:t>different frequencies.  </a:t>
            </a:r>
          </a:p>
          <a:p>
            <a:pPr>
              <a:spcBef>
                <a:spcPts val="600"/>
              </a:spcBef>
            </a:pPr>
            <a:endParaRPr lang="en-US" altLang="zh-CN" dirty="0"/>
          </a:p>
          <a:p>
            <a:pPr>
              <a:spcBef>
                <a:spcPts val="600"/>
              </a:spcBef>
            </a:pPr>
            <a:r>
              <a:rPr lang="en-US" altLang="zh-CN" dirty="0"/>
              <a:t>Each signal component has its own</a:t>
            </a:r>
            <a:r>
              <a:rPr lang="en-US" altLang="zh-CN" dirty="0">
                <a:solidFill>
                  <a:schemeClr val="hlink"/>
                </a:solidFill>
              </a:rPr>
              <a:t> propagation</a:t>
            </a:r>
            <a:r>
              <a:rPr lang="en-US" altLang="zh-CN" dirty="0"/>
              <a:t> speed through a medium and, therefore, its own</a:t>
            </a:r>
            <a:r>
              <a:rPr lang="en-US" altLang="zh-CN" dirty="0">
                <a:solidFill>
                  <a:schemeClr val="hlink"/>
                </a:solidFill>
              </a:rPr>
              <a:t> delay</a:t>
            </a:r>
            <a:r>
              <a:rPr lang="en-US" altLang="zh-CN" dirty="0"/>
              <a:t> in arriving at the final destination. </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61BEFCA9-CD34-461D-B27F-2CF2544DE58C}" type="slidenum">
              <a:rPr lang="en-US" altLang="zh-CN"/>
              <a:pPr/>
              <a:t>182</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705542" name="Picture 6"/>
          <p:cNvPicPr>
            <a:picLocks noChangeAspect="1" noChangeArrowheads="1"/>
          </p:cNvPicPr>
          <p:nvPr/>
        </p:nvPicPr>
        <p:blipFill>
          <a:blip r:embed="rId3" cstate="print"/>
          <a:srcRect/>
          <a:stretch>
            <a:fillRect/>
          </a:stretch>
        </p:blipFill>
        <p:spPr bwMode="auto">
          <a:xfrm>
            <a:off x="350838" y="1887538"/>
            <a:ext cx="8335962" cy="3217862"/>
          </a:xfrm>
          <a:prstGeom prst="rect">
            <a:avLst/>
          </a:prstGeom>
          <a:noFill/>
          <a:ln w="9525">
            <a:noFill/>
            <a:miter lim="800000"/>
            <a:headEnd/>
            <a:tailEnd/>
          </a:ln>
          <a:effectLst/>
        </p:spPr>
      </p:pic>
      <p:sp>
        <p:nvSpPr>
          <p:cNvPr id="705545" name="Rectangle 9"/>
          <p:cNvSpPr>
            <a:spLocks noGrp="1" noChangeArrowheads="1"/>
          </p:cNvSpPr>
          <p:nvPr>
            <p:ph type="title"/>
          </p:nvPr>
        </p:nvSpPr>
        <p:spPr/>
        <p:txBody>
          <a:bodyPr/>
          <a:lstStyle/>
          <a:p>
            <a:r>
              <a:rPr lang="en-US" altLang="zh-CN" dirty="0">
                <a:solidFill>
                  <a:schemeClr val="hlink"/>
                </a:solidFill>
              </a:rPr>
              <a:t>Figure 0.28</a:t>
            </a:r>
            <a:r>
              <a:rPr lang="en-US" altLang="zh-CN" dirty="0">
                <a:solidFill>
                  <a:schemeClr val="folHlink"/>
                </a:solidFill>
              </a:rPr>
              <a:t> </a:t>
            </a:r>
            <a:r>
              <a:rPr lang="en-US" altLang="zh-CN" dirty="0"/>
              <a:t>Distortion</a:t>
            </a:r>
            <a:endParaRPr lang="zh-CN" alt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20575C50-54B0-4F46-8888-98D306C16A92}" type="slidenum">
              <a:rPr lang="en-US" altLang="zh-CN"/>
              <a:pPr/>
              <a:t>183</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386498"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386499" name="Rectangle 3"/>
          <p:cNvSpPr>
            <a:spLocks noGrp="1" noChangeArrowheads="1"/>
          </p:cNvSpPr>
          <p:nvPr>
            <p:ph type="title"/>
          </p:nvPr>
        </p:nvSpPr>
        <p:spPr>
          <a:xfrm>
            <a:off x="381000" y="304800"/>
            <a:ext cx="8458200" cy="533400"/>
          </a:xfrm>
          <a:noFill/>
        </p:spPr>
        <p:txBody>
          <a:bodyPr/>
          <a:lstStyle/>
          <a:p>
            <a:r>
              <a:rPr lang="en-US" altLang="zh-CN" dirty="0"/>
              <a:t>0.4.2 Distortion</a:t>
            </a:r>
          </a:p>
        </p:txBody>
      </p:sp>
      <p:sp>
        <p:nvSpPr>
          <p:cNvPr id="1386500" name="Rectangle 4"/>
          <p:cNvSpPr>
            <a:spLocks noGrp="1" noChangeArrowheads="1"/>
          </p:cNvSpPr>
          <p:nvPr>
            <p:ph type="body" idx="1"/>
          </p:nvPr>
        </p:nvSpPr>
        <p:spPr>
          <a:xfrm>
            <a:off x="304800" y="1066800"/>
            <a:ext cx="8534400" cy="5029200"/>
          </a:xfrm>
          <a:noFill/>
        </p:spPr>
        <p:txBody>
          <a:bodyPr/>
          <a:lstStyle/>
          <a:p>
            <a:pPr>
              <a:spcBef>
                <a:spcPts val="600"/>
              </a:spcBef>
            </a:pPr>
            <a:r>
              <a:rPr lang="en-US" altLang="zh-CN" dirty="0"/>
              <a:t>Differences</a:t>
            </a:r>
            <a:r>
              <a:rPr lang="en-US" altLang="zh-CN" dirty="0">
                <a:solidFill>
                  <a:schemeClr val="hlink"/>
                </a:solidFill>
              </a:rPr>
              <a:t> in delay </a:t>
            </a:r>
            <a:r>
              <a:rPr lang="en-US" altLang="zh-CN" dirty="0"/>
              <a:t>may create a difference </a:t>
            </a:r>
            <a:r>
              <a:rPr lang="en-US" altLang="zh-CN" dirty="0">
                <a:solidFill>
                  <a:schemeClr val="hlink"/>
                </a:solidFill>
              </a:rPr>
              <a:t>in phase</a:t>
            </a:r>
            <a:r>
              <a:rPr lang="en-US" altLang="zh-CN" dirty="0"/>
              <a:t> if the delay is </a:t>
            </a:r>
            <a:r>
              <a:rPr lang="en-US" altLang="zh-CN" dirty="0">
                <a:solidFill>
                  <a:schemeClr val="hlink"/>
                </a:solidFill>
              </a:rPr>
              <a:t>not exactly </a:t>
            </a:r>
            <a:r>
              <a:rPr lang="en-US" altLang="zh-CN" dirty="0"/>
              <a:t>the same </a:t>
            </a:r>
            <a:r>
              <a:rPr lang="en-US" altLang="zh-CN" dirty="0">
                <a:solidFill>
                  <a:srgbClr val="FF0000"/>
                </a:solidFill>
              </a:rPr>
              <a:t>as</a:t>
            </a:r>
            <a:r>
              <a:rPr lang="en-US" altLang="zh-CN" dirty="0"/>
              <a:t> the period duration. </a:t>
            </a:r>
          </a:p>
          <a:p>
            <a:pPr>
              <a:spcBef>
                <a:spcPts val="600"/>
              </a:spcBef>
            </a:pPr>
            <a:endParaRPr lang="en-US" altLang="zh-CN" dirty="0"/>
          </a:p>
          <a:p>
            <a:pPr>
              <a:spcBef>
                <a:spcPts val="600"/>
              </a:spcBef>
            </a:pPr>
            <a:r>
              <a:rPr lang="en-US" altLang="zh-CN" dirty="0"/>
              <a:t>In other words, signal components at the receiver have phases different from </a:t>
            </a:r>
            <a:r>
              <a:rPr lang="en-US" altLang="zh-CN" dirty="0">
                <a:solidFill>
                  <a:srgbClr val="FF0000"/>
                </a:solidFill>
              </a:rPr>
              <a:t>what</a:t>
            </a:r>
            <a:r>
              <a:rPr lang="en-US" altLang="zh-CN" dirty="0"/>
              <a:t> they had at the sender. </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ACF8D15F-ADDA-4F61-9200-6B847DB52BE2}" type="slidenum">
              <a:rPr lang="en-US" altLang="zh-CN"/>
              <a:pPr/>
              <a:t>184</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74180"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74182" name="Rectangle 6"/>
          <p:cNvSpPr>
            <a:spLocks noGrp="1" noChangeArrowheads="1"/>
          </p:cNvSpPr>
          <p:nvPr>
            <p:ph type="title"/>
          </p:nvPr>
        </p:nvSpPr>
        <p:spPr>
          <a:xfrm>
            <a:off x="304800" y="228600"/>
            <a:ext cx="8534400" cy="609600"/>
          </a:xfrm>
          <a:noFill/>
        </p:spPr>
        <p:txBody>
          <a:bodyPr/>
          <a:lstStyle/>
          <a:p>
            <a:r>
              <a:rPr lang="en-US" altLang="zh-CN" dirty="0"/>
              <a:t>0.4.3 Noise</a:t>
            </a:r>
          </a:p>
        </p:txBody>
      </p:sp>
      <p:sp>
        <p:nvSpPr>
          <p:cNvPr id="1074183" name="Rectangle 7"/>
          <p:cNvSpPr>
            <a:spLocks noGrp="1" noChangeArrowheads="1"/>
          </p:cNvSpPr>
          <p:nvPr>
            <p:ph type="body" idx="1"/>
          </p:nvPr>
        </p:nvSpPr>
        <p:spPr>
          <a:xfrm>
            <a:off x="357158" y="1066800"/>
            <a:ext cx="8405842" cy="5105400"/>
          </a:xfrm>
          <a:noFill/>
        </p:spPr>
        <p:txBody>
          <a:bodyPr/>
          <a:lstStyle/>
          <a:p>
            <a:pPr>
              <a:spcBef>
                <a:spcPts val="600"/>
              </a:spcBef>
            </a:pPr>
            <a:r>
              <a:rPr lang="en-US" altLang="zh-CN" dirty="0"/>
              <a:t>Noise is another cause of impairment. Several types of noise may corrupt the signal. </a:t>
            </a:r>
            <a:endParaRPr lang="en-US" altLang="zh-CN" b="1" dirty="0"/>
          </a:p>
          <a:p>
            <a:pPr>
              <a:spcBef>
                <a:spcPts val="600"/>
              </a:spcBef>
            </a:pPr>
            <a:endParaRPr lang="en-US" altLang="zh-CN" b="1" dirty="0">
              <a:solidFill>
                <a:schemeClr val="hlink"/>
              </a:solidFill>
            </a:endParaRPr>
          </a:p>
          <a:p>
            <a:pPr>
              <a:spcBef>
                <a:spcPts val="600"/>
              </a:spcBef>
            </a:pPr>
            <a:r>
              <a:rPr lang="en-US" altLang="zh-CN" dirty="0">
                <a:solidFill>
                  <a:schemeClr val="hlink"/>
                </a:solidFill>
              </a:rPr>
              <a:t>Thermal noise </a:t>
            </a:r>
            <a:r>
              <a:rPr lang="en-US" altLang="zh-CN" dirty="0"/>
              <a:t>(</a:t>
            </a:r>
            <a:r>
              <a:rPr lang="zh-CN" altLang="en-US" dirty="0"/>
              <a:t>热噪声</a:t>
            </a:r>
            <a:r>
              <a:rPr lang="en-US" altLang="zh-CN" dirty="0"/>
              <a:t>) is the random motion of electrons in a wire </a:t>
            </a:r>
            <a:r>
              <a:rPr lang="en-US" altLang="zh-CN" dirty="0">
                <a:solidFill>
                  <a:srgbClr val="FF0000"/>
                </a:solidFill>
              </a:rPr>
              <a:t>which</a:t>
            </a:r>
            <a:r>
              <a:rPr lang="en-US" altLang="zh-CN" dirty="0"/>
              <a:t> creates an extra signal </a:t>
            </a:r>
            <a:r>
              <a:rPr lang="en-US" altLang="zh-CN" dirty="0">
                <a:solidFill>
                  <a:schemeClr val="hlink"/>
                </a:solidFill>
              </a:rPr>
              <a:t>not </a:t>
            </a:r>
            <a:r>
              <a:rPr lang="en-US" altLang="zh-CN" dirty="0"/>
              <a:t>originally sent by the transmitter. </a:t>
            </a:r>
          </a:p>
          <a:p>
            <a:pPr>
              <a:spcBef>
                <a:spcPts val="600"/>
              </a:spcBef>
            </a:pPr>
            <a:endParaRPr lang="en-US" altLang="zh-CN" dirty="0"/>
          </a:p>
          <a:p>
            <a:pPr>
              <a:spcBef>
                <a:spcPts val="600"/>
              </a:spcBef>
            </a:pPr>
            <a:r>
              <a:rPr lang="en-US" altLang="zh-CN" dirty="0">
                <a:solidFill>
                  <a:schemeClr val="hlink"/>
                </a:solidFill>
              </a:rPr>
              <a:t>Induced noise</a:t>
            </a:r>
            <a:r>
              <a:rPr lang="en-US" altLang="zh-CN" dirty="0"/>
              <a:t> comes from sources such as </a:t>
            </a:r>
            <a:r>
              <a:rPr lang="en-US" altLang="zh-CN" dirty="0">
                <a:solidFill>
                  <a:srgbClr val="FF0000"/>
                </a:solidFill>
              </a:rPr>
              <a:t>motors</a:t>
            </a:r>
            <a:r>
              <a:rPr lang="en-US" altLang="zh-CN" dirty="0"/>
              <a:t> and </a:t>
            </a:r>
            <a:r>
              <a:rPr lang="en-US" altLang="zh-CN" dirty="0">
                <a:solidFill>
                  <a:srgbClr val="FF0000"/>
                </a:solidFill>
              </a:rPr>
              <a:t>appliances</a:t>
            </a:r>
            <a:r>
              <a:rPr lang="en-US" altLang="zh-CN" dirty="0"/>
              <a:t>. </a:t>
            </a:r>
          </a:p>
          <a:p>
            <a:pPr>
              <a:spcBef>
                <a:spcPts val="600"/>
              </a:spcBef>
            </a:pPr>
            <a:endParaRPr lang="en-US" altLang="zh-CN" dirty="0"/>
          </a:p>
          <a:p>
            <a:pPr>
              <a:spcBef>
                <a:spcPts val="600"/>
              </a:spcBef>
            </a:pPr>
            <a:r>
              <a:rPr lang="en-US" altLang="zh-CN" dirty="0"/>
              <a:t>These devices act as a </a:t>
            </a:r>
            <a:r>
              <a:rPr lang="en-US" altLang="zh-CN" dirty="0">
                <a:solidFill>
                  <a:srgbClr val="FF0000"/>
                </a:solidFill>
              </a:rPr>
              <a:t>sending</a:t>
            </a:r>
            <a:r>
              <a:rPr lang="en-US" altLang="zh-CN" dirty="0"/>
              <a:t> </a:t>
            </a:r>
            <a:r>
              <a:rPr lang="en-US" altLang="zh-CN" dirty="0">
                <a:solidFill>
                  <a:srgbClr val="FF0000"/>
                </a:solidFill>
              </a:rPr>
              <a:t>antenna</a:t>
            </a:r>
            <a:r>
              <a:rPr lang="en-US" altLang="zh-CN" dirty="0"/>
              <a:t>, and the transmission medium acts as the </a:t>
            </a:r>
            <a:r>
              <a:rPr lang="en-US" altLang="zh-CN" dirty="0">
                <a:solidFill>
                  <a:srgbClr val="FF0000"/>
                </a:solidFill>
              </a:rPr>
              <a:t>receiving</a:t>
            </a:r>
            <a:r>
              <a:rPr lang="en-US" altLang="zh-CN" dirty="0"/>
              <a:t> </a:t>
            </a:r>
            <a:r>
              <a:rPr lang="en-US" altLang="zh-CN" dirty="0">
                <a:solidFill>
                  <a:srgbClr val="FF0000"/>
                </a:solidFill>
              </a:rPr>
              <a:t>antenna</a:t>
            </a:r>
            <a:r>
              <a:rPr lang="en-US" altLang="zh-CN" dirty="0"/>
              <a:t>.</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049EB3CC-A4A5-4BCE-A25A-EE906150DDCB}" type="slidenum">
              <a:rPr lang="en-US" altLang="zh-CN"/>
              <a:pPr/>
              <a:t>185</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89922"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89923" name="Rectangle 3"/>
          <p:cNvSpPr>
            <a:spLocks noGrp="1" noChangeArrowheads="1"/>
          </p:cNvSpPr>
          <p:nvPr>
            <p:ph type="title"/>
          </p:nvPr>
        </p:nvSpPr>
        <p:spPr>
          <a:xfrm>
            <a:off x="304800" y="228600"/>
            <a:ext cx="8534400" cy="533400"/>
          </a:xfrm>
          <a:noFill/>
        </p:spPr>
        <p:txBody>
          <a:bodyPr/>
          <a:lstStyle/>
          <a:p>
            <a:r>
              <a:rPr lang="en-US" altLang="zh-CN" dirty="0"/>
              <a:t>0.4.3 Noise</a:t>
            </a:r>
          </a:p>
        </p:txBody>
      </p:sp>
      <p:sp>
        <p:nvSpPr>
          <p:cNvPr id="1489924" name="Rectangle 4"/>
          <p:cNvSpPr>
            <a:spLocks noGrp="1" noChangeArrowheads="1"/>
          </p:cNvSpPr>
          <p:nvPr>
            <p:ph type="body" idx="1"/>
          </p:nvPr>
        </p:nvSpPr>
        <p:spPr>
          <a:xfrm>
            <a:off x="304800" y="1015180"/>
            <a:ext cx="8458200" cy="5157019"/>
          </a:xfrm>
          <a:noFill/>
        </p:spPr>
        <p:txBody>
          <a:bodyPr/>
          <a:lstStyle/>
          <a:p>
            <a:r>
              <a:rPr lang="en-US" altLang="zh-CN" dirty="0">
                <a:solidFill>
                  <a:schemeClr val="hlink"/>
                </a:solidFill>
              </a:rPr>
              <a:t>Crosstalk</a:t>
            </a:r>
            <a:r>
              <a:rPr lang="en-US" altLang="zh-CN" b="1" dirty="0">
                <a:solidFill>
                  <a:schemeClr val="hlink"/>
                </a:solidFill>
              </a:rPr>
              <a:t> </a:t>
            </a:r>
            <a:r>
              <a:rPr lang="en-US" altLang="zh-CN" dirty="0"/>
              <a:t>is the effect of one wire </a:t>
            </a:r>
            <a:r>
              <a:rPr lang="en-US" altLang="zh-CN" dirty="0">
                <a:solidFill>
                  <a:srgbClr val="FF0000"/>
                </a:solidFill>
              </a:rPr>
              <a:t>on</a:t>
            </a:r>
            <a:r>
              <a:rPr lang="en-US" altLang="zh-CN" dirty="0"/>
              <a:t> the other. </a:t>
            </a:r>
          </a:p>
          <a:p>
            <a:endParaRPr lang="en-US" altLang="zh-CN" dirty="0"/>
          </a:p>
          <a:p>
            <a:r>
              <a:rPr lang="en-US" altLang="zh-CN" dirty="0"/>
              <a:t>One wire acts as sending antenna and the other as the receiving antenna. </a:t>
            </a:r>
          </a:p>
          <a:p>
            <a:endParaRPr lang="en-US" altLang="zh-CN" dirty="0"/>
          </a:p>
          <a:p>
            <a:r>
              <a:rPr lang="en-US" altLang="zh-CN" dirty="0">
                <a:solidFill>
                  <a:schemeClr val="hlink"/>
                </a:solidFill>
              </a:rPr>
              <a:t>Impulse noise</a:t>
            </a:r>
            <a:r>
              <a:rPr lang="en-US" altLang="zh-CN" dirty="0"/>
              <a:t> is a spike (a signal with high energy in a very short time) that comes from power line, lightening, and so on.</a:t>
            </a:r>
          </a:p>
          <a:p>
            <a:endParaRPr lang="en-US" altLang="zh-CN" dirty="0"/>
          </a:p>
          <a:p>
            <a:endParaRPr lang="en-US" altLang="zh-CN" dirty="0"/>
          </a:p>
          <a:p>
            <a:endParaRPr lang="en-US" altLang="zh-CN"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F8E884AC-3113-4AA4-9114-1E130DE9938C}" type="slidenum">
              <a:rPr lang="en-US" altLang="zh-CN"/>
              <a:pPr/>
              <a:t>186</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706567" name="Picture 7"/>
          <p:cNvPicPr>
            <a:picLocks noChangeAspect="1" noChangeArrowheads="1"/>
          </p:cNvPicPr>
          <p:nvPr/>
        </p:nvPicPr>
        <p:blipFill>
          <a:blip r:embed="rId3" cstate="print"/>
          <a:srcRect/>
          <a:stretch>
            <a:fillRect/>
          </a:stretch>
        </p:blipFill>
        <p:spPr bwMode="auto">
          <a:xfrm>
            <a:off x="742950" y="2408238"/>
            <a:ext cx="7486650" cy="2697162"/>
          </a:xfrm>
          <a:prstGeom prst="rect">
            <a:avLst/>
          </a:prstGeom>
          <a:noFill/>
          <a:ln w="9525">
            <a:noFill/>
            <a:miter lim="800000"/>
            <a:headEnd/>
            <a:tailEnd/>
          </a:ln>
          <a:effectLst/>
        </p:spPr>
      </p:pic>
      <p:sp>
        <p:nvSpPr>
          <p:cNvPr id="706570" name="Rectangle 10"/>
          <p:cNvSpPr>
            <a:spLocks noGrp="1" noChangeArrowheads="1"/>
          </p:cNvSpPr>
          <p:nvPr>
            <p:ph type="title"/>
          </p:nvPr>
        </p:nvSpPr>
        <p:spPr/>
        <p:txBody>
          <a:bodyPr/>
          <a:lstStyle/>
          <a:p>
            <a:r>
              <a:rPr lang="en-US" altLang="zh-CN" dirty="0">
                <a:solidFill>
                  <a:schemeClr val="hlink"/>
                </a:solidFill>
              </a:rPr>
              <a:t>Figure 0.29</a:t>
            </a:r>
            <a:r>
              <a:rPr lang="en-US" altLang="zh-CN" dirty="0">
                <a:solidFill>
                  <a:schemeClr val="folHlink"/>
                </a:solidFill>
              </a:rPr>
              <a:t> </a:t>
            </a:r>
            <a:r>
              <a:rPr lang="en-US" altLang="zh-CN" dirty="0"/>
              <a:t>Noise</a:t>
            </a:r>
            <a:endParaRPr lang="zh-CN" alt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87D9DD8D-9417-464E-95E9-1E10D4C8C66A}" type="slidenum">
              <a:rPr lang="en-US" altLang="zh-CN"/>
              <a:pPr/>
              <a:t>187</a:t>
            </a:fld>
            <a:endParaRPr lang="en-US" altLang="zh-CN"/>
          </a:p>
        </p:txBody>
      </p:sp>
      <p:sp>
        <p:nvSpPr>
          <p:cNvPr id="5" name="页脚占位符 4"/>
          <p:cNvSpPr>
            <a:spLocks noGrp="1"/>
          </p:cNvSpPr>
          <p:nvPr>
            <p:ph type="ftr" sz="quarter" idx="11"/>
          </p:nvPr>
        </p:nvSpPr>
        <p:spPr/>
        <p:txBody>
          <a:bodyPr/>
          <a:lstStyle/>
          <a:p>
            <a:r>
              <a:rPr lang="en-US" altLang="zh-CN" dirty="0"/>
              <a:t>Mobile and Wireless Networks</a:t>
            </a:r>
          </a:p>
        </p:txBody>
      </p:sp>
      <p:sp>
        <p:nvSpPr>
          <p:cNvPr id="1076230" name="Rectangle 6"/>
          <p:cNvSpPr>
            <a:spLocks noGrp="1" noChangeArrowheads="1"/>
          </p:cNvSpPr>
          <p:nvPr>
            <p:ph type="title"/>
          </p:nvPr>
        </p:nvSpPr>
        <p:spPr>
          <a:xfrm>
            <a:off x="381000" y="304800"/>
            <a:ext cx="8458200" cy="533400"/>
          </a:xfrm>
          <a:noFill/>
        </p:spPr>
        <p:txBody>
          <a:bodyPr/>
          <a:lstStyle/>
          <a:p>
            <a:r>
              <a:rPr lang="en-US" altLang="zh-CN" dirty="0"/>
              <a:t>1. SNR</a:t>
            </a:r>
          </a:p>
        </p:txBody>
      </p:sp>
      <p:sp>
        <p:nvSpPr>
          <p:cNvPr id="1076231" name="Rectangle 7"/>
          <p:cNvSpPr>
            <a:spLocks noGrp="1" noChangeArrowheads="1"/>
          </p:cNvSpPr>
          <p:nvPr>
            <p:ph type="body" idx="1"/>
          </p:nvPr>
        </p:nvSpPr>
        <p:spPr>
          <a:xfrm>
            <a:off x="381000" y="1066800"/>
            <a:ext cx="8382000" cy="5075238"/>
          </a:xfrm>
          <a:noFill/>
        </p:spPr>
        <p:txBody>
          <a:bodyPr/>
          <a:lstStyle/>
          <a:p>
            <a:pPr>
              <a:spcBef>
                <a:spcPts val="600"/>
              </a:spcBef>
            </a:pPr>
            <a:r>
              <a:rPr lang="en-US" altLang="zh-CN" dirty="0"/>
              <a:t>As we will see later, to find the </a:t>
            </a:r>
            <a:r>
              <a:rPr lang="en-US" altLang="zh-CN" dirty="0">
                <a:solidFill>
                  <a:schemeClr val="hlink"/>
                </a:solidFill>
              </a:rPr>
              <a:t>theoretical</a:t>
            </a:r>
            <a:r>
              <a:rPr lang="en-US" altLang="zh-CN" dirty="0"/>
              <a:t> bit rate limit, we need to know the ratio of the signal power to the noise power. </a:t>
            </a:r>
          </a:p>
          <a:p>
            <a:pPr>
              <a:spcBef>
                <a:spcPts val="600"/>
              </a:spcBef>
            </a:pPr>
            <a:endParaRPr lang="en-US" altLang="zh-CN" dirty="0"/>
          </a:p>
          <a:p>
            <a:pPr>
              <a:spcBef>
                <a:spcPts val="600"/>
              </a:spcBef>
            </a:pPr>
            <a:r>
              <a:rPr lang="en-US" altLang="zh-CN" dirty="0"/>
              <a:t>The signal-to-noise ratio is defined as:</a:t>
            </a:r>
          </a:p>
          <a:p>
            <a:pPr>
              <a:spcBef>
                <a:spcPts val="600"/>
              </a:spcBef>
              <a:buFontTx/>
              <a:buNone/>
            </a:pPr>
            <a:r>
              <a:rPr lang="en-US" altLang="zh-CN" dirty="0"/>
              <a:t>    SNR= (</a:t>
            </a:r>
            <a:r>
              <a:rPr lang="en-US" altLang="zh-CN" dirty="0">
                <a:solidFill>
                  <a:schemeClr val="hlink"/>
                </a:solidFill>
              </a:rPr>
              <a:t>average</a:t>
            </a:r>
            <a:r>
              <a:rPr lang="en-US" altLang="zh-CN" dirty="0"/>
              <a:t> signal power)/(average noise power) </a:t>
            </a:r>
          </a:p>
          <a:p>
            <a:pPr>
              <a:spcBef>
                <a:spcPts val="600"/>
              </a:spcBef>
            </a:pPr>
            <a:endParaRPr lang="en-US" altLang="zh-CN" dirty="0"/>
          </a:p>
          <a:p>
            <a:pPr>
              <a:spcBef>
                <a:spcPts val="600"/>
              </a:spcBef>
            </a:pPr>
            <a:r>
              <a:rPr lang="en-US" altLang="zh-CN" dirty="0"/>
              <a:t>We need to consider the average signal power and average signal noise power </a:t>
            </a:r>
            <a:r>
              <a:rPr lang="en-US" altLang="zh-CN" dirty="0">
                <a:solidFill>
                  <a:schemeClr val="hlink"/>
                </a:solidFill>
              </a:rPr>
              <a:t>because</a:t>
            </a:r>
            <a:r>
              <a:rPr lang="en-US" altLang="zh-CN" dirty="0"/>
              <a:t> these may change with time. </a:t>
            </a:r>
          </a:p>
          <a:p>
            <a:pPr>
              <a:spcBef>
                <a:spcPts val="600"/>
              </a:spcBef>
              <a:buSzPct val="60000"/>
              <a:buFont typeface="Wingdings" panose="05000000000000000000" pitchFamily="2" charset="2"/>
              <a:buChar char="l"/>
            </a:pPr>
            <a:endParaRPr lang="en-US" altLang="zh-CN" sz="2800" dirty="0"/>
          </a:p>
          <a:p>
            <a:pPr>
              <a:spcBef>
                <a:spcPts val="600"/>
              </a:spcBef>
            </a:pPr>
            <a:r>
              <a:rPr lang="en-US" altLang="zh-CN" dirty="0"/>
              <a:t>Figure 0.30 shows the idea of SNR.</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705C3E48-8584-4C0F-9A48-2D16A0AD1D8B}" type="slidenum">
              <a:rPr lang="en-US" altLang="zh-CN"/>
              <a:pPr/>
              <a:t>188</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707590" name="Picture 6"/>
          <p:cNvPicPr>
            <a:picLocks noChangeAspect="1" noChangeArrowheads="1"/>
          </p:cNvPicPr>
          <p:nvPr/>
        </p:nvPicPr>
        <p:blipFill>
          <a:blip r:embed="rId3" cstate="print"/>
          <a:srcRect/>
          <a:stretch>
            <a:fillRect/>
          </a:stretch>
        </p:blipFill>
        <p:spPr bwMode="auto">
          <a:xfrm>
            <a:off x="404813" y="1295400"/>
            <a:ext cx="8281987" cy="4765675"/>
          </a:xfrm>
          <a:prstGeom prst="rect">
            <a:avLst/>
          </a:prstGeom>
          <a:noFill/>
          <a:ln w="9525">
            <a:noFill/>
            <a:miter lim="800000"/>
            <a:headEnd/>
            <a:tailEnd/>
          </a:ln>
          <a:effectLst/>
        </p:spPr>
      </p:pic>
      <p:sp>
        <p:nvSpPr>
          <p:cNvPr id="707591" name="Rectangle 7"/>
          <p:cNvSpPr>
            <a:spLocks noGrp="1" noChangeArrowheads="1"/>
          </p:cNvSpPr>
          <p:nvPr>
            <p:ph type="title"/>
          </p:nvPr>
        </p:nvSpPr>
        <p:spPr/>
        <p:txBody>
          <a:bodyPr/>
          <a:lstStyle/>
          <a:p>
            <a:r>
              <a:rPr lang="en-US" altLang="zh-CN" sz="2500" dirty="0">
                <a:solidFill>
                  <a:schemeClr val="hlink"/>
                </a:solidFill>
                <a:latin typeface="+mn-lt"/>
              </a:rPr>
              <a:t>Figure 0.30</a:t>
            </a:r>
            <a:r>
              <a:rPr lang="en-US" altLang="zh-CN" sz="2500" dirty="0">
                <a:solidFill>
                  <a:schemeClr val="folHlink"/>
                </a:solidFill>
                <a:latin typeface="+mn-lt"/>
              </a:rPr>
              <a:t> </a:t>
            </a:r>
            <a:r>
              <a:rPr lang="en-US" altLang="zh-CN" sz="2500" dirty="0">
                <a:latin typeface="+mn-lt"/>
              </a:rPr>
              <a:t>Two cases of SNR: a high SNR and a low SNR</a:t>
            </a:r>
            <a:endParaRPr lang="zh-CN" altLang="en-US" sz="2500" dirty="0">
              <a:latin typeface="+mn-lt"/>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E34E0BEC-705D-4AC4-8518-5992B749C414}" type="slidenum">
              <a:rPr lang="en-US" altLang="zh-CN"/>
              <a:pPr/>
              <a:t>189</a:t>
            </a:fld>
            <a:endParaRPr lang="en-US" altLang="zh-CN"/>
          </a:p>
        </p:txBody>
      </p:sp>
      <p:sp>
        <p:nvSpPr>
          <p:cNvPr id="5" name="页脚占位符 4"/>
          <p:cNvSpPr>
            <a:spLocks noGrp="1"/>
          </p:cNvSpPr>
          <p:nvPr>
            <p:ph type="ftr" sz="quarter" idx="11"/>
          </p:nvPr>
        </p:nvSpPr>
        <p:spPr/>
        <p:txBody>
          <a:bodyPr/>
          <a:lstStyle/>
          <a:p>
            <a:r>
              <a:rPr lang="en-US" altLang="zh-CN" dirty="0"/>
              <a:t>Mobile and Wireless Networks</a:t>
            </a:r>
          </a:p>
        </p:txBody>
      </p:sp>
      <p:sp>
        <p:nvSpPr>
          <p:cNvPr id="1184774" name="Rectangle 6"/>
          <p:cNvSpPr>
            <a:spLocks noGrp="1" noChangeArrowheads="1"/>
          </p:cNvSpPr>
          <p:nvPr>
            <p:ph type="title"/>
          </p:nvPr>
        </p:nvSpPr>
        <p:spPr>
          <a:xfrm>
            <a:off x="381000" y="301625"/>
            <a:ext cx="8299450" cy="508000"/>
          </a:xfrm>
          <a:noFill/>
        </p:spPr>
        <p:txBody>
          <a:bodyPr/>
          <a:lstStyle/>
          <a:p>
            <a:r>
              <a:rPr lang="en-US" altLang="zh-CN"/>
              <a:t>1. SNR</a:t>
            </a:r>
          </a:p>
        </p:txBody>
      </p:sp>
      <p:sp>
        <p:nvSpPr>
          <p:cNvPr id="1184775" name="Rectangle 7"/>
          <p:cNvSpPr>
            <a:spLocks noGrp="1" noChangeArrowheads="1"/>
          </p:cNvSpPr>
          <p:nvPr>
            <p:ph type="body" idx="1"/>
          </p:nvPr>
        </p:nvSpPr>
        <p:spPr>
          <a:xfrm>
            <a:off x="349045" y="1071546"/>
            <a:ext cx="8458200" cy="5093740"/>
          </a:xfrm>
          <a:noFill/>
        </p:spPr>
        <p:txBody>
          <a:bodyPr/>
          <a:lstStyle/>
          <a:p>
            <a:pPr>
              <a:spcBef>
                <a:spcPts val="600"/>
              </a:spcBef>
            </a:pPr>
            <a:r>
              <a:rPr lang="en-US" altLang="zh-CN" dirty="0"/>
              <a:t>SNR is actually the ratio of what is </a:t>
            </a:r>
            <a:r>
              <a:rPr lang="en-US" altLang="zh-CN" dirty="0">
                <a:solidFill>
                  <a:schemeClr val="hlink"/>
                </a:solidFill>
              </a:rPr>
              <a:t>wanted</a:t>
            </a:r>
            <a:r>
              <a:rPr lang="en-US" altLang="zh-CN" dirty="0"/>
              <a:t> (</a:t>
            </a:r>
            <a:r>
              <a:rPr lang="en-US" altLang="zh-CN" dirty="0">
                <a:solidFill>
                  <a:schemeClr val="folHlink"/>
                </a:solidFill>
              </a:rPr>
              <a:t>signal</a:t>
            </a:r>
            <a:r>
              <a:rPr lang="en-US" altLang="zh-CN" dirty="0"/>
              <a:t>) to what is </a:t>
            </a:r>
            <a:r>
              <a:rPr lang="en-US" altLang="zh-CN" dirty="0">
                <a:solidFill>
                  <a:schemeClr val="hlink"/>
                </a:solidFill>
              </a:rPr>
              <a:t>not wanted</a:t>
            </a:r>
            <a:r>
              <a:rPr lang="en-US" altLang="zh-CN" dirty="0"/>
              <a:t> (</a:t>
            </a:r>
            <a:r>
              <a:rPr lang="en-US" altLang="zh-CN" dirty="0">
                <a:solidFill>
                  <a:schemeClr val="folHlink"/>
                </a:solidFill>
              </a:rPr>
              <a:t>noise</a:t>
            </a:r>
            <a:r>
              <a:rPr lang="en-US" altLang="zh-CN" dirty="0"/>
              <a:t>).  </a:t>
            </a:r>
          </a:p>
          <a:p>
            <a:pPr>
              <a:spcBef>
                <a:spcPts val="600"/>
              </a:spcBef>
            </a:pPr>
            <a:endParaRPr lang="en-US" altLang="zh-CN" dirty="0"/>
          </a:p>
          <a:p>
            <a:pPr>
              <a:spcBef>
                <a:spcPts val="600"/>
              </a:spcBef>
            </a:pPr>
            <a:r>
              <a:rPr lang="en-US" altLang="zh-CN" dirty="0"/>
              <a:t>A high SNR means the signal is less corrupted by noise.</a:t>
            </a:r>
          </a:p>
          <a:p>
            <a:pPr>
              <a:spcBef>
                <a:spcPts val="600"/>
              </a:spcBef>
            </a:pPr>
            <a:endParaRPr lang="en-US" altLang="zh-CN" dirty="0"/>
          </a:p>
          <a:p>
            <a:pPr>
              <a:spcBef>
                <a:spcPts val="600"/>
              </a:spcBef>
            </a:pPr>
            <a:r>
              <a:rPr lang="en-US" altLang="zh-CN" dirty="0"/>
              <a:t>Because SNR is the ratio of two powers, it is often described in decibel units, SNR</a:t>
            </a:r>
            <a:r>
              <a:rPr lang="en-US" altLang="zh-CN" baseline="-25000" dirty="0"/>
              <a:t>db</a:t>
            </a:r>
            <a:r>
              <a:rPr lang="en-US" altLang="zh-CN" dirty="0"/>
              <a:t>, defined as SNR</a:t>
            </a:r>
            <a:r>
              <a:rPr lang="en-US" altLang="zh-CN" baseline="-25000" dirty="0"/>
              <a:t>db </a:t>
            </a:r>
            <a:r>
              <a:rPr lang="en-US" altLang="zh-CN" dirty="0"/>
              <a:t>= 10log</a:t>
            </a:r>
            <a:r>
              <a:rPr lang="en-US" altLang="zh-CN" baseline="-25000" dirty="0"/>
              <a:t>10</a:t>
            </a:r>
            <a:r>
              <a:rPr lang="en-US" altLang="zh-CN" baseline="30000" dirty="0"/>
              <a:t>SNR</a:t>
            </a:r>
            <a:r>
              <a:rPr lang="en-US" altLang="zh-CN"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804879" name="Rectangle 15"/>
          <p:cNvSpPr>
            <a:spLocks noGrp="1" noChangeArrowheads="1"/>
          </p:cNvSpPr>
          <p:nvPr>
            <p:ph type="body" idx="1"/>
          </p:nvPr>
        </p:nvSpPr>
        <p:spPr>
          <a:xfrm>
            <a:off x="304800" y="1066800"/>
            <a:ext cx="8534400" cy="5105400"/>
          </a:xfrm>
          <a:noFill/>
        </p:spPr>
        <p:txBody>
          <a:bodyPr/>
          <a:lstStyle/>
          <a:p>
            <a:pPr marL="342265" indent="-342265">
              <a:spcBef>
                <a:spcPts val="600"/>
              </a:spcBef>
            </a:pPr>
            <a:r>
              <a:rPr lang="en-US" altLang="zh-CN" dirty="0"/>
              <a:t>The power in your house can be represented by a sine wave with a peak amplitude of 155 to 170 V. </a:t>
            </a:r>
          </a:p>
          <a:p>
            <a:pPr marL="342265" indent="-342265">
              <a:spcBef>
                <a:spcPts val="600"/>
              </a:spcBef>
            </a:pPr>
            <a:endParaRPr lang="en-US" altLang="zh-CN" dirty="0"/>
          </a:p>
          <a:p>
            <a:pPr marL="342265" indent="-342265">
              <a:spcBef>
                <a:spcPts val="600"/>
              </a:spcBef>
            </a:pPr>
            <a:r>
              <a:rPr lang="en-US" altLang="zh-CN" dirty="0"/>
              <a:t>However, it is common knowledge that the voltage of the power in U.S. homes is 110 to 120 V. </a:t>
            </a:r>
          </a:p>
          <a:p>
            <a:pPr marL="342265" indent="-342265">
              <a:spcBef>
                <a:spcPts val="600"/>
              </a:spcBef>
            </a:pPr>
            <a:endParaRPr lang="en-US" altLang="zh-CN" dirty="0"/>
          </a:p>
          <a:p>
            <a:pPr marL="342265" indent="-342265">
              <a:spcBef>
                <a:spcPts val="600"/>
              </a:spcBef>
            </a:pPr>
            <a:r>
              <a:rPr lang="en-US" altLang="zh-CN" dirty="0"/>
              <a:t>This discrepancy is due to the fact that these are </a:t>
            </a:r>
            <a:r>
              <a:rPr lang="en-US" altLang="zh-CN" dirty="0">
                <a:solidFill>
                  <a:schemeClr val="hlink"/>
                </a:solidFill>
              </a:rPr>
              <a:t>root mean square</a:t>
            </a:r>
            <a:r>
              <a:rPr lang="en-US" altLang="zh-CN" dirty="0"/>
              <a:t> </a:t>
            </a:r>
            <a:r>
              <a:rPr lang="en-US" altLang="zh-CN" sz="2000" dirty="0"/>
              <a:t>(RMS, </a:t>
            </a:r>
            <a:r>
              <a:rPr lang="zh-CN" altLang="en-US" sz="2000" dirty="0"/>
              <a:t>均方根</a:t>
            </a:r>
            <a:r>
              <a:rPr lang="en-US" altLang="zh-CN" sz="2000" dirty="0"/>
              <a:t>)</a:t>
            </a:r>
            <a:r>
              <a:rPr lang="en-US" altLang="zh-CN" dirty="0"/>
              <a:t> values. </a:t>
            </a:r>
          </a:p>
          <a:p>
            <a:pPr marL="342265" indent="-342265">
              <a:spcBef>
                <a:spcPts val="600"/>
              </a:spcBef>
            </a:pPr>
            <a:endParaRPr lang="en-US" altLang="zh-CN" dirty="0"/>
          </a:p>
          <a:p>
            <a:pPr marL="342265" indent="-342265">
              <a:spcBef>
                <a:spcPts val="600"/>
              </a:spcBef>
            </a:pPr>
            <a:r>
              <a:rPr lang="en-US" altLang="zh-CN" dirty="0"/>
              <a:t>The signal is squared and then the average amplitude is calculated.  </a:t>
            </a:r>
          </a:p>
          <a:p>
            <a:pPr marL="342265" indent="-342265">
              <a:spcBef>
                <a:spcPts val="600"/>
              </a:spcBef>
            </a:pPr>
            <a:r>
              <a:rPr lang="en-US" altLang="zh-CN" dirty="0"/>
              <a:t>The peak value is equal to </a:t>
            </a:r>
            <a:r>
              <a:rPr lang="en-US" altLang="zh-CN" dirty="0">
                <a:solidFill>
                  <a:schemeClr val="hlink"/>
                </a:solidFill>
              </a:rPr>
              <a:t>2</a:t>
            </a:r>
            <a:r>
              <a:rPr lang="en-US" altLang="zh-CN" baseline="30000" dirty="0">
                <a:solidFill>
                  <a:schemeClr val="hlink"/>
                </a:solidFill>
              </a:rPr>
              <a:t>½</a:t>
            </a:r>
            <a:r>
              <a:rPr lang="en-US" altLang="zh-CN" dirty="0">
                <a:solidFill>
                  <a:schemeClr val="hlink"/>
                </a:solidFill>
              </a:rPr>
              <a:t> </a:t>
            </a:r>
            <a:r>
              <a:rPr lang="en-US" altLang="zh-CN" dirty="0"/>
              <a:t>×</a:t>
            </a:r>
            <a:r>
              <a:rPr lang="en-US" altLang="zh-CN" dirty="0">
                <a:solidFill>
                  <a:schemeClr val="hlink"/>
                </a:solidFill>
              </a:rPr>
              <a:t> RMS</a:t>
            </a:r>
            <a:r>
              <a:rPr lang="en-US" altLang="zh-CN" dirty="0"/>
              <a:t> value.</a:t>
            </a:r>
            <a:endParaRPr lang="zh-CN" altLang="en-US" dirty="0"/>
          </a:p>
        </p:txBody>
      </p:sp>
      <p:sp>
        <p:nvSpPr>
          <p:cNvPr id="804880" name="Rectangle 16"/>
          <p:cNvSpPr>
            <a:spLocks noGrp="1" noChangeArrowheads="1"/>
          </p:cNvSpPr>
          <p:nvPr>
            <p:ph type="title"/>
          </p:nvPr>
        </p:nvSpPr>
        <p:spPr/>
        <p:txBody>
          <a:bodyPr/>
          <a:lstStyle/>
          <a:p>
            <a:r>
              <a:rPr lang="en-US" altLang="zh-CN" dirty="0">
                <a:solidFill>
                  <a:schemeClr val="hlink"/>
                </a:solidFill>
              </a:rPr>
              <a:t>Example 0.1</a:t>
            </a:r>
            <a:endParaRPr lang="zh-CN" altLang="en-US" dirty="0">
              <a:solidFill>
                <a:schemeClr val="hlink"/>
              </a:solidFill>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0"/>
          </p:nvPr>
        </p:nvSpPr>
        <p:spPr/>
        <p:txBody>
          <a:bodyPr/>
          <a:lstStyle/>
          <a:p>
            <a:r>
              <a:rPr lang="en-US" altLang="zh-CN"/>
              <a:t>3.</a:t>
            </a:r>
            <a:fld id="{24C3994D-2551-4155-9C7B-1DE75BA75F1B}" type="slidenum">
              <a:rPr lang="en-US" altLang="zh-CN"/>
              <a:pPr/>
              <a:t>190</a:t>
            </a:fld>
            <a:endParaRPr lang="en-US" altLang="zh-CN"/>
          </a:p>
        </p:txBody>
      </p:sp>
      <p:sp>
        <p:nvSpPr>
          <p:cNvPr id="8" name="页脚占位符 3"/>
          <p:cNvSpPr>
            <a:spLocks noGrp="1"/>
          </p:cNvSpPr>
          <p:nvPr>
            <p:ph type="ftr" sz="quarter" idx="11"/>
          </p:nvPr>
        </p:nvSpPr>
        <p:spPr/>
        <p:txBody>
          <a:bodyPr/>
          <a:lstStyle/>
          <a:p>
            <a:r>
              <a:rPr lang="en-US" altLang="zh-CN" dirty="0"/>
              <a:t>Mobile and Wireless Networks</a:t>
            </a:r>
          </a:p>
        </p:txBody>
      </p:sp>
      <p:sp>
        <p:nvSpPr>
          <p:cNvPr id="835594"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35595" name="Rectangle 11"/>
          <p:cNvSpPr>
            <a:spLocks noChangeArrowheads="1"/>
          </p:cNvSpPr>
          <p:nvPr/>
        </p:nvSpPr>
        <p:spPr bwMode="auto">
          <a:xfrm>
            <a:off x="381000" y="1371600"/>
            <a:ext cx="8534400" cy="457200"/>
          </a:xfrm>
          <a:prstGeom prst="rect">
            <a:avLst/>
          </a:prstGeom>
          <a:noFill/>
          <a:ln w="9525">
            <a:noFill/>
            <a:miter lim="800000"/>
          </a:ln>
          <a:effectLst/>
        </p:spPr>
        <p:txBody>
          <a:bodyPr>
            <a:spAutoFit/>
          </a:bodyPr>
          <a:lstStyle/>
          <a:p>
            <a:pPr algn="just" eaLnBrk="0" hangingPunct="0">
              <a:spcBef>
                <a:spcPct val="0"/>
              </a:spcBef>
              <a:buClr>
                <a:schemeClr val="hlink"/>
              </a:buClr>
              <a:buSzTx/>
              <a:buFontTx/>
              <a:buChar char="•"/>
            </a:pPr>
            <a:r>
              <a:rPr lang="en-US" altLang="zh-CN" sz="2400" baseline="0" dirty="0">
                <a:ea typeface="宋体" panose="02010600030101010101" pitchFamily="2" charset="-122"/>
              </a:rPr>
              <a:t> The values of SNR and SNR</a:t>
            </a:r>
            <a:r>
              <a:rPr lang="en-US" altLang="zh-CN" sz="2400" dirty="0">
                <a:ea typeface="宋体" panose="02010600030101010101" pitchFamily="2" charset="-122"/>
              </a:rPr>
              <a:t>dB</a:t>
            </a:r>
            <a:r>
              <a:rPr lang="en-US" altLang="zh-CN" sz="2400" baseline="0" dirty="0">
                <a:ea typeface="宋体" panose="02010600030101010101" pitchFamily="2" charset="-122"/>
              </a:rPr>
              <a:t> for a noiseless channel are</a:t>
            </a:r>
          </a:p>
        </p:txBody>
      </p:sp>
      <p:pic>
        <p:nvPicPr>
          <p:cNvPr id="835598" name="Picture 14"/>
          <p:cNvPicPr>
            <a:picLocks noChangeAspect="1" noChangeArrowheads="1"/>
          </p:cNvPicPr>
          <p:nvPr/>
        </p:nvPicPr>
        <p:blipFill>
          <a:blip r:embed="rId3" cstate="print"/>
          <a:srcRect/>
          <a:stretch>
            <a:fillRect/>
          </a:stretch>
        </p:blipFill>
        <p:spPr bwMode="auto">
          <a:xfrm>
            <a:off x="2992438" y="2811463"/>
            <a:ext cx="3159125" cy="998537"/>
          </a:xfrm>
          <a:prstGeom prst="rect">
            <a:avLst/>
          </a:prstGeom>
          <a:noFill/>
          <a:ln w="57150" cmpd="thinThick">
            <a:solidFill>
              <a:srgbClr val="3366FF"/>
            </a:solidFill>
            <a:miter lim="800000"/>
            <a:headEnd/>
            <a:tailEnd/>
          </a:ln>
          <a:effectLst/>
        </p:spPr>
      </p:pic>
      <p:sp>
        <p:nvSpPr>
          <p:cNvPr id="835599" name="Rectangle 15"/>
          <p:cNvSpPr>
            <a:spLocks noChangeArrowheads="1"/>
          </p:cNvSpPr>
          <p:nvPr/>
        </p:nvSpPr>
        <p:spPr bwMode="auto">
          <a:xfrm>
            <a:off x="304800" y="4648200"/>
            <a:ext cx="8534400" cy="457200"/>
          </a:xfrm>
          <a:prstGeom prst="rect">
            <a:avLst/>
          </a:prstGeom>
          <a:noFill/>
          <a:ln w="9525">
            <a:noFill/>
            <a:miter lim="800000"/>
          </a:ln>
          <a:effectLst/>
        </p:spPr>
        <p:txBody>
          <a:bodyPr>
            <a:spAutoFit/>
          </a:bodyPr>
          <a:lstStyle/>
          <a:p>
            <a:pPr algn="just" eaLnBrk="0" hangingPunct="0">
              <a:spcBef>
                <a:spcPct val="0"/>
              </a:spcBef>
              <a:buClr>
                <a:schemeClr val="hlink"/>
              </a:buClr>
              <a:buSzTx/>
              <a:buFontTx/>
              <a:buChar char="•"/>
            </a:pPr>
            <a:r>
              <a:rPr lang="en-US" altLang="zh-CN" sz="2400" baseline="0" dirty="0">
                <a:ea typeface="宋体" panose="02010600030101010101" pitchFamily="2" charset="-122"/>
              </a:rPr>
              <a:t> We can never </a:t>
            </a:r>
            <a:r>
              <a:rPr lang="en-US" altLang="zh-CN" sz="2400" baseline="0" dirty="0">
                <a:solidFill>
                  <a:srgbClr val="FF0000"/>
                </a:solidFill>
                <a:ea typeface="宋体" panose="02010600030101010101" pitchFamily="2" charset="-122"/>
              </a:rPr>
              <a:t>achieve </a:t>
            </a:r>
            <a:r>
              <a:rPr lang="en-US" altLang="zh-CN" sz="2400" baseline="0" dirty="0">
                <a:ea typeface="宋体" panose="02010600030101010101" pitchFamily="2" charset="-122"/>
              </a:rPr>
              <a:t>this ratio in real life; it is </a:t>
            </a:r>
            <a:r>
              <a:rPr lang="en-US" altLang="zh-CN" sz="2400" baseline="0" dirty="0">
                <a:solidFill>
                  <a:srgbClr val="FF0000"/>
                </a:solidFill>
                <a:ea typeface="宋体" panose="02010600030101010101" pitchFamily="2" charset="-122"/>
              </a:rPr>
              <a:t>an</a:t>
            </a:r>
            <a:r>
              <a:rPr lang="en-US" altLang="zh-CN" sz="2400" baseline="0" dirty="0">
                <a:ea typeface="宋体" panose="02010600030101010101" pitchFamily="2" charset="-122"/>
              </a:rPr>
              <a:t> ideal.</a:t>
            </a:r>
          </a:p>
        </p:txBody>
      </p:sp>
      <p:sp>
        <p:nvSpPr>
          <p:cNvPr id="835600" name="Rectangle 16"/>
          <p:cNvSpPr>
            <a:spLocks noGrp="1" noChangeArrowheads="1"/>
          </p:cNvSpPr>
          <p:nvPr>
            <p:ph type="title"/>
          </p:nvPr>
        </p:nvSpPr>
        <p:spPr/>
        <p:txBody>
          <a:bodyPr/>
          <a:lstStyle/>
          <a:p>
            <a:r>
              <a:rPr lang="en-US" altLang="zh-CN" dirty="0">
                <a:solidFill>
                  <a:schemeClr val="hlink"/>
                </a:solidFill>
              </a:rPr>
              <a:t>Example 0.32</a:t>
            </a:r>
            <a:endParaRPr lang="zh-CN" altLang="en-US" dirty="0">
              <a:solidFill>
                <a:schemeClr val="hlink"/>
              </a:solidFill>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r>
              <a:rPr lang="en-US" altLang="zh-CN"/>
              <a:t>3.</a:t>
            </a:r>
            <a:fld id="{968ED0C6-A036-47B9-A440-E262009F68C8}" type="slidenum">
              <a:rPr lang="en-US" altLang="zh-CN"/>
              <a:pPr/>
              <a:t>191</a:t>
            </a:fld>
            <a:endParaRPr lang="en-US" altLang="zh-CN"/>
          </a:p>
        </p:txBody>
      </p:sp>
      <p:sp>
        <p:nvSpPr>
          <p:cNvPr id="6" name="页脚占位符 5"/>
          <p:cNvSpPr>
            <a:spLocks noGrp="1"/>
          </p:cNvSpPr>
          <p:nvPr>
            <p:ph type="ftr" sz="quarter" idx="11"/>
          </p:nvPr>
        </p:nvSpPr>
        <p:spPr/>
        <p:txBody>
          <a:bodyPr/>
          <a:lstStyle/>
          <a:p>
            <a:r>
              <a:rPr lang="en-US" altLang="zh-CN" dirty="0"/>
              <a:t>Mobile and Wireless Networks</a:t>
            </a:r>
          </a:p>
        </p:txBody>
      </p:sp>
      <p:sp>
        <p:nvSpPr>
          <p:cNvPr id="1462274" name="Rectangle 2"/>
          <p:cNvSpPr>
            <a:spLocks noGrp="1" noChangeArrowheads="1"/>
          </p:cNvSpPr>
          <p:nvPr>
            <p:ph type="title"/>
          </p:nvPr>
        </p:nvSpPr>
        <p:spPr/>
        <p:txBody>
          <a:bodyPr/>
          <a:lstStyle/>
          <a:p>
            <a:r>
              <a:rPr lang="en-US" altLang="zh-CN" dirty="0"/>
              <a:t>Chapter 00 Data and Signals</a:t>
            </a:r>
            <a:endParaRPr lang="zh-CN" altLang="en-US" dirty="0"/>
          </a:p>
        </p:txBody>
      </p:sp>
      <p:sp>
        <p:nvSpPr>
          <p:cNvPr id="1462275" name="Rectangle 3"/>
          <p:cNvSpPr>
            <a:spLocks noGrp="1" noChangeArrowheads="1"/>
          </p:cNvSpPr>
          <p:nvPr>
            <p:ph type="body" sz="half" idx="1"/>
          </p:nvPr>
        </p:nvSpPr>
        <p:spPr>
          <a:xfrm>
            <a:off x="304800" y="1066800"/>
            <a:ext cx="4052886" cy="5105400"/>
          </a:xfrm>
        </p:spPr>
        <p:txBody>
          <a:bodyPr/>
          <a:lstStyle/>
          <a:p>
            <a:pPr>
              <a:lnSpc>
                <a:spcPct val="90000"/>
              </a:lnSpc>
              <a:buFontTx/>
              <a:buNone/>
            </a:pPr>
            <a:r>
              <a:rPr lang="en-US" altLang="zh-CN" sz="2000" dirty="0"/>
              <a:t>0.1 Analog and Digital</a:t>
            </a:r>
          </a:p>
          <a:p>
            <a:pPr>
              <a:lnSpc>
                <a:spcPct val="90000"/>
              </a:lnSpc>
            </a:pPr>
            <a:r>
              <a:rPr lang="en-US" altLang="zh-CN" sz="2000" dirty="0"/>
              <a:t>Analog and Digital Data</a:t>
            </a:r>
          </a:p>
          <a:p>
            <a:pPr>
              <a:lnSpc>
                <a:spcPct val="90000"/>
              </a:lnSpc>
            </a:pPr>
            <a:r>
              <a:rPr lang="en-US" altLang="zh-CN" sz="2000" dirty="0"/>
              <a:t>Analog and Digital Signal</a:t>
            </a:r>
          </a:p>
          <a:p>
            <a:pPr>
              <a:lnSpc>
                <a:spcPct val="90000"/>
              </a:lnSpc>
            </a:pPr>
            <a:r>
              <a:rPr lang="en-US" altLang="zh-CN" sz="2000" dirty="0"/>
              <a:t>Periodical and Nonperiodic Signals </a:t>
            </a:r>
          </a:p>
          <a:p>
            <a:pPr>
              <a:lnSpc>
                <a:spcPct val="90000"/>
              </a:lnSpc>
              <a:buFontTx/>
              <a:buNone/>
            </a:pPr>
            <a:endParaRPr lang="en-US" altLang="zh-CN" sz="2000" dirty="0"/>
          </a:p>
          <a:p>
            <a:pPr>
              <a:lnSpc>
                <a:spcPct val="90000"/>
              </a:lnSpc>
              <a:buFontTx/>
              <a:buNone/>
            </a:pPr>
            <a:r>
              <a:rPr lang="en-US" altLang="zh-CN" sz="2000" dirty="0"/>
              <a:t>0.2 Periodical Analog Signals</a:t>
            </a:r>
          </a:p>
          <a:p>
            <a:pPr>
              <a:lnSpc>
                <a:spcPct val="90000"/>
              </a:lnSpc>
            </a:pPr>
            <a:r>
              <a:rPr lang="en-US" altLang="zh-CN" sz="2000" dirty="0"/>
              <a:t>Sine Wave, Phase and Wavelength</a:t>
            </a:r>
          </a:p>
          <a:p>
            <a:pPr>
              <a:lnSpc>
                <a:spcPct val="90000"/>
              </a:lnSpc>
            </a:pPr>
            <a:r>
              <a:rPr lang="en-US" altLang="zh-CN" sz="2000" dirty="0"/>
              <a:t>Time and Frequency Domains</a:t>
            </a:r>
          </a:p>
          <a:p>
            <a:pPr>
              <a:lnSpc>
                <a:spcPct val="90000"/>
              </a:lnSpc>
            </a:pPr>
            <a:r>
              <a:rPr lang="en-US" altLang="zh-CN" sz="2000" dirty="0"/>
              <a:t>Composite Signals</a:t>
            </a:r>
          </a:p>
          <a:p>
            <a:pPr>
              <a:lnSpc>
                <a:spcPct val="90000"/>
              </a:lnSpc>
            </a:pPr>
            <a:r>
              <a:rPr lang="en-US" altLang="zh-CN" sz="2000" dirty="0"/>
              <a:t>Bandwidth</a:t>
            </a:r>
          </a:p>
          <a:p>
            <a:pPr>
              <a:lnSpc>
                <a:spcPct val="90000"/>
              </a:lnSpc>
              <a:buFontTx/>
              <a:buNone/>
            </a:pPr>
            <a:endParaRPr lang="en-US" altLang="zh-CN" sz="1800" dirty="0"/>
          </a:p>
          <a:p>
            <a:pPr>
              <a:lnSpc>
                <a:spcPct val="90000"/>
              </a:lnSpc>
              <a:buFontTx/>
              <a:buNone/>
            </a:pPr>
            <a:r>
              <a:rPr lang="en-US" altLang="zh-CN" sz="2000" dirty="0"/>
              <a:t>0.3 Digital Signals</a:t>
            </a:r>
          </a:p>
          <a:p>
            <a:pPr>
              <a:lnSpc>
                <a:spcPct val="90000"/>
              </a:lnSpc>
              <a:buFontTx/>
              <a:buNone/>
            </a:pPr>
            <a:endParaRPr lang="en-US" altLang="zh-CN" sz="1800" dirty="0"/>
          </a:p>
          <a:p>
            <a:pPr>
              <a:lnSpc>
                <a:spcPct val="90000"/>
              </a:lnSpc>
              <a:buNone/>
            </a:pPr>
            <a:r>
              <a:rPr lang="en-US" altLang="zh-CN" sz="2000" dirty="0"/>
              <a:t>0.4 Transmission Impairment</a:t>
            </a:r>
          </a:p>
          <a:p>
            <a:pPr>
              <a:lnSpc>
                <a:spcPct val="90000"/>
              </a:lnSpc>
              <a:buFontTx/>
              <a:buNone/>
            </a:pPr>
            <a:endParaRPr lang="en-US" altLang="zh-CN" sz="2200" dirty="0"/>
          </a:p>
        </p:txBody>
      </p:sp>
      <p:sp>
        <p:nvSpPr>
          <p:cNvPr id="1462276" name="Rectangle 4"/>
          <p:cNvSpPr>
            <a:spLocks noGrp="1" noChangeArrowheads="1"/>
          </p:cNvSpPr>
          <p:nvPr>
            <p:ph type="body" sz="half" idx="2"/>
          </p:nvPr>
        </p:nvSpPr>
        <p:spPr>
          <a:xfrm>
            <a:off x="4419600" y="990600"/>
            <a:ext cx="4419600" cy="5181600"/>
          </a:xfrm>
        </p:spPr>
        <p:txBody>
          <a:bodyPr/>
          <a:lstStyle/>
          <a:p>
            <a:r>
              <a:rPr lang="en-US" altLang="zh-CN" sz="2000" dirty="0"/>
              <a:t>Attenuation, Distortion, and Noise</a:t>
            </a:r>
          </a:p>
          <a:p>
            <a:pPr>
              <a:buFontTx/>
              <a:buNone/>
            </a:pPr>
            <a:endParaRPr lang="en-US" altLang="zh-CN" sz="2000" dirty="0"/>
          </a:p>
          <a:p>
            <a:pPr>
              <a:buFontTx/>
              <a:buNone/>
            </a:pPr>
            <a:r>
              <a:rPr lang="en-US" altLang="zh-CN" sz="2000" dirty="0"/>
              <a:t>0.5 </a:t>
            </a:r>
            <a:r>
              <a:rPr lang="en-US" altLang="zh-CN" sz="2000" dirty="0">
                <a:solidFill>
                  <a:srgbClr val="FF0000"/>
                </a:solidFill>
              </a:rPr>
              <a:t>Data Rate Limits</a:t>
            </a:r>
          </a:p>
          <a:p>
            <a:r>
              <a:rPr lang="en-US" altLang="zh-CN" sz="2000" dirty="0"/>
              <a:t>Noiseless Channel: Nyquist Bit Rate</a:t>
            </a:r>
          </a:p>
          <a:p>
            <a:r>
              <a:rPr lang="en-US" altLang="zh-CN" sz="2000" dirty="0"/>
              <a:t>Noisy Channel: Shannon Capacity</a:t>
            </a:r>
          </a:p>
          <a:p>
            <a:r>
              <a:rPr lang="en-US" altLang="zh-CN" sz="2000" dirty="0"/>
              <a:t>Using Both Limits</a:t>
            </a:r>
          </a:p>
          <a:p>
            <a:pPr>
              <a:buFontTx/>
              <a:buNone/>
            </a:pPr>
            <a:endParaRPr lang="en-US" altLang="zh-CN" sz="2000" dirty="0"/>
          </a:p>
          <a:p>
            <a:pPr>
              <a:buFontTx/>
              <a:buNone/>
            </a:pPr>
            <a:r>
              <a:rPr lang="en-US" altLang="zh-CN" sz="2000" dirty="0"/>
              <a:t>0.6 Performance </a:t>
            </a:r>
          </a:p>
          <a:p>
            <a:r>
              <a:rPr lang="en-US" altLang="zh-CN" sz="2000" dirty="0"/>
              <a:t>Bandwidth</a:t>
            </a:r>
          </a:p>
          <a:p>
            <a:r>
              <a:rPr lang="en-US" altLang="zh-CN" sz="2000" dirty="0"/>
              <a:t>Throughput</a:t>
            </a:r>
          </a:p>
          <a:p>
            <a:r>
              <a:rPr lang="en-US" altLang="zh-CN" sz="2000" dirty="0"/>
              <a:t>Latency (Delay)</a:t>
            </a:r>
          </a:p>
          <a:p>
            <a:r>
              <a:rPr lang="en-US" altLang="zh-CN" sz="2000" dirty="0"/>
              <a:t>Bandwidth-Delay Product</a:t>
            </a:r>
          </a:p>
          <a:p>
            <a:r>
              <a:rPr lang="en-US" altLang="zh-CN" sz="2000" dirty="0"/>
              <a:t>Jitter</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FA949D5C-E1EE-43B0-B40E-63E875F28359}" type="slidenum">
              <a:rPr lang="en-US" altLang="zh-CN"/>
              <a:pPr/>
              <a:t>192</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sp>
        <p:nvSpPr>
          <p:cNvPr id="802820" name="Text Box 4"/>
          <p:cNvSpPr txBox="1">
            <a:spLocks noChangeArrowheads="1"/>
          </p:cNvSpPr>
          <p:nvPr/>
        </p:nvSpPr>
        <p:spPr bwMode="auto">
          <a:xfrm>
            <a:off x="8229600" y="6400800"/>
            <a:ext cx="184150" cy="366713"/>
          </a:xfrm>
          <a:prstGeom prst="rect">
            <a:avLst/>
          </a:prstGeom>
          <a:noFill/>
          <a:ln w="9525">
            <a:noFill/>
            <a:miter lim="800000"/>
          </a:ln>
          <a:effectLst/>
        </p:spPr>
        <p:txBody>
          <a:bodyPr wrap="none">
            <a:spAutoFit/>
          </a:bodyPr>
          <a:lstStyle/>
          <a:p>
            <a:pPr eaLnBrk="0" hangingPunct="0">
              <a:spcBef>
                <a:spcPct val="0"/>
              </a:spcBef>
              <a:buSzTx/>
              <a:buFontTx/>
              <a:buNone/>
            </a:pPr>
            <a:endParaRPr lang="zh-CN" altLang="en-US" sz="1800" b="1" baseline="0">
              <a:latin typeface="Times New Roman" panose="02020603050405020304" pitchFamily="18" charset="0"/>
              <a:ea typeface="宋体" panose="02010600030101010101" pitchFamily="2" charset="-122"/>
            </a:endParaRPr>
          </a:p>
        </p:txBody>
      </p:sp>
      <p:sp>
        <p:nvSpPr>
          <p:cNvPr id="802822" name="Rectangle 6"/>
          <p:cNvSpPr>
            <a:spLocks noChangeArrowheads="1"/>
          </p:cNvSpPr>
          <p:nvPr/>
        </p:nvSpPr>
        <p:spPr bwMode="auto">
          <a:xfrm>
            <a:off x="457200" y="4876800"/>
            <a:ext cx="8401080" cy="1200329"/>
          </a:xfrm>
          <a:prstGeom prst="rect">
            <a:avLst/>
          </a:prstGeom>
          <a:noFill/>
          <a:ln w="9525">
            <a:noFill/>
            <a:miter lim="800000"/>
          </a:ln>
          <a:effectLst/>
        </p:spPr>
        <p:txBody>
          <a:bodyPr wrap="square">
            <a:spAutoFit/>
          </a:bodyPr>
          <a:lstStyle/>
          <a:p>
            <a:pPr eaLnBrk="0" hangingPunct="0">
              <a:spcBef>
                <a:spcPts val="600"/>
              </a:spcBef>
              <a:buClr>
                <a:schemeClr val="tx1"/>
              </a:buClr>
              <a:buSzPct val="117000"/>
              <a:buFont typeface="Wingdings" panose="05000000000000000000" pitchFamily="2" charset="2"/>
              <a:buNone/>
            </a:pPr>
            <a:r>
              <a:rPr lang="en-US" altLang="zh-CN" sz="2400" baseline="0" dirty="0">
                <a:ea typeface="宋体" panose="02010600030101010101" pitchFamily="2" charset="-122"/>
              </a:rPr>
              <a:t>Noiseless Channel: Nyquist Bit Rate</a:t>
            </a:r>
            <a:r>
              <a:rPr lang="fr-FR" sz="2400" baseline="0" dirty="0"/>
              <a:t/>
            </a:r>
            <a:br>
              <a:rPr lang="fr-FR" sz="2400" baseline="0" dirty="0"/>
            </a:br>
            <a:r>
              <a:rPr lang="fr-FR" sz="2400" baseline="0" dirty="0"/>
              <a:t>Noisy</a:t>
            </a:r>
            <a:r>
              <a:rPr lang="fr-FR" altLang="zh-CN" sz="2400" baseline="0" dirty="0">
                <a:ea typeface="宋体" panose="02010600030101010101" pitchFamily="2" charset="-122"/>
              </a:rPr>
              <a:t> </a:t>
            </a:r>
            <a:r>
              <a:rPr lang="fr-FR" sz="2400" baseline="0" dirty="0"/>
              <a:t>Channel: Shannon</a:t>
            </a:r>
            <a:r>
              <a:rPr lang="fr-FR" altLang="zh-CN" sz="2400" baseline="0" dirty="0">
                <a:ea typeface="宋体" panose="02010600030101010101" pitchFamily="2" charset="-122"/>
              </a:rPr>
              <a:t> </a:t>
            </a:r>
            <a:r>
              <a:rPr lang="fr-FR" sz="2400" baseline="0" dirty="0"/>
              <a:t>Capacity</a:t>
            </a:r>
            <a:br>
              <a:rPr lang="fr-FR" sz="2400" baseline="0" dirty="0"/>
            </a:br>
            <a:r>
              <a:rPr lang="en-US" altLang="zh-CN" sz="2400" baseline="0" dirty="0">
                <a:ea typeface="宋体" panose="02010600030101010101" pitchFamily="2" charset="-122"/>
              </a:rPr>
              <a:t>Using Both Limits</a:t>
            </a:r>
          </a:p>
        </p:txBody>
      </p:sp>
      <p:sp>
        <p:nvSpPr>
          <p:cNvPr id="802823" name="Text Box 7"/>
          <p:cNvSpPr txBox="1">
            <a:spLocks noChangeArrowheads="1"/>
          </p:cNvSpPr>
          <p:nvPr/>
        </p:nvSpPr>
        <p:spPr bwMode="auto">
          <a:xfrm>
            <a:off x="457200" y="4267200"/>
            <a:ext cx="4862513" cy="519113"/>
          </a:xfrm>
          <a:prstGeom prst="rect">
            <a:avLst/>
          </a:prstGeom>
          <a:noFill/>
          <a:ln w="76200" algn="ctr">
            <a:noFill/>
            <a:miter lim="800000"/>
          </a:ln>
          <a:effectLst/>
        </p:spPr>
        <p:txBody>
          <a:bodyPr wrap="none">
            <a:spAutoFit/>
          </a:bodyPr>
          <a:lstStyle/>
          <a:p>
            <a:pPr algn="ctr" eaLnBrk="0" hangingPunct="0">
              <a:spcBef>
                <a:spcPct val="0"/>
              </a:spcBef>
              <a:buSzTx/>
              <a:buFontTx/>
              <a:buNone/>
            </a:pPr>
            <a:r>
              <a:rPr lang="en-US" altLang="zh-CN" sz="2800" b="1" i="1" baseline="0" dirty="0">
                <a:solidFill>
                  <a:schemeClr val="hlink"/>
                </a:solidFill>
                <a:latin typeface="Times New Roman" panose="02020603050405020304" pitchFamily="18" charset="0"/>
                <a:ea typeface="宋体" panose="02010600030101010101" pitchFamily="2" charset="-122"/>
              </a:rPr>
              <a:t>Topics discussed in this section:</a:t>
            </a:r>
          </a:p>
        </p:txBody>
      </p:sp>
      <p:sp>
        <p:nvSpPr>
          <p:cNvPr id="802824" name="Rectangle 8"/>
          <p:cNvSpPr>
            <a:spLocks noGrp="1" noChangeArrowheads="1"/>
          </p:cNvSpPr>
          <p:nvPr>
            <p:ph type="title"/>
          </p:nvPr>
        </p:nvSpPr>
        <p:spPr>
          <a:xfrm>
            <a:off x="304800" y="228600"/>
            <a:ext cx="8458200" cy="609600"/>
          </a:xfrm>
        </p:spPr>
        <p:txBody>
          <a:bodyPr/>
          <a:lstStyle/>
          <a:p>
            <a:r>
              <a:rPr lang="en-US" altLang="zh-CN" dirty="0"/>
              <a:t>0.5 Data Rate Limits</a:t>
            </a:r>
            <a:endParaRPr lang="zh-CN" altLang="en-US" dirty="0"/>
          </a:p>
        </p:txBody>
      </p:sp>
      <p:sp>
        <p:nvSpPr>
          <p:cNvPr id="802826" name="Rectangle 10"/>
          <p:cNvSpPr>
            <a:spLocks noGrp="1" noChangeArrowheads="1"/>
          </p:cNvSpPr>
          <p:nvPr>
            <p:ph type="body" idx="1"/>
          </p:nvPr>
        </p:nvSpPr>
        <p:spPr>
          <a:xfrm>
            <a:off x="304800" y="990600"/>
            <a:ext cx="8534400" cy="3048000"/>
          </a:xfrm>
        </p:spPr>
        <p:txBody>
          <a:bodyPr/>
          <a:lstStyle/>
          <a:p>
            <a:pPr>
              <a:spcBef>
                <a:spcPts val="600"/>
              </a:spcBef>
            </a:pPr>
            <a:r>
              <a:rPr lang="en-US" altLang="zh-CN" dirty="0">
                <a:ea typeface="Microsoft JhengHei" panose="020B0604030504040204" pitchFamily="34" charset="-120"/>
              </a:rPr>
              <a:t>A very important consideration in data communications is how fast we can send data, in bits per second, over a channel. </a:t>
            </a:r>
          </a:p>
          <a:p>
            <a:pPr>
              <a:spcBef>
                <a:spcPts val="600"/>
              </a:spcBef>
            </a:pPr>
            <a:r>
              <a:rPr lang="en-US" altLang="zh-CN" dirty="0">
                <a:ea typeface="Microsoft JhengHei" panose="020B0604030504040204" pitchFamily="34" charset="-120"/>
              </a:rPr>
              <a:t>Data rate depends on three factors:</a:t>
            </a:r>
          </a:p>
          <a:p>
            <a:pPr>
              <a:spcBef>
                <a:spcPts val="600"/>
              </a:spcBef>
              <a:buFontTx/>
              <a:buNone/>
            </a:pPr>
            <a:r>
              <a:rPr lang="en-US" altLang="zh-CN" dirty="0">
                <a:ea typeface="Microsoft JhengHei" panose="020B0604030504040204" pitchFamily="34" charset="-120"/>
              </a:rPr>
              <a:t>1. The bandwidth available</a:t>
            </a:r>
          </a:p>
          <a:p>
            <a:pPr>
              <a:spcBef>
                <a:spcPts val="600"/>
              </a:spcBef>
              <a:buFontTx/>
              <a:buNone/>
            </a:pPr>
            <a:r>
              <a:rPr lang="en-US" altLang="zh-CN" dirty="0">
                <a:ea typeface="Microsoft JhengHei" panose="020B0604030504040204" pitchFamily="34" charset="-120"/>
              </a:rPr>
              <a:t>2. The level of the signals we use</a:t>
            </a:r>
          </a:p>
          <a:p>
            <a:pPr>
              <a:spcBef>
                <a:spcPts val="600"/>
              </a:spcBef>
              <a:buFontTx/>
              <a:buNone/>
            </a:pPr>
            <a:r>
              <a:rPr lang="en-US" altLang="zh-CN" dirty="0">
                <a:ea typeface="Microsoft JhengHei" panose="020B0604030504040204" pitchFamily="34" charset="-120"/>
              </a:rPr>
              <a:t>3. The quality of the channel (the level of noise)</a:t>
            </a:r>
            <a:endParaRPr lang="zh-CN" altLang="en-US" dirty="0">
              <a:ea typeface="Microsoft JhengHei" panose="020B0604030504040204" pitchFamily="34" charset="-120"/>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9A039304-BE56-4AE4-9CF8-95936F296747}" type="slidenum">
              <a:rPr lang="en-US" altLang="zh-CN" smtClean="0"/>
              <a:pPr/>
              <a:t>193</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1080324"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80326" name="Rectangle 6"/>
          <p:cNvSpPr>
            <a:spLocks noGrp="1" noChangeArrowheads="1"/>
          </p:cNvSpPr>
          <p:nvPr>
            <p:ph type="title"/>
          </p:nvPr>
        </p:nvSpPr>
        <p:spPr>
          <a:xfrm>
            <a:off x="304800" y="301624"/>
            <a:ext cx="8553480" cy="555607"/>
          </a:xfrm>
          <a:noFill/>
        </p:spPr>
        <p:txBody>
          <a:bodyPr/>
          <a:lstStyle/>
          <a:p>
            <a:r>
              <a:rPr lang="en-US" altLang="zh-CN" dirty="0">
                <a:latin typeface="+mn-lt"/>
              </a:rPr>
              <a:t>0.5.1 Noiseless Channel: Nyquist Bit Rate</a:t>
            </a:r>
          </a:p>
        </p:txBody>
      </p:sp>
      <p:sp>
        <p:nvSpPr>
          <p:cNvPr id="1080327" name="Rectangle 7"/>
          <p:cNvSpPr>
            <a:spLocks noGrp="1" noChangeArrowheads="1"/>
          </p:cNvSpPr>
          <p:nvPr>
            <p:ph type="body" idx="1"/>
          </p:nvPr>
        </p:nvSpPr>
        <p:spPr>
          <a:xfrm>
            <a:off x="304800" y="1071546"/>
            <a:ext cx="8482042" cy="5076845"/>
          </a:xfrm>
          <a:noFill/>
        </p:spPr>
        <p:txBody>
          <a:bodyPr/>
          <a:lstStyle/>
          <a:p>
            <a:pPr>
              <a:spcBef>
                <a:spcPts val="600"/>
              </a:spcBef>
            </a:pPr>
            <a:r>
              <a:rPr lang="en-US" altLang="zh-CN" dirty="0">
                <a:ea typeface="Microsoft JhengHei" panose="020B0604030504040204" pitchFamily="34" charset="-120"/>
                <a:cs typeface="Tahoma" panose="020B0604030504040204" pitchFamily="34" charset="0"/>
              </a:rPr>
              <a:t>For a noiseless channel, the </a:t>
            </a:r>
            <a:r>
              <a:rPr lang="en-US" altLang="zh-CN" dirty="0" smtClean="0">
                <a:solidFill>
                  <a:schemeClr val="hlink"/>
                </a:solidFill>
                <a:ea typeface="Microsoft JhengHei" panose="020B0604030504040204" pitchFamily="34" charset="-120"/>
                <a:cs typeface="Tahoma" panose="020B0604030504040204" pitchFamily="34" charset="0"/>
              </a:rPr>
              <a:t>Nyquist (</a:t>
            </a:r>
            <a:r>
              <a:rPr lang="zh-CN" altLang="en-US" dirty="0" smtClean="0"/>
              <a:t>奈奎斯特</a:t>
            </a:r>
            <a:r>
              <a:rPr lang="en-US" altLang="zh-CN" dirty="0" smtClean="0">
                <a:solidFill>
                  <a:schemeClr val="hlink"/>
                </a:solidFill>
                <a:ea typeface="Microsoft JhengHei" panose="020B0604030504040204" pitchFamily="34" charset="-120"/>
                <a:cs typeface="Tahoma" panose="020B0604030504040204" pitchFamily="34" charset="0"/>
              </a:rPr>
              <a:t>)</a:t>
            </a:r>
            <a:r>
              <a:rPr lang="en-US" altLang="zh-CN" dirty="0" smtClean="0">
                <a:ea typeface="Microsoft JhengHei" panose="020B0604030504040204" pitchFamily="34" charset="-120"/>
                <a:cs typeface="Tahoma" panose="020B0604030504040204" pitchFamily="34" charset="0"/>
              </a:rPr>
              <a:t> </a:t>
            </a:r>
            <a:r>
              <a:rPr lang="en-US" altLang="zh-CN" dirty="0">
                <a:ea typeface="Microsoft JhengHei" panose="020B0604030504040204" pitchFamily="34" charset="-120"/>
                <a:cs typeface="Tahoma" panose="020B0604030504040204" pitchFamily="34" charset="0"/>
              </a:rPr>
              <a:t>bit rate formula defines the </a:t>
            </a:r>
            <a:r>
              <a:rPr lang="en-US" altLang="zh-CN" dirty="0">
                <a:solidFill>
                  <a:schemeClr val="hlink"/>
                </a:solidFill>
                <a:ea typeface="Microsoft JhengHei" panose="020B0604030504040204" pitchFamily="34" charset="-120"/>
                <a:cs typeface="Tahoma" panose="020B0604030504040204" pitchFamily="34" charset="0"/>
              </a:rPr>
              <a:t>theoretical</a:t>
            </a:r>
            <a:r>
              <a:rPr lang="en-US" altLang="zh-CN" dirty="0">
                <a:ea typeface="Microsoft JhengHei" panose="020B0604030504040204" pitchFamily="34" charset="-120"/>
                <a:cs typeface="Tahoma" panose="020B0604030504040204" pitchFamily="34" charset="0"/>
              </a:rPr>
              <a:t> maximum bit rate </a:t>
            </a:r>
          </a:p>
          <a:p>
            <a:pPr>
              <a:spcBef>
                <a:spcPts val="600"/>
              </a:spcBef>
            </a:pPr>
            <a:endParaRPr lang="en-US" altLang="zh-CN" dirty="0">
              <a:ea typeface="Microsoft JhengHei" panose="020B0604030504040204" pitchFamily="34" charset="-120"/>
              <a:cs typeface="Tahoma" panose="020B0604030504040204" pitchFamily="34" charset="0"/>
            </a:endParaRPr>
          </a:p>
          <a:p>
            <a:pPr>
              <a:spcBef>
                <a:spcPts val="600"/>
              </a:spcBef>
            </a:pPr>
            <a:endParaRPr lang="en-US" altLang="zh-CN" dirty="0">
              <a:ea typeface="Microsoft JhengHei" panose="020B0604030504040204" pitchFamily="34" charset="-120"/>
              <a:cs typeface="Tahoma" panose="020B0604030504040204" pitchFamily="34" charset="0"/>
            </a:endParaRPr>
          </a:p>
          <a:p>
            <a:pPr>
              <a:spcBef>
                <a:spcPts val="600"/>
              </a:spcBef>
            </a:pPr>
            <a:r>
              <a:rPr lang="en-US" altLang="zh-CN" dirty="0">
                <a:ea typeface="Microsoft JhengHei" panose="020B0604030504040204" pitchFamily="34" charset="-120"/>
                <a:cs typeface="Tahoma" panose="020B0604030504040204" pitchFamily="34" charset="0"/>
              </a:rPr>
              <a:t>According to the formula, we might think that, given a specific bandwidth available, we can have any bit rate </a:t>
            </a:r>
            <a:r>
              <a:rPr lang="en-US" altLang="zh-CN" dirty="0">
                <a:solidFill>
                  <a:schemeClr val="hlink"/>
                </a:solidFill>
                <a:ea typeface="Microsoft JhengHei" panose="020B0604030504040204" pitchFamily="34" charset="-120"/>
                <a:cs typeface="Tahoma" panose="020B0604030504040204" pitchFamily="34" charset="0"/>
              </a:rPr>
              <a:t>by</a:t>
            </a:r>
            <a:r>
              <a:rPr lang="en-US" altLang="zh-CN" dirty="0">
                <a:ea typeface="Microsoft JhengHei" panose="020B0604030504040204" pitchFamily="34" charset="-120"/>
                <a:cs typeface="Tahoma" panose="020B0604030504040204" pitchFamily="34" charset="0"/>
              </a:rPr>
              <a:t> increasing the number of signal levels. </a:t>
            </a:r>
          </a:p>
          <a:p>
            <a:pPr>
              <a:spcBef>
                <a:spcPts val="600"/>
              </a:spcBef>
            </a:pPr>
            <a:endParaRPr lang="en-US" altLang="zh-CN" dirty="0">
              <a:ea typeface="Microsoft JhengHei" panose="020B0604030504040204" pitchFamily="34" charset="-120"/>
              <a:cs typeface="Tahoma" panose="020B0604030504040204" pitchFamily="34" charset="0"/>
            </a:endParaRPr>
          </a:p>
          <a:p>
            <a:pPr>
              <a:spcBef>
                <a:spcPts val="600"/>
              </a:spcBef>
            </a:pPr>
            <a:r>
              <a:rPr lang="en-US" altLang="zh-CN" dirty="0">
                <a:ea typeface="Microsoft JhengHei" panose="020B0604030504040204" pitchFamily="34" charset="-120"/>
                <a:cs typeface="Tahoma" panose="020B0604030504040204" pitchFamily="34" charset="0"/>
              </a:rPr>
              <a:t>Although the idea is </a:t>
            </a:r>
            <a:r>
              <a:rPr lang="en-US" altLang="zh-CN" dirty="0">
                <a:solidFill>
                  <a:srgbClr val="FF0000"/>
                </a:solidFill>
                <a:ea typeface="Microsoft JhengHei" panose="020B0604030504040204" pitchFamily="34" charset="-120"/>
                <a:cs typeface="Tahoma" panose="020B0604030504040204" pitchFamily="34" charset="0"/>
              </a:rPr>
              <a:t>theoretically</a:t>
            </a:r>
            <a:r>
              <a:rPr lang="en-US" altLang="zh-CN" dirty="0">
                <a:ea typeface="Microsoft JhengHei" panose="020B0604030504040204" pitchFamily="34" charset="-120"/>
                <a:cs typeface="Tahoma" panose="020B0604030504040204" pitchFamily="34" charset="0"/>
              </a:rPr>
              <a:t> correct, practically there is a limit. </a:t>
            </a:r>
          </a:p>
          <a:p>
            <a:pPr>
              <a:spcBef>
                <a:spcPts val="600"/>
              </a:spcBef>
            </a:pPr>
            <a:endParaRPr lang="en-US" altLang="zh-CN" dirty="0">
              <a:ea typeface="Microsoft JhengHei" panose="020B0604030504040204" pitchFamily="34" charset="-120"/>
              <a:cs typeface="Tahoma" panose="020B0604030504040204" pitchFamily="34" charset="0"/>
            </a:endParaRPr>
          </a:p>
        </p:txBody>
      </p:sp>
      <p:graphicFrame>
        <p:nvGraphicFramePr>
          <p:cNvPr id="1080328" name="Object 8"/>
          <p:cNvGraphicFramePr>
            <a:graphicFrameLocks noChangeAspect="1"/>
          </p:cNvGraphicFramePr>
          <p:nvPr/>
        </p:nvGraphicFramePr>
        <p:xfrm>
          <a:off x="1928794" y="2143116"/>
          <a:ext cx="4370387" cy="473075"/>
        </p:xfrm>
        <a:graphic>
          <a:graphicData uri="http://schemas.openxmlformats.org/presentationml/2006/ole">
            <mc:AlternateContent xmlns:mc="http://schemas.openxmlformats.org/markup-compatibility/2006">
              <mc:Choice xmlns:v="urn:schemas-microsoft-com:vml" Requires="v">
                <p:oleObj spid="_x0000_s265256" name="Equation" r:id="rId4" imgW="50596800" imgH="5486400" progId="Equation.DSMT4">
                  <p:embed/>
                </p:oleObj>
              </mc:Choice>
              <mc:Fallback>
                <p:oleObj name="Equation" r:id="rId4" imgW="50596800" imgH="5486400" progId="Equation.DSMT4">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8794" y="2143116"/>
                        <a:ext cx="4370387"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AC2CADC9-05DA-42D1-A866-11624667A094}" type="slidenum">
              <a:rPr lang="en-US" altLang="zh-CN"/>
              <a:pPr/>
              <a:t>194</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00834"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00835" name="Rectangle 3"/>
          <p:cNvSpPr>
            <a:spLocks noGrp="1" noChangeArrowheads="1"/>
          </p:cNvSpPr>
          <p:nvPr>
            <p:ph type="title"/>
          </p:nvPr>
        </p:nvSpPr>
        <p:spPr>
          <a:xfrm>
            <a:off x="381000" y="230187"/>
            <a:ext cx="8477280" cy="627045"/>
          </a:xfrm>
          <a:noFill/>
        </p:spPr>
        <p:txBody>
          <a:bodyPr/>
          <a:lstStyle/>
          <a:p>
            <a:r>
              <a:rPr lang="en-US" altLang="zh-CN" dirty="0">
                <a:latin typeface="+mn-lt"/>
              </a:rPr>
              <a:t>0.5.1 Noiseless Channel: Nyquist Bit Rate</a:t>
            </a:r>
          </a:p>
        </p:txBody>
      </p:sp>
      <p:sp>
        <p:nvSpPr>
          <p:cNvPr id="1400836" name="Rectangle 4"/>
          <p:cNvSpPr>
            <a:spLocks noGrp="1" noChangeArrowheads="1"/>
          </p:cNvSpPr>
          <p:nvPr>
            <p:ph type="body" idx="1"/>
          </p:nvPr>
        </p:nvSpPr>
        <p:spPr>
          <a:xfrm>
            <a:off x="381000" y="1066800"/>
            <a:ext cx="8382000" cy="5076844"/>
          </a:xfrm>
          <a:noFill/>
        </p:spPr>
        <p:txBody>
          <a:bodyPr/>
          <a:lstStyle/>
          <a:p>
            <a:pPr>
              <a:spcBef>
                <a:spcPts val="600"/>
              </a:spcBef>
            </a:pPr>
            <a:r>
              <a:rPr lang="en-US" altLang="zh-CN" dirty="0">
                <a:ea typeface="Microsoft JhengHei" panose="020B0604030504040204" pitchFamily="34" charset="-120"/>
                <a:cs typeface="Tahoma" panose="020B0604030504040204" pitchFamily="34" charset="0"/>
              </a:rPr>
              <a:t>When we increase the number of the signal levels, we </a:t>
            </a:r>
            <a:r>
              <a:rPr lang="en-US" altLang="zh-CN" dirty="0">
                <a:solidFill>
                  <a:schemeClr val="hlink"/>
                </a:solidFill>
                <a:ea typeface="Microsoft JhengHei" panose="020B0604030504040204" pitchFamily="34" charset="-120"/>
                <a:cs typeface="Tahoma" panose="020B0604030504040204" pitchFamily="34" charset="0"/>
              </a:rPr>
              <a:t>impose </a:t>
            </a:r>
            <a:r>
              <a:rPr lang="en-US" altLang="zh-CN" dirty="0">
                <a:ea typeface="Microsoft JhengHei" panose="020B0604030504040204" pitchFamily="34" charset="-120"/>
                <a:cs typeface="Tahoma" panose="020B0604030504040204" pitchFamily="34" charset="0"/>
              </a:rPr>
              <a:t>a burden</a:t>
            </a:r>
            <a:r>
              <a:rPr lang="en-US" altLang="zh-CN" dirty="0">
                <a:solidFill>
                  <a:schemeClr val="hlink"/>
                </a:solidFill>
                <a:ea typeface="Microsoft JhengHei" panose="020B0604030504040204" pitchFamily="34" charset="-120"/>
                <a:cs typeface="Tahoma" panose="020B0604030504040204" pitchFamily="34" charset="0"/>
              </a:rPr>
              <a:t> on</a:t>
            </a:r>
            <a:r>
              <a:rPr lang="en-US" altLang="zh-CN" dirty="0">
                <a:ea typeface="Microsoft JhengHei" panose="020B0604030504040204" pitchFamily="34" charset="-120"/>
                <a:cs typeface="Tahoma" panose="020B0604030504040204" pitchFamily="34" charset="0"/>
              </a:rPr>
              <a:t> the receiver. </a:t>
            </a:r>
          </a:p>
          <a:p>
            <a:pPr>
              <a:spcBef>
                <a:spcPts val="600"/>
              </a:spcBef>
            </a:pPr>
            <a:endParaRPr lang="en-US" altLang="zh-CN" dirty="0">
              <a:ea typeface="Microsoft JhengHei" panose="020B0604030504040204" pitchFamily="34" charset="-120"/>
              <a:cs typeface="Tahoma" panose="020B0604030504040204" pitchFamily="34" charset="0"/>
            </a:endParaRPr>
          </a:p>
          <a:p>
            <a:pPr>
              <a:spcBef>
                <a:spcPts val="600"/>
              </a:spcBef>
            </a:pPr>
            <a:r>
              <a:rPr lang="en-US" altLang="zh-CN" dirty="0">
                <a:ea typeface="Microsoft JhengHei" panose="020B0604030504040204" pitchFamily="34" charset="-120"/>
                <a:cs typeface="Tahoma" panose="020B0604030504040204" pitchFamily="34" charset="0"/>
              </a:rPr>
              <a:t>If the level of a signal is 64, the receiver must be very </a:t>
            </a:r>
            <a:r>
              <a:rPr lang="en-US" altLang="zh-CN" dirty="0">
                <a:solidFill>
                  <a:schemeClr val="hlink"/>
                </a:solidFill>
                <a:ea typeface="Microsoft JhengHei" panose="020B0604030504040204" pitchFamily="34" charset="-120"/>
                <a:cs typeface="Tahoma" panose="020B0604030504040204" pitchFamily="34" charset="0"/>
              </a:rPr>
              <a:t>sophisticated</a:t>
            </a:r>
            <a:r>
              <a:rPr lang="en-US" altLang="zh-CN" dirty="0">
                <a:ea typeface="Microsoft JhengHei" panose="020B0604030504040204" pitchFamily="34" charset="-120"/>
                <a:cs typeface="Tahoma" panose="020B0604030504040204" pitchFamily="34" charset="0"/>
              </a:rPr>
              <a:t> to distinguish between 64 different levels. </a:t>
            </a:r>
          </a:p>
          <a:p>
            <a:pPr>
              <a:spcBef>
                <a:spcPts val="600"/>
              </a:spcBef>
            </a:pPr>
            <a:endParaRPr lang="en-US" altLang="zh-CN" dirty="0">
              <a:ea typeface="Microsoft JhengHei" panose="020B0604030504040204" pitchFamily="34" charset="-120"/>
              <a:cs typeface="Tahoma" panose="020B0604030504040204" pitchFamily="34" charset="0"/>
            </a:endParaRPr>
          </a:p>
          <a:p>
            <a:pPr>
              <a:spcBef>
                <a:spcPts val="600"/>
              </a:spcBef>
            </a:pPr>
            <a:r>
              <a:rPr lang="en-US" altLang="zh-CN" dirty="0">
                <a:ea typeface="Microsoft JhengHei" panose="020B0604030504040204" pitchFamily="34" charset="-120"/>
                <a:cs typeface="Tahoma" panose="020B0604030504040204" pitchFamily="34" charset="0"/>
              </a:rPr>
              <a:t>In other words, increasing the levels of a signal may </a:t>
            </a:r>
            <a:r>
              <a:rPr lang="en-US" altLang="zh-CN" dirty="0">
                <a:solidFill>
                  <a:srgbClr val="FF0000"/>
                </a:solidFill>
                <a:ea typeface="Microsoft JhengHei" panose="020B0604030504040204" pitchFamily="34" charset="-120"/>
                <a:cs typeface="Tahoma" panose="020B0604030504040204" pitchFamily="34" charset="0"/>
              </a:rPr>
              <a:t>reduce</a:t>
            </a:r>
            <a:r>
              <a:rPr lang="en-US" altLang="zh-CN" dirty="0">
                <a:ea typeface="Microsoft JhengHei" panose="020B0604030504040204" pitchFamily="34" charset="-120"/>
                <a:cs typeface="Tahoma" panose="020B0604030504040204" pitchFamily="34" charset="0"/>
              </a:rPr>
              <a:t> the reliability of the system.</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FACEDB30-26B8-4FB7-8E02-650B7CD34D2C}" type="slidenum">
              <a:rPr lang="en-US" altLang="zh-CN"/>
              <a:pPr/>
              <a:t>195</a:t>
            </a:fld>
            <a:endParaRPr lang="en-US" altLang="zh-CN"/>
          </a:p>
        </p:txBody>
      </p:sp>
      <p:sp>
        <p:nvSpPr>
          <p:cNvPr id="5" name="页脚占位符 4"/>
          <p:cNvSpPr>
            <a:spLocks noGrp="1"/>
          </p:cNvSpPr>
          <p:nvPr>
            <p:ph type="ftr" sz="quarter" idx="11"/>
          </p:nvPr>
        </p:nvSpPr>
        <p:spPr/>
        <p:txBody>
          <a:bodyPr/>
          <a:lstStyle/>
          <a:p>
            <a:r>
              <a:rPr lang="en-US" altLang="zh-CN" dirty="0"/>
              <a:t>Mobile and Wireless Networks</a:t>
            </a:r>
          </a:p>
        </p:txBody>
      </p:sp>
      <p:sp>
        <p:nvSpPr>
          <p:cNvPr id="1226755" name="Rectangle 3"/>
          <p:cNvSpPr>
            <a:spLocks noGrp="1" noChangeArrowheads="1"/>
          </p:cNvSpPr>
          <p:nvPr>
            <p:ph type="body" idx="1"/>
          </p:nvPr>
        </p:nvSpPr>
        <p:spPr>
          <a:xfrm>
            <a:off x="304800" y="1066800"/>
            <a:ext cx="8458200" cy="5105400"/>
          </a:xfrm>
          <a:noFill/>
        </p:spPr>
        <p:txBody>
          <a:bodyPr/>
          <a:lstStyle/>
          <a:p>
            <a:pPr>
              <a:spcBef>
                <a:spcPts val="600"/>
              </a:spcBef>
            </a:pPr>
            <a:r>
              <a:rPr lang="en-US" altLang="zh-CN" dirty="0"/>
              <a:t>Does the </a:t>
            </a:r>
            <a:r>
              <a:rPr lang="en-US" altLang="zh-CN" dirty="0">
                <a:solidFill>
                  <a:schemeClr val="hlink"/>
                </a:solidFill>
              </a:rPr>
              <a:t>Nyquist </a:t>
            </a:r>
            <a:r>
              <a:rPr lang="en-US" altLang="zh-CN" dirty="0"/>
              <a:t>theorem</a:t>
            </a:r>
            <a:r>
              <a:rPr lang="en-US" altLang="zh-CN" dirty="0">
                <a:solidFill>
                  <a:schemeClr val="hlink"/>
                </a:solidFill>
              </a:rPr>
              <a:t> </a:t>
            </a:r>
            <a:r>
              <a:rPr lang="en-US" altLang="zh-CN" dirty="0"/>
              <a:t>bit rate </a:t>
            </a:r>
            <a:r>
              <a:rPr lang="en-US" altLang="zh-CN" dirty="0">
                <a:solidFill>
                  <a:srgbClr val="FF0000"/>
                </a:solidFill>
              </a:rPr>
              <a:t>agree with </a:t>
            </a:r>
            <a:r>
              <a:rPr lang="en-US" altLang="zh-CN" dirty="0"/>
              <a:t>the</a:t>
            </a:r>
            <a:r>
              <a:rPr lang="en-US" altLang="zh-CN" dirty="0">
                <a:solidFill>
                  <a:schemeClr val="hlink"/>
                </a:solidFill>
              </a:rPr>
              <a:t> intuitive bit rate</a:t>
            </a:r>
            <a:r>
              <a:rPr lang="en-US" altLang="zh-CN" dirty="0"/>
              <a:t> (</a:t>
            </a:r>
            <a:r>
              <a:rPr lang="en-US" altLang="zh-CN" dirty="0" smtClean="0"/>
              <a:t>N=2f</a:t>
            </a:r>
            <a:r>
              <a:rPr lang="en-US" altLang="zh-CN" dirty="0"/>
              <a:t>) described in baseband transmission? </a:t>
            </a:r>
            <a:endParaRPr lang="en-US" altLang="zh-CN" b="1" i="1" dirty="0">
              <a:solidFill>
                <a:schemeClr val="hlink"/>
              </a:solidFill>
            </a:endParaRPr>
          </a:p>
          <a:p>
            <a:pPr>
              <a:spcBef>
                <a:spcPts val="600"/>
              </a:spcBef>
            </a:pPr>
            <a:endParaRPr lang="en-US" altLang="zh-CN" b="1" i="1" dirty="0">
              <a:solidFill>
                <a:schemeClr val="hlink"/>
              </a:solidFill>
            </a:endParaRPr>
          </a:p>
          <a:p>
            <a:pPr>
              <a:spcBef>
                <a:spcPts val="600"/>
              </a:spcBef>
              <a:buFontTx/>
              <a:buNone/>
            </a:pPr>
            <a:r>
              <a:rPr lang="en-US" altLang="zh-CN" dirty="0">
                <a:solidFill>
                  <a:schemeClr val="hlink"/>
                </a:solidFill>
              </a:rPr>
              <a:t>Solution</a:t>
            </a:r>
          </a:p>
          <a:p>
            <a:pPr>
              <a:spcBef>
                <a:spcPts val="600"/>
              </a:spcBef>
            </a:pPr>
            <a:r>
              <a:rPr lang="en-US" altLang="zh-CN" dirty="0"/>
              <a:t>They match </a:t>
            </a:r>
            <a:r>
              <a:rPr lang="en-US" altLang="zh-CN" dirty="0">
                <a:solidFill>
                  <a:schemeClr val="hlink"/>
                </a:solidFill>
              </a:rPr>
              <a:t>when </a:t>
            </a:r>
            <a:r>
              <a:rPr lang="en-US" altLang="zh-CN" dirty="0"/>
              <a:t>we have only two levels. </a:t>
            </a:r>
          </a:p>
          <a:p>
            <a:pPr>
              <a:spcBef>
                <a:spcPts val="600"/>
              </a:spcBef>
            </a:pPr>
            <a:endParaRPr lang="en-US" altLang="zh-CN" dirty="0"/>
          </a:p>
          <a:p>
            <a:pPr>
              <a:spcBef>
                <a:spcPts val="600"/>
              </a:spcBef>
            </a:pPr>
            <a:r>
              <a:rPr lang="en-US" altLang="zh-CN" dirty="0"/>
              <a:t>We said, in baseband transmission, the bit rate is 2 times the bandwidth </a:t>
            </a:r>
            <a:r>
              <a:rPr lang="en-US" altLang="zh-CN" dirty="0">
                <a:solidFill>
                  <a:schemeClr val="hlink"/>
                </a:solidFill>
              </a:rPr>
              <a:t>if</a:t>
            </a:r>
            <a:r>
              <a:rPr lang="en-US" altLang="zh-CN" dirty="0"/>
              <a:t> we use only the first harmonic in the worst case.  (f=½N)</a:t>
            </a:r>
          </a:p>
        </p:txBody>
      </p:sp>
      <p:sp>
        <p:nvSpPr>
          <p:cNvPr id="1226756" name="Rectangle 4"/>
          <p:cNvSpPr>
            <a:spLocks noGrp="1" noChangeArrowheads="1"/>
          </p:cNvSpPr>
          <p:nvPr>
            <p:ph type="title"/>
          </p:nvPr>
        </p:nvSpPr>
        <p:spPr/>
        <p:txBody>
          <a:bodyPr/>
          <a:lstStyle/>
          <a:p>
            <a:r>
              <a:rPr lang="en-US" altLang="zh-CN" dirty="0">
                <a:solidFill>
                  <a:schemeClr val="hlink"/>
                </a:solidFill>
              </a:rPr>
              <a:t>Example 0.33</a:t>
            </a:r>
            <a:endParaRPr lang="zh-CN" altLang="en-US" dirty="0">
              <a:solidFill>
                <a:schemeClr val="hlink"/>
              </a:solidFill>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D6C44D39-4B1D-4FEB-B497-CAC02C061D44}" type="slidenum">
              <a:rPr lang="en-US" altLang="zh-CN"/>
              <a:pPr/>
              <a:t>196</a:t>
            </a:fld>
            <a:endParaRPr lang="en-US" altLang="zh-CN"/>
          </a:p>
        </p:txBody>
      </p:sp>
      <p:sp>
        <p:nvSpPr>
          <p:cNvPr id="5" name="页脚占位符 4"/>
          <p:cNvSpPr>
            <a:spLocks noGrp="1"/>
          </p:cNvSpPr>
          <p:nvPr>
            <p:ph type="ftr" sz="quarter" idx="11"/>
          </p:nvPr>
        </p:nvSpPr>
        <p:spPr/>
        <p:txBody>
          <a:bodyPr/>
          <a:lstStyle/>
          <a:p>
            <a:r>
              <a:rPr lang="en-US" altLang="zh-CN" dirty="0"/>
              <a:t>Mobile and Wireless Networks</a:t>
            </a:r>
          </a:p>
        </p:txBody>
      </p:sp>
      <p:sp>
        <p:nvSpPr>
          <p:cNvPr id="1402882" name="Rectangle 2"/>
          <p:cNvSpPr>
            <a:spLocks noGrp="1" noChangeArrowheads="1"/>
          </p:cNvSpPr>
          <p:nvPr>
            <p:ph type="body" idx="1"/>
          </p:nvPr>
        </p:nvSpPr>
        <p:spPr>
          <a:xfrm>
            <a:off x="304800" y="1059426"/>
            <a:ext cx="8534400" cy="5155656"/>
          </a:xfrm>
          <a:noFill/>
        </p:spPr>
        <p:txBody>
          <a:bodyPr/>
          <a:lstStyle/>
          <a:p>
            <a:pPr>
              <a:spcBef>
                <a:spcPts val="600"/>
              </a:spcBef>
            </a:pPr>
            <a:r>
              <a:rPr lang="en-US" altLang="zh-CN" dirty="0"/>
              <a:t>However, the Nyquist formula is more </a:t>
            </a:r>
            <a:r>
              <a:rPr lang="en-US" altLang="zh-CN" dirty="0">
                <a:solidFill>
                  <a:schemeClr val="hlink"/>
                </a:solidFill>
              </a:rPr>
              <a:t>general</a:t>
            </a:r>
            <a:r>
              <a:rPr lang="en-US" altLang="zh-CN" dirty="0"/>
              <a:t> than what we </a:t>
            </a:r>
            <a:r>
              <a:rPr lang="en-US" altLang="zh-CN" dirty="0">
                <a:solidFill>
                  <a:srgbClr val="FF0000"/>
                </a:solidFill>
              </a:rPr>
              <a:t>derived</a:t>
            </a:r>
            <a:r>
              <a:rPr lang="en-US" altLang="zh-CN" dirty="0"/>
              <a:t> intuitively. </a:t>
            </a:r>
          </a:p>
          <a:p>
            <a:pPr>
              <a:spcBef>
                <a:spcPts val="600"/>
              </a:spcBef>
            </a:pPr>
            <a:endParaRPr lang="en-US" altLang="zh-CN" dirty="0"/>
          </a:p>
          <a:p>
            <a:pPr>
              <a:spcBef>
                <a:spcPts val="600"/>
              </a:spcBef>
            </a:pPr>
            <a:r>
              <a:rPr lang="en-US" altLang="zh-CN" dirty="0"/>
              <a:t>It can be applied to </a:t>
            </a:r>
            <a:r>
              <a:rPr lang="en-US" altLang="zh-CN" dirty="0">
                <a:solidFill>
                  <a:schemeClr val="hlink"/>
                </a:solidFill>
              </a:rPr>
              <a:t>baseband transmission </a:t>
            </a:r>
            <a:r>
              <a:rPr lang="en-US" altLang="zh-CN" dirty="0"/>
              <a:t>and</a:t>
            </a:r>
            <a:r>
              <a:rPr lang="en-US" altLang="zh-CN" dirty="0">
                <a:solidFill>
                  <a:schemeClr val="hlink"/>
                </a:solidFill>
              </a:rPr>
              <a:t> modulation</a:t>
            </a:r>
            <a:r>
              <a:rPr lang="en-US" altLang="zh-CN" dirty="0"/>
              <a:t>. </a:t>
            </a:r>
          </a:p>
          <a:p>
            <a:pPr>
              <a:spcBef>
                <a:spcPts val="600"/>
              </a:spcBef>
            </a:pPr>
            <a:endParaRPr lang="en-US" altLang="zh-CN" dirty="0"/>
          </a:p>
          <a:p>
            <a:pPr>
              <a:spcBef>
                <a:spcPts val="600"/>
              </a:spcBef>
            </a:pPr>
            <a:r>
              <a:rPr lang="en-US" altLang="zh-CN" dirty="0"/>
              <a:t>Also, it can be applied when we have two or more levels of signals.</a:t>
            </a:r>
            <a:endParaRPr lang="zh-CN" altLang="en-US" dirty="0"/>
          </a:p>
        </p:txBody>
      </p:sp>
      <p:sp>
        <p:nvSpPr>
          <p:cNvPr id="1402883" name="Rectangle 3"/>
          <p:cNvSpPr>
            <a:spLocks noGrp="1" noChangeArrowheads="1"/>
          </p:cNvSpPr>
          <p:nvPr>
            <p:ph type="title"/>
          </p:nvPr>
        </p:nvSpPr>
        <p:spPr/>
        <p:txBody>
          <a:bodyPr/>
          <a:lstStyle/>
          <a:p>
            <a:r>
              <a:rPr lang="en-US" altLang="zh-CN" dirty="0">
                <a:solidFill>
                  <a:schemeClr val="hlink"/>
                </a:solidFill>
              </a:rPr>
              <a:t>Example 0.33</a:t>
            </a:r>
            <a:endParaRPr lang="zh-CN" altLang="en-US" dirty="0">
              <a:solidFill>
                <a:schemeClr val="hlink"/>
              </a:solidFill>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75A16F3C-C9E2-486B-8498-B9AB34095535}" type="slidenum">
              <a:rPr lang="en-US" altLang="zh-CN"/>
              <a:pPr/>
              <a:t>197</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837642"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37647" name="Picture 15"/>
          <p:cNvPicPr>
            <a:picLocks noChangeAspect="1" noChangeArrowheads="1"/>
          </p:cNvPicPr>
          <p:nvPr/>
        </p:nvPicPr>
        <p:blipFill>
          <a:blip r:embed="rId3" cstate="print"/>
          <a:srcRect/>
          <a:stretch>
            <a:fillRect/>
          </a:stretch>
        </p:blipFill>
        <p:spPr bwMode="auto">
          <a:xfrm>
            <a:off x="1066800" y="3810000"/>
            <a:ext cx="6172200" cy="498475"/>
          </a:xfrm>
          <a:prstGeom prst="rect">
            <a:avLst/>
          </a:prstGeom>
          <a:noFill/>
          <a:ln w="57150" cmpd="thickThin">
            <a:solidFill>
              <a:schemeClr val="folHlink"/>
            </a:solidFill>
            <a:miter lim="800000"/>
            <a:headEnd/>
            <a:tailEnd/>
          </a:ln>
          <a:effectLst/>
        </p:spPr>
      </p:pic>
      <p:sp>
        <p:nvSpPr>
          <p:cNvPr id="837648" name="Rectangle 16"/>
          <p:cNvSpPr>
            <a:spLocks noGrp="1" noChangeArrowheads="1"/>
          </p:cNvSpPr>
          <p:nvPr>
            <p:ph type="title"/>
          </p:nvPr>
        </p:nvSpPr>
        <p:spPr/>
        <p:txBody>
          <a:bodyPr/>
          <a:lstStyle/>
          <a:p>
            <a:r>
              <a:rPr lang="en-US" altLang="zh-CN" dirty="0">
                <a:solidFill>
                  <a:schemeClr val="hlink"/>
                </a:solidFill>
              </a:rPr>
              <a:t>Example 0.34</a:t>
            </a:r>
            <a:endParaRPr lang="zh-CN" altLang="en-US" dirty="0">
              <a:solidFill>
                <a:schemeClr val="hlink"/>
              </a:solidFill>
            </a:endParaRPr>
          </a:p>
        </p:txBody>
      </p:sp>
      <p:sp>
        <p:nvSpPr>
          <p:cNvPr id="837649" name="Rectangle 17"/>
          <p:cNvSpPr>
            <a:spLocks noGrp="1" noChangeArrowheads="1"/>
          </p:cNvSpPr>
          <p:nvPr>
            <p:ph type="body" idx="1"/>
          </p:nvPr>
        </p:nvSpPr>
        <p:spPr>
          <a:xfrm>
            <a:off x="304800" y="1066800"/>
            <a:ext cx="8534400" cy="1600200"/>
          </a:xfrm>
        </p:spPr>
        <p:txBody>
          <a:bodyPr/>
          <a:lstStyle/>
          <a:p>
            <a:pPr>
              <a:lnSpc>
                <a:spcPct val="90000"/>
              </a:lnSpc>
            </a:pPr>
            <a:r>
              <a:rPr lang="en-US" altLang="zh-CN" dirty="0"/>
              <a:t>Consider a noiseless channel with a bandwidth of 3000 Hz transmitting a signal with two signal levels. </a:t>
            </a:r>
          </a:p>
          <a:p>
            <a:pPr>
              <a:lnSpc>
                <a:spcPct val="90000"/>
              </a:lnSpc>
            </a:pPr>
            <a:endParaRPr lang="en-US" altLang="zh-CN" dirty="0"/>
          </a:p>
          <a:p>
            <a:pPr>
              <a:lnSpc>
                <a:spcPct val="90000"/>
              </a:lnSpc>
            </a:pPr>
            <a:r>
              <a:rPr lang="en-US" altLang="zh-CN" dirty="0"/>
              <a:t>The maximum bit rate can be calculated as</a:t>
            </a:r>
            <a:endParaRPr lang="zh-CN" alt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D6501A2E-99E9-4B19-A63B-9EF508460B96}" type="slidenum">
              <a:rPr lang="en-US" altLang="zh-CN"/>
              <a:pPr/>
              <a:t>198</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1404930"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1404933" name="Picture 5"/>
          <p:cNvPicPr>
            <a:picLocks noChangeAspect="1" noChangeArrowheads="1"/>
          </p:cNvPicPr>
          <p:nvPr/>
        </p:nvPicPr>
        <p:blipFill>
          <a:blip r:embed="rId3" cstate="print"/>
          <a:srcRect/>
          <a:stretch>
            <a:fillRect/>
          </a:stretch>
        </p:blipFill>
        <p:spPr bwMode="auto">
          <a:xfrm>
            <a:off x="1600200" y="4648200"/>
            <a:ext cx="5427663" cy="755650"/>
          </a:xfrm>
          <a:prstGeom prst="rect">
            <a:avLst/>
          </a:prstGeom>
          <a:noFill/>
          <a:ln w="57150" cmpd="thickThin">
            <a:solidFill>
              <a:schemeClr val="folHlink"/>
            </a:solidFill>
            <a:miter lim="800000"/>
            <a:headEnd/>
            <a:tailEnd/>
          </a:ln>
          <a:effectLst/>
        </p:spPr>
      </p:pic>
      <p:sp>
        <p:nvSpPr>
          <p:cNvPr id="1404935" name="Rectangle 7"/>
          <p:cNvSpPr>
            <a:spLocks noGrp="1" noChangeArrowheads="1"/>
          </p:cNvSpPr>
          <p:nvPr>
            <p:ph type="title"/>
          </p:nvPr>
        </p:nvSpPr>
        <p:spPr>
          <a:xfrm>
            <a:off x="304800" y="228600"/>
            <a:ext cx="8458200" cy="609600"/>
          </a:xfrm>
        </p:spPr>
        <p:txBody>
          <a:bodyPr/>
          <a:lstStyle/>
          <a:p>
            <a:r>
              <a:rPr lang="en-US" altLang="zh-CN" dirty="0">
                <a:solidFill>
                  <a:schemeClr val="hlink"/>
                </a:solidFill>
              </a:rPr>
              <a:t>Example 0.36</a:t>
            </a:r>
            <a:endParaRPr lang="zh-CN" altLang="en-US" dirty="0">
              <a:solidFill>
                <a:schemeClr val="hlink"/>
              </a:solidFill>
            </a:endParaRPr>
          </a:p>
        </p:txBody>
      </p:sp>
      <p:sp>
        <p:nvSpPr>
          <p:cNvPr id="1404936" name="Rectangle 8"/>
          <p:cNvSpPr>
            <a:spLocks noGrp="1" noChangeArrowheads="1"/>
          </p:cNvSpPr>
          <p:nvPr>
            <p:ph type="body" idx="1"/>
          </p:nvPr>
        </p:nvSpPr>
        <p:spPr>
          <a:xfrm>
            <a:off x="304800" y="1066800"/>
            <a:ext cx="8458200" cy="2667000"/>
          </a:xfrm>
        </p:spPr>
        <p:txBody>
          <a:bodyPr/>
          <a:lstStyle/>
          <a:p>
            <a:pPr>
              <a:spcBef>
                <a:spcPts val="600"/>
              </a:spcBef>
            </a:pPr>
            <a:r>
              <a:rPr lang="en-US" altLang="zh-CN" dirty="0"/>
              <a:t>We need to send 265 kbps </a:t>
            </a:r>
            <a:r>
              <a:rPr lang="en-US" altLang="zh-CN" dirty="0">
                <a:solidFill>
                  <a:schemeClr val="hlink"/>
                </a:solidFill>
              </a:rPr>
              <a:t>over</a:t>
            </a:r>
            <a:r>
              <a:rPr lang="en-US" altLang="zh-CN" dirty="0"/>
              <a:t> a noiseless channel with a bandwidth of 20 kHz. </a:t>
            </a:r>
          </a:p>
          <a:p>
            <a:pPr>
              <a:spcBef>
                <a:spcPts val="600"/>
              </a:spcBef>
            </a:pPr>
            <a:r>
              <a:rPr lang="en-US" altLang="zh-CN" dirty="0"/>
              <a:t>How many signal levels do we need?</a:t>
            </a:r>
          </a:p>
          <a:p>
            <a:pPr>
              <a:spcBef>
                <a:spcPts val="600"/>
              </a:spcBef>
              <a:buFontTx/>
              <a:buNone/>
            </a:pPr>
            <a:endParaRPr lang="en-US" altLang="zh-CN" dirty="0">
              <a:solidFill>
                <a:schemeClr val="hlink"/>
              </a:solidFill>
            </a:endParaRPr>
          </a:p>
          <a:p>
            <a:pPr>
              <a:spcBef>
                <a:spcPts val="600"/>
              </a:spcBef>
              <a:buFontTx/>
              <a:buNone/>
            </a:pPr>
            <a:r>
              <a:rPr lang="en-US" altLang="zh-CN" dirty="0">
                <a:solidFill>
                  <a:schemeClr val="hlink"/>
                </a:solidFill>
              </a:rPr>
              <a:t>Solution</a:t>
            </a:r>
          </a:p>
          <a:p>
            <a:pPr>
              <a:spcBef>
                <a:spcPts val="600"/>
              </a:spcBef>
            </a:pPr>
            <a:r>
              <a:rPr lang="en-US" altLang="zh-CN" dirty="0"/>
              <a:t>We can use the Nyquist formula as shown:</a:t>
            </a:r>
            <a:endParaRPr lang="zh-CN" alt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DA4885F7-06EE-495D-BF0E-E8E25B9842A3}" type="slidenum">
              <a:rPr lang="en-US" altLang="zh-CN"/>
              <a:pPr/>
              <a:t>199</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08002"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1408004" name="Rectangle 4"/>
          <p:cNvSpPr>
            <a:spLocks noGrp="1" noChangeArrowheads="1"/>
          </p:cNvSpPr>
          <p:nvPr>
            <p:ph type="title"/>
          </p:nvPr>
        </p:nvSpPr>
        <p:spPr>
          <a:xfrm>
            <a:off x="304800" y="228600"/>
            <a:ext cx="8458200" cy="609600"/>
          </a:xfrm>
        </p:spPr>
        <p:txBody>
          <a:bodyPr/>
          <a:lstStyle/>
          <a:p>
            <a:r>
              <a:rPr lang="en-US" altLang="zh-CN" dirty="0">
                <a:solidFill>
                  <a:schemeClr val="hlink"/>
                </a:solidFill>
              </a:rPr>
              <a:t>Example 0.36</a:t>
            </a:r>
            <a:endParaRPr lang="zh-CN" altLang="en-US" dirty="0">
              <a:solidFill>
                <a:schemeClr val="hlink"/>
              </a:solidFill>
            </a:endParaRPr>
          </a:p>
        </p:txBody>
      </p:sp>
      <p:sp>
        <p:nvSpPr>
          <p:cNvPr id="1408006" name="Rectangle 6"/>
          <p:cNvSpPr>
            <a:spLocks noGrp="1" noChangeArrowheads="1"/>
          </p:cNvSpPr>
          <p:nvPr>
            <p:ph type="body" idx="1"/>
          </p:nvPr>
        </p:nvSpPr>
        <p:spPr>
          <a:xfrm>
            <a:off x="304800" y="1066800"/>
            <a:ext cx="8534400" cy="5029200"/>
          </a:xfrm>
        </p:spPr>
        <p:txBody>
          <a:bodyPr/>
          <a:lstStyle/>
          <a:p>
            <a:pPr>
              <a:spcBef>
                <a:spcPts val="600"/>
              </a:spcBef>
            </a:pPr>
            <a:r>
              <a:rPr lang="en-US" altLang="zh-CN" dirty="0"/>
              <a:t>Since this result is not a power of 2, we need to</a:t>
            </a:r>
            <a:r>
              <a:rPr lang="en-US" altLang="zh-CN" dirty="0">
                <a:solidFill>
                  <a:schemeClr val="hlink"/>
                </a:solidFill>
              </a:rPr>
              <a:t> either</a:t>
            </a:r>
            <a:r>
              <a:rPr lang="en-US" altLang="zh-CN" dirty="0"/>
              <a:t> increase the number of levels </a:t>
            </a:r>
            <a:r>
              <a:rPr lang="en-US" altLang="zh-CN" dirty="0">
                <a:solidFill>
                  <a:schemeClr val="hlink"/>
                </a:solidFill>
              </a:rPr>
              <a:t>or</a:t>
            </a:r>
            <a:r>
              <a:rPr lang="en-US" altLang="zh-CN" dirty="0"/>
              <a:t> reduce the bit rate. </a:t>
            </a:r>
          </a:p>
          <a:p>
            <a:pPr>
              <a:spcBef>
                <a:spcPts val="600"/>
              </a:spcBef>
            </a:pPr>
            <a:endParaRPr lang="en-US" altLang="zh-CN" dirty="0"/>
          </a:p>
          <a:p>
            <a:pPr>
              <a:spcBef>
                <a:spcPts val="600"/>
              </a:spcBef>
            </a:pPr>
            <a:r>
              <a:rPr lang="en-US" altLang="zh-CN" dirty="0"/>
              <a:t>If we have 128 levels, the bit rate is 280 kbps. </a:t>
            </a:r>
          </a:p>
          <a:p>
            <a:pPr>
              <a:spcBef>
                <a:spcPts val="600"/>
              </a:spcBef>
            </a:pPr>
            <a:endParaRPr lang="en-US" altLang="zh-CN" dirty="0"/>
          </a:p>
          <a:p>
            <a:pPr>
              <a:spcBef>
                <a:spcPts val="600"/>
              </a:spcBef>
            </a:pPr>
            <a:r>
              <a:rPr lang="en-US" altLang="zh-CN" dirty="0"/>
              <a:t>If we have 64 levels, the bit rate is 240 kbps.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225730" name="Rectangle 2"/>
          <p:cNvSpPr>
            <a:spLocks noGrp="1" noChangeArrowheads="1"/>
          </p:cNvSpPr>
          <p:nvPr>
            <p:ph type="title"/>
          </p:nvPr>
        </p:nvSpPr>
        <p:spPr/>
        <p:txBody>
          <a:bodyPr/>
          <a:lstStyle/>
          <a:p>
            <a:r>
              <a:rPr lang="en-US" altLang="zh-CN" dirty="0"/>
              <a:t>What is meant by data communications ? </a:t>
            </a:r>
          </a:p>
        </p:txBody>
      </p:sp>
      <p:pic>
        <p:nvPicPr>
          <p:cNvPr id="1225732" name="Picture 4"/>
          <p:cNvPicPr>
            <a:picLocks noChangeAspect="1" noChangeArrowheads="1"/>
          </p:cNvPicPr>
          <p:nvPr/>
        </p:nvPicPr>
        <p:blipFill>
          <a:blip r:embed="rId3" cstate="print"/>
          <a:srcRect/>
          <a:stretch>
            <a:fillRect/>
          </a:stretch>
        </p:blipFill>
        <p:spPr bwMode="auto">
          <a:xfrm>
            <a:off x="304800" y="990600"/>
            <a:ext cx="8382000" cy="5105400"/>
          </a:xfrm>
          <a:prstGeom prst="rect">
            <a:avLst/>
          </a:prstGeom>
          <a:noFill/>
        </p:spPr>
      </p:pic>
      <p:sp>
        <p:nvSpPr>
          <p:cNvPr id="7" name="矩形 6"/>
          <p:cNvSpPr/>
          <p:nvPr/>
        </p:nvSpPr>
        <p:spPr>
          <a:xfrm>
            <a:off x="3926493" y="2564904"/>
            <a:ext cx="1291014" cy="502702"/>
          </a:xfrm>
          <a:prstGeom prst="rect">
            <a:avLst/>
          </a:prstGeom>
        </p:spPr>
        <p:txBody>
          <a:bodyPr wrap="square">
            <a:spAutoFit/>
          </a:bodyPr>
          <a:lstStyle/>
          <a:p>
            <a:pPr algn="ctr">
              <a:spcBef>
                <a:spcPts val="0"/>
              </a:spcBef>
              <a:buNone/>
            </a:pPr>
            <a:r>
              <a:rPr lang="en-US" altLang="zh-CN" sz="2000" dirty="0" smtClean="0"/>
              <a:t>composite analog signal</a:t>
            </a:r>
            <a:endParaRPr lang="zh-CN" alt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805898"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05899" name="Rectangle 11"/>
          <p:cNvSpPr>
            <a:spLocks noChangeArrowheads="1"/>
          </p:cNvSpPr>
          <p:nvPr/>
        </p:nvSpPr>
        <p:spPr bwMode="auto">
          <a:xfrm>
            <a:off x="304800" y="1905000"/>
            <a:ext cx="8534400" cy="946150"/>
          </a:xfrm>
          <a:prstGeom prst="rect">
            <a:avLst/>
          </a:prstGeom>
          <a:noFill/>
          <a:ln w="9525">
            <a:noFill/>
            <a:miter lim="800000"/>
          </a:ln>
          <a:effectLst/>
        </p:spPr>
        <p:txBody>
          <a:bodyPr>
            <a:spAutoFit/>
          </a:bodyPr>
          <a:lstStyle/>
          <a:p>
            <a:pPr eaLnBrk="0" hangingPunct="0">
              <a:spcBef>
                <a:spcPct val="0"/>
              </a:spcBef>
              <a:buSzTx/>
              <a:buFontTx/>
              <a:buNone/>
            </a:pPr>
            <a:r>
              <a:rPr lang="en-US" altLang="zh-CN" sz="2800" baseline="0">
                <a:ea typeface="宋体" panose="02010600030101010101" pitchFamily="2" charset="-122"/>
              </a:rPr>
              <a:t/>
            </a:r>
            <a:br>
              <a:rPr lang="en-US" altLang="zh-CN" sz="2800" baseline="0">
                <a:ea typeface="宋体" panose="02010600030101010101" pitchFamily="2" charset="-122"/>
              </a:rPr>
            </a:br>
            <a:endParaRPr lang="en-US" altLang="zh-CN" sz="2800" baseline="0">
              <a:ea typeface="宋体" panose="02010600030101010101" pitchFamily="2" charset="-122"/>
            </a:endParaRPr>
          </a:p>
        </p:txBody>
      </p:sp>
      <p:sp>
        <p:nvSpPr>
          <p:cNvPr id="805903" name="Rectangle 15"/>
          <p:cNvSpPr>
            <a:spLocks noGrp="1" noChangeArrowheads="1"/>
          </p:cNvSpPr>
          <p:nvPr>
            <p:ph type="body" idx="1"/>
          </p:nvPr>
        </p:nvSpPr>
        <p:spPr>
          <a:xfrm>
            <a:off x="304800" y="1066800"/>
            <a:ext cx="8534400" cy="5029200"/>
          </a:xfrm>
          <a:noFill/>
        </p:spPr>
        <p:txBody>
          <a:bodyPr/>
          <a:lstStyle/>
          <a:p>
            <a:pPr>
              <a:spcBef>
                <a:spcPts val="600"/>
              </a:spcBef>
            </a:pPr>
            <a:r>
              <a:rPr lang="en-US" altLang="zh-CN" dirty="0"/>
              <a:t>The voltage of a battery is a constant; this constant value can be considered a sine wave, as we will see later. </a:t>
            </a:r>
          </a:p>
          <a:p>
            <a:pPr>
              <a:spcBef>
                <a:spcPts val="600"/>
              </a:spcBef>
            </a:pPr>
            <a:endParaRPr lang="en-US" altLang="zh-CN" dirty="0"/>
          </a:p>
          <a:p>
            <a:pPr>
              <a:spcBef>
                <a:spcPts val="600"/>
              </a:spcBef>
            </a:pPr>
            <a:r>
              <a:rPr lang="en-US" altLang="zh-CN" dirty="0"/>
              <a:t>For example, the peak value of an AA battery is normally 1.5 V.</a:t>
            </a:r>
          </a:p>
          <a:p>
            <a:pPr>
              <a:spcBef>
                <a:spcPts val="600"/>
              </a:spcBef>
            </a:pPr>
            <a:endParaRPr lang="zh-CN" altLang="en-US" dirty="0"/>
          </a:p>
        </p:txBody>
      </p:sp>
      <p:sp>
        <p:nvSpPr>
          <p:cNvPr id="805904" name="Rectangle 16"/>
          <p:cNvSpPr>
            <a:spLocks noGrp="1" noChangeArrowheads="1"/>
          </p:cNvSpPr>
          <p:nvPr>
            <p:ph type="title"/>
          </p:nvPr>
        </p:nvSpPr>
        <p:spPr/>
        <p:txBody>
          <a:bodyPr/>
          <a:lstStyle/>
          <a:p>
            <a:r>
              <a:rPr lang="en-US" altLang="zh-CN" dirty="0">
                <a:solidFill>
                  <a:schemeClr val="hlink"/>
                </a:solidFill>
              </a:rPr>
              <a:t>Example 0.2</a:t>
            </a:r>
            <a:endParaRPr lang="zh-CN" altLang="en-US" dirty="0">
              <a:solidFill>
                <a:schemeClr val="hlink"/>
              </a:solidFill>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823ADF16-D003-400E-BB55-145313EFB381}" type="slidenum">
              <a:rPr lang="en-US" altLang="zh-CN"/>
              <a:pPr/>
              <a:t>200</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82372"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82375" name="Rectangle 7"/>
          <p:cNvSpPr>
            <a:spLocks noGrp="1" noChangeArrowheads="1"/>
          </p:cNvSpPr>
          <p:nvPr>
            <p:ph type="body" idx="1"/>
          </p:nvPr>
        </p:nvSpPr>
        <p:spPr>
          <a:xfrm>
            <a:off x="304800" y="1066800"/>
            <a:ext cx="8534400" cy="5029200"/>
          </a:xfrm>
          <a:noFill/>
        </p:spPr>
        <p:txBody>
          <a:bodyPr/>
          <a:lstStyle/>
          <a:p>
            <a:pPr>
              <a:spcBef>
                <a:spcPts val="600"/>
              </a:spcBef>
            </a:pPr>
            <a:r>
              <a:rPr lang="en-US" altLang="zh-CN" dirty="0"/>
              <a:t>In reality, we </a:t>
            </a:r>
            <a:r>
              <a:rPr lang="en-US" altLang="zh-CN" dirty="0">
                <a:solidFill>
                  <a:srgbClr val="FF0000"/>
                </a:solidFill>
              </a:rPr>
              <a:t>cannot</a:t>
            </a:r>
            <a:r>
              <a:rPr lang="en-US" altLang="zh-CN" dirty="0"/>
              <a:t> have a noiseless channel; </a:t>
            </a:r>
          </a:p>
          <a:p>
            <a:pPr>
              <a:spcBef>
                <a:spcPts val="600"/>
              </a:spcBef>
            </a:pPr>
            <a:endParaRPr lang="en-US" altLang="zh-CN" dirty="0"/>
          </a:p>
          <a:p>
            <a:pPr>
              <a:spcBef>
                <a:spcPts val="600"/>
              </a:spcBef>
            </a:pPr>
            <a:r>
              <a:rPr lang="en-US" altLang="zh-CN" dirty="0"/>
              <a:t>the channel is always noisy. </a:t>
            </a:r>
          </a:p>
          <a:p>
            <a:pPr>
              <a:spcBef>
                <a:spcPts val="600"/>
              </a:spcBef>
            </a:pPr>
            <a:endParaRPr lang="en-US" altLang="zh-CN" dirty="0"/>
          </a:p>
          <a:p>
            <a:pPr>
              <a:spcBef>
                <a:spcPts val="600"/>
              </a:spcBef>
            </a:pPr>
            <a:r>
              <a:rPr lang="en-US" altLang="zh-CN" dirty="0"/>
              <a:t>In 1944, </a:t>
            </a:r>
            <a:r>
              <a:rPr lang="en-US" altLang="zh-CN" dirty="0">
                <a:solidFill>
                  <a:schemeClr val="hlink"/>
                </a:solidFill>
              </a:rPr>
              <a:t>Claude Shannon</a:t>
            </a:r>
            <a:r>
              <a:rPr lang="en-US" altLang="zh-CN" dirty="0"/>
              <a:t> introduced a formula, called the Shannon capacity, to determine the theoretical highest data rate for a noisy channel:  </a:t>
            </a:r>
          </a:p>
          <a:p>
            <a:pPr>
              <a:spcBef>
                <a:spcPts val="600"/>
              </a:spcBef>
              <a:buNone/>
            </a:pPr>
            <a:r>
              <a:rPr lang="en-US" altLang="zh-CN" dirty="0">
                <a:solidFill>
                  <a:schemeClr val="hlink"/>
                </a:solidFill>
                <a:effectLst>
                  <a:outerShdw blurRad="38100" dist="38100" dir="2700000" algn="tl">
                    <a:srgbClr val="C0C0C0"/>
                  </a:outerShdw>
                </a:effectLst>
              </a:rPr>
              <a:t>      </a:t>
            </a:r>
          </a:p>
          <a:p>
            <a:pPr>
              <a:spcBef>
                <a:spcPts val="600"/>
              </a:spcBef>
              <a:buClr>
                <a:srgbClr val="FF0000"/>
              </a:buClr>
            </a:pPr>
            <a:r>
              <a:rPr lang="en-US" altLang="zh-CN" dirty="0">
                <a:solidFill>
                  <a:schemeClr val="hlink"/>
                </a:solidFill>
              </a:rPr>
              <a:t>Capacity = Bandwidth x log</a:t>
            </a:r>
            <a:r>
              <a:rPr lang="en-US" altLang="zh-CN" baseline="-25000" dirty="0">
                <a:solidFill>
                  <a:schemeClr val="hlink"/>
                </a:solidFill>
              </a:rPr>
              <a:t>2 </a:t>
            </a:r>
            <a:r>
              <a:rPr lang="en-US" altLang="zh-CN" dirty="0">
                <a:solidFill>
                  <a:schemeClr val="hlink"/>
                </a:solidFill>
              </a:rPr>
              <a:t>(1 + SNR)</a:t>
            </a:r>
          </a:p>
        </p:txBody>
      </p:sp>
      <p:sp>
        <p:nvSpPr>
          <p:cNvPr id="2" name="标题 1"/>
          <p:cNvSpPr>
            <a:spLocks noGrp="1"/>
          </p:cNvSpPr>
          <p:nvPr>
            <p:ph type="title"/>
          </p:nvPr>
        </p:nvSpPr>
        <p:spPr/>
        <p:txBody>
          <a:bodyPr/>
          <a:lstStyle/>
          <a:p>
            <a:r>
              <a:rPr lang="en-US" altLang="zh-CN" dirty="0"/>
              <a:t>0.5.2 Noisy Channel: Shannon Capacity</a:t>
            </a:r>
            <a:endParaRPr lang="zh-CN" alt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3A99618E-25F1-432D-811E-796856889E00}" type="slidenum">
              <a:rPr lang="en-US" altLang="zh-CN"/>
              <a:pPr/>
              <a:t>201</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10050"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10051" name="Rectangle 3"/>
          <p:cNvSpPr>
            <a:spLocks noGrp="1" noChangeArrowheads="1"/>
          </p:cNvSpPr>
          <p:nvPr>
            <p:ph type="title"/>
          </p:nvPr>
        </p:nvSpPr>
        <p:spPr>
          <a:xfrm>
            <a:off x="304800" y="301625"/>
            <a:ext cx="8299450" cy="508000"/>
          </a:xfrm>
          <a:noFill/>
        </p:spPr>
        <p:txBody>
          <a:bodyPr/>
          <a:lstStyle/>
          <a:p>
            <a:r>
              <a:rPr lang="en-US" altLang="zh-CN" dirty="0"/>
              <a:t>0.5.2 Noisy Channel: Shannon Capacity</a:t>
            </a:r>
          </a:p>
        </p:txBody>
      </p:sp>
      <p:sp>
        <p:nvSpPr>
          <p:cNvPr id="1410052" name="Rectangle 4"/>
          <p:cNvSpPr>
            <a:spLocks noGrp="1" noChangeArrowheads="1"/>
          </p:cNvSpPr>
          <p:nvPr>
            <p:ph type="body" idx="1"/>
          </p:nvPr>
        </p:nvSpPr>
        <p:spPr>
          <a:xfrm>
            <a:off x="304800" y="1071545"/>
            <a:ext cx="8534400" cy="5072099"/>
          </a:xfrm>
          <a:noFill/>
        </p:spPr>
        <p:txBody>
          <a:bodyPr/>
          <a:lstStyle/>
          <a:p>
            <a:pPr>
              <a:spcBef>
                <a:spcPts val="600"/>
              </a:spcBef>
            </a:pPr>
            <a:r>
              <a:rPr lang="en-US" altLang="zh-CN" dirty="0"/>
              <a:t>Note that in the Shannon formula </a:t>
            </a:r>
            <a:r>
              <a:rPr lang="en-US" altLang="zh-CN" dirty="0">
                <a:solidFill>
                  <a:schemeClr val="hlink"/>
                </a:solidFill>
              </a:rPr>
              <a:t>there is no indication </a:t>
            </a:r>
            <a:r>
              <a:rPr lang="en-US" altLang="zh-CN" dirty="0"/>
              <a:t>of level, </a:t>
            </a:r>
          </a:p>
          <a:p>
            <a:pPr>
              <a:spcBef>
                <a:spcPts val="600"/>
              </a:spcBef>
            </a:pPr>
            <a:endParaRPr lang="en-US" altLang="zh-CN" dirty="0"/>
          </a:p>
          <a:p>
            <a:pPr>
              <a:spcBef>
                <a:spcPts val="600"/>
              </a:spcBef>
            </a:pPr>
            <a:r>
              <a:rPr lang="en-US" altLang="zh-CN" dirty="0"/>
              <a:t>which means that </a:t>
            </a:r>
            <a:r>
              <a:rPr lang="en-US" altLang="zh-CN" dirty="0">
                <a:solidFill>
                  <a:schemeClr val="hlink"/>
                </a:solidFill>
              </a:rPr>
              <a:t>no matter</a:t>
            </a:r>
            <a:r>
              <a:rPr lang="en-US" altLang="zh-CN" dirty="0"/>
              <a:t> how many levels we have, we </a:t>
            </a:r>
            <a:r>
              <a:rPr lang="en-US" altLang="zh-CN" dirty="0">
                <a:solidFill>
                  <a:schemeClr val="hlink"/>
                </a:solidFill>
              </a:rPr>
              <a:t>cannot </a:t>
            </a:r>
            <a:r>
              <a:rPr lang="en-US" altLang="zh-CN" dirty="0"/>
              <a:t>achieve a data rate higher than the capacity of the channel. </a:t>
            </a:r>
          </a:p>
          <a:p>
            <a:pPr>
              <a:spcBef>
                <a:spcPts val="600"/>
              </a:spcBef>
            </a:pPr>
            <a:endParaRPr lang="en-US" altLang="zh-CN" dirty="0"/>
          </a:p>
          <a:p>
            <a:pPr>
              <a:spcBef>
                <a:spcPts val="600"/>
              </a:spcBef>
            </a:pPr>
            <a:r>
              <a:rPr lang="en-US" altLang="zh-CN" dirty="0"/>
              <a:t>In other words, the formula </a:t>
            </a:r>
            <a:r>
              <a:rPr lang="en-US" altLang="zh-CN" dirty="0">
                <a:solidFill>
                  <a:srgbClr val="FF0000"/>
                </a:solidFill>
              </a:rPr>
              <a:t>defines</a:t>
            </a:r>
            <a:r>
              <a:rPr lang="en-US" altLang="zh-CN" dirty="0"/>
              <a:t> a </a:t>
            </a:r>
            <a:r>
              <a:rPr lang="en-US" altLang="zh-CN" dirty="0">
                <a:solidFill>
                  <a:srgbClr val="FF0000"/>
                </a:solidFill>
              </a:rPr>
              <a:t>characte</a:t>
            </a:r>
            <a:r>
              <a:rPr lang="en-US" altLang="zh-CN" dirty="0"/>
              <a:t>ristic of the channel, </a:t>
            </a:r>
            <a:r>
              <a:rPr lang="en-US" altLang="zh-CN" dirty="0">
                <a:solidFill>
                  <a:srgbClr val="FF0000"/>
                </a:solidFill>
              </a:rPr>
              <a:t>not</a:t>
            </a:r>
            <a:r>
              <a:rPr lang="en-US" altLang="zh-CN" dirty="0"/>
              <a:t> the method of transmission.</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C1E8AD30-411E-48EC-8930-50BE3F40CA84}" type="slidenum">
              <a:rPr lang="en-US" altLang="zh-CN"/>
              <a:pPr/>
              <a:t>202</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sp>
        <p:nvSpPr>
          <p:cNvPr id="840714"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40720" name="Picture 16"/>
          <p:cNvPicPr>
            <a:picLocks noChangeAspect="1" noChangeArrowheads="1"/>
          </p:cNvPicPr>
          <p:nvPr/>
        </p:nvPicPr>
        <p:blipFill>
          <a:blip r:embed="rId3" cstate="print"/>
          <a:srcRect/>
          <a:stretch>
            <a:fillRect/>
          </a:stretch>
        </p:blipFill>
        <p:spPr bwMode="auto">
          <a:xfrm>
            <a:off x="1357290" y="3429000"/>
            <a:ext cx="5867400" cy="520222"/>
          </a:xfrm>
          <a:prstGeom prst="rect">
            <a:avLst/>
          </a:prstGeom>
          <a:noFill/>
          <a:ln w="57150" cmpd="thickThin">
            <a:solidFill>
              <a:schemeClr val="folHlink"/>
            </a:solidFill>
            <a:miter lim="800000"/>
            <a:headEnd/>
            <a:tailEnd/>
          </a:ln>
          <a:effectLst/>
        </p:spPr>
      </p:pic>
      <p:sp>
        <p:nvSpPr>
          <p:cNvPr id="840724" name="Rectangle 20"/>
          <p:cNvSpPr>
            <a:spLocks noGrp="1" noChangeArrowheads="1"/>
          </p:cNvSpPr>
          <p:nvPr>
            <p:ph type="title"/>
          </p:nvPr>
        </p:nvSpPr>
        <p:spPr/>
        <p:txBody>
          <a:bodyPr/>
          <a:lstStyle/>
          <a:p>
            <a:r>
              <a:rPr lang="en-US" altLang="zh-CN" dirty="0">
                <a:solidFill>
                  <a:schemeClr val="hlink"/>
                </a:solidFill>
              </a:rPr>
              <a:t>Example 0.37</a:t>
            </a:r>
            <a:endParaRPr lang="zh-CN" altLang="en-US" dirty="0">
              <a:solidFill>
                <a:schemeClr val="hlink"/>
              </a:solidFill>
            </a:endParaRPr>
          </a:p>
        </p:txBody>
      </p:sp>
      <p:sp>
        <p:nvSpPr>
          <p:cNvPr id="840725" name="Rectangle 21"/>
          <p:cNvSpPr>
            <a:spLocks noGrp="1" noChangeArrowheads="1"/>
          </p:cNvSpPr>
          <p:nvPr>
            <p:ph type="body" idx="1"/>
          </p:nvPr>
        </p:nvSpPr>
        <p:spPr>
          <a:xfrm>
            <a:off x="331839" y="1028700"/>
            <a:ext cx="8534400" cy="2209800"/>
          </a:xfrm>
        </p:spPr>
        <p:txBody>
          <a:bodyPr/>
          <a:lstStyle/>
          <a:p>
            <a:pPr>
              <a:spcBef>
                <a:spcPts val="600"/>
              </a:spcBef>
            </a:pPr>
            <a:r>
              <a:rPr lang="en-US" altLang="zh-CN" dirty="0"/>
              <a:t>Consider an extremely noisy channel </a:t>
            </a:r>
            <a:r>
              <a:rPr lang="en-US" altLang="zh-CN" dirty="0">
                <a:solidFill>
                  <a:schemeClr val="hlink"/>
                </a:solidFill>
              </a:rPr>
              <a:t>in which</a:t>
            </a:r>
            <a:r>
              <a:rPr lang="en-US" altLang="zh-CN" dirty="0"/>
              <a:t> the value of the signal-to-noise ratio is </a:t>
            </a:r>
            <a:r>
              <a:rPr lang="en-US" altLang="zh-CN" dirty="0">
                <a:solidFill>
                  <a:schemeClr val="hlink"/>
                </a:solidFill>
              </a:rPr>
              <a:t>almost</a:t>
            </a:r>
            <a:r>
              <a:rPr lang="en-US" altLang="zh-CN" dirty="0"/>
              <a:t> zero. </a:t>
            </a:r>
          </a:p>
          <a:p>
            <a:pPr>
              <a:spcBef>
                <a:spcPts val="600"/>
              </a:spcBef>
            </a:pPr>
            <a:endParaRPr lang="en-US" altLang="zh-CN" dirty="0"/>
          </a:p>
          <a:p>
            <a:pPr>
              <a:spcBef>
                <a:spcPts val="600"/>
              </a:spcBef>
            </a:pPr>
            <a:r>
              <a:rPr lang="en-US" altLang="zh-CN" dirty="0"/>
              <a:t>In other words, the noise is </a:t>
            </a:r>
            <a:r>
              <a:rPr lang="en-US" altLang="zh-CN" dirty="0">
                <a:solidFill>
                  <a:schemeClr val="hlink"/>
                </a:solidFill>
              </a:rPr>
              <a:t>so</a:t>
            </a:r>
            <a:r>
              <a:rPr lang="en-US" altLang="zh-CN" dirty="0"/>
              <a:t> strong </a:t>
            </a:r>
            <a:r>
              <a:rPr lang="en-US" altLang="zh-CN" dirty="0">
                <a:solidFill>
                  <a:schemeClr val="hlink"/>
                </a:solidFill>
              </a:rPr>
              <a:t>that</a:t>
            </a:r>
            <a:r>
              <a:rPr lang="en-US" altLang="zh-CN" dirty="0"/>
              <a:t> the signal is </a:t>
            </a:r>
            <a:r>
              <a:rPr lang="en-US" altLang="zh-CN" dirty="0">
                <a:solidFill>
                  <a:srgbClr val="FF0000"/>
                </a:solidFill>
              </a:rPr>
              <a:t>faint</a:t>
            </a:r>
            <a:r>
              <a:rPr lang="en-US" altLang="zh-CN" dirty="0"/>
              <a:t>. For this channel the capacity C is calculated as</a:t>
            </a:r>
          </a:p>
          <a:p>
            <a:endParaRPr lang="zh-CN" altLang="en-US" dirty="0"/>
          </a:p>
        </p:txBody>
      </p:sp>
      <p:sp>
        <p:nvSpPr>
          <p:cNvPr id="840726" name="Rectangle 22"/>
          <p:cNvSpPr>
            <a:spLocks noChangeArrowheads="1"/>
          </p:cNvSpPr>
          <p:nvPr/>
        </p:nvSpPr>
        <p:spPr bwMode="auto">
          <a:xfrm>
            <a:off x="381000" y="4343400"/>
            <a:ext cx="8458200" cy="1752600"/>
          </a:xfrm>
          <a:prstGeom prst="rect">
            <a:avLst/>
          </a:prstGeom>
          <a:noFill/>
          <a:ln w="9525">
            <a:noFill/>
            <a:miter lim="800000"/>
          </a:ln>
          <a:effectLst/>
        </p:spPr>
        <p:txBody>
          <a:bodyPr/>
          <a:lstStyle/>
          <a:p>
            <a:pPr marL="342900" indent="-342900">
              <a:spcBef>
                <a:spcPts val="600"/>
              </a:spcBef>
              <a:buClr>
                <a:schemeClr val="hlink"/>
              </a:buClr>
              <a:buSzTx/>
              <a:buFontTx/>
              <a:buChar char="•"/>
            </a:pPr>
            <a:r>
              <a:rPr lang="en-US" altLang="zh-CN" sz="2400" baseline="0" dirty="0">
                <a:ea typeface="Microsoft JhengHei" panose="020B0604030504040204" pitchFamily="34" charset="-120"/>
              </a:rPr>
              <a:t>This means that the capacity of this channel is zero </a:t>
            </a:r>
            <a:r>
              <a:rPr lang="en-US" altLang="zh-CN" sz="2400" baseline="0" dirty="0">
                <a:solidFill>
                  <a:schemeClr val="hlink"/>
                </a:solidFill>
                <a:ea typeface="Microsoft JhengHei" panose="020B0604030504040204" pitchFamily="34" charset="-120"/>
              </a:rPr>
              <a:t>regardless of</a:t>
            </a:r>
            <a:r>
              <a:rPr lang="en-US" altLang="zh-CN" sz="2400" baseline="0" dirty="0">
                <a:ea typeface="Microsoft JhengHei" panose="020B0604030504040204" pitchFamily="34" charset="-120"/>
              </a:rPr>
              <a:t> the bandwidth. </a:t>
            </a:r>
          </a:p>
          <a:p>
            <a:pPr marL="342900" indent="-342900">
              <a:spcBef>
                <a:spcPts val="600"/>
              </a:spcBef>
              <a:buClr>
                <a:schemeClr val="hlink"/>
              </a:buClr>
              <a:buSzTx/>
              <a:buFontTx/>
              <a:buChar char="•"/>
            </a:pPr>
            <a:r>
              <a:rPr lang="en-US" altLang="zh-CN" sz="2400" baseline="0" dirty="0">
                <a:ea typeface="Microsoft JhengHei" panose="020B0604030504040204" pitchFamily="34" charset="-120"/>
              </a:rPr>
              <a:t>In other words, we cannot receive any data </a:t>
            </a:r>
            <a:r>
              <a:rPr lang="en-US" altLang="zh-CN" sz="2400" baseline="0" dirty="0">
                <a:solidFill>
                  <a:srgbClr val="FF0000"/>
                </a:solidFill>
                <a:ea typeface="Microsoft JhengHei" panose="020B0604030504040204" pitchFamily="34" charset="-120"/>
              </a:rPr>
              <a:t>through</a:t>
            </a:r>
            <a:r>
              <a:rPr lang="en-US" altLang="zh-CN" sz="2400" baseline="0" dirty="0">
                <a:ea typeface="Microsoft JhengHei" panose="020B0604030504040204" pitchFamily="34" charset="-120"/>
              </a:rPr>
              <a:t> this channel.</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5BDC4532-9F51-4BE4-8CDE-CCE3B32E83EF}" type="slidenum">
              <a:rPr lang="en-US" altLang="zh-CN"/>
              <a:pPr/>
              <a:t>203</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841738"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41742" name="Picture 14"/>
          <p:cNvPicPr>
            <a:picLocks noChangeAspect="1" noChangeArrowheads="1"/>
          </p:cNvPicPr>
          <p:nvPr/>
        </p:nvPicPr>
        <p:blipFill>
          <a:blip r:embed="rId3" cstate="print"/>
          <a:srcRect/>
          <a:stretch>
            <a:fillRect/>
          </a:stretch>
        </p:blipFill>
        <p:spPr bwMode="auto">
          <a:xfrm>
            <a:off x="838200" y="5105400"/>
            <a:ext cx="7162800" cy="827088"/>
          </a:xfrm>
          <a:prstGeom prst="rect">
            <a:avLst/>
          </a:prstGeom>
          <a:noFill/>
          <a:ln w="57150" cmpd="thickThin">
            <a:solidFill>
              <a:schemeClr val="folHlink"/>
            </a:solidFill>
            <a:miter lim="800000"/>
            <a:headEnd/>
            <a:tailEnd/>
          </a:ln>
          <a:effectLst/>
        </p:spPr>
      </p:pic>
      <p:sp>
        <p:nvSpPr>
          <p:cNvPr id="841744" name="Rectangle 16"/>
          <p:cNvSpPr>
            <a:spLocks noGrp="1" noChangeArrowheads="1"/>
          </p:cNvSpPr>
          <p:nvPr>
            <p:ph type="title"/>
          </p:nvPr>
        </p:nvSpPr>
        <p:spPr>
          <a:xfrm>
            <a:off x="304800" y="228600"/>
            <a:ext cx="8458200" cy="609600"/>
          </a:xfrm>
        </p:spPr>
        <p:txBody>
          <a:bodyPr/>
          <a:lstStyle/>
          <a:p>
            <a:r>
              <a:rPr lang="en-US" altLang="zh-CN" dirty="0">
                <a:solidFill>
                  <a:schemeClr val="hlink"/>
                </a:solidFill>
              </a:rPr>
              <a:t>Example 0.38</a:t>
            </a:r>
            <a:endParaRPr lang="zh-CN" altLang="en-US" dirty="0">
              <a:solidFill>
                <a:schemeClr val="hlink"/>
              </a:solidFill>
            </a:endParaRPr>
          </a:p>
        </p:txBody>
      </p:sp>
      <p:sp>
        <p:nvSpPr>
          <p:cNvPr id="841745" name="Rectangle 17"/>
          <p:cNvSpPr>
            <a:spLocks noGrp="1" noChangeArrowheads="1"/>
          </p:cNvSpPr>
          <p:nvPr>
            <p:ph type="body" idx="1"/>
          </p:nvPr>
        </p:nvSpPr>
        <p:spPr>
          <a:xfrm>
            <a:off x="304800" y="1066800"/>
            <a:ext cx="8534400" cy="3505200"/>
          </a:xfrm>
        </p:spPr>
        <p:txBody>
          <a:bodyPr/>
          <a:lstStyle/>
          <a:p>
            <a:pPr>
              <a:lnSpc>
                <a:spcPct val="90000"/>
              </a:lnSpc>
              <a:spcBef>
                <a:spcPts val="600"/>
              </a:spcBef>
            </a:pPr>
            <a:r>
              <a:rPr lang="en-US" altLang="zh-CN" dirty="0"/>
              <a:t>We can </a:t>
            </a:r>
            <a:r>
              <a:rPr lang="en-US" altLang="zh-CN" dirty="0">
                <a:solidFill>
                  <a:srgbClr val="FF0000"/>
                </a:solidFill>
              </a:rPr>
              <a:t>calculate</a:t>
            </a:r>
            <a:r>
              <a:rPr lang="en-US" altLang="zh-CN" dirty="0"/>
              <a:t> the theoretical highest bit rate of a regular telephone line. </a:t>
            </a:r>
          </a:p>
          <a:p>
            <a:pPr>
              <a:lnSpc>
                <a:spcPct val="90000"/>
              </a:lnSpc>
              <a:spcBef>
                <a:spcPts val="600"/>
              </a:spcBef>
            </a:pPr>
            <a:endParaRPr lang="en-US" altLang="zh-CN" dirty="0"/>
          </a:p>
          <a:p>
            <a:pPr>
              <a:lnSpc>
                <a:spcPct val="90000"/>
              </a:lnSpc>
              <a:spcBef>
                <a:spcPts val="600"/>
              </a:spcBef>
            </a:pPr>
            <a:r>
              <a:rPr lang="en-US" altLang="zh-CN" dirty="0"/>
              <a:t>A telephone line </a:t>
            </a:r>
            <a:r>
              <a:rPr lang="en-US" altLang="zh-CN" dirty="0">
                <a:solidFill>
                  <a:schemeClr val="hlink"/>
                </a:solidFill>
              </a:rPr>
              <a:t>normally</a:t>
            </a:r>
            <a:r>
              <a:rPr lang="en-US" altLang="zh-CN" dirty="0"/>
              <a:t> has a bandwidth of 3000Hz (300 to 3300Hz) assigned for data communications. </a:t>
            </a:r>
          </a:p>
          <a:p>
            <a:pPr>
              <a:lnSpc>
                <a:spcPct val="90000"/>
              </a:lnSpc>
              <a:spcBef>
                <a:spcPts val="600"/>
              </a:spcBef>
            </a:pPr>
            <a:endParaRPr lang="en-US" altLang="zh-CN" dirty="0"/>
          </a:p>
          <a:p>
            <a:pPr>
              <a:lnSpc>
                <a:spcPct val="90000"/>
              </a:lnSpc>
              <a:spcBef>
                <a:spcPts val="600"/>
              </a:spcBef>
            </a:pPr>
            <a:r>
              <a:rPr lang="en-US" altLang="zh-CN" dirty="0"/>
              <a:t>The signal-to-noise ratio is </a:t>
            </a:r>
            <a:r>
              <a:rPr lang="en-US" altLang="zh-CN" dirty="0">
                <a:solidFill>
                  <a:schemeClr val="hlink"/>
                </a:solidFill>
              </a:rPr>
              <a:t>usually</a:t>
            </a:r>
            <a:r>
              <a:rPr lang="en-US" altLang="zh-CN" dirty="0"/>
              <a:t> 3162. </a:t>
            </a:r>
          </a:p>
          <a:p>
            <a:pPr>
              <a:lnSpc>
                <a:spcPct val="90000"/>
              </a:lnSpc>
              <a:spcBef>
                <a:spcPts val="600"/>
              </a:spcBef>
            </a:pPr>
            <a:endParaRPr lang="en-US" altLang="zh-CN" dirty="0"/>
          </a:p>
          <a:p>
            <a:pPr>
              <a:lnSpc>
                <a:spcPct val="90000"/>
              </a:lnSpc>
              <a:spcBef>
                <a:spcPts val="600"/>
              </a:spcBef>
            </a:pPr>
            <a:r>
              <a:rPr lang="en-US" altLang="zh-CN" dirty="0"/>
              <a:t>For this channel the capacity is calculated as</a:t>
            </a:r>
            <a:endParaRPr lang="zh-CN" alt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8780E6D4-0991-4FAB-A226-4D4A63BC5072}" type="slidenum">
              <a:rPr lang="en-US" altLang="zh-CN"/>
              <a:pPr/>
              <a:t>204</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14146"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1414151" name="Rectangle 7"/>
          <p:cNvSpPr>
            <a:spLocks noGrp="1" noChangeArrowheads="1"/>
          </p:cNvSpPr>
          <p:nvPr>
            <p:ph type="title"/>
          </p:nvPr>
        </p:nvSpPr>
        <p:spPr/>
        <p:txBody>
          <a:bodyPr/>
          <a:lstStyle/>
          <a:p>
            <a:r>
              <a:rPr lang="en-US" altLang="zh-CN" dirty="0">
                <a:solidFill>
                  <a:schemeClr val="hlink"/>
                </a:solidFill>
              </a:rPr>
              <a:t>Example 0.38</a:t>
            </a:r>
            <a:endParaRPr lang="zh-CN" altLang="en-US" dirty="0">
              <a:solidFill>
                <a:schemeClr val="hlink"/>
              </a:solidFill>
            </a:endParaRPr>
          </a:p>
        </p:txBody>
      </p:sp>
      <p:sp>
        <p:nvSpPr>
          <p:cNvPr id="1414152" name="Rectangle 8"/>
          <p:cNvSpPr>
            <a:spLocks noGrp="1" noChangeArrowheads="1"/>
          </p:cNvSpPr>
          <p:nvPr>
            <p:ph type="body" idx="1"/>
          </p:nvPr>
        </p:nvSpPr>
        <p:spPr>
          <a:xfrm>
            <a:off x="304800" y="1066800"/>
            <a:ext cx="8534400" cy="5029200"/>
          </a:xfrm>
        </p:spPr>
        <p:txBody>
          <a:bodyPr/>
          <a:lstStyle/>
          <a:p>
            <a:r>
              <a:rPr lang="en-US" altLang="zh-CN" dirty="0"/>
              <a:t>This means that the highest bit rate for a telephone line is 34.860 kbps. </a:t>
            </a:r>
          </a:p>
          <a:p>
            <a:endParaRPr lang="en-US" altLang="zh-CN" dirty="0"/>
          </a:p>
          <a:p>
            <a:r>
              <a:rPr lang="en-US" altLang="zh-CN" dirty="0"/>
              <a:t>If we want to send data faster than this, we can either </a:t>
            </a:r>
            <a:r>
              <a:rPr lang="en-US" altLang="zh-CN" dirty="0">
                <a:solidFill>
                  <a:srgbClr val="FF0000"/>
                </a:solidFill>
              </a:rPr>
              <a:t>increase</a:t>
            </a:r>
            <a:r>
              <a:rPr lang="en-US" altLang="zh-CN" dirty="0"/>
              <a:t> the bandwidth of the line or </a:t>
            </a:r>
            <a:r>
              <a:rPr lang="en-US" altLang="zh-CN" dirty="0">
                <a:solidFill>
                  <a:srgbClr val="FF0000"/>
                </a:solidFill>
              </a:rPr>
              <a:t>improve</a:t>
            </a:r>
            <a:r>
              <a:rPr lang="en-US" altLang="zh-CN" dirty="0"/>
              <a:t> [ameliorate] the signal-to-noise ratio.</a:t>
            </a:r>
          </a:p>
          <a:p>
            <a:endParaRPr lang="zh-CN" alt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253F98F2-6FE0-4CE3-B8FA-456C82287E3E}" type="slidenum">
              <a:rPr lang="en-US" altLang="zh-CN"/>
              <a:pPr/>
              <a:t>205</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842762"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42766" name="Picture 14"/>
          <p:cNvPicPr>
            <a:picLocks noChangeAspect="1" noChangeArrowheads="1"/>
          </p:cNvPicPr>
          <p:nvPr/>
        </p:nvPicPr>
        <p:blipFill>
          <a:blip r:embed="rId3" cstate="print"/>
          <a:srcRect/>
          <a:stretch>
            <a:fillRect/>
          </a:stretch>
        </p:blipFill>
        <p:spPr bwMode="auto">
          <a:xfrm>
            <a:off x="381000" y="4648200"/>
            <a:ext cx="8364538" cy="809625"/>
          </a:xfrm>
          <a:prstGeom prst="rect">
            <a:avLst/>
          </a:prstGeom>
          <a:noFill/>
          <a:ln w="57150" cmpd="thickThin">
            <a:solidFill>
              <a:schemeClr val="folHlink"/>
            </a:solidFill>
            <a:miter lim="800000"/>
            <a:headEnd/>
            <a:tailEnd/>
          </a:ln>
          <a:effectLst/>
        </p:spPr>
      </p:pic>
      <p:sp>
        <p:nvSpPr>
          <p:cNvPr id="842767" name="Rectangle 15"/>
          <p:cNvSpPr>
            <a:spLocks noGrp="1" noChangeArrowheads="1"/>
          </p:cNvSpPr>
          <p:nvPr>
            <p:ph type="title"/>
          </p:nvPr>
        </p:nvSpPr>
        <p:spPr/>
        <p:txBody>
          <a:bodyPr/>
          <a:lstStyle/>
          <a:p>
            <a:r>
              <a:rPr lang="en-US" altLang="zh-CN" dirty="0">
                <a:solidFill>
                  <a:schemeClr val="hlink"/>
                </a:solidFill>
              </a:rPr>
              <a:t>Example 0.39</a:t>
            </a:r>
            <a:endParaRPr lang="zh-CN" altLang="en-US" dirty="0">
              <a:solidFill>
                <a:schemeClr val="hlink"/>
              </a:solidFill>
            </a:endParaRPr>
          </a:p>
        </p:txBody>
      </p:sp>
      <p:sp>
        <p:nvSpPr>
          <p:cNvPr id="842768" name="Rectangle 16"/>
          <p:cNvSpPr>
            <a:spLocks noGrp="1" noChangeArrowheads="1"/>
          </p:cNvSpPr>
          <p:nvPr>
            <p:ph type="body" idx="1"/>
          </p:nvPr>
        </p:nvSpPr>
        <p:spPr>
          <a:xfrm>
            <a:off x="304800" y="1143000"/>
            <a:ext cx="8534400" cy="2514600"/>
          </a:xfrm>
        </p:spPr>
        <p:txBody>
          <a:bodyPr/>
          <a:lstStyle/>
          <a:p>
            <a:pPr>
              <a:spcBef>
                <a:spcPts val="600"/>
              </a:spcBef>
            </a:pPr>
            <a:r>
              <a:rPr lang="en-US" altLang="zh-CN" dirty="0"/>
              <a:t>The signal-to-noise ratio is often given in decibels. </a:t>
            </a:r>
          </a:p>
          <a:p>
            <a:pPr>
              <a:spcBef>
                <a:spcPts val="600"/>
              </a:spcBef>
            </a:pPr>
            <a:endParaRPr lang="en-US" altLang="zh-CN" dirty="0"/>
          </a:p>
          <a:p>
            <a:pPr>
              <a:spcBef>
                <a:spcPts val="600"/>
              </a:spcBef>
            </a:pPr>
            <a:r>
              <a:rPr lang="en-US" altLang="zh-CN" dirty="0"/>
              <a:t>Assume that SNR</a:t>
            </a:r>
            <a:r>
              <a:rPr lang="en-US" altLang="zh-CN" baseline="-25000" dirty="0"/>
              <a:t>dB</a:t>
            </a:r>
            <a:r>
              <a:rPr lang="en-US" altLang="zh-CN" dirty="0"/>
              <a:t> = 36 and the channel bandwidth is 2 </a:t>
            </a:r>
            <a:r>
              <a:rPr lang="en-US" altLang="zh-CN" dirty="0" err="1"/>
              <a:t>MHz.</a:t>
            </a:r>
            <a:r>
              <a:rPr lang="en-US" altLang="zh-CN" dirty="0"/>
              <a:t> </a:t>
            </a:r>
          </a:p>
          <a:p>
            <a:pPr>
              <a:spcBef>
                <a:spcPts val="600"/>
              </a:spcBef>
            </a:pPr>
            <a:endParaRPr lang="en-US" altLang="zh-CN" dirty="0"/>
          </a:p>
          <a:p>
            <a:pPr>
              <a:spcBef>
                <a:spcPts val="600"/>
              </a:spcBef>
            </a:pPr>
            <a:r>
              <a:rPr lang="en-US" altLang="zh-CN" dirty="0"/>
              <a:t>The theoretical channel capacity can be calculated as</a:t>
            </a:r>
            <a:endParaRPr lang="zh-CN" alt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2"/>
          <p:cNvSpPr>
            <a:spLocks noGrp="1"/>
          </p:cNvSpPr>
          <p:nvPr>
            <p:ph type="sldNum" sz="quarter" idx="10"/>
          </p:nvPr>
        </p:nvSpPr>
        <p:spPr/>
        <p:txBody>
          <a:bodyPr/>
          <a:lstStyle/>
          <a:p>
            <a:r>
              <a:rPr lang="en-US" altLang="zh-CN"/>
              <a:t>3.</a:t>
            </a:r>
            <a:fld id="{3559693A-602C-4161-ACF9-71DB30D7422E}" type="slidenum">
              <a:rPr lang="en-US" altLang="zh-CN"/>
              <a:pPr/>
              <a:t>206</a:t>
            </a:fld>
            <a:endParaRPr lang="en-US" altLang="zh-CN"/>
          </a:p>
        </p:txBody>
      </p:sp>
      <p:sp>
        <p:nvSpPr>
          <p:cNvPr id="9" name="页脚占位符 3"/>
          <p:cNvSpPr>
            <a:spLocks noGrp="1"/>
          </p:cNvSpPr>
          <p:nvPr>
            <p:ph type="ftr" sz="quarter" idx="11"/>
          </p:nvPr>
        </p:nvSpPr>
        <p:spPr/>
        <p:txBody>
          <a:bodyPr/>
          <a:lstStyle/>
          <a:p>
            <a:r>
              <a:rPr lang="en-US" altLang="zh-CN" dirty="0"/>
              <a:t>Mobile and Wireless Networks</a:t>
            </a:r>
          </a:p>
        </p:txBody>
      </p:sp>
      <p:sp>
        <p:nvSpPr>
          <p:cNvPr id="843786"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43787" name="Rectangle 11"/>
          <p:cNvSpPr>
            <a:spLocks noChangeArrowheads="1"/>
          </p:cNvSpPr>
          <p:nvPr/>
        </p:nvSpPr>
        <p:spPr bwMode="auto">
          <a:xfrm>
            <a:off x="285720" y="1071546"/>
            <a:ext cx="8534400" cy="1646605"/>
          </a:xfrm>
          <a:prstGeom prst="rect">
            <a:avLst/>
          </a:prstGeom>
          <a:noFill/>
          <a:ln w="9525">
            <a:noFill/>
            <a:miter lim="800000"/>
          </a:ln>
          <a:effectLst/>
        </p:spPr>
        <p:txBody>
          <a:bodyPr>
            <a:spAutoFit/>
          </a:bodyPr>
          <a:lstStyle/>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For practical purposes, when the SNR is very high, we can assume that SNR + 1 is </a:t>
            </a:r>
            <a:r>
              <a:rPr lang="en-US" altLang="zh-CN" sz="2400" baseline="0" dirty="0">
                <a:solidFill>
                  <a:schemeClr val="hlink"/>
                </a:solidFill>
                <a:ea typeface="宋体" panose="02010600030101010101" pitchFamily="2" charset="-122"/>
              </a:rPr>
              <a:t>almost</a:t>
            </a:r>
            <a:r>
              <a:rPr lang="en-US" altLang="zh-CN" sz="2400" baseline="0" dirty="0">
                <a:ea typeface="宋体" panose="02010600030101010101" pitchFamily="2" charset="-122"/>
              </a:rPr>
              <a:t> the same as SNR. </a:t>
            </a:r>
          </a:p>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In these cases, the theoretical channel capacity can be </a:t>
            </a:r>
            <a:r>
              <a:rPr lang="en-US" altLang="zh-CN" sz="2400" baseline="0" dirty="0">
                <a:solidFill>
                  <a:srgbClr val="FF0000"/>
                </a:solidFill>
                <a:ea typeface="宋体" panose="02010600030101010101" pitchFamily="2" charset="-122"/>
              </a:rPr>
              <a:t>simplified to</a:t>
            </a:r>
          </a:p>
        </p:txBody>
      </p:sp>
      <p:pic>
        <p:nvPicPr>
          <p:cNvPr id="843791" name="Picture 15"/>
          <p:cNvPicPr>
            <a:picLocks noChangeAspect="1" noChangeArrowheads="1"/>
          </p:cNvPicPr>
          <p:nvPr/>
        </p:nvPicPr>
        <p:blipFill>
          <a:blip r:embed="rId3" cstate="print"/>
          <a:srcRect/>
          <a:stretch>
            <a:fillRect/>
          </a:stretch>
        </p:blipFill>
        <p:spPr bwMode="auto">
          <a:xfrm>
            <a:off x="3187700" y="3200400"/>
            <a:ext cx="2222500" cy="639763"/>
          </a:xfrm>
          <a:prstGeom prst="rect">
            <a:avLst/>
          </a:prstGeom>
          <a:noFill/>
          <a:ln w="57150" cmpd="thickThin">
            <a:solidFill>
              <a:schemeClr val="folHlink"/>
            </a:solidFill>
            <a:miter lim="800000"/>
            <a:headEnd/>
            <a:tailEnd/>
          </a:ln>
          <a:effectLst/>
        </p:spPr>
      </p:pic>
      <p:sp>
        <p:nvSpPr>
          <p:cNvPr id="843792" name="Rectangle 16"/>
          <p:cNvSpPr>
            <a:spLocks noChangeArrowheads="1"/>
          </p:cNvSpPr>
          <p:nvPr/>
        </p:nvSpPr>
        <p:spPr bwMode="auto">
          <a:xfrm>
            <a:off x="428596" y="4286256"/>
            <a:ext cx="8305800" cy="830997"/>
          </a:xfrm>
          <a:prstGeom prst="rect">
            <a:avLst/>
          </a:prstGeom>
          <a:noFill/>
          <a:ln w="9525">
            <a:noFill/>
            <a:miter lim="800000"/>
          </a:ln>
          <a:effectLst/>
        </p:spPr>
        <p:txBody>
          <a:bodyPr>
            <a:spAutoFit/>
          </a:bodyPr>
          <a:lstStyle/>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For example, we can calculate the theoretical capacity of the previous example as</a:t>
            </a:r>
          </a:p>
        </p:txBody>
      </p:sp>
      <p:pic>
        <p:nvPicPr>
          <p:cNvPr id="843793" name="Picture 17"/>
          <p:cNvPicPr>
            <a:picLocks noChangeAspect="1" noChangeArrowheads="1"/>
          </p:cNvPicPr>
          <p:nvPr/>
        </p:nvPicPr>
        <p:blipFill>
          <a:blip r:embed="rId4" cstate="print"/>
          <a:srcRect/>
          <a:stretch>
            <a:fillRect/>
          </a:stretch>
        </p:blipFill>
        <p:spPr bwMode="auto">
          <a:xfrm>
            <a:off x="2895600" y="5410200"/>
            <a:ext cx="3303588" cy="539750"/>
          </a:xfrm>
          <a:prstGeom prst="rect">
            <a:avLst/>
          </a:prstGeom>
          <a:noFill/>
          <a:ln w="57150" cmpd="thickThin">
            <a:solidFill>
              <a:schemeClr val="folHlink"/>
            </a:solidFill>
            <a:miter lim="800000"/>
            <a:headEnd/>
            <a:tailEnd/>
          </a:ln>
          <a:effectLst/>
        </p:spPr>
      </p:pic>
      <p:sp>
        <p:nvSpPr>
          <p:cNvPr id="843794" name="Rectangle 18"/>
          <p:cNvSpPr>
            <a:spLocks noGrp="1" noChangeArrowheads="1"/>
          </p:cNvSpPr>
          <p:nvPr>
            <p:ph type="title"/>
          </p:nvPr>
        </p:nvSpPr>
        <p:spPr/>
        <p:txBody>
          <a:bodyPr/>
          <a:lstStyle/>
          <a:p>
            <a:r>
              <a:rPr lang="en-US" altLang="zh-CN" dirty="0">
                <a:solidFill>
                  <a:schemeClr val="hlink"/>
                </a:solidFill>
              </a:rPr>
              <a:t>Example 0.40</a:t>
            </a:r>
            <a:endParaRPr lang="zh-CN" altLang="en-US" dirty="0">
              <a:solidFill>
                <a:schemeClr val="hlink"/>
              </a:solidFill>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r>
              <a:rPr lang="en-US" altLang="zh-CN"/>
              <a:t>3.</a:t>
            </a:r>
            <a:fld id="{968ED0C6-A036-47B9-A440-E262009F68C8}" type="slidenum">
              <a:rPr lang="en-US" altLang="zh-CN"/>
              <a:pPr/>
              <a:t>207</a:t>
            </a:fld>
            <a:endParaRPr lang="en-US" altLang="zh-CN"/>
          </a:p>
        </p:txBody>
      </p:sp>
      <p:sp>
        <p:nvSpPr>
          <p:cNvPr id="6" name="页脚占位符 5"/>
          <p:cNvSpPr>
            <a:spLocks noGrp="1"/>
          </p:cNvSpPr>
          <p:nvPr>
            <p:ph type="ftr" sz="quarter" idx="11"/>
          </p:nvPr>
        </p:nvSpPr>
        <p:spPr/>
        <p:txBody>
          <a:bodyPr/>
          <a:lstStyle/>
          <a:p>
            <a:r>
              <a:rPr lang="en-US" altLang="zh-CN" dirty="0"/>
              <a:t>Mobile and Wireless Networks</a:t>
            </a:r>
          </a:p>
        </p:txBody>
      </p:sp>
      <p:sp>
        <p:nvSpPr>
          <p:cNvPr id="1462274" name="Rectangle 2"/>
          <p:cNvSpPr>
            <a:spLocks noGrp="1" noChangeArrowheads="1"/>
          </p:cNvSpPr>
          <p:nvPr>
            <p:ph type="title"/>
          </p:nvPr>
        </p:nvSpPr>
        <p:spPr/>
        <p:txBody>
          <a:bodyPr/>
          <a:lstStyle/>
          <a:p>
            <a:r>
              <a:rPr lang="en-US" altLang="zh-CN" dirty="0"/>
              <a:t>Chapter 00 Data and Signals</a:t>
            </a:r>
            <a:endParaRPr lang="zh-CN" altLang="en-US" dirty="0"/>
          </a:p>
        </p:txBody>
      </p:sp>
      <p:sp>
        <p:nvSpPr>
          <p:cNvPr id="1462275" name="Rectangle 3"/>
          <p:cNvSpPr>
            <a:spLocks noGrp="1" noChangeArrowheads="1"/>
          </p:cNvSpPr>
          <p:nvPr>
            <p:ph type="body" sz="half" idx="1"/>
          </p:nvPr>
        </p:nvSpPr>
        <p:spPr>
          <a:xfrm>
            <a:off x="304800" y="1066800"/>
            <a:ext cx="4267200" cy="5105400"/>
          </a:xfrm>
        </p:spPr>
        <p:txBody>
          <a:bodyPr/>
          <a:lstStyle/>
          <a:p>
            <a:pPr>
              <a:lnSpc>
                <a:spcPct val="90000"/>
              </a:lnSpc>
              <a:buFontTx/>
              <a:buNone/>
            </a:pPr>
            <a:r>
              <a:rPr lang="en-US" altLang="zh-CN" sz="2000" dirty="0"/>
              <a:t>0.1 Analog and Digital</a:t>
            </a:r>
          </a:p>
          <a:p>
            <a:pPr>
              <a:lnSpc>
                <a:spcPct val="90000"/>
              </a:lnSpc>
            </a:pPr>
            <a:r>
              <a:rPr lang="en-US" altLang="zh-CN" sz="2000" dirty="0"/>
              <a:t>Analog and Digital Data</a:t>
            </a:r>
          </a:p>
          <a:p>
            <a:pPr>
              <a:lnSpc>
                <a:spcPct val="90000"/>
              </a:lnSpc>
            </a:pPr>
            <a:r>
              <a:rPr lang="en-US" altLang="zh-CN" sz="2000" dirty="0"/>
              <a:t>Analog and Digital Signal</a:t>
            </a:r>
          </a:p>
          <a:p>
            <a:pPr>
              <a:lnSpc>
                <a:spcPct val="90000"/>
              </a:lnSpc>
            </a:pPr>
            <a:r>
              <a:rPr lang="en-US" altLang="zh-CN" sz="2000" dirty="0"/>
              <a:t>Periodical and Nonperiodic Signals </a:t>
            </a:r>
          </a:p>
          <a:p>
            <a:pPr>
              <a:lnSpc>
                <a:spcPct val="90000"/>
              </a:lnSpc>
              <a:buFontTx/>
              <a:buNone/>
            </a:pPr>
            <a:endParaRPr lang="en-US" altLang="zh-CN" sz="2000" dirty="0"/>
          </a:p>
          <a:p>
            <a:pPr>
              <a:lnSpc>
                <a:spcPct val="90000"/>
              </a:lnSpc>
              <a:buFontTx/>
              <a:buNone/>
            </a:pPr>
            <a:r>
              <a:rPr lang="en-US" altLang="zh-CN" sz="2000" dirty="0"/>
              <a:t>0.2 Periodical Analog Signals</a:t>
            </a:r>
          </a:p>
          <a:p>
            <a:pPr>
              <a:lnSpc>
                <a:spcPct val="90000"/>
              </a:lnSpc>
            </a:pPr>
            <a:r>
              <a:rPr lang="en-US" altLang="zh-CN" sz="2000" dirty="0"/>
              <a:t>Sine Wave, Phase and Wavelength</a:t>
            </a:r>
          </a:p>
          <a:p>
            <a:pPr>
              <a:lnSpc>
                <a:spcPct val="90000"/>
              </a:lnSpc>
            </a:pPr>
            <a:r>
              <a:rPr lang="en-US" altLang="zh-CN" sz="2000" dirty="0"/>
              <a:t>Time and Frequency Domains</a:t>
            </a:r>
          </a:p>
          <a:p>
            <a:pPr>
              <a:lnSpc>
                <a:spcPct val="90000"/>
              </a:lnSpc>
            </a:pPr>
            <a:r>
              <a:rPr lang="en-US" altLang="zh-CN" sz="2000" dirty="0"/>
              <a:t>Composite Signals</a:t>
            </a:r>
          </a:p>
          <a:p>
            <a:pPr>
              <a:lnSpc>
                <a:spcPct val="90000"/>
              </a:lnSpc>
            </a:pPr>
            <a:r>
              <a:rPr lang="en-US" altLang="zh-CN" sz="2000" dirty="0"/>
              <a:t>Bandwidth</a:t>
            </a:r>
          </a:p>
          <a:p>
            <a:pPr>
              <a:lnSpc>
                <a:spcPct val="90000"/>
              </a:lnSpc>
              <a:buFontTx/>
              <a:buNone/>
            </a:pPr>
            <a:endParaRPr lang="en-US" altLang="zh-CN" sz="1800" dirty="0"/>
          </a:p>
          <a:p>
            <a:pPr>
              <a:lnSpc>
                <a:spcPct val="90000"/>
              </a:lnSpc>
              <a:buFontTx/>
              <a:buNone/>
            </a:pPr>
            <a:r>
              <a:rPr lang="en-US" altLang="zh-CN" sz="2000" dirty="0"/>
              <a:t>0.3 Digital Signals</a:t>
            </a:r>
          </a:p>
          <a:p>
            <a:pPr>
              <a:lnSpc>
                <a:spcPct val="90000"/>
              </a:lnSpc>
              <a:buFontTx/>
              <a:buNone/>
            </a:pPr>
            <a:endParaRPr lang="en-US" altLang="zh-CN" sz="1800" dirty="0"/>
          </a:p>
          <a:p>
            <a:pPr>
              <a:lnSpc>
                <a:spcPct val="90000"/>
              </a:lnSpc>
              <a:buNone/>
            </a:pPr>
            <a:r>
              <a:rPr lang="en-US" altLang="zh-CN" sz="2000" dirty="0"/>
              <a:t>0.4 Transmission Impairment</a:t>
            </a:r>
          </a:p>
          <a:p>
            <a:pPr>
              <a:lnSpc>
                <a:spcPct val="90000"/>
              </a:lnSpc>
              <a:buFontTx/>
              <a:buNone/>
            </a:pPr>
            <a:endParaRPr lang="en-US" altLang="zh-CN" sz="2200" dirty="0"/>
          </a:p>
        </p:txBody>
      </p:sp>
      <p:sp>
        <p:nvSpPr>
          <p:cNvPr id="1462276" name="Rectangle 4"/>
          <p:cNvSpPr>
            <a:spLocks noGrp="1" noChangeArrowheads="1"/>
          </p:cNvSpPr>
          <p:nvPr>
            <p:ph type="body" sz="half" idx="2"/>
          </p:nvPr>
        </p:nvSpPr>
        <p:spPr>
          <a:xfrm>
            <a:off x="4419600" y="990600"/>
            <a:ext cx="4419600" cy="5181600"/>
          </a:xfrm>
        </p:spPr>
        <p:txBody>
          <a:bodyPr/>
          <a:lstStyle/>
          <a:p>
            <a:r>
              <a:rPr lang="en-US" altLang="zh-CN" sz="2000" dirty="0"/>
              <a:t>Attenuation, Distortion, and Noise</a:t>
            </a:r>
          </a:p>
          <a:p>
            <a:pPr>
              <a:buFontTx/>
              <a:buNone/>
            </a:pPr>
            <a:endParaRPr lang="en-US" altLang="zh-CN" sz="2000" dirty="0"/>
          </a:p>
          <a:p>
            <a:pPr>
              <a:buFontTx/>
              <a:buNone/>
            </a:pPr>
            <a:r>
              <a:rPr lang="en-US" altLang="zh-CN" sz="2000" dirty="0"/>
              <a:t>0.5 Data Rate Limits</a:t>
            </a:r>
          </a:p>
          <a:p>
            <a:r>
              <a:rPr lang="en-US" altLang="zh-CN" sz="2000" dirty="0"/>
              <a:t>Noiseless Channel: Nyquist Bit Rate</a:t>
            </a:r>
          </a:p>
          <a:p>
            <a:r>
              <a:rPr lang="en-US" altLang="zh-CN" sz="2000" dirty="0"/>
              <a:t>Noisy Channel: Shannon Capacity</a:t>
            </a:r>
          </a:p>
          <a:p>
            <a:r>
              <a:rPr lang="en-US" altLang="zh-CN" sz="2000" dirty="0">
                <a:solidFill>
                  <a:srgbClr val="FF0000"/>
                </a:solidFill>
              </a:rPr>
              <a:t>Using Both Limits</a:t>
            </a:r>
          </a:p>
          <a:p>
            <a:pPr>
              <a:buFontTx/>
              <a:buNone/>
            </a:pPr>
            <a:endParaRPr lang="en-US" altLang="zh-CN" sz="2000" dirty="0"/>
          </a:p>
          <a:p>
            <a:pPr>
              <a:buFontTx/>
              <a:buNone/>
            </a:pPr>
            <a:r>
              <a:rPr lang="en-US" altLang="zh-CN" sz="2000" dirty="0"/>
              <a:t>0.6 Performance </a:t>
            </a:r>
          </a:p>
          <a:p>
            <a:r>
              <a:rPr lang="en-US" altLang="zh-CN" sz="2000" dirty="0"/>
              <a:t>Bandwidth</a:t>
            </a:r>
          </a:p>
          <a:p>
            <a:r>
              <a:rPr lang="en-US" altLang="zh-CN" sz="2000" dirty="0"/>
              <a:t>Throughput</a:t>
            </a:r>
          </a:p>
          <a:p>
            <a:r>
              <a:rPr lang="en-US" altLang="zh-CN" sz="2000" dirty="0"/>
              <a:t>Latency (Delay)</a:t>
            </a:r>
          </a:p>
          <a:p>
            <a:r>
              <a:rPr lang="en-US" altLang="zh-CN" sz="2000" dirty="0"/>
              <a:t>Bandwidth-Delay Product</a:t>
            </a:r>
          </a:p>
          <a:p>
            <a:r>
              <a:rPr lang="en-US" altLang="zh-CN" sz="2000" dirty="0"/>
              <a:t>Jitter</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A39E4CBB-2094-4979-B8E9-E6D6F95EF5A8}" type="slidenum">
              <a:rPr lang="en-US" altLang="zh-CN"/>
              <a:pPr/>
              <a:t>208</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sp>
        <p:nvSpPr>
          <p:cNvPr id="844810"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44812" name="Text Box 12"/>
          <p:cNvSpPr txBox="1">
            <a:spLocks noChangeArrowheads="1"/>
          </p:cNvSpPr>
          <p:nvPr/>
        </p:nvSpPr>
        <p:spPr bwMode="auto">
          <a:xfrm>
            <a:off x="685800" y="381000"/>
            <a:ext cx="7848600" cy="579438"/>
          </a:xfrm>
          <a:prstGeom prst="rect">
            <a:avLst/>
          </a:prstGeom>
          <a:noFill/>
          <a:ln w="9525">
            <a:noFill/>
            <a:miter lim="800000"/>
          </a:ln>
          <a:effectLst/>
        </p:spPr>
        <p:txBody>
          <a:bodyPr>
            <a:spAutoFit/>
          </a:bodyPr>
          <a:lstStyle/>
          <a:p>
            <a:pPr algn="ctr" eaLnBrk="0" hangingPunct="0">
              <a:spcBef>
                <a:spcPct val="0"/>
              </a:spcBef>
              <a:buSzTx/>
              <a:buFontTx/>
              <a:buNone/>
            </a:pPr>
            <a:endParaRPr lang="en-US" altLang="zh-CN" sz="3200" b="1" baseline="0"/>
          </a:p>
        </p:txBody>
      </p:sp>
      <p:pic>
        <p:nvPicPr>
          <p:cNvPr id="844814" name="Picture 14"/>
          <p:cNvPicPr>
            <a:picLocks noChangeAspect="1" noChangeArrowheads="1"/>
          </p:cNvPicPr>
          <p:nvPr/>
        </p:nvPicPr>
        <p:blipFill>
          <a:blip r:embed="rId3" cstate="print"/>
          <a:srcRect/>
          <a:stretch>
            <a:fillRect/>
          </a:stretch>
        </p:blipFill>
        <p:spPr bwMode="auto">
          <a:xfrm>
            <a:off x="990600" y="5334000"/>
            <a:ext cx="7370763" cy="441325"/>
          </a:xfrm>
          <a:prstGeom prst="rect">
            <a:avLst/>
          </a:prstGeom>
          <a:noFill/>
          <a:ln w="57150" cmpd="thickThin">
            <a:solidFill>
              <a:schemeClr val="folHlink"/>
            </a:solidFill>
            <a:miter lim="800000"/>
            <a:headEnd/>
            <a:tailEnd/>
          </a:ln>
          <a:effectLst/>
        </p:spPr>
      </p:pic>
      <p:sp>
        <p:nvSpPr>
          <p:cNvPr id="844815" name="Rectangle 15"/>
          <p:cNvSpPr>
            <a:spLocks noGrp="1" noChangeArrowheads="1"/>
          </p:cNvSpPr>
          <p:nvPr>
            <p:ph type="title"/>
          </p:nvPr>
        </p:nvSpPr>
        <p:spPr/>
        <p:txBody>
          <a:bodyPr/>
          <a:lstStyle/>
          <a:p>
            <a:r>
              <a:rPr lang="en-US" altLang="zh-CN" dirty="0"/>
              <a:t>0.5.3 Using Both Limits</a:t>
            </a:r>
            <a:endParaRPr lang="zh-CN" altLang="en-US" dirty="0"/>
          </a:p>
        </p:txBody>
      </p:sp>
      <p:sp>
        <p:nvSpPr>
          <p:cNvPr id="844816" name="Rectangle 16"/>
          <p:cNvSpPr>
            <a:spLocks noGrp="1" noChangeArrowheads="1"/>
          </p:cNvSpPr>
          <p:nvPr>
            <p:ph type="body" idx="1"/>
          </p:nvPr>
        </p:nvSpPr>
        <p:spPr>
          <a:xfrm>
            <a:off x="304800" y="1000108"/>
            <a:ext cx="8534400" cy="3857652"/>
          </a:xfrm>
        </p:spPr>
        <p:txBody>
          <a:bodyPr/>
          <a:lstStyle/>
          <a:p>
            <a:pPr>
              <a:spcBef>
                <a:spcPts val="600"/>
              </a:spcBef>
            </a:pPr>
            <a:r>
              <a:rPr lang="en-US" altLang="zh-CN" dirty="0"/>
              <a:t>In practice, we need to use both methods to find the limits and signal levels. </a:t>
            </a:r>
          </a:p>
          <a:p>
            <a:pPr>
              <a:spcBef>
                <a:spcPts val="600"/>
              </a:spcBef>
            </a:pPr>
            <a:r>
              <a:rPr lang="en-US" altLang="zh-CN" dirty="0"/>
              <a:t>Let us show this with an example.</a:t>
            </a:r>
          </a:p>
          <a:p>
            <a:pPr>
              <a:spcBef>
                <a:spcPts val="600"/>
              </a:spcBef>
            </a:pPr>
            <a:r>
              <a:rPr lang="en-US" altLang="zh-CN" dirty="0"/>
              <a:t>We have a channel with a 1-MHz bandwidth. The SNR for this channel is 63. </a:t>
            </a:r>
          </a:p>
          <a:p>
            <a:pPr>
              <a:spcBef>
                <a:spcPts val="600"/>
              </a:spcBef>
            </a:pPr>
            <a:r>
              <a:rPr lang="en-US" altLang="zh-CN" dirty="0"/>
              <a:t>What are the </a:t>
            </a:r>
            <a:r>
              <a:rPr lang="en-US" altLang="zh-CN" dirty="0">
                <a:solidFill>
                  <a:schemeClr val="hlink"/>
                </a:solidFill>
              </a:rPr>
              <a:t>appropriate</a:t>
            </a:r>
            <a:r>
              <a:rPr lang="en-US" altLang="zh-CN" dirty="0"/>
              <a:t> bit rate and signal level?</a:t>
            </a:r>
          </a:p>
          <a:p>
            <a:endParaRPr lang="en-US" altLang="zh-CN" dirty="0">
              <a:solidFill>
                <a:schemeClr val="hlink"/>
              </a:solidFill>
            </a:endParaRPr>
          </a:p>
          <a:p>
            <a:pPr>
              <a:buFontTx/>
              <a:buNone/>
            </a:pPr>
            <a:r>
              <a:rPr lang="en-US" altLang="zh-CN" dirty="0">
                <a:solidFill>
                  <a:schemeClr val="hlink"/>
                </a:solidFill>
              </a:rPr>
              <a:t>Solution</a:t>
            </a:r>
          </a:p>
          <a:p>
            <a:r>
              <a:rPr lang="en-US" altLang="zh-CN" dirty="0">
                <a:solidFill>
                  <a:schemeClr val="hlink"/>
                </a:solidFill>
              </a:rPr>
              <a:t>First</a:t>
            </a:r>
            <a:r>
              <a:rPr lang="en-US" altLang="zh-CN" dirty="0"/>
              <a:t>, we use the Shannon formula to find the upper limit.</a:t>
            </a:r>
            <a:endParaRPr lang="zh-CN" alt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hlink"/>
                </a:solidFill>
              </a:rPr>
              <a:t>Example 0.41 </a:t>
            </a:r>
            <a:r>
              <a:rPr lang="en-US" altLang="zh-CN" dirty="0"/>
              <a:t>(continued)</a:t>
            </a:r>
            <a:endParaRPr lang="zh-CN" altLang="en-US" dirty="0"/>
          </a:p>
        </p:txBody>
      </p:sp>
      <p:sp>
        <p:nvSpPr>
          <p:cNvPr id="990224" name="Rectangle 16"/>
          <p:cNvSpPr>
            <a:spLocks noGrp="1" noChangeArrowheads="1"/>
          </p:cNvSpPr>
          <p:nvPr>
            <p:ph idx="1"/>
          </p:nvPr>
        </p:nvSpPr>
        <p:spPr>
          <a:xfrm>
            <a:off x="304800" y="1071546"/>
            <a:ext cx="8534400" cy="5100654"/>
          </a:xfrm>
        </p:spPr>
        <p:txBody>
          <a:bodyPr/>
          <a:lstStyle/>
          <a:p>
            <a:r>
              <a:rPr lang="en-US" altLang="zh-CN" dirty="0">
                <a:ea typeface="Microsoft JhengHei" panose="020B0604030504040204" pitchFamily="34" charset="-120"/>
              </a:rPr>
              <a:t>The Shannon formula gives us 6 Mbps, the upper limit. </a:t>
            </a:r>
          </a:p>
          <a:p>
            <a:endParaRPr lang="en-US" altLang="zh-CN" dirty="0">
              <a:ea typeface="Microsoft JhengHei" panose="020B0604030504040204" pitchFamily="34" charset="-120"/>
            </a:endParaRPr>
          </a:p>
          <a:p>
            <a:r>
              <a:rPr lang="en-US" altLang="zh-CN" dirty="0">
                <a:ea typeface="Microsoft JhengHei" panose="020B0604030504040204" pitchFamily="34" charset="-120"/>
              </a:rPr>
              <a:t>For better performance we choose something</a:t>
            </a:r>
            <a:r>
              <a:rPr lang="en-US" altLang="zh-CN" dirty="0">
                <a:solidFill>
                  <a:schemeClr val="hlink"/>
                </a:solidFill>
                <a:ea typeface="Microsoft JhengHei" panose="020B0604030504040204" pitchFamily="34" charset="-120"/>
              </a:rPr>
              <a:t> lower</a:t>
            </a:r>
            <a:r>
              <a:rPr lang="en-US" altLang="zh-CN" dirty="0">
                <a:ea typeface="Microsoft JhengHei" panose="020B0604030504040204" pitchFamily="34" charset="-120"/>
              </a:rPr>
              <a:t>, 4 Mbps, for example. </a:t>
            </a:r>
          </a:p>
          <a:p>
            <a:endParaRPr lang="en-US" altLang="zh-CN" dirty="0">
              <a:solidFill>
                <a:schemeClr val="hlink"/>
              </a:solidFill>
              <a:ea typeface="Microsoft JhengHei" panose="020B0604030504040204" pitchFamily="34" charset="-120"/>
            </a:endParaRPr>
          </a:p>
          <a:p>
            <a:r>
              <a:rPr lang="en-US" altLang="zh-CN" dirty="0">
                <a:solidFill>
                  <a:schemeClr val="hlink"/>
                </a:solidFill>
                <a:ea typeface="Microsoft JhengHei" panose="020B0604030504040204" pitchFamily="34" charset="-120"/>
              </a:rPr>
              <a:t>Then</a:t>
            </a:r>
            <a:r>
              <a:rPr lang="en-US" altLang="zh-CN" dirty="0">
                <a:ea typeface="Microsoft JhengHei" panose="020B0604030504040204" pitchFamily="34" charset="-120"/>
              </a:rPr>
              <a:t> we use the </a:t>
            </a:r>
            <a:r>
              <a:rPr lang="en-US" altLang="zh-CN" dirty="0">
                <a:solidFill>
                  <a:srgbClr val="FF0000"/>
                </a:solidFill>
                <a:ea typeface="Microsoft JhengHei" panose="020B0604030504040204" pitchFamily="34" charset="-120"/>
              </a:rPr>
              <a:t>Nyquist formula </a:t>
            </a:r>
            <a:r>
              <a:rPr lang="en-US" altLang="zh-CN" dirty="0">
                <a:ea typeface="Microsoft JhengHei" panose="020B0604030504040204" pitchFamily="34" charset="-120"/>
              </a:rPr>
              <a:t>to find the number of signal levels.</a:t>
            </a:r>
            <a:endParaRPr lang="zh-CN" altLang="en-US" dirty="0">
              <a:ea typeface="Microsoft JhengHei" panose="020B0604030504040204" pitchFamily="34" charset="-120"/>
            </a:endParaRPr>
          </a:p>
        </p:txBody>
      </p:sp>
      <p:sp>
        <p:nvSpPr>
          <p:cNvPr id="6" name="灯片编号占位符 3"/>
          <p:cNvSpPr>
            <a:spLocks noGrp="1"/>
          </p:cNvSpPr>
          <p:nvPr>
            <p:ph type="sldNum" sz="quarter" idx="10"/>
          </p:nvPr>
        </p:nvSpPr>
        <p:spPr/>
        <p:txBody>
          <a:bodyPr/>
          <a:lstStyle/>
          <a:p>
            <a:r>
              <a:rPr lang="en-US" altLang="zh-CN"/>
              <a:t>3.</a:t>
            </a:r>
            <a:fld id="{9BC84AC0-F8AB-4734-8713-CB881C88DED6}" type="slidenum">
              <a:rPr lang="en-US" altLang="zh-CN"/>
              <a:pPr/>
              <a:t>209</a:t>
            </a:fld>
            <a:endParaRPr lang="en-US" altLang="zh-CN"/>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990218"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990222" name="Picture 14"/>
          <p:cNvPicPr>
            <a:picLocks noChangeAspect="1" noChangeArrowheads="1"/>
          </p:cNvPicPr>
          <p:nvPr/>
        </p:nvPicPr>
        <p:blipFill>
          <a:blip r:embed="rId3" cstate="print"/>
          <a:srcRect/>
          <a:stretch>
            <a:fillRect/>
          </a:stretch>
        </p:blipFill>
        <p:spPr bwMode="auto">
          <a:xfrm>
            <a:off x="1981200" y="4495800"/>
            <a:ext cx="5030788" cy="350838"/>
          </a:xfrm>
          <a:prstGeom prst="rect">
            <a:avLst/>
          </a:prstGeom>
          <a:noFill/>
          <a:ln w="57150" cmpd="thickThin">
            <a:solidFill>
              <a:schemeClr val="folHlink"/>
            </a:solid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pic>
        <p:nvPicPr>
          <p:cNvPr id="1022983" name="Picture 7"/>
          <p:cNvPicPr>
            <a:picLocks noChangeAspect="1" noChangeArrowheads="1"/>
          </p:cNvPicPr>
          <p:nvPr/>
        </p:nvPicPr>
        <p:blipFill>
          <a:blip r:embed="rId2" cstate="print"/>
          <a:srcRect/>
          <a:stretch>
            <a:fillRect/>
          </a:stretch>
        </p:blipFill>
        <p:spPr bwMode="auto">
          <a:xfrm>
            <a:off x="2286000" y="4800600"/>
            <a:ext cx="3375025" cy="666750"/>
          </a:xfrm>
          <a:prstGeom prst="rect">
            <a:avLst/>
          </a:prstGeom>
          <a:solidFill>
            <a:srgbClr val="3366FF"/>
          </a:solidFill>
          <a:ln w="28575">
            <a:solidFill>
              <a:srgbClr val="3366FF"/>
            </a:solidFill>
            <a:miter lim="800000"/>
            <a:headEnd/>
            <a:tailEnd/>
          </a:ln>
          <a:effectLst/>
        </p:spPr>
      </p:pic>
      <p:sp>
        <p:nvSpPr>
          <p:cNvPr id="1022987" name="Rectangle 11"/>
          <p:cNvSpPr>
            <a:spLocks noGrp="1" noChangeArrowheads="1"/>
          </p:cNvSpPr>
          <p:nvPr>
            <p:ph type="body" idx="1"/>
          </p:nvPr>
        </p:nvSpPr>
        <p:spPr>
          <a:xfrm>
            <a:off x="304800" y="1066800"/>
            <a:ext cx="8534400" cy="2971800"/>
          </a:xfrm>
          <a:noFill/>
        </p:spPr>
        <p:txBody>
          <a:bodyPr/>
          <a:lstStyle/>
          <a:p>
            <a:pPr>
              <a:spcBef>
                <a:spcPts val="600"/>
              </a:spcBef>
            </a:pPr>
            <a:r>
              <a:rPr lang="en-US" altLang="zh-CN" dirty="0"/>
              <a:t>Period refers to the amount of time, in seconds, a signal needs to complete 1 cycle. </a:t>
            </a:r>
          </a:p>
          <a:p>
            <a:pPr>
              <a:spcBef>
                <a:spcPts val="600"/>
              </a:spcBef>
            </a:pPr>
            <a:endParaRPr lang="en-US" altLang="zh-CN" dirty="0"/>
          </a:p>
          <a:p>
            <a:pPr>
              <a:spcBef>
                <a:spcPts val="600"/>
              </a:spcBef>
            </a:pPr>
            <a:r>
              <a:rPr lang="en-US" altLang="zh-CN" dirty="0"/>
              <a:t>Frequency refers to the number of periods in 1s. </a:t>
            </a:r>
          </a:p>
          <a:p>
            <a:pPr>
              <a:spcBef>
                <a:spcPts val="600"/>
              </a:spcBef>
            </a:pPr>
            <a:endParaRPr lang="en-US" altLang="zh-CN" dirty="0"/>
          </a:p>
          <a:p>
            <a:pPr>
              <a:spcBef>
                <a:spcPts val="600"/>
              </a:spcBef>
            </a:pPr>
            <a:r>
              <a:rPr lang="en-US" altLang="zh-CN" dirty="0"/>
              <a:t>Note that period and frequency are </a:t>
            </a:r>
            <a:r>
              <a:rPr lang="en-US" altLang="zh-CN" dirty="0">
                <a:solidFill>
                  <a:srgbClr val="FF0000"/>
                </a:solidFill>
              </a:rPr>
              <a:t>just one </a:t>
            </a:r>
            <a:r>
              <a:rPr lang="en-US" altLang="zh-CN" dirty="0"/>
              <a:t>characteristic </a:t>
            </a:r>
            <a:r>
              <a:rPr lang="en-US" altLang="zh-CN" dirty="0">
                <a:solidFill>
                  <a:srgbClr val="FF0000"/>
                </a:solidFill>
              </a:rPr>
              <a:t>defined </a:t>
            </a:r>
            <a:r>
              <a:rPr lang="en-US" altLang="zh-CN" dirty="0"/>
              <a:t>in two ways. </a:t>
            </a:r>
          </a:p>
        </p:txBody>
      </p:sp>
      <p:sp>
        <p:nvSpPr>
          <p:cNvPr id="1022988" name="Rectangle 12"/>
          <p:cNvSpPr>
            <a:spLocks noGrp="1" noChangeArrowheads="1"/>
          </p:cNvSpPr>
          <p:nvPr>
            <p:ph type="title"/>
          </p:nvPr>
        </p:nvSpPr>
        <p:spPr/>
        <p:txBody>
          <a:bodyPr/>
          <a:lstStyle/>
          <a:p>
            <a:r>
              <a:rPr lang="en-US" altLang="zh-CN"/>
              <a:t>2. Period and Frequency</a:t>
            </a:r>
            <a:endParaRPr lang="zh-CN" altLang="en-US"/>
          </a:p>
        </p:txBody>
      </p:sp>
    </p:spTree>
  </p:cSld>
  <p:clrMapOvr>
    <a:masterClrMapping/>
  </p:clrMapOv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r>
              <a:rPr lang="en-US" altLang="zh-CN"/>
              <a:t>3.</a:t>
            </a:r>
            <a:fld id="{186DD0E3-5816-4B81-8DD5-4578198DBEF1}" type="slidenum">
              <a:rPr lang="en-US" altLang="zh-CN"/>
              <a:pPr/>
              <a:t>210</a:t>
            </a:fld>
            <a:endParaRPr lang="en-US" altLang="zh-CN"/>
          </a:p>
        </p:txBody>
      </p:sp>
      <p:sp>
        <p:nvSpPr>
          <p:cNvPr id="9" name="页脚占位符 2"/>
          <p:cNvSpPr>
            <a:spLocks noGrp="1"/>
          </p:cNvSpPr>
          <p:nvPr>
            <p:ph type="ftr" sz="quarter" idx="11"/>
          </p:nvPr>
        </p:nvSpPr>
        <p:spPr/>
        <p:txBody>
          <a:bodyPr/>
          <a:lstStyle/>
          <a:p>
            <a:r>
              <a:rPr lang="en-US" altLang="zh-CN" dirty="0"/>
              <a:t>Mobile and Wireless Networks</a:t>
            </a:r>
          </a:p>
        </p:txBody>
      </p:sp>
      <p:sp>
        <p:nvSpPr>
          <p:cNvPr id="740361" name="Line 9"/>
          <p:cNvSpPr>
            <a:spLocks noChangeShapeType="1"/>
          </p:cNvSpPr>
          <p:nvPr/>
        </p:nvSpPr>
        <p:spPr bwMode="auto">
          <a:xfrm>
            <a:off x="457200" y="2514600"/>
            <a:ext cx="8153400" cy="0"/>
          </a:xfrm>
          <a:prstGeom prst="line">
            <a:avLst/>
          </a:prstGeom>
          <a:noFill/>
          <a:ln w="76200">
            <a:solidFill>
              <a:srgbClr val="009900"/>
            </a:solidFill>
            <a:round/>
          </a:ln>
          <a:effectLst/>
        </p:spPr>
        <p:txBody>
          <a:bodyPr/>
          <a:lstStyle/>
          <a:p>
            <a:endParaRPr lang="zh-CN" altLang="en-US"/>
          </a:p>
        </p:txBody>
      </p:sp>
      <p:sp>
        <p:nvSpPr>
          <p:cNvPr id="740362" name="Line 10"/>
          <p:cNvSpPr>
            <a:spLocks noChangeShapeType="1"/>
          </p:cNvSpPr>
          <p:nvPr/>
        </p:nvSpPr>
        <p:spPr bwMode="auto">
          <a:xfrm>
            <a:off x="457200" y="4038600"/>
            <a:ext cx="8153400" cy="0"/>
          </a:xfrm>
          <a:prstGeom prst="line">
            <a:avLst/>
          </a:prstGeom>
          <a:noFill/>
          <a:ln w="76200">
            <a:solidFill>
              <a:srgbClr val="009900"/>
            </a:solidFill>
            <a:round/>
          </a:ln>
          <a:effectLst/>
        </p:spPr>
        <p:txBody>
          <a:bodyPr/>
          <a:lstStyle/>
          <a:p>
            <a:endParaRPr lang="zh-CN" altLang="en-US"/>
          </a:p>
        </p:txBody>
      </p:sp>
      <p:sp>
        <p:nvSpPr>
          <p:cNvPr id="740363" name="Rectangle 11"/>
          <p:cNvSpPr>
            <a:spLocks noChangeArrowheads="1"/>
          </p:cNvSpPr>
          <p:nvPr/>
        </p:nvSpPr>
        <p:spPr bwMode="auto">
          <a:xfrm>
            <a:off x="457200" y="2590800"/>
            <a:ext cx="8153400" cy="1373188"/>
          </a:xfrm>
          <a:prstGeom prst="rect">
            <a:avLst/>
          </a:prstGeom>
          <a:solidFill>
            <a:srgbClr val="99FF33"/>
          </a:solidFill>
          <a:ln w="76200" algn="ctr">
            <a:noFill/>
            <a:miter lim="800000"/>
          </a:ln>
          <a:effectLst/>
        </p:spPr>
        <p:txBody>
          <a:bodyPr>
            <a:spAutoFit/>
          </a:bodyPr>
          <a:lstStyle/>
          <a:p>
            <a:pPr marL="342265" indent="-342265" eaLnBrk="0" hangingPunct="0">
              <a:spcBef>
                <a:spcPts val="600"/>
              </a:spcBef>
              <a:buClr>
                <a:schemeClr val="hlink"/>
              </a:buClr>
              <a:buSzTx/>
              <a:buFontTx/>
              <a:buChar char="•"/>
            </a:pPr>
            <a:r>
              <a:rPr lang="en-US" altLang="zh-CN" sz="2800" baseline="0" dirty="0">
                <a:ea typeface="宋体" panose="02010600030101010101" pitchFamily="2" charset="-122"/>
              </a:rPr>
              <a:t>The Shannon capacity gives us the upper limit; the Nyquist formula tells us how many signal levels we need.</a:t>
            </a:r>
          </a:p>
        </p:txBody>
      </p:sp>
      <p:grpSp>
        <p:nvGrpSpPr>
          <p:cNvPr id="740364" name="Group 12"/>
          <p:cNvGrpSpPr/>
          <p:nvPr/>
        </p:nvGrpSpPr>
        <p:grpSpPr bwMode="auto">
          <a:xfrm>
            <a:off x="457200" y="1871663"/>
            <a:ext cx="1143000" cy="566737"/>
            <a:chOff x="1200" y="1248"/>
            <a:chExt cx="720" cy="357"/>
          </a:xfrm>
        </p:grpSpPr>
        <p:pic>
          <p:nvPicPr>
            <p:cNvPr id="74036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740366" name="Text Box 14"/>
            <p:cNvSpPr txBox="1">
              <a:spLocks noChangeArrowheads="1"/>
            </p:cNvSpPr>
            <p:nvPr/>
          </p:nvSpPr>
          <p:spPr bwMode="auto">
            <a:xfrm>
              <a:off x="1284" y="1248"/>
              <a:ext cx="551" cy="327"/>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800" b="1" i="1" baseline="0">
                  <a:solidFill>
                    <a:schemeClr val="hlink"/>
                  </a:solidFill>
                  <a:latin typeface="Times New Roman" panose="02020603050405020304" pitchFamily="18" charset="0"/>
                  <a:ea typeface="宋体" panose="02010600030101010101" pitchFamily="2" charset="-122"/>
                </a:rPr>
                <a:t>Note</a:t>
              </a:r>
            </a:p>
          </p:txBody>
        </p:sp>
      </p:gr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r>
              <a:rPr lang="en-US" altLang="zh-CN"/>
              <a:t>3.</a:t>
            </a:r>
            <a:fld id="{968ED0C6-A036-47B9-A440-E262009F68C8}" type="slidenum">
              <a:rPr lang="en-US" altLang="zh-CN"/>
              <a:pPr/>
              <a:t>211</a:t>
            </a:fld>
            <a:endParaRPr lang="en-US" altLang="zh-CN"/>
          </a:p>
        </p:txBody>
      </p:sp>
      <p:sp>
        <p:nvSpPr>
          <p:cNvPr id="6" name="页脚占位符 5"/>
          <p:cNvSpPr>
            <a:spLocks noGrp="1"/>
          </p:cNvSpPr>
          <p:nvPr>
            <p:ph type="ftr" sz="quarter" idx="11"/>
          </p:nvPr>
        </p:nvSpPr>
        <p:spPr/>
        <p:txBody>
          <a:bodyPr/>
          <a:lstStyle/>
          <a:p>
            <a:r>
              <a:rPr lang="en-US" altLang="zh-CN" dirty="0"/>
              <a:t>Mobile and Wireless Networks</a:t>
            </a:r>
          </a:p>
        </p:txBody>
      </p:sp>
      <p:sp>
        <p:nvSpPr>
          <p:cNvPr id="1462274" name="Rectangle 2"/>
          <p:cNvSpPr>
            <a:spLocks noGrp="1" noChangeArrowheads="1"/>
          </p:cNvSpPr>
          <p:nvPr>
            <p:ph type="title"/>
          </p:nvPr>
        </p:nvSpPr>
        <p:spPr/>
        <p:txBody>
          <a:bodyPr/>
          <a:lstStyle/>
          <a:p>
            <a:r>
              <a:rPr lang="en-US" altLang="zh-CN" dirty="0"/>
              <a:t>Chapter 00 Data and Signals</a:t>
            </a:r>
            <a:endParaRPr lang="zh-CN" altLang="en-US" dirty="0"/>
          </a:p>
        </p:txBody>
      </p:sp>
      <p:sp>
        <p:nvSpPr>
          <p:cNvPr id="1462275" name="Rectangle 3"/>
          <p:cNvSpPr>
            <a:spLocks noGrp="1" noChangeArrowheads="1"/>
          </p:cNvSpPr>
          <p:nvPr>
            <p:ph type="body" sz="half" idx="1"/>
          </p:nvPr>
        </p:nvSpPr>
        <p:spPr>
          <a:xfrm>
            <a:off x="304800" y="1066800"/>
            <a:ext cx="4267200" cy="5105400"/>
          </a:xfrm>
        </p:spPr>
        <p:txBody>
          <a:bodyPr/>
          <a:lstStyle/>
          <a:p>
            <a:pPr>
              <a:lnSpc>
                <a:spcPct val="90000"/>
              </a:lnSpc>
              <a:buFontTx/>
              <a:buNone/>
            </a:pPr>
            <a:r>
              <a:rPr lang="en-US" altLang="zh-CN" sz="2000" dirty="0"/>
              <a:t>0.1 Analog and Digital</a:t>
            </a:r>
          </a:p>
          <a:p>
            <a:pPr>
              <a:lnSpc>
                <a:spcPct val="90000"/>
              </a:lnSpc>
            </a:pPr>
            <a:r>
              <a:rPr lang="en-US" altLang="zh-CN" sz="2000" dirty="0"/>
              <a:t>Analog and Digital Data</a:t>
            </a:r>
          </a:p>
          <a:p>
            <a:pPr>
              <a:lnSpc>
                <a:spcPct val="90000"/>
              </a:lnSpc>
            </a:pPr>
            <a:r>
              <a:rPr lang="en-US" altLang="zh-CN" sz="2000" dirty="0"/>
              <a:t>Analog and Digital Signal</a:t>
            </a:r>
          </a:p>
          <a:p>
            <a:pPr>
              <a:lnSpc>
                <a:spcPct val="90000"/>
              </a:lnSpc>
            </a:pPr>
            <a:r>
              <a:rPr lang="en-US" altLang="zh-CN" sz="2000" dirty="0"/>
              <a:t>Periodical and Nonperiodic Signals </a:t>
            </a:r>
          </a:p>
          <a:p>
            <a:pPr>
              <a:lnSpc>
                <a:spcPct val="90000"/>
              </a:lnSpc>
              <a:buFontTx/>
              <a:buNone/>
            </a:pPr>
            <a:endParaRPr lang="en-US" altLang="zh-CN" sz="2000" dirty="0"/>
          </a:p>
          <a:p>
            <a:pPr>
              <a:lnSpc>
                <a:spcPct val="90000"/>
              </a:lnSpc>
              <a:buFontTx/>
              <a:buNone/>
            </a:pPr>
            <a:r>
              <a:rPr lang="en-US" altLang="zh-CN" sz="2000" dirty="0"/>
              <a:t>0.2 Periodical Analog Signals</a:t>
            </a:r>
          </a:p>
          <a:p>
            <a:pPr>
              <a:lnSpc>
                <a:spcPct val="90000"/>
              </a:lnSpc>
            </a:pPr>
            <a:r>
              <a:rPr lang="en-US" altLang="zh-CN" sz="2000" dirty="0"/>
              <a:t>Sine Wave, Phase and Wavelength</a:t>
            </a:r>
          </a:p>
          <a:p>
            <a:pPr>
              <a:lnSpc>
                <a:spcPct val="90000"/>
              </a:lnSpc>
            </a:pPr>
            <a:r>
              <a:rPr lang="en-US" altLang="zh-CN" sz="2000" dirty="0"/>
              <a:t>Time and Frequency Domains</a:t>
            </a:r>
          </a:p>
          <a:p>
            <a:pPr>
              <a:lnSpc>
                <a:spcPct val="90000"/>
              </a:lnSpc>
            </a:pPr>
            <a:r>
              <a:rPr lang="en-US" altLang="zh-CN" sz="2000" dirty="0"/>
              <a:t>Composite Signals</a:t>
            </a:r>
          </a:p>
          <a:p>
            <a:pPr>
              <a:lnSpc>
                <a:spcPct val="90000"/>
              </a:lnSpc>
            </a:pPr>
            <a:r>
              <a:rPr lang="en-US" altLang="zh-CN" sz="2000" dirty="0"/>
              <a:t>Bandwidth</a:t>
            </a:r>
          </a:p>
          <a:p>
            <a:pPr>
              <a:lnSpc>
                <a:spcPct val="90000"/>
              </a:lnSpc>
              <a:buFontTx/>
              <a:buNone/>
            </a:pPr>
            <a:endParaRPr lang="en-US" altLang="zh-CN" sz="2000" dirty="0"/>
          </a:p>
          <a:p>
            <a:pPr>
              <a:lnSpc>
                <a:spcPct val="90000"/>
              </a:lnSpc>
              <a:buFontTx/>
              <a:buNone/>
            </a:pPr>
            <a:r>
              <a:rPr lang="en-US" altLang="zh-CN" sz="2000" dirty="0"/>
              <a:t>0.3 Digital Signals</a:t>
            </a:r>
          </a:p>
          <a:p>
            <a:pPr>
              <a:lnSpc>
                <a:spcPct val="90000"/>
              </a:lnSpc>
              <a:buFontTx/>
              <a:buNone/>
            </a:pPr>
            <a:endParaRPr lang="en-US" altLang="zh-CN" sz="2000" dirty="0"/>
          </a:p>
          <a:p>
            <a:pPr>
              <a:lnSpc>
                <a:spcPct val="90000"/>
              </a:lnSpc>
              <a:buNone/>
            </a:pPr>
            <a:r>
              <a:rPr lang="en-US" altLang="zh-CN" sz="2000" dirty="0"/>
              <a:t>0.4 Transmission Impairment</a:t>
            </a:r>
          </a:p>
          <a:p>
            <a:pPr>
              <a:lnSpc>
                <a:spcPct val="90000"/>
              </a:lnSpc>
              <a:buFontTx/>
              <a:buNone/>
            </a:pPr>
            <a:endParaRPr lang="en-US" altLang="zh-CN" sz="2200" dirty="0"/>
          </a:p>
        </p:txBody>
      </p:sp>
      <p:sp>
        <p:nvSpPr>
          <p:cNvPr id="1462276" name="Rectangle 4"/>
          <p:cNvSpPr>
            <a:spLocks noGrp="1" noChangeArrowheads="1"/>
          </p:cNvSpPr>
          <p:nvPr>
            <p:ph type="body" sz="half" idx="2"/>
          </p:nvPr>
        </p:nvSpPr>
        <p:spPr>
          <a:xfrm>
            <a:off x="4419600" y="990600"/>
            <a:ext cx="4419600" cy="5181600"/>
          </a:xfrm>
        </p:spPr>
        <p:txBody>
          <a:bodyPr/>
          <a:lstStyle/>
          <a:p>
            <a:r>
              <a:rPr lang="en-US" altLang="zh-CN" sz="2000" dirty="0"/>
              <a:t>Attenuation, Distortion, and Noise</a:t>
            </a:r>
          </a:p>
          <a:p>
            <a:pPr>
              <a:buFontTx/>
              <a:buNone/>
            </a:pPr>
            <a:endParaRPr lang="en-US" altLang="zh-CN" sz="2000" dirty="0"/>
          </a:p>
          <a:p>
            <a:pPr>
              <a:buFontTx/>
              <a:buNone/>
            </a:pPr>
            <a:r>
              <a:rPr lang="en-US" altLang="zh-CN" sz="2000" dirty="0"/>
              <a:t>0.5 Data Rate Limits</a:t>
            </a:r>
          </a:p>
          <a:p>
            <a:r>
              <a:rPr lang="en-US" altLang="zh-CN" sz="2000" dirty="0"/>
              <a:t>Noiseless Channel: Nyquist Bit Rate</a:t>
            </a:r>
          </a:p>
          <a:p>
            <a:r>
              <a:rPr lang="en-US" altLang="zh-CN" sz="2000" dirty="0"/>
              <a:t>Noisy Channel: Shannon Capacity</a:t>
            </a:r>
          </a:p>
          <a:p>
            <a:r>
              <a:rPr lang="en-US" altLang="zh-CN" sz="2000" dirty="0"/>
              <a:t>Using Both Limits</a:t>
            </a:r>
          </a:p>
          <a:p>
            <a:pPr>
              <a:buFontTx/>
              <a:buNone/>
            </a:pPr>
            <a:endParaRPr lang="en-US" altLang="zh-CN" sz="2000" dirty="0"/>
          </a:p>
          <a:p>
            <a:pPr>
              <a:buFontTx/>
              <a:buNone/>
            </a:pPr>
            <a:r>
              <a:rPr lang="en-US" altLang="zh-CN" sz="2000" dirty="0"/>
              <a:t>0.6 </a:t>
            </a:r>
            <a:r>
              <a:rPr lang="en-US" altLang="zh-CN" sz="2000" dirty="0">
                <a:solidFill>
                  <a:srgbClr val="FF0000"/>
                </a:solidFill>
              </a:rPr>
              <a:t>Performance </a:t>
            </a:r>
          </a:p>
          <a:p>
            <a:r>
              <a:rPr lang="en-US" altLang="zh-CN" sz="2000" dirty="0"/>
              <a:t>Bandwidth</a:t>
            </a:r>
          </a:p>
          <a:p>
            <a:r>
              <a:rPr lang="en-US" altLang="zh-CN" sz="2000" dirty="0"/>
              <a:t>Throughput</a:t>
            </a:r>
          </a:p>
          <a:p>
            <a:r>
              <a:rPr lang="en-US" altLang="zh-CN" sz="2000" dirty="0"/>
              <a:t>Latency (Delay)</a:t>
            </a:r>
          </a:p>
          <a:p>
            <a:r>
              <a:rPr lang="en-US" altLang="zh-CN" sz="2000" dirty="0"/>
              <a:t>Bandwidth-Delay Product</a:t>
            </a:r>
          </a:p>
          <a:p>
            <a:r>
              <a:rPr lang="en-US" altLang="zh-CN" sz="2000" dirty="0"/>
              <a:t>Jitter</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r>
              <a:rPr lang="en-US" altLang="zh-CN"/>
              <a:t>3.</a:t>
            </a:r>
            <a:fld id="{0827C96F-DFBB-44BE-B411-B5E4680D220F}" type="slidenum">
              <a:rPr lang="en-US" altLang="zh-CN"/>
              <a:pPr/>
              <a:t>212</a:t>
            </a:fld>
            <a:endParaRPr lang="en-US" altLang="zh-CN"/>
          </a:p>
        </p:txBody>
      </p:sp>
      <p:sp>
        <p:nvSpPr>
          <p:cNvPr id="9" name="页脚占位符 4"/>
          <p:cNvSpPr>
            <a:spLocks noGrp="1"/>
          </p:cNvSpPr>
          <p:nvPr>
            <p:ph type="ftr" sz="quarter" idx="11"/>
          </p:nvPr>
        </p:nvSpPr>
        <p:spPr/>
        <p:txBody>
          <a:bodyPr/>
          <a:lstStyle/>
          <a:p>
            <a:r>
              <a:rPr lang="en-US" altLang="zh-CN" dirty="0"/>
              <a:t>Mobile and Wireless Networks</a:t>
            </a:r>
          </a:p>
        </p:txBody>
      </p:sp>
      <p:sp>
        <p:nvSpPr>
          <p:cNvPr id="803844" name="Text Box 4"/>
          <p:cNvSpPr txBox="1">
            <a:spLocks noChangeArrowheads="1"/>
          </p:cNvSpPr>
          <p:nvPr/>
        </p:nvSpPr>
        <p:spPr bwMode="auto">
          <a:xfrm>
            <a:off x="8229600" y="6400800"/>
            <a:ext cx="184150" cy="366713"/>
          </a:xfrm>
          <a:prstGeom prst="rect">
            <a:avLst/>
          </a:prstGeom>
          <a:noFill/>
          <a:ln w="9525">
            <a:noFill/>
            <a:miter lim="800000"/>
          </a:ln>
          <a:effectLst/>
        </p:spPr>
        <p:txBody>
          <a:bodyPr wrap="none">
            <a:spAutoFit/>
          </a:bodyPr>
          <a:lstStyle/>
          <a:p>
            <a:pPr eaLnBrk="0" hangingPunct="0">
              <a:spcBef>
                <a:spcPct val="0"/>
              </a:spcBef>
              <a:buSzTx/>
              <a:buFontTx/>
              <a:buNone/>
            </a:pPr>
            <a:endParaRPr lang="zh-CN" altLang="en-US" sz="1800" b="1" baseline="0">
              <a:ea typeface="宋体" panose="02010600030101010101" pitchFamily="2" charset="-122"/>
            </a:endParaRPr>
          </a:p>
        </p:txBody>
      </p:sp>
      <p:sp>
        <p:nvSpPr>
          <p:cNvPr id="803845" name="Rectangle 5"/>
          <p:cNvSpPr>
            <a:spLocks noChangeArrowheads="1"/>
          </p:cNvSpPr>
          <p:nvPr/>
        </p:nvSpPr>
        <p:spPr bwMode="auto">
          <a:xfrm>
            <a:off x="381000" y="2132013"/>
            <a:ext cx="8382000" cy="457200"/>
          </a:xfrm>
          <a:prstGeom prst="rect">
            <a:avLst/>
          </a:prstGeom>
          <a:noFill/>
          <a:ln w="9525">
            <a:noFill/>
            <a:miter lim="800000"/>
          </a:ln>
          <a:effectLst/>
        </p:spPr>
        <p:txBody>
          <a:bodyPr anchor="ctr">
            <a:spAutoFit/>
          </a:bodyPr>
          <a:lstStyle/>
          <a:p>
            <a:pPr>
              <a:spcBef>
                <a:spcPct val="0"/>
              </a:spcBef>
              <a:buClr>
                <a:schemeClr val="hlink"/>
              </a:buClr>
              <a:buSzTx/>
              <a:buFontTx/>
              <a:buChar char="•"/>
            </a:pPr>
            <a:endParaRPr lang="en-US" altLang="zh-CN" sz="2400" baseline="0">
              <a:ea typeface="宋体" panose="02010600030101010101" pitchFamily="2" charset="-122"/>
            </a:endParaRPr>
          </a:p>
        </p:txBody>
      </p:sp>
      <p:sp>
        <p:nvSpPr>
          <p:cNvPr id="803846" name="Rectangle 6"/>
          <p:cNvSpPr>
            <a:spLocks noChangeArrowheads="1"/>
          </p:cNvSpPr>
          <p:nvPr/>
        </p:nvSpPr>
        <p:spPr bwMode="auto">
          <a:xfrm>
            <a:off x="428596" y="4500570"/>
            <a:ext cx="8229600" cy="1569660"/>
          </a:xfrm>
          <a:prstGeom prst="rect">
            <a:avLst/>
          </a:prstGeom>
          <a:noFill/>
          <a:ln w="9525">
            <a:noFill/>
            <a:miter lim="800000"/>
          </a:ln>
          <a:effectLst/>
        </p:spPr>
        <p:txBody>
          <a:bodyPr>
            <a:spAutoFit/>
          </a:bodyPr>
          <a:lstStyle/>
          <a:p>
            <a:pPr eaLnBrk="0" hangingPunct="0">
              <a:spcBef>
                <a:spcPct val="0"/>
              </a:spcBef>
              <a:buClr>
                <a:schemeClr val="tx1"/>
              </a:buClr>
              <a:buSzPct val="117000"/>
              <a:buFont typeface="Wingdings" panose="05000000000000000000" pitchFamily="2" charset="2"/>
              <a:buNone/>
            </a:pPr>
            <a:r>
              <a:rPr lang="en-US" altLang="zh-CN" sz="2400" baseline="0" dirty="0">
                <a:ea typeface="宋体" panose="02010600030101010101" pitchFamily="2" charset="-122"/>
              </a:rPr>
              <a:t>Bandwidth</a:t>
            </a:r>
            <a:endParaRPr lang="fr-FR" altLang="zh-CN" sz="2400" baseline="0" dirty="0">
              <a:ea typeface="宋体" panose="02010600030101010101" pitchFamily="2" charset="-122"/>
            </a:endParaRPr>
          </a:p>
          <a:p>
            <a:pPr eaLnBrk="0" hangingPunct="0">
              <a:spcBef>
                <a:spcPct val="0"/>
              </a:spcBef>
              <a:buClr>
                <a:schemeClr val="tx1"/>
              </a:buClr>
              <a:buSzPct val="117000"/>
              <a:buFont typeface="Wingdings" panose="05000000000000000000" pitchFamily="2" charset="2"/>
              <a:buNone/>
            </a:pPr>
            <a:r>
              <a:rPr lang="fr-FR" sz="2400" baseline="0" dirty="0"/>
              <a:t>Throughput</a:t>
            </a:r>
            <a:br>
              <a:rPr lang="fr-FR" sz="2400" baseline="0" dirty="0"/>
            </a:br>
            <a:r>
              <a:rPr lang="en-US" altLang="zh-CN" sz="2400" baseline="0" dirty="0">
                <a:ea typeface="宋体" panose="02010600030101010101" pitchFamily="2" charset="-122"/>
              </a:rPr>
              <a:t>Latency (Delay)</a:t>
            </a:r>
          </a:p>
          <a:p>
            <a:pPr eaLnBrk="0" hangingPunct="0">
              <a:spcBef>
                <a:spcPct val="0"/>
              </a:spcBef>
              <a:buClr>
                <a:schemeClr val="tx1"/>
              </a:buClr>
              <a:buSzPct val="117000"/>
              <a:buFont typeface="Wingdings" panose="05000000000000000000" pitchFamily="2" charset="2"/>
              <a:buNone/>
            </a:pPr>
            <a:r>
              <a:rPr lang="en-US" altLang="zh-CN" sz="2400" baseline="0" dirty="0">
                <a:ea typeface="宋体" panose="02010600030101010101" pitchFamily="2" charset="-122"/>
              </a:rPr>
              <a:t>Bandwidth-Delay Product</a:t>
            </a:r>
          </a:p>
        </p:txBody>
      </p:sp>
      <p:sp>
        <p:nvSpPr>
          <p:cNvPr id="803847" name="Text Box 7"/>
          <p:cNvSpPr txBox="1">
            <a:spLocks noChangeArrowheads="1"/>
          </p:cNvSpPr>
          <p:nvPr/>
        </p:nvSpPr>
        <p:spPr bwMode="auto">
          <a:xfrm>
            <a:off x="457200" y="3810000"/>
            <a:ext cx="5194300" cy="519113"/>
          </a:xfrm>
          <a:prstGeom prst="rect">
            <a:avLst/>
          </a:prstGeom>
          <a:noFill/>
          <a:ln w="76200" algn="ctr">
            <a:noFill/>
            <a:miter lim="800000"/>
          </a:ln>
          <a:effectLst/>
        </p:spPr>
        <p:txBody>
          <a:bodyPr wrap="none">
            <a:spAutoFit/>
          </a:bodyPr>
          <a:lstStyle/>
          <a:p>
            <a:pPr algn="ctr" eaLnBrk="0" hangingPunct="0">
              <a:spcBef>
                <a:spcPct val="0"/>
              </a:spcBef>
              <a:buSzTx/>
              <a:buFontTx/>
              <a:buNone/>
            </a:pPr>
            <a:r>
              <a:rPr lang="en-US" altLang="zh-CN" sz="2800" i="1" u="sng" baseline="0">
                <a:solidFill>
                  <a:schemeClr val="hlink"/>
                </a:solidFill>
                <a:ea typeface="宋体" panose="02010600030101010101" pitchFamily="2" charset="-122"/>
              </a:rPr>
              <a:t>Topics discussed in this section:</a:t>
            </a:r>
          </a:p>
        </p:txBody>
      </p:sp>
      <p:sp>
        <p:nvSpPr>
          <p:cNvPr id="803848" name="Rectangle 8"/>
          <p:cNvSpPr>
            <a:spLocks noGrp="1" noChangeArrowheads="1"/>
          </p:cNvSpPr>
          <p:nvPr>
            <p:ph type="title"/>
          </p:nvPr>
        </p:nvSpPr>
        <p:spPr>
          <a:xfrm>
            <a:off x="228600" y="228600"/>
            <a:ext cx="8382000" cy="609600"/>
          </a:xfrm>
        </p:spPr>
        <p:txBody>
          <a:bodyPr/>
          <a:lstStyle/>
          <a:p>
            <a:r>
              <a:rPr lang="en-US" altLang="zh-CN" dirty="0"/>
              <a:t>0.6 Performance</a:t>
            </a:r>
            <a:endParaRPr lang="zh-CN" altLang="en-US" dirty="0"/>
          </a:p>
        </p:txBody>
      </p:sp>
      <p:sp>
        <p:nvSpPr>
          <p:cNvPr id="803849" name="Rectangle 9"/>
          <p:cNvSpPr>
            <a:spLocks noGrp="1" noChangeArrowheads="1"/>
          </p:cNvSpPr>
          <p:nvPr>
            <p:ph type="body" idx="1"/>
          </p:nvPr>
        </p:nvSpPr>
        <p:spPr>
          <a:xfrm>
            <a:off x="304800" y="1000108"/>
            <a:ext cx="8534400" cy="2586054"/>
          </a:xfrm>
        </p:spPr>
        <p:txBody>
          <a:bodyPr/>
          <a:lstStyle/>
          <a:p>
            <a:pPr>
              <a:spcBef>
                <a:spcPts val="600"/>
              </a:spcBef>
            </a:pPr>
            <a:r>
              <a:rPr lang="en-US" altLang="zh-CN" dirty="0"/>
              <a:t>One important issue in networking is the </a:t>
            </a:r>
            <a:r>
              <a:rPr lang="en-US" altLang="zh-CN" dirty="0">
                <a:solidFill>
                  <a:schemeClr val="hlink"/>
                </a:solidFill>
              </a:rPr>
              <a:t>performance</a:t>
            </a:r>
            <a:r>
              <a:rPr lang="en-US" altLang="zh-CN" dirty="0"/>
              <a:t> of the network — </a:t>
            </a:r>
            <a:r>
              <a:rPr lang="en-US" altLang="zh-CN" dirty="0">
                <a:solidFill>
                  <a:schemeClr val="hlink"/>
                </a:solidFill>
              </a:rPr>
              <a:t>how good is it?</a:t>
            </a:r>
            <a:r>
              <a:rPr lang="en-US" altLang="zh-CN" dirty="0"/>
              <a:t> </a:t>
            </a:r>
          </a:p>
          <a:p>
            <a:pPr>
              <a:spcBef>
                <a:spcPts val="600"/>
              </a:spcBef>
            </a:pPr>
            <a:r>
              <a:rPr lang="en-US" altLang="zh-CN" dirty="0"/>
              <a:t>We discuss quality of service, an </a:t>
            </a:r>
            <a:r>
              <a:rPr lang="en-US" altLang="zh-CN" dirty="0">
                <a:solidFill>
                  <a:schemeClr val="hlink"/>
                </a:solidFill>
              </a:rPr>
              <a:t>overall</a:t>
            </a:r>
            <a:r>
              <a:rPr lang="en-US" altLang="zh-CN" dirty="0"/>
              <a:t> measurement of network performance, in greater detail in Chapter 24. </a:t>
            </a:r>
          </a:p>
          <a:p>
            <a:pPr>
              <a:spcBef>
                <a:spcPts val="600"/>
              </a:spcBef>
            </a:pPr>
            <a:r>
              <a:rPr lang="en-US" altLang="zh-CN" dirty="0"/>
              <a:t>In this section, we introduce terms that we need for future chapters.</a:t>
            </a:r>
            <a:endParaRPr lang="zh-CN" alt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08585E54-9A09-47CE-83A6-F4AEA7FDCC0D}" type="slidenum">
              <a:rPr lang="en-US" altLang="zh-CN"/>
              <a:pPr/>
              <a:t>213</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84420"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84422" name="Rectangle 6"/>
          <p:cNvSpPr>
            <a:spLocks noGrp="1" noChangeArrowheads="1"/>
          </p:cNvSpPr>
          <p:nvPr>
            <p:ph type="title"/>
          </p:nvPr>
        </p:nvSpPr>
        <p:spPr>
          <a:xfrm>
            <a:off x="304800" y="304800"/>
            <a:ext cx="8534400" cy="508000"/>
          </a:xfrm>
          <a:noFill/>
        </p:spPr>
        <p:txBody>
          <a:bodyPr/>
          <a:lstStyle/>
          <a:p>
            <a:r>
              <a:rPr lang="en-US" altLang="zh-CN" dirty="0"/>
              <a:t> 0.6.1 Bandwidth</a:t>
            </a:r>
          </a:p>
        </p:txBody>
      </p:sp>
      <p:sp>
        <p:nvSpPr>
          <p:cNvPr id="1084423" name="Rectangle 7"/>
          <p:cNvSpPr>
            <a:spLocks noGrp="1" noChangeArrowheads="1"/>
          </p:cNvSpPr>
          <p:nvPr>
            <p:ph type="body" idx="1"/>
          </p:nvPr>
        </p:nvSpPr>
        <p:spPr>
          <a:xfrm>
            <a:off x="382588" y="1066800"/>
            <a:ext cx="8380412" cy="5105400"/>
          </a:xfrm>
          <a:noFill/>
        </p:spPr>
        <p:txBody>
          <a:bodyPr/>
          <a:lstStyle/>
          <a:p>
            <a:r>
              <a:rPr lang="en-US" altLang="zh-CN" dirty="0"/>
              <a:t>One characteristic that measures network performance is </a:t>
            </a:r>
            <a:r>
              <a:rPr lang="en-US" altLang="zh-CN" dirty="0">
                <a:solidFill>
                  <a:schemeClr val="hlink"/>
                </a:solidFill>
              </a:rPr>
              <a:t>bandwidth</a:t>
            </a:r>
            <a:r>
              <a:rPr lang="en-US" altLang="zh-CN" dirty="0"/>
              <a:t>. </a:t>
            </a:r>
          </a:p>
          <a:p>
            <a:endParaRPr lang="en-US" altLang="zh-CN" dirty="0"/>
          </a:p>
          <a:p>
            <a:r>
              <a:rPr lang="en-US" altLang="zh-CN" dirty="0"/>
              <a:t>However, the term can been used in two different contexts </a:t>
            </a:r>
            <a:r>
              <a:rPr lang="en-US" altLang="zh-CN" dirty="0">
                <a:solidFill>
                  <a:schemeClr val="hlink"/>
                </a:solidFill>
              </a:rPr>
              <a:t>with</a:t>
            </a:r>
            <a:r>
              <a:rPr lang="en-US" altLang="zh-CN" dirty="0"/>
              <a:t> two different measuring values: </a:t>
            </a:r>
          </a:p>
          <a:p>
            <a:endParaRPr lang="en-US" altLang="zh-CN" dirty="0">
              <a:solidFill>
                <a:srgbClr val="FF0000"/>
              </a:solidFill>
            </a:endParaRPr>
          </a:p>
          <a:p>
            <a:r>
              <a:rPr lang="en-US" altLang="zh-CN" dirty="0">
                <a:solidFill>
                  <a:srgbClr val="FF0000"/>
                </a:solidFill>
              </a:rPr>
              <a:t>The first</a:t>
            </a:r>
            <a:r>
              <a:rPr lang="en-US" altLang="zh-CN" dirty="0"/>
              <a:t>, bandwidth in hertz, refers to the range of frequencies </a:t>
            </a:r>
            <a:r>
              <a:rPr lang="en-US" altLang="zh-CN" dirty="0">
                <a:solidFill>
                  <a:schemeClr val="hlink"/>
                </a:solidFill>
              </a:rPr>
              <a:t>contained </a:t>
            </a:r>
            <a:r>
              <a:rPr lang="en-US" altLang="zh-CN" dirty="0"/>
              <a:t>in a composite signal </a:t>
            </a:r>
            <a:r>
              <a:rPr lang="en-US" altLang="zh-CN" dirty="0">
                <a:solidFill>
                  <a:srgbClr val="FF0000"/>
                </a:solidFill>
              </a:rPr>
              <a:t>or</a:t>
            </a:r>
            <a:r>
              <a:rPr lang="en-US" altLang="zh-CN" dirty="0"/>
              <a:t> the range of frequencies that</a:t>
            </a:r>
            <a:r>
              <a:rPr lang="en-US" altLang="zh-CN" dirty="0">
                <a:solidFill>
                  <a:schemeClr val="hlink"/>
                </a:solidFill>
              </a:rPr>
              <a:t> </a:t>
            </a:r>
            <a:r>
              <a:rPr lang="en-US" altLang="zh-CN" dirty="0"/>
              <a:t>a channel can </a:t>
            </a:r>
            <a:r>
              <a:rPr lang="en-US" altLang="zh-CN" dirty="0">
                <a:solidFill>
                  <a:schemeClr val="hlink"/>
                </a:solidFill>
              </a:rPr>
              <a:t>pass</a:t>
            </a:r>
            <a:r>
              <a:rPr lang="en-US" altLang="zh-CN" dirty="0"/>
              <a:t>. </a:t>
            </a:r>
          </a:p>
          <a:p>
            <a:endParaRPr lang="en-US" altLang="zh-CN" dirty="0"/>
          </a:p>
          <a:p>
            <a:r>
              <a:rPr lang="en-US" altLang="zh-CN" dirty="0"/>
              <a:t>For example, we can say the bandwidth of a subscriber telephone is 4 kHz.</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84CC8F18-E562-4940-8947-8D70BF71BA5C}" type="slidenum">
              <a:rPr lang="en-US" altLang="zh-CN"/>
              <a:pPr/>
              <a:t>214</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23362"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23363" name="Rectangle 3"/>
          <p:cNvSpPr>
            <a:spLocks noGrp="1" noChangeArrowheads="1"/>
          </p:cNvSpPr>
          <p:nvPr>
            <p:ph type="title"/>
          </p:nvPr>
        </p:nvSpPr>
        <p:spPr>
          <a:xfrm>
            <a:off x="304800" y="304800"/>
            <a:ext cx="8534400" cy="508000"/>
          </a:xfrm>
          <a:noFill/>
        </p:spPr>
        <p:txBody>
          <a:bodyPr/>
          <a:lstStyle/>
          <a:p>
            <a:r>
              <a:rPr lang="en-US" altLang="zh-CN" dirty="0"/>
              <a:t> 0.6.1 Bandwidth</a:t>
            </a:r>
          </a:p>
        </p:txBody>
      </p:sp>
      <p:sp>
        <p:nvSpPr>
          <p:cNvPr id="1423364" name="Rectangle 4"/>
          <p:cNvSpPr>
            <a:spLocks noGrp="1" noChangeArrowheads="1"/>
          </p:cNvSpPr>
          <p:nvPr>
            <p:ph type="body" idx="1"/>
          </p:nvPr>
        </p:nvSpPr>
        <p:spPr>
          <a:xfrm>
            <a:off x="304800" y="1071546"/>
            <a:ext cx="8534400" cy="5072098"/>
          </a:xfrm>
          <a:noFill/>
        </p:spPr>
        <p:txBody>
          <a:bodyPr/>
          <a:lstStyle/>
          <a:p>
            <a:pPr>
              <a:spcBef>
                <a:spcPts val="600"/>
              </a:spcBef>
            </a:pPr>
            <a:r>
              <a:rPr lang="en-US" altLang="zh-CN" dirty="0">
                <a:solidFill>
                  <a:srgbClr val="FF0000"/>
                </a:solidFill>
              </a:rPr>
              <a:t>The second</a:t>
            </a:r>
            <a:r>
              <a:rPr lang="en-US" altLang="zh-CN" dirty="0"/>
              <a:t>, bandwidth in bits per second, refers to the speed of bit transmission </a:t>
            </a:r>
            <a:r>
              <a:rPr lang="en-US" altLang="zh-CN" dirty="0">
                <a:solidFill>
                  <a:schemeClr val="hlink"/>
                </a:solidFill>
              </a:rPr>
              <a:t>in a channel </a:t>
            </a:r>
            <a:r>
              <a:rPr lang="en-US" altLang="zh-CN" dirty="0"/>
              <a:t>or</a:t>
            </a:r>
            <a:r>
              <a:rPr lang="en-US" altLang="zh-CN" dirty="0">
                <a:solidFill>
                  <a:schemeClr val="hlink"/>
                </a:solidFill>
              </a:rPr>
              <a:t> link</a:t>
            </a:r>
            <a:r>
              <a:rPr lang="en-US" altLang="zh-CN" dirty="0"/>
              <a:t>, or</a:t>
            </a:r>
            <a:r>
              <a:rPr lang="en-US" altLang="zh-CN" dirty="0">
                <a:solidFill>
                  <a:schemeClr val="hlink"/>
                </a:solidFill>
              </a:rPr>
              <a:t> even a network. </a:t>
            </a:r>
          </a:p>
          <a:p>
            <a:pPr>
              <a:spcBef>
                <a:spcPts val="600"/>
              </a:spcBef>
            </a:pPr>
            <a:endParaRPr lang="en-US" altLang="zh-CN" dirty="0">
              <a:solidFill>
                <a:schemeClr val="hlink"/>
              </a:solidFill>
            </a:endParaRPr>
          </a:p>
          <a:p>
            <a:pPr>
              <a:spcBef>
                <a:spcPts val="600"/>
              </a:spcBef>
            </a:pPr>
            <a:r>
              <a:rPr lang="en-US" altLang="zh-CN" dirty="0"/>
              <a:t>For example, one can say the bandwidth </a:t>
            </a:r>
            <a:r>
              <a:rPr lang="en-US" altLang="zh-CN" dirty="0">
                <a:solidFill>
                  <a:srgbClr val="FF0000"/>
                </a:solidFill>
              </a:rPr>
              <a:t>of</a:t>
            </a:r>
            <a:r>
              <a:rPr lang="en-US" altLang="zh-CN" dirty="0"/>
              <a:t> a Fast Ethernet network (or</a:t>
            </a:r>
            <a:r>
              <a:rPr lang="en-US" altLang="zh-CN" dirty="0">
                <a:solidFill>
                  <a:srgbClr val="FF0000"/>
                </a:solidFill>
              </a:rPr>
              <a:t> the links </a:t>
            </a:r>
            <a:r>
              <a:rPr lang="en-US" altLang="zh-CN" dirty="0"/>
              <a:t>in this network ) is a maximum of 100 Mbps.  </a:t>
            </a:r>
          </a:p>
          <a:p>
            <a:pPr>
              <a:spcBef>
                <a:spcPts val="600"/>
              </a:spcBef>
            </a:pPr>
            <a:endParaRPr lang="en-US" altLang="zh-CN" dirty="0"/>
          </a:p>
          <a:p>
            <a:pPr>
              <a:spcBef>
                <a:spcPts val="600"/>
              </a:spcBef>
            </a:pPr>
            <a:r>
              <a:rPr lang="en-US" altLang="zh-CN" dirty="0"/>
              <a:t>This means that this network can send 100 Mbps. </a:t>
            </a:r>
            <a:endParaRPr lang="en-US" altLang="zh-CN" dirty="0">
              <a:solidFill>
                <a:schemeClr val="hlink"/>
              </a:solidFill>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Relationship</a:t>
            </a:r>
            <a:endParaRPr lang="zh-CN" altLang="en-US" dirty="0"/>
          </a:p>
        </p:txBody>
      </p:sp>
      <p:sp>
        <p:nvSpPr>
          <p:cNvPr id="3" name="内容占位符 2"/>
          <p:cNvSpPr>
            <a:spLocks noGrp="1"/>
          </p:cNvSpPr>
          <p:nvPr>
            <p:ph idx="1"/>
          </p:nvPr>
        </p:nvSpPr>
        <p:spPr/>
        <p:txBody>
          <a:bodyPr/>
          <a:lstStyle/>
          <a:p>
            <a:pPr>
              <a:spcBef>
                <a:spcPts val="600"/>
              </a:spcBef>
            </a:pPr>
            <a:r>
              <a:rPr lang="en-US" altLang="zh-CN" dirty="0"/>
              <a:t>There is an </a:t>
            </a:r>
            <a:r>
              <a:rPr lang="en-US" altLang="zh-CN" dirty="0">
                <a:solidFill>
                  <a:srgbClr val="FF0000"/>
                </a:solidFill>
              </a:rPr>
              <a:t>explicit</a:t>
            </a:r>
            <a:r>
              <a:rPr lang="en-US" altLang="zh-CN" dirty="0"/>
              <a:t> relationship between the bandwidth in hertz and bandwidth in bits per seconds. </a:t>
            </a:r>
          </a:p>
          <a:p>
            <a:pPr>
              <a:spcBef>
                <a:spcPts val="600"/>
              </a:spcBef>
            </a:pPr>
            <a:endParaRPr lang="en-US" altLang="zh-CN" dirty="0"/>
          </a:p>
          <a:p>
            <a:pPr>
              <a:spcBef>
                <a:spcPts val="600"/>
              </a:spcBef>
            </a:pPr>
            <a:r>
              <a:rPr lang="en-US" altLang="zh-CN" dirty="0"/>
              <a:t>Basically, an increase in bandwidth in hertz means an increase in bandwidth in bits per second. </a:t>
            </a:r>
          </a:p>
          <a:p>
            <a:pPr>
              <a:spcBef>
                <a:spcPts val="600"/>
              </a:spcBef>
            </a:pPr>
            <a:endParaRPr lang="en-US" altLang="zh-CN" dirty="0"/>
          </a:p>
          <a:p>
            <a:pPr>
              <a:spcBef>
                <a:spcPts val="600"/>
              </a:spcBef>
            </a:pPr>
            <a:r>
              <a:rPr lang="en-US" altLang="zh-CN" dirty="0"/>
              <a:t>The relationship depends on </a:t>
            </a:r>
            <a:r>
              <a:rPr lang="en-US" altLang="zh-CN" dirty="0">
                <a:solidFill>
                  <a:srgbClr val="FF0000"/>
                </a:solidFill>
              </a:rPr>
              <a:t>whether</a:t>
            </a:r>
            <a:r>
              <a:rPr lang="en-US" altLang="zh-CN" dirty="0"/>
              <a:t> we have baseband transmission </a:t>
            </a:r>
            <a:r>
              <a:rPr lang="en-US" altLang="zh-CN" dirty="0">
                <a:solidFill>
                  <a:srgbClr val="FF0000"/>
                </a:solidFill>
              </a:rPr>
              <a:t>or</a:t>
            </a:r>
            <a:r>
              <a:rPr lang="en-US" altLang="zh-CN" dirty="0"/>
              <a:t> transmission with modulation. </a:t>
            </a:r>
            <a:endParaRPr lang="zh-CN" altLang="en-US" dirty="0"/>
          </a:p>
        </p:txBody>
      </p:sp>
      <p:sp>
        <p:nvSpPr>
          <p:cNvPr id="4" name="灯片编号占位符 3"/>
          <p:cNvSpPr>
            <a:spLocks noGrp="1"/>
          </p:cNvSpPr>
          <p:nvPr>
            <p:ph type="sldNum" sz="quarter" idx="10"/>
          </p:nvPr>
        </p:nvSpPr>
        <p:spPr/>
        <p:txBody>
          <a:bodyPr/>
          <a:lstStyle/>
          <a:p>
            <a:r>
              <a:rPr lang="en-US" altLang="zh-CN"/>
              <a:t>0.</a:t>
            </a:r>
            <a:fld id="{7BACB062-28CA-4858-BDB1-AC41B37AFE8D}" type="slidenum">
              <a:rPr lang="en-US" altLang="zh-CN" smtClean="0"/>
              <a:pPr/>
              <a:t>215</a:t>
            </a:fld>
            <a:endParaRPr lang="en-US" altLang="zh-CN" dirty="0"/>
          </a:p>
        </p:txBody>
      </p:sp>
      <p:sp>
        <p:nvSpPr>
          <p:cNvPr id="5" name="页脚占位符 4"/>
          <p:cNvSpPr>
            <a:spLocks noGrp="1"/>
          </p:cNvSpPr>
          <p:nvPr>
            <p:ph type="ftr" sz="quarter" idx="11"/>
          </p:nvPr>
        </p:nvSpPr>
        <p:spPr/>
        <p:txBody>
          <a:bodyPr/>
          <a:lstStyle/>
          <a:p>
            <a:r>
              <a:rPr lang="en-US" altLang="zh-CN"/>
              <a:t>Mobile and Wireless Networks</a:t>
            </a:r>
            <a:endParaRPr lang="en-US" altLang="zh-CN"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r>
              <a:rPr lang="en-US" altLang="zh-CN"/>
              <a:t>3.</a:t>
            </a:r>
            <a:fld id="{186DD0E3-5816-4B81-8DD5-4578198DBEF1}" type="slidenum">
              <a:rPr lang="en-US" altLang="zh-CN"/>
              <a:pPr/>
              <a:t>216</a:t>
            </a:fld>
            <a:endParaRPr lang="en-US" altLang="zh-CN"/>
          </a:p>
        </p:txBody>
      </p:sp>
      <p:sp>
        <p:nvSpPr>
          <p:cNvPr id="9" name="页脚占位符 2"/>
          <p:cNvSpPr>
            <a:spLocks noGrp="1"/>
          </p:cNvSpPr>
          <p:nvPr>
            <p:ph type="ftr" sz="quarter" idx="11"/>
          </p:nvPr>
        </p:nvSpPr>
        <p:spPr/>
        <p:txBody>
          <a:bodyPr/>
          <a:lstStyle/>
          <a:p>
            <a:r>
              <a:rPr lang="en-US" altLang="zh-CN" dirty="0"/>
              <a:t>Mobile and Wireless Networks</a:t>
            </a:r>
          </a:p>
        </p:txBody>
      </p:sp>
      <p:sp>
        <p:nvSpPr>
          <p:cNvPr id="740361" name="Line 9"/>
          <p:cNvSpPr>
            <a:spLocks noChangeShapeType="1"/>
          </p:cNvSpPr>
          <p:nvPr/>
        </p:nvSpPr>
        <p:spPr bwMode="auto">
          <a:xfrm>
            <a:off x="419128" y="2000240"/>
            <a:ext cx="8153400" cy="0"/>
          </a:xfrm>
          <a:prstGeom prst="line">
            <a:avLst/>
          </a:prstGeom>
          <a:noFill/>
          <a:ln w="76200">
            <a:solidFill>
              <a:srgbClr val="009900"/>
            </a:solidFill>
            <a:round/>
          </a:ln>
          <a:effectLst/>
        </p:spPr>
        <p:txBody>
          <a:bodyPr/>
          <a:lstStyle/>
          <a:p>
            <a:endParaRPr lang="zh-CN" altLang="en-US"/>
          </a:p>
        </p:txBody>
      </p:sp>
      <p:sp>
        <p:nvSpPr>
          <p:cNvPr id="740362" name="Line 10"/>
          <p:cNvSpPr>
            <a:spLocks noChangeShapeType="1"/>
          </p:cNvSpPr>
          <p:nvPr/>
        </p:nvSpPr>
        <p:spPr bwMode="auto">
          <a:xfrm>
            <a:off x="428596" y="5143512"/>
            <a:ext cx="8153400" cy="0"/>
          </a:xfrm>
          <a:prstGeom prst="line">
            <a:avLst/>
          </a:prstGeom>
          <a:noFill/>
          <a:ln w="76200">
            <a:solidFill>
              <a:srgbClr val="009900"/>
            </a:solidFill>
            <a:round/>
          </a:ln>
          <a:effectLst/>
        </p:spPr>
        <p:txBody>
          <a:bodyPr/>
          <a:lstStyle/>
          <a:p>
            <a:endParaRPr lang="zh-CN" altLang="en-US"/>
          </a:p>
        </p:txBody>
      </p:sp>
      <p:sp>
        <p:nvSpPr>
          <p:cNvPr id="740363" name="Rectangle 11"/>
          <p:cNvSpPr>
            <a:spLocks noChangeArrowheads="1"/>
          </p:cNvSpPr>
          <p:nvPr/>
        </p:nvSpPr>
        <p:spPr bwMode="auto">
          <a:xfrm>
            <a:off x="428596" y="2071678"/>
            <a:ext cx="8153400" cy="3046988"/>
          </a:xfrm>
          <a:prstGeom prst="rect">
            <a:avLst/>
          </a:prstGeom>
          <a:solidFill>
            <a:srgbClr val="99FF33"/>
          </a:solidFill>
          <a:ln w="76200" algn="ctr">
            <a:noFill/>
            <a:miter lim="800000"/>
          </a:ln>
          <a:effectLst/>
        </p:spPr>
        <p:txBody>
          <a:bodyPr wrap="square">
            <a:spAutoFit/>
          </a:bodyPr>
          <a:lstStyle/>
          <a:p>
            <a:pPr marL="342265" indent="-342265">
              <a:spcBef>
                <a:spcPts val="600"/>
              </a:spcBef>
              <a:buClr>
                <a:srgbClr val="FF0000"/>
              </a:buClr>
              <a:buSzPct val="80000"/>
              <a:buFont typeface="Wingdings" pitchFamily="2" charset="2"/>
              <a:buChar char="p"/>
            </a:pPr>
            <a:r>
              <a:rPr lang="en-US" altLang="zh-CN" sz="2600" baseline="0" dirty="0">
                <a:latin typeface="+mn-lt"/>
                <a:ea typeface="宋体" panose="02010600030101010101" pitchFamily="2" charset="-122"/>
              </a:rPr>
              <a:t>In networking, we use the term bandwidth in two contexts.</a:t>
            </a:r>
          </a:p>
          <a:p>
            <a:pPr marL="342265" indent="-342265">
              <a:spcBef>
                <a:spcPts val="600"/>
              </a:spcBef>
              <a:buClr>
                <a:srgbClr val="FF0000"/>
              </a:buClr>
              <a:buBlip>
                <a:blip r:embed="rId3"/>
              </a:buBlip>
            </a:pPr>
            <a:r>
              <a:rPr lang="en-US" altLang="zh-CN" sz="2600" baseline="0" dirty="0">
                <a:latin typeface="+mn-lt"/>
                <a:ea typeface="宋体" panose="02010600030101010101" pitchFamily="2" charset="-122"/>
              </a:rPr>
              <a:t>The first, bandwidth in </a:t>
            </a:r>
            <a:r>
              <a:rPr lang="en-US" altLang="zh-CN" sz="2600" baseline="0" dirty="0">
                <a:solidFill>
                  <a:srgbClr val="FF0000"/>
                </a:solidFill>
                <a:latin typeface="+mn-lt"/>
                <a:ea typeface="宋体" panose="02010600030101010101" pitchFamily="2" charset="-122"/>
              </a:rPr>
              <a:t>hertz</a:t>
            </a:r>
            <a:r>
              <a:rPr lang="en-US" altLang="zh-CN" sz="2600" baseline="0" dirty="0">
                <a:latin typeface="+mn-lt"/>
                <a:ea typeface="宋体" panose="02010600030101010101" pitchFamily="2" charset="-122"/>
              </a:rPr>
              <a:t>, refers to the range of frequencies in a composite signal or the range of frequencies that a channel can pass.</a:t>
            </a:r>
          </a:p>
          <a:p>
            <a:pPr marL="342265" indent="-342265">
              <a:spcBef>
                <a:spcPts val="600"/>
              </a:spcBef>
              <a:buClr>
                <a:srgbClr val="FF0000"/>
              </a:buClr>
              <a:buBlip>
                <a:blip r:embed="rId3"/>
              </a:buBlip>
            </a:pPr>
            <a:r>
              <a:rPr lang="en-US" altLang="zh-CN" sz="2600" baseline="0" dirty="0">
                <a:latin typeface="+mn-lt"/>
                <a:ea typeface="宋体" panose="02010600030101010101" pitchFamily="2" charset="-122"/>
              </a:rPr>
              <a:t>The second, bandwidth in </a:t>
            </a:r>
            <a:r>
              <a:rPr lang="en-US" altLang="zh-CN" sz="2600" baseline="0" dirty="0">
                <a:solidFill>
                  <a:srgbClr val="FF0000"/>
                </a:solidFill>
                <a:latin typeface="+mn-lt"/>
                <a:ea typeface="宋体" panose="02010600030101010101" pitchFamily="2" charset="-122"/>
              </a:rPr>
              <a:t>bits per second</a:t>
            </a:r>
            <a:r>
              <a:rPr lang="en-US" altLang="zh-CN" sz="2600" baseline="0" dirty="0">
                <a:latin typeface="+mn-lt"/>
                <a:ea typeface="宋体" panose="02010600030101010101" pitchFamily="2" charset="-122"/>
              </a:rPr>
              <a:t>, refers to the speed of bit transmission in a channel or link.</a:t>
            </a:r>
            <a:endParaRPr lang="zh-CN" altLang="en-US" sz="2600" dirty="0">
              <a:latin typeface="+mn-lt"/>
            </a:endParaRPr>
          </a:p>
        </p:txBody>
      </p:sp>
      <p:grpSp>
        <p:nvGrpSpPr>
          <p:cNvPr id="2" name="Group 12"/>
          <p:cNvGrpSpPr/>
          <p:nvPr/>
        </p:nvGrpSpPr>
        <p:grpSpPr bwMode="auto">
          <a:xfrm>
            <a:off x="428625" y="1428753"/>
            <a:ext cx="1143000" cy="566738"/>
            <a:chOff x="1182" y="969"/>
            <a:chExt cx="720" cy="357"/>
          </a:xfrm>
        </p:grpSpPr>
        <p:pic>
          <p:nvPicPr>
            <p:cNvPr id="740365" name="Picture 13"/>
            <p:cNvPicPr>
              <a:picLocks noChangeAspect="1" noChangeArrowheads="1"/>
            </p:cNvPicPr>
            <p:nvPr/>
          </p:nvPicPr>
          <p:blipFill>
            <a:blip r:embed="rId4" cstate="print"/>
            <a:srcRect/>
            <a:stretch>
              <a:fillRect/>
            </a:stretch>
          </p:blipFill>
          <p:spPr bwMode="auto">
            <a:xfrm>
              <a:off x="1182" y="969"/>
              <a:ext cx="720" cy="357"/>
            </a:xfrm>
            <a:prstGeom prst="rect">
              <a:avLst/>
            </a:prstGeom>
            <a:noFill/>
            <a:ln w="9525">
              <a:noFill/>
              <a:miter lim="800000"/>
              <a:headEnd/>
              <a:tailEnd/>
            </a:ln>
            <a:effectLst/>
          </p:spPr>
        </p:pic>
        <p:sp>
          <p:nvSpPr>
            <p:cNvPr id="740366" name="Text Box 14"/>
            <p:cNvSpPr txBox="1">
              <a:spLocks noChangeArrowheads="1"/>
            </p:cNvSpPr>
            <p:nvPr/>
          </p:nvSpPr>
          <p:spPr bwMode="auto">
            <a:xfrm>
              <a:off x="1272" y="969"/>
              <a:ext cx="551" cy="327"/>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800" b="1" i="1" baseline="0" dirty="0">
                  <a:solidFill>
                    <a:schemeClr val="hlink"/>
                  </a:solidFill>
                  <a:latin typeface="Times New Roman" panose="02020603050405020304" pitchFamily="18" charset="0"/>
                  <a:ea typeface="宋体" panose="02010600030101010101" pitchFamily="2" charset="-122"/>
                </a:rPr>
                <a:t>Note</a:t>
              </a:r>
            </a:p>
          </p:txBody>
        </p:sp>
      </p:gr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F81AC2A0-6097-4CD5-BE16-20C8F983FC42}" type="slidenum">
              <a:rPr lang="en-US" altLang="zh-CN"/>
              <a:pPr/>
              <a:t>217</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845838" name="Rectangle 14"/>
          <p:cNvSpPr>
            <a:spLocks noGrp="1" noChangeArrowheads="1"/>
          </p:cNvSpPr>
          <p:nvPr>
            <p:ph type="title"/>
          </p:nvPr>
        </p:nvSpPr>
        <p:spPr/>
        <p:txBody>
          <a:bodyPr/>
          <a:lstStyle/>
          <a:p>
            <a:r>
              <a:rPr lang="en-US" altLang="zh-CN" dirty="0">
                <a:solidFill>
                  <a:schemeClr val="hlink"/>
                </a:solidFill>
              </a:rPr>
              <a:t>Example 0.42</a:t>
            </a:r>
            <a:endParaRPr lang="zh-CN" altLang="en-US" dirty="0"/>
          </a:p>
        </p:txBody>
      </p:sp>
      <p:sp>
        <p:nvSpPr>
          <p:cNvPr id="845839" name="Rectangle 15"/>
          <p:cNvSpPr>
            <a:spLocks noGrp="1" noChangeArrowheads="1"/>
          </p:cNvSpPr>
          <p:nvPr>
            <p:ph type="body" idx="1"/>
          </p:nvPr>
        </p:nvSpPr>
        <p:spPr>
          <a:xfrm>
            <a:off x="304800" y="1071546"/>
            <a:ext cx="8534400" cy="5024454"/>
          </a:xfrm>
          <a:noFill/>
        </p:spPr>
        <p:txBody>
          <a:bodyPr/>
          <a:lstStyle/>
          <a:p>
            <a:r>
              <a:rPr lang="en-US" altLang="zh-CN" dirty="0"/>
              <a:t>The bandwidth of a subscriber line is </a:t>
            </a:r>
            <a:r>
              <a:rPr lang="en-US" altLang="zh-CN" dirty="0">
                <a:solidFill>
                  <a:srgbClr val="FF0000"/>
                </a:solidFill>
              </a:rPr>
              <a:t>4 kHz</a:t>
            </a:r>
            <a:r>
              <a:rPr lang="en-US" altLang="zh-CN" dirty="0"/>
              <a:t> for voice or data. </a:t>
            </a:r>
          </a:p>
          <a:p>
            <a:endParaRPr lang="en-US" altLang="zh-CN" dirty="0"/>
          </a:p>
          <a:p>
            <a:r>
              <a:rPr lang="en-US" altLang="zh-CN" dirty="0"/>
              <a:t>The bandwidth of this line for data transmission can be up to </a:t>
            </a:r>
            <a:r>
              <a:rPr lang="en-US" altLang="zh-CN" dirty="0">
                <a:solidFill>
                  <a:srgbClr val="FF0000"/>
                </a:solidFill>
              </a:rPr>
              <a:t>56,000 bps</a:t>
            </a:r>
            <a:r>
              <a:rPr lang="en-US" altLang="zh-CN" dirty="0"/>
              <a:t> using a sophisticated modem </a:t>
            </a:r>
            <a:r>
              <a:rPr lang="en-US" altLang="zh-CN" dirty="0">
                <a:solidFill>
                  <a:srgbClr val="FF0000"/>
                </a:solidFill>
              </a:rPr>
              <a:t>to</a:t>
            </a:r>
            <a:r>
              <a:rPr lang="en-US" altLang="zh-CN" dirty="0"/>
              <a:t> change the digital signal to analog.</a:t>
            </a:r>
            <a:endParaRPr lang="en-US" altLang="zh-CN" sz="2800" dirty="0">
              <a:solidFill>
                <a:schemeClr val="hlink"/>
              </a:solidFill>
            </a:endParaRPr>
          </a:p>
        </p:txBody>
      </p:sp>
      <p:pic>
        <p:nvPicPr>
          <p:cNvPr id="7" name="Picture 3"/>
          <p:cNvPicPr>
            <a:picLocks noChangeAspect="1" noChangeArrowheads="1"/>
          </p:cNvPicPr>
          <p:nvPr/>
        </p:nvPicPr>
        <p:blipFill>
          <a:blip r:embed="rId3" cstate="print"/>
          <a:srcRect/>
          <a:stretch>
            <a:fillRect/>
          </a:stretch>
        </p:blipFill>
        <p:spPr bwMode="auto">
          <a:xfrm>
            <a:off x="1285852" y="4071942"/>
            <a:ext cx="6500858" cy="1857388"/>
          </a:xfrm>
          <a:prstGeom prst="rect">
            <a:avLst/>
          </a:prstGeom>
          <a:noFill/>
          <a:ln w="9525">
            <a:noFill/>
            <a:miter lim="800000"/>
            <a:headEnd/>
            <a:tailEnd/>
          </a:ln>
          <a:effectLst/>
        </p:spPr>
      </p:pic>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0D9C2145-AF40-494B-B831-D67F5EA18F08}" type="slidenum">
              <a:rPr lang="en-US" altLang="zh-CN"/>
              <a:pPr/>
              <a:t>218</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25410"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1425412" name="Rectangle 4"/>
          <p:cNvSpPr>
            <a:spLocks noGrp="1" noChangeArrowheads="1"/>
          </p:cNvSpPr>
          <p:nvPr>
            <p:ph type="body" idx="1"/>
          </p:nvPr>
        </p:nvSpPr>
        <p:spPr>
          <a:xfrm>
            <a:off x="381000" y="1066800"/>
            <a:ext cx="8458200" cy="5029200"/>
          </a:xfrm>
          <a:noFill/>
        </p:spPr>
        <p:txBody>
          <a:bodyPr/>
          <a:lstStyle/>
          <a:p>
            <a:r>
              <a:rPr lang="en-US" altLang="zh-CN" dirty="0"/>
              <a:t>If the telephone company </a:t>
            </a:r>
            <a:r>
              <a:rPr lang="en-US" altLang="zh-CN" dirty="0">
                <a:solidFill>
                  <a:schemeClr val="hlink"/>
                </a:solidFill>
              </a:rPr>
              <a:t>improves</a:t>
            </a:r>
            <a:r>
              <a:rPr lang="en-US" altLang="zh-CN" dirty="0"/>
              <a:t> the quality of the line and </a:t>
            </a:r>
            <a:r>
              <a:rPr lang="en-US" altLang="zh-CN" dirty="0">
                <a:solidFill>
                  <a:schemeClr val="hlink"/>
                </a:solidFill>
              </a:rPr>
              <a:t>increases</a:t>
            </a:r>
            <a:r>
              <a:rPr lang="en-US" altLang="zh-CN" dirty="0"/>
              <a:t> the bandwidth to 8 kHz, </a:t>
            </a:r>
            <a:r>
              <a:rPr lang="en-US" altLang="zh-CN" sz="2200" dirty="0"/>
              <a:t>[</a:t>
            </a:r>
            <a:r>
              <a:rPr lang="zh-CN" altLang="en-US" sz="2200" dirty="0"/>
              <a:t>这里讲的是没有使用</a:t>
            </a:r>
            <a:r>
              <a:rPr lang="en-US" altLang="zh-CN" sz="2200" dirty="0"/>
              <a:t>ADSL</a:t>
            </a:r>
            <a:r>
              <a:rPr lang="zh-CN" altLang="en-US" sz="2200" dirty="0"/>
              <a:t>技术，只是单纯使用</a:t>
            </a:r>
            <a:r>
              <a:rPr lang="en-US" altLang="zh-CN" sz="2200" dirty="0" smtClean="0"/>
              <a:t>voice frequency band</a:t>
            </a:r>
            <a:r>
              <a:rPr lang="en-US" altLang="zh-CN" sz="2200" dirty="0"/>
              <a:t>]</a:t>
            </a:r>
          </a:p>
          <a:p>
            <a:endParaRPr lang="en-US" altLang="zh-CN" dirty="0"/>
          </a:p>
          <a:p>
            <a:r>
              <a:rPr lang="en-US" altLang="zh-CN" dirty="0"/>
              <a:t>we can send 112,000 bps by using the same technology as mentioned in Example 0.42.</a:t>
            </a:r>
            <a:endParaRPr lang="zh-CN" altLang="en-US" dirty="0"/>
          </a:p>
        </p:txBody>
      </p:sp>
      <p:sp>
        <p:nvSpPr>
          <p:cNvPr id="1425414" name="Rectangle 6"/>
          <p:cNvSpPr>
            <a:spLocks noGrp="1" noChangeArrowheads="1"/>
          </p:cNvSpPr>
          <p:nvPr>
            <p:ph type="title"/>
          </p:nvPr>
        </p:nvSpPr>
        <p:spPr>
          <a:xfrm>
            <a:off x="304800" y="228600"/>
            <a:ext cx="8534400" cy="533400"/>
          </a:xfrm>
        </p:spPr>
        <p:txBody>
          <a:bodyPr/>
          <a:lstStyle/>
          <a:p>
            <a:r>
              <a:rPr lang="en-US" altLang="zh-CN" dirty="0">
                <a:solidFill>
                  <a:srgbClr val="FF0000"/>
                </a:solidFill>
              </a:rPr>
              <a:t>Example 0.43</a:t>
            </a:r>
            <a:endParaRPr lang="zh-CN" altLang="en-US" dirty="0">
              <a:solidFill>
                <a:srgbClr val="FF0000"/>
              </a:solidFill>
            </a:endParaRPr>
          </a:p>
        </p:txBody>
      </p:sp>
      <p:pic>
        <p:nvPicPr>
          <p:cNvPr id="7" name="Picture 3"/>
          <p:cNvPicPr>
            <a:picLocks noChangeAspect="1" noChangeArrowheads="1"/>
          </p:cNvPicPr>
          <p:nvPr/>
        </p:nvPicPr>
        <p:blipFill>
          <a:blip r:embed="rId3" cstate="print"/>
          <a:srcRect/>
          <a:stretch>
            <a:fillRect/>
          </a:stretch>
        </p:blipFill>
        <p:spPr bwMode="auto">
          <a:xfrm>
            <a:off x="1285852" y="3857628"/>
            <a:ext cx="6344437" cy="2071702"/>
          </a:xfrm>
          <a:prstGeom prst="rect">
            <a:avLst/>
          </a:prstGeom>
          <a:noFill/>
          <a:ln w="9525">
            <a:noFill/>
            <a:miter lim="800000"/>
            <a:headEnd/>
            <a:tailEnd/>
          </a:ln>
          <a:effectLst/>
        </p:spPr>
      </p:pic>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B1681EC7-26D9-49C9-8A2E-9531A6E97469}" type="slidenum">
              <a:rPr lang="en-US" altLang="zh-CN"/>
              <a:pPr/>
              <a:t>219</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86468"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86472" name="Rectangle 8"/>
          <p:cNvSpPr>
            <a:spLocks noGrp="1" noChangeArrowheads="1"/>
          </p:cNvSpPr>
          <p:nvPr>
            <p:ph type="title"/>
          </p:nvPr>
        </p:nvSpPr>
        <p:spPr/>
        <p:txBody>
          <a:bodyPr/>
          <a:lstStyle/>
          <a:p>
            <a:r>
              <a:rPr lang="en-US" altLang="zh-CN" dirty="0"/>
              <a:t>0.6.2</a:t>
            </a:r>
            <a:r>
              <a:rPr lang="en-US" altLang="zh-CN" dirty="0">
                <a:effectLst>
                  <a:outerShdw blurRad="38100" dist="38100" dir="2700000" algn="tl">
                    <a:srgbClr val="C0C0C0"/>
                  </a:outerShdw>
                </a:effectLst>
              </a:rPr>
              <a:t> </a:t>
            </a:r>
            <a:r>
              <a:rPr lang="en-US" altLang="zh-CN" dirty="0"/>
              <a:t>Throughput</a:t>
            </a:r>
            <a:endParaRPr lang="zh-CN" altLang="en-US" dirty="0"/>
          </a:p>
        </p:txBody>
      </p:sp>
      <p:sp>
        <p:nvSpPr>
          <p:cNvPr id="1086473" name="Rectangle 9"/>
          <p:cNvSpPr>
            <a:spLocks noGrp="1" noChangeArrowheads="1"/>
          </p:cNvSpPr>
          <p:nvPr>
            <p:ph type="body" idx="1"/>
          </p:nvPr>
        </p:nvSpPr>
        <p:spPr>
          <a:xfrm>
            <a:off x="304800" y="1071546"/>
            <a:ext cx="8553480" cy="5072098"/>
          </a:xfrm>
        </p:spPr>
        <p:txBody>
          <a:bodyPr/>
          <a:lstStyle/>
          <a:p>
            <a:pPr>
              <a:spcBef>
                <a:spcPts val="600"/>
              </a:spcBef>
            </a:pPr>
            <a:r>
              <a:rPr lang="en-US" altLang="zh-CN" dirty="0"/>
              <a:t>The throughput is a measure of how fast we can </a:t>
            </a:r>
            <a:r>
              <a:rPr lang="en-US" altLang="zh-CN" dirty="0">
                <a:solidFill>
                  <a:schemeClr val="hlink"/>
                </a:solidFill>
              </a:rPr>
              <a:t>actually</a:t>
            </a:r>
            <a:r>
              <a:rPr lang="en-US" altLang="zh-CN" dirty="0"/>
              <a:t> send data through a network. </a:t>
            </a:r>
          </a:p>
          <a:p>
            <a:pPr>
              <a:spcBef>
                <a:spcPts val="600"/>
              </a:spcBef>
            </a:pPr>
            <a:endParaRPr lang="en-US" altLang="zh-CN" dirty="0"/>
          </a:p>
          <a:p>
            <a:pPr>
              <a:spcBef>
                <a:spcPts val="600"/>
              </a:spcBef>
            </a:pPr>
            <a:r>
              <a:rPr lang="en-US" altLang="zh-CN" dirty="0"/>
              <a:t>Although, </a:t>
            </a:r>
            <a:r>
              <a:rPr lang="en-US" altLang="zh-CN" dirty="0">
                <a:solidFill>
                  <a:srgbClr val="FF0000"/>
                </a:solidFill>
              </a:rPr>
              <a:t>at first glance</a:t>
            </a:r>
            <a:r>
              <a:rPr lang="en-US" altLang="zh-CN" dirty="0"/>
              <a:t>, bandwidth in bits per second and throughput seem the same, they are different. </a:t>
            </a:r>
          </a:p>
          <a:p>
            <a:pPr>
              <a:spcBef>
                <a:spcPts val="600"/>
              </a:spcBef>
            </a:pPr>
            <a:endParaRPr lang="en-US" altLang="zh-CN" dirty="0"/>
          </a:p>
          <a:p>
            <a:pPr>
              <a:spcBef>
                <a:spcPts val="600"/>
              </a:spcBef>
            </a:pPr>
            <a:r>
              <a:rPr lang="en-US" altLang="zh-CN" dirty="0"/>
              <a:t>A link may have a bandwidth of </a:t>
            </a:r>
            <a:r>
              <a:rPr lang="en-US" altLang="zh-CN" dirty="0">
                <a:solidFill>
                  <a:srgbClr val="FF0000"/>
                </a:solidFill>
              </a:rPr>
              <a:t>B</a:t>
            </a:r>
            <a:r>
              <a:rPr lang="en-US" altLang="zh-CN" dirty="0"/>
              <a:t> bps, but we can only send </a:t>
            </a:r>
            <a:r>
              <a:rPr lang="en-US" altLang="zh-CN" dirty="0">
                <a:solidFill>
                  <a:srgbClr val="FF0000"/>
                </a:solidFill>
              </a:rPr>
              <a:t>T</a:t>
            </a:r>
            <a:r>
              <a:rPr lang="en-US" altLang="zh-CN" dirty="0"/>
              <a:t> bps </a:t>
            </a:r>
            <a:r>
              <a:rPr lang="en-US" altLang="zh-CN" dirty="0">
                <a:solidFill>
                  <a:srgbClr val="FF0000"/>
                </a:solidFill>
              </a:rPr>
              <a:t>through</a:t>
            </a:r>
            <a:r>
              <a:rPr lang="en-US" altLang="zh-CN" dirty="0"/>
              <a:t> this link </a:t>
            </a:r>
            <a:r>
              <a:rPr lang="en-US" altLang="zh-CN" dirty="0">
                <a:solidFill>
                  <a:srgbClr val="FF0000"/>
                </a:solidFill>
              </a:rPr>
              <a:t>with</a:t>
            </a:r>
            <a:r>
              <a:rPr lang="en-US" altLang="zh-CN" dirty="0"/>
              <a:t> T always less than B. </a:t>
            </a:r>
          </a:p>
          <a:p>
            <a:pPr>
              <a:spcBef>
                <a:spcPts val="600"/>
              </a:spcBef>
            </a:pPr>
            <a:endParaRPr lang="en-US" altLang="zh-CN" dirty="0"/>
          </a:p>
          <a:p>
            <a:pPr>
              <a:spcBef>
                <a:spcPts val="600"/>
              </a:spcBef>
            </a:pPr>
            <a:r>
              <a:rPr lang="en-US" altLang="zh-CN" dirty="0"/>
              <a:t>In other words, the bandwidth is a </a:t>
            </a:r>
            <a:r>
              <a:rPr lang="en-US" altLang="zh-CN" dirty="0">
                <a:solidFill>
                  <a:schemeClr val="hlink"/>
                </a:solidFill>
              </a:rPr>
              <a:t>potential </a:t>
            </a:r>
            <a:r>
              <a:rPr lang="en-US" altLang="zh-CN" dirty="0"/>
              <a:t>measurement of a link; the throughput is an</a:t>
            </a:r>
            <a:r>
              <a:rPr lang="en-US" altLang="zh-CN" dirty="0">
                <a:solidFill>
                  <a:schemeClr val="hlink"/>
                </a:solidFill>
              </a:rPr>
              <a:t> actual</a:t>
            </a:r>
            <a:r>
              <a:rPr lang="en-US" altLang="zh-CN" dirty="0"/>
              <a:t> measurement of how fast we can send data.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2"/>
          <p:cNvSpPr>
            <a:spLocks noGrp="1"/>
          </p:cNvSpPr>
          <p:nvPr>
            <p:ph type="ftr" sz="quarter" idx="11"/>
          </p:nvPr>
        </p:nvSpPr>
        <p:spPr/>
        <p:txBody>
          <a:bodyPr/>
          <a:lstStyle/>
          <a:p>
            <a:r>
              <a:rPr lang="en-US" altLang="zh-CN" dirty="0"/>
              <a:t>Mobile and Wireless Networks</a:t>
            </a:r>
          </a:p>
        </p:txBody>
      </p:sp>
      <p:sp>
        <p:nvSpPr>
          <p:cNvPr id="1261570" name="Line 2"/>
          <p:cNvSpPr>
            <a:spLocks noChangeShapeType="1"/>
          </p:cNvSpPr>
          <p:nvPr/>
        </p:nvSpPr>
        <p:spPr bwMode="auto">
          <a:xfrm>
            <a:off x="457200" y="2819400"/>
            <a:ext cx="8153400" cy="0"/>
          </a:xfrm>
          <a:prstGeom prst="line">
            <a:avLst/>
          </a:prstGeom>
          <a:noFill/>
          <a:ln w="76200">
            <a:solidFill>
              <a:srgbClr val="009900"/>
            </a:solidFill>
            <a:round/>
          </a:ln>
          <a:effectLst/>
        </p:spPr>
        <p:txBody>
          <a:bodyPr/>
          <a:lstStyle/>
          <a:p>
            <a:endParaRPr lang="zh-CN" altLang="en-US"/>
          </a:p>
        </p:txBody>
      </p:sp>
      <p:sp>
        <p:nvSpPr>
          <p:cNvPr id="1261571" name="Line 3"/>
          <p:cNvSpPr>
            <a:spLocks noChangeShapeType="1"/>
          </p:cNvSpPr>
          <p:nvPr/>
        </p:nvSpPr>
        <p:spPr bwMode="auto">
          <a:xfrm>
            <a:off x="490566" y="3786190"/>
            <a:ext cx="8153400" cy="0"/>
          </a:xfrm>
          <a:prstGeom prst="line">
            <a:avLst/>
          </a:prstGeom>
          <a:noFill/>
          <a:ln w="76200">
            <a:solidFill>
              <a:srgbClr val="009900"/>
            </a:solidFill>
            <a:round/>
          </a:ln>
          <a:effectLst/>
        </p:spPr>
        <p:txBody>
          <a:bodyPr/>
          <a:lstStyle/>
          <a:p>
            <a:endParaRPr lang="zh-CN" altLang="en-US"/>
          </a:p>
        </p:txBody>
      </p:sp>
      <p:sp>
        <p:nvSpPr>
          <p:cNvPr id="1261572" name="Rectangle 4"/>
          <p:cNvSpPr>
            <a:spLocks noChangeArrowheads="1"/>
          </p:cNvSpPr>
          <p:nvPr/>
        </p:nvSpPr>
        <p:spPr bwMode="auto">
          <a:xfrm>
            <a:off x="476864" y="2857496"/>
            <a:ext cx="8167102" cy="867930"/>
          </a:xfrm>
          <a:prstGeom prst="rect">
            <a:avLst/>
          </a:prstGeom>
          <a:solidFill>
            <a:srgbClr val="99FF33"/>
          </a:solidFill>
          <a:ln w="76200" algn="ctr">
            <a:noFill/>
            <a:miter lim="800000"/>
          </a:ln>
          <a:effectLst/>
        </p:spPr>
        <p:txBody>
          <a:bodyPr wrap="square">
            <a:spAutoFit/>
          </a:bodyPr>
          <a:lstStyle/>
          <a:p>
            <a:pPr marL="342265" indent="-342265">
              <a:lnSpc>
                <a:spcPct val="90000"/>
              </a:lnSpc>
              <a:spcBef>
                <a:spcPts val="600"/>
              </a:spcBef>
              <a:buClr>
                <a:schemeClr val="hlink"/>
              </a:buClr>
              <a:buSzTx/>
              <a:buFontTx/>
              <a:buChar char="•"/>
            </a:pPr>
            <a:r>
              <a:rPr lang="en-US" altLang="zh-CN" sz="2800" baseline="0" dirty="0"/>
              <a:t>Frequency and period are the inverse of each other.</a:t>
            </a:r>
          </a:p>
        </p:txBody>
      </p:sp>
      <p:grpSp>
        <p:nvGrpSpPr>
          <p:cNvPr id="1261573" name="Group 5"/>
          <p:cNvGrpSpPr/>
          <p:nvPr/>
        </p:nvGrpSpPr>
        <p:grpSpPr bwMode="auto">
          <a:xfrm>
            <a:off x="457200" y="2209800"/>
            <a:ext cx="1143000" cy="566738"/>
            <a:chOff x="1200" y="1248"/>
            <a:chExt cx="720" cy="357"/>
          </a:xfrm>
        </p:grpSpPr>
        <p:pic>
          <p:nvPicPr>
            <p:cNvPr id="1261574" name="Picture 6"/>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61575" name="Text Box 7"/>
            <p:cNvSpPr txBox="1">
              <a:spLocks noChangeArrowheads="1"/>
            </p:cNvSpPr>
            <p:nvPr/>
          </p:nvSpPr>
          <p:spPr bwMode="auto">
            <a:xfrm>
              <a:off x="1284" y="1248"/>
              <a:ext cx="551" cy="327"/>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800" b="1" i="1" baseline="0">
                  <a:solidFill>
                    <a:schemeClr val="hlink"/>
                  </a:solidFill>
                  <a:latin typeface="Times New Roman" panose="02020603050405020304" pitchFamily="18" charset="0"/>
                  <a:ea typeface="宋体" panose="02010600030101010101" pitchFamily="2" charset="-122"/>
                </a:rPr>
                <a:t>Note</a:t>
              </a:r>
            </a:p>
          </p:txBody>
        </p:sp>
      </p:gr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BA4962D4-9EFF-4B4F-8DF1-41C831C5F993}" type="slidenum">
              <a:rPr lang="en-US" altLang="zh-CN"/>
              <a:pPr/>
              <a:t>220</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27458"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27460" name="Rectangle 4"/>
          <p:cNvSpPr>
            <a:spLocks noGrp="1" noChangeArrowheads="1"/>
          </p:cNvSpPr>
          <p:nvPr>
            <p:ph type="body" idx="1"/>
          </p:nvPr>
        </p:nvSpPr>
        <p:spPr>
          <a:xfrm>
            <a:off x="304800" y="1000108"/>
            <a:ext cx="8534400" cy="5143536"/>
          </a:xfrm>
          <a:noFill/>
        </p:spPr>
        <p:txBody>
          <a:bodyPr/>
          <a:lstStyle/>
          <a:p>
            <a:r>
              <a:rPr lang="en-US" altLang="zh-CN" dirty="0"/>
              <a:t>For example, we may have a link with a bandwidth of 1 Mbps, </a:t>
            </a:r>
          </a:p>
          <a:p>
            <a:endParaRPr lang="en-US" altLang="zh-CN" dirty="0"/>
          </a:p>
          <a:p>
            <a:r>
              <a:rPr lang="en-US" altLang="zh-CN" dirty="0"/>
              <a:t>but the devices </a:t>
            </a:r>
            <a:r>
              <a:rPr lang="en-US" altLang="zh-CN" u="sng" dirty="0">
                <a:solidFill>
                  <a:schemeClr val="hlink"/>
                </a:solidFill>
              </a:rPr>
              <a:t>connected to </a:t>
            </a:r>
            <a:r>
              <a:rPr lang="en-US" altLang="zh-CN" u="sng" dirty="0"/>
              <a:t>the end of the link</a:t>
            </a:r>
            <a:r>
              <a:rPr lang="en-US" altLang="zh-CN" dirty="0"/>
              <a:t> may handle only 200 kbps. </a:t>
            </a:r>
          </a:p>
          <a:p>
            <a:endParaRPr lang="en-US" altLang="zh-CN" dirty="0"/>
          </a:p>
          <a:p>
            <a:r>
              <a:rPr lang="en-US" altLang="zh-CN" dirty="0"/>
              <a:t>This means that we cannot send more than 200 kbps through this link.  </a:t>
            </a:r>
          </a:p>
        </p:txBody>
      </p:sp>
      <p:sp>
        <p:nvSpPr>
          <p:cNvPr id="1427461" name="Rectangle 5"/>
          <p:cNvSpPr>
            <a:spLocks noGrp="1" noChangeArrowheads="1"/>
          </p:cNvSpPr>
          <p:nvPr>
            <p:ph type="title"/>
          </p:nvPr>
        </p:nvSpPr>
        <p:spPr/>
        <p:txBody>
          <a:bodyPr/>
          <a:lstStyle/>
          <a:p>
            <a:r>
              <a:rPr lang="en-US" altLang="zh-CN" dirty="0"/>
              <a:t>0.6.2 Throughput</a:t>
            </a:r>
            <a:endParaRPr lang="zh-CN" alt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BD1CECF8-EB1F-4936-B164-9F6C6A2877A7}" type="slidenum">
              <a:rPr lang="en-US" altLang="zh-CN"/>
              <a:pPr/>
              <a:t>221</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sp>
        <p:nvSpPr>
          <p:cNvPr id="847882"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47886" name="Picture 14"/>
          <p:cNvPicPr>
            <a:picLocks noChangeAspect="1" noChangeArrowheads="1"/>
          </p:cNvPicPr>
          <p:nvPr/>
        </p:nvPicPr>
        <p:blipFill>
          <a:blip r:embed="rId3" cstate="print"/>
          <a:srcRect/>
          <a:stretch>
            <a:fillRect/>
          </a:stretch>
        </p:blipFill>
        <p:spPr bwMode="auto">
          <a:xfrm>
            <a:off x="1828800" y="4267200"/>
            <a:ext cx="5562600" cy="722313"/>
          </a:xfrm>
          <a:prstGeom prst="rect">
            <a:avLst/>
          </a:prstGeom>
          <a:noFill/>
          <a:ln w="57150" cmpd="thickThin">
            <a:solidFill>
              <a:schemeClr val="folHlink"/>
            </a:solidFill>
            <a:miter lim="800000"/>
            <a:headEnd/>
            <a:tailEnd/>
          </a:ln>
          <a:effectLst/>
        </p:spPr>
      </p:pic>
      <p:sp>
        <p:nvSpPr>
          <p:cNvPr id="847887" name="Rectangle 15"/>
          <p:cNvSpPr>
            <a:spLocks noChangeArrowheads="1"/>
          </p:cNvSpPr>
          <p:nvPr/>
        </p:nvSpPr>
        <p:spPr bwMode="auto">
          <a:xfrm>
            <a:off x="457200" y="5257800"/>
            <a:ext cx="8305800" cy="830997"/>
          </a:xfrm>
          <a:prstGeom prst="rect">
            <a:avLst/>
          </a:prstGeom>
          <a:noFill/>
          <a:ln w="9525">
            <a:noFill/>
            <a:miter lim="800000"/>
          </a:ln>
          <a:effectLst/>
        </p:spPr>
        <p:txBody>
          <a:bodyPr wrap="square">
            <a:spAutoFit/>
          </a:bodyPr>
          <a:lstStyle/>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The throughput is almost </a:t>
            </a:r>
            <a:r>
              <a:rPr lang="en-US" altLang="zh-CN" sz="2400" baseline="0" dirty="0">
                <a:solidFill>
                  <a:srgbClr val="FF0000"/>
                </a:solidFill>
                <a:ea typeface="宋体" panose="02010600030101010101" pitchFamily="2" charset="-122"/>
              </a:rPr>
              <a:t>one-fifth</a:t>
            </a:r>
            <a:r>
              <a:rPr lang="en-US" altLang="zh-CN" sz="2400" baseline="0" dirty="0">
                <a:ea typeface="宋体" panose="02010600030101010101" pitchFamily="2" charset="-122"/>
              </a:rPr>
              <a:t> of the bandwidth in this case.</a:t>
            </a:r>
          </a:p>
        </p:txBody>
      </p:sp>
      <p:sp>
        <p:nvSpPr>
          <p:cNvPr id="847888" name="Rectangle 16"/>
          <p:cNvSpPr>
            <a:spLocks noGrp="1" noChangeArrowheads="1"/>
          </p:cNvSpPr>
          <p:nvPr>
            <p:ph type="title"/>
          </p:nvPr>
        </p:nvSpPr>
        <p:spPr/>
        <p:txBody>
          <a:bodyPr/>
          <a:lstStyle/>
          <a:p>
            <a:r>
              <a:rPr lang="en-US" altLang="zh-CN" dirty="0">
                <a:solidFill>
                  <a:schemeClr val="hlink"/>
                </a:solidFill>
              </a:rPr>
              <a:t>Example 0.44</a:t>
            </a:r>
            <a:endParaRPr lang="zh-CN" altLang="en-US" dirty="0">
              <a:solidFill>
                <a:schemeClr val="hlink"/>
              </a:solidFill>
            </a:endParaRPr>
          </a:p>
        </p:txBody>
      </p:sp>
      <p:sp>
        <p:nvSpPr>
          <p:cNvPr id="847889" name="Rectangle 17"/>
          <p:cNvSpPr>
            <a:spLocks noGrp="1" noChangeArrowheads="1"/>
          </p:cNvSpPr>
          <p:nvPr>
            <p:ph type="body" idx="1"/>
          </p:nvPr>
        </p:nvSpPr>
        <p:spPr>
          <a:xfrm>
            <a:off x="304800" y="1066800"/>
            <a:ext cx="8458200" cy="2971800"/>
          </a:xfrm>
        </p:spPr>
        <p:txBody>
          <a:bodyPr/>
          <a:lstStyle/>
          <a:p>
            <a:pPr>
              <a:spcBef>
                <a:spcPts val="600"/>
              </a:spcBef>
            </a:pPr>
            <a:r>
              <a:rPr lang="en-US" altLang="zh-CN" dirty="0"/>
              <a:t>A network </a:t>
            </a:r>
            <a:r>
              <a:rPr lang="en-US" altLang="zh-CN" dirty="0">
                <a:solidFill>
                  <a:schemeClr val="hlink"/>
                </a:solidFill>
              </a:rPr>
              <a:t>with bandwidth of </a:t>
            </a:r>
            <a:r>
              <a:rPr lang="en-US" altLang="zh-CN" dirty="0"/>
              <a:t>10 Mbps can pass only an average of 12,000 frames </a:t>
            </a:r>
            <a:r>
              <a:rPr lang="en-US" altLang="zh-CN" dirty="0">
                <a:solidFill>
                  <a:srgbClr val="FF0000"/>
                </a:solidFill>
              </a:rPr>
              <a:t>per</a:t>
            </a:r>
            <a:r>
              <a:rPr lang="en-US" altLang="zh-CN" dirty="0"/>
              <a:t> minute </a:t>
            </a:r>
            <a:r>
              <a:rPr lang="en-US" altLang="zh-CN" dirty="0">
                <a:solidFill>
                  <a:srgbClr val="FF0000"/>
                </a:solidFill>
              </a:rPr>
              <a:t>with</a:t>
            </a:r>
            <a:r>
              <a:rPr lang="en-US" altLang="zh-CN" dirty="0"/>
              <a:t> each frame carrying an average of 10,000 bits. </a:t>
            </a:r>
          </a:p>
          <a:p>
            <a:pPr>
              <a:spcBef>
                <a:spcPts val="600"/>
              </a:spcBef>
            </a:pPr>
            <a:r>
              <a:rPr lang="en-US" altLang="zh-CN" dirty="0"/>
              <a:t>What is the throughput of this network?</a:t>
            </a:r>
          </a:p>
          <a:p>
            <a:pPr>
              <a:spcBef>
                <a:spcPts val="600"/>
              </a:spcBef>
            </a:pPr>
            <a:endParaRPr lang="en-US" altLang="zh-CN" dirty="0">
              <a:solidFill>
                <a:schemeClr val="hlink"/>
              </a:solidFill>
            </a:endParaRPr>
          </a:p>
          <a:p>
            <a:pPr>
              <a:spcBef>
                <a:spcPts val="600"/>
              </a:spcBef>
              <a:buFontTx/>
              <a:buNone/>
            </a:pPr>
            <a:r>
              <a:rPr lang="en-US" altLang="zh-CN" dirty="0">
                <a:solidFill>
                  <a:schemeClr val="hlink"/>
                </a:solidFill>
              </a:rPr>
              <a:t>Solution</a:t>
            </a:r>
          </a:p>
          <a:p>
            <a:pPr>
              <a:spcBef>
                <a:spcPts val="600"/>
              </a:spcBef>
            </a:pPr>
            <a:r>
              <a:rPr lang="en-US" altLang="zh-CN" dirty="0"/>
              <a:t>We can calculate the throughput as</a:t>
            </a:r>
            <a:endParaRPr lang="zh-CN" alt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86270B1A-10DB-4B8B-B725-89D9A9FF83DA}" type="slidenum">
              <a:rPr lang="en-US" altLang="zh-CN"/>
              <a:pPr/>
              <a:t>222</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88516"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88518" name="Rectangle 6"/>
          <p:cNvSpPr>
            <a:spLocks noGrp="1" noChangeArrowheads="1"/>
          </p:cNvSpPr>
          <p:nvPr>
            <p:ph type="title"/>
          </p:nvPr>
        </p:nvSpPr>
        <p:spPr>
          <a:xfrm>
            <a:off x="304800" y="301625"/>
            <a:ext cx="8534400" cy="508000"/>
          </a:xfrm>
          <a:noFill/>
        </p:spPr>
        <p:txBody>
          <a:bodyPr/>
          <a:lstStyle/>
          <a:p>
            <a:r>
              <a:rPr lang="en-US" altLang="zh-CN" dirty="0"/>
              <a:t>0.6.3 Latency (Delay)</a:t>
            </a:r>
          </a:p>
        </p:txBody>
      </p:sp>
      <p:sp>
        <p:nvSpPr>
          <p:cNvPr id="1088519" name="Rectangle 7"/>
          <p:cNvSpPr>
            <a:spLocks noGrp="1" noChangeArrowheads="1"/>
          </p:cNvSpPr>
          <p:nvPr>
            <p:ph type="body" idx="1"/>
          </p:nvPr>
        </p:nvSpPr>
        <p:spPr>
          <a:xfrm>
            <a:off x="304800" y="1071546"/>
            <a:ext cx="8534400" cy="5076844"/>
          </a:xfrm>
          <a:noFill/>
        </p:spPr>
        <p:txBody>
          <a:bodyPr/>
          <a:lstStyle/>
          <a:p>
            <a:r>
              <a:rPr lang="en-US" altLang="zh-CN" dirty="0"/>
              <a:t>The latency or delay defines </a:t>
            </a:r>
            <a:r>
              <a:rPr lang="en-US" altLang="zh-CN" dirty="0">
                <a:solidFill>
                  <a:schemeClr val="hlink"/>
                </a:solidFill>
              </a:rPr>
              <a:t>how long</a:t>
            </a:r>
            <a:r>
              <a:rPr lang="en-US" altLang="zh-CN" dirty="0"/>
              <a:t> it takes for an entire message to </a:t>
            </a:r>
            <a:r>
              <a:rPr lang="en-US" altLang="zh-CN" dirty="0">
                <a:solidFill>
                  <a:srgbClr val="FF0000"/>
                </a:solidFill>
              </a:rPr>
              <a:t>completely</a:t>
            </a:r>
            <a:r>
              <a:rPr lang="en-US" altLang="zh-CN" dirty="0"/>
              <a:t> arrive at the destination </a:t>
            </a:r>
            <a:r>
              <a:rPr lang="en-US" altLang="zh-CN" dirty="0">
                <a:solidFill>
                  <a:schemeClr val="hlink"/>
                </a:solidFill>
              </a:rPr>
              <a:t>from the time</a:t>
            </a:r>
            <a:r>
              <a:rPr lang="en-US" altLang="zh-CN" dirty="0"/>
              <a:t> </a:t>
            </a:r>
            <a:r>
              <a:rPr lang="en-US" altLang="zh-CN" u="dottedHeavy" dirty="0">
                <a:uFill>
                  <a:solidFill>
                    <a:srgbClr val="FF0000"/>
                  </a:solidFill>
                </a:uFill>
              </a:rPr>
              <a:t>the first bit is sent out from the source</a:t>
            </a:r>
            <a:r>
              <a:rPr lang="en-US" altLang="zh-CN" dirty="0"/>
              <a:t>.  </a:t>
            </a:r>
          </a:p>
          <a:p>
            <a:endParaRPr lang="en-US" altLang="zh-CN" dirty="0"/>
          </a:p>
          <a:p>
            <a:r>
              <a:rPr lang="en-US" altLang="zh-CN" dirty="0"/>
              <a:t>We can say that latency is made of four components: </a:t>
            </a:r>
          </a:p>
          <a:p>
            <a:pPr>
              <a:buSzPct val="80000"/>
              <a:buFont typeface="Wingdings" panose="05000000000000000000" pitchFamily="2" charset="2"/>
              <a:buChar char="þ"/>
            </a:pPr>
            <a:r>
              <a:rPr lang="en-US" altLang="zh-CN" dirty="0"/>
              <a:t>propagation time, </a:t>
            </a:r>
          </a:p>
          <a:p>
            <a:pPr>
              <a:buSzPct val="80000"/>
              <a:buFont typeface="Wingdings" panose="05000000000000000000" pitchFamily="2" charset="2"/>
              <a:buChar char="þ"/>
            </a:pPr>
            <a:r>
              <a:rPr lang="en-US" altLang="zh-CN" dirty="0"/>
              <a:t>transmission time, </a:t>
            </a:r>
          </a:p>
          <a:p>
            <a:pPr>
              <a:buSzPct val="80000"/>
              <a:buFont typeface="Wingdings" panose="05000000000000000000" pitchFamily="2" charset="2"/>
              <a:buChar char="þ"/>
            </a:pPr>
            <a:r>
              <a:rPr lang="en-US" altLang="zh-CN" dirty="0"/>
              <a:t>queuing time and </a:t>
            </a:r>
          </a:p>
          <a:p>
            <a:pPr>
              <a:buSzPct val="80000"/>
              <a:buFont typeface="Wingdings" panose="05000000000000000000" pitchFamily="2" charset="2"/>
              <a:buChar char="þ"/>
            </a:pPr>
            <a:r>
              <a:rPr lang="en-US" altLang="zh-CN" dirty="0"/>
              <a:t>processing delay.</a:t>
            </a:r>
          </a:p>
          <a:p>
            <a:pPr>
              <a:buFont typeface="Wingdings" panose="05000000000000000000" pitchFamily="2" charset="2"/>
              <a:buNone/>
            </a:pPr>
            <a:endParaRPr lang="en-US" altLang="zh-CN"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531" name="Rectangle 3"/>
          <p:cNvSpPr>
            <a:spLocks noGrp="1" noChangeArrowheads="1"/>
          </p:cNvSpPr>
          <p:nvPr>
            <p:ph type="title"/>
          </p:nvPr>
        </p:nvSpPr>
        <p:spPr>
          <a:noFill/>
        </p:spPr>
        <p:txBody>
          <a:bodyPr/>
          <a:lstStyle/>
          <a:p>
            <a:r>
              <a:rPr lang="en-US" altLang="zh-CN" dirty="0"/>
              <a:t>1. Propagation time</a:t>
            </a:r>
          </a:p>
        </p:txBody>
      </p:sp>
      <p:sp>
        <p:nvSpPr>
          <p:cNvPr id="1430532" name="Rectangle 4"/>
          <p:cNvSpPr>
            <a:spLocks noGrp="1" noChangeArrowheads="1"/>
          </p:cNvSpPr>
          <p:nvPr>
            <p:ph idx="1"/>
          </p:nvPr>
        </p:nvSpPr>
        <p:spPr>
          <a:xfrm>
            <a:off x="304800" y="1071546"/>
            <a:ext cx="8534400" cy="5100654"/>
          </a:xfrm>
          <a:noFill/>
        </p:spPr>
        <p:txBody>
          <a:bodyPr/>
          <a:lstStyle/>
          <a:p>
            <a:pPr>
              <a:spcBef>
                <a:spcPts val="600"/>
              </a:spcBef>
            </a:pPr>
            <a:r>
              <a:rPr lang="en-US" altLang="zh-CN" dirty="0">
                <a:solidFill>
                  <a:schemeClr val="hlink"/>
                </a:solidFill>
              </a:rPr>
              <a:t>Propagation time</a:t>
            </a:r>
            <a:r>
              <a:rPr lang="en-US" altLang="zh-CN" dirty="0"/>
              <a:t> measures the time </a:t>
            </a:r>
            <a:r>
              <a:rPr lang="en-US" altLang="zh-CN" dirty="0">
                <a:solidFill>
                  <a:srgbClr val="FF0000"/>
                </a:solidFill>
              </a:rPr>
              <a:t>required</a:t>
            </a:r>
            <a:r>
              <a:rPr lang="en-US" altLang="zh-CN" dirty="0"/>
              <a:t> for a bit to travel from the source to the destination. </a:t>
            </a:r>
          </a:p>
          <a:p>
            <a:pPr>
              <a:spcBef>
                <a:spcPts val="600"/>
              </a:spcBef>
              <a:buBlip>
                <a:blip r:embed="rId3"/>
              </a:buBlip>
            </a:pPr>
            <a:r>
              <a:rPr lang="en-US" altLang="zh-CN" dirty="0"/>
              <a:t>Propagation time =(Distance)/(Propagation Speed)</a:t>
            </a:r>
          </a:p>
          <a:p>
            <a:pPr>
              <a:spcBef>
                <a:spcPts val="600"/>
              </a:spcBef>
            </a:pPr>
            <a:endParaRPr lang="en-US" altLang="zh-CN" dirty="0"/>
          </a:p>
          <a:p>
            <a:pPr>
              <a:spcBef>
                <a:spcPts val="600"/>
              </a:spcBef>
            </a:pPr>
            <a:r>
              <a:rPr lang="en-US" altLang="zh-CN" dirty="0"/>
              <a:t>The propagation speed of electromagnetic signals </a:t>
            </a:r>
            <a:r>
              <a:rPr lang="en-US" altLang="zh-CN" dirty="0">
                <a:solidFill>
                  <a:schemeClr val="hlink"/>
                </a:solidFill>
              </a:rPr>
              <a:t>depends on</a:t>
            </a:r>
            <a:r>
              <a:rPr lang="en-US" altLang="zh-CN" dirty="0"/>
              <a:t> the medium and on the frequency of the signal.  </a:t>
            </a:r>
          </a:p>
          <a:p>
            <a:pPr>
              <a:spcBef>
                <a:spcPts val="600"/>
              </a:spcBef>
            </a:pPr>
            <a:endParaRPr lang="en-US" altLang="zh-CN" dirty="0"/>
          </a:p>
          <a:p>
            <a:pPr>
              <a:spcBef>
                <a:spcPts val="600"/>
              </a:spcBef>
            </a:pPr>
            <a:r>
              <a:rPr lang="en-US" altLang="zh-CN" dirty="0"/>
              <a:t>For example, </a:t>
            </a:r>
            <a:r>
              <a:rPr lang="en-US" altLang="zh-CN" dirty="0">
                <a:solidFill>
                  <a:schemeClr val="hlink"/>
                </a:solidFill>
              </a:rPr>
              <a:t>in a vacuum</a:t>
            </a:r>
            <a:r>
              <a:rPr lang="en-US" altLang="zh-CN" dirty="0"/>
              <a:t>, light is propagated with a speed of 3 x 10</a:t>
            </a:r>
            <a:r>
              <a:rPr lang="en-US" altLang="zh-CN" baseline="30000" dirty="0"/>
              <a:t>8 </a:t>
            </a:r>
            <a:r>
              <a:rPr lang="en-US" altLang="zh-CN" dirty="0"/>
              <a:t>m/s.  </a:t>
            </a:r>
          </a:p>
          <a:p>
            <a:pPr>
              <a:spcBef>
                <a:spcPts val="600"/>
              </a:spcBef>
            </a:pPr>
            <a:endParaRPr lang="en-US" altLang="zh-CN" dirty="0"/>
          </a:p>
          <a:p>
            <a:pPr>
              <a:spcBef>
                <a:spcPts val="600"/>
              </a:spcBef>
            </a:pPr>
            <a:r>
              <a:rPr lang="en-US" altLang="zh-CN" dirty="0"/>
              <a:t>It is </a:t>
            </a:r>
            <a:r>
              <a:rPr lang="en-US" altLang="zh-CN" dirty="0">
                <a:solidFill>
                  <a:srgbClr val="FF0000"/>
                </a:solidFill>
              </a:rPr>
              <a:t>lower</a:t>
            </a:r>
            <a:r>
              <a:rPr lang="en-US" altLang="zh-CN" dirty="0"/>
              <a:t> in air; it is </a:t>
            </a:r>
            <a:r>
              <a:rPr lang="en-US" altLang="zh-CN" dirty="0">
                <a:solidFill>
                  <a:srgbClr val="FF0000"/>
                </a:solidFill>
              </a:rPr>
              <a:t>much lower </a:t>
            </a:r>
            <a:r>
              <a:rPr lang="en-US" altLang="zh-CN" dirty="0"/>
              <a:t>in cable.</a:t>
            </a:r>
          </a:p>
          <a:p>
            <a:endParaRPr lang="en-US" altLang="zh-CN" dirty="0"/>
          </a:p>
        </p:txBody>
      </p:sp>
      <p:sp>
        <p:nvSpPr>
          <p:cNvPr id="5" name="灯片编号占位符 3"/>
          <p:cNvSpPr>
            <a:spLocks noGrp="1"/>
          </p:cNvSpPr>
          <p:nvPr>
            <p:ph type="sldNum" sz="quarter" idx="10"/>
          </p:nvPr>
        </p:nvSpPr>
        <p:spPr/>
        <p:txBody>
          <a:bodyPr/>
          <a:lstStyle/>
          <a:p>
            <a:r>
              <a:rPr lang="en-US" altLang="zh-CN"/>
              <a:t>3.</a:t>
            </a:r>
            <a:fld id="{4F75229E-88B4-4DB3-95D9-DFE1D3107590}" type="slidenum">
              <a:rPr lang="en-US" altLang="zh-CN"/>
              <a:pPr/>
              <a:t>223</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9DE88E87-110F-4213-A637-F0C58125D391}" type="slidenum">
              <a:rPr lang="en-US" altLang="zh-CN"/>
              <a:pPr/>
              <a:t>224</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sp>
        <p:nvSpPr>
          <p:cNvPr id="848906"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48907" name="Rectangle 11"/>
          <p:cNvSpPr>
            <a:spLocks noChangeArrowheads="1"/>
          </p:cNvSpPr>
          <p:nvPr/>
        </p:nvSpPr>
        <p:spPr bwMode="auto">
          <a:xfrm>
            <a:off x="381000" y="1066800"/>
            <a:ext cx="8382000" cy="2539157"/>
          </a:xfrm>
          <a:prstGeom prst="rect">
            <a:avLst/>
          </a:prstGeom>
          <a:noFill/>
          <a:ln w="9525">
            <a:noFill/>
            <a:miter lim="800000"/>
          </a:ln>
          <a:effectLst/>
        </p:spPr>
        <p:txBody>
          <a:bodyPr>
            <a:spAutoFit/>
          </a:bodyPr>
          <a:lstStyle/>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What is the propagation time if the distance between the two points is </a:t>
            </a:r>
            <a:r>
              <a:rPr lang="en-US" altLang="zh-CN" sz="2400" baseline="0" dirty="0">
                <a:solidFill>
                  <a:schemeClr val="hlink"/>
                </a:solidFill>
                <a:ea typeface="宋体" panose="02010600030101010101" pitchFamily="2" charset="-122"/>
              </a:rPr>
              <a:t>12,000 km</a:t>
            </a:r>
            <a:r>
              <a:rPr lang="en-US" altLang="zh-CN" sz="2400" baseline="0" dirty="0">
                <a:ea typeface="宋体" panose="02010600030101010101" pitchFamily="2" charset="-122"/>
              </a:rPr>
              <a:t>? </a:t>
            </a:r>
          </a:p>
          <a:p>
            <a:pPr marL="342265" indent="-342265" eaLnBrk="0" hangingPunct="0">
              <a:spcBef>
                <a:spcPts val="600"/>
              </a:spcBef>
              <a:buClr>
                <a:schemeClr val="hlink"/>
              </a:buClr>
              <a:buSzTx/>
              <a:buFontTx/>
              <a:buChar char="•"/>
            </a:pPr>
            <a:r>
              <a:rPr lang="en-US" altLang="zh-CN" sz="2400" baseline="0" dirty="0">
                <a:solidFill>
                  <a:srgbClr val="FF0000"/>
                </a:solidFill>
                <a:ea typeface="宋体" panose="02010600030101010101" pitchFamily="2" charset="-122"/>
              </a:rPr>
              <a:t>Assume</a:t>
            </a:r>
            <a:r>
              <a:rPr lang="en-US" altLang="zh-CN" sz="2400" baseline="0" dirty="0">
                <a:ea typeface="宋体" panose="02010600030101010101" pitchFamily="2" charset="-122"/>
              </a:rPr>
              <a:t> the propagation speed </a:t>
            </a:r>
            <a:r>
              <a:rPr lang="en-US" altLang="zh-CN" sz="2400" baseline="0" dirty="0">
                <a:solidFill>
                  <a:srgbClr val="FF0000"/>
                </a:solidFill>
                <a:ea typeface="宋体" panose="02010600030101010101" pitchFamily="2" charset="-122"/>
              </a:rPr>
              <a:t>to be </a:t>
            </a:r>
            <a:r>
              <a:rPr lang="en-US" altLang="zh-CN" sz="2400" baseline="0" dirty="0">
                <a:ea typeface="宋体" panose="02010600030101010101" pitchFamily="2" charset="-122"/>
              </a:rPr>
              <a:t>2.4×10</a:t>
            </a:r>
            <a:r>
              <a:rPr lang="en-US" altLang="zh-CN" sz="2400" baseline="30000" dirty="0">
                <a:ea typeface="宋体" panose="02010600030101010101" pitchFamily="2" charset="-122"/>
              </a:rPr>
              <a:t>8</a:t>
            </a:r>
            <a:r>
              <a:rPr lang="en-US" altLang="zh-CN" sz="2400" baseline="0" dirty="0">
                <a:ea typeface="宋体" panose="02010600030101010101" pitchFamily="2" charset="-122"/>
              </a:rPr>
              <a:t> m/s in cable.</a:t>
            </a:r>
          </a:p>
          <a:p>
            <a:pPr eaLnBrk="0" hangingPunct="0">
              <a:spcBef>
                <a:spcPts val="600"/>
              </a:spcBef>
              <a:buSzTx/>
              <a:buFontTx/>
              <a:buNone/>
            </a:pPr>
            <a:r>
              <a:rPr lang="en-US" altLang="zh-CN" sz="2400" baseline="0" dirty="0">
                <a:solidFill>
                  <a:schemeClr val="hlink"/>
                </a:solidFill>
                <a:ea typeface="宋体" panose="02010600030101010101" pitchFamily="2" charset="-122"/>
              </a:rPr>
              <a:t>Solution</a:t>
            </a:r>
          </a:p>
          <a:p>
            <a:pPr marL="342265" indent="-342265" eaLnBrk="0" hangingPunct="0">
              <a:spcBef>
                <a:spcPts val="600"/>
              </a:spcBef>
              <a:buClr>
                <a:schemeClr val="hlink"/>
              </a:buClr>
              <a:buSzTx/>
              <a:buFontTx/>
              <a:buChar char="•"/>
            </a:pPr>
            <a:r>
              <a:rPr lang="en-US" altLang="zh-CN" sz="2400" baseline="0" dirty="0">
                <a:ea typeface="宋体" panose="02010600030101010101" pitchFamily="2" charset="-122"/>
              </a:rPr>
              <a:t>We can calculate the propagation time as</a:t>
            </a:r>
          </a:p>
        </p:txBody>
      </p:sp>
      <p:pic>
        <p:nvPicPr>
          <p:cNvPr id="848910" name="Picture 14"/>
          <p:cNvPicPr>
            <a:picLocks noChangeAspect="1" noChangeArrowheads="1"/>
          </p:cNvPicPr>
          <p:nvPr/>
        </p:nvPicPr>
        <p:blipFill>
          <a:blip r:embed="rId3" cstate="print"/>
          <a:srcRect/>
          <a:stretch>
            <a:fillRect/>
          </a:stretch>
        </p:blipFill>
        <p:spPr bwMode="auto">
          <a:xfrm>
            <a:off x="1785918" y="3857628"/>
            <a:ext cx="4994275" cy="819150"/>
          </a:xfrm>
          <a:prstGeom prst="rect">
            <a:avLst/>
          </a:prstGeom>
          <a:noFill/>
          <a:ln w="57150" cmpd="thickThin">
            <a:solidFill>
              <a:schemeClr val="folHlink"/>
            </a:solidFill>
            <a:miter lim="800000"/>
            <a:headEnd/>
            <a:tailEnd/>
          </a:ln>
          <a:effectLst/>
        </p:spPr>
      </p:pic>
      <p:sp>
        <p:nvSpPr>
          <p:cNvPr id="848914" name="Rectangle 18"/>
          <p:cNvSpPr>
            <a:spLocks noGrp="1" noChangeArrowheads="1"/>
          </p:cNvSpPr>
          <p:nvPr>
            <p:ph type="title"/>
          </p:nvPr>
        </p:nvSpPr>
        <p:spPr/>
        <p:txBody>
          <a:bodyPr/>
          <a:lstStyle/>
          <a:p>
            <a:r>
              <a:rPr lang="en-US" altLang="zh-CN" dirty="0">
                <a:solidFill>
                  <a:schemeClr val="hlink"/>
                </a:solidFill>
              </a:rPr>
              <a:t>Example 0.45</a:t>
            </a:r>
            <a:endParaRPr lang="zh-CN" altLang="en-US" dirty="0">
              <a:solidFill>
                <a:schemeClr val="hlink"/>
              </a:solidFill>
            </a:endParaRPr>
          </a:p>
        </p:txBody>
      </p:sp>
      <p:sp>
        <p:nvSpPr>
          <p:cNvPr id="848915" name="Rectangle 19"/>
          <p:cNvSpPr>
            <a:spLocks noGrp="1" noChangeArrowheads="1"/>
          </p:cNvSpPr>
          <p:nvPr>
            <p:ph type="body" idx="1"/>
          </p:nvPr>
        </p:nvSpPr>
        <p:spPr>
          <a:xfrm>
            <a:off x="357158" y="4857760"/>
            <a:ext cx="8458200" cy="1285884"/>
          </a:xfrm>
        </p:spPr>
        <p:txBody>
          <a:bodyPr/>
          <a:lstStyle/>
          <a:p>
            <a:pPr eaLnBrk="0" hangingPunct="0">
              <a:spcBef>
                <a:spcPts val="600"/>
              </a:spcBef>
            </a:pPr>
            <a:r>
              <a:rPr lang="en-US" altLang="zh-CN" dirty="0">
                <a:ea typeface="Arial Unicode MS" panose="020B0604020202020204" charset="-122"/>
                <a:cs typeface="Arial Unicode MS" panose="020B0604020202020204" charset="-122"/>
              </a:rPr>
              <a:t>The example shows that a bit can go over </a:t>
            </a:r>
            <a:r>
              <a:rPr lang="en-US" altLang="zh-CN" dirty="0">
                <a:solidFill>
                  <a:schemeClr val="hlink"/>
                </a:solidFill>
                <a:ea typeface="Arial Unicode MS" panose="020B0604020202020204" charset="-122"/>
                <a:cs typeface="Arial Unicode MS" panose="020B0604020202020204" charset="-122"/>
              </a:rPr>
              <a:t>the Atlantic Ocean</a:t>
            </a:r>
            <a:r>
              <a:rPr lang="en-US" altLang="zh-CN" dirty="0">
                <a:ea typeface="Arial Unicode MS" panose="020B0604020202020204" charset="-122"/>
                <a:cs typeface="Arial Unicode MS" panose="020B0604020202020204" charset="-122"/>
              </a:rPr>
              <a:t> in only </a:t>
            </a:r>
            <a:r>
              <a:rPr lang="en-US" altLang="zh-CN" dirty="0">
                <a:solidFill>
                  <a:schemeClr val="hlink"/>
                </a:solidFill>
                <a:ea typeface="Arial Unicode MS" panose="020B0604020202020204" charset="-122"/>
                <a:cs typeface="Arial Unicode MS" panose="020B0604020202020204" charset="-122"/>
              </a:rPr>
              <a:t>50 ms</a:t>
            </a:r>
            <a:r>
              <a:rPr lang="en-US" altLang="zh-CN" dirty="0">
                <a:ea typeface="Arial Unicode MS" panose="020B0604020202020204" charset="-122"/>
                <a:cs typeface="Arial Unicode MS" panose="020B0604020202020204" charset="-122"/>
              </a:rPr>
              <a:t> if there is a direct cable between the source and the destination.</a:t>
            </a:r>
            <a:endParaRPr lang="zh-CN" altLang="en-US" dirty="0">
              <a:ea typeface="Arial Unicode MS" panose="020B0604020202020204" charset="-122"/>
              <a:cs typeface="Arial Unicode MS" panose="020B0604020202020204" charset="-122"/>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4306BC45-3BE4-4F6B-9CF5-8FF22B9F7B78}" type="slidenum">
              <a:rPr lang="en-US" altLang="zh-CN"/>
              <a:pPr/>
              <a:t>225</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91588" name="Text Box 4"/>
          <p:cNvSpPr txBox="1">
            <a:spLocks noChangeArrowheads="1"/>
          </p:cNvSpPr>
          <p:nvPr/>
        </p:nvSpPr>
        <p:spPr bwMode="auto">
          <a:xfrm>
            <a:off x="457200" y="3048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91590" name="Rectangle 6"/>
          <p:cNvSpPr>
            <a:spLocks noGrp="1" noChangeArrowheads="1"/>
          </p:cNvSpPr>
          <p:nvPr>
            <p:ph type="title"/>
          </p:nvPr>
        </p:nvSpPr>
        <p:spPr>
          <a:xfrm>
            <a:off x="304800" y="228600"/>
            <a:ext cx="8458200" cy="609600"/>
          </a:xfrm>
          <a:noFill/>
        </p:spPr>
        <p:txBody>
          <a:bodyPr/>
          <a:lstStyle/>
          <a:p>
            <a:r>
              <a:rPr lang="en-US" altLang="zh-CN" dirty="0"/>
              <a:t>2. Transmission time </a:t>
            </a:r>
          </a:p>
        </p:txBody>
      </p:sp>
      <p:sp>
        <p:nvSpPr>
          <p:cNvPr id="1091591" name="Rectangle 7"/>
          <p:cNvSpPr>
            <a:spLocks noGrp="1" noChangeArrowheads="1"/>
          </p:cNvSpPr>
          <p:nvPr>
            <p:ph type="body" idx="1"/>
          </p:nvPr>
        </p:nvSpPr>
        <p:spPr>
          <a:xfrm>
            <a:off x="304800" y="1071546"/>
            <a:ext cx="8482042" cy="5143536"/>
          </a:xfrm>
          <a:noFill/>
        </p:spPr>
        <p:txBody>
          <a:bodyPr/>
          <a:lstStyle/>
          <a:p>
            <a:pPr>
              <a:spcBef>
                <a:spcPts val="600"/>
              </a:spcBef>
            </a:pPr>
            <a:r>
              <a:rPr lang="en-US" altLang="zh-CN" dirty="0"/>
              <a:t>In data communication we don’t send 1 bit, we send a message. </a:t>
            </a:r>
          </a:p>
          <a:p>
            <a:pPr>
              <a:spcBef>
                <a:spcPts val="600"/>
              </a:spcBef>
            </a:pPr>
            <a:endParaRPr lang="en-US" altLang="zh-CN" dirty="0"/>
          </a:p>
          <a:p>
            <a:pPr>
              <a:spcBef>
                <a:spcPts val="600"/>
              </a:spcBef>
            </a:pPr>
            <a:r>
              <a:rPr lang="en-US" altLang="zh-CN" dirty="0"/>
              <a:t>The first bit may </a:t>
            </a:r>
            <a:r>
              <a:rPr lang="en-US" altLang="zh-CN" dirty="0">
                <a:solidFill>
                  <a:srgbClr val="FF0000"/>
                </a:solidFill>
              </a:rPr>
              <a:t>take</a:t>
            </a:r>
            <a:r>
              <a:rPr lang="en-US" altLang="zh-CN" dirty="0"/>
              <a:t> a time </a:t>
            </a:r>
            <a:r>
              <a:rPr lang="en-US" altLang="zh-CN" u="sng" dirty="0">
                <a:solidFill>
                  <a:srgbClr val="FF0000"/>
                </a:solidFill>
              </a:rPr>
              <a:t>equal to</a:t>
            </a:r>
            <a:r>
              <a:rPr lang="en-US" altLang="zh-CN" dirty="0">
                <a:solidFill>
                  <a:srgbClr val="0070C0"/>
                </a:solidFill>
              </a:rPr>
              <a:t> </a:t>
            </a:r>
            <a:r>
              <a:rPr lang="en-US" altLang="zh-CN" dirty="0"/>
              <a:t>the propagation time to </a:t>
            </a:r>
            <a:r>
              <a:rPr lang="en-US" altLang="zh-CN" dirty="0">
                <a:solidFill>
                  <a:srgbClr val="FF0000"/>
                </a:solidFill>
              </a:rPr>
              <a:t>reach</a:t>
            </a:r>
            <a:r>
              <a:rPr lang="en-US" altLang="zh-CN" dirty="0"/>
              <a:t> its destination; </a:t>
            </a:r>
          </a:p>
          <a:p>
            <a:pPr>
              <a:spcBef>
                <a:spcPts val="600"/>
              </a:spcBef>
            </a:pPr>
            <a:endParaRPr lang="en-US" altLang="zh-CN" dirty="0"/>
          </a:p>
          <a:p>
            <a:pPr>
              <a:spcBef>
                <a:spcPts val="600"/>
              </a:spcBef>
            </a:pPr>
            <a:r>
              <a:rPr lang="en-US" altLang="zh-CN" dirty="0"/>
              <a:t>the last bit also may take the same amount of time. </a:t>
            </a:r>
          </a:p>
          <a:p>
            <a:pPr>
              <a:spcBef>
                <a:spcPts val="600"/>
              </a:spcBef>
            </a:pPr>
            <a:endParaRPr lang="en-US" altLang="zh-CN" dirty="0"/>
          </a:p>
          <a:p>
            <a:pPr>
              <a:spcBef>
                <a:spcPts val="600"/>
              </a:spcBef>
            </a:pPr>
            <a:r>
              <a:rPr lang="en-US" altLang="zh-CN" dirty="0"/>
              <a:t>However, </a:t>
            </a:r>
            <a:r>
              <a:rPr lang="en-US" altLang="zh-CN" dirty="0">
                <a:solidFill>
                  <a:schemeClr val="hlink"/>
                </a:solidFill>
              </a:rPr>
              <a:t>there is a time</a:t>
            </a:r>
            <a:r>
              <a:rPr lang="en-US" altLang="zh-CN" dirty="0"/>
              <a:t> between the first bit leaving the sender and the last bit leaving the sender.    </a:t>
            </a:r>
          </a:p>
          <a:p>
            <a:pPr>
              <a:spcBef>
                <a:spcPts val="600"/>
              </a:spcBef>
            </a:pPr>
            <a:endParaRPr lang="en-US" altLang="zh-CN"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995" name="Rectangle 3"/>
          <p:cNvSpPr>
            <a:spLocks noGrp="1" noChangeArrowheads="1"/>
          </p:cNvSpPr>
          <p:nvPr>
            <p:ph type="title"/>
          </p:nvPr>
        </p:nvSpPr>
        <p:spPr>
          <a:noFill/>
        </p:spPr>
        <p:txBody>
          <a:bodyPr/>
          <a:lstStyle/>
          <a:p>
            <a:r>
              <a:rPr lang="en-US" altLang="zh-CN" dirty="0"/>
              <a:t>2. Transmission time </a:t>
            </a:r>
          </a:p>
        </p:txBody>
      </p:sp>
      <p:sp>
        <p:nvSpPr>
          <p:cNvPr id="1492996" name="Rectangle 4"/>
          <p:cNvSpPr>
            <a:spLocks noGrp="1" noChangeArrowheads="1"/>
          </p:cNvSpPr>
          <p:nvPr>
            <p:ph idx="1"/>
          </p:nvPr>
        </p:nvSpPr>
        <p:spPr>
          <a:noFill/>
        </p:spPr>
        <p:txBody>
          <a:bodyPr/>
          <a:lstStyle/>
          <a:p>
            <a:pPr>
              <a:spcBef>
                <a:spcPts val="600"/>
              </a:spcBef>
            </a:pPr>
            <a:r>
              <a:rPr lang="en-US" altLang="zh-CN" dirty="0"/>
              <a:t>The time </a:t>
            </a:r>
            <a:r>
              <a:rPr lang="en-US" altLang="zh-CN" dirty="0">
                <a:solidFill>
                  <a:srgbClr val="FF0000"/>
                </a:solidFill>
              </a:rPr>
              <a:t>required for </a:t>
            </a:r>
            <a:r>
              <a:rPr lang="en-US" altLang="zh-CN" dirty="0"/>
              <a:t>transmission of a message </a:t>
            </a:r>
            <a:r>
              <a:rPr lang="en-US" altLang="zh-CN" dirty="0">
                <a:solidFill>
                  <a:srgbClr val="FF0000"/>
                </a:solidFill>
              </a:rPr>
              <a:t>depends on</a:t>
            </a:r>
            <a:r>
              <a:rPr lang="en-US" altLang="zh-CN" dirty="0"/>
              <a:t> the size of the message and the bandwidth of channel.</a:t>
            </a:r>
          </a:p>
          <a:p>
            <a:pPr>
              <a:spcBef>
                <a:spcPts val="600"/>
              </a:spcBef>
            </a:pPr>
            <a:endParaRPr lang="en-US" altLang="zh-CN" dirty="0"/>
          </a:p>
          <a:p>
            <a:pPr>
              <a:spcBef>
                <a:spcPts val="600"/>
              </a:spcBef>
            </a:pPr>
            <a:r>
              <a:rPr lang="en-US" altLang="zh-CN" dirty="0"/>
              <a:t>Transmission Time = (Message Size)/Bandwidth</a:t>
            </a:r>
          </a:p>
        </p:txBody>
      </p:sp>
      <p:sp>
        <p:nvSpPr>
          <p:cNvPr id="5" name="灯片编号占位符 3"/>
          <p:cNvSpPr>
            <a:spLocks noGrp="1"/>
          </p:cNvSpPr>
          <p:nvPr>
            <p:ph type="sldNum" sz="quarter" idx="10"/>
          </p:nvPr>
        </p:nvSpPr>
        <p:spPr/>
        <p:txBody>
          <a:bodyPr/>
          <a:lstStyle/>
          <a:p>
            <a:r>
              <a:rPr lang="en-US" altLang="zh-CN"/>
              <a:t>3.</a:t>
            </a:r>
            <a:fld id="{D4829981-5552-4116-816B-F778F69180E2}" type="slidenum">
              <a:rPr lang="en-US" altLang="zh-CN"/>
              <a:pPr/>
              <a:t>226</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92994" name="Text Box 2"/>
          <p:cNvSpPr txBox="1">
            <a:spLocks noChangeArrowheads="1"/>
          </p:cNvSpPr>
          <p:nvPr/>
        </p:nvSpPr>
        <p:spPr bwMode="auto">
          <a:xfrm>
            <a:off x="457200" y="3048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8AD643AB-A85E-4D79-AF00-769B2CC584F7}" type="slidenum">
              <a:rPr lang="en-US" altLang="zh-CN"/>
              <a:pPr/>
              <a:t>227</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849934" name="Rectangle 14"/>
          <p:cNvSpPr>
            <a:spLocks noGrp="1" noChangeArrowheads="1"/>
          </p:cNvSpPr>
          <p:nvPr>
            <p:ph type="title"/>
          </p:nvPr>
        </p:nvSpPr>
        <p:spPr/>
        <p:txBody>
          <a:bodyPr/>
          <a:lstStyle/>
          <a:p>
            <a:r>
              <a:rPr lang="en-US" altLang="zh-CN" dirty="0">
                <a:solidFill>
                  <a:schemeClr val="hlink"/>
                </a:solidFill>
              </a:rPr>
              <a:t>Example 0.46</a:t>
            </a:r>
            <a:endParaRPr lang="zh-CN" altLang="en-US" dirty="0">
              <a:solidFill>
                <a:schemeClr val="hlink"/>
              </a:solidFill>
            </a:endParaRPr>
          </a:p>
        </p:txBody>
      </p:sp>
      <p:sp>
        <p:nvSpPr>
          <p:cNvPr id="849935" name="Rectangle 15"/>
          <p:cNvSpPr>
            <a:spLocks noGrp="1" noChangeArrowheads="1"/>
          </p:cNvSpPr>
          <p:nvPr>
            <p:ph type="body" idx="1"/>
          </p:nvPr>
        </p:nvSpPr>
        <p:spPr>
          <a:xfrm>
            <a:off x="304800" y="1066800"/>
            <a:ext cx="8534400" cy="5105400"/>
          </a:xfrm>
          <a:noFill/>
        </p:spPr>
        <p:txBody>
          <a:bodyPr/>
          <a:lstStyle/>
          <a:p>
            <a:pPr>
              <a:spcBef>
                <a:spcPts val="600"/>
              </a:spcBef>
            </a:pPr>
            <a:r>
              <a:rPr lang="en-US" altLang="zh-CN" dirty="0"/>
              <a:t>What are the propagation time and the transmission time for a </a:t>
            </a:r>
            <a:r>
              <a:rPr lang="en-US" altLang="zh-CN" dirty="0">
                <a:solidFill>
                  <a:schemeClr val="hlink"/>
                </a:solidFill>
              </a:rPr>
              <a:t>2.5-kbyte</a:t>
            </a:r>
            <a:r>
              <a:rPr lang="en-US" altLang="zh-CN" dirty="0"/>
              <a:t> message (an e-mail) if the bandwidth of the network is </a:t>
            </a:r>
            <a:r>
              <a:rPr lang="en-US" altLang="zh-CN" dirty="0">
                <a:solidFill>
                  <a:srgbClr val="FF0000"/>
                </a:solidFill>
              </a:rPr>
              <a:t>1 </a:t>
            </a:r>
            <a:r>
              <a:rPr lang="en-US" altLang="zh-CN" dirty="0" err="1">
                <a:solidFill>
                  <a:srgbClr val="FF0000"/>
                </a:solidFill>
              </a:rPr>
              <a:t>Gbps</a:t>
            </a:r>
            <a:r>
              <a:rPr lang="en-US" altLang="zh-CN" dirty="0"/>
              <a:t>? </a:t>
            </a:r>
          </a:p>
          <a:p>
            <a:pPr>
              <a:spcBef>
                <a:spcPts val="600"/>
              </a:spcBef>
            </a:pPr>
            <a:endParaRPr lang="en-US" altLang="zh-CN" dirty="0"/>
          </a:p>
          <a:p>
            <a:pPr>
              <a:spcBef>
                <a:spcPts val="600"/>
              </a:spcBef>
            </a:pPr>
            <a:r>
              <a:rPr lang="en-US" altLang="zh-CN" dirty="0"/>
              <a:t>Assume that the distance between the sender and the receiver is </a:t>
            </a:r>
            <a:r>
              <a:rPr lang="en-US" altLang="zh-CN" dirty="0">
                <a:solidFill>
                  <a:srgbClr val="FF0000"/>
                </a:solidFill>
              </a:rPr>
              <a:t>12,000</a:t>
            </a:r>
            <a:r>
              <a:rPr lang="en-US" altLang="zh-CN" dirty="0"/>
              <a:t> km and that light travels at </a:t>
            </a:r>
            <a:r>
              <a:rPr lang="en-US" altLang="zh-CN" dirty="0">
                <a:solidFill>
                  <a:srgbClr val="FF0000"/>
                </a:solidFill>
              </a:rPr>
              <a:t>2.4</a:t>
            </a:r>
            <a:r>
              <a:rPr lang="en-US" altLang="zh-CN" dirty="0">
                <a:solidFill>
                  <a:srgbClr val="FF0000"/>
                </a:solidFill>
                <a:ea typeface="Arial Unicode MS" panose="020B0604020202020204" charset="-122"/>
                <a:cs typeface="Arial Unicode MS" panose="020B0604020202020204" charset="-122"/>
              </a:rPr>
              <a:t>×</a:t>
            </a:r>
            <a:r>
              <a:rPr lang="en-US" altLang="zh-CN" dirty="0">
                <a:solidFill>
                  <a:srgbClr val="FF0000"/>
                </a:solidFill>
              </a:rPr>
              <a:t>10</a:t>
            </a:r>
            <a:r>
              <a:rPr lang="en-US" altLang="zh-CN" baseline="30000" dirty="0">
                <a:solidFill>
                  <a:srgbClr val="FF0000"/>
                </a:solidFill>
              </a:rPr>
              <a:t>8</a:t>
            </a:r>
            <a:r>
              <a:rPr lang="en-US" altLang="zh-CN" dirty="0"/>
              <a:t>m/s.</a:t>
            </a:r>
          </a:p>
          <a:p>
            <a:pPr>
              <a:spcBef>
                <a:spcPts val="600"/>
              </a:spcBef>
            </a:pPr>
            <a:endParaRPr lang="en-US" altLang="zh-CN" dirty="0"/>
          </a:p>
          <a:p>
            <a:pPr>
              <a:spcBef>
                <a:spcPts val="600"/>
              </a:spcBef>
              <a:buFontTx/>
              <a:buNone/>
            </a:pPr>
            <a:r>
              <a:rPr lang="en-US" altLang="zh-CN" sz="2800" dirty="0">
                <a:solidFill>
                  <a:schemeClr val="hlink"/>
                </a:solidFill>
              </a:rPr>
              <a:t>Solution</a:t>
            </a:r>
          </a:p>
          <a:p>
            <a:pPr>
              <a:spcBef>
                <a:spcPts val="600"/>
              </a:spcBef>
            </a:pPr>
            <a:r>
              <a:rPr lang="en-US" altLang="zh-CN" dirty="0"/>
              <a:t>We can calculate the propagation and transmission time </a:t>
            </a:r>
            <a:r>
              <a:rPr lang="en-US" altLang="zh-CN" dirty="0">
                <a:solidFill>
                  <a:schemeClr val="hlink"/>
                </a:solidFill>
              </a:rPr>
              <a:t>as</a:t>
            </a:r>
            <a:r>
              <a:rPr lang="en-US" altLang="zh-CN" dirty="0"/>
              <a:t> shown on the next slide:</a:t>
            </a:r>
          </a:p>
          <a:p>
            <a:pPr>
              <a:spcBef>
                <a:spcPts val="600"/>
              </a:spcBef>
            </a:pPr>
            <a:endParaRPr lang="zh-CN" alt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4246D053-5FC7-484C-B45B-3A862F8CDA25}" type="slidenum">
              <a:rPr lang="en-US" altLang="zh-CN"/>
              <a:pPr/>
              <a:t>228</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pic>
        <p:nvPicPr>
          <p:cNvPr id="992269" name="Picture 13"/>
          <p:cNvPicPr>
            <a:picLocks noChangeAspect="1" noChangeArrowheads="1"/>
          </p:cNvPicPr>
          <p:nvPr/>
        </p:nvPicPr>
        <p:blipFill>
          <a:blip r:embed="rId3" cstate="print"/>
          <a:srcRect/>
          <a:stretch>
            <a:fillRect/>
          </a:stretch>
        </p:blipFill>
        <p:spPr bwMode="auto">
          <a:xfrm>
            <a:off x="1714480" y="1500174"/>
            <a:ext cx="5462588" cy="1646238"/>
          </a:xfrm>
          <a:prstGeom prst="rect">
            <a:avLst/>
          </a:prstGeom>
          <a:noFill/>
          <a:ln w="57150" cmpd="thickThin">
            <a:solidFill>
              <a:schemeClr val="folHlink"/>
            </a:solidFill>
            <a:miter lim="800000"/>
            <a:headEnd/>
            <a:tailEnd/>
          </a:ln>
          <a:effectLst/>
        </p:spPr>
      </p:pic>
      <p:sp>
        <p:nvSpPr>
          <p:cNvPr id="992270" name="Rectangle 14"/>
          <p:cNvSpPr>
            <a:spLocks noGrp="1" noChangeArrowheads="1"/>
          </p:cNvSpPr>
          <p:nvPr>
            <p:ph type="title"/>
          </p:nvPr>
        </p:nvSpPr>
        <p:spPr/>
        <p:txBody>
          <a:bodyPr/>
          <a:lstStyle/>
          <a:p>
            <a:r>
              <a:rPr lang="en-US" altLang="zh-CN" dirty="0">
                <a:solidFill>
                  <a:schemeClr val="hlink"/>
                </a:solidFill>
              </a:rPr>
              <a:t>Example 0.46 (continued)</a:t>
            </a:r>
            <a:endParaRPr lang="zh-CN" altLang="en-US" dirty="0">
              <a:solidFill>
                <a:schemeClr val="hlink"/>
              </a:solidFill>
            </a:endParaRPr>
          </a:p>
        </p:txBody>
      </p:sp>
      <p:sp>
        <p:nvSpPr>
          <p:cNvPr id="992271" name="Rectangle 15"/>
          <p:cNvSpPr>
            <a:spLocks noGrp="1" noChangeArrowheads="1"/>
          </p:cNvSpPr>
          <p:nvPr>
            <p:ph type="body" idx="1"/>
          </p:nvPr>
        </p:nvSpPr>
        <p:spPr>
          <a:xfrm>
            <a:off x="357158" y="3505200"/>
            <a:ext cx="8482042" cy="2709882"/>
          </a:xfrm>
        </p:spPr>
        <p:txBody>
          <a:bodyPr/>
          <a:lstStyle/>
          <a:p>
            <a:pPr>
              <a:spcBef>
                <a:spcPts val="600"/>
              </a:spcBef>
            </a:pPr>
            <a:r>
              <a:rPr lang="en-US" altLang="zh-CN" dirty="0"/>
              <a:t>Note that in this case, because the message is short and the bandwidth is high, the </a:t>
            </a:r>
            <a:r>
              <a:rPr lang="en-US" altLang="zh-CN" dirty="0">
                <a:solidFill>
                  <a:srgbClr val="FF0000"/>
                </a:solidFill>
              </a:rPr>
              <a:t>dominant factor </a:t>
            </a:r>
            <a:r>
              <a:rPr lang="en-US" altLang="zh-CN" dirty="0"/>
              <a:t>is the propagation time, not the transmission time. </a:t>
            </a:r>
          </a:p>
          <a:p>
            <a:pPr>
              <a:spcBef>
                <a:spcPts val="600"/>
              </a:spcBef>
            </a:pPr>
            <a:endParaRPr lang="en-US" altLang="zh-CN" dirty="0"/>
          </a:p>
          <a:p>
            <a:pPr>
              <a:spcBef>
                <a:spcPts val="600"/>
              </a:spcBef>
            </a:pPr>
            <a:r>
              <a:rPr lang="en-US" altLang="zh-CN" dirty="0"/>
              <a:t>The transmission time can be </a:t>
            </a:r>
            <a:r>
              <a:rPr lang="en-US" altLang="zh-CN" dirty="0">
                <a:solidFill>
                  <a:srgbClr val="FF0000"/>
                </a:solidFill>
              </a:rPr>
              <a:t>ignored</a:t>
            </a:r>
            <a:r>
              <a:rPr lang="en-US" altLang="zh-CN" dirty="0"/>
              <a:t>.</a:t>
            </a:r>
            <a:endParaRPr lang="zh-CN" alt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BE923680-EEA5-4793-9F24-CEED2F7BD966}" type="slidenum">
              <a:rPr lang="en-US" altLang="zh-CN"/>
              <a:pPr/>
              <a:t>229</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850954"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50958" name="Rectangle 14"/>
          <p:cNvSpPr>
            <a:spLocks noGrp="1" noChangeArrowheads="1"/>
          </p:cNvSpPr>
          <p:nvPr>
            <p:ph type="title"/>
          </p:nvPr>
        </p:nvSpPr>
        <p:spPr/>
        <p:txBody>
          <a:bodyPr/>
          <a:lstStyle/>
          <a:p>
            <a:r>
              <a:rPr lang="en-US" altLang="zh-CN" dirty="0">
                <a:solidFill>
                  <a:schemeClr val="hlink"/>
                </a:solidFill>
              </a:rPr>
              <a:t>Example 0.47</a:t>
            </a:r>
            <a:endParaRPr lang="zh-CN" altLang="en-US" dirty="0">
              <a:solidFill>
                <a:schemeClr val="hlink"/>
              </a:solidFill>
            </a:endParaRPr>
          </a:p>
        </p:txBody>
      </p:sp>
      <p:sp>
        <p:nvSpPr>
          <p:cNvPr id="850959" name="Rectangle 15"/>
          <p:cNvSpPr>
            <a:spLocks noGrp="1" noChangeArrowheads="1"/>
          </p:cNvSpPr>
          <p:nvPr>
            <p:ph type="body" idx="1"/>
          </p:nvPr>
        </p:nvSpPr>
        <p:spPr>
          <a:xfrm>
            <a:off x="304800" y="1066800"/>
            <a:ext cx="8534400" cy="5105400"/>
          </a:xfrm>
        </p:spPr>
        <p:txBody>
          <a:bodyPr/>
          <a:lstStyle/>
          <a:p>
            <a:r>
              <a:rPr lang="en-US" altLang="zh-CN" dirty="0">
                <a:ea typeface="Arial Unicode MS" panose="020B0604020202020204" charset="-122"/>
                <a:cs typeface="Arial Unicode MS" panose="020B0604020202020204" charset="-122"/>
              </a:rPr>
              <a:t>What are the propagation time and the transmission time for a </a:t>
            </a:r>
            <a:r>
              <a:rPr lang="en-US" altLang="zh-CN" dirty="0">
                <a:solidFill>
                  <a:schemeClr val="hlink"/>
                </a:solidFill>
                <a:ea typeface="Arial Unicode MS" panose="020B0604020202020204" charset="-122"/>
                <a:cs typeface="Arial Unicode MS" panose="020B0604020202020204" charset="-122"/>
              </a:rPr>
              <a:t>5-Mbyte</a:t>
            </a:r>
            <a:r>
              <a:rPr lang="en-US" altLang="zh-CN" dirty="0">
                <a:ea typeface="Arial Unicode MS" panose="020B0604020202020204" charset="-122"/>
                <a:cs typeface="Arial Unicode MS" panose="020B0604020202020204" charset="-122"/>
              </a:rPr>
              <a:t> message (an image) if the bandwidth of the network is </a:t>
            </a:r>
            <a:r>
              <a:rPr lang="en-US" altLang="zh-CN" dirty="0">
                <a:solidFill>
                  <a:schemeClr val="hlink"/>
                </a:solidFill>
                <a:ea typeface="Arial Unicode MS" panose="020B0604020202020204" charset="-122"/>
                <a:cs typeface="Arial Unicode MS" panose="020B0604020202020204" charset="-122"/>
              </a:rPr>
              <a:t>1 Mbps?</a:t>
            </a:r>
            <a:r>
              <a:rPr lang="en-US" altLang="zh-CN" dirty="0">
                <a:ea typeface="Arial Unicode MS" panose="020B0604020202020204" charset="-122"/>
                <a:cs typeface="Arial Unicode MS" panose="020B0604020202020204" charset="-122"/>
              </a:rPr>
              <a:t> </a:t>
            </a:r>
          </a:p>
          <a:p>
            <a:endParaRPr lang="en-US" altLang="zh-CN" dirty="0">
              <a:ea typeface="Arial Unicode MS" panose="020B0604020202020204" charset="-122"/>
              <a:cs typeface="Arial Unicode MS" panose="020B0604020202020204" charset="-122"/>
            </a:endParaRPr>
          </a:p>
          <a:p>
            <a:r>
              <a:rPr lang="en-US" altLang="zh-CN" dirty="0">
                <a:ea typeface="Arial Unicode MS" panose="020B0604020202020204" charset="-122"/>
                <a:cs typeface="Arial Unicode MS" panose="020B0604020202020204" charset="-122"/>
              </a:rPr>
              <a:t>Assume that the distance between the sender and the receiver is </a:t>
            </a:r>
            <a:r>
              <a:rPr lang="en-US" altLang="zh-CN" dirty="0">
                <a:solidFill>
                  <a:srgbClr val="FF0000"/>
                </a:solidFill>
                <a:ea typeface="Arial Unicode MS" panose="020B0604020202020204" charset="-122"/>
                <a:cs typeface="Arial Unicode MS" panose="020B0604020202020204" charset="-122"/>
              </a:rPr>
              <a:t>12,000</a:t>
            </a:r>
            <a:r>
              <a:rPr lang="en-US" altLang="zh-CN" dirty="0">
                <a:ea typeface="Arial Unicode MS" panose="020B0604020202020204" charset="-122"/>
                <a:cs typeface="Arial Unicode MS" panose="020B0604020202020204" charset="-122"/>
              </a:rPr>
              <a:t> km and that light travels at 2.4×10</a:t>
            </a:r>
            <a:r>
              <a:rPr lang="en-US" altLang="zh-CN" baseline="30000" dirty="0">
                <a:ea typeface="Arial Unicode MS" panose="020B0604020202020204" charset="-122"/>
                <a:cs typeface="Arial Unicode MS" panose="020B0604020202020204" charset="-122"/>
              </a:rPr>
              <a:t>8</a:t>
            </a:r>
            <a:r>
              <a:rPr lang="en-US" altLang="zh-CN" dirty="0">
                <a:ea typeface="Arial Unicode MS" panose="020B0604020202020204" charset="-122"/>
                <a:cs typeface="Arial Unicode MS" panose="020B0604020202020204" charset="-122"/>
              </a:rPr>
              <a:t> m/s.</a:t>
            </a:r>
          </a:p>
          <a:p>
            <a:endParaRPr lang="en-US" altLang="zh-CN" dirty="0">
              <a:ea typeface="Arial Unicode MS" panose="020B0604020202020204" charset="-122"/>
              <a:cs typeface="Arial Unicode MS" panose="020B0604020202020204" charset="-122"/>
            </a:endParaRPr>
          </a:p>
          <a:p>
            <a:pPr>
              <a:buFontTx/>
              <a:buNone/>
            </a:pPr>
            <a:r>
              <a:rPr lang="en-US" altLang="zh-CN" dirty="0">
                <a:solidFill>
                  <a:schemeClr val="hlink"/>
                </a:solidFill>
              </a:rPr>
              <a:t>Solution</a:t>
            </a:r>
          </a:p>
          <a:p>
            <a:r>
              <a:rPr lang="en-US" altLang="zh-CN" dirty="0">
                <a:ea typeface="Arial Unicode MS" panose="020B0604020202020204" charset="-122"/>
                <a:cs typeface="Arial Unicode MS" panose="020B0604020202020204" charset="-122"/>
              </a:rPr>
              <a:t>We can calculate the propagation and transmission times as shown on the next slide.</a:t>
            </a:r>
            <a:endParaRPr lang="zh-CN" altLang="en-US" dirty="0">
              <a:ea typeface="Arial Unicode MS" panose="020B0604020202020204" charset="-122"/>
              <a:cs typeface="Arial Unicode MS" panose="020B0604020202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0966" name="Picture 6"/>
          <p:cNvPicPr>
            <a:picLocks noChangeAspect="1" noChangeArrowheads="1"/>
          </p:cNvPicPr>
          <p:nvPr/>
        </p:nvPicPr>
        <p:blipFill>
          <a:blip r:embed="rId3" cstate="print"/>
          <a:srcRect/>
          <a:stretch>
            <a:fillRect/>
          </a:stretch>
        </p:blipFill>
        <p:spPr bwMode="auto">
          <a:xfrm>
            <a:off x="1905000" y="1000108"/>
            <a:ext cx="5562600" cy="5299075"/>
          </a:xfrm>
          <a:prstGeom prst="rect">
            <a:avLst/>
          </a:prstGeom>
          <a:noFill/>
          <a:ln w="9525">
            <a:noFill/>
            <a:miter lim="800000"/>
            <a:headEnd/>
            <a:tailEnd/>
          </a:ln>
          <a:effectLst/>
        </p:spPr>
      </p:pic>
      <p:sp>
        <p:nvSpPr>
          <p:cNvPr id="680967" name="Rectangle 7"/>
          <p:cNvSpPr>
            <a:spLocks noGrp="1" noChangeArrowheads="1"/>
          </p:cNvSpPr>
          <p:nvPr>
            <p:ph type="title"/>
          </p:nvPr>
        </p:nvSpPr>
        <p:spPr>
          <a:xfrm>
            <a:off x="381000" y="152400"/>
            <a:ext cx="8382000" cy="685800"/>
          </a:xfrm>
        </p:spPr>
        <p:txBody>
          <a:bodyPr/>
          <a:lstStyle/>
          <a:p>
            <a:r>
              <a:rPr lang="en-US" altLang="zh-CN" sz="2400" dirty="0">
                <a:solidFill>
                  <a:schemeClr val="hlink"/>
                </a:solidFill>
              </a:rPr>
              <a:t>Figure 0.4</a:t>
            </a:r>
            <a:r>
              <a:rPr lang="en-US" altLang="zh-CN" sz="2400" dirty="0">
                <a:solidFill>
                  <a:schemeClr val="folHlink"/>
                </a:solidFill>
              </a:rPr>
              <a:t> </a:t>
            </a:r>
            <a:r>
              <a:rPr lang="en-US" altLang="zh-CN" sz="2400" dirty="0"/>
              <a:t>Two signals with the same amplitude and phase, but different frequencies</a:t>
            </a:r>
            <a:endParaRPr lang="zh-CN" altLang="en-US" sz="2400"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F2B505FB-88BA-4DF6-B7B6-B76787B8F854}" type="slidenum">
              <a:rPr lang="en-US" altLang="zh-CN"/>
              <a:pPr/>
              <a:t>230</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pic>
        <p:nvPicPr>
          <p:cNvPr id="994317" name="Picture 13"/>
          <p:cNvPicPr>
            <a:picLocks noChangeAspect="1" noChangeArrowheads="1"/>
          </p:cNvPicPr>
          <p:nvPr/>
        </p:nvPicPr>
        <p:blipFill>
          <a:blip r:embed="rId3" cstate="print"/>
          <a:srcRect/>
          <a:stretch>
            <a:fillRect/>
          </a:stretch>
        </p:blipFill>
        <p:spPr bwMode="auto">
          <a:xfrm>
            <a:off x="1676400" y="1295400"/>
            <a:ext cx="6002338" cy="1574800"/>
          </a:xfrm>
          <a:prstGeom prst="rect">
            <a:avLst/>
          </a:prstGeom>
          <a:noFill/>
          <a:ln w="57150" cmpd="thickThin">
            <a:solidFill>
              <a:schemeClr val="folHlink"/>
            </a:solidFill>
            <a:miter lim="800000"/>
            <a:headEnd/>
            <a:tailEnd/>
          </a:ln>
          <a:effectLst/>
        </p:spPr>
      </p:pic>
      <p:sp>
        <p:nvSpPr>
          <p:cNvPr id="994318" name="Rectangle 14"/>
          <p:cNvSpPr>
            <a:spLocks noGrp="1" noChangeArrowheads="1"/>
          </p:cNvSpPr>
          <p:nvPr>
            <p:ph type="title"/>
          </p:nvPr>
        </p:nvSpPr>
        <p:spPr/>
        <p:txBody>
          <a:bodyPr/>
          <a:lstStyle/>
          <a:p>
            <a:r>
              <a:rPr lang="en-US" altLang="zh-CN" dirty="0">
                <a:solidFill>
                  <a:schemeClr val="hlink"/>
                </a:solidFill>
              </a:rPr>
              <a:t>Example 0.47 (continued)</a:t>
            </a:r>
            <a:endParaRPr lang="zh-CN" altLang="en-US" dirty="0">
              <a:solidFill>
                <a:schemeClr val="hlink"/>
              </a:solidFill>
            </a:endParaRPr>
          </a:p>
        </p:txBody>
      </p:sp>
      <p:sp>
        <p:nvSpPr>
          <p:cNvPr id="994320" name="Rectangle 16"/>
          <p:cNvSpPr>
            <a:spLocks noGrp="1" noChangeArrowheads="1"/>
          </p:cNvSpPr>
          <p:nvPr>
            <p:ph type="body" idx="1"/>
          </p:nvPr>
        </p:nvSpPr>
        <p:spPr>
          <a:xfrm>
            <a:off x="304800" y="3581400"/>
            <a:ext cx="8534400" cy="2633682"/>
          </a:xfrm>
        </p:spPr>
        <p:txBody>
          <a:bodyPr/>
          <a:lstStyle/>
          <a:p>
            <a:r>
              <a:rPr lang="en-US" altLang="zh-CN" dirty="0"/>
              <a:t>Note that in this case, because the message is very long and the bandwidth is not very high, the </a:t>
            </a:r>
            <a:r>
              <a:rPr lang="en-US" altLang="zh-CN" dirty="0">
                <a:solidFill>
                  <a:srgbClr val="FF0000"/>
                </a:solidFill>
              </a:rPr>
              <a:t>dominant factor </a:t>
            </a:r>
            <a:r>
              <a:rPr lang="en-US" altLang="zh-CN" dirty="0"/>
              <a:t>is the transmission time, not the propagation time. </a:t>
            </a:r>
          </a:p>
          <a:p>
            <a:endParaRPr lang="en-US" altLang="zh-CN" dirty="0"/>
          </a:p>
          <a:p>
            <a:r>
              <a:rPr lang="en-US" altLang="zh-CN" dirty="0"/>
              <a:t>The propagation time can be ignored.</a:t>
            </a:r>
            <a:endParaRPr lang="zh-CN" alt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0D719767-B647-44D2-B7D9-1BE3CE7C0EBD}" type="slidenum">
              <a:rPr lang="en-US" altLang="zh-CN"/>
              <a:pPr/>
              <a:t>231</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93636"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93639" name="Rectangle 7"/>
          <p:cNvSpPr>
            <a:spLocks noGrp="1" noChangeArrowheads="1"/>
          </p:cNvSpPr>
          <p:nvPr>
            <p:ph type="body" idx="1"/>
          </p:nvPr>
        </p:nvSpPr>
        <p:spPr>
          <a:xfrm>
            <a:off x="304800" y="1042990"/>
            <a:ext cx="8553480" cy="5100654"/>
          </a:xfrm>
          <a:noFill/>
        </p:spPr>
        <p:txBody>
          <a:bodyPr/>
          <a:lstStyle/>
          <a:p>
            <a:pPr>
              <a:spcBef>
                <a:spcPts val="600"/>
              </a:spcBef>
            </a:pPr>
            <a:r>
              <a:rPr lang="en-US" altLang="zh-CN" dirty="0"/>
              <a:t>The third component in latency is the queuing time, the time needed for each</a:t>
            </a:r>
            <a:r>
              <a:rPr lang="en-US" altLang="zh-CN" dirty="0">
                <a:solidFill>
                  <a:schemeClr val="hlink"/>
                </a:solidFill>
              </a:rPr>
              <a:t> intermediate </a:t>
            </a:r>
            <a:r>
              <a:rPr lang="en-US" altLang="zh-CN" dirty="0"/>
              <a:t>or </a:t>
            </a:r>
            <a:r>
              <a:rPr lang="en-US" altLang="zh-CN" dirty="0">
                <a:solidFill>
                  <a:schemeClr val="hlink"/>
                </a:solidFill>
              </a:rPr>
              <a:t>end device</a:t>
            </a:r>
            <a:r>
              <a:rPr lang="en-US" altLang="zh-CN" dirty="0"/>
              <a:t> to </a:t>
            </a:r>
            <a:r>
              <a:rPr lang="en-US" altLang="zh-CN" dirty="0">
                <a:solidFill>
                  <a:schemeClr val="hlink"/>
                </a:solidFill>
              </a:rPr>
              <a:t>hold </a:t>
            </a:r>
            <a:r>
              <a:rPr lang="en-US" altLang="zh-CN" dirty="0"/>
              <a:t>the</a:t>
            </a:r>
            <a:r>
              <a:rPr lang="en-US" altLang="zh-CN" dirty="0">
                <a:solidFill>
                  <a:schemeClr val="hlink"/>
                </a:solidFill>
              </a:rPr>
              <a:t> message</a:t>
            </a:r>
            <a:r>
              <a:rPr lang="en-US" altLang="zh-CN" dirty="0"/>
              <a:t> before it can be processed.  </a:t>
            </a:r>
          </a:p>
          <a:p>
            <a:pPr>
              <a:spcBef>
                <a:spcPts val="600"/>
              </a:spcBef>
            </a:pPr>
            <a:endParaRPr lang="en-US" altLang="zh-CN" dirty="0"/>
          </a:p>
          <a:p>
            <a:pPr>
              <a:spcBef>
                <a:spcPts val="600"/>
              </a:spcBef>
            </a:pPr>
            <a:r>
              <a:rPr lang="en-US" altLang="zh-CN" dirty="0"/>
              <a:t>The queuing time is not a fixed factor; it changes with the load </a:t>
            </a:r>
            <a:r>
              <a:rPr lang="en-US" altLang="zh-CN" dirty="0">
                <a:solidFill>
                  <a:srgbClr val="FF0000"/>
                </a:solidFill>
              </a:rPr>
              <a:t>imposed</a:t>
            </a:r>
            <a:r>
              <a:rPr lang="en-US" altLang="zh-CN" dirty="0"/>
              <a:t> on the network.  </a:t>
            </a:r>
          </a:p>
          <a:p>
            <a:pPr>
              <a:spcBef>
                <a:spcPts val="600"/>
              </a:spcBef>
            </a:pPr>
            <a:endParaRPr lang="en-US" altLang="zh-CN" dirty="0"/>
          </a:p>
          <a:p>
            <a:pPr>
              <a:spcBef>
                <a:spcPts val="600"/>
              </a:spcBef>
            </a:pPr>
            <a:r>
              <a:rPr lang="en-US" altLang="zh-CN" dirty="0"/>
              <a:t>When there is heavy traffic on the network, the queuing time increases.   </a:t>
            </a:r>
          </a:p>
          <a:p>
            <a:pPr>
              <a:spcBef>
                <a:spcPts val="600"/>
              </a:spcBef>
            </a:pPr>
            <a:endParaRPr lang="en-US" altLang="zh-CN" dirty="0"/>
          </a:p>
          <a:p>
            <a:pPr>
              <a:spcBef>
                <a:spcPts val="600"/>
              </a:spcBef>
            </a:pPr>
            <a:endParaRPr lang="en-US" altLang="zh-CN" dirty="0"/>
          </a:p>
        </p:txBody>
      </p:sp>
      <p:sp>
        <p:nvSpPr>
          <p:cNvPr id="1093640" name="Rectangle 8"/>
          <p:cNvSpPr>
            <a:spLocks noGrp="1" noChangeArrowheads="1"/>
          </p:cNvSpPr>
          <p:nvPr>
            <p:ph type="title"/>
          </p:nvPr>
        </p:nvSpPr>
        <p:spPr/>
        <p:txBody>
          <a:bodyPr/>
          <a:lstStyle/>
          <a:p>
            <a:r>
              <a:rPr lang="en-US" altLang="zh-CN"/>
              <a:t>3. Queuing time</a:t>
            </a:r>
            <a:endParaRPr lang="zh-CN" altLang="en-US"/>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00838A70-5275-4F55-8239-C086D79C090A}" type="slidenum">
              <a:rPr lang="en-US" altLang="zh-CN"/>
              <a:pPr/>
              <a:t>232</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44866"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44867" name="Rectangle 3"/>
          <p:cNvSpPr>
            <a:spLocks noGrp="1" noChangeArrowheads="1"/>
          </p:cNvSpPr>
          <p:nvPr>
            <p:ph type="body" idx="1"/>
          </p:nvPr>
        </p:nvSpPr>
        <p:spPr>
          <a:xfrm>
            <a:off x="304800" y="1066800"/>
            <a:ext cx="8534400" cy="5029200"/>
          </a:xfrm>
          <a:noFill/>
        </p:spPr>
        <p:txBody>
          <a:bodyPr/>
          <a:lstStyle/>
          <a:p>
            <a:r>
              <a:rPr lang="en-US" altLang="zh-CN" dirty="0"/>
              <a:t>An intermediate device, such as a router, </a:t>
            </a:r>
            <a:r>
              <a:rPr lang="en-US" altLang="zh-CN" dirty="0">
                <a:solidFill>
                  <a:srgbClr val="FF0000"/>
                </a:solidFill>
              </a:rPr>
              <a:t>queues</a:t>
            </a:r>
            <a:r>
              <a:rPr lang="en-US" altLang="zh-CN" dirty="0"/>
              <a:t> the arrived message and </a:t>
            </a:r>
            <a:r>
              <a:rPr lang="en-US" altLang="zh-CN" dirty="0">
                <a:solidFill>
                  <a:srgbClr val="FF0000"/>
                </a:solidFill>
              </a:rPr>
              <a:t>processes</a:t>
            </a:r>
            <a:r>
              <a:rPr lang="en-US" altLang="zh-CN" dirty="0"/>
              <a:t> them one by one. </a:t>
            </a:r>
          </a:p>
          <a:p>
            <a:endParaRPr lang="en-US" altLang="zh-CN" dirty="0"/>
          </a:p>
          <a:p>
            <a:r>
              <a:rPr lang="en-US" altLang="zh-CN" dirty="0"/>
              <a:t>If there are many messages, each message will have to wait. </a:t>
            </a:r>
          </a:p>
        </p:txBody>
      </p:sp>
      <p:sp>
        <p:nvSpPr>
          <p:cNvPr id="1444868" name="Rectangle 4"/>
          <p:cNvSpPr>
            <a:spLocks noGrp="1" noChangeArrowheads="1"/>
          </p:cNvSpPr>
          <p:nvPr>
            <p:ph type="title"/>
          </p:nvPr>
        </p:nvSpPr>
        <p:spPr/>
        <p:txBody>
          <a:bodyPr/>
          <a:lstStyle/>
          <a:p>
            <a:r>
              <a:rPr lang="en-US" altLang="zh-CN" dirty="0"/>
              <a:t>3. Queuing time</a:t>
            </a:r>
            <a:endParaRPr lang="zh-CN" alt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p:cNvSpPr>
            <a:spLocks noGrp="1"/>
          </p:cNvSpPr>
          <p:nvPr>
            <p:ph type="sldNum" sz="quarter" idx="10"/>
          </p:nvPr>
        </p:nvSpPr>
        <p:spPr/>
        <p:txBody>
          <a:bodyPr/>
          <a:lstStyle/>
          <a:p>
            <a:r>
              <a:rPr lang="en-US" altLang="zh-CN"/>
              <a:t>3.</a:t>
            </a:r>
            <a:fld id="{8CA1E24C-440D-49BA-8B3C-FC2B2745D491}" type="slidenum">
              <a:rPr lang="en-US" altLang="zh-CN"/>
              <a:pPr/>
              <a:t>233</a:t>
            </a:fld>
            <a:endParaRPr lang="en-US" altLang="zh-CN"/>
          </a:p>
        </p:txBody>
      </p:sp>
      <p:sp>
        <p:nvSpPr>
          <p:cNvPr id="58" name="页脚占位符 5"/>
          <p:cNvSpPr>
            <a:spLocks noGrp="1"/>
          </p:cNvSpPr>
          <p:nvPr>
            <p:ph type="ftr" sz="quarter" idx="11"/>
          </p:nvPr>
        </p:nvSpPr>
        <p:spPr/>
        <p:txBody>
          <a:bodyPr/>
          <a:lstStyle/>
          <a:p>
            <a:r>
              <a:rPr lang="en-US" altLang="zh-CN" dirty="0"/>
              <a:t>Mobile and Wireless Networks</a:t>
            </a:r>
          </a:p>
        </p:txBody>
      </p:sp>
      <p:sp>
        <p:nvSpPr>
          <p:cNvPr id="1446914" name="Rectangle 2"/>
          <p:cNvSpPr>
            <a:spLocks noGrp="1" noChangeArrowheads="1"/>
          </p:cNvSpPr>
          <p:nvPr>
            <p:ph type="title"/>
          </p:nvPr>
        </p:nvSpPr>
        <p:spPr>
          <a:xfrm>
            <a:off x="323850" y="265113"/>
            <a:ext cx="8059738" cy="568325"/>
          </a:xfrm>
        </p:spPr>
        <p:txBody>
          <a:bodyPr/>
          <a:lstStyle/>
          <a:p>
            <a:r>
              <a:rPr lang="en-US" altLang="zh-CN"/>
              <a:t>Four sources of packet delay</a:t>
            </a:r>
            <a:endParaRPr lang="en-US" altLang="zh-CN" sz="3200"/>
          </a:p>
        </p:txBody>
      </p:sp>
      <p:sp>
        <p:nvSpPr>
          <p:cNvPr id="1446915" name="Rectangle 3"/>
          <p:cNvSpPr>
            <a:spLocks noGrp="1" noChangeArrowheads="1"/>
          </p:cNvSpPr>
          <p:nvPr>
            <p:ph type="body" sz="half" idx="2"/>
          </p:nvPr>
        </p:nvSpPr>
        <p:spPr>
          <a:xfrm>
            <a:off x="352425" y="1135063"/>
            <a:ext cx="4081463" cy="1374775"/>
          </a:xfrm>
        </p:spPr>
        <p:txBody>
          <a:bodyPr/>
          <a:lstStyle/>
          <a:p>
            <a:pPr>
              <a:buFontTx/>
              <a:buNone/>
            </a:pPr>
            <a:r>
              <a:rPr lang="en-US" altLang="zh-CN" sz="2400" dirty="0">
                <a:solidFill>
                  <a:srgbClr val="FF0000"/>
                </a:solidFill>
              </a:rPr>
              <a:t>1. nodal processing:</a:t>
            </a:r>
            <a:r>
              <a:rPr lang="en-US" altLang="zh-CN" sz="2400" dirty="0"/>
              <a:t> </a:t>
            </a:r>
          </a:p>
          <a:p>
            <a:r>
              <a:rPr lang="en-US" altLang="zh-CN" sz="2400" dirty="0"/>
              <a:t>check bit errors</a:t>
            </a:r>
          </a:p>
          <a:p>
            <a:r>
              <a:rPr lang="en-US" altLang="zh-CN" sz="2400" dirty="0"/>
              <a:t>determine output link</a:t>
            </a:r>
          </a:p>
        </p:txBody>
      </p:sp>
      <p:grpSp>
        <p:nvGrpSpPr>
          <p:cNvPr id="1446916" name="Group 4"/>
          <p:cNvGrpSpPr/>
          <p:nvPr/>
        </p:nvGrpSpPr>
        <p:grpSpPr bwMode="auto">
          <a:xfrm>
            <a:off x="1139825" y="3368675"/>
            <a:ext cx="6859588" cy="2357438"/>
            <a:chOff x="494" y="2702"/>
            <a:chExt cx="3793" cy="1336"/>
          </a:xfrm>
        </p:grpSpPr>
        <p:graphicFrame>
          <p:nvGraphicFramePr>
            <p:cNvPr id="1446917" name="Object 5"/>
            <p:cNvGraphicFramePr>
              <a:graphicFrameLocks noChangeAspect="1"/>
            </p:cNvGraphicFramePr>
            <p:nvPr/>
          </p:nvGraphicFramePr>
          <p:xfrm>
            <a:off x="914" y="3452"/>
            <a:ext cx="407" cy="336"/>
          </p:xfrm>
          <a:graphic>
            <a:graphicData uri="http://schemas.openxmlformats.org/presentationml/2006/ole">
              <mc:AlternateContent xmlns:mc="http://schemas.openxmlformats.org/markup-compatibility/2006">
                <mc:Choice xmlns:v="urn:schemas-microsoft-com:vml" Requires="v">
                  <p:oleObj spid="_x0000_s348237" name="Clip" r:id="rId4" imgW="18192750" imgH="15087600" progId="">
                    <p:embed/>
                  </p:oleObj>
                </mc:Choice>
                <mc:Fallback>
                  <p:oleObj name="Clip" r:id="rId4" imgW="18192750" imgH="15087600" progId="">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 y="3452"/>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6918" name="Oval 6"/>
            <p:cNvSpPr>
              <a:spLocks noChangeArrowheads="1"/>
            </p:cNvSpPr>
            <p:nvPr/>
          </p:nvSpPr>
          <p:spPr bwMode="auto">
            <a:xfrm>
              <a:off x="1570" y="3300"/>
              <a:ext cx="755" cy="233"/>
            </a:xfrm>
            <a:prstGeom prst="ellipse">
              <a:avLst/>
            </a:prstGeom>
            <a:solidFill>
              <a:schemeClr val="hlink"/>
            </a:solidFill>
            <a:ln w="12700">
              <a:noFill/>
              <a:round/>
            </a:ln>
            <a:effectLst/>
          </p:spPr>
          <p:txBody>
            <a:bodyPr wrap="none" anchor="ctr"/>
            <a:lstStyle/>
            <a:p>
              <a:endParaRPr lang="zh-CN" altLang="en-US"/>
            </a:p>
          </p:txBody>
        </p:sp>
        <p:sp>
          <p:nvSpPr>
            <p:cNvPr id="1446919" name="Rectangle 7"/>
            <p:cNvSpPr>
              <a:spLocks noChangeArrowheads="1"/>
            </p:cNvSpPr>
            <p:nvPr/>
          </p:nvSpPr>
          <p:spPr bwMode="auto">
            <a:xfrm>
              <a:off x="1570" y="3257"/>
              <a:ext cx="755" cy="166"/>
            </a:xfrm>
            <a:prstGeom prst="rect">
              <a:avLst/>
            </a:prstGeom>
            <a:solidFill>
              <a:schemeClr val="hlink"/>
            </a:solidFill>
            <a:ln w="12700">
              <a:noFill/>
              <a:miter lim="800000"/>
            </a:ln>
            <a:effectLst/>
          </p:spPr>
          <p:txBody>
            <a:bodyPr wrap="none" anchor="ctr"/>
            <a:lstStyle/>
            <a:p>
              <a:pPr algn="ctr" eaLnBrk="0" hangingPunct="0">
                <a:spcBef>
                  <a:spcPct val="0"/>
                </a:spcBef>
                <a:buSzTx/>
                <a:buFontTx/>
                <a:buNone/>
              </a:pPr>
              <a:endParaRPr lang="zh-CN" altLang="en-US" sz="2400" baseline="0">
                <a:latin typeface="Times New Roman" panose="02020603050405020304" pitchFamily="18" charset="0"/>
                <a:ea typeface="宋体" panose="02010600030101010101" pitchFamily="2" charset="-122"/>
              </a:endParaRPr>
            </a:p>
          </p:txBody>
        </p:sp>
        <p:sp>
          <p:nvSpPr>
            <p:cNvPr id="1446920" name="Oval 8"/>
            <p:cNvSpPr>
              <a:spLocks noChangeArrowheads="1"/>
            </p:cNvSpPr>
            <p:nvPr/>
          </p:nvSpPr>
          <p:spPr bwMode="auto">
            <a:xfrm>
              <a:off x="1576" y="3113"/>
              <a:ext cx="755" cy="271"/>
            </a:xfrm>
            <a:prstGeom prst="ellipse">
              <a:avLst/>
            </a:prstGeom>
            <a:solidFill>
              <a:schemeClr val="hlink"/>
            </a:solidFill>
            <a:ln w="12700">
              <a:noFill/>
              <a:round/>
            </a:ln>
            <a:effectLst/>
          </p:spPr>
          <p:txBody>
            <a:bodyPr wrap="none" anchor="ctr"/>
            <a:lstStyle/>
            <a:p>
              <a:endParaRPr lang="zh-CN" altLang="en-US"/>
            </a:p>
          </p:txBody>
        </p:sp>
        <p:grpSp>
          <p:nvGrpSpPr>
            <p:cNvPr id="1446921" name="Group 9"/>
            <p:cNvGrpSpPr/>
            <p:nvPr/>
          </p:nvGrpSpPr>
          <p:grpSpPr bwMode="auto">
            <a:xfrm>
              <a:off x="1794" y="3132"/>
              <a:ext cx="314" cy="75"/>
              <a:chOff x="2208" y="2184"/>
              <a:chExt cx="176" cy="69"/>
            </a:xfrm>
          </p:grpSpPr>
          <p:grpSp>
            <p:nvGrpSpPr>
              <p:cNvPr id="1446922" name="Group 10"/>
              <p:cNvGrpSpPr/>
              <p:nvPr/>
            </p:nvGrpSpPr>
            <p:grpSpPr bwMode="auto">
              <a:xfrm>
                <a:off x="2208" y="2185"/>
                <a:ext cx="176" cy="68"/>
                <a:chOff x="2848" y="848"/>
                <a:chExt cx="140" cy="98"/>
              </a:xfrm>
            </p:grpSpPr>
            <p:sp>
              <p:nvSpPr>
                <p:cNvPr id="1446923" name="Line 11"/>
                <p:cNvSpPr>
                  <a:spLocks noChangeShapeType="1"/>
                </p:cNvSpPr>
                <p:nvPr/>
              </p:nvSpPr>
              <p:spPr bwMode="auto">
                <a:xfrm flipV="1">
                  <a:off x="2848" y="848"/>
                  <a:ext cx="50" cy="2"/>
                </a:xfrm>
                <a:prstGeom prst="line">
                  <a:avLst/>
                </a:prstGeom>
                <a:noFill/>
                <a:ln w="28575">
                  <a:solidFill>
                    <a:schemeClr val="tx1"/>
                  </a:solidFill>
                  <a:round/>
                </a:ln>
                <a:effectLst/>
              </p:spPr>
              <p:txBody>
                <a:bodyPr wrap="none" anchor="ctr"/>
                <a:lstStyle/>
                <a:p>
                  <a:endParaRPr lang="zh-CN" altLang="en-US"/>
                </a:p>
              </p:txBody>
            </p:sp>
            <p:sp>
              <p:nvSpPr>
                <p:cNvPr id="1446924" name="Line 12"/>
                <p:cNvSpPr>
                  <a:spLocks noChangeShapeType="1"/>
                </p:cNvSpPr>
                <p:nvPr/>
              </p:nvSpPr>
              <p:spPr bwMode="auto">
                <a:xfrm>
                  <a:off x="2944" y="946"/>
                  <a:ext cx="44" cy="0"/>
                </a:xfrm>
                <a:prstGeom prst="line">
                  <a:avLst/>
                </a:prstGeom>
                <a:noFill/>
                <a:ln w="28575">
                  <a:solidFill>
                    <a:schemeClr val="tx1"/>
                  </a:solidFill>
                  <a:round/>
                </a:ln>
                <a:effectLst/>
              </p:spPr>
              <p:txBody>
                <a:bodyPr wrap="none" anchor="ctr"/>
                <a:lstStyle/>
                <a:p>
                  <a:endParaRPr lang="zh-CN" altLang="en-US"/>
                </a:p>
              </p:txBody>
            </p:sp>
            <p:sp>
              <p:nvSpPr>
                <p:cNvPr id="1446925" name="Line 13"/>
                <p:cNvSpPr>
                  <a:spLocks noChangeShapeType="1"/>
                </p:cNvSpPr>
                <p:nvPr/>
              </p:nvSpPr>
              <p:spPr bwMode="auto">
                <a:xfrm>
                  <a:off x="2894" y="850"/>
                  <a:ext cx="52" cy="96"/>
                </a:xfrm>
                <a:prstGeom prst="line">
                  <a:avLst/>
                </a:prstGeom>
                <a:noFill/>
                <a:ln w="28575">
                  <a:solidFill>
                    <a:schemeClr val="tx1"/>
                  </a:solidFill>
                  <a:round/>
                </a:ln>
                <a:effectLst/>
              </p:spPr>
              <p:txBody>
                <a:bodyPr wrap="none" anchor="ctr"/>
                <a:lstStyle/>
                <a:p>
                  <a:endParaRPr lang="zh-CN" altLang="en-US"/>
                </a:p>
              </p:txBody>
            </p:sp>
          </p:grpSp>
          <p:grpSp>
            <p:nvGrpSpPr>
              <p:cNvPr id="1446926" name="Group 14"/>
              <p:cNvGrpSpPr/>
              <p:nvPr/>
            </p:nvGrpSpPr>
            <p:grpSpPr bwMode="auto">
              <a:xfrm flipV="1">
                <a:off x="2208" y="2184"/>
                <a:ext cx="176" cy="68"/>
                <a:chOff x="2848" y="848"/>
                <a:chExt cx="140" cy="98"/>
              </a:xfrm>
            </p:grpSpPr>
            <p:sp>
              <p:nvSpPr>
                <p:cNvPr id="1446927" name="Line 15"/>
                <p:cNvSpPr>
                  <a:spLocks noChangeShapeType="1"/>
                </p:cNvSpPr>
                <p:nvPr/>
              </p:nvSpPr>
              <p:spPr bwMode="auto">
                <a:xfrm flipV="1">
                  <a:off x="2848" y="848"/>
                  <a:ext cx="50" cy="2"/>
                </a:xfrm>
                <a:prstGeom prst="line">
                  <a:avLst/>
                </a:prstGeom>
                <a:noFill/>
                <a:ln w="28575">
                  <a:solidFill>
                    <a:schemeClr val="tx1"/>
                  </a:solidFill>
                  <a:round/>
                </a:ln>
                <a:effectLst/>
              </p:spPr>
              <p:txBody>
                <a:bodyPr wrap="none" anchor="ctr"/>
                <a:lstStyle/>
                <a:p>
                  <a:endParaRPr lang="zh-CN" altLang="en-US"/>
                </a:p>
              </p:txBody>
            </p:sp>
            <p:sp>
              <p:nvSpPr>
                <p:cNvPr id="1446928" name="Line 16"/>
                <p:cNvSpPr>
                  <a:spLocks noChangeShapeType="1"/>
                </p:cNvSpPr>
                <p:nvPr/>
              </p:nvSpPr>
              <p:spPr bwMode="auto">
                <a:xfrm>
                  <a:off x="2944" y="946"/>
                  <a:ext cx="44" cy="0"/>
                </a:xfrm>
                <a:prstGeom prst="line">
                  <a:avLst/>
                </a:prstGeom>
                <a:noFill/>
                <a:ln w="28575">
                  <a:solidFill>
                    <a:schemeClr val="tx1"/>
                  </a:solidFill>
                  <a:round/>
                </a:ln>
                <a:effectLst/>
              </p:spPr>
              <p:txBody>
                <a:bodyPr wrap="none" anchor="ctr"/>
                <a:lstStyle/>
                <a:p>
                  <a:endParaRPr lang="zh-CN" altLang="en-US"/>
                </a:p>
              </p:txBody>
            </p:sp>
            <p:sp>
              <p:nvSpPr>
                <p:cNvPr id="1446929" name="Line 17"/>
                <p:cNvSpPr>
                  <a:spLocks noChangeShapeType="1"/>
                </p:cNvSpPr>
                <p:nvPr/>
              </p:nvSpPr>
              <p:spPr bwMode="auto">
                <a:xfrm>
                  <a:off x="2894" y="850"/>
                  <a:ext cx="52" cy="96"/>
                </a:xfrm>
                <a:prstGeom prst="line">
                  <a:avLst/>
                </a:prstGeom>
                <a:noFill/>
                <a:ln w="28575">
                  <a:solidFill>
                    <a:schemeClr val="tx1"/>
                  </a:solidFill>
                  <a:round/>
                </a:ln>
                <a:effectLst/>
              </p:spPr>
              <p:txBody>
                <a:bodyPr wrap="none" anchor="ctr"/>
                <a:lstStyle/>
                <a:p>
                  <a:endParaRPr lang="zh-CN" altLang="en-US"/>
                </a:p>
              </p:txBody>
            </p:sp>
          </p:grpSp>
        </p:grpSp>
        <p:sp>
          <p:nvSpPr>
            <p:cNvPr id="1446930" name="Oval 18"/>
            <p:cNvSpPr>
              <a:spLocks noChangeArrowheads="1"/>
            </p:cNvSpPr>
            <p:nvPr/>
          </p:nvSpPr>
          <p:spPr bwMode="auto">
            <a:xfrm>
              <a:off x="3520" y="3312"/>
              <a:ext cx="755" cy="233"/>
            </a:xfrm>
            <a:prstGeom prst="ellipse">
              <a:avLst/>
            </a:prstGeom>
            <a:solidFill>
              <a:schemeClr val="hlink"/>
            </a:solidFill>
            <a:ln w="12700">
              <a:noFill/>
              <a:round/>
            </a:ln>
            <a:effectLst/>
          </p:spPr>
          <p:txBody>
            <a:bodyPr wrap="none" anchor="ctr"/>
            <a:lstStyle/>
            <a:p>
              <a:endParaRPr lang="zh-CN" altLang="en-US"/>
            </a:p>
          </p:txBody>
        </p:sp>
        <p:sp>
          <p:nvSpPr>
            <p:cNvPr id="1446931" name="Line 19"/>
            <p:cNvSpPr>
              <a:spLocks noChangeShapeType="1"/>
            </p:cNvSpPr>
            <p:nvPr/>
          </p:nvSpPr>
          <p:spPr bwMode="auto">
            <a:xfrm>
              <a:off x="3526" y="3299"/>
              <a:ext cx="0" cy="144"/>
            </a:xfrm>
            <a:prstGeom prst="line">
              <a:avLst/>
            </a:prstGeom>
            <a:noFill/>
            <a:ln w="12700">
              <a:solidFill>
                <a:schemeClr val="tx1"/>
              </a:solidFill>
              <a:round/>
            </a:ln>
            <a:effectLst/>
          </p:spPr>
          <p:txBody>
            <a:bodyPr wrap="none" anchor="ctr"/>
            <a:lstStyle/>
            <a:p>
              <a:endParaRPr lang="zh-CN" altLang="en-US"/>
            </a:p>
          </p:txBody>
        </p:sp>
        <p:sp>
          <p:nvSpPr>
            <p:cNvPr id="1446932" name="Rectangle 20"/>
            <p:cNvSpPr>
              <a:spLocks noChangeArrowheads="1"/>
            </p:cNvSpPr>
            <p:nvPr/>
          </p:nvSpPr>
          <p:spPr bwMode="auto">
            <a:xfrm>
              <a:off x="3526" y="3275"/>
              <a:ext cx="755" cy="166"/>
            </a:xfrm>
            <a:prstGeom prst="rect">
              <a:avLst/>
            </a:prstGeom>
            <a:solidFill>
              <a:schemeClr val="hlink"/>
            </a:solidFill>
            <a:ln w="12700">
              <a:noFill/>
              <a:miter lim="800000"/>
            </a:ln>
            <a:effectLst/>
          </p:spPr>
          <p:txBody>
            <a:bodyPr wrap="none" anchor="ctr"/>
            <a:lstStyle/>
            <a:p>
              <a:pPr algn="ctr" eaLnBrk="0" hangingPunct="0">
                <a:spcBef>
                  <a:spcPct val="0"/>
                </a:spcBef>
                <a:buSzTx/>
                <a:buFontTx/>
                <a:buNone/>
              </a:pPr>
              <a:endParaRPr lang="zh-CN" altLang="en-US" sz="2400" baseline="0">
                <a:latin typeface="Times New Roman" panose="02020603050405020304" pitchFamily="18" charset="0"/>
                <a:ea typeface="宋体" panose="02010600030101010101" pitchFamily="2" charset="-122"/>
              </a:endParaRPr>
            </a:p>
          </p:txBody>
        </p:sp>
        <p:sp>
          <p:nvSpPr>
            <p:cNvPr id="1446933" name="Oval 21"/>
            <p:cNvSpPr>
              <a:spLocks noChangeArrowheads="1"/>
            </p:cNvSpPr>
            <p:nvPr/>
          </p:nvSpPr>
          <p:spPr bwMode="auto">
            <a:xfrm>
              <a:off x="3532" y="3131"/>
              <a:ext cx="755" cy="271"/>
            </a:xfrm>
            <a:prstGeom prst="ellipse">
              <a:avLst/>
            </a:prstGeom>
            <a:solidFill>
              <a:schemeClr val="hlink"/>
            </a:solidFill>
            <a:ln w="12700">
              <a:noFill/>
              <a:round/>
            </a:ln>
            <a:effectLst/>
          </p:spPr>
          <p:txBody>
            <a:bodyPr wrap="none" anchor="ctr"/>
            <a:lstStyle/>
            <a:p>
              <a:pPr algn="ctr" eaLnBrk="0" hangingPunct="0">
                <a:spcBef>
                  <a:spcPct val="0"/>
                </a:spcBef>
                <a:buSzTx/>
                <a:buFontTx/>
                <a:buNone/>
              </a:pPr>
              <a:endParaRPr lang="zh-CN" altLang="en-US" sz="2400" baseline="0">
                <a:latin typeface="Times New Roman" panose="02020603050405020304" pitchFamily="18" charset="0"/>
                <a:ea typeface="宋体" panose="02010600030101010101" pitchFamily="2" charset="-122"/>
              </a:endParaRPr>
            </a:p>
          </p:txBody>
        </p:sp>
        <p:graphicFrame>
          <p:nvGraphicFramePr>
            <p:cNvPr id="1446934" name="Object 22"/>
            <p:cNvGraphicFramePr>
              <a:graphicFrameLocks noChangeAspect="1"/>
            </p:cNvGraphicFramePr>
            <p:nvPr/>
          </p:nvGraphicFramePr>
          <p:xfrm>
            <a:off x="716" y="2816"/>
            <a:ext cx="407" cy="336"/>
          </p:xfrm>
          <a:graphic>
            <a:graphicData uri="http://schemas.openxmlformats.org/presentationml/2006/ole">
              <mc:AlternateContent xmlns:mc="http://schemas.openxmlformats.org/markup-compatibility/2006">
                <mc:Choice xmlns:v="urn:schemas-microsoft-com:vml" Requires="v">
                  <p:oleObj spid="_x0000_s348238" name="Clip" r:id="rId6" imgW="18192750" imgH="15087600" progId="">
                    <p:embed/>
                  </p:oleObj>
                </mc:Choice>
                <mc:Fallback>
                  <p:oleObj name="Clip" r:id="rId6" imgW="18192750" imgH="15087600" progId="">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 y="2816"/>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6935" name="Line 23"/>
            <p:cNvSpPr>
              <a:spLocks noChangeShapeType="1"/>
            </p:cNvSpPr>
            <p:nvPr/>
          </p:nvSpPr>
          <p:spPr bwMode="auto">
            <a:xfrm>
              <a:off x="1110" y="3072"/>
              <a:ext cx="318" cy="0"/>
            </a:xfrm>
            <a:prstGeom prst="line">
              <a:avLst/>
            </a:prstGeom>
            <a:noFill/>
            <a:ln w="19050">
              <a:solidFill>
                <a:schemeClr val="tx1"/>
              </a:solidFill>
              <a:round/>
            </a:ln>
            <a:effectLst/>
          </p:spPr>
          <p:txBody>
            <a:bodyPr wrap="none" anchor="ctr"/>
            <a:lstStyle/>
            <a:p>
              <a:endParaRPr lang="zh-CN" altLang="en-US"/>
            </a:p>
          </p:txBody>
        </p:sp>
        <p:sp>
          <p:nvSpPr>
            <p:cNvPr id="1446936" name="Line 24"/>
            <p:cNvSpPr>
              <a:spLocks noChangeShapeType="1"/>
            </p:cNvSpPr>
            <p:nvPr/>
          </p:nvSpPr>
          <p:spPr bwMode="auto">
            <a:xfrm flipV="1">
              <a:off x="1302" y="3693"/>
              <a:ext cx="123" cy="3"/>
            </a:xfrm>
            <a:prstGeom prst="line">
              <a:avLst/>
            </a:prstGeom>
            <a:noFill/>
            <a:ln w="19050">
              <a:solidFill>
                <a:schemeClr val="tx1"/>
              </a:solidFill>
              <a:round/>
            </a:ln>
            <a:effectLst/>
          </p:spPr>
          <p:txBody>
            <a:bodyPr wrap="none" anchor="ctr"/>
            <a:lstStyle/>
            <a:p>
              <a:endParaRPr lang="zh-CN" altLang="en-US"/>
            </a:p>
          </p:txBody>
        </p:sp>
        <p:sp>
          <p:nvSpPr>
            <p:cNvPr id="1446937" name="Line 25"/>
            <p:cNvSpPr>
              <a:spLocks noChangeShapeType="1"/>
            </p:cNvSpPr>
            <p:nvPr/>
          </p:nvSpPr>
          <p:spPr bwMode="auto">
            <a:xfrm>
              <a:off x="2322" y="3336"/>
              <a:ext cx="1218" cy="6"/>
            </a:xfrm>
            <a:prstGeom prst="line">
              <a:avLst/>
            </a:prstGeom>
            <a:noFill/>
            <a:ln w="19050">
              <a:solidFill>
                <a:schemeClr val="tx1"/>
              </a:solidFill>
              <a:round/>
            </a:ln>
            <a:effectLst/>
          </p:spPr>
          <p:txBody>
            <a:bodyPr wrap="none" anchor="ctr"/>
            <a:lstStyle/>
            <a:p>
              <a:endParaRPr lang="zh-CN" altLang="en-US"/>
            </a:p>
          </p:txBody>
        </p:sp>
        <p:sp>
          <p:nvSpPr>
            <p:cNvPr id="1446938" name="Line 26"/>
            <p:cNvSpPr>
              <a:spLocks noChangeShapeType="1"/>
            </p:cNvSpPr>
            <p:nvPr/>
          </p:nvSpPr>
          <p:spPr bwMode="auto">
            <a:xfrm flipH="1">
              <a:off x="1428" y="3066"/>
              <a:ext cx="0" cy="630"/>
            </a:xfrm>
            <a:prstGeom prst="line">
              <a:avLst/>
            </a:prstGeom>
            <a:noFill/>
            <a:ln w="19050">
              <a:solidFill>
                <a:schemeClr val="tx1"/>
              </a:solidFill>
              <a:round/>
            </a:ln>
            <a:effectLst/>
          </p:spPr>
          <p:txBody>
            <a:bodyPr wrap="none" anchor="ctr"/>
            <a:lstStyle/>
            <a:p>
              <a:endParaRPr lang="zh-CN" altLang="en-US"/>
            </a:p>
          </p:txBody>
        </p:sp>
        <p:sp>
          <p:nvSpPr>
            <p:cNvPr id="1446939" name="Line 27"/>
            <p:cNvSpPr>
              <a:spLocks noChangeShapeType="1"/>
            </p:cNvSpPr>
            <p:nvPr/>
          </p:nvSpPr>
          <p:spPr bwMode="auto">
            <a:xfrm>
              <a:off x="1434" y="3339"/>
              <a:ext cx="126" cy="0"/>
            </a:xfrm>
            <a:prstGeom prst="line">
              <a:avLst/>
            </a:prstGeom>
            <a:noFill/>
            <a:ln w="19050">
              <a:solidFill>
                <a:schemeClr val="tx1"/>
              </a:solidFill>
              <a:round/>
            </a:ln>
            <a:effectLst/>
          </p:spPr>
          <p:txBody>
            <a:bodyPr wrap="none" anchor="ctr"/>
            <a:lstStyle/>
            <a:p>
              <a:endParaRPr lang="zh-CN" altLang="en-US"/>
            </a:p>
          </p:txBody>
        </p:sp>
        <p:sp>
          <p:nvSpPr>
            <p:cNvPr id="1446940" name="Rectangle 28"/>
            <p:cNvSpPr>
              <a:spLocks noChangeArrowheads="1"/>
            </p:cNvSpPr>
            <p:nvPr/>
          </p:nvSpPr>
          <p:spPr bwMode="auto">
            <a:xfrm>
              <a:off x="2901" y="3210"/>
              <a:ext cx="93" cy="126"/>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446941" name="Rectangle 29"/>
            <p:cNvSpPr>
              <a:spLocks noChangeArrowheads="1"/>
            </p:cNvSpPr>
            <p:nvPr/>
          </p:nvSpPr>
          <p:spPr bwMode="auto">
            <a:xfrm>
              <a:off x="2112" y="3255"/>
              <a:ext cx="93" cy="126"/>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446942" name="Rectangle 30"/>
            <p:cNvSpPr>
              <a:spLocks noChangeArrowheads="1"/>
            </p:cNvSpPr>
            <p:nvPr/>
          </p:nvSpPr>
          <p:spPr bwMode="auto">
            <a:xfrm>
              <a:off x="2214" y="3255"/>
              <a:ext cx="93" cy="126"/>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1446943" name="Rectangle 31"/>
            <p:cNvSpPr>
              <a:spLocks noChangeArrowheads="1"/>
            </p:cNvSpPr>
            <p:nvPr/>
          </p:nvSpPr>
          <p:spPr bwMode="auto">
            <a:xfrm>
              <a:off x="1449" y="3192"/>
              <a:ext cx="93" cy="126"/>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446944" name="Line 32"/>
            <p:cNvSpPr>
              <a:spLocks noChangeShapeType="1"/>
            </p:cNvSpPr>
            <p:nvPr/>
          </p:nvSpPr>
          <p:spPr bwMode="auto">
            <a:xfrm>
              <a:off x="1560" y="3258"/>
              <a:ext cx="153" cy="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46945" name="Line 33"/>
            <p:cNvSpPr>
              <a:spLocks noChangeShapeType="1"/>
            </p:cNvSpPr>
            <p:nvPr/>
          </p:nvSpPr>
          <p:spPr bwMode="auto">
            <a:xfrm flipV="1">
              <a:off x="1350" y="3432"/>
              <a:ext cx="0" cy="111"/>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46946" name="Line 34"/>
            <p:cNvSpPr>
              <a:spLocks noChangeShapeType="1"/>
            </p:cNvSpPr>
            <p:nvPr/>
          </p:nvSpPr>
          <p:spPr bwMode="auto">
            <a:xfrm flipV="1">
              <a:off x="3387" y="3084"/>
              <a:ext cx="231"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46947" name="Text Box 35"/>
            <p:cNvSpPr txBox="1">
              <a:spLocks noChangeArrowheads="1"/>
            </p:cNvSpPr>
            <p:nvPr/>
          </p:nvSpPr>
          <p:spPr bwMode="auto">
            <a:xfrm>
              <a:off x="494" y="2831"/>
              <a:ext cx="225" cy="259"/>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400" baseline="0">
                  <a:solidFill>
                    <a:srgbClr val="00CC66"/>
                  </a:solidFill>
                  <a:latin typeface="Comic Sans MS" panose="030F0702030302020204" pitchFamily="66" charset="0"/>
                  <a:ea typeface="宋体" panose="02010600030101010101" pitchFamily="2" charset="-122"/>
                </a:rPr>
                <a:t>A</a:t>
              </a:r>
              <a:endParaRPr lang="en-US" altLang="zh-CN" sz="2400" baseline="0">
                <a:solidFill>
                  <a:srgbClr val="00CC66"/>
                </a:solidFill>
                <a:latin typeface="Times New Roman" panose="02020603050405020304" pitchFamily="18" charset="0"/>
                <a:ea typeface="宋体" panose="02010600030101010101" pitchFamily="2" charset="-122"/>
              </a:endParaRPr>
            </a:p>
          </p:txBody>
        </p:sp>
        <p:sp>
          <p:nvSpPr>
            <p:cNvPr id="1446948" name="Text Box 36"/>
            <p:cNvSpPr txBox="1">
              <a:spLocks noChangeArrowheads="1"/>
            </p:cNvSpPr>
            <p:nvPr/>
          </p:nvSpPr>
          <p:spPr bwMode="auto">
            <a:xfrm>
              <a:off x="668" y="3473"/>
              <a:ext cx="208" cy="259"/>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400" baseline="0">
                  <a:solidFill>
                    <a:schemeClr val="accent2"/>
                  </a:solidFill>
                  <a:latin typeface="Comic Sans MS" panose="030F0702030302020204" pitchFamily="66" charset="0"/>
                  <a:ea typeface="宋体" panose="02010600030101010101" pitchFamily="2" charset="-122"/>
                </a:rPr>
                <a:t>B</a:t>
              </a:r>
              <a:endParaRPr lang="en-US" altLang="zh-CN" sz="2400" baseline="0">
                <a:solidFill>
                  <a:schemeClr val="accent1"/>
                </a:solidFill>
                <a:latin typeface="Times New Roman" panose="02020603050405020304" pitchFamily="18" charset="0"/>
                <a:ea typeface="宋体" panose="02010600030101010101" pitchFamily="2" charset="-122"/>
              </a:endParaRPr>
            </a:p>
          </p:txBody>
        </p:sp>
        <p:sp>
          <p:nvSpPr>
            <p:cNvPr id="1446949" name="Rectangle 37"/>
            <p:cNvSpPr>
              <a:spLocks noChangeArrowheads="1"/>
            </p:cNvSpPr>
            <p:nvPr/>
          </p:nvSpPr>
          <p:spPr bwMode="auto">
            <a:xfrm>
              <a:off x="2295" y="3216"/>
              <a:ext cx="93" cy="126"/>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446950" name="Text Box 38"/>
            <p:cNvSpPr txBox="1">
              <a:spLocks noChangeArrowheads="1"/>
            </p:cNvSpPr>
            <p:nvPr/>
          </p:nvSpPr>
          <p:spPr bwMode="auto">
            <a:xfrm>
              <a:off x="2540" y="2966"/>
              <a:ext cx="788" cy="207"/>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1800" baseline="0">
                  <a:solidFill>
                    <a:srgbClr val="FF0000"/>
                  </a:solidFill>
                  <a:latin typeface="Comic Sans MS" panose="030F0702030302020204" pitchFamily="66" charset="0"/>
                  <a:ea typeface="宋体" panose="02010600030101010101" pitchFamily="2" charset="-122"/>
                </a:rPr>
                <a:t>propagation</a:t>
              </a:r>
              <a:endParaRPr lang="en-US" altLang="zh-CN" sz="1800" baseline="0">
                <a:latin typeface="Times New Roman" panose="02020603050405020304" pitchFamily="18" charset="0"/>
                <a:ea typeface="宋体" panose="02010600030101010101" pitchFamily="2" charset="-122"/>
              </a:endParaRPr>
            </a:p>
          </p:txBody>
        </p:sp>
        <p:sp>
          <p:nvSpPr>
            <p:cNvPr id="1446951" name="Line 39"/>
            <p:cNvSpPr>
              <a:spLocks noChangeShapeType="1"/>
            </p:cNvSpPr>
            <p:nvPr/>
          </p:nvSpPr>
          <p:spPr bwMode="auto">
            <a:xfrm rot="-10800000">
              <a:off x="2385" y="3084"/>
              <a:ext cx="201"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46952" name="Text Box 40"/>
            <p:cNvSpPr txBox="1">
              <a:spLocks noChangeArrowheads="1"/>
            </p:cNvSpPr>
            <p:nvPr/>
          </p:nvSpPr>
          <p:spPr bwMode="auto">
            <a:xfrm>
              <a:off x="1346" y="2702"/>
              <a:ext cx="839" cy="208"/>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1800" baseline="0">
                  <a:solidFill>
                    <a:srgbClr val="FF0000"/>
                  </a:solidFill>
                  <a:latin typeface="Comic Sans MS" panose="030F0702030302020204" pitchFamily="66" charset="0"/>
                  <a:ea typeface="宋体" panose="02010600030101010101" pitchFamily="2" charset="-122"/>
                </a:rPr>
                <a:t>transmission</a:t>
              </a:r>
              <a:endParaRPr lang="en-US" altLang="zh-CN" sz="1800" baseline="0">
                <a:latin typeface="Times New Roman" panose="02020603050405020304" pitchFamily="18" charset="0"/>
                <a:ea typeface="宋体" panose="02010600030101010101" pitchFamily="2" charset="-122"/>
              </a:endParaRPr>
            </a:p>
          </p:txBody>
        </p:sp>
        <p:sp>
          <p:nvSpPr>
            <p:cNvPr id="1446953" name="Line 41"/>
            <p:cNvSpPr>
              <a:spLocks noChangeShapeType="1"/>
            </p:cNvSpPr>
            <p:nvPr/>
          </p:nvSpPr>
          <p:spPr bwMode="auto">
            <a:xfrm rot="-10800000" flipH="1" flipV="1">
              <a:off x="2022" y="2874"/>
              <a:ext cx="333" cy="336"/>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46954" name="Text Box 42"/>
            <p:cNvSpPr txBox="1">
              <a:spLocks noChangeArrowheads="1"/>
            </p:cNvSpPr>
            <p:nvPr/>
          </p:nvSpPr>
          <p:spPr bwMode="auto">
            <a:xfrm>
              <a:off x="1475" y="3668"/>
              <a:ext cx="721" cy="364"/>
            </a:xfrm>
            <a:prstGeom prst="rect">
              <a:avLst/>
            </a:prstGeom>
            <a:noFill/>
            <a:ln w="9525">
              <a:noFill/>
              <a:miter lim="800000"/>
            </a:ln>
            <a:effectLst/>
          </p:spPr>
          <p:txBody>
            <a:bodyPr wrap="none">
              <a:spAutoFit/>
            </a:bodyPr>
            <a:lstStyle/>
            <a:p>
              <a:pPr algn="ctr" eaLnBrk="0" hangingPunct="0">
                <a:spcBef>
                  <a:spcPct val="0"/>
                </a:spcBef>
                <a:buSzTx/>
                <a:buFontTx/>
                <a:buNone/>
              </a:pPr>
              <a:r>
                <a:rPr lang="en-US" altLang="zh-CN" sz="1800" baseline="0">
                  <a:solidFill>
                    <a:srgbClr val="FF0000"/>
                  </a:solidFill>
                  <a:latin typeface="Comic Sans MS" panose="030F0702030302020204" pitchFamily="66" charset="0"/>
                  <a:ea typeface="宋体" panose="02010600030101010101" pitchFamily="2" charset="-122"/>
                </a:rPr>
                <a:t>nodal</a:t>
              </a:r>
            </a:p>
            <a:p>
              <a:pPr algn="ctr" eaLnBrk="0" hangingPunct="0">
                <a:spcBef>
                  <a:spcPct val="0"/>
                </a:spcBef>
                <a:buSzTx/>
                <a:buFontTx/>
                <a:buNone/>
              </a:pPr>
              <a:r>
                <a:rPr lang="en-US" altLang="zh-CN" sz="1800" baseline="0">
                  <a:solidFill>
                    <a:srgbClr val="FF0000"/>
                  </a:solidFill>
                  <a:latin typeface="Comic Sans MS" panose="030F0702030302020204" pitchFamily="66" charset="0"/>
                  <a:ea typeface="宋体" panose="02010600030101010101" pitchFamily="2" charset="-122"/>
                </a:rPr>
                <a:t>processing</a:t>
              </a:r>
              <a:endParaRPr lang="en-US" altLang="zh-CN" sz="1800" baseline="0">
                <a:latin typeface="Times New Roman" panose="02020603050405020304" pitchFamily="18" charset="0"/>
                <a:ea typeface="宋体" panose="02010600030101010101" pitchFamily="2" charset="-122"/>
              </a:endParaRPr>
            </a:p>
          </p:txBody>
        </p:sp>
        <p:sp>
          <p:nvSpPr>
            <p:cNvPr id="1446955" name="Line 43"/>
            <p:cNvSpPr>
              <a:spLocks noChangeShapeType="1"/>
            </p:cNvSpPr>
            <p:nvPr/>
          </p:nvSpPr>
          <p:spPr bwMode="auto">
            <a:xfrm rot="-10800000">
              <a:off x="1587" y="3696"/>
              <a:ext cx="525" cy="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1446956" name="Line 44"/>
            <p:cNvSpPr>
              <a:spLocks noChangeShapeType="1"/>
            </p:cNvSpPr>
            <p:nvPr/>
          </p:nvSpPr>
          <p:spPr bwMode="auto">
            <a:xfrm rot="10800000" flipV="1">
              <a:off x="2097" y="3546"/>
              <a:ext cx="243" cy="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1446957" name="Text Box 45"/>
            <p:cNvSpPr txBox="1">
              <a:spLocks noChangeArrowheads="1"/>
            </p:cNvSpPr>
            <p:nvPr/>
          </p:nvSpPr>
          <p:spPr bwMode="auto">
            <a:xfrm>
              <a:off x="2354" y="3830"/>
              <a:ext cx="606" cy="208"/>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1800" baseline="0">
                  <a:solidFill>
                    <a:srgbClr val="FF0000"/>
                  </a:solidFill>
                  <a:latin typeface="Comic Sans MS" panose="030F0702030302020204" pitchFamily="66" charset="0"/>
                  <a:ea typeface="宋体" panose="02010600030101010101" pitchFamily="2" charset="-122"/>
                </a:rPr>
                <a:t>queueing</a:t>
              </a:r>
              <a:endParaRPr lang="en-US" altLang="zh-CN" sz="1800" baseline="0">
                <a:latin typeface="Times New Roman" panose="02020603050405020304" pitchFamily="18" charset="0"/>
                <a:ea typeface="宋体" panose="02010600030101010101" pitchFamily="2" charset="-122"/>
              </a:endParaRPr>
            </a:p>
          </p:txBody>
        </p:sp>
        <p:sp>
          <p:nvSpPr>
            <p:cNvPr id="1446958" name="Line 46"/>
            <p:cNvSpPr>
              <a:spLocks noChangeShapeType="1"/>
            </p:cNvSpPr>
            <p:nvPr/>
          </p:nvSpPr>
          <p:spPr bwMode="auto">
            <a:xfrm rot="-10800000">
              <a:off x="2199" y="3546"/>
              <a:ext cx="375" cy="348"/>
            </a:xfrm>
            <a:prstGeom prst="line">
              <a:avLst/>
            </a:prstGeom>
            <a:noFill/>
            <a:ln w="9525">
              <a:solidFill>
                <a:schemeClr val="tx1"/>
              </a:solidFill>
              <a:round/>
            </a:ln>
            <a:effectLst/>
          </p:spPr>
          <p:txBody>
            <a:bodyPr wrap="none" anchor="ctr"/>
            <a:lstStyle/>
            <a:p>
              <a:endParaRPr lang="zh-CN" altLang="en-US"/>
            </a:p>
          </p:txBody>
        </p:sp>
        <p:grpSp>
          <p:nvGrpSpPr>
            <p:cNvPr id="1446959" name="Group 47"/>
            <p:cNvGrpSpPr/>
            <p:nvPr/>
          </p:nvGrpSpPr>
          <p:grpSpPr bwMode="auto">
            <a:xfrm>
              <a:off x="3738" y="3168"/>
              <a:ext cx="314" cy="75"/>
              <a:chOff x="2208" y="2184"/>
              <a:chExt cx="176" cy="69"/>
            </a:xfrm>
          </p:grpSpPr>
          <p:grpSp>
            <p:nvGrpSpPr>
              <p:cNvPr id="1446960" name="Group 48"/>
              <p:cNvGrpSpPr/>
              <p:nvPr/>
            </p:nvGrpSpPr>
            <p:grpSpPr bwMode="auto">
              <a:xfrm>
                <a:off x="2208" y="2185"/>
                <a:ext cx="176" cy="68"/>
                <a:chOff x="2848" y="848"/>
                <a:chExt cx="140" cy="98"/>
              </a:xfrm>
            </p:grpSpPr>
            <p:sp>
              <p:nvSpPr>
                <p:cNvPr id="1446961" name="Line 49"/>
                <p:cNvSpPr>
                  <a:spLocks noChangeShapeType="1"/>
                </p:cNvSpPr>
                <p:nvPr/>
              </p:nvSpPr>
              <p:spPr bwMode="auto">
                <a:xfrm flipV="1">
                  <a:off x="2848" y="848"/>
                  <a:ext cx="50" cy="2"/>
                </a:xfrm>
                <a:prstGeom prst="line">
                  <a:avLst/>
                </a:prstGeom>
                <a:noFill/>
                <a:ln w="28575">
                  <a:solidFill>
                    <a:schemeClr val="tx1"/>
                  </a:solidFill>
                  <a:round/>
                </a:ln>
                <a:effectLst/>
              </p:spPr>
              <p:txBody>
                <a:bodyPr wrap="none" anchor="ctr"/>
                <a:lstStyle/>
                <a:p>
                  <a:endParaRPr lang="zh-CN" altLang="en-US"/>
                </a:p>
              </p:txBody>
            </p:sp>
            <p:sp>
              <p:nvSpPr>
                <p:cNvPr id="1446962" name="Line 50"/>
                <p:cNvSpPr>
                  <a:spLocks noChangeShapeType="1"/>
                </p:cNvSpPr>
                <p:nvPr/>
              </p:nvSpPr>
              <p:spPr bwMode="auto">
                <a:xfrm>
                  <a:off x="2944" y="946"/>
                  <a:ext cx="44" cy="0"/>
                </a:xfrm>
                <a:prstGeom prst="line">
                  <a:avLst/>
                </a:prstGeom>
                <a:noFill/>
                <a:ln w="28575">
                  <a:solidFill>
                    <a:schemeClr val="tx1"/>
                  </a:solidFill>
                  <a:round/>
                </a:ln>
                <a:effectLst/>
              </p:spPr>
              <p:txBody>
                <a:bodyPr wrap="none" anchor="ctr"/>
                <a:lstStyle/>
                <a:p>
                  <a:endParaRPr lang="zh-CN" altLang="en-US"/>
                </a:p>
              </p:txBody>
            </p:sp>
            <p:sp>
              <p:nvSpPr>
                <p:cNvPr id="1446963" name="Line 51"/>
                <p:cNvSpPr>
                  <a:spLocks noChangeShapeType="1"/>
                </p:cNvSpPr>
                <p:nvPr/>
              </p:nvSpPr>
              <p:spPr bwMode="auto">
                <a:xfrm>
                  <a:off x="2894" y="850"/>
                  <a:ext cx="52" cy="96"/>
                </a:xfrm>
                <a:prstGeom prst="line">
                  <a:avLst/>
                </a:prstGeom>
                <a:noFill/>
                <a:ln w="28575">
                  <a:solidFill>
                    <a:schemeClr val="tx1"/>
                  </a:solidFill>
                  <a:round/>
                </a:ln>
                <a:effectLst/>
              </p:spPr>
              <p:txBody>
                <a:bodyPr wrap="none" anchor="ctr"/>
                <a:lstStyle/>
                <a:p>
                  <a:endParaRPr lang="zh-CN" altLang="en-US"/>
                </a:p>
              </p:txBody>
            </p:sp>
          </p:grpSp>
          <p:grpSp>
            <p:nvGrpSpPr>
              <p:cNvPr id="1446964" name="Group 52"/>
              <p:cNvGrpSpPr/>
              <p:nvPr/>
            </p:nvGrpSpPr>
            <p:grpSpPr bwMode="auto">
              <a:xfrm flipV="1">
                <a:off x="2208" y="2184"/>
                <a:ext cx="176" cy="68"/>
                <a:chOff x="2848" y="848"/>
                <a:chExt cx="140" cy="98"/>
              </a:xfrm>
            </p:grpSpPr>
            <p:sp>
              <p:nvSpPr>
                <p:cNvPr id="1446965" name="Line 53"/>
                <p:cNvSpPr>
                  <a:spLocks noChangeShapeType="1"/>
                </p:cNvSpPr>
                <p:nvPr/>
              </p:nvSpPr>
              <p:spPr bwMode="auto">
                <a:xfrm flipV="1">
                  <a:off x="2848" y="848"/>
                  <a:ext cx="50" cy="2"/>
                </a:xfrm>
                <a:prstGeom prst="line">
                  <a:avLst/>
                </a:prstGeom>
                <a:noFill/>
                <a:ln w="28575">
                  <a:solidFill>
                    <a:schemeClr val="tx1"/>
                  </a:solidFill>
                  <a:round/>
                </a:ln>
                <a:effectLst/>
              </p:spPr>
              <p:txBody>
                <a:bodyPr wrap="none" anchor="ctr"/>
                <a:lstStyle/>
                <a:p>
                  <a:endParaRPr lang="zh-CN" altLang="en-US"/>
                </a:p>
              </p:txBody>
            </p:sp>
            <p:sp>
              <p:nvSpPr>
                <p:cNvPr id="1446966" name="Line 54"/>
                <p:cNvSpPr>
                  <a:spLocks noChangeShapeType="1"/>
                </p:cNvSpPr>
                <p:nvPr/>
              </p:nvSpPr>
              <p:spPr bwMode="auto">
                <a:xfrm>
                  <a:off x="2944" y="946"/>
                  <a:ext cx="44" cy="0"/>
                </a:xfrm>
                <a:prstGeom prst="line">
                  <a:avLst/>
                </a:prstGeom>
                <a:noFill/>
                <a:ln w="28575">
                  <a:solidFill>
                    <a:schemeClr val="tx1"/>
                  </a:solidFill>
                  <a:round/>
                </a:ln>
                <a:effectLst/>
              </p:spPr>
              <p:txBody>
                <a:bodyPr wrap="none" anchor="ctr"/>
                <a:lstStyle/>
                <a:p>
                  <a:endParaRPr lang="zh-CN" altLang="en-US"/>
                </a:p>
              </p:txBody>
            </p:sp>
            <p:sp>
              <p:nvSpPr>
                <p:cNvPr id="1446967" name="Line 55"/>
                <p:cNvSpPr>
                  <a:spLocks noChangeShapeType="1"/>
                </p:cNvSpPr>
                <p:nvPr/>
              </p:nvSpPr>
              <p:spPr bwMode="auto">
                <a:xfrm>
                  <a:off x="2894" y="850"/>
                  <a:ext cx="52" cy="96"/>
                </a:xfrm>
                <a:prstGeom prst="line">
                  <a:avLst/>
                </a:prstGeom>
                <a:noFill/>
                <a:ln w="28575">
                  <a:solidFill>
                    <a:schemeClr val="tx1"/>
                  </a:solidFill>
                  <a:round/>
                </a:ln>
                <a:effectLst/>
              </p:spPr>
              <p:txBody>
                <a:bodyPr wrap="none" anchor="ctr"/>
                <a:lstStyle/>
                <a:p>
                  <a:endParaRPr lang="zh-CN" altLang="en-US"/>
                </a:p>
              </p:txBody>
            </p:sp>
          </p:grpSp>
        </p:grpSp>
      </p:grpSp>
      <p:sp>
        <p:nvSpPr>
          <p:cNvPr id="1446968" name="Rectangle 56"/>
          <p:cNvSpPr>
            <a:spLocks noChangeArrowheads="1"/>
          </p:cNvSpPr>
          <p:nvPr/>
        </p:nvSpPr>
        <p:spPr bwMode="auto">
          <a:xfrm>
            <a:off x="4721225" y="1108075"/>
            <a:ext cx="4064000" cy="1974850"/>
          </a:xfrm>
          <a:prstGeom prst="rect">
            <a:avLst/>
          </a:prstGeom>
          <a:noFill/>
          <a:ln w="9525">
            <a:noFill/>
            <a:miter lim="800000"/>
          </a:ln>
          <a:effectLst/>
        </p:spPr>
        <p:txBody>
          <a:bodyPr/>
          <a:lstStyle/>
          <a:p>
            <a:pPr marL="342900" indent="-342900">
              <a:buClr>
                <a:schemeClr val="hlink"/>
              </a:buClr>
              <a:buSzTx/>
              <a:buFontTx/>
              <a:buNone/>
            </a:pPr>
            <a:r>
              <a:rPr lang="en-US" altLang="zh-CN" sz="2400" baseline="0" dirty="0">
                <a:solidFill>
                  <a:srgbClr val="FF0000"/>
                </a:solidFill>
                <a:ea typeface="宋体" panose="02010600030101010101" pitchFamily="2" charset="-122"/>
              </a:rPr>
              <a:t>2. queuing</a:t>
            </a:r>
          </a:p>
          <a:p>
            <a:pPr marL="342900" indent="-342900">
              <a:buClr>
                <a:schemeClr val="hlink"/>
              </a:buClr>
              <a:buSzTx/>
              <a:buFontTx/>
              <a:buChar char="•"/>
            </a:pPr>
            <a:r>
              <a:rPr lang="en-US" altLang="zh-CN" sz="2400" baseline="0" dirty="0">
                <a:ea typeface="宋体" panose="02010600030101010101" pitchFamily="2" charset="-122"/>
              </a:rPr>
              <a:t>time waiting at </a:t>
            </a:r>
            <a:r>
              <a:rPr lang="en-US" altLang="zh-CN" sz="2400" baseline="0" dirty="0">
                <a:solidFill>
                  <a:srgbClr val="FF0000"/>
                </a:solidFill>
                <a:ea typeface="宋体" panose="02010600030101010101" pitchFamily="2" charset="-122"/>
              </a:rPr>
              <a:t>output link </a:t>
            </a:r>
            <a:r>
              <a:rPr lang="en-US" altLang="zh-CN" sz="2400" baseline="0" dirty="0">
                <a:ea typeface="宋体" panose="02010600030101010101" pitchFamily="2" charset="-122"/>
              </a:rPr>
              <a:t>for transmission </a:t>
            </a:r>
          </a:p>
          <a:p>
            <a:pPr marL="342900" indent="-342900">
              <a:buClr>
                <a:schemeClr val="hlink"/>
              </a:buClr>
              <a:buSzTx/>
              <a:buFontTx/>
              <a:buChar char="•"/>
            </a:pPr>
            <a:r>
              <a:rPr lang="en-US" altLang="zh-CN" sz="2400" baseline="0" dirty="0">
                <a:ea typeface="宋体" panose="02010600030101010101" pitchFamily="2" charset="-122"/>
              </a:rPr>
              <a:t>depends on congestion level of router</a:t>
            </a: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Output port queueing</a:t>
            </a:r>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7003" y="1075418"/>
            <a:ext cx="5639479" cy="5047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3" cstate="print"/>
          <a:srcRect/>
          <a:stretch>
            <a:fillRect/>
          </a:stretch>
        </p:blipFill>
        <p:spPr bwMode="auto">
          <a:xfrm>
            <a:off x="1581150" y="285728"/>
            <a:ext cx="5886450" cy="6038872"/>
          </a:xfrm>
          <a:prstGeom prst="rect">
            <a:avLst/>
          </a:prstGeom>
          <a:noFill/>
          <a:ln w="9525">
            <a:noFill/>
            <a:miter lim="800000"/>
            <a:headEnd/>
            <a:tailEnd/>
          </a:ln>
        </p:spPr>
      </p:pic>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4"/>
          <p:cNvSpPr>
            <a:spLocks noGrp="1"/>
          </p:cNvSpPr>
          <p:nvPr>
            <p:ph type="sldNum" sz="quarter" idx="10"/>
          </p:nvPr>
        </p:nvSpPr>
        <p:spPr/>
        <p:txBody>
          <a:bodyPr/>
          <a:lstStyle/>
          <a:p>
            <a:r>
              <a:rPr lang="en-US" altLang="zh-CN"/>
              <a:t>3.</a:t>
            </a:r>
            <a:fld id="{98DDD105-746F-4F50-8A6E-EF10B678B5D8}" type="slidenum">
              <a:rPr lang="en-US" altLang="zh-CN"/>
              <a:pPr/>
              <a:t>236</a:t>
            </a:fld>
            <a:endParaRPr lang="en-US" altLang="zh-CN"/>
          </a:p>
        </p:txBody>
      </p:sp>
      <p:sp>
        <p:nvSpPr>
          <p:cNvPr id="60" name="页脚占位符 5"/>
          <p:cNvSpPr>
            <a:spLocks noGrp="1"/>
          </p:cNvSpPr>
          <p:nvPr>
            <p:ph type="ftr" sz="quarter" idx="11"/>
          </p:nvPr>
        </p:nvSpPr>
        <p:spPr/>
        <p:txBody>
          <a:bodyPr/>
          <a:lstStyle/>
          <a:p>
            <a:r>
              <a:rPr lang="en-US" altLang="zh-CN" dirty="0"/>
              <a:t>Mobile and Wireless Networks</a:t>
            </a:r>
          </a:p>
        </p:txBody>
      </p:sp>
      <p:sp>
        <p:nvSpPr>
          <p:cNvPr id="1448962" name="Rectangle 2"/>
          <p:cNvSpPr>
            <a:spLocks noGrp="1" noChangeArrowheads="1"/>
          </p:cNvSpPr>
          <p:nvPr>
            <p:ph type="title"/>
          </p:nvPr>
        </p:nvSpPr>
        <p:spPr>
          <a:xfrm>
            <a:off x="323850" y="265113"/>
            <a:ext cx="8059738" cy="508000"/>
          </a:xfrm>
        </p:spPr>
        <p:txBody>
          <a:bodyPr/>
          <a:lstStyle/>
          <a:p>
            <a:r>
              <a:rPr lang="en-US" altLang="zh-CN"/>
              <a:t>Delay in packet-switched networks</a:t>
            </a:r>
          </a:p>
        </p:txBody>
      </p:sp>
      <p:sp>
        <p:nvSpPr>
          <p:cNvPr id="1448963" name="Rectangle 3"/>
          <p:cNvSpPr>
            <a:spLocks noGrp="1" noChangeArrowheads="1"/>
          </p:cNvSpPr>
          <p:nvPr>
            <p:ph type="body" sz="half" idx="1"/>
          </p:nvPr>
        </p:nvSpPr>
        <p:spPr>
          <a:xfrm>
            <a:off x="358775" y="1003300"/>
            <a:ext cx="3829050" cy="2197100"/>
          </a:xfrm>
        </p:spPr>
        <p:txBody>
          <a:bodyPr/>
          <a:lstStyle/>
          <a:p>
            <a:pPr>
              <a:buFontTx/>
              <a:buNone/>
            </a:pPr>
            <a:r>
              <a:rPr lang="en-US" altLang="zh-CN" sz="2400" dirty="0">
                <a:solidFill>
                  <a:srgbClr val="FF0000"/>
                </a:solidFill>
              </a:rPr>
              <a:t>3. Transmission delay:</a:t>
            </a:r>
            <a:endParaRPr lang="en-US" altLang="zh-CN" sz="2400" dirty="0"/>
          </a:p>
          <a:p>
            <a:r>
              <a:rPr lang="en-US" altLang="zh-CN" sz="2200" dirty="0"/>
              <a:t>R = link bandwidth (bps)</a:t>
            </a:r>
          </a:p>
          <a:p>
            <a:r>
              <a:rPr lang="en-US" altLang="zh-CN" sz="2200" dirty="0"/>
              <a:t>L = packet length (bits)</a:t>
            </a:r>
          </a:p>
          <a:p>
            <a:r>
              <a:rPr lang="en-US" altLang="zh-CN" sz="2200" dirty="0"/>
              <a:t>time to send bits into link = L/R</a:t>
            </a:r>
          </a:p>
        </p:txBody>
      </p:sp>
      <p:sp>
        <p:nvSpPr>
          <p:cNvPr id="1448964" name="Rectangle 4"/>
          <p:cNvSpPr>
            <a:spLocks noGrp="1" noChangeArrowheads="1"/>
          </p:cNvSpPr>
          <p:nvPr>
            <p:ph type="body" sz="half" idx="2"/>
          </p:nvPr>
        </p:nvSpPr>
        <p:spPr>
          <a:xfrm>
            <a:off x="4375150" y="990600"/>
            <a:ext cx="4464050" cy="2108200"/>
          </a:xfrm>
        </p:spPr>
        <p:txBody>
          <a:bodyPr/>
          <a:lstStyle/>
          <a:p>
            <a:pPr>
              <a:buFontTx/>
              <a:buNone/>
            </a:pPr>
            <a:r>
              <a:rPr lang="en-US" altLang="zh-CN" sz="2400" dirty="0">
                <a:solidFill>
                  <a:srgbClr val="FF0000"/>
                </a:solidFill>
              </a:rPr>
              <a:t>4. Propagation delay:</a:t>
            </a:r>
          </a:p>
          <a:p>
            <a:r>
              <a:rPr lang="en-US" altLang="zh-CN" sz="2200" dirty="0"/>
              <a:t>d = length of physical link</a:t>
            </a:r>
          </a:p>
          <a:p>
            <a:r>
              <a:rPr lang="en-US" altLang="zh-CN" sz="2200" dirty="0"/>
              <a:t>s = propagation speed in medium (~2x10</a:t>
            </a:r>
            <a:r>
              <a:rPr lang="en-US" altLang="zh-CN" sz="2200" baseline="30000" dirty="0"/>
              <a:t>8</a:t>
            </a:r>
            <a:r>
              <a:rPr lang="en-US" altLang="zh-CN" sz="2200" dirty="0"/>
              <a:t> m/sec)</a:t>
            </a:r>
          </a:p>
          <a:p>
            <a:r>
              <a:rPr lang="en-US" altLang="zh-CN" sz="2200" dirty="0"/>
              <a:t>propagation delay = d/s</a:t>
            </a:r>
          </a:p>
        </p:txBody>
      </p:sp>
      <p:grpSp>
        <p:nvGrpSpPr>
          <p:cNvPr id="1448965" name="Group 5"/>
          <p:cNvGrpSpPr/>
          <p:nvPr/>
        </p:nvGrpSpPr>
        <p:grpSpPr bwMode="auto">
          <a:xfrm>
            <a:off x="622300" y="4000500"/>
            <a:ext cx="6021388" cy="2174875"/>
            <a:chOff x="494" y="2702"/>
            <a:chExt cx="3793" cy="1370"/>
          </a:xfrm>
        </p:grpSpPr>
        <p:graphicFrame>
          <p:nvGraphicFramePr>
            <p:cNvPr id="1448966" name="Object 6"/>
            <p:cNvGraphicFramePr>
              <a:graphicFrameLocks noChangeAspect="1"/>
            </p:cNvGraphicFramePr>
            <p:nvPr/>
          </p:nvGraphicFramePr>
          <p:xfrm>
            <a:off x="914" y="3452"/>
            <a:ext cx="407" cy="336"/>
          </p:xfrm>
          <a:graphic>
            <a:graphicData uri="http://schemas.openxmlformats.org/presentationml/2006/ole">
              <mc:AlternateContent xmlns:mc="http://schemas.openxmlformats.org/markup-compatibility/2006">
                <mc:Choice xmlns:v="urn:schemas-microsoft-com:vml" Requires="v">
                  <p:oleObj spid="_x0000_s426061" name="Clip" r:id="rId4" imgW="18192750" imgH="15087600" progId="">
                    <p:embed/>
                  </p:oleObj>
                </mc:Choice>
                <mc:Fallback>
                  <p:oleObj name="Clip" r:id="rId4" imgW="18192750" imgH="15087600" progId="">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 y="3452"/>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8967" name="Oval 7"/>
            <p:cNvSpPr>
              <a:spLocks noChangeArrowheads="1"/>
            </p:cNvSpPr>
            <p:nvPr/>
          </p:nvSpPr>
          <p:spPr bwMode="auto">
            <a:xfrm>
              <a:off x="1570" y="3300"/>
              <a:ext cx="755" cy="233"/>
            </a:xfrm>
            <a:prstGeom prst="ellipse">
              <a:avLst/>
            </a:prstGeom>
            <a:solidFill>
              <a:schemeClr val="hlink"/>
            </a:solidFill>
            <a:ln w="12700">
              <a:noFill/>
              <a:round/>
            </a:ln>
            <a:effectLst/>
          </p:spPr>
          <p:txBody>
            <a:bodyPr wrap="none" anchor="ctr"/>
            <a:lstStyle/>
            <a:p>
              <a:endParaRPr lang="zh-CN" altLang="en-US"/>
            </a:p>
          </p:txBody>
        </p:sp>
        <p:sp>
          <p:nvSpPr>
            <p:cNvPr id="1448968" name="Rectangle 8"/>
            <p:cNvSpPr>
              <a:spLocks noChangeArrowheads="1"/>
            </p:cNvSpPr>
            <p:nvPr/>
          </p:nvSpPr>
          <p:spPr bwMode="auto">
            <a:xfrm>
              <a:off x="1570" y="3257"/>
              <a:ext cx="755" cy="166"/>
            </a:xfrm>
            <a:prstGeom prst="rect">
              <a:avLst/>
            </a:prstGeom>
            <a:solidFill>
              <a:schemeClr val="hlink"/>
            </a:solidFill>
            <a:ln w="12700">
              <a:noFill/>
              <a:miter lim="800000"/>
            </a:ln>
            <a:effectLst/>
          </p:spPr>
          <p:txBody>
            <a:bodyPr wrap="none" anchor="ctr"/>
            <a:lstStyle/>
            <a:p>
              <a:pPr algn="ctr" eaLnBrk="0" hangingPunct="0">
                <a:spcBef>
                  <a:spcPct val="0"/>
                </a:spcBef>
                <a:buSzTx/>
                <a:buFontTx/>
                <a:buNone/>
              </a:pPr>
              <a:endParaRPr lang="zh-CN" altLang="en-US" sz="2400" baseline="0">
                <a:latin typeface="Times New Roman" panose="02020603050405020304" pitchFamily="18" charset="0"/>
                <a:ea typeface="宋体" panose="02010600030101010101" pitchFamily="2" charset="-122"/>
              </a:endParaRPr>
            </a:p>
          </p:txBody>
        </p:sp>
        <p:sp>
          <p:nvSpPr>
            <p:cNvPr id="1448969" name="Oval 9"/>
            <p:cNvSpPr>
              <a:spLocks noChangeArrowheads="1"/>
            </p:cNvSpPr>
            <p:nvPr/>
          </p:nvSpPr>
          <p:spPr bwMode="auto">
            <a:xfrm>
              <a:off x="1576" y="3113"/>
              <a:ext cx="755" cy="271"/>
            </a:xfrm>
            <a:prstGeom prst="ellipse">
              <a:avLst/>
            </a:prstGeom>
            <a:solidFill>
              <a:schemeClr val="hlink"/>
            </a:solidFill>
            <a:ln w="12700">
              <a:noFill/>
              <a:round/>
            </a:ln>
            <a:effectLst/>
          </p:spPr>
          <p:txBody>
            <a:bodyPr wrap="none" anchor="ctr"/>
            <a:lstStyle/>
            <a:p>
              <a:endParaRPr lang="zh-CN" altLang="en-US"/>
            </a:p>
          </p:txBody>
        </p:sp>
        <p:grpSp>
          <p:nvGrpSpPr>
            <p:cNvPr id="1448970" name="Group 10"/>
            <p:cNvGrpSpPr/>
            <p:nvPr/>
          </p:nvGrpSpPr>
          <p:grpSpPr bwMode="auto">
            <a:xfrm>
              <a:off x="1794" y="3132"/>
              <a:ext cx="314" cy="75"/>
              <a:chOff x="2208" y="2184"/>
              <a:chExt cx="176" cy="69"/>
            </a:xfrm>
          </p:grpSpPr>
          <p:grpSp>
            <p:nvGrpSpPr>
              <p:cNvPr id="1448971" name="Group 11"/>
              <p:cNvGrpSpPr/>
              <p:nvPr/>
            </p:nvGrpSpPr>
            <p:grpSpPr bwMode="auto">
              <a:xfrm>
                <a:off x="2208" y="2185"/>
                <a:ext cx="176" cy="68"/>
                <a:chOff x="2848" y="848"/>
                <a:chExt cx="140" cy="98"/>
              </a:xfrm>
            </p:grpSpPr>
            <p:sp>
              <p:nvSpPr>
                <p:cNvPr id="1448972" name="Line 12"/>
                <p:cNvSpPr>
                  <a:spLocks noChangeShapeType="1"/>
                </p:cNvSpPr>
                <p:nvPr/>
              </p:nvSpPr>
              <p:spPr bwMode="auto">
                <a:xfrm flipV="1">
                  <a:off x="2848" y="848"/>
                  <a:ext cx="50" cy="2"/>
                </a:xfrm>
                <a:prstGeom prst="line">
                  <a:avLst/>
                </a:prstGeom>
                <a:noFill/>
                <a:ln w="28575">
                  <a:solidFill>
                    <a:schemeClr val="tx1"/>
                  </a:solidFill>
                  <a:round/>
                </a:ln>
                <a:effectLst/>
              </p:spPr>
              <p:txBody>
                <a:bodyPr wrap="none" anchor="ctr"/>
                <a:lstStyle/>
                <a:p>
                  <a:endParaRPr lang="zh-CN" altLang="en-US"/>
                </a:p>
              </p:txBody>
            </p:sp>
            <p:sp>
              <p:nvSpPr>
                <p:cNvPr id="1448973" name="Line 13"/>
                <p:cNvSpPr>
                  <a:spLocks noChangeShapeType="1"/>
                </p:cNvSpPr>
                <p:nvPr/>
              </p:nvSpPr>
              <p:spPr bwMode="auto">
                <a:xfrm>
                  <a:off x="2944" y="946"/>
                  <a:ext cx="44" cy="0"/>
                </a:xfrm>
                <a:prstGeom prst="line">
                  <a:avLst/>
                </a:prstGeom>
                <a:noFill/>
                <a:ln w="28575">
                  <a:solidFill>
                    <a:schemeClr val="tx1"/>
                  </a:solidFill>
                  <a:round/>
                </a:ln>
                <a:effectLst/>
              </p:spPr>
              <p:txBody>
                <a:bodyPr wrap="none" anchor="ctr"/>
                <a:lstStyle/>
                <a:p>
                  <a:endParaRPr lang="zh-CN" altLang="en-US"/>
                </a:p>
              </p:txBody>
            </p:sp>
            <p:sp>
              <p:nvSpPr>
                <p:cNvPr id="1448974" name="Line 14"/>
                <p:cNvSpPr>
                  <a:spLocks noChangeShapeType="1"/>
                </p:cNvSpPr>
                <p:nvPr/>
              </p:nvSpPr>
              <p:spPr bwMode="auto">
                <a:xfrm>
                  <a:off x="2894" y="850"/>
                  <a:ext cx="52" cy="96"/>
                </a:xfrm>
                <a:prstGeom prst="line">
                  <a:avLst/>
                </a:prstGeom>
                <a:noFill/>
                <a:ln w="28575">
                  <a:solidFill>
                    <a:schemeClr val="tx1"/>
                  </a:solidFill>
                  <a:round/>
                </a:ln>
                <a:effectLst/>
              </p:spPr>
              <p:txBody>
                <a:bodyPr wrap="none" anchor="ctr"/>
                <a:lstStyle/>
                <a:p>
                  <a:endParaRPr lang="zh-CN" altLang="en-US"/>
                </a:p>
              </p:txBody>
            </p:sp>
          </p:grpSp>
          <p:grpSp>
            <p:nvGrpSpPr>
              <p:cNvPr id="1448975" name="Group 15"/>
              <p:cNvGrpSpPr/>
              <p:nvPr/>
            </p:nvGrpSpPr>
            <p:grpSpPr bwMode="auto">
              <a:xfrm flipV="1">
                <a:off x="2208" y="2184"/>
                <a:ext cx="176" cy="68"/>
                <a:chOff x="2848" y="848"/>
                <a:chExt cx="140" cy="98"/>
              </a:xfrm>
            </p:grpSpPr>
            <p:sp>
              <p:nvSpPr>
                <p:cNvPr id="1448976" name="Line 16"/>
                <p:cNvSpPr>
                  <a:spLocks noChangeShapeType="1"/>
                </p:cNvSpPr>
                <p:nvPr/>
              </p:nvSpPr>
              <p:spPr bwMode="auto">
                <a:xfrm flipV="1">
                  <a:off x="2848" y="848"/>
                  <a:ext cx="50" cy="2"/>
                </a:xfrm>
                <a:prstGeom prst="line">
                  <a:avLst/>
                </a:prstGeom>
                <a:noFill/>
                <a:ln w="28575">
                  <a:solidFill>
                    <a:schemeClr val="tx1"/>
                  </a:solidFill>
                  <a:round/>
                </a:ln>
                <a:effectLst/>
              </p:spPr>
              <p:txBody>
                <a:bodyPr wrap="none" anchor="ctr"/>
                <a:lstStyle/>
                <a:p>
                  <a:endParaRPr lang="zh-CN" altLang="en-US"/>
                </a:p>
              </p:txBody>
            </p:sp>
            <p:sp>
              <p:nvSpPr>
                <p:cNvPr id="1448977" name="Line 17"/>
                <p:cNvSpPr>
                  <a:spLocks noChangeShapeType="1"/>
                </p:cNvSpPr>
                <p:nvPr/>
              </p:nvSpPr>
              <p:spPr bwMode="auto">
                <a:xfrm>
                  <a:off x="2944" y="946"/>
                  <a:ext cx="44" cy="0"/>
                </a:xfrm>
                <a:prstGeom prst="line">
                  <a:avLst/>
                </a:prstGeom>
                <a:noFill/>
                <a:ln w="28575">
                  <a:solidFill>
                    <a:schemeClr val="tx1"/>
                  </a:solidFill>
                  <a:round/>
                </a:ln>
                <a:effectLst/>
              </p:spPr>
              <p:txBody>
                <a:bodyPr wrap="none" anchor="ctr"/>
                <a:lstStyle/>
                <a:p>
                  <a:endParaRPr lang="zh-CN" altLang="en-US"/>
                </a:p>
              </p:txBody>
            </p:sp>
            <p:sp>
              <p:nvSpPr>
                <p:cNvPr id="1448978" name="Line 18"/>
                <p:cNvSpPr>
                  <a:spLocks noChangeShapeType="1"/>
                </p:cNvSpPr>
                <p:nvPr/>
              </p:nvSpPr>
              <p:spPr bwMode="auto">
                <a:xfrm>
                  <a:off x="2894" y="850"/>
                  <a:ext cx="52" cy="96"/>
                </a:xfrm>
                <a:prstGeom prst="line">
                  <a:avLst/>
                </a:prstGeom>
                <a:noFill/>
                <a:ln w="28575">
                  <a:solidFill>
                    <a:schemeClr val="tx1"/>
                  </a:solidFill>
                  <a:round/>
                </a:ln>
                <a:effectLst/>
              </p:spPr>
              <p:txBody>
                <a:bodyPr wrap="none" anchor="ctr"/>
                <a:lstStyle/>
                <a:p>
                  <a:endParaRPr lang="zh-CN" altLang="en-US"/>
                </a:p>
              </p:txBody>
            </p:sp>
          </p:grpSp>
        </p:grpSp>
        <p:sp>
          <p:nvSpPr>
            <p:cNvPr id="1448979" name="Oval 19"/>
            <p:cNvSpPr>
              <a:spLocks noChangeArrowheads="1"/>
            </p:cNvSpPr>
            <p:nvPr/>
          </p:nvSpPr>
          <p:spPr bwMode="auto">
            <a:xfrm>
              <a:off x="3520" y="3312"/>
              <a:ext cx="755" cy="233"/>
            </a:xfrm>
            <a:prstGeom prst="ellipse">
              <a:avLst/>
            </a:prstGeom>
            <a:solidFill>
              <a:schemeClr val="hlink"/>
            </a:solidFill>
            <a:ln w="12700">
              <a:noFill/>
              <a:round/>
            </a:ln>
            <a:effectLst/>
          </p:spPr>
          <p:txBody>
            <a:bodyPr wrap="none" anchor="ctr"/>
            <a:lstStyle/>
            <a:p>
              <a:endParaRPr lang="zh-CN" altLang="en-US"/>
            </a:p>
          </p:txBody>
        </p:sp>
        <p:sp>
          <p:nvSpPr>
            <p:cNvPr id="1448980" name="Line 20"/>
            <p:cNvSpPr>
              <a:spLocks noChangeShapeType="1"/>
            </p:cNvSpPr>
            <p:nvPr/>
          </p:nvSpPr>
          <p:spPr bwMode="auto">
            <a:xfrm>
              <a:off x="3526" y="3299"/>
              <a:ext cx="0" cy="144"/>
            </a:xfrm>
            <a:prstGeom prst="line">
              <a:avLst/>
            </a:prstGeom>
            <a:noFill/>
            <a:ln w="12700">
              <a:solidFill>
                <a:schemeClr val="tx1"/>
              </a:solidFill>
              <a:round/>
            </a:ln>
            <a:effectLst/>
          </p:spPr>
          <p:txBody>
            <a:bodyPr wrap="none" anchor="ctr"/>
            <a:lstStyle/>
            <a:p>
              <a:endParaRPr lang="zh-CN" altLang="en-US"/>
            </a:p>
          </p:txBody>
        </p:sp>
        <p:sp>
          <p:nvSpPr>
            <p:cNvPr id="1448981" name="Rectangle 21"/>
            <p:cNvSpPr>
              <a:spLocks noChangeArrowheads="1"/>
            </p:cNvSpPr>
            <p:nvPr/>
          </p:nvSpPr>
          <p:spPr bwMode="auto">
            <a:xfrm>
              <a:off x="3526" y="3275"/>
              <a:ext cx="755" cy="166"/>
            </a:xfrm>
            <a:prstGeom prst="rect">
              <a:avLst/>
            </a:prstGeom>
            <a:solidFill>
              <a:schemeClr val="hlink"/>
            </a:solidFill>
            <a:ln w="12700">
              <a:noFill/>
              <a:miter lim="800000"/>
            </a:ln>
            <a:effectLst/>
          </p:spPr>
          <p:txBody>
            <a:bodyPr wrap="none" anchor="ctr"/>
            <a:lstStyle/>
            <a:p>
              <a:pPr algn="ctr" eaLnBrk="0" hangingPunct="0">
                <a:spcBef>
                  <a:spcPct val="0"/>
                </a:spcBef>
                <a:buSzTx/>
                <a:buFontTx/>
                <a:buNone/>
              </a:pPr>
              <a:endParaRPr lang="zh-CN" altLang="en-US" sz="2400" baseline="0">
                <a:latin typeface="Times New Roman" panose="02020603050405020304" pitchFamily="18" charset="0"/>
                <a:ea typeface="宋体" panose="02010600030101010101" pitchFamily="2" charset="-122"/>
              </a:endParaRPr>
            </a:p>
          </p:txBody>
        </p:sp>
        <p:sp>
          <p:nvSpPr>
            <p:cNvPr id="1448982" name="Oval 22"/>
            <p:cNvSpPr>
              <a:spLocks noChangeArrowheads="1"/>
            </p:cNvSpPr>
            <p:nvPr/>
          </p:nvSpPr>
          <p:spPr bwMode="auto">
            <a:xfrm>
              <a:off x="3532" y="3131"/>
              <a:ext cx="755" cy="271"/>
            </a:xfrm>
            <a:prstGeom prst="ellipse">
              <a:avLst/>
            </a:prstGeom>
            <a:solidFill>
              <a:schemeClr val="hlink"/>
            </a:solidFill>
            <a:ln w="12700">
              <a:noFill/>
              <a:round/>
            </a:ln>
            <a:effectLst/>
          </p:spPr>
          <p:txBody>
            <a:bodyPr wrap="none" anchor="ctr"/>
            <a:lstStyle/>
            <a:p>
              <a:endParaRPr lang="zh-CN" altLang="en-US"/>
            </a:p>
          </p:txBody>
        </p:sp>
        <p:graphicFrame>
          <p:nvGraphicFramePr>
            <p:cNvPr id="1448983" name="Object 23"/>
            <p:cNvGraphicFramePr>
              <a:graphicFrameLocks noChangeAspect="1"/>
            </p:cNvGraphicFramePr>
            <p:nvPr/>
          </p:nvGraphicFramePr>
          <p:xfrm>
            <a:off x="716" y="2816"/>
            <a:ext cx="407" cy="336"/>
          </p:xfrm>
          <a:graphic>
            <a:graphicData uri="http://schemas.openxmlformats.org/presentationml/2006/ole">
              <mc:AlternateContent xmlns:mc="http://schemas.openxmlformats.org/markup-compatibility/2006">
                <mc:Choice xmlns:v="urn:schemas-microsoft-com:vml" Requires="v">
                  <p:oleObj spid="_x0000_s426062" name="Clip" r:id="rId6" imgW="18192750" imgH="15087600" progId="">
                    <p:embed/>
                  </p:oleObj>
                </mc:Choice>
                <mc:Fallback>
                  <p:oleObj name="Clip" r:id="rId6" imgW="18192750" imgH="15087600" progId="">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 y="2816"/>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8984" name="Line 24"/>
            <p:cNvSpPr>
              <a:spLocks noChangeShapeType="1"/>
            </p:cNvSpPr>
            <p:nvPr/>
          </p:nvSpPr>
          <p:spPr bwMode="auto">
            <a:xfrm>
              <a:off x="1110" y="3072"/>
              <a:ext cx="318" cy="0"/>
            </a:xfrm>
            <a:prstGeom prst="line">
              <a:avLst/>
            </a:prstGeom>
            <a:noFill/>
            <a:ln w="19050">
              <a:solidFill>
                <a:schemeClr val="tx1"/>
              </a:solidFill>
              <a:round/>
            </a:ln>
            <a:effectLst/>
          </p:spPr>
          <p:txBody>
            <a:bodyPr wrap="none" anchor="ctr"/>
            <a:lstStyle/>
            <a:p>
              <a:endParaRPr lang="zh-CN" altLang="en-US"/>
            </a:p>
          </p:txBody>
        </p:sp>
        <p:sp>
          <p:nvSpPr>
            <p:cNvPr id="1448985" name="Line 25"/>
            <p:cNvSpPr>
              <a:spLocks noChangeShapeType="1"/>
            </p:cNvSpPr>
            <p:nvPr/>
          </p:nvSpPr>
          <p:spPr bwMode="auto">
            <a:xfrm flipV="1">
              <a:off x="1302" y="3693"/>
              <a:ext cx="123" cy="3"/>
            </a:xfrm>
            <a:prstGeom prst="line">
              <a:avLst/>
            </a:prstGeom>
            <a:noFill/>
            <a:ln w="19050">
              <a:solidFill>
                <a:schemeClr val="tx1"/>
              </a:solidFill>
              <a:round/>
            </a:ln>
            <a:effectLst/>
          </p:spPr>
          <p:txBody>
            <a:bodyPr wrap="none" anchor="ctr"/>
            <a:lstStyle/>
            <a:p>
              <a:endParaRPr lang="zh-CN" altLang="en-US"/>
            </a:p>
          </p:txBody>
        </p:sp>
        <p:sp>
          <p:nvSpPr>
            <p:cNvPr id="1448986" name="Line 26"/>
            <p:cNvSpPr>
              <a:spLocks noChangeShapeType="1"/>
            </p:cNvSpPr>
            <p:nvPr/>
          </p:nvSpPr>
          <p:spPr bwMode="auto">
            <a:xfrm>
              <a:off x="2322" y="3336"/>
              <a:ext cx="1218" cy="6"/>
            </a:xfrm>
            <a:prstGeom prst="line">
              <a:avLst/>
            </a:prstGeom>
            <a:noFill/>
            <a:ln w="19050">
              <a:solidFill>
                <a:schemeClr val="tx1"/>
              </a:solidFill>
              <a:round/>
            </a:ln>
            <a:effectLst/>
          </p:spPr>
          <p:txBody>
            <a:bodyPr wrap="none" anchor="ctr"/>
            <a:lstStyle/>
            <a:p>
              <a:endParaRPr lang="zh-CN" altLang="en-US"/>
            </a:p>
          </p:txBody>
        </p:sp>
        <p:sp>
          <p:nvSpPr>
            <p:cNvPr id="1448987" name="Line 27"/>
            <p:cNvSpPr>
              <a:spLocks noChangeShapeType="1"/>
            </p:cNvSpPr>
            <p:nvPr/>
          </p:nvSpPr>
          <p:spPr bwMode="auto">
            <a:xfrm flipH="1">
              <a:off x="1428" y="3066"/>
              <a:ext cx="0" cy="630"/>
            </a:xfrm>
            <a:prstGeom prst="line">
              <a:avLst/>
            </a:prstGeom>
            <a:noFill/>
            <a:ln w="19050">
              <a:solidFill>
                <a:schemeClr val="tx1"/>
              </a:solidFill>
              <a:round/>
            </a:ln>
            <a:effectLst/>
          </p:spPr>
          <p:txBody>
            <a:bodyPr wrap="none" anchor="ctr"/>
            <a:lstStyle/>
            <a:p>
              <a:endParaRPr lang="zh-CN" altLang="en-US"/>
            </a:p>
          </p:txBody>
        </p:sp>
        <p:sp>
          <p:nvSpPr>
            <p:cNvPr id="1448988" name="Line 28"/>
            <p:cNvSpPr>
              <a:spLocks noChangeShapeType="1"/>
            </p:cNvSpPr>
            <p:nvPr/>
          </p:nvSpPr>
          <p:spPr bwMode="auto">
            <a:xfrm>
              <a:off x="1434" y="3339"/>
              <a:ext cx="126" cy="0"/>
            </a:xfrm>
            <a:prstGeom prst="line">
              <a:avLst/>
            </a:prstGeom>
            <a:noFill/>
            <a:ln w="19050">
              <a:solidFill>
                <a:schemeClr val="tx1"/>
              </a:solidFill>
              <a:round/>
            </a:ln>
            <a:effectLst/>
          </p:spPr>
          <p:txBody>
            <a:bodyPr wrap="none" anchor="ctr"/>
            <a:lstStyle/>
            <a:p>
              <a:endParaRPr lang="zh-CN" altLang="en-US"/>
            </a:p>
          </p:txBody>
        </p:sp>
        <p:sp>
          <p:nvSpPr>
            <p:cNvPr id="1448989" name="Rectangle 29"/>
            <p:cNvSpPr>
              <a:spLocks noChangeArrowheads="1"/>
            </p:cNvSpPr>
            <p:nvPr/>
          </p:nvSpPr>
          <p:spPr bwMode="auto">
            <a:xfrm>
              <a:off x="2901" y="3210"/>
              <a:ext cx="93" cy="126"/>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448990" name="Rectangle 30"/>
            <p:cNvSpPr>
              <a:spLocks noChangeArrowheads="1"/>
            </p:cNvSpPr>
            <p:nvPr/>
          </p:nvSpPr>
          <p:spPr bwMode="auto">
            <a:xfrm>
              <a:off x="2112" y="3255"/>
              <a:ext cx="93" cy="126"/>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448991" name="Rectangle 31"/>
            <p:cNvSpPr>
              <a:spLocks noChangeArrowheads="1"/>
            </p:cNvSpPr>
            <p:nvPr/>
          </p:nvSpPr>
          <p:spPr bwMode="auto">
            <a:xfrm>
              <a:off x="2214" y="3255"/>
              <a:ext cx="93" cy="126"/>
            </a:xfrm>
            <a:prstGeom prst="rect">
              <a:avLst/>
            </a:prstGeom>
            <a:solidFill>
              <a:schemeClr val="accent2"/>
            </a:solidFill>
            <a:ln w="9525">
              <a:solidFill>
                <a:schemeClr val="tx1"/>
              </a:solidFill>
              <a:miter lim="800000"/>
            </a:ln>
            <a:effectLst/>
          </p:spPr>
          <p:txBody>
            <a:bodyPr wrap="none" anchor="ctr"/>
            <a:lstStyle/>
            <a:p>
              <a:endParaRPr lang="zh-CN" altLang="en-US"/>
            </a:p>
          </p:txBody>
        </p:sp>
        <p:sp>
          <p:nvSpPr>
            <p:cNvPr id="1448992" name="Rectangle 32"/>
            <p:cNvSpPr>
              <a:spLocks noChangeArrowheads="1"/>
            </p:cNvSpPr>
            <p:nvPr/>
          </p:nvSpPr>
          <p:spPr bwMode="auto">
            <a:xfrm>
              <a:off x="1449" y="3192"/>
              <a:ext cx="93" cy="126"/>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448993" name="Line 33"/>
            <p:cNvSpPr>
              <a:spLocks noChangeShapeType="1"/>
            </p:cNvSpPr>
            <p:nvPr/>
          </p:nvSpPr>
          <p:spPr bwMode="auto">
            <a:xfrm>
              <a:off x="1560" y="3258"/>
              <a:ext cx="153" cy="3"/>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48994" name="Line 34"/>
            <p:cNvSpPr>
              <a:spLocks noChangeShapeType="1"/>
            </p:cNvSpPr>
            <p:nvPr/>
          </p:nvSpPr>
          <p:spPr bwMode="auto">
            <a:xfrm flipV="1">
              <a:off x="1350" y="3432"/>
              <a:ext cx="0" cy="111"/>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48995" name="Line 35"/>
            <p:cNvSpPr>
              <a:spLocks noChangeShapeType="1"/>
            </p:cNvSpPr>
            <p:nvPr/>
          </p:nvSpPr>
          <p:spPr bwMode="auto">
            <a:xfrm flipV="1">
              <a:off x="3387" y="3084"/>
              <a:ext cx="231"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48996" name="Text Box 36"/>
            <p:cNvSpPr txBox="1">
              <a:spLocks noChangeArrowheads="1"/>
            </p:cNvSpPr>
            <p:nvPr/>
          </p:nvSpPr>
          <p:spPr bwMode="auto">
            <a:xfrm>
              <a:off x="494" y="2831"/>
              <a:ext cx="256" cy="288"/>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400" baseline="0">
                  <a:solidFill>
                    <a:srgbClr val="00CC66"/>
                  </a:solidFill>
                  <a:latin typeface="Comic Sans MS" panose="030F0702030302020204" pitchFamily="66" charset="0"/>
                  <a:ea typeface="宋体" panose="02010600030101010101" pitchFamily="2" charset="-122"/>
                </a:rPr>
                <a:t>A</a:t>
              </a:r>
              <a:endParaRPr lang="en-US" altLang="zh-CN" sz="2400" baseline="0">
                <a:solidFill>
                  <a:srgbClr val="00CC66"/>
                </a:solidFill>
                <a:latin typeface="Times New Roman" panose="02020603050405020304" pitchFamily="18" charset="0"/>
                <a:ea typeface="宋体" panose="02010600030101010101" pitchFamily="2" charset="-122"/>
              </a:endParaRPr>
            </a:p>
          </p:txBody>
        </p:sp>
        <p:sp>
          <p:nvSpPr>
            <p:cNvPr id="1448997" name="Text Box 37"/>
            <p:cNvSpPr txBox="1">
              <a:spLocks noChangeArrowheads="1"/>
            </p:cNvSpPr>
            <p:nvPr/>
          </p:nvSpPr>
          <p:spPr bwMode="auto">
            <a:xfrm>
              <a:off x="668" y="3473"/>
              <a:ext cx="237" cy="288"/>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400" baseline="0">
                  <a:solidFill>
                    <a:schemeClr val="accent2"/>
                  </a:solidFill>
                  <a:latin typeface="Comic Sans MS" panose="030F0702030302020204" pitchFamily="66" charset="0"/>
                  <a:ea typeface="宋体" panose="02010600030101010101" pitchFamily="2" charset="-122"/>
                </a:rPr>
                <a:t>B</a:t>
              </a:r>
              <a:endParaRPr lang="en-US" altLang="zh-CN" sz="2400" baseline="0">
                <a:solidFill>
                  <a:schemeClr val="accent1"/>
                </a:solidFill>
                <a:latin typeface="Times New Roman" panose="02020603050405020304" pitchFamily="18" charset="0"/>
                <a:ea typeface="宋体" panose="02010600030101010101" pitchFamily="2" charset="-122"/>
              </a:endParaRPr>
            </a:p>
          </p:txBody>
        </p:sp>
        <p:sp>
          <p:nvSpPr>
            <p:cNvPr id="1448998" name="Rectangle 38"/>
            <p:cNvSpPr>
              <a:spLocks noChangeArrowheads="1"/>
            </p:cNvSpPr>
            <p:nvPr/>
          </p:nvSpPr>
          <p:spPr bwMode="auto">
            <a:xfrm>
              <a:off x="2295" y="3216"/>
              <a:ext cx="93" cy="126"/>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448999" name="Text Box 39"/>
            <p:cNvSpPr txBox="1">
              <a:spLocks noChangeArrowheads="1"/>
            </p:cNvSpPr>
            <p:nvPr/>
          </p:nvSpPr>
          <p:spPr bwMode="auto">
            <a:xfrm>
              <a:off x="2540" y="2966"/>
              <a:ext cx="898" cy="231"/>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1800" baseline="0">
                  <a:solidFill>
                    <a:srgbClr val="FF0000"/>
                  </a:solidFill>
                  <a:latin typeface="Comic Sans MS" panose="030F0702030302020204" pitchFamily="66" charset="0"/>
                  <a:ea typeface="宋体" panose="02010600030101010101" pitchFamily="2" charset="-122"/>
                </a:rPr>
                <a:t>propagation</a:t>
              </a:r>
              <a:endParaRPr lang="en-US" altLang="zh-CN" sz="1800" baseline="0">
                <a:latin typeface="Times New Roman" panose="02020603050405020304" pitchFamily="18" charset="0"/>
                <a:ea typeface="宋体" panose="02010600030101010101" pitchFamily="2" charset="-122"/>
              </a:endParaRPr>
            </a:p>
          </p:txBody>
        </p:sp>
        <p:sp>
          <p:nvSpPr>
            <p:cNvPr id="1449000" name="Line 40"/>
            <p:cNvSpPr>
              <a:spLocks noChangeShapeType="1"/>
            </p:cNvSpPr>
            <p:nvPr/>
          </p:nvSpPr>
          <p:spPr bwMode="auto">
            <a:xfrm rot="-10800000">
              <a:off x="2385" y="3084"/>
              <a:ext cx="201"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49001" name="Text Box 41"/>
            <p:cNvSpPr txBox="1">
              <a:spLocks noChangeArrowheads="1"/>
            </p:cNvSpPr>
            <p:nvPr/>
          </p:nvSpPr>
          <p:spPr bwMode="auto">
            <a:xfrm>
              <a:off x="1346" y="2702"/>
              <a:ext cx="955" cy="231"/>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1800" baseline="0">
                  <a:solidFill>
                    <a:srgbClr val="FF0000"/>
                  </a:solidFill>
                  <a:latin typeface="Comic Sans MS" panose="030F0702030302020204" pitchFamily="66" charset="0"/>
                  <a:ea typeface="宋体" panose="02010600030101010101" pitchFamily="2" charset="-122"/>
                </a:rPr>
                <a:t>transmission</a:t>
              </a:r>
              <a:endParaRPr lang="en-US" altLang="zh-CN" sz="1800" baseline="0">
                <a:latin typeface="Times New Roman" panose="02020603050405020304" pitchFamily="18" charset="0"/>
                <a:ea typeface="宋体" panose="02010600030101010101" pitchFamily="2" charset="-122"/>
              </a:endParaRPr>
            </a:p>
          </p:txBody>
        </p:sp>
        <p:sp>
          <p:nvSpPr>
            <p:cNvPr id="1449002" name="Line 42"/>
            <p:cNvSpPr>
              <a:spLocks noChangeShapeType="1"/>
            </p:cNvSpPr>
            <p:nvPr/>
          </p:nvSpPr>
          <p:spPr bwMode="auto">
            <a:xfrm rot="-10800000" flipH="1" flipV="1">
              <a:off x="2022" y="2874"/>
              <a:ext cx="333" cy="336"/>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49003" name="Text Box 43"/>
            <p:cNvSpPr txBox="1">
              <a:spLocks noChangeArrowheads="1"/>
            </p:cNvSpPr>
            <p:nvPr/>
          </p:nvSpPr>
          <p:spPr bwMode="auto">
            <a:xfrm>
              <a:off x="1424" y="3668"/>
              <a:ext cx="822" cy="404"/>
            </a:xfrm>
            <a:prstGeom prst="rect">
              <a:avLst/>
            </a:prstGeom>
            <a:noFill/>
            <a:ln w="9525">
              <a:noFill/>
              <a:miter lim="800000"/>
            </a:ln>
            <a:effectLst/>
          </p:spPr>
          <p:txBody>
            <a:bodyPr wrap="none">
              <a:spAutoFit/>
            </a:bodyPr>
            <a:lstStyle/>
            <a:p>
              <a:pPr algn="ctr" eaLnBrk="0" hangingPunct="0">
                <a:spcBef>
                  <a:spcPct val="0"/>
                </a:spcBef>
                <a:buSzTx/>
                <a:buFontTx/>
                <a:buNone/>
              </a:pPr>
              <a:r>
                <a:rPr lang="en-US" altLang="zh-CN" sz="1800" baseline="0">
                  <a:solidFill>
                    <a:srgbClr val="FF0000"/>
                  </a:solidFill>
                  <a:latin typeface="Comic Sans MS" panose="030F0702030302020204" pitchFamily="66" charset="0"/>
                  <a:ea typeface="宋体" panose="02010600030101010101" pitchFamily="2" charset="-122"/>
                </a:rPr>
                <a:t>nodal</a:t>
              </a:r>
            </a:p>
            <a:p>
              <a:pPr algn="ctr" eaLnBrk="0" hangingPunct="0">
                <a:spcBef>
                  <a:spcPct val="0"/>
                </a:spcBef>
                <a:buSzTx/>
                <a:buFontTx/>
                <a:buNone/>
              </a:pPr>
              <a:r>
                <a:rPr lang="en-US" altLang="zh-CN" sz="1800" baseline="0">
                  <a:solidFill>
                    <a:srgbClr val="FF0000"/>
                  </a:solidFill>
                  <a:latin typeface="Comic Sans MS" panose="030F0702030302020204" pitchFamily="66" charset="0"/>
                  <a:ea typeface="宋体" panose="02010600030101010101" pitchFamily="2" charset="-122"/>
                </a:rPr>
                <a:t>processing</a:t>
              </a:r>
              <a:endParaRPr lang="en-US" altLang="zh-CN" sz="1800" baseline="0">
                <a:latin typeface="Times New Roman" panose="02020603050405020304" pitchFamily="18" charset="0"/>
                <a:ea typeface="宋体" panose="02010600030101010101" pitchFamily="2" charset="-122"/>
              </a:endParaRPr>
            </a:p>
          </p:txBody>
        </p:sp>
        <p:sp>
          <p:nvSpPr>
            <p:cNvPr id="1449004" name="Line 44"/>
            <p:cNvSpPr>
              <a:spLocks noChangeShapeType="1"/>
            </p:cNvSpPr>
            <p:nvPr/>
          </p:nvSpPr>
          <p:spPr bwMode="auto">
            <a:xfrm rot="-10800000">
              <a:off x="1587" y="3696"/>
              <a:ext cx="525" cy="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1449005" name="Line 45"/>
            <p:cNvSpPr>
              <a:spLocks noChangeShapeType="1"/>
            </p:cNvSpPr>
            <p:nvPr/>
          </p:nvSpPr>
          <p:spPr bwMode="auto">
            <a:xfrm rot="10800000" flipV="1">
              <a:off x="2097" y="3546"/>
              <a:ext cx="243" cy="0"/>
            </a:xfrm>
            <a:prstGeom prst="line">
              <a:avLst/>
            </a:prstGeom>
            <a:noFill/>
            <a:ln w="9525">
              <a:solidFill>
                <a:schemeClr val="tx1"/>
              </a:solidFill>
              <a:round/>
              <a:headEnd type="triangle" w="med" len="med"/>
              <a:tailEnd type="triangle" w="med" len="med"/>
            </a:ln>
            <a:effectLst/>
          </p:spPr>
          <p:txBody>
            <a:bodyPr wrap="none" anchor="ctr"/>
            <a:lstStyle/>
            <a:p>
              <a:endParaRPr lang="zh-CN" altLang="en-US"/>
            </a:p>
          </p:txBody>
        </p:sp>
        <p:sp>
          <p:nvSpPr>
            <p:cNvPr id="1449006" name="Text Box 46"/>
            <p:cNvSpPr txBox="1">
              <a:spLocks noChangeArrowheads="1"/>
            </p:cNvSpPr>
            <p:nvPr/>
          </p:nvSpPr>
          <p:spPr bwMode="auto">
            <a:xfrm>
              <a:off x="2354" y="3830"/>
              <a:ext cx="690" cy="231"/>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1800" baseline="0">
                  <a:solidFill>
                    <a:srgbClr val="FF0000"/>
                  </a:solidFill>
                  <a:latin typeface="Comic Sans MS" panose="030F0702030302020204" pitchFamily="66" charset="0"/>
                  <a:ea typeface="宋体" panose="02010600030101010101" pitchFamily="2" charset="-122"/>
                </a:rPr>
                <a:t>queueing</a:t>
              </a:r>
              <a:endParaRPr lang="en-US" altLang="zh-CN" sz="1800" baseline="0">
                <a:latin typeface="Times New Roman" panose="02020603050405020304" pitchFamily="18" charset="0"/>
                <a:ea typeface="宋体" panose="02010600030101010101" pitchFamily="2" charset="-122"/>
              </a:endParaRPr>
            </a:p>
          </p:txBody>
        </p:sp>
        <p:sp>
          <p:nvSpPr>
            <p:cNvPr id="1449007" name="Line 47"/>
            <p:cNvSpPr>
              <a:spLocks noChangeShapeType="1"/>
            </p:cNvSpPr>
            <p:nvPr/>
          </p:nvSpPr>
          <p:spPr bwMode="auto">
            <a:xfrm rot="-10800000">
              <a:off x="2199" y="3546"/>
              <a:ext cx="375" cy="348"/>
            </a:xfrm>
            <a:prstGeom prst="line">
              <a:avLst/>
            </a:prstGeom>
            <a:noFill/>
            <a:ln w="9525">
              <a:solidFill>
                <a:schemeClr val="tx1"/>
              </a:solidFill>
              <a:round/>
            </a:ln>
            <a:effectLst/>
          </p:spPr>
          <p:txBody>
            <a:bodyPr wrap="none" anchor="ctr"/>
            <a:lstStyle/>
            <a:p>
              <a:endParaRPr lang="zh-CN" altLang="en-US"/>
            </a:p>
          </p:txBody>
        </p:sp>
        <p:grpSp>
          <p:nvGrpSpPr>
            <p:cNvPr id="1449008" name="Group 48"/>
            <p:cNvGrpSpPr/>
            <p:nvPr/>
          </p:nvGrpSpPr>
          <p:grpSpPr bwMode="auto">
            <a:xfrm>
              <a:off x="3738" y="3168"/>
              <a:ext cx="314" cy="75"/>
              <a:chOff x="2208" y="2184"/>
              <a:chExt cx="176" cy="69"/>
            </a:xfrm>
          </p:grpSpPr>
          <p:grpSp>
            <p:nvGrpSpPr>
              <p:cNvPr id="1449009" name="Group 49"/>
              <p:cNvGrpSpPr/>
              <p:nvPr/>
            </p:nvGrpSpPr>
            <p:grpSpPr bwMode="auto">
              <a:xfrm>
                <a:off x="2208" y="2185"/>
                <a:ext cx="176" cy="68"/>
                <a:chOff x="2848" y="848"/>
                <a:chExt cx="140" cy="98"/>
              </a:xfrm>
            </p:grpSpPr>
            <p:sp>
              <p:nvSpPr>
                <p:cNvPr id="1449010" name="Line 50"/>
                <p:cNvSpPr>
                  <a:spLocks noChangeShapeType="1"/>
                </p:cNvSpPr>
                <p:nvPr/>
              </p:nvSpPr>
              <p:spPr bwMode="auto">
                <a:xfrm flipV="1">
                  <a:off x="2848" y="848"/>
                  <a:ext cx="50" cy="2"/>
                </a:xfrm>
                <a:prstGeom prst="line">
                  <a:avLst/>
                </a:prstGeom>
                <a:noFill/>
                <a:ln w="28575">
                  <a:solidFill>
                    <a:schemeClr val="tx1"/>
                  </a:solidFill>
                  <a:round/>
                </a:ln>
                <a:effectLst/>
              </p:spPr>
              <p:txBody>
                <a:bodyPr wrap="none" anchor="ctr"/>
                <a:lstStyle/>
                <a:p>
                  <a:endParaRPr lang="zh-CN" altLang="en-US"/>
                </a:p>
              </p:txBody>
            </p:sp>
            <p:sp>
              <p:nvSpPr>
                <p:cNvPr id="1449011" name="Line 51"/>
                <p:cNvSpPr>
                  <a:spLocks noChangeShapeType="1"/>
                </p:cNvSpPr>
                <p:nvPr/>
              </p:nvSpPr>
              <p:spPr bwMode="auto">
                <a:xfrm>
                  <a:off x="2944" y="946"/>
                  <a:ext cx="44" cy="0"/>
                </a:xfrm>
                <a:prstGeom prst="line">
                  <a:avLst/>
                </a:prstGeom>
                <a:noFill/>
                <a:ln w="28575">
                  <a:solidFill>
                    <a:schemeClr val="tx1"/>
                  </a:solidFill>
                  <a:round/>
                </a:ln>
                <a:effectLst/>
              </p:spPr>
              <p:txBody>
                <a:bodyPr wrap="none" anchor="ctr"/>
                <a:lstStyle/>
                <a:p>
                  <a:endParaRPr lang="zh-CN" altLang="en-US"/>
                </a:p>
              </p:txBody>
            </p:sp>
            <p:sp>
              <p:nvSpPr>
                <p:cNvPr id="1449012" name="Line 52"/>
                <p:cNvSpPr>
                  <a:spLocks noChangeShapeType="1"/>
                </p:cNvSpPr>
                <p:nvPr/>
              </p:nvSpPr>
              <p:spPr bwMode="auto">
                <a:xfrm>
                  <a:off x="2894" y="850"/>
                  <a:ext cx="52" cy="96"/>
                </a:xfrm>
                <a:prstGeom prst="line">
                  <a:avLst/>
                </a:prstGeom>
                <a:noFill/>
                <a:ln w="28575">
                  <a:solidFill>
                    <a:schemeClr val="tx1"/>
                  </a:solidFill>
                  <a:round/>
                </a:ln>
                <a:effectLst/>
              </p:spPr>
              <p:txBody>
                <a:bodyPr wrap="none" anchor="ctr"/>
                <a:lstStyle/>
                <a:p>
                  <a:endParaRPr lang="zh-CN" altLang="en-US"/>
                </a:p>
              </p:txBody>
            </p:sp>
          </p:grpSp>
          <p:grpSp>
            <p:nvGrpSpPr>
              <p:cNvPr id="1449013" name="Group 53"/>
              <p:cNvGrpSpPr/>
              <p:nvPr/>
            </p:nvGrpSpPr>
            <p:grpSpPr bwMode="auto">
              <a:xfrm flipV="1">
                <a:off x="2208" y="2184"/>
                <a:ext cx="176" cy="68"/>
                <a:chOff x="2848" y="848"/>
                <a:chExt cx="140" cy="98"/>
              </a:xfrm>
            </p:grpSpPr>
            <p:sp>
              <p:nvSpPr>
                <p:cNvPr id="1449014" name="Line 54"/>
                <p:cNvSpPr>
                  <a:spLocks noChangeShapeType="1"/>
                </p:cNvSpPr>
                <p:nvPr/>
              </p:nvSpPr>
              <p:spPr bwMode="auto">
                <a:xfrm flipV="1">
                  <a:off x="2848" y="848"/>
                  <a:ext cx="50" cy="2"/>
                </a:xfrm>
                <a:prstGeom prst="line">
                  <a:avLst/>
                </a:prstGeom>
                <a:noFill/>
                <a:ln w="28575">
                  <a:solidFill>
                    <a:schemeClr val="tx1"/>
                  </a:solidFill>
                  <a:round/>
                </a:ln>
                <a:effectLst/>
              </p:spPr>
              <p:txBody>
                <a:bodyPr wrap="none" anchor="ctr"/>
                <a:lstStyle/>
                <a:p>
                  <a:endParaRPr lang="zh-CN" altLang="en-US"/>
                </a:p>
              </p:txBody>
            </p:sp>
            <p:sp>
              <p:nvSpPr>
                <p:cNvPr id="1449015" name="Line 55"/>
                <p:cNvSpPr>
                  <a:spLocks noChangeShapeType="1"/>
                </p:cNvSpPr>
                <p:nvPr/>
              </p:nvSpPr>
              <p:spPr bwMode="auto">
                <a:xfrm>
                  <a:off x="2944" y="946"/>
                  <a:ext cx="44" cy="0"/>
                </a:xfrm>
                <a:prstGeom prst="line">
                  <a:avLst/>
                </a:prstGeom>
                <a:noFill/>
                <a:ln w="28575">
                  <a:solidFill>
                    <a:schemeClr val="tx1"/>
                  </a:solidFill>
                  <a:round/>
                </a:ln>
                <a:effectLst/>
              </p:spPr>
              <p:txBody>
                <a:bodyPr wrap="none" anchor="ctr"/>
                <a:lstStyle/>
                <a:p>
                  <a:endParaRPr lang="zh-CN" altLang="en-US"/>
                </a:p>
              </p:txBody>
            </p:sp>
            <p:sp>
              <p:nvSpPr>
                <p:cNvPr id="1449016" name="Line 56"/>
                <p:cNvSpPr>
                  <a:spLocks noChangeShapeType="1"/>
                </p:cNvSpPr>
                <p:nvPr/>
              </p:nvSpPr>
              <p:spPr bwMode="auto">
                <a:xfrm>
                  <a:off x="2894" y="850"/>
                  <a:ext cx="52" cy="96"/>
                </a:xfrm>
                <a:prstGeom prst="line">
                  <a:avLst/>
                </a:prstGeom>
                <a:noFill/>
                <a:ln w="28575">
                  <a:solidFill>
                    <a:schemeClr val="tx1"/>
                  </a:solidFill>
                  <a:round/>
                </a:ln>
                <a:effectLst/>
              </p:spPr>
              <p:txBody>
                <a:bodyPr wrap="none" anchor="ctr"/>
                <a:lstStyle/>
                <a:p>
                  <a:endParaRPr lang="zh-CN" altLang="en-US"/>
                </a:p>
              </p:txBody>
            </p:sp>
          </p:grpSp>
        </p:grpSp>
      </p:grpSp>
      <p:sp>
        <p:nvSpPr>
          <p:cNvPr id="1449017" name="Rectangle 57"/>
          <p:cNvSpPr>
            <a:spLocks noChangeArrowheads="1"/>
          </p:cNvSpPr>
          <p:nvPr/>
        </p:nvSpPr>
        <p:spPr bwMode="auto">
          <a:xfrm>
            <a:off x="4476751" y="3359150"/>
            <a:ext cx="3595712" cy="847725"/>
          </a:xfrm>
          <a:prstGeom prst="rect">
            <a:avLst/>
          </a:prstGeom>
          <a:noFill/>
          <a:ln w="9525">
            <a:noFill/>
            <a:miter lim="800000"/>
          </a:ln>
          <a:effectLst/>
        </p:spPr>
        <p:txBody>
          <a:bodyPr/>
          <a:lstStyle/>
          <a:p>
            <a:pPr marL="342900" indent="-342900">
              <a:buClr>
                <a:schemeClr val="hlink"/>
              </a:buClr>
              <a:buSzTx/>
              <a:buFontTx/>
              <a:buNone/>
            </a:pPr>
            <a:r>
              <a:rPr lang="en-US" altLang="zh-CN" sz="2200" baseline="0" dirty="0">
                <a:solidFill>
                  <a:srgbClr val="FF0000"/>
                </a:solidFill>
                <a:ea typeface="宋体" panose="02010600030101010101" pitchFamily="2" charset="-122"/>
              </a:rPr>
              <a:t>Note: </a:t>
            </a:r>
            <a:r>
              <a:rPr lang="en-US" altLang="zh-CN" sz="2200" baseline="0" dirty="0">
                <a:ea typeface="宋体" panose="02010600030101010101" pitchFamily="2" charset="-122"/>
              </a:rPr>
              <a:t>s and R are very different quantities !</a:t>
            </a:r>
          </a:p>
        </p:txBody>
      </p:sp>
      <p:sp>
        <p:nvSpPr>
          <p:cNvPr id="1449018" name="Rectangle 58"/>
          <p:cNvSpPr>
            <a:spLocks noChangeArrowheads="1"/>
          </p:cNvSpPr>
          <p:nvPr/>
        </p:nvSpPr>
        <p:spPr bwMode="auto">
          <a:xfrm>
            <a:off x="4451350" y="3368675"/>
            <a:ext cx="3676650" cy="876300"/>
          </a:xfrm>
          <a:prstGeom prst="rect">
            <a:avLst/>
          </a:prstGeom>
          <a:noFill/>
          <a:ln w="19050">
            <a:solidFill>
              <a:schemeClr val="accent2"/>
            </a:solidFill>
            <a:miter lim="800000"/>
          </a:ln>
          <a:effectLst/>
        </p:spPr>
        <p:txBody>
          <a:bodyPr wrap="none" anchor="ctr"/>
          <a:lstStyle/>
          <a:p>
            <a:endParaRPr lang="zh-CN" altLang="en-US"/>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4"/>
          <p:cNvSpPr>
            <a:spLocks noGrp="1"/>
          </p:cNvSpPr>
          <p:nvPr>
            <p:ph type="sldNum" sz="quarter" idx="10"/>
          </p:nvPr>
        </p:nvSpPr>
        <p:spPr/>
        <p:txBody>
          <a:bodyPr/>
          <a:lstStyle/>
          <a:p>
            <a:r>
              <a:rPr lang="en-US" altLang="zh-CN"/>
              <a:t>3.</a:t>
            </a:r>
            <a:fld id="{00192DC4-FDEF-4CF8-8FC5-67759DCBEEFA}" type="slidenum">
              <a:rPr lang="en-US" altLang="zh-CN"/>
              <a:pPr/>
              <a:t>237</a:t>
            </a:fld>
            <a:endParaRPr lang="en-US" altLang="zh-CN"/>
          </a:p>
        </p:txBody>
      </p:sp>
      <p:sp>
        <p:nvSpPr>
          <p:cNvPr id="33" name="页脚占位符 5"/>
          <p:cNvSpPr>
            <a:spLocks noGrp="1"/>
          </p:cNvSpPr>
          <p:nvPr>
            <p:ph type="ftr" sz="quarter" idx="11"/>
          </p:nvPr>
        </p:nvSpPr>
        <p:spPr/>
        <p:txBody>
          <a:bodyPr/>
          <a:lstStyle/>
          <a:p>
            <a:r>
              <a:rPr lang="en-US" altLang="zh-CN" dirty="0"/>
              <a:t>Mobile and Wireless Networks</a:t>
            </a:r>
          </a:p>
        </p:txBody>
      </p:sp>
      <p:sp>
        <p:nvSpPr>
          <p:cNvPr id="1451010" name="Rectangle 2"/>
          <p:cNvSpPr>
            <a:spLocks noGrp="1" noChangeArrowheads="1"/>
          </p:cNvSpPr>
          <p:nvPr>
            <p:ph type="title"/>
          </p:nvPr>
        </p:nvSpPr>
        <p:spPr>
          <a:xfrm>
            <a:off x="285720" y="214290"/>
            <a:ext cx="8572560" cy="642942"/>
          </a:xfrm>
        </p:spPr>
        <p:txBody>
          <a:bodyPr/>
          <a:lstStyle/>
          <a:p>
            <a:r>
              <a:rPr lang="en-US" altLang="zh-CN" dirty="0"/>
              <a:t>Caravan analogy</a:t>
            </a:r>
          </a:p>
        </p:txBody>
      </p:sp>
      <p:sp>
        <p:nvSpPr>
          <p:cNvPr id="1451011" name="Rectangle 3"/>
          <p:cNvSpPr>
            <a:spLocks noGrp="1" noChangeArrowheads="1"/>
          </p:cNvSpPr>
          <p:nvPr>
            <p:ph type="body" sz="half" idx="1"/>
          </p:nvPr>
        </p:nvSpPr>
        <p:spPr>
          <a:xfrm>
            <a:off x="304800" y="2703513"/>
            <a:ext cx="4267200" cy="3440131"/>
          </a:xfrm>
        </p:spPr>
        <p:txBody>
          <a:bodyPr/>
          <a:lstStyle/>
          <a:p>
            <a:pPr>
              <a:spcBef>
                <a:spcPts val="600"/>
              </a:spcBef>
            </a:pPr>
            <a:r>
              <a:rPr lang="en-US" altLang="zh-CN" sz="2200" dirty="0"/>
              <a:t>cars “propagate” at </a:t>
            </a:r>
            <a:br>
              <a:rPr lang="en-US" altLang="zh-CN" sz="2200" dirty="0"/>
            </a:br>
            <a:r>
              <a:rPr lang="en-US" altLang="zh-CN" sz="2200" dirty="0"/>
              <a:t>100 km/hr</a:t>
            </a:r>
          </a:p>
          <a:p>
            <a:pPr>
              <a:spcBef>
                <a:spcPts val="600"/>
              </a:spcBef>
            </a:pPr>
            <a:r>
              <a:rPr lang="en-US" altLang="zh-CN" sz="2200" dirty="0"/>
              <a:t>toll booth takes 12 sec to service car (transmission time)</a:t>
            </a:r>
          </a:p>
          <a:p>
            <a:pPr>
              <a:spcBef>
                <a:spcPts val="600"/>
              </a:spcBef>
            </a:pPr>
            <a:r>
              <a:rPr lang="en-US" altLang="zh-CN" sz="2200" dirty="0"/>
              <a:t>car ~ bit; caravan ~ packet</a:t>
            </a:r>
          </a:p>
          <a:p>
            <a:pPr>
              <a:spcBef>
                <a:spcPts val="600"/>
              </a:spcBef>
            </a:pPr>
            <a:endParaRPr lang="en-US" altLang="zh-CN" sz="2200" dirty="0">
              <a:solidFill>
                <a:srgbClr val="FF0000"/>
              </a:solidFill>
            </a:endParaRPr>
          </a:p>
          <a:p>
            <a:pPr>
              <a:spcBef>
                <a:spcPts val="600"/>
              </a:spcBef>
            </a:pPr>
            <a:r>
              <a:rPr lang="en-US" altLang="zh-CN" sz="2200" dirty="0">
                <a:solidFill>
                  <a:srgbClr val="FF0000"/>
                </a:solidFill>
              </a:rPr>
              <a:t>Q: How long </a:t>
            </a:r>
            <a:r>
              <a:rPr lang="en-US" altLang="zh-CN" sz="2200" dirty="0"/>
              <a:t>until</a:t>
            </a:r>
            <a:r>
              <a:rPr lang="en-US" altLang="zh-CN" sz="2200" dirty="0">
                <a:solidFill>
                  <a:srgbClr val="FF0000"/>
                </a:solidFill>
              </a:rPr>
              <a:t> caravan is </a:t>
            </a:r>
            <a:r>
              <a:rPr lang="en-US" altLang="zh-CN" sz="2200" dirty="0"/>
              <a:t>lined</a:t>
            </a:r>
            <a:r>
              <a:rPr lang="en-US" altLang="zh-CN" sz="2200" dirty="0">
                <a:solidFill>
                  <a:srgbClr val="FF0000"/>
                </a:solidFill>
              </a:rPr>
              <a:t> up before 2nd toll booth?</a:t>
            </a:r>
            <a:endParaRPr lang="en-US" altLang="zh-CN" sz="2200" dirty="0"/>
          </a:p>
          <a:p>
            <a:pPr>
              <a:buFontTx/>
              <a:buNone/>
            </a:pPr>
            <a:endParaRPr lang="zh-CN" altLang="en-US" sz="2200" dirty="0"/>
          </a:p>
        </p:txBody>
      </p:sp>
      <p:sp>
        <p:nvSpPr>
          <p:cNvPr id="1451012" name="Rectangle 4"/>
          <p:cNvSpPr>
            <a:spLocks noGrp="1" noChangeArrowheads="1"/>
          </p:cNvSpPr>
          <p:nvPr>
            <p:ph type="body" sz="half" idx="2"/>
          </p:nvPr>
        </p:nvSpPr>
        <p:spPr>
          <a:xfrm>
            <a:off x="4740275" y="2632074"/>
            <a:ext cx="4162425" cy="3511569"/>
          </a:xfrm>
        </p:spPr>
        <p:txBody>
          <a:bodyPr/>
          <a:lstStyle/>
          <a:p>
            <a:r>
              <a:rPr lang="en-US" altLang="zh-CN" sz="2200" dirty="0"/>
              <a:t>Time to “push” entire caravan through toll booth onto highway = 12*10 = 120 sec</a:t>
            </a:r>
          </a:p>
          <a:p>
            <a:r>
              <a:rPr lang="en-US" altLang="zh-CN" sz="2200" dirty="0"/>
              <a:t>Time for last car to propagate from 1st to 2nd toll both: 100km/(100km/hr)= 1 hr</a:t>
            </a:r>
          </a:p>
          <a:p>
            <a:endParaRPr lang="en-US" altLang="zh-CN" sz="2200" dirty="0"/>
          </a:p>
          <a:p>
            <a:r>
              <a:rPr lang="en-US" altLang="zh-CN" sz="2200" dirty="0">
                <a:solidFill>
                  <a:srgbClr val="FF0000"/>
                </a:solidFill>
              </a:rPr>
              <a:t>A: 62 minutes</a:t>
            </a:r>
            <a:endParaRPr lang="en-US" altLang="zh-CN" sz="2200" dirty="0"/>
          </a:p>
        </p:txBody>
      </p:sp>
      <p:grpSp>
        <p:nvGrpSpPr>
          <p:cNvPr id="1451013" name="Group 5"/>
          <p:cNvGrpSpPr/>
          <p:nvPr/>
        </p:nvGrpSpPr>
        <p:grpSpPr bwMode="auto">
          <a:xfrm>
            <a:off x="261938" y="1150938"/>
            <a:ext cx="8043862" cy="1481137"/>
            <a:chOff x="165" y="725"/>
            <a:chExt cx="5067" cy="933"/>
          </a:xfrm>
        </p:grpSpPr>
        <p:grpSp>
          <p:nvGrpSpPr>
            <p:cNvPr id="1451014" name="Group 6"/>
            <p:cNvGrpSpPr/>
            <p:nvPr/>
          </p:nvGrpSpPr>
          <p:grpSpPr bwMode="auto">
            <a:xfrm>
              <a:off x="3520" y="781"/>
              <a:ext cx="546" cy="877"/>
              <a:chOff x="1342" y="938"/>
              <a:chExt cx="546" cy="877"/>
            </a:xfrm>
          </p:grpSpPr>
          <p:sp>
            <p:nvSpPr>
              <p:cNvPr id="1451015" name="Rectangle 7"/>
              <p:cNvSpPr>
                <a:spLocks noChangeArrowheads="1"/>
              </p:cNvSpPr>
              <p:nvPr/>
            </p:nvSpPr>
            <p:spPr bwMode="auto">
              <a:xfrm>
                <a:off x="1568" y="938"/>
                <a:ext cx="47" cy="42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451016" name="Text Box 8"/>
              <p:cNvSpPr txBox="1">
                <a:spLocks noChangeArrowheads="1"/>
              </p:cNvSpPr>
              <p:nvPr/>
            </p:nvSpPr>
            <p:spPr bwMode="auto">
              <a:xfrm>
                <a:off x="1342" y="1373"/>
                <a:ext cx="546" cy="442"/>
              </a:xfrm>
              <a:prstGeom prst="rect">
                <a:avLst/>
              </a:prstGeom>
              <a:noFill/>
              <a:ln w="9525">
                <a:noFill/>
                <a:miter lim="800000"/>
              </a:ln>
              <a:effectLst/>
            </p:spPr>
            <p:txBody>
              <a:bodyPr wrap="none">
                <a:spAutoFit/>
              </a:bodyPr>
              <a:lstStyle/>
              <a:p>
                <a:pPr algn="ctr" eaLnBrk="0" hangingPunct="0">
                  <a:spcBef>
                    <a:spcPct val="0"/>
                  </a:spcBef>
                  <a:buSzTx/>
                  <a:buFontTx/>
                  <a:buNone/>
                </a:pPr>
                <a:r>
                  <a:rPr lang="en-US" altLang="zh-CN" sz="2000" baseline="0">
                    <a:latin typeface="Comic Sans MS" panose="030F0702030302020204" pitchFamily="66" charset="0"/>
                    <a:ea typeface="宋体" panose="02010600030101010101" pitchFamily="2" charset="-122"/>
                  </a:rPr>
                  <a:t>toll </a:t>
                </a:r>
              </a:p>
              <a:p>
                <a:pPr algn="ctr" eaLnBrk="0" hangingPunct="0">
                  <a:spcBef>
                    <a:spcPct val="0"/>
                  </a:spcBef>
                  <a:buSzTx/>
                  <a:buFontTx/>
                  <a:buNone/>
                </a:pPr>
                <a:r>
                  <a:rPr lang="en-US" altLang="zh-CN" sz="2000" baseline="0">
                    <a:latin typeface="Comic Sans MS" panose="030F0702030302020204" pitchFamily="66" charset="0"/>
                    <a:ea typeface="宋体" panose="02010600030101010101" pitchFamily="2" charset="-122"/>
                  </a:rPr>
                  <a:t>booth</a:t>
                </a:r>
              </a:p>
            </p:txBody>
          </p:sp>
        </p:grpSp>
        <p:grpSp>
          <p:nvGrpSpPr>
            <p:cNvPr id="1451017" name="Group 9"/>
            <p:cNvGrpSpPr/>
            <p:nvPr/>
          </p:nvGrpSpPr>
          <p:grpSpPr bwMode="auto">
            <a:xfrm>
              <a:off x="1723" y="781"/>
              <a:ext cx="546" cy="877"/>
              <a:chOff x="1342" y="938"/>
              <a:chExt cx="546" cy="877"/>
            </a:xfrm>
          </p:grpSpPr>
          <p:sp>
            <p:nvSpPr>
              <p:cNvPr id="1451018" name="Rectangle 10"/>
              <p:cNvSpPr>
                <a:spLocks noChangeArrowheads="1"/>
              </p:cNvSpPr>
              <p:nvPr/>
            </p:nvSpPr>
            <p:spPr bwMode="auto">
              <a:xfrm>
                <a:off x="1568" y="938"/>
                <a:ext cx="47" cy="42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451019" name="Text Box 11"/>
              <p:cNvSpPr txBox="1">
                <a:spLocks noChangeArrowheads="1"/>
              </p:cNvSpPr>
              <p:nvPr/>
            </p:nvSpPr>
            <p:spPr bwMode="auto">
              <a:xfrm>
                <a:off x="1342" y="1373"/>
                <a:ext cx="546" cy="442"/>
              </a:xfrm>
              <a:prstGeom prst="rect">
                <a:avLst/>
              </a:prstGeom>
              <a:noFill/>
              <a:ln w="9525">
                <a:noFill/>
                <a:miter lim="800000"/>
              </a:ln>
              <a:effectLst/>
            </p:spPr>
            <p:txBody>
              <a:bodyPr wrap="none">
                <a:spAutoFit/>
              </a:bodyPr>
              <a:lstStyle/>
              <a:p>
                <a:pPr algn="ctr" eaLnBrk="0" hangingPunct="0">
                  <a:spcBef>
                    <a:spcPct val="0"/>
                  </a:spcBef>
                  <a:buSzTx/>
                  <a:buFontTx/>
                  <a:buNone/>
                </a:pPr>
                <a:r>
                  <a:rPr lang="en-US" altLang="zh-CN" sz="2000" baseline="0">
                    <a:latin typeface="Comic Sans MS" panose="030F0702030302020204" pitchFamily="66" charset="0"/>
                    <a:ea typeface="宋体" panose="02010600030101010101" pitchFamily="2" charset="-122"/>
                  </a:rPr>
                  <a:t>toll </a:t>
                </a:r>
              </a:p>
              <a:p>
                <a:pPr algn="ctr" eaLnBrk="0" hangingPunct="0">
                  <a:spcBef>
                    <a:spcPct val="0"/>
                  </a:spcBef>
                  <a:buSzTx/>
                  <a:buFontTx/>
                  <a:buNone/>
                </a:pPr>
                <a:r>
                  <a:rPr lang="en-US" altLang="zh-CN" sz="2000" baseline="0">
                    <a:latin typeface="Comic Sans MS" panose="030F0702030302020204" pitchFamily="66" charset="0"/>
                    <a:ea typeface="宋体" panose="02010600030101010101" pitchFamily="2" charset="-122"/>
                  </a:rPr>
                  <a:t>booth</a:t>
                </a:r>
              </a:p>
            </p:txBody>
          </p:sp>
        </p:grpSp>
        <p:sp>
          <p:nvSpPr>
            <p:cNvPr id="1451020" name="AutoShape 12"/>
            <p:cNvSpPr/>
            <p:nvPr/>
          </p:nvSpPr>
          <p:spPr bwMode="auto">
            <a:xfrm rot="-5400000">
              <a:off x="1012" y="307"/>
              <a:ext cx="50" cy="1743"/>
            </a:xfrm>
            <a:prstGeom prst="leftBrace">
              <a:avLst>
                <a:gd name="adj1" fmla="val 290500"/>
                <a:gd name="adj2" fmla="val 50000"/>
              </a:avLst>
            </a:prstGeom>
            <a:noFill/>
            <a:ln w="9525">
              <a:solidFill>
                <a:schemeClr val="tx1"/>
              </a:solidFill>
              <a:round/>
            </a:ln>
            <a:effectLst/>
          </p:spPr>
          <p:txBody>
            <a:bodyPr wrap="none" anchor="ctr"/>
            <a:lstStyle/>
            <a:p>
              <a:endParaRPr lang="zh-CN" altLang="en-US"/>
            </a:p>
          </p:txBody>
        </p:sp>
        <p:sp>
          <p:nvSpPr>
            <p:cNvPr id="1451021" name="Text Box 13"/>
            <p:cNvSpPr txBox="1">
              <a:spLocks noChangeArrowheads="1"/>
            </p:cNvSpPr>
            <p:nvPr/>
          </p:nvSpPr>
          <p:spPr bwMode="auto">
            <a:xfrm>
              <a:off x="726" y="1139"/>
              <a:ext cx="719" cy="442"/>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000" baseline="0">
                  <a:latin typeface="Comic Sans MS" panose="030F0702030302020204" pitchFamily="66" charset="0"/>
                  <a:ea typeface="宋体" panose="02010600030101010101" pitchFamily="2" charset="-122"/>
                </a:rPr>
                <a:t>ten-car </a:t>
              </a:r>
            </a:p>
            <a:p>
              <a:pPr eaLnBrk="0" hangingPunct="0">
                <a:spcBef>
                  <a:spcPct val="0"/>
                </a:spcBef>
                <a:buSzTx/>
                <a:buFontTx/>
                <a:buNone/>
              </a:pPr>
              <a:r>
                <a:rPr lang="en-US" altLang="zh-CN" sz="2000" baseline="0">
                  <a:latin typeface="Comic Sans MS" panose="030F0702030302020204" pitchFamily="66" charset="0"/>
                  <a:ea typeface="宋体" panose="02010600030101010101" pitchFamily="2" charset="-122"/>
                </a:rPr>
                <a:t>caravan</a:t>
              </a:r>
              <a:endParaRPr lang="en-US" altLang="zh-CN" sz="2000" baseline="0">
                <a:latin typeface="Times New Roman" panose="02020603050405020304" pitchFamily="18" charset="0"/>
                <a:ea typeface="宋体" panose="02010600030101010101" pitchFamily="2" charset="-122"/>
              </a:endParaRPr>
            </a:p>
          </p:txBody>
        </p:sp>
        <p:sp>
          <p:nvSpPr>
            <p:cNvPr id="1451022" name="Line 14"/>
            <p:cNvSpPr>
              <a:spLocks noChangeShapeType="1"/>
            </p:cNvSpPr>
            <p:nvPr/>
          </p:nvSpPr>
          <p:spPr bwMode="auto">
            <a:xfrm flipH="1">
              <a:off x="2100" y="976"/>
              <a:ext cx="415"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51023" name="Text Box 15"/>
            <p:cNvSpPr txBox="1">
              <a:spLocks noChangeArrowheads="1"/>
            </p:cNvSpPr>
            <p:nvPr/>
          </p:nvSpPr>
          <p:spPr bwMode="auto">
            <a:xfrm>
              <a:off x="2515" y="850"/>
              <a:ext cx="680" cy="250"/>
            </a:xfrm>
            <a:prstGeom prst="rect">
              <a:avLst/>
            </a:prstGeom>
            <a:noFill/>
            <a:ln w="9525">
              <a:noFill/>
              <a:miter lim="800000"/>
            </a:ln>
            <a:effectLst/>
          </p:spPr>
          <p:txBody>
            <a:bodyPr>
              <a:spAutoFit/>
            </a:bodyPr>
            <a:lstStyle/>
            <a:p>
              <a:pPr eaLnBrk="0" hangingPunct="0">
                <a:spcBef>
                  <a:spcPct val="0"/>
                </a:spcBef>
                <a:buSzTx/>
                <a:buFontTx/>
                <a:buNone/>
              </a:pPr>
              <a:r>
                <a:rPr lang="en-US" altLang="zh-CN" sz="2000" baseline="0">
                  <a:latin typeface="Comic Sans MS" panose="030F0702030302020204" pitchFamily="66" charset="0"/>
                  <a:ea typeface="宋体" panose="02010600030101010101" pitchFamily="2" charset="-122"/>
                </a:rPr>
                <a:t>100 km</a:t>
              </a:r>
            </a:p>
          </p:txBody>
        </p:sp>
        <p:sp>
          <p:nvSpPr>
            <p:cNvPr id="1451024" name="Line 16"/>
            <p:cNvSpPr>
              <a:spLocks noChangeShapeType="1"/>
            </p:cNvSpPr>
            <p:nvPr/>
          </p:nvSpPr>
          <p:spPr bwMode="auto">
            <a:xfrm flipH="1" flipV="1">
              <a:off x="3985" y="975"/>
              <a:ext cx="392" cy="1"/>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451025" name="Text Box 17"/>
            <p:cNvSpPr txBox="1">
              <a:spLocks noChangeArrowheads="1"/>
            </p:cNvSpPr>
            <p:nvPr/>
          </p:nvSpPr>
          <p:spPr bwMode="auto">
            <a:xfrm>
              <a:off x="4377" y="850"/>
              <a:ext cx="680" cy="250"/>
            </a:xfrm>
            <a:prstGeom prst="rect">
              <a:avLst/>
            </a:prstGeom>
            <a:noFill/>
            <a:ln w="9525">
              <a:noFill/>
              <a:miter lim="800000"/>
            </a:ln>
            <a:effectLst/>
          </p:spPr>
          <p:txBody>
            <a:bodyPr>
              <a:spAutoFit/>
            </a:bodyPr>
            <a:lstStyle/>
            <a:p>
              <a:pPr eaLnBrk="0" hangingPunct="0">
                <a:spcBef>
                  <a:spcPct val="0"/>
                </a:spcBef>
                <a:buSzTx/>
                <a:buFontTx/>
                <a:buNone/>
              </a:pPr>
              <a:r>
                <a:rPr lang="en-US" altLang="zh-CN" sz="2000" baseline="0">
                  <a:latin typeface="Comic Sans MS" panose="030F0702030302020204" pitchFamily="66" charset="0"/>
                  <a:ea typeface="宋体" panose="02010600030101010101" pitchFamily="2" charset="-122"/>
                </a:rPr>
                <a:t>100 km</a:t>
              </a:r>
            </a:p>
          </p:txBody>
        </p:sp>
        <p:sp>
          <p:nvSpPr>
            <p:cNvPr id="1451026" name="Line 18"/>
            <p:cNvSpPr>
              <a:spLocks noChangeShapeType="1"/>
            </p:cNvSpPr>
            <p:nvPr/>
          </p:nvSpPr>
          <p:spPr bwMode="auto">
            <a:xfrm>
              <a:off x="5057" y="976"/>
              <a:ext cx="175" cy="0"/>
            </a:xfrm>
            <a:prstGeom prst="line">
              <a:avLst/>
            </a:prstGeom>
            <a:noFill/>
            <a:ln w="9525">
              <a:solidFill>
                <a:schemeClr val="tx1"/>
              </a:solidFill>
              <a:round/>
            </a:ln>
            <a:effectLst/>
          </p:spPr>
          <p:txBody>
            <a:bodyPr wrap="none" anchor="ctr"/>
            <a:lstStyle/>
            <a:p>
              <a:endParaRPr lang="zh-CN" altLang="en-US"/>
            </a:p>
          </p:txBody>
        </p:sp>
        <p:sp>
          <p:nvSpPr>
            <p:cNvPr id="1451027" name="Oval 19"/>
            <p:cNvSpPr>
              <a:spLocks noChangeArrowheads="1"/>
            </p:cNvSpPr>
            <p:nvPr/>
          </p:nvSpPr>
          <p:spPr bwMode="auto">
            <a:xfrm>
              <a:off x="679" y="976"/>
              <a:ext cx="47" cy="47"/>
            </a:xfrm>
            <a:prstGeom prst="ellipse">
              <a:avLst/>
            </a:prstGeom>
            <a:solidFill>
              <a:srgbClr val="FF0000"/>
            </a:solidFill>
            <a:ln w="9525">
              <a:noFill/>
              <a:round/>
            </a:ln>
            <a:effectLst/>
          </p:spPr>
          <p:txBody>
            <a:bodyPr wrap="none" anchor="ctr"/>
            <a:lstStyle/>
            <a:p>
              <a:endParaRPr lang="zh-CN" altLang="en-US"/>
            </a:p>
          </p:txBody>
        </p:sp>
        <p:sp>
          <p:nvSpPr>
            <p:cNvPr id="1451028" name="Oval 20"/>
            <p:cNvSpPr>
              <a:spLocks noChangeArrowheads="1"/>
            </p:cNvSpPr>
            <p:nvPr/>
          </p:nvSpPr>
          <p:spPr bwMode="auto">
            <a:xfrm>
              <a:off x="775" y="976"/>
              <a:ext cx="47" cy="47"/>
            </a:xfrm>
            <a:prstGeom prst="ellipse">
              <a:avLst/>
            </a:prstGeom>
            <a:solidFill>
              <a:srgbClr val="FF0000"/>
            </a:solidFill>
            <a:ln w="9525">
              <a:noFill/>
              <a:round/>
            </a:ln>
            <a:effectLst/>
          </p:spPr>
          <p:txBody>
            <a:bodyPr wrap="none" anchor="ctr"/>
            <a:lstStyle/>
            <a:p>
              <a:endParaRPr lang="zh-CN" altLang="en-US"/>
            </a:p>
          </p:txBody>
        </p:sp>
        <p:sp>
          <p:nvSpPr>
            <p:cNvPr id="1451029" name="Oval 21"/>
            <p:cNvSpPr>
              <a:spLocks noChangeArrowheads="1"/>
            </p:cNvSpPr>
            <p:nvPr/>
          </p:nvSpPr>
          <p:spPr bwMode="auto">
            <a:xfrm>
              <a:off x="916" y="976"/>
              <a:ext cx="47" cy="47"/>
            </a:xfrm>
            <a:prstGeom prst="ellipse">
              <a:avLst/>
            </a:prstGeom>
            <a:solidFill>
              <a:srgbClr val="FF0000"/>
            </a:solidFill>
            <a:ln w="9525">
              <a:noFill/>
              <a:round/>
            </a:ln>
            <a:effectLst/>
          </p:spPr>
          <p:txBody>
            <a:bodyPr wrap="none" anchor="ctr"/>
            <a:lstStyle/>
            <a:p>
              <a:endParaRPr lang="zh-CN" altLang="en-US"/>
            </a:p>
          </p:txBody>
        </p:sp>
        <p:pic>
          <p:nvPicPr>
            <p:cNvPr id="1451030" name="Picture 22" descr="MCj03985170000[1]"/>
            <p:cNvPicPr>
              <a:picLocks noChangeAspect="1" noChangeArrowheads="1"/>
            </p:cNvPicPr>
            <p:nvPr/>
          </p:nvPicPr>
          <p:blipFill>
            <a:blip r:embed="rId3" cstate="print"/>
            <a:srcRect/>
            <a:stretch>
              <a:fillRect/>
            </a:stretch>
          </p:blipFill>
          <p:spPr bwMode="auto">
            <a:xfrm flipH="1">
              <a:off x="984" y="920"/>
              <a:ext cx="472" cy="138"/>
            </a:xfrm>
            <a:prstGeom prst="rect">
              <a:avLst/>
            </a:prstGeom>
            <a:noFill/>
          </p:spPr>
        </p:pic>
        <p:pic>
          <p:nvPicPr>
            <p:cNvPr id="1451031" name="Picture 23" descr="MCj03985170000[1]"/>
            <p:cNvPicPr>
              <a:picLocks noChangeAspect="1" noChangeArrowheads="1"/>
            </p:cNvPicPr>
            <p:nvPr/>
          </p:nvPicPr>
          <p:blipFill>
            <a:blip r:embed="rId3" cstate="print"/>
            <a:srcRect/>
            <a:stretch>
              <a:fillRect/>
            </a:stretch>
          </p:blipFill>
          <p:spPr bwMode="auto">
            <a:xfrm flipH="1">
              <a:off x="186" y="917"/>
              <a:ext cx="472" cy="138"/>
            </a:xfrm>
            <a:prstGeom prst="rect">
              <a:avLst/>
            </a:prstGeom>
            <a:noFill/>
          </p:spPr>
        </p:pic>
        <p:grpSp>
          <p:nvGrpSpPr>
            <p:cNvPr id="1451032" name="Group 24"/>
            <p:cNvGrpSpPr/>
            <p:nvPr/>
          </p:nvGrpSpPr>
          <p:grpSpPr bwMode="auto">
            <a:xfrm>
              <a:off x="1815" y="725"/>
              <a:ext cx="289" cy="490"/>
              <a:chOff x="2365" y="1352"/>
              <a:chExt cx="1022" cy="1616"/>
            </a:xfrm>
          </p:grpSpPr>
          <p:pic>
            <p:nvPicPr>
              <p:cNvPr id="1451033" name="Picture 25"/>
              <p:cNvPicPr>
                <a:picLocks noChangeAspect="1" noChangeArrowheads="1"/>
              </p:cNvPicPr>
              <p:nvPr/>
            </p:nvPicPr>
            <p:blipFill>
              <a:blip r:embed="rId4" cstate="print"/>
              <a:srcRect/>
              <a:stretch>
                <a:fillRect/>
              </a:stretch>
            </p:blipFill>
            <p:spPr bwMode="auto">
              <a:xfrm>
                <a:off x="2373" y="1352"/>
                <a:ext cx="1014" cy="1616"/>
              </a:xfrm>
              <a:prstGeom prst="rect">
                <a:avLst/>
              </a:prstGeom>
              <a:noFill/>
              <a:ln w="9525">
                <a:noFill/>
                <a:miter lim="800000"/>
                <a:headEnd/>
                <a:tailEnd/>
              </a:ln>
              <a:effectLst/>
            </p:spPr>
          </p:pic>
          <p:sp>
            <p:nvSpPr>
              <p:cNvPr id="1451034" name="Rectangle 26"/>
              <p:cNvSpPr>
                <a:spLocks noChangeArrowheads="1"/>
              </p:cNvSpPr>
              <p:nvPr/>
            </p:nvSpPr>
            <p:spPr bwMode="auto">
              <a:xfrm>
                <a:off x="2365" y="2129"/>
                <a:ext cx="367" cy="210"/>
              </a:xfrm>
              <a:prstGeom prst="rect">
                <a:avLst/>
              </a:prstGeom>
              <a:solidFill>
                <a:schemeClr val="bg1"/>
              </a:solidFill>
              <a:ln w="9525">
                <a:noFill/>
                <a:miter lim="800000"/>
              </a:ln>
              <a:effectLst/>
            </p:spPr>
            <p:txBody>
              <a:bodyPr wrap="none" anchor="ctr"/>
              <a:lstStyle/>
              <a:p>
                <a:endParaRPr lang="zh-CN" altLang="en-US"/>
              </a:p>
            </p:txBody>
          </p:sp>
        </p:grpSp>
        <p:pic>
          <p:nvPicPr>
            <p:cNvPr id="1451035" name="Picture 27" descr="MCj03985170000[1]"/>
            <p:cNvPicPr>
              <a:picLocks noChangeAspect="1" noChangeArrowheads="1"/>
            </p:cNvPicPr>
            <p:nvPr/>
          </p:nvPicPr>
          <p:blipFill>
            <a:blip r:embed="rId3" cstate="print"/>
            <a:srcRect/>
            <a:stretch>
              <a:fillRect/>
            </a:stretch>
          </p:blipFill>
          <p:spPr bwMode="auto">
            <a:xfrm flipH="1">
              <a:off x="1465" y="933"/>
              <a:ext cx="472" cy="138"/>
            </a:xfrm>
            <a:prstGeom prst="rect">
              <a:avLst/>
            </a:prstGeom>
            <a:noFill/>
          </p:spPr>
        </p:pic>
        <p:grpSp>
          <p:nvGrpSpPr>
            <p:cNvPr id="1451036" name="Group 28"/>
            <p:cNvGrpSpPr/>
            <p:nvPr/>
          </p:nvGrpSpPr>
          <p:grpSpPr bwMode="auto">
            <a:xfrm>
              <a:off x="3656" y="743"/>
              <a:ext cx="289" cy="490"/>
              <a:chOff x="2365" y="1352"/>
              <a:chExt cx="1022" cy="1616"/>
            </a:xfrm>
          </p:grpSpPr>
          <p:pic>
            <p:nvPicPr>
              <p:cNvPr id="1451037" name="Picture 29"/>
              <p:cNvPicPr>
                <a:picLocks noChangeAspect="1" noChangeArrowheads="1"/>
              </p:cNvPicPr>
              <p:nvPr/>
            </p:nvPicPr>
            <p:blipFill>
              <a:blip r:embed="rId4" cstate="print"/>
              <a:srcRect/>
              <a:stretch>
                <a:fillRect/>
              </a:stretch>
            </p:blipFill>
            <p:spPr bwMode="auto">
              <a:xfrm>
                <a:off x="2373" y="1352"/>
                <a:ext cx="1014" cy="1616"/>
              </a:xfrm>
              <a:prstGeom prst="rect">
                <a:avLst/>
              </a:prstGeom>
              <a:noFill/>
              <a:ln w="9525">
                <a:noFill/>
                <a:miter lim="800000"/>
                <a:headEnd/>
                <a:tailEnd/>
              </a:ln>
              <a:effectLst/>
            </p:spPr>
          </p:pic>
          <p:sp>
            <p:nvSpPr>
              <p:cNvPr id="1451038" name="Rectangle 30"/>
              <p:cNvSpPr>
                <a:spLocks noChangeArrowheads="1"/>
              </p:cNvSpPr>
              <p:nvPr/>
            </p:nvSpPr>
            <p:spPr bwMode="auto">
              <a:xfrm>
                <a:off x="2365" y="2129"/>
                <a:ext cx="367" cy="210"/>
              </a:xfrm>
              <a:prstGeom prst="rect">
                <a:avLst/>
              </a:prstGeom>
              <a:solidFill>
                <a:schemeClr val="bg1"/>
              </a:solidFill>
              <a:ln w="9525">
                <a:noFill/>
                <a:miter lim="800000"/>
              </a:ln>
              <a:effectLst/>
            </p:spPr>
            <p:txBody>
              <a:bodyPr wrap="none" anchor="ctr"/>
              <a:lstStyle/>
              <a:p>
                <a:endParaRPr lang="zh-CN" altLang="en-US"/>
              </a:p>
            </p:txBody>
          </p:sp>
        </p:grpSp>
        <p:sp>
          <p:nvSpPr>
            <p:cNvPr id="1451039" name="Line 31"/>
            <p:cNvSpPr>
              <a:spLocks noChangeShapeType="1"/>
            </p:cNvSpPr>
            <p:nvPr/>
          </p:nvSpPr>
          <p:spPr bwMode="auto">
            <a:xfrm>
              <a:off x="3195" y="976"/>
              <a:ext cx="546" cy="0"/>
            </a:xfrm>
            <a:prstGeom prst="line">
              <a:avLst/>
            </a:prstGeom>
            <a:noFill/>
            <a:ln w="9525">
              <a:solidFill>
                <a:schemeClr val="tx1"/>
              </a:solidFill>
              <a:round/>
              <a:tailEnd type="triangle" w="med" len="med"/>
            </a:ln>
            <a:effectLst/>
          </p:spPr>
          <p:txBody>
            <a:bodyPr wrap="none" anchor="ctr"/>
            <a:lstStyle/>
            <a:p>
              <a:endParaRPr lang="zh-CN" altLang="en-US"/>
            </a:p>
          </p:txBody>
        </p:sp>
      </p:gr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idx="4294967295"/>
          </p:nvPr>
        </p:nvSpPr>
        <p:spPr>
          <a:xfrm>
            <a:off x="357188" y="115888"/>
            <a:ext cx="8429625" cy="768350"/>
          </a:xfrm>
        </p:spPr>
        <p:txBody>
          <a:bodyPr/>
          <a:lstStyle/>
          <a:p>
            <a:r>
              <a:rPr lang="zh-CN" altLang="en-US" dirty="0"/>
              <a:t>四种时延所产生的地方 </a:t>
            </a:r>
          </a:p>
        </p:txBody>
      </p:sp>
      <p:sp>
        <p:nvSpPr>
          <p:cNvPr id="657411" name="Rectangle 4"/>
          <p:cNvSpPr>
            <a:spLocks noChangeArrowheads="1"/>
          </p:cNvSpPr>
          <p:nvPr/>
        </p:nvSpPr>
        <p:spPr bwMode="auto">
          <a:xfrm>
            <a:off x="107950" y="0"/>
            <a:ext cx="9144000" cy="0"/>
          </a:xfrm>
          <a:prstGeom prst="rect">
            <a:avLst/>
          </a:prstGeom>
          <a:noFill/>
          <a:ln w="9525">
            <a:noFill/>
            <a:miter lim="800000"/>
            <a:headEnd/>
            <a:tailEnd/>
          </a:ln>
        </p:spPr>
        <p:txBody>
          <a:bodyPr wrap="none" anchor="ctr">
            <a:spAutoFit/>
          </a:bodyPr>
          <a:lstStyle/>
          <a:p>
            <a:endParaRPr lang="zh-CN" altLang="zh-CN"/>
          </a:p>
        </p:txBody>
      </p:sp>
      <p:sp>
        <p:nvSpPr>
          <p:cNvPr id="657412" name="Rectangle 7"/>
          <p:cNvSpPr>
            <a:spLocks noChangeArrowheads="1"/>
          </p:cNvSpPr>
          <p:nvPr/>
        </p:nvSpPr>
        <p:spPr bwMode="auto">
          <a:xfrm>
            <a:off x="2136775" y="4335451"/>
            <a:ext cx="5522913" cy="265113"/>
          </a:xfrm>
          <a:prstGeom prst="rect">
            <a:avLst/>
          </a:prstGeom>
          <a:gradFill rotWithShape="1">
            <a:gsLst>
              <a:gs pos="0">
                <a:srgbClr val="313131"/>
              </a:gs>
              <a:gs pos="50000">
                <a:srgbClr val="B2B2B2"/>
              </a:gs>
              <a:gs pos="100000">
                <a:srgbClr val="313131"/>
              </a:gs>
            </a:gsLst>
            <a:lin ang="5400000" scaled="1"/>
          </a:gradFill>
          <a:ln w="9525">
            <a:solidFill>
              <a:schemeClr val="folHlink"/>
            </a:solidFill>
            <a:miter lim="800000"/>
            <a:headEnd/>
            <a:tailEnd/>
          </a:ln>
        </p:spPr>
        <p:txBody>
          <a:bodyPr wrap="none" anchor="ctr"/>
          <a:lstStyle/>
          <a:p>
            <a:endParaRPr lang="zh-CN" altLang="zh-CN"/>
          </a:p>
        </p:txBody>
      </p:sp>
      <p:sp>
        <p:nvSpPr>
          <p:cNvPr id="657413" name="Oval 9"/>
          <p:cNvSpPr>
            <a:spLocks noChangeArrowheads="1"/>
          </p:cNvSpPr>
          <p:nvPr/>
        </p:nvSpPr>
        <p:spPr bwMode="auto">
          <a:xfrm>
            <a:off x="868363" y="3802051"/>
            <a:ext cx="1358900" cy="1331913"/>
          </a:xfrm>
          <a:prstGeom prst="ellipse">
            <a:avLst/>
          </a:prstGeom>
          <a:gradFill rotWithShape="1">
            <a:gsLst>
              <a:gs pos="0">
                <a:srgbClr val="FFFF99"/>
              </a:gs>
              <a:gs pos="100000">
                <a:srgbClr val="B2B26B"/>
              </a:gs>
            </a:gsLst>
            <a:path path="shape">
              <a:fillToRect l="50000" t="50000" r="50000" b="50000"/>
            </a:path>
          </a:gradFill>
          <a:ln w="9525">
            <a:solidFill>
              <a:schemeClr val="folHlink"/>
            </a:solidFill>
            <a:round/>
            <a:headEnd/>
            <a:tailEnd/>
          </a:ln>
        </p:spPr>
        <p:txBody>
          <a:bodyPr wrap="none" anchor="ctr"/>
          <a:lstStyle/>
          <a:p>
            <a:endParaRPr lang="zh-CN" altLang="zh-CN"/>
          </a:p>
        </p:txBody>
      </p:sp>
      <p:sp>
        <p:nvSpPr>
          <p:cNvPr id="657414" name="Oval 10"/>
          <p:cNvSpPr>
            <a:spLocks noChangeArrowheads="1"/>
          </p:cNvSpPr>
          <p:nvPr/>
        </p:nvSpPr>
        <p:spPr bwMode="auto">
          <a:xfrm>
            <a:off x="7569200" y="3802051"/>
            <a:ext cx="1358900" cy="1331913"/>
          </a:xfrm>
          <a:prstGeom prst="ellipse">
            <a:avLst/>
          </a:prstGeom>
          <a:gradFill rotWithShape="1">
            <a:gsLst>
              <a:gs pos="0">
                <a:srgbClr val="FFFF99"/>
              </a:gs>
              <a:gs pos="100000">
                <a:srgbClr val="AAAA66"/>
              </a:gs>
            </a:gsLst>
            <a:path path="shape">
              <a:fillToRect l="50000" t="50000" r="50000" b="50000"/>
            </a:path>
          </a:gradFill>
          <a:ln w="9525">
            <a:solidFill>
              <a:schemeClr val="folHlink"/>
            </a:solidFill>
            <a:round/>
            <a:headEnd/>
            <a:tailEnd/>
          </a:ln>
        </p:spPr>
        <p:txBody>
          <a:bodyPr wrap="none" anchor="ctr"/>
          <a:lstStyle/>
          <a:p>
            <a:endParaRPr lang="zh-CN" altLang="zh-CN"/>
          </a:p>
        </p:txBody>
      </p:sp>
      <p:grpSp>
        <p:nvGrpSpPr>
          <p:cNvPr id="657415" name="Group 11"/>
          <p:cNvGrpSpPr>
            <a:grpSpLocks/>
          </p:cNvGrpSpPr>
          <p:nvPr/>
        </p:nvGrpSpPr>
        <p:grpSpPr bwMode="auto">
          <a:xfrm>
            <a:off x="1230313" y="4210039"/>
            <a:ext cx="723900" cy="458787"/>
            <a:chOff x="1567" y="1056"/>
            <a:chExt cx="384" cy="336"/>
          </a:xfrm>
        </p:grpSpPr>
        <p:sp>
          <p:nvSpPr>
            <p:cNvPr id="657416" name="Rectangle 12"/>
            <p:cNvSpPr>
              <a:spLocks noChangeArrowheads="1"/>
            </p:cNvSpPr>
            <p:nvPr/>
          </p:nvSpPr>
          <p:spPr bwMode="auto">
            <a:xfrm>
              <a:off x="1663" y="1056"/>
              <a:ext cx="288" cy="336"/>
            </a:xfrm>
            <a:prstGeom prst="rect">
              <a:avLst/>
            </a:prstGeom>
            <a:solidFill>
              <a:srgbClr val="99CCFF"/>
            </a:solidFill>
            <a:ln w="9525">
              <a:solidFill>
                <a:schemeClr val="folHlink"/>
              </a:solidFill>
              <a:miter lim="800000"/>
              <a:headEnd/>
              <a:tailEnd/>
            </a:ln>
          </p:spPr>
          <p:txBody>
            <a:bodyPr wrap="none" anchor="ctr"/>
            <a:lstStyle/>
            <a:p>
              <a:endParaRPr lang="zh-CN" altLang="zh-CN"/>
            </a:p>
          </p:txBody>
        </p:sp>
        <p:sp>
          <p:nvSpPr>
            <p:cNvPr id="657417"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 name="T8" fmla="*/ 0 60000 65536"/>
                <a:gd name="T9" fmla="*/ 0 60000 65536"/>
                <a:gd name="T10" fmla="*/ 0 60000 65536"/>
                <a:gd name="T11" fmla="*/ 0 60000 65536"/>
                <a:gd name="T12" fmla="*/ 0 w 384"/>
                <a:gd name="T13" fmla="*/ 0 h 336"/>
                <a:gd name="T14" fmla="*/ 384 w 384"/>
                <a:gd name="T15" fmla="*/ 336 h 336"/>
              </a:gdLst>
              <a:ahLst/>
              <a:cxnLst>
                <a:cxn ang="T8">
                  <a:pos x="T0" y="T1"/>
                </a:cxn>
                <a:cxn ang="T9">
                  <a:pos x="T2" y="T3"/>
                </a:cxn>
                <a:cxn ang="T10">
                  <a:pos x="T4" y="T5"/>
                </a:cxn>
                <a:cxn ang="T11">
                  <a:pos x="T6" y="T7"/>
                </a:cxn>
              </a:cxnLst>
              <a:rect l="T12" t="T13" r="T14" b="T15"/>
              <a:pathLst>
                <a:path w="384" h="336">
                  <a:moveTo>
                    <a:pt x="0" y="0"/>
                  </a:moveTo>
                  <a:lnTo>
                    <a:pt x="384" y="0"/>
                  </a:lnTo>
                  <a:lnTo>
                    <a:pt x="384" y="336"/>
                  </a:lnTo>
                  <a:lnTo>
                    <a:pt x="0" y="336"/>
                  </a:lnTo>
                </a:path>
              </a:pathLst>
            </a:custGeom>
            <a:noFill/>
            <a:ln w="28575">
              <a:solidFill>
                <a:schemeClr val="folHlink"/>
              </a:solidFill>
              <a:round/>
              <a:headEnd/>
              <a:tailEnd/>
            </a:ln>
          </p:spPr>
          <p:txBody>
            <a:bodyPr/>
            <a:lstStyle/>
            <a:p>
              <a:endParaRPr lang="zh-CN" altLang="zh-CN"/>
            </a:p>
          </p:txBody>
        </p:sp>
        <p:sp>
          <p:nvSpPr>
            <p:cNvPr id="657418" name="Line 14"/>
            <p:cNvSpPr>
              <a:spLocks noChangeShapeType="1"/>
            </p:cNvSpPr>
            <p:nvPr/>
          </p:nvSpPr>
          <p:spPr bwMode="auto">
            <a:xfrm>
              <a:off x="1855" y="1056"/>
              <a:ext cx="0" cy="336"/>
            </a:xfrm>
            <a:prstGeom prst="line">
              <a:avLst/>
            </a:prstGeom>
            <a:noFill/>
            <a:ln w="9525">
              <a:solidFill>
                <a:schemeClr val="folHlink"/>
              </a:solidFill>
              <a:round/>
              <a:headEnd/>
              <a:tailEnd/>
            </a:ln>
          </p:spPr>
          <p:txBody>
            <a:bodyPr/>
            <a:lstStyle/>
            <a:p>
              <a:endParaRPr lang="zh-CN" altLang="en-US"/>
            </a:p>
          </p:txBody>
        </p:sp>
        <p:sp>
          <p:nvSpPr>
            <p:cNvPr id="657419" name="Line 15"/>
            <p:cNvSpPr>
              <a:spLocks noChangeShapeType="1"/>
            </p:cNvSpPr>
            <p:nvPr/>
          </p:nvSpPr>
          <p:spPr bwMode="auto">
            <a:xfrm>
              <a:off x="1759" y="1056"/>
              <a:ext cx="0" cy="336"/>
            </a:xfrm>
            <a:prstGeom prst="line">
              <a:avLst/>
            </a:prstGeom>
            <a:noFill/>
            <a:ln w="9525">
              <a:solidFill>
                <a:schemeClr val="folHlink"/>
              </a:solidFill>
              <a:round/>
              <a:headEnd/>
              <a:tailEnd/>
            </a:ln>
          </p:spPr>
          <p:txBody>
            <a:bodyPr/>
            <a:lstStyle/>
            <a:p>
              <a:endParaRPr lang="zh-CN" altLang="en-US"/>
            </a:p>
          </p:txBody>
        </p:sp>
        <p:sp>
          <p:nvSpPr>
            <p:cNvPr id="657420" name="Line 16"/>
            <p:cNvSpPr>
              <a:spLocks noChangeShapeType="1"/>
            </p:cNvSpPr>
            <p:nvPr/>
          </p:nvSpPr>
          <p:spPr bwMode="auto">
            <a:xfrm>
              <a:off x="1663" y="1056"/>
              <a:ext cx="0" cy="336"/>
            </a:xfrm>
            <a:prstGeom prst="line">
              <a:avLst/>
            </a:prstGeom>
            <a:noFill/>
            <a:ln w="9525">
              <a:solidFill>
                <a:schemeClr val="folHlink"/>
              </a:solidFill>
              <a:round/>
              <a:headEnd/>
              <a:tailEnd/>
            </a:ln>
          </p:spPr>
          <p:txBody>
            <a:bodyPr/>
            <a:lstStyle/>
            <a:p>
              <a:endParaRPr lang="zh-CN" altLang="en-US"/>
            </a:p>
          </p:txBody>
        </p:sp>
      </p:grpSp>
      <p:sp>
        <p:nvSpPr>
          <p:cNvPr id="657421" name="Line 17"/>
          <p:cNvSpPr>
            <a:spLocks noChangeShapeType="1"/>
          </p:cNvSpPr>
          <p:nvPr/>
        </p:nvSpPr>
        <p:spPr bwMode="auto">
          <a:xfrm>
            <a:off x="1949450" y="4456101"/>
            <a:ext cx="271463" cy="6350"/>
          </a:xfrm>
          <a:prstGeom prst="line">
            <a:avLst/>
          </a:prstGeom>
          <a:noFill/>
          <a:ln w="28575">
            <a:solidFill>
              <a:schemeClr val="folHlink"/>
            </a:solidFill>
            <a:round/>
            <a:headEnd/>
            <a:tailEnd/>
          </a:ln>
        </p:spPr>
        <p:txBody>
          <a:bodyPr/>
          <a:lstStyle/>
          <a:p>
            <a:endParaRPr lang="zh-CN" altLang="en-US"/>
          </a:p>
        </p:txBody>
      </p:sp>
      <p:sp>
        <p:nvSpPr>
          <p:cNvPr id="657422" name="Rectangle 18"/>
          <p:cNvSpPr>
            <a:spLocks noChangeArrowheads="1"/>
          </p:cNvSpPr>
          <p:nvPr/>
        </p:nvSpPr>
        <p:spPr bwMode="auto">
          <a:xfrm>
            <a:off x="2011363" y="4362439"/>
            <a:ext cx="169862" cy="193675"/>
          </a:xfrm>
          <a:prstGeom prst="rect">
            <a:avLst/>
          </a:prstGeom>
          <a:solidFill>
            <a:schemeClr val="hlink"/>
          </a:solidFill>
          <a:ln w="9525">
            <a:solidFill>
              <a:schemeClr val="folHlink"/>
            </a:solidFill>
            <a:miter lim="800000"/>
            <a:headEnd/>
            <a:tailEnd/>
          </a:ln>
        </p:spPr>
        <p:txBody>
          <a:bodyPr wrap="none" anchor="ctr"/>
          <a:lstStyle/>
          <a:p>
            <a:endParaRPr lang="zh-CN" altLang="zh-CN"/>
          </a:p>
        </p:txBody>
      </p:sp>
      <p:sp>
        <p:nvSpPr>
          <p:cNvPr id="657423" name="AutoShape 21"/>
          <p:cNvSpPr>
            <a:spLocks noChangeArrowheads="1"/>
          </p:cNvSpPr>
          <p:nvPr/>
        </p:nvSpPr>
        <p:spPr bwMode="auto">
          <a:xfrm>
            <a:off x="2770188" y="4387839"/>
            <a:ext cx="1266825" cy="177800"/>
          </a:xfrm>
          <a:prstGeom prst="rightArrow">
            <a:avLst>
              <a:gd name="adj1" fmla="val 50000"/>
              <a:gd name="adj2" fmla="val 178125"/>
            </a:avLst>
          </a:prstGeom>
          <a:solidFill>
            <a:srgbClr val="00FFCC"/>
          </a:solidFill>
          <a:ln w="9525" algn="ctr">
            <a:solidFill>
              <a:schemeClr val="folHlink"/>
            </a:solidFill>
            <a:miter lim="800000"/>
            <a:headEnd/>
            <a:tailEnd/>
          </a:ln>
        </p:spPr>
        <p:txBody>
          <a:bodyPr wrap="none" anchor="ctr"/>
          <a:lstStyle/>
          <a:p>
            <a:endParaRPr lang="zh-CN" altLang="zh-CN"/>
          </a:p>
        </p:txBody>
      </p:sp>
      <p:sp>
        <p:nvSpPr>
          <p:cNvPr id="657424" name="AutoShape 26"/>
          <p:cNvSpPr>
            <a:spLocks noChangeArrowheads="1"/>
          </p:cNvSpPr>
          <p:nvPr/>
        </p:nvSpPr>
        <p:spPr bwMode="auto">
          <a:xfrm>
            <a:off x="139700" y="4387839"/>
            <a:ext cx="1268413" cy="177800"/>
          </a:xfrm>
          <a:prstGeom prst="rightArrow">
            <a:avLst>
              <a:gd name="adj1" fmla="val 50000"/>
              <a:gd name="adj2" fmla="val 178348"/>
            </a:avLst>
          </a:prstGeom>
          <a:solidFill>
            <a:srgbClr val="00FFCC"/>
          </a:solidFill>
          <a:ln w="9525">
            <a:solidFill>
              <a:schemeClr val="folHlink"/>
            </a:solidFill>
            <a:miter lim="800000"/>
            <a:headEnd/>
            <a:tailEnd/>
          </a:ln>
        </p:spPr>
        <p:txBody>
          <a:bodyPr wrap="none" anchor="ctr"/>
          <a:lstStyle/>
          <a:p>
            <a:endParaRPr lang="zh-CN" altLang="zh-CN"/>
          </a:p>
        </p:txBody>
      </p:sp>
      <p:sp>
        <p:nvSpPr>
          <p:cNvPr id="657425" name="AutoShape 27"/>
          <p:cNvSpPr>
            <a:spLocks noChangeArrowheads="1"/>
          </p:cNvSpPr>
          <p:nvPr/>
        </p:nvSpPr>
        <p:spPr bwMode="auto">
          <a:xfrm>
            <a:off x="6564313" y="4379901"/>
            <a:ext cx="1266825" cy="176213"/>
          </a:xfrm>
          <a:prstGeom prst="rightArrow">
            <a:avLst>
              <a:gd name="adj1" fmla="val 50000"/>
              <a:gd name="adj2" fmla="val 179729"/>
            </a:avLst>
          </a:prstGeom>
          <a:solidFill>
            <a:srgbClr val="00FFCC"/>
          </a:solidFill>
          <a:ln w="9525" algn="ctr">
            <a:solidFill>
              <a:schemeClr val="folHlink"/>
            </a:solidFill>
            <a:miter lim="800000"/>
            <a:headEnd/>
            <a:tailEnd/>
          </a:ln>
        </p:spPr>
        <p:txBody>
          <a:bodyPr wrap="none" anchor="ctr"/>
          <a:lstStyle/>
          <a:p>
            <a:endParaRPr lang="zh-CN" altLang="zh-CN"/>
          </a:p>
        </p:txBody>
      </p:sp>
      <p:sp>
        <p:nvSpPr>
          <p:cNvPr id="657426" name="Text Box 28"/>
          <p:cNvSpPr txBox="1">
            <a:spLocks noChangeArrowheads="1"/>
          </p:cNvSpPr>
          <p:nvPr/>
        </p:nvSpPr>
        <p:spPr bwMode="auto">
          <a:xfrm>
            <a:off x="4060825" y="4278301"/>
            <a:ext cx="1592263" cy="396875"/>
          </a:xfrm>
          <a:prstGeom prst="rect">
            <a:avLst/>
          </a:prstGeom>
          <a:noFill/>
          <a:ln w="9525">
            <a:noFill/>
            <a:miter lim="800000"/>
            <a:headEnd/>
            <a:tailEnd/>
          </a:ln>
        </p:spPr>
        <p:txBody>
          <a:bodyPr wrap="none">
            <a:spAutoFit/>
          </a:bodyPr>
          <a:lstStyle/>
          <a:p>
            <a:r>
              <a:rPr kumimoji="1" lang="en-US" altLang="zh-CN" sz="2000" b="1"/>
              <a:t>1 0 1 1 0 0 1</a:t>
            </a:r>
          </a:p>
        </p:txBody>
      </p:sp>
      <p:sp>
        <p:nvSpPr>
          <p:cNvPr id="657427" name="Text Box 29"/>
          <p:cNvSpPr txBox="1">
            <a:spLocks noChangeArrowheads="1"/>
          </p:cNvSpPr>
          <p:nvPr/>
        </p:nvSpPr>
        <p:spPr bwMode="auto">
          <a:xfrm>
            <a:off x="5675313" y="4144951"/>
            <a:ext cx="488950" cy="457200"/>
          </a:xfrm>
          <a:prstGeom prst="rect">
            <a:avLst/>
          </a:prstGeom>
          <a:noFill/>
          <a:ln w="9525">
            <a:noFill/>
            <a:miter lim="800000"/>
            <a:headEnd/>
            <a:tailEnd/>
          </a:ln>
        </p:spPr>
        <p:txBody>
          <a:bodyPr wrap="none">
            <a:spAutoFit/>
          </a:bodyPr>
          <a:lstStyle/>
          <a:p>
            <a:r>
              <a:rPr kumimoji="1" lang="en-US" altLang="zh-CN" sz="2400" b="1">
                <a:latin typeface="Times New Roman" pitchFamily="18" charset="0"/>
              </a:rPr>
              <a:t>…</a:t>
            </a:r>
          </a:p>
        </p:txBody>
      </p:sp>
      <p:sp>
        <p:nvSpPr>
          <p:cNvPr id="657428" name="Text Box 32"/>
          <p:cNvSpPr txBox="1">
            <a:spLocks noChangeArrowheads="1"/>
          </p:cNvSpPr>
          <p:nvPr/>
        </p:nvSpPr>
        <p:spPr bwMode="auto">
          <a:xfrm>
            <a:off x="2232025" y="5106976"/>
            <a:ext cx="1098550" cy="457200"/>
          </a:xfrm>
          <a:prstGeom prst="rect">
            <a:avLst/>
          </a:prstGeom>
          <a:noFill/>
          <a:ln w="9525">
            <a:noFill/>
            <a:miter lim="800000"/>
            <a:headEnd/>
            <a:tailEnd/>
          </a:ln>
        </p:spPr>
        <p:txBody>
          <a:bodyPr wrap="none">
            <a:spAutoFit/>
          </a:bodyPr>
          <a:lstStyle/>
          <a:p>
            <a:r>
              <a:rPr kumimoji="1" lang="zh-CN" altLang="en-US" sz="2400">
                <a:latin typeface="Times New Roman" pitchFamily="18" charset="0"/>
                <a:ea typeface="黑体" pitchFamily="49" charset="-122"/>
              </a:rPr>
              <a:t>发送器</a:t>
            </a:r>
          </a:p>
        </p:txBody>
      </p:sp>
      <p:sp>
        <p:nvSpPr>
          <p:cNvPr id="657429" name="Text Box 34"/>
          <p:cNvSpPr txBox="1">
            <a:spLocks noChangeArrowheads="1"/>
          </p:cNvSpPr>
          <p:nvPr/>
        </p:nvSpPr>
        <p:spPr bwMode="auto">
          <a:xfrm>
            <a:off x="1187450" y="4621201"/>
            <a:ext cx="793750" cy="457200"/>
          </a:xfrm>
          <a:prstGeom prst="rect">
            <a:avLst/>
          </a:prstGeom>
          <a:noFill/>
          <a:ln w="9525">
            <a:noFill/>
            <a:miter lim="800000"/>
            <a:headEnd/>
            <a:tailEnd/>
          </a:ln>
        </p:spPr>
        <p:txBody>
          <a:bodyPr wrap="none">
            <a:spAutoFit/>
          </a:bodyPr>
          <a:lstStyle/>
          <a:p>
            <a:r>
              <a:rPr kumimoji="1" lang="zh-CN" altLang="en-US" sz="2400">
                <a:latin typeface="Times New Roman" pitchFamily="18" charset="0"/>
                <a:ea typeface="黑体" pitchFamily="49" charset="-122"/>
              </a:rPr>
              <a:t>队列</a:t>
            </a:r>
          </a:p>
        </p:txBody>
      </p:sp>
      <p:grpSp>
        <p:nvGrpSpPr>
          <p:cNvPr id="3" name="Group 45"/>
          <p:cNvGrpSpPr>
            <a:grpSpLocks/>
          </p:cNvGrpSpPr>
          <p:nvPr/>
        </p:nvGrpSpPr>
        <p:grpSpPr bwMode="auto">
          <a:xfrm>
            <a:off x="5535613" y="2701914"/>
            <a:ext cx="2032000" cy="1612900"/>
            <a:chOff x="3419" y="1933"/>
            <a:chExt cx="1280" cy="1016"/>
          </a:xfrm>
        </p:grpSpPr>
        <p:sp>
          <p:nvSpPr>
            <p:cNvPr id="657431" name="Line 33"/>
            <p:cNvSpPr>
              <a:spLocks noChangeShapeType="1"/>
            </p:cNvSpPr>
            <p:nvPr/>
          </p:nvSpPr>
          <p:spPr bwMode="auto">
            <a:xfrm flipH="1">
              <a:off x="3602" y="2495"/>
              <a:ext cx="276" cy="454"/>
            </a:xfrm>
            <a:prstGeom prst="line">
              <a:avLst/>
            </a:prstGeom>
            <a:noFill/>
            <a:ln w="28575">
              <a:solidFill>
                <a:schemeClr val="folHlink"/>
              </a:solidFill>
              <a:round/>
              <a:headEnd/>
              <a:tailEnd type="triangle" w="med" len="lg"/>
            </a:ln>
          </p:spPr>
          <p:txBody>
            <a:bodyPr/>
            <a:lstStyle/>
            <a:p>
              <a:endParaRPr lang="zh-CN" altLang="en-US"/>
            </a:p>
          </p:txBody>
        </p:sp>
        <p:sp>
          <p:nvSpPr>
            <p:cNvPr id="657432" name="Text Box 36"/>
            <p:cNvSpPr txBox="1">
              <a:spLocks noChangeArrowheads="1"/>
            </p:cNvSpPr>
            <p:nvPr/>
          </p:nvSpPr>
          <p:spPr bwMode="auto">
            <a:xfrm>
              <a:off x="3419" y="1933"/>
              <a:ext cx="1280" cy="523"/>
            </a:xfrm>
            <a:prstGeom prst="rect">
              <a:avLst/>
            </a:prstGeom>
            <a:solidFill>
              <a:srgbClr val="FFFF99"/>
            </a:solidFill>
            <a:ln w="76200" cmpd="tri">
              <a:solidFill>
                <a:schemeClr val="folHlink"/>
              </a:solidFill>
              <a:miter lim="800000"/>
              <a:headEnd/>
              <a:tailEnd/>
            </a:ln>
          </p:spPr>
          <p:txBody>
            <a:bodyPr wrap="none">
              <a:spAutoFit/>
            </a:bodyPr>
            <a:lstStyle/>
            <a:p>
              <a:pPr algn="ctr"/>
              <a:r>
                <a:rPr kumimoji="1" lang="zh-CN" altLang="en-US" sz="2400">
                  <a:latin typeface="黑体" pitchFamily="49" charset="-122"/>
                  <a:ea typeface="黑体" pitchFamily="49" charset="-122"/>
                </a:rPr>
                <a:t>在链路上产生</a:t>
              </a:r>
            </a:p>
            <a:p>
              <a:pPr algn="ctr"/>
              <a:r>
                <a:rPr kumimoji="1" lang="zh-CN" altLang="en-US" sz="2400">
                  <a:latin typeface="黑体" pitchFamily="49" charset="-122"/>
                  <a:ea typeface="黑体" pitchFamily="49" charset="-122"/>
                </a:rPr>
                <a:t>传播时延</a:t>
              </a:r>
            </a:p>
          </p:txBody>
        </p:sp>
      </p:grpSp>
      <p:sp>
        <p:nvSpPr>
          <p:cNvPr id="657433" name="Text Box 37"/>
          <p:cNvSpPr txBox="1">
            <a:spLocks noChangeArrowheads="1"/>
          </p:cNvSpPr>
          <p:nvPr/>
        </p:nvSpPr>
        <p:spPr bwMode="auto">
          <a:xfrm>
            <a:off x="7704138" y="5197464"/>
            <a:ext cx="1054100" cy="457200"/>
          </a:xfrm>
          <a:prstGeom prst="rect">
            <a:avLst/>
          </a:prstGeom>
          <a:noFill/>
          <a:ln w="9525">
            <a:noFill/>
            <a:miter lim="800000"/>
            <a:headEnd/>
            <a:tailEnd/>
          </a:ln>
        </p:spPr>
        <p:txBody>
          <a:bodyPr wrap="none">
            <a:spAutoFit/>
          </a:bodyPr>
          <a:lstStyle/>
          <a:p>
            <a:r>
              <a:rPr kumimoji="1" lang="zh-CN" altLang="en-US" sz="2400">
                <a:latin typeface="Times New Roman" pitchFamily="18" charset="0"/>
                <a:ea typeface="黑体" pitchFamily="49" charset="-122"/>
              </a:rPr>
              <a:t>结点</a:t>
            </a:r>
            <a:r>
              <a:rPr kumimoji="1" lang="zh-CN" altLang="en-US" sz="1600">
                <a:ea typeface="黑体" pitchFamily="49" charset="-122"/>
              </a:rPr>
              <a:t> </a:t>
            </a:r>
            <a:r>
              <a:rPr kumimoji="1" lang="en-US" altLang="zh-CN" sz="2400">
                <a:ea typeface="黑体" pitchFamily="49" charset="-122"/>
              </a:rPr>
              <a:t>B</a:t>
            </a:r>
          </a:p>
        </p:txBody>
      </p:sp>
      <p:sp>
        <p:nvSpPr>
          <p:cNvPr id="657434" name="Text Box 38"/>
          <p:cNvSpPr txBox="1">
            <a:spLocks noChangeArrowheads="1"/>
          </p:cNvSpPr>
          <p:nvPr/>
        </p:nvSpPr>
        <p:spPr bwMode="auto">
          <a:xfrm>
            <a:off x="1008063" y="5106976"/>
            <a:ext cx="1054100" cy="457200"/>
          </a:xfrm>
          <a:prstGeom prst="rect">
            <a:avLst/>
          </a:prstGeom>
          <a:noFill/>
          <a:ln w="9525">
            <a:noFill/>
            <a:miter lim="800000"/>
            <a:headEnd/>
            <a:tailEnd/>
          </a:ln>
        </p:spPr>
        <p:txBody>
          <a:bodyPr wrap="none">
            <a:spAutoFit/>
          </a:bodyPr>
          <a:lstStyle/>
          <a:p>
            <a:r>
              <a:rPr kumimoji="1" lang="zh-CN" altLang="en-US" sz="2400">
                <a:latin typeface="Times New Roman" pitchFamily="18" charset="0"/>
                <a:ea typeface="黑体" pitchFamily="49" charset="-122"/>
              </a:rPr>
              <a:t>结点</a:t>
            </a:r>
            <a:r>
              <a:rPr kumimoji="1" lang="zh-CN" altLang="en-US" sz="1600">
                <a:ea typeface="黑体" pitchFamily="49" charset="-122"/>
              </a:rPr>
              <a:t> </a:t>
            </a:r>
            <a:r>
              <a:rPr kumimoji="1" lang="en-US" altLang="zh-CN" sz="2400">
                <a:ea typeface="黑体" pitchFamily="49" charset="-122"/>
              </a:rPr>
              <a:t>A</a:t>
            </a:r>
          </a:p>
        </p:txBody>
      </p:sp>
      <p:grpSp>
        <p:nvGrpSpPr>
          <p:cNvPr id="4" name="Group 44"/>
          <p:cNvGrpSpPr>
            <a:grpSpLocks/>
          </p:cNvGrpSpPr>
          <p:nvPr/>
        </p:nvGrpSpPr>
        <p:grpSpPr bwMode="auto">
          <a:xfrm>
            <a:off x="1935163" y="2917814"/>
            <a:ext cx="3262313" cy="1470025"/>
            <a:chOff x="1151" y="2069"/>
            <a:chExt cx="2055" cy="926"/>
          </a:xfrm>
        </p:grpSpPr>
        <p:sp>
          <p:nvSpPr>
            <p:cNvPr id="657436" name="Text Box 24"/>
            <p:cNvSpPr txBox="1">
              <a:spLocks noChangeArrowheads="1"/>
            </p:cNvSpPr>
            <p:nvPr/>
          </p:nvSpPr>
          <p:spPr bwMode="auto">
            <a:xfrm>
              <a:off x="1151" y="2069"/>
              <a:ext cx="2055" cy="523"/>
            </a:xfrm>
            <a:prstGeom prst="rect">
              <a:avLst/>
            </a:prstGeom>
            <a:solidFill>
              <a:srgbClr val="FFFF99"/>
            </a:solidFill>
            <a:ln w="76200" cmpd="tri">
              <a:solidFill>
                <a:schemeClr val="folHlink"/>
              </a:solidFill>
              <a:miter lim="800000"/>
              <a:headEnd/>
              <a:tailEnd/>
            </a:ln>
          </p:spPr>
          <p:txBody>
            <a:bodyPr wrap="none">
              <a:spAutoFit/>
            </a:bodyPr>
            <a:lstStyle/>
            <a:p>
              <a:pPr algn="ctr"/>
              <a:r>
                <a:rPr kumimoji="1" lang="zh-CN" altLang="en-US" sz="2400" dirty="0">
                  <a:latin typeface="黑体" pitchFamily="49" charset="-122"/>
                  <a:ea typeface="黑体" pitchFamily="49" charset="-122"/>
                </a:rPr>
                <a:t>在发送器产生传输时延</a:t>
              </a:r>
            </a:p>
            <a:p>
              <a:pPr algn="ctr"/>
              <a:r>
                <a:rPr kumimoji="1" lang="en-US" altLang="zh-CN" sz="2400" dirty="0">
                  <a:latin typeface="黑体" pitchFamily="49" charset="-122"/>
                  <a:ea typeface="黑体" pitchFamily="49" charset="-122"/>
                </a:rPr>
                <a:t>(</a:t>
              </a:r>
              <a:r>
                <a:rPr kumimoji="1" lang="zh-CN" altLang="en-US" sz="2400" dirty="0">
                  <a:latin typeface="黑体" pitchFamily="49" charset="-122"/>
                  <a:ea typeface="黑体" pitchFamily="49" charset="-122"/>
                </a:rPr>
                <a:t>即发送时延</a:t>
              </a:r>
              <a:r>
                <a:rPr kumimoji="1" lang="en-US" altLang="zh-CN" sz="2400" dirty="0">
                  <a:latin typeface="黑体" pitchFamily="49" charset="-122"/>
                  <a:ea typeface="黑体" pitchFamily="49" charset="-122"/>
                </a:rPr>
                <a:t>)</a:t>
              </a:r>
            </a:p>
          </p:txBody>
        </p:sp>
        <p:sp>
          <p:nvSpPr>
            <p:cNvPr id="657437" name="Line 40"/>
            <p:cNvSpPr>
              <a:spLocks noChangeShapeType="1"/>
            </p:cNvSpPr>
            <p:nvPr/>
          </p:nvSpPr>
          <p:spPr bwMode="auto">
            <a:xfrm flipH="1">
              <a:off x="1247" y="2614"/>
              <a:ext cx="454" cy="381"/>
            </a:xfrm>
            <a:prstGeom prst="line">
              <a:avLst/>
            </a:prstGeom>
            <a:noFill/>
            <a:ln w="28575">
              <a:solidFill>
                <a:schemeClr val="folHlink"/>
              </a:solidFill>
              <a:round/>
              <a:headEnd/>
              <a:tailEnd type="triangle" w="med" len="lg"/>
            </a:ln>
          </p:spPr>
          <p:txBody>
            <a:bodyPr/>
            <a:lstStyle/>
            <a:p>
              <a:endParaRPr lang="zh-CN" altLang="en-US"/>
            </a:p>
          </p:txBody>
        </p:sp>
      </p:grpSp>
      <p:sp>
        <p:nvSpPr>
          <p:cNvPr id="657438" name="Line 41"/>
          <p:cNvSpPr>
            <a:spLocks noChangeShapeType="1"/>
          </p:cNvSpPr>
          <p:nvPr/>
        </p:nvSpPr>
        <p:spPr bwMode="auto">
          <a:xfrm flipH="1" flipV="1">
            <a:off x="2087563" y="4530714"/>
            <a:ext cx="431800" cy="647700"/>
          </a:xfrm>
          <a:prstGeom prst="line">
            <a:avLst/>
          </a:prstGeom>
          <a:noFill/>
          <a:ln w="28575">
            <a:solidFill>
              <a:schemeClr val="folHlink"/>
            </a:solidFill>
            <a:round/>
            <a:headEnd/>
            <a:tailEnd type="triangle" w="med" len="lg"/>
          </a:ln>
        </p:spPr>
        <p:txBody>
          <a:bodyPr/>
          <a:lstStyle/>
          <a:p>
            <a:endParaRPr lang="zh-CN" altLang="en-US"/>
          </a:p>
        </p:txBody>
      </p:sp>
      <p:sp>
        <p:nvSpPr>
          <p:cNvPr id="657439" name="Line 39"/>
          <p:cNvSpPr>
            <a:spLocks noChangeShapeType="1"/>
          </p:cNvSpPr>
          <p:nvPr/>
        </p:nvSpPr>
        <p:spPr bwMode="auto">
          <a:xfrm flipH="1">
            <a:off x="1547813" y="2774939"/>
            <a:ext cx="55562" cy="1008062"/>
          </a:xfrm>
          <a:prstGeom prst="line">
            <a:avLst/>
          </a:prstGeom>
          <a:noFill/>
          <a:ln w="28575">
            <a:solidFill>
              <a:schemeClr val="folHlink"/>
            </a:solidFill>
            <a:round/>
            <a:headEnd/>
            <a:tailEnd type="triangle" w="med" len="lg"/>
          </a:ln>
        </p:spPr>
        <p:txBody>
          <a:bodyPr/>
          <a:lstStyle/>
          <a:p>
            <a:endParaRPr lang="zh-CN" altLang="en-US"/>
          </a:p>
        </p:txBody>
      </p:sp>
      <p:sp>
        <p:nvSpPr>
          <p:cNvPr id="657440" name="Text Box 42"/>
          <p:cNvSpPr txBox="1">
            <a:spLocks noChangeArrowheads="1"/>
          </p:cNvSpPr>
          <p:nvPr/>
        </p:nvSpPr>
        <p:spPr bwMode="auto">
          <a:xfrm>
            <a:off x="128588" y="1857364"/>
            <a:ext cx="2954655" cy="830997"/>
          </a:xfrm>
          <a:prstGeom prst="rect">
            <a:avLst/>
          </a:prstGeom>
          <a:solidFill>
            <a:srgbClr val="FFFF99"/>
          </a:solidFill>
          <a:ln w="76200" cmpd="tri">
            <a:solidFill>
              <a:schemeClr val="folHlink"/>
            </a:solidFill>
            <a:miter lim="800000"/>
            <a:headEnd/>
            <a:tailEnd/>
          </a:ln>
        </p:spPr>
        <p:txBody>
          <a:bodyPr wrap="none">
            <a:spAutoFit/>
          </a:bodyPr>
          <a:lstStyle/>
          <a:p>
            <a:pPr algn="ctr"/>
            <a:r>
              <a:rPr kumimoji="1" lang="zh-CN" altLang="en-US" sz="2400">
                <a:latin typeface="黑体" pitchFamily="49" charset="-122"/>
                <a:ea typeface="黑体" pitchFamily="49" charset="-122"/>
              </a:rPr>
              <a:t>在结点</a:t>
            </a:r>
            <a:r>
              <a:rPr kumimoji="1" lang="zh-CN" altLang="en-US" sz="2400">
                <a:ea typeface="黑体" pitchFamily="49" charset="-122"/>
              </a:rPr>
              <a:t> </a:t>
            </a:r>
            <a:r>
              <a:rPr kumimoji="1" lang="en-US" altLang="zh-CN" sz="2400">
                <a:ea typeface="黑体" pitchFamily="49" charset="-122"/>
              </a:rPr>
              <a:t>A </a:t>
            </a:r>
            <a:r>
              <a:rPr kumimoji="1" lang="zh-CN" altLang="en-US" sz="2400">
                <a:latin typeface="黑体" pitchFamily="49" charset="-122"/>
                <a:ea typeface="黑体" pitchFamily="49" charset="-122"/>
              </a:rPr>
              <a:t>中产生</a:t>
            </a:r>
          </a:p>
          <a:p>
            <a:pPr algn="ctr"/>
            <a:r>
              <a:rPr kumimoji="1" lang="zh-CN" altLang="en-US" sz="2400">
                <a:latin typeface="黑体" pitchFamily="49" charset="-122"/>
                <a:ea typeface="黑体" pitchFamily="49" charset="-122"/>
              </a:rPr>
              <a:t>处理时延和排队时延</a:t>
            </a:r>
          </a:p>
        </p:txBody>
      </p:sp>
      <p:sp>
        <p:nvSpPr>
          <p:cNvPr id="657441" name="Text Box 46"/>
          <p:cNvSpPr txBox="1">
            <a:spLocks noChangeArrowheads="1"/>
          </p:cNvSpPr>
          <p:nvPr/>
        </p:nvSpPr>
        <p:spPr bwMode="auto">
          <a:xfrm>
            <a:off x="107950" y="3925876"/>
            <a:ext cx="793750" cy="457200"/>
          </a:xfrm>
          <a:prstGeom prst="rect">
            <a:avLst/>
          </a:prstGeom>
          <a:noFill/>
          <a:ln w="9525">
            <a:noFill/>
            <a:miter lim="800000"/>
            <a:headEnd/>
            <a:tailEnd/>
          </a:ln>
        </p:spPr>
        <p:txBody>
          <a:bodyPr wrap="none">
            <a:spAutoFit/>
          </a:bodyPr>
          <a:lstStyle/>
          <a:p>
            <a:r>
              <a:rPr kumimoji="1" lang="zh-CN" altLang="en-US" sz="2400">
                <a:latin typeface="Times New Roman" pitchFamily="18" charset="0"/>
                <a:ea typeface="黑体" pitchFamily="49" charset="-122"/>
              </a:rPr>
              <a:t>数据</a:t>
            </a:r>
            <a:endParaRPr kumimoji="1" lang="zh-CN" altLang="en-US" sz="2400">
              <a:ea typeface="黑体" pitchFamily="49" charset="-122"/>
            </a:endParaRPr>
          </a:p>
        </p:txBody>
      </p:sp>
      <p:sp>
        <p:nvSpPr>
          <p:cNvPr id="657442" name="Text Box 47"/>
          <p:cNvSpPr txBox="1">
            <a:spLocks noChangeArrowheads="1"/>
          </p:cNvSpPr>
          <p:nvPr/>
        </p:nvSpPr>
        <p:spPr bwMode="auto">
          <a:xfrm>
            <a:off x="2214546" y="1071546"/>
            <a:ext cx="5403018" cy="523220"/>
          </a:xfrm>
          <a:prstGeom prst="rect">
            <a:avLst/>
          </a:prstGeom>
          <a:noFill/>
          <a:ln w="9525">
            <a:noFill/>
            <a:miter lim="800000"/>
            <a:headEnd/>
            <a:tailEnd/>
          </a:ln>
        </p:spPr>
        <p:txBody>
          <a:bodyPr wrap="none">
            <a:spAutoFit/>
          </a:bodyPr>
          <a:lstStyle/>
          <a:p>
            <a:pPr algn="ctr"/>
            <a:r>
              <a:rPr kumimoji="1" lang="zh-CN" altLang="en-US" sz="2800" dirty="0">
                <a:ea typeface="黑体" pitchFamily="2" charset="-122"/>
              </a:rPr>
              <a:t>假设从结点 </a:t>
            </a:r>
            <a:r>
              <a:rPr kumimoji="1" lang="en-US" altLang="zh-CN" sz="2800" dirty="0">
                <a:ea typeface="黑体" pitchFamily="2" charset="-122"/>
              </a:rPr>
              <a:t>A </a:t>
            </a:r>
            <a:r>
              <a:rPr kumimoji="1" lang="zh-CN" altLang="en-US" sz="2800" dirty="0">
                <a:ea typeface="黑体" pitchFamily="2" charset="-122"/>
              </a:rPr>
              <a:t>向结点 </a:t>
            </a:r>
            <a:r>
              <a:rPr kumimoji="1" lang="en-US" altLang="zh-CN" sz="2800" dirty="0">
                <a:ea typeface="黑体" pitchFamily="2" charset="-122"/>
              </a:rPr>
              <a:t>B </a:t>
            </a:r>
            <a:r>
              <a:rPr kumimoji="1" lang="zh-CN" altLang="en-US" sz="2800" dirty="0">
                <a:ea typeface="黑体" pitchFamily="2" charset="-122"/>
              </a:rPr>
              <a:t>发送数据</a:t>
            </a:r>
          </a:p>
        </p:txBody>
      </p:sp>
      <p:sp>
        <p:nvSpPr>
          <p:cNvPr id="657443" name="Text Box 48"/>
          <p:cNvSpPr txBox="1">
            <a:spLocks noChangeArrowheads="1"/>
          </p:cNvSpPr>
          <p:nvPr/>
        </p:nvSpPr>
        <p:spPr bwMode="auto">
          <a:xfrm>
            <a:off x="4356100" y="4646601"/>
            <a:ext cx="793750" cy="457200"/>
          </a:xfrm>
          <a:prstGeom prst="rect">
            <a:avLst/>
          </a:prstGeom>
          <a:noFill/>
          <a:ln w="9525">
            <a:noFill/>
            <a:miter lim="800000"/>
            <a:headEnd/>
            <a:tailEnd/>
          </a:ln>
        </p:spPr>
        <p:txBody>
          <a:bodyPr wrap="none">
            <a:spAutoFit/>
          </a:bodyPr>
          <a:lstStyle/>
          <a:p>
            <a:r>
              <a:rPr kumimoji="1" lang="zh-CN" altLang="en-US" sz="2400">
                <a:latin typeface="Times New Roman" pitchFamily="18" charset="0"/>
                <a:ea typeface="黑体" pitchFamily="49" charset="-122"/>
              </a:rPr>
              <a:t>链路</a:t>
            </a:r>
            <a:endParaRPr kumimoji="1" lang="zh-CN" altLang="en-US" sz="2400">
              <a:ea typeface="黑体" pitchFamily="49" charset="-122"/>
            </a:endParaRPr>
          </a:p>
        </p:txBody>
      </p:sp>
      <p:sp>
        <p:nvSpPr>
          <p:cNvPr id="36" name="矩形 35"/>
          <p:cNvSpPr/>
          <p:nvPr/>
        </p:nvSpPr>
        <p:spPr>
          <a:xfrm>
            <a:off x="2714612" y="5643578"/>
            <a:ext cx="4536504" cy="523220"/>
          </a:xfrm>
          <a:prstGeom prst="rect">
            <a:avLst/>
          </a:prstGeom>
        </p:spPr>
        <p:txBody>
          <a:bodyPr wrap="square">
            <a:spAutoFit/>
          </a:bodyPr>
          <a:lstStyle/>
          <a:p>
            <a:pPr algn="ctr"/>
            <a:r>
              <a:rPr lang="zh-CN" altLang="zh-CN" sz="2800" dirty="0">
                <a:solidFill>
                  <a:srgbClr val="FF0000"/>
                </a:solidFill>
                <a:latin typeface="+mn-lt"/>
                <a:ea typeface="黑体" pitchFamily="2" charset="-122"/>
              </a:rPr>
              <a:t>几种时延产生的地方不一样</a:t>
            </a:r>
            <a:endParaRPr lang="zh-CN" altLang="en-US" sz="2800" dirty="0">
              <a:solidFill>
                <a:srgbClr val="FF0000"/>
              </a:solidFill>
              <a:latin typeface="+mn-lt"/>
              <a:ea typeface="黑体" pitchFamily="2" charset="-122"/>
            </a:endParaRPr>
          </a:p>
        </p:txBody>
      </p:sp>
    </p:spTree>
    <p:extLst>
      <p:ext uri="{BB962C8B-B14F-4D97-AF65-F5344CB8AC3E}">
        <p14:creationId xmlns:p14="http://schemas.microsoft.com/office/powerpoint/2010/main" val="185118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580BE883-ADDE-4007-9C96-84AE3358CF35}" type="slidenum">
              <a:rPr lang="en-US" altLang="zh-CN"/>
              <a:pPr/>
              <a:t>239</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155076"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55078" name="Rectangle 6"/>
          <p:cNvSpPr>
            <a:spLocks noGrp="1" noChangeArrowheads="1"/>
          </p:cNvSpPr>
          <p:nvPr>
            <p:ph type="title"/>
          </p:nvPr>
        </p:nvSpPr>
        <p:spPr>
          <a:xfrm>
            <a:off x="457200" y="304800"/>
            <a:ext cx="8305800" cy="609600"/>
          </a:xfrm>
          <a:noFill/>
        </p:spPr>
        <p:txBody>
          <a:bodyPr/>
          <a:lstStyle/>
          <a:p>
            <a:r>
              <a:rPr lang="en-US" altLang="zh-CN" dirty="0"/>
              <a:t>0.6.4 Bandwidth-Delay Product</a:t>
            </a:r>
            <a:r>
              <a:rPr lang="en-US" altLang="zh-CN" dirty="0">
                <a:solidFill>
                  <a:srgbClr val="FF0000"/>
                </a:solidFill>
              </a:rPr>
              <a:t> </a:t>
            </a:r>
          </a:p>
        </p:txBody>
      </p:sp>
      <p:sp>
        <p:nvSpPr>
          <p:cNvPr id="1155079" name="Rectangle 7"/>
          <p:cNvSpPr>
            <a:spLocks noGrp="1" noChangeArrowheads="1"/>
          </p:cNvSpPr>
          <p:nvPr>
            <p:ph type="body" idx="1"/>
          </p:nvPr>
        </p:nvSpPr>
        <p:spPr>
          <a:xfrm>
            <a:off x="304800" y="1000108"/>
            <a:ext cx="8410604" cy="5143536"/>
          </a:xfrm>
          <a:noFill/>
        </p:spPr>
        <p:txBody>
          <a:bodyPr/>
          <a:lstStyle/>
          <a:p>
            <a:pPr>
              <a:spcBef>
                <a:spcPts val="600"/>
              </a:spcBef>
            </a:pPr>
            <a:r>
              <a:rPr lang="en-US" altLang="zh-CN" dirty="0"/>
              <a:t>Bandwidth and delay are two performance metrics of </a:t>
            </a:r>
            <a:r>
              <a:rPr lang="en-US" altLang="zh-CN" dirty="0">
                <a:solidFill>
                  <a:srgbClr val="FF0000"/>
                </a:solidFill>
              </a:rPr>
              <a:t>a link</a:t>
            </a:r>
            <a:r>
              <a:rPr lang="en-US" altLang="zh-CN" dirty="0"/>
              <a:t>.</a:t>
            </a:r>
          </a:p>
          <a:p>
            <a:pPr>
              <a:spcBef>
                <a:spcPts val="600"/>
              </a:spcBef>
            </a:pPr>
            <a:endParaRPr lang="en-US" altLang="zh-CN" dirty="0"/>
          </a:p>
          <a:p>
            <a:pPr>
              <a:spcBef>
                <a:spcPts val="600"/>
              </a:spcBef>
            </a:pPr>
            <a:r>
              <a:rPr lang="en-US" altLang="zh-CN" dirty="0"/>
              <a:t>However, as we will see in this chapter and future chapters, what is very important </a:t>
            </a:r>
            <a:r>
              <a:rPr lang="en-US" altLang="zh-CN" sz="2200" dirty="0"/>
              <a:t>in data communications </a:t>
            </a:r>
            <a:r>
              <a:rPr lang="en-US" altLang="zh-CN" dirty="0"/>
              <a:t>is </a:t>
            </a:r>
            <a:r>
              <a:rPr lang="en-US" altLang="zh-CN" dirty="0">
                <a:solidFill>
                  <a:schemeClr val="hlink"/>
                </a:solidFill>
              </a:rPr>
              <a:t>the product of the two</a:t>
            </a:r>
            <a:r>
              <a:rPr lang="en-US" altLang="zh-CN" dirty="0"/>
              <a:t>.</a:t>
            </a:r>
          </a:p>
          <a:p>
            <a:pPr>
              <a:spcBef>
                <a:spcPts val="600"/>
              </a:spcBef>
            </a:pPr>
            <a:endParaRPr lang="en-US" altLang="zh-CN" dirty="0"/>
          </a:p>
          <a:p>
            <a:pPr>
              <a:spcBef>
                <a:spcPts val="600"/>
              </a:spcBef>
            </a:pPr>
            <a:r>
              <a:rPr lang="en-US" altLang="zh-CN" dirty="0"/>
              <a:t>Let us </a:t>
            </a:r>
            <a:r>
              <a:rPr lang="en-US" altLang="zh-CN" dirty="0">
                <a:solidFill>
                  <a:schemeClr val="hlink"/>
                </a:solidFill>
              </a:rPr>
              <a:t>elaborate on</a:t>
            </a:r>
            <a:r>
              <a:rPr lang="en-US" altLang="zh-CN" dirty="0"/>
              <a:t> this issue, using two hypothetical cases as examples. </a:t>
            </a:r>
          </a:p>
          <a:p>
            <a:pPr>
              <a:spcBef>
                <a:spcPts val="600"/>
              </a:spcBef>
            </a:pP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744452" name="Picture 4"/>
          <p:cNvPicPr>
            <a:picLocks noChangeAspect="1" noChangeArrowheads="1"/>
          </p:cNvPicPr>
          <p:nvPr/>
        </p:nvPicPr>
        <p:blipFill>
          <a:blip r:embed="rId3" cstate="print"/>
          <a:srcRect/>
          <a:stretch>
            <a:fillRect/>
          </a:stretch>
        </p:blipFill>
        <p:spPr bwMode="auto">
          <a:xfrm>
            <a:off x="304800" y="2362200"/>
            <a:ext cx="8601075" cy="2397125"/>
          </a:xfrm>
          <a:prstGeom prst="rect">
            <a:avLst/>
          </a:prstGeom>
          <a:noFill/>
          <a:ln w="9525">
            <a:noFill/>
            <a:miter lim="800000"/>
            <a:headEnd/>
            <a:tailEnd/>
          </a:ln>
          <a:effectLst/>
        </p:spPr>
      </p:pic>
      <p:sp>
        <p:nvSpPr>
          <p:cNvPr id="744453" name="Rectangle 5"/>
          <p:cNvSpPr>
            <a:spLocks noGrp="1" noChangeArrowheads="1"/>
          </p:cNvSpPr>
          <p:nvPr>
            <p:ph type="title"/>
          </p:nvPr>
        </p:nvSpPr>
        <p:spPr/>
        <p:txBody>
          <a:bodyPr/>
          <a:lstStyle/>
          <a:p>
            <a:r>
              <a:rPr lang="en-US" altLang="zh-CN" dirty="0">
                <a:solidFill>
                  <a:schemeClr val="hlink"/>
                </a:solidFill>
              </a:rPr>
              <a:t>Table 0.1</a:t>
            </a:r>
            <a:r>
              <a:rPr lang="en-US" altLang="zh-CN" dirty="0">
                <a:solidFill>
                  <a:schemeClr val="folHlink"/>
                </a:solidFill>
              </a:rPr>
              <a:t> </a:t>
            </a:r>
            <a:r>
              <a:rPr lang="en-US" altLang="zh-CN" dirty="0"/>
              <a:t>Units of period and frequency</a:t>
            </a:r>
            <a:endParaRPr lang="zh-CN" alt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7049A21E-2207-4900-A44D-886B5B13A6C1}" type="slidenum">
              <a:rPr lang="en-US" altLang="zh-CN"/>
              <a:pPr/>
              <a:t>240</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pic>
        <p:nvPicPr>
          <p:cNvPr id="711686" name="Picture 6"/>
          <p:cNvPicPr>
            <a:picLocks noChangeAspect="1" noChangeArrowheads="1"/>
          </p:cNvPicPr>
          <p:nvPr/>
        </p:nvPicPr>
        <p:blipFill>
          <a:blip r:embed="rId3" cstate="print"/>
          <a:srcRect/>
          <a:stretch>
            <a:fillRect/>
          </a:stretch>
        </p:blipFill>
        <p:spPr bwMode="auto">
          <a:xfrm>
            <a:off x="762000" y="1295400"/>
            <a:ext cx="7404100" cy="3416300"/>
          </a:xfrm>
          <a:prstGeom prst="rect">
            <a:avLst/>
          </a:prstGeom>
          <a:noFill/>
          <a:ln w="9525">
            <a:noFill/>
            <a:miter lim="800000"/>
            <a:headEnd/>
            <a:tailEnd/>
          </a:ln>
          <a:effectLst/>
        </p:spPr>
      </p:pic>
      <p:sp>
        <p:nvSpPr>
          <p:cNvPr id="711688" name="Rectangle 8"/>
          <p:cNvSpPr>
            <a:spLocks noGrp="1" noChangeArrowheads="1"/>
          </p:cNvSpPr>
          <p:nvPr>
            <p:ph type="title"/>
          </p:nvPr>
        </p:nvSpPr>
        <p:spPr/>
        <p:txBody>
          <a:bodyPr/>
          <a:lstStyle/>
          <a:p>
            <a:r>
              <a:rPr lang="en-US" altLang="zh-CN" dirty="0">
                <a:solidFill>
                  <a:schemeClr val="hlink"/>
                </a:solidFill>
              </a:rPr>
              <a:t>Figure 0.31</a:t>
            </a:r>
            <a:r>
              <a:rPr lang="en-US" altLang="zh-CN" dirty="0">
                <a:solidFill>
                  <a:schemeClr val="folHlink"/>
                </a:solidFill>
              </a:rPr>
              <a:t> </a:t>
            </a:r>
            <a:r>
              <a:rPr lang="en-US" altLang="zh-CN" dirty="0"/>
              <a:t>Filling the link with bits for case 1</a:t>
            </a:r>
            <a:endParaRPr lang="zh-CN" altLang="en-US" dirty="0"/>
          </a:p>
        </p:txBody>
      </p:sp>
      <p:sp>
        <p:nvSpPr>
          <p:cNvPr id="711689" name="Rectangle 9"/>
          <p:cNvSpPr>
            <a:spLocks noGrp="1" noChangeArrowheads="1"/>
          </p:cNvSpPr>
          <p:nvPr>
            <p:ph type="body" idx="1"/>
          </p:nvPr>
        </p:nvSpPr>
        <p:spPr>
          <a:xfrm>
            <a:off x="304800" y="4800600"/>
            <a:ext cx="8534400" cy="1343044"/>
          </a:xfrm>
        </p:spPr>
        <p:txBody>
          <a:bodyPr/>
          <a:lstStyle/>
          <a:p>
            <a:r>
              <a:rPr lang="en-US" altLang="zh-CN" dirty="0"/>
              <a:t>Looking at the figure, we can say that this product 1×5 is </a:t>
            </a:r>
            <a:r>
              <a:rPr lang="en-US" altLang="zh-CN" dirty="0">
                <a:solidFill>
                  <a:schemeClr val="hlink"/>
                </a:solidFill>
              </a:rPr>
              <a:t>the maximum number of bits</a:t>
            </a:r>
            <a:r>
              <a:rPr lang="en-US" altLang="zh-CN" dirty="0"/>
              <a:t> that can fill the link. </a:t>
            </a:r>
          </a:p>
          <a:p>
            <a:r>
              <a:rPr lang="en-US" altLang="zh-CN" dirty="0"/>
              <a:t>There are no more than 5 bits at any time on the link.</a:t>
            </a:r>
            <a:endParaRPr lang="zh-CN" alt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03E517A6-E361-48C4-AB45-9BB6724A84FE}" type="slidenum">
              <a:rPr lang="en-US" altLang="zh-CN"/>
              <a:pPr/>
              <a:t>241</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97732"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97734" name="Rectangle 6"/>
          <p:cNvSpPr>
            <a:spLocks noGrp="1" noChangeArrowheads="1"/>
          </p:cNvSpPr>
          <p:nvPr>
            <p:ph type="title"/>
          </p:nvPr>
        </p:nvSpPr>
        <p:spPr>
          <a:xfrm>
            <a:off x="457200" y="304800"/>
            <a:ext cx="8382000" cy="533400"/>
          </a:xfrm>
          <a:noFill/>
        </p:spPr>
        <p:txBody>
          <a:bodyPr/>
          <a:lstStyle/>
          <a:p>
            <a:r>
              <a:rPr lang="en-US" altLang="zh-CN">
                <a:solidFill>
                  <a:schemeClr val="hlink"/>
                </a:solidFill>
              </a:rPr>
              <a:t>Case 2</a:t>
            </a:r>
          </a:p>
        </p:txBody>
      </p:sp>
      <p:sp>
        <p:nvSpPr>
          <p:cNvPr id="1097735" name="Rectangle 7"/>
          <p:cNvSpPr>
            <a:spLocks noGrp="1" noChangeArrowheads="1"/>
          </p:cNvSpPr>
          <p:nvPr>
            <p:ph type="body" idx="1"/>
          </p:nvPr>
        </p:nvSpPr>
        <p:spPr>
          <a:xfrm>
            <a:off x="304800" y="1100138"/>
            <a:ext cx="8534400" cy="5043506"/>
          </a:xfrm>
          <a:noFill/>
        </p:spPr>
        <p:txBody>
          <a:bodyPr/>
          <a:lstStyle/>
          <a:p>
            <a:pPr>
              <a:spcBef>
                <a:spcPts val="600"/>
              </a:spcBef>
            </a:pPr>
            <a:r>
              <a:rPr lang="en-US" altLang="zh-CN" dirty="0"/>
              <a:t>Now assume we have a bandwidth of 4 bps. </a:t>
            </a:r>
          </a:p>
          <a:p>
            <a:pPr>
              <a:spcBef>
                <a:spcPts val="600"/>
              </a:spcBef>
            </a:pPr>
            <a:endParaRPr lang="en-US" altLang="zh-CN" dirty="0"/>
          </a:p>
          <a:p>
            <a:pPr>
              <a:spcBef>
                <a:spcPts val="600"/>
              </a:spcBef>
            </a:pPr>
            <a:r>
              <a:rPr lang="en-US" altLang="zh-CN" dirty="0"/>
              <a:t>Figure 0.32 shows that there can be maximum 4 x 5 = 20 bits on the line.</a:t>
            </a:r>
          </a:p>
          <a:p>
            <a:pPr>
              <a:spcBef>
                <a:spcPts val="600"/>
              </a:spcBef>
            </a:pPr>
            <a:endParaRPr lang="en-US" altLang="zh-CN" dirty="0"/>
          </a:p>
          <a:p>
            <a:pPr>
              <a:spcBef>
                <a:spcPts val="600"/>
              </a:spcBef>
            </a:pPr>
            <a:r>
              <a:rPr lang="en-US" altLang="zh-CN" dirty="0"/>
              <a:t>The reason is that, </a:t>
            </a:r>
            <a:r>
              <a:rPr lang="en-US" altLang="zh-CN" dirty="0">
                <a:solidFill>
                  <a:srgbClr val="FF0000"/>
                </a:solidFill>
              </a:rPr>
              <a:t>at each second</a:t>
            </a:r>
            <a:r>
              <a:rPr lang="en-US" altLang="zh-CN" dirty="0"/>
              <a:t>, there are 4 bits on the line; the duration of each bit is 0.25 s.</a:t>
            </a:r>
          </a:p>
          <a:p>
            <a:endParaRPr lang="en-US" altLang="zh-CN"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CB626FA9-0793-45D2-8C04-B2798EFFC46D}" type="slidenum">
              <a:rPr lang="en-US" altLang="zh-CN"/>
              <a:pPr/>
              <a:t>242</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712710" name="Picture 6"/>
          <p:cNvPicPr>
            <a:picLocks noChangeAspect="1" noChangeArrowheads="1"/>
          </p:cNvPicPr>
          <p:nvPr/>
        </p:nvPicPr>
        <p:blipFill>
          <a:blip r:embed="rId3" cstate="print"/>
          <a:srcRect/>
          <a:stretch>
            <a:fillRect/>
          </a:stretch>
        </p:blipFill>
        <p:spPr bwMode="auto">
          <a:xfrm>
            <a:off x="914400" y="1524000"/>
            <a:ext cx="7386638" cy="4421188"/>
          </a:xfrm>
          <a:prstGeom prst="rect">
            <a:avLst/>
          </a:prstGeom>
          <a:noFill/>
          <a:ln w="9525">
            <a:noFill/>
            <a:miter lim="800000"/>
            <a:headEnd/>
            <a:tailEnd/>
          </a:ln>
          <a:effectLst/>
        </p:spPr>
      </p:pic>
      <p:sp>
        <p:nvSpPr>
          <p:cNvPr id="712717" name="Rectangle 13"/>
          <p:cNvSpPr>
            <a:spLocks noGrp="1" noChangeArrowheads="1"/>
          </p:cNvSpPr>
          <p:nvPr>
            <p:ph type="title"/>
          </p:nvPr>
        </p:nvSpPr>
        <p:spPr/>
        <p:txBody>
          <a:bodyPr/>
          <a:lstStyle/>
          <a:p>
            <a:r>
              <a:rPr lang="en-US" altLang="zh-CN" dirty="0">
                <a:solidFill>
                  <a:schemeClr val="hlink"/>
                </a:solidFill>
              </a:rPr>
              <a:t>Figure 0.32</a:t>
            </a:r>
            <a:r>
              <a:rPr lang="en-US" altLang="zh-CN" dirty="0">
                <a:solidFill>
                  <a:schemeClr val="folHlink"/>
                </a:solidFill>
              </a:rPr>
              <a:t> </a:t>
            </a:r>
            <a:r>
              <a:rPr lang="en-US" altLang="zh-CN" dirty="0"/>
              <a:t>Filling the link with bits in case 2</a:t>
            </a:r>
            <a:endParaRPr lang="zh-CN" alt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FCD6E59F-DED1-4DCC-88C8-A0BD72CFE711}" type="slidenum">
              <a:rPr lang="en-US" altLang="zh-CN"/>
              <a:pPr/>
              <a:t>243</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56130"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56131" name="Rectangle 3"/>
          <p:cNvSpPr>
            <a:spLocks noGrp="1" noChangeArrowheads="1"/>
          </p:cNvSpPr>
          <p:nvPr>
            <p:ph type="title"/>
          </p:nvPr>
        </p:nvSpPr>
        <p:spPr>
          <a:xfrm>
            <a:off x="304800" y="301625"/>
            <a:ext cx="8299450" cy="508000"/>
          </a:xfrm>
          <a:noFill/>
        </p:spPr>
        <p:txBody>
          <a:bodyPr/>
          <a:lstStyle/>
          <a:p>
            <a:r>
              <a:rPr lang="en-US" altLang="zh-CN" dirty="0"/>
              <a:t>0.6.4 Bandwidth-Delay Product</a:t>
            </a:r>
          </a:p>
        </p:txBody>
      </p:sp>
      <p:sp>
        <p:nvSpPr>
          <p:cNvPr id="1456132" name="Rectangle 4"/>
          <p:cNvSpPr>
            <a:spLocks noGrp="1" noChangeArrowheads="1"/>
          </p:cNvSpPr>
          <p:nvPr>
            <p:ph type="body" idx="1"/>
          </p:nvPr>
        </p:nvSpPr>
        <p:spPr>
          <a:xfrm>
            <a:off x="304800" y="990600"/>
            <a:ext cx="8534400" cy="5181600"/>
          </a:xfrm>
          <a:noFill/>
        </p:spPr>
        <p:txBody>
          <a:bodyPr/>
          <a:lstStyle/>
          <a:p>
            <a:pPr>
              <a:spcBef>
                <a:spcPts val="600"/>
              </a:spcBef>
            </a:pPr>
            <a:r>
              <a:rPr lang="en-US" altLang="zh-CN" dirty="0"/>
              <a:t>The above two cases show that the product of bandwidth and delay is the number of bits that can fill the link. </a:t>
            </a:r>
          </a:p>
          <a:p>
            <a:pPr>
              <a:spcBef>
                <a:spcPts val="600"/>
              </a:spcBef>
            </a:pPr>
            <a:endParaRPr lang="en-US" altLang="zh-CN" dirty="0"/>
          </a:p>
          <a:p>
            <a:pPr>
              <a:spcBef>
                <a:spcPts val="600"/>
              </a:spcBef>
            </a:pPr>
            <a:r>
              <a:rPr lang="en-US" altLang="zh-CN" dirty="0"/>
              <a:t>The measure is </a:t>
            </a:r>
            <a:r>
              <a:rPr lang="en-US" altLang="zh-CN" dirty="0">
                <a:solidFill>
                  <a:schemeClr val="hlink"/>
                </a:solidFill>
              </a:rPr>
              <a:t>important</a:t>
            </a:r>
            <a:r>
              <a:rPr lang="en-US" altLang="zh-CN" dirty="0"/>
              <a:t> if we need to </a:t>
            </a:r>
          </a:p>
          <a:p>
            <a:pPr>
              <a:spcBef>
                <a:spcPts val="600"/>
              </a:spcBef>
              <a:buBlip>
                <a:blip r:embed="rId3"/>
              </a:buBlip>
            </a:pPr>
            <a:r>
              <a:rPr lang="en-US" altLang="zh-CN" dirty="0">
                <a:solidFill>
                  <a:schemeClr val="hlink"/>
                </a:solidFill>
              </a:rPr>
              <a:t>send</a:t>
            </a:r>
            <a:r>
              <a:rPr lang="en-US" altLang="zh-CN" dirty="0"/>
              <a:t> data in bursts and </a:t>
            </a:r>
          </a:p>
          <a:p>
            <a:pPr>
              <a:spcBef>
                <a:spcPts val="600"/>
              </a:spcBef>
              <a:buBlip>
                <a:blip r:embed="rId3"/>
              </a:buBlip>
            </a:pPr>
            <a:r>
              <a:rPr lang="en-US" altLang="zh-CN" dirty="0">
                <a:solidFill>
                  <a:schemeClr val="hlink"/>
                </a:solidFill>
              </a:rPr>
              <a:t>wait for</a:t>
            </a:r>
            <a:r>
              <a:rPr lang="en-US" altLang="zh-CN" dirty="0"/>
              <a:t> the acknowledgement of each burst </a:t>
            </a:r>
            <a:r>
              <a:rPr lang="en-US" altLang="zh-CN" dirty="0">
                <a:solidFill>
                  <a:srgbClr val="FF0000"/>
                </a:solidFill>
              </a:rPr>
              <a:t>before</a:t>
            </a:r>
            <a:r>
              <a:rPr lang="en-US" altLang="zh-CN" dirty="0"/>
              <a:t> sending the next one.  (half-duplex channel </a:t>
            </a:r>
            <a:r>
              <a:rPr lang="en-US" altLang="zh-CN" baseline="30000" dirty="0" err="1"/>
              <a:t>cz</a:t>
            </a:r>
            <a:r>
              <a:rPr lang="en-US" altLang="zh-CN" dirty="0"/>
              <a:t>)</a:t>
            </a:r>
          </a:p>
          <a:p>
            <a:pPr>
              <a:spcBef>
                <a:spcPts val="600"/>
              </a:spcBef>
            </a:pPr>
            <a:endParaRPr lang="en-US" altLang="zh-CN"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C3D8B537-B0F5-420F-A995-90591948ED11}" type="slidenum">
              <a:rPr lang="en-US" altLang="zh-CN"/>
              <a:pPr/>
              <a:t>244</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518594"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518595" name="Rectangle 3"/>
          <p:cNvSpPr>
            <a:spLocks noGrp="1" noChangeArrowheads="1"/>
          </p:cNvSpPr>
          <p:nvPr>
            <p:ph type="title"/>
          </p:nvPr>
        </p:nvSpPr>
        <p:spPr>
          <a:xfrm>
            <a:off x="304800" y="301625"/>
            <a:ext cx="8299450" cy="508000"/>
          </a:xfrm>
          <a:noFill/>
        </p:spPr>
        <p:txBody>
          <a:bodyPr/>
          <a:lstStyle/>
          <a:p>
            <a:r>
              <a:rPr lang="en-US" altLang="zh-CN" dirty="0"/>
              <a:t>0.6.4 Bandwidth-Delay Product</a:t>
            </a:r>
          </a:p>
        </p:txBody>
      </p:sp>
      <p:sp>
        <p:nvSpPr>
          <p:cNvPr id="1518596" name="Rectangle 4"/>
          <p:cNvSpPr>
            <a:spLocks noGrp="1" noChangeArrowheads="1"/>
          </p:cNvSpPr>
          <p:nvPr>
            <p:ph type="body" idx="1"/>
          </p:nvPr>
        </p:nvSpPr>
        <p:spPr>
          <a:xfrm>
            <a:off x="304800" y="1000108"/>
            <a:ext cx="8553480" cy="5095892"/>
          </a:xfrm>
          <a:noFill/>
        </p:spPr>
        <p:txBody>
          <a:bodyPr/>
          <a:lstStyle/>
          <a:p>
            <a:pPr>
              <a:spcBef>
                <a:spcPts val="600"/>
              </a:spcBef>
            </a:pPr>
            <a:r>
              <a:rPr lang="en-US" altLang="zh-CN" dirty="0"/>
              <a:t>To use the maximum capability of the link, we need to make the size of our burst </a:t>
            </a:r>
            <a:r>
              <a:rPr lang="en-US" altLang="zh-CN" dirty="0">
                <a:solidFill>
                  <a:schemeClr val="hlink"/>
                </a:solidFill>
              </a:rPr>
              <a:t>2 times</a:t>
            </a:r>
            <a:r>
              <a:rPr lang="en-US" altLang="zh-CN" dirty="0"/>
              <a:t> the product of bandwidth and delay; </a:t>
            </a:r>
          </a:p>
          <a:p>
            <a:pPr>
              <a:spcBef>
                <a:spcPts val="600"/>
              </a:spcBef>
            </a:pPr>
            <a:endParaRPr lang="en-US" altLang="zh-CN" dirty="0"/>
          </a:p>
          <a:p>
            <a:pPr>
              <a:spcBef>
                <a:spcPts val="600"/>
              </a:spcBef>
            </a:pPr>
            <a:r>
              <a:rPr lang="en-US" altLang="zh-CN" dirty="0"/>
              <a:t>we need to </a:t>
            </a:r>
            <a:r>
              <a:rPr lang="en-US" altLang="zh-CN" dirty="0">
                <a:solidFill>
                  <a:srgbClr val="FF0000"/>
                </a:solidFill>
              </a:rPr>
              <a:t>fill up </a:t>
            </a:r>
            <a:r>
              <a:rPr lang="en-US" altLang="zh-CN" dirty="0"/>
              <a:t>the full-duplex channel (two directions). </a:t>
            </a: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D4A3F1B8-CB6B-4021-8713-B25B855867AD}" type="slidenum">
              <a:rPr lang="en-US" altLang="zh-CN"/>
              <a:pPr/>
              <a:t>245</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099780"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99782" name="Rectangle 6"/>
          <p:cNvSpPr>
            <a:spLocks noGrp="1" noChangeArrowheads="1"/>
          </p:cNvSpPr>
          <p:nvPr>
            <p:ph type="title"/>
          </p:nvPr>
        </p:nvSpPr>
        <p:spPr>
          <a:xfrm>
            <a:off x="304800" y="301625"/>
            <a:ext cx="8299450" cy="508000"/>
          </a:xfrm>
          <a:noFill/>
        </p:spPr>
        <p:txBody>
          <a:bodyPr/>
          <a:lstStyle/>
          <a:p>
            <a:r>
              <a:rPr lang="en-US" altLang="zh-CN" dirty="0"/>
              <a:t>0.6.4 Bandwidth-Delay Product</a:t>
            </a:r>
          </a:p>
        </p:txBody>
      </p:sp>
      <p:sp>
        <p:nvSpPr>
          <p:cNvPr id="1099783" name="Rectangle 7"/>
          <p:cNvSpPr>
            <a:spLocks noGrp="1" noChangeArrowheads="1"/>
          </p:cNvSpPr>
          <p:nvPr>
            <p:ph type="body" idx="1"/>
          </p:nvPr>
        </p:nvSpPr>
        <p:spPr>
          <a:xfrm>
            <a:off x="304800" y="1066800"/>
            <a:ext cx="8534400" cy="5076844"/>
          </a:xfrm>
          <a:noFill/>
        </p:spPr>
        <p:txBody>
          <a:bodyPr/>
          <a:lstStyle/>
          <a:p>
            <a:r>
              <a:rPr lang="en-US" altLang="zh-CN" dirty="0"/>
              <a:t>The sender should send a burst of data of </a:t>
            </a:r>
            <a:r>
              <a:rPr lang="en-US" altLang="zh-CN" dirty="0">
                <a:effectLst>
                  <a:outerShdw blurRad="38100" dist="38100" dir="2700000" algn="tl">
                    <a:srgbClr val="C0C0C0"/>
                  </a:outerShdw>
                </a:effectLst>
              </a:rPr>
              <a:t>(</a:t>
            </a:r>
            <a:r>
              <a:rPr lang="en-US" altLang="zh-CN" dirty="0">
                <a:solidFill>
                  <a:schemeClr val="hlink"/>
                </a:solidFill>
              </a:rPr>
              <a:t>2 x bandwidth x delay</a:t>
            </a:r>
            <a:r>
              <a:rPr lang="en-US" altLang="zh-CN" dirty="0"/>
              <a:t>) bits. </a:t>
            </a:r>
          </a:p>
          <a:p>
            <a:endParaRPr lang="en-US" altLang="zh-CN" dirty="0"/>
          </a:p>
          <a:p>
            <a:r>
              <a:rPr lang="en-US" altLang="zh-CN" dirty="0"/>
              <a:t>Then the sender waits for receiver acknowledgement </a:t>
            </a:r>
            <a:r>
              <a:rPr lang="en-US" altLang="zh-CN" dirty="0">
                <a:solidFill>
                  <a:srgbClr val="FF0000"/>
                </a:solidFill>
              </a:rPr>
              <a:t>for</a:t>
            </a:r>
            <a:r>
              <a:rPr lang="en-US" altLang="zh-CN" dirty="0"/>
              <a:t> part of the burst </a:t>
            </a:r>
            <a:r>
              <a:rPr lang="en-US" altLang="zh-CN" dirty="0">
                <a:solidFill>
                  <a:srgbClr val="FF0000"/>
                </a:solidFill>
              </a:rPr>
              <a:t>before</a:t>
            </a:r>
            <a:r>
              <a:rPr lang="en-US" altLang="zh-CN" dirty="0"/>
              <a:t> sending another burst. </a:t>
            </a:r>
          </a:p>
          <a:p>
            <a:endParaRPr lang="en-US" altLang="zh-CN" dirty="0"/>
          </a:p>
          <a:p>
            <a:r>
              <a:rPr lang="en-US" altLang="zh-CN" dirty="0"/>
              <a:t>The amount 2 x bandwidth x delay is the number of bits that can be </a:t>
            </a:r>
            <a:r>
              <a:rPr lang="en-US" altLang="zh-CN" dirty="0">
                <a:solidFill>
                  <a:schemeClr val="hlink"/>
                </a:solidFill>
              </a:rPr>
              <a:t>in transition</a:t>
            </a:r>
            <a:r>
              <a:rPr lang="en-US" altLang="zh-CN" dirty="0"/>
              <a:t> at any time. </a:t>
            </a: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r>
              <a:rPr lang="en-US" altLang="zh-CN"/>
              <a:t>3.</a:t>
            </a:r>
            <a:fld id="{2B5253A8-DF3E-4B45-A1E7-6020596B6701}" type="slidenum">
              <a:rPr lang="en-US" altLang="zh-CN"/>
              <a:pPr/>
              <a:t>246</a:t>
            </a:fld>
            <a:endParaRPr lang="en-US" altLang="zh-CN"/>
          </a:p>
        </p:txBody>
      </p:sp>
      <p:sp>
        <p:nvSpPr>
          <p:cNvPr id="9" name="页脚占位符 2"/>
          <p:cNvSpPr>
            <a:spLocks noGrp="1"/>
          </p:cNvSpPr>
          <p:nvPr>
            <p:ph type="ftr" sz="quarter" idx="11"/>
          </p:nvPr>
        </p:nvSpPr>
        <p:spPr/>
        <p:txBody>
          <a:bodyPr/>
          <a:lstStyle/>
          <a:p>
            <a:r>
              <a:rPr lang="en-US" altLang="zh-CN" dirty="0"/>
              <a:t>Mobile and Wireless Networks</a:t>
            </a:r>
          </a:p>
        </p:txBody>
      </p:sp>
      <p:sp>
        <p:nvSpPr>
          <p:cNvPr id="973833" name="Line 9"/>
          <p:cNvSpPr>
            <a:spLocks noChangeShapeType="1"/>
          </p:cNvSpPr>
          <p:nvPr/>
        </p:nvSpPr>
        <p:spPr bwMode="auto">
          <a:xfrm>
            <a:off x="457200" y="2514600"/>
            <a:ext cx="8153400" cy="0"/>
          </a:xfrm>
          <a:prstGeom prst="line">
            <a:avLst/>
          </a:prstGeom>
          <a:noFill/>
          <a:ln w="76200">
            <a:solidFill>
              <a:srgbClr val="009900"/>
            </a:solidFill>
            <a:round/>
          </a:ln>
          <a:effectLst/>
        </p:spPr>
        <p:txBody>
          <a:bodyPr/>
          <a:lstStyle/>
          <a:p>
            <a:endParaRPr lang="zh-CN" altLang="en-US"/>
          </a:p>
        </p:txBody>
      </p:sp>
      <p:sp>
        <p:nvSpPr>
          <p:cNvPr id="973834" name="Line 10"/>
          <p:cNvSpPr>
            <a:spLocks noChangeShapeType="1"/>
          </p:cNvSpPr>
          <p:nvPr/>
        </p:nvSpPr>
        <p:spPr bwMode="auto">
          <a:xfrm>
            <a:off x="457200" y="3717032"/>
            <a:ext cx="8153400" cy="0"/>
          </a:xfrm>
          <a:prstGeom prst="line">
            <a:avLst/>
          </a:prstGeom>
          <a:noFill/>
          <a:ln w="76200">
            <a:solidFill>
              <a:srgbClr val="009900"/>
            </a:solidFill>
            <a:round/>
          </a:ln>
          <a:effectLst/>
        </p:spPr>
        <p:txBody>
          <a:bodyPr/>
          <a:lstStyle/>
          <a:p>
            <a:endParaRPr lang="zh-CN" altLang="en-US"/>
          </a:p>
        </p:txBody>
      </p:sp>
      <p:sp>
        <p:nvSpPr>
          <p:cNvPr id="973835" name="Rectangle 11"/>
          <p:cNvSpPr>
            <a:spLocks noChangeArrowheads="1"/>
          </p:cNvSpPr>
          <p:nvPr/>
        </p:nvSpPr>
        <p:spPr bwMode="auto">
          <a:xfrm>
            <a:off x="495300" y="2578224"/>
            <a:ext cx="8077200" cy="1077218"/>
          </a:xfrm>
          <a:prstGeom prst="rect">
            <a:avLst/>
          </a:prstGeom>
          <a:solidFill>
            <a:srgbClr val="99FF33"/>
          </a:solidFill>
          <a:ln w="76200" algn="ctr">
            <a:noFill/>
            <a:miter lim="800000"/>
          </a:ln>
          <a:effectLst/>
        </p:spPr>
        <p:txBody>
          <a:bodyPr>
            <a:spAutoFit/>
          </a:bodyPr>
          <a:lstStyle/>
          <a:p>
            <a:pPr marL="342000" indent="-342000" eaLnBrk="0" hangingPunct="0">
              <a:spcBef>
                <a:spcPts val="600"/>
              </a:spcBef>
              <a:buClr>
                <a:schemeClr val="hlink"/>
              </a:buClr>
              <a:buSzTx/>
              <a:buFontTx/>
              <a:buChar char="•"/>
            </a:pPr>
            <a:r>
              <a:rPr lang="en-US" altLang="zh-CN" sz="3200" baseline="0" dirty="0">
                <a:ea typeface="宋体" panose="02010600030101010101" pitchFamily="2" charset="-122"/>
              </a:rPr>
              <a:t>The bandwidth-delay product defines the number of bits that can fill the link.</a:t>
            </a:r>
          </a:p>
        </p:txBody>
      </p:sp>
      <p:grpSp>
        <p:nvGrpSpPr>
          <p:cNvPr id="973836" name="Group 12"/>
          <p:cNvGrpSpPr/>
          <p:nvPr/>
        </p:nvGrpSpPr>
        <p:grpSpPr bwMode="auto">
          <a:xfrm>
            <a:off x="457200" y="1871663"/>
            <a:ext cx="1143000" cy="566737"/>
            <a:chOff x="1200" y="1248"/>
            <a:chExt cx="720" cy="357"/>
          </a:xfrm>
        </p:grpSpPr>
        <p:pic>
          <p:nvPicPr>
            <p:cNvPr id="97383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973838" name="Text Box 14"/>
            <p:cNvSpPr txBox="1">
              <a:spLocks noChangeArrowheads="1"/>
            </p:cNvSpPr>
            <p:nvPr/>
          </p:nvSpPr>
          <p:spPr bwMode="auto">
            <a:xfrm>
              <a:off x="1284" y="1248"/>
              <a:ext cx="551" cy="327"/>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800" b="1" i="1" baseline="0">
                  <a:solidFill>
                    <a:schemeClr val="hlink"/>
                  </a:solidFill>
                  <a:latin typeface="Times New Roman" panose="02020603050405020304" pitchFamily="18" charset="0"/>
                  <a:ea typeface="宋体" panose="02010600030101010101" pitchFamily="2" charset="-122"/>
                </a:rPr>
                <a:t>Note</a:t>
              </a:r>
            </a:p>
          </p:txBody>
        </p:sp>
      </p:gr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3.</a:t>
            </a:r>
            <a:fld id="{A4C32077-A03A-43FA-BCD5-243F8EE2A11B}" type="slidenum">
              <a:rPr lang="en-US" altLang="zh-CN"/>
              <a:pPr/>
              <a:t>247</a:t>
            </a:fld>
            <a:endParaRPr lang="en-US" altLang="zh-CN"/>
          </a:p>
        </p:txBody>
      </p:sp>
      <p:sp>
        <p:nvSpPr>
          <p:cNvPr id="8" name="页脚占位符 4"/>
          <p:cNvSpPr>
            <a:spLocks noGrp="1"/>
          </p:cNvSpPr>
          <p:nvPr>
            <p:ph type="ftr" sz="quarter" idx="11"/>
          </p:nvPr>
        </p:nvSpPr>
        <p:spPr/>
        <p:txBody>
          <a:bodyPr/>
          <a:lstStyle/>
          <a:p>
            <a:r>
              <a:rPr lang="en-US" altLang="zh-CN" dirty="0"/>
              <a:t>Mobile and Wireless Networks</a:t>
            </a:r>
          </a:p>
        </p:txBody>
      </p:sp>
      <p:sp>
        <p:nvSpPr>
          <p:cNvPr id="1101834"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1101837" name="Picture 13"/>
          <p:cNvPicPr>
            <a:picLocks noChangeAspect="1" noChangeArrowheads="1"/>
          </p:cNvPicPr>
          <p:nvPr/>
        </p:nvPicPr>
        <p:blipFill>
          <a:blip r:embed="rId3" cstate="print"/>
          <a:srcRect/>
          <a:stretch>
            <a:fillRect/>
          </a:stretch>
        </p:blipFill>
        <p:spPr bwMode="auto">
          <a:xfrm>
            <a:off x="457200" y="4343400"/>
            <a:ext cx="7916863" cy="1266825"/>
          </a:xfrm>
          <a:prstGeom prst="rect">
            <a:avLst/>
          </a:prstGeom>
          <a:noFill/>
          <a:ln w="9525">
            <a:noFill/>
            <a:miter lim="800000"/>
            <a:headEnd/>
            <a:tailEnd/>
          </a:ln>
          <a:effectLst/>
        </p:spPr>
      </p:pic>
      <p:sp>
        <p:nvSpPr>
          <p:cNvPr id="1101838" name="Text Box 14"/>
          <p:cNvSpPr txBox="1">
            <a:spLocks noChangeArrowheads="1"/>
          </p:cNvSpPr>
          <p:nvPr/>
        </p:nvSpPr>
        <p:spPr bwMode="auto">
          <a:xfrm>
            <a:off x="1371600" y="5638800"/>
            <a:ext cx="6689725" cy="457200"/>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400" baseline="0" dirty="0">
                <a:solidFill>
                  <a:schemeClr val="hlink"/>
                </a:solidFill>
                <a:ea typeface="宋体" panose="02010600030101010101" pitchFamily="2" charset="-122"/>
              </a:rPr>
              <a:t>Figure 0.33</a:t>
            </a:r>
            <a:r>
              <a:rPr lang="en-US" altLang="zh-CN" sz="2400" baseline="0" dirty="0">
                <a:solidFill>
                  <a:schemeClr val="folHlink"/>
                </a:solidFill>
                <a:ea typeface="宋体" panose="02010600030101010101" pitchFamily="2" charset="-122"/>
              </a:rPr>
              <a:t> </a:t>
            </a:r>
            <a:r>
              <a:rPr lang="en-US" altLang="zh-CN" sz="2400" baseline="0" dirty="0">
                <a:ea typeface="宋体" panose="02010600030101010101" pitchFamily="2" charset="-122"/>
              </a:rPr>
              <a:t>Concept of bandwidth-delay product</a:t>
            </a:r>
          </a:p>
        </p:txBody>
      </p:sp>
      <p:sp>
        <p:nvSpPr>
          <p:cNvPr id="1101839" name="Rectangle 15"/>
          <p:cNvSpPr>
            <a:spLocks noGrp="1" noChangeArrowheads="1"/>
          </p:cNvSpPr>
          <p:nvPr>
            <p:ph type="title"/>
          </p:nvPr>
        </p:nvSpPr>
        <p:spPr/>
        <p:txBody>
          <a:bodyPr/>
          <a:lstStyle/>
          <a:p>
            <a:r>
              <a:rPr lang="en-US" altLang="zh-CN" dirty="0">
                <a:solidFill>
                  <a:schemeClr val="hlink"/>
                </a:solidFill>
              </a:rPr>
              <a:t>Example 0.48</a:t>
            </a:r>
            <a:endParaRPr lang="zh-CN" altLang="en-US" dirty="0">
              <a:solidFill>
                <a:schemeClr val="hlink"/>
              </a:solidFill>
            </a:endParaRPr>
          </a:p>
        </p:txBody>
      </p:sp>
      <p:sp>
        <p:nvSpPr>
          <p:cNvPr id="1101840" name="Rectangle 16"/>
          <p:cNvSpPr>
            <a:spLocks noGrp="1" noChangeArrowheads="1"/>
          </p:cNvSpPr>
          <p:nvPr>
            <p:ph type="body" idx="1"/>
          </p:nvPr>
        </p:nvSpPr>
        <p:spPr>
          <a:xfrm>
            <a:off x="304800" y="1066800"/>
            <a:ext cx="8610600" cy="3124200"/>
          </a:xfrm>
        </p:spPr>
        <p:txBody>
          <a:bodyPr/>
          <a:lstStyle/>
          <a:p>
            <a:r>
              <a:rPr lang="en-US" altLang="zh-CN" dirty="0"/>
              <a:t>We can think about </a:t>
            </a:r>
            <a:r>
              <a:rPr lang="en-US" altLang="zh-CN" dirty="0">
                <a:solidFill>
                  <a:schemeClr val="hlink"/>
                </a:solidFill>
              </a:rPr>
              <a:t>the link</a:t>
            </a:r>
            <a:r>
              <a:rPr lang="en-US" altLang="zh-CN" dirty="0"/>
              <a:t> between two points </a:t>
            </a:r>
            <a:r>
              <a:rPr lang="en-US" altLang="zh-CN" dirty="0">
                <a:solidFill>
                  <a:schemeClr val="hlink"/>
                </a:solidFill>
              </a:rPr>
              <a:t>as a pipe</a:t>
            </a:r>
            <a:r>
              <a:rPr lang="en-US" altLang="zh-CN" dirty="0"/>
              <a:t>. </a:t>
            </a:r>
          </a:p>
          <a:p>
            <a:endParaRPr lang="en-US" altLang="zh-CN" dirty="0"/>
          </a:p>
          <a:p>
            <a:r>
              <a:rPr lang="en-US" altLang="zh-CN" dirty="0"/>
              <a:t>The cross section of the pipe represents the bandwidth, and the length of the pipe represents the delay. </a:t>
            </a:r>
          </a:p>
          <a:p>
            <a:endParaRPr lang="en-US" altLang="zh-CN" dirty="0"/>
          </a:p>
          <a:p>
            <a:r>
              <a:rPr lang="en-US" altLang="zh-CN" dirty="0"/>
              <a:t>We can say the volume of the pipe defines the bandwidth-delay product, as shown in Figure 0.33.</a:t>
            </a:r>
            <a:endParaRPr lang="zh-CN" altLang="en-US"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F6ACBEC3-26DE-4B55-9CDD-23167D53EC03}" type="slidenum">
              <a:rPr lang="en-US" altLang="zh-CN"/>
              <a:pPr/>
              <a:t>248</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96066"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96067" name="Rectangle 3"/>
          <p:cNvSpPr>
            <a:spLocks noGrp="1" noChangeArrowheads="1"/>
          </p:cNvSpPr>
          <p:nvPr>
            <p:ph type="title"/>
          </p:nvPr>
        </p:nvSpPr>
        <p:spPr>
          <a:xfrm>
            <a:off x="304800" y="301625"/>
            <a:ext cx="8299450" cy="508000"/>
          </a:xfrm>
          <a:noFill/>
        </p:spPr>
        <p:txBody>
          <a:bodyPr/>
          <a:lstStyle/>
          <a:p>
            <a:r>
              <a:rPr lang="en-US" altLang="zh-CN" dirty="0"/>
              <a:t>0.6.5 Jitter</a:t>
            </a:r>
          </a:p>
        </p:txBody>
      </p:sp>
      <p:sp>
        <p:nvSpPr>
          <p:cNvPr id="1496068" name="Rectangle 4"/>
          <p:cNvSpPr>
            <a:spLocks noGrp="1" noChangeArrowheads="1"/>
          </p:cNvSpPr>
          <p:nvPr>
            <p:ph type="body" idx="1"/>
          </p:nvPr>
        </p:nvSpPr>
        <p:spPr>
          <a:xfrm>
            <a:off x="304800" y="990600"/>
            <a:ext cx="8458200" cy="5181600"/>
          </a:xfrm>
          <a:noFill/>
        </p:spPr>
        <p:txBody>
          <a:bodyPr/>
          <a:lstStyle/>
          <a:p>
            <a:pPr>
              <a:spcBef>
                <a:spcPts val="600"/>
              </a:spcBef>
            </a:pPr>
            <a:r>
              <a:rPr lang="en-US" altLang="zh-CN" dirty="0"/>
              <a:t>Another performance issue that is related to delay is </a:t>
            </a:r>
            <a:r>
              <a:rPr lang="en-US" altLang="zh-CN" dirty="0">
                <a:solidFill>
                  <a:schemeClr val="hlink"/>
                </a:solidFill>
              </a:rPr>
              <a:t>jitter</a:t>
            </a:r>
            <a:r>
              <a:rPr lang="en-US" altLang="zh-CN" dirty="0"/>
              <a:t>. </a:t>
            </a:r>
          </a:p>
          <a:p>
            <a:pPr>
              <a:spcBef>
                <a:spcPts val="600"/>
              </a:spcBef>
            </a:pPr>
            <a:endParaRPr lang="en-US" altLang="zh-CN" dirty="0"/>
          </a:p>
          <a:p>
            <a:pPr>
              <a:spcBef>
                <a:spcPts val="600"/>
              </a:spcBef>
            </a:pPr>
            <a:r>
              <a:rPr lang="en-US" altLang="zh-CN" dirty="0"/>
              <a:t>We can roughly say that jitter is a problem </a:t>
            </a:r>
          </a:p>
          <a:p>
            <a:pPr>
              <a:spcBef>
                <a:spcPts val="600"/>
              </a:spcBef>
              <a:buBlip>
                <a:blip r:embed="rId3"/>
              </a:buBlip>
            </a:pPr>
            <a:r>
              <a:rPr lang="en-US" altLang="zh-CN" dirty="0"/>
              <a:t>if </a:t>
            </a:r>
            <a:r>
              <a:rPr lang="en-US" altLang="zh-CN" dirty="0">
                <a:solidFill>
                  <a:schemeClr val="hlink"/>
                </a:solidFill>
              </a:rPr>
              <a:t>different </a:t>
            </a:r>
            <a:r>
              <a:rPr lang="en-US" altLang="zh-CN" dirty="0"/>
              <a:t>packets</a:t>
            </a:r>
            <a:r>
              <a:rPr lang="en-US" altLang="zh-CN" dirty="0">
                <a:solidFill>
                  <a:schemeClr val="hlink"/>
                </a:solidFill>
              </a:rPr>
              <a:t> </a:t>
            </a:r>
            <a:r>
              <a:rPr lang="en-US" altLang="zh-CN" dirty="0"/>
              <a:t>of data encounter </a:t>
            </a:r>
            <a:r>
              <a:rPr lang="en-US" altLang="zh-CN" dirty="0">
                <a:solidFill>
                  <a:schemeClr val="hlink"/>
                </a:solidFill>
              </a:rPr>
              <a:t>different </a:t>
            </a:r>
            <a:r>
              <a:rPr lang="en-US" altLang="zh-CN" dirty="0" smtClean="0"/>
              <a:t>delays</a:t>
            </a:r>
            <a:endParaRPr lang="en-US" altLang="zh-CN" dirty="0"/>
          </a:p>
          <a:p>
            <a:pPr>
              <a:spcBef>
                <a:spcPts val="600"/>
              </a:spcBef>
              <a:buBlip>
                <a:blip r:embed="rId3"/>
              </a:buBlip>
            </a:pPr>
            <a:r>
              <a:rPr lang="en-US" altLang="zh-CN" dirty="0" smtClean="0"/>
              <a:t>and the </a:t>
            </a:r>
            <a:r>
              <a:rPr lang="en-US" altLang="zh-CN" dirty="0"/>
              <a:t>application </a:t>
            </a:r>
            <a:r>
              <a:rPr lang="en-US" altLang="zh-CN" sz="2200" u="sng" dirty="0"/>
              <a:t>using the data at the receiver site</a:t>
            </a:r>
            <a:r>
              <a:rPr lang="en-US" altLang="zh-CN" sz="2200" dirty="0"/>
              <a:t> </a:t>
            </a:r>
            <a:r>
              <a:rPr lang="en-US" altLang="zh-CN" dirty="0"/>
              <a:t>is</a:t>
            </a:r>
            <a:r>
              <a:rPr lang="en-US" altLang="zh-CN" dirty="0">
                <a:solidFill>
                  <a:schemeClr val="hlink"/>
                </a:solidFill>
              </a:rPr>
              <a:t> time-sensitive </a:t>
            </a:r>
            <a:r>
              <a:rPr lang="en-US" altLang="zh-CN" dirty="0"/>
              <a:t>(audio and video data, for example). </a:t>
            </a:r>
          </a:p>
          <a:p>
            <a:pPr>
              <a:spcBef>
                <a:spcPts val="600"/>
              </a:spcBef>
            </a:pPr>
            <a:endParaRPr lang="en-US" altLang="zh-CN" dirty="0"/>
          </a:p>
          <a:p>
            <a:pPr>
              <a:spcBef>
                <a:spcPts val="600"/>
              </a:spcBef>
            </a:pPr>
            <a:r>
              <a:rPr lang="en-US" altLang="zh-CN" dirty="0"/>
              <a:t>If the delay for the first packet is 20 ms, for the second is </a:t>
            </a:r>
            <a:r>
              <a:rPr lang="en-US" altLang="zh-CN" dirty="0" smtClean="0"/>
              <a:t>45 </a:t>
            </a:r>
            <a:r>
              <a:rPr lang="en-US" altLang="zh-CN" dirty="0"/>
              <a:t>ms, and for the third is </a:t>
            </a:r>
            <a:r>
              <a:rPr lang="en-US" altLang="zh-CN" dirty="0" smtClean="0"/>
              <a:t>40 </a:t>
            </a:r>
            <a:r>
              <a:rPr lang="en-US" altLang="zh-CN" dirty="0"/>
              <a:t>ms, then the real-time application that uses the packets </a:t>
            </a:r>
            <a:r>
              <a:rPr lang="en-US" altLang="zh-CN" dirty="0">
                <a:solidFill>
                  <a:schemeClr val="hlink"/>
                </a:solidFill>
              </a:rPr>
              <a:t>endures</a:t>
            </a:r>
            <a:r>
              <a:rPr lang="en-US" altLang="zh-CN" dirty="0"/>
              <a:t> jitter. </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4C3D20BC-633F-4EA4-A2AE-1578B1292CA1}" type="slidenum">
              <a:rPr lang="en-US" altLang="zh-CN"/>
              <a:pPr/>
              <a:t>249</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105924"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05926" name="Rectangle 6"/>
          <p:cNvSpPr>
            <a:spLocks noGrp="1" noChangeArrowheads="1"/>
          </p:cNvSpPr>
          <p:nvPr>
            <p:ph type="title"/>
          </p:nvPr>
        </p:nvSpPr>
        <p:spPr>
          <a:xfrm>
            <a:off x="304800" y="301625"/>
            <a:ext cx="8299450" cy="508000"/>
          </a:xfrm>
          <a:noFill/>
        </p:spPr>
        <p:txBody>
          <a:bodyPr/>
          <a:lstStyle/>
          <a:p>
            <a:r>
              <a:rPr lang="en-US" altLang="zh-CN" dirty="0"/>
              <a:t>0.7 Summary</a:t>
            </a:r>
          </a:p>
        </p:txBody>
      </p:sp>
      <p:sp>
        <p:nvSpPr>
          <p:cNvPr id="1105927" name="Rectangle 7"/>
          <p:cNvSpPr>
            <a:spLocks noGrp="1" noChangeArrowheads="1"/>
          </p:cNvSpPr>
          <p:nvPr>
            <p:ph type="body" idx="1"/>
          </p:nvPr>
        </p:nvSpPr>
        <p:spPr>
          <a:xfrm>
            <a:off x="304800" y="1019327"/>
            <a:ext cx="8553480" cy="5200497"/>
          </a:xfrm>
          <a:noFill/>
        </p:spPr>
        <p:txBody>
          <a:bodyPr/>
          <a:lstStyle/>
          <a:p>
            <a:r>
              <a:rPr lang="en-US" altLang="zh-CN" dirty="0"/>
              <a:t>Data must be transformed to </a:t>
            </a:r>
            <a:r>
              <a:rPr lang="en-US" altLang="zh-CN" dirty="0">
                <a:solidFill>
                  <a:schemeClr val="hlink"/>
                </a:solidFill>
              </a:rPr>
              <a:t>electromagnetic</a:t>
            </a:r>
            <a:r>
              <a:rPr lang="en-US" altLang="zh-CN" dirty="0"/>
              <a:t> signals </a:t>
            </a:r>
            <a:r>
              <a:rPr lang="en-US" altLang="zh-CN" dirty="0">
                <a:solidFill>
                  <a:srgbClr val="FF0000"/>
                </a:solidFill>
              </a:rPr>
              <a:t>to</a:t>
            </a:r>
            <a:r>
              <a:rPr lang="en-US" altLang="zh-CN" dirty="0"/>
              <a:t> be transmitted. </a:t>
            </a:r>
          </a:p>
          <a:p>
            <a:endParaRPr lang="en-US" altLang="zh-CN" dirty="0"/>
          </a:p>
          <a:p>
            <a:r>
              <a:rPr lang="en-US" altLang="zh-CN" dirty="0"/>
              <a:t>Data can be analog or digital. </a:t>
            </a:r>
          </a:p>
          <a:p>
            <a:pPr>
              <a:buFont typeface="Wingdings" panose="05000000000000000000" pitchFamily="2" charset="2"/>
              <a:buChar char="ü"/>
            </a:pPr>
            <a:endParaRPr lang="en-US" altLang="zh-CN" dirty="0"/>
          </a:p>
          <a:p>
            <a:r>
              <a:rPr lang="en-US" altLang="zh-CN" dirty="0"/>
              <a:t>Analog data are continuous and </a:t>
            </a:r>
            <a:r>
              <a:rPr lang="en-US" altLang="zh-CN" dirty="0">
                <a:solidFill>
                  <a:srgbClr val="FF0000"/>
                </a:solidFill>
              </a:rPr>
              <a:t>take on </a:t>
            </a:r>
            <a:r>
              <a:rPr lang="en-US" altLang="zh-CN" dirty="0"/>
              <a:t>continuous values. </a:t>
            </a:r>
          </a:p>
          <a:p>
            <a:endParaRPr lang="en-US" altLang="zh-CN" dirty="0"/>
          </a:p>
          <a:p>
            <a:r>
              <a:rPr lang="en-US" altLang="zh-CN" dirty="0"/>
              <a:t>Digital data have discrete states and take discrete values.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dirty="0"/>
              <a:t>Mobile and Wireless Networks</a:t>
            </a:r>
          </a:p>
        </p:txBody>
      </p:sp>
      <p:sp>
        <p:nvSpPr>
          <p:cNvPr id="806922"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06926" name="Picture 14"/>
          <p:cNvPicPr>
            <a:picLocks noChangeAspect="1" noChangeArrowheads="1"/>
          </p:cNvPicPr>
          <p:nvPr/>
        </p:nvPicPr>
        <p:blipFill>
          <a:blip r:embed="rId3" cstate="print"/>
          <a:srcRect/>
          <a:stretch>
            <a:fillRect/>
          </a:stretch>
        </p:blipFill>
        <p:spPr bwMode="auto">
          <a:xfrm>
            <a:off x="1371600" y="2971800"/>
            <a:ext cx="6327775" cy="711200"/>
          </a:xfrm>
          <a:prstGeom prst="rect">
            <a:avLst/>
          </a:prstGeom>
          <a:noFill/>
          <a:ln w="57150">
            <a:solidFill>
              <a:srgbClr val="3366FF"/>
            </a:solidFill>
            <a:miter lim="800000"/>
            <a:headEnd/>
            <a:tailEnd/>
          </a:ln>
          <a:effectLst/>
        </p:spPr>
      </p:pic>
      <p:sp>
        <p:nvSpPr>
          <p:cNvPr id="806928" name="Rectangle 16"/>
          <p:cNvSpPr>
            <a:spLocks noGrp="1" noChangeArrowheads="1"/>
          </p:cNvSpPr>
          <p:nvPr>
            <p:ph type="title"/>
          </p:nvPr>
        </p:nvSpPr>
        <p:spPr/>
        <p:txBody>
          <a:bodyPr/>
          <a:lstStyle/>
          <a:p>
            <a:r>
              <a:rPr lang="en-US" altLang="zh-CN" dirty="0">
                <a:solidFill>
                  <a:schemeClr val="hlink"/>
                </a:solidFill>
              </a:rPr>
              <a:t>Example 0.3</a:t>
            </a:r>
            <a:endParaRPr lang="zh-CN" altLang="en-US" dirty="0">
              <a:solidFill>
                <a:schemeClr val="hlink"/>
              </a:solidFill>
            </a:endParaRPr>
          </a:p>
        </p:txBody>
      </p:sp>
      <p:sp>
        <p:nvSpPr>
          <p:cNvPr id="806929" name="Rectangle 17"/>
          <p:cNvSpPr>
            <a:spLocks noGrp="1" noChangeArrowheads="1"/>
          </p:cNvSpPr>
          <p:nvPr>
            <p:ph type="body" idx="1"/>
          </p:nvPr>
        </p:nvSpPr>
        <p:spPr>
          <a:xfrm>
            <a:off x="266700" y="1071546"/>
            <a:ext cx="8534400" cy="978480"/>
          </a:xfrm>
        </p:spPr>
        <p:txBody>
          <a:bodyPr/>
          <a:lstStyle/>
          <a:p>
            <a:pPr eaLnBrk="0" hangingPunct="0">
              <a:spcBef>
                <a:spcPts val="600"/>
              </a:spcBef>
            </a:pPr>
            <a:r>
              <a:rPr lang="en-US" altLang="zh-CN" kern="1200" dirty="0">
                <a:latin typeface="Tahoma" panose="020B0604030504040204" pitchFamily="34" charset="0"/>
                <a:ea typeface="宋体" panose="02010600030101010101" pitchFamily="2" charset="-122"/>
              </a:rPr>
              <a:t>The power we use at home has a frequency of 60 Hz. </a:t>
            </a:r>
          </a:p>
          <a:p>
            <a:pPr eaLnBrk="0" hangingPunct="0">
              <a:spcBef>
                <a:spcPts val="600"/>
              </a:spcBef>
            </a:pPr>
            <a:r>
              <a:rPr lang="en-US" altLang="zh-CN" kern="1200" dirty="0">
                <a:latin typeface="Tahoma" panose="020B0604030504040204" pitchFamily="34" charset="0"/>
                <a:ea typeface="宋体" panose="02010600030101010101" pitchFamily="2" charset="-122"/>
              </a:rPr>
              <a:t>The period of this sine wave can be determined as follows:</a:t>
            </a:r>
            <a:endParaRPr lang="zh-CN" altLang="en-US" kern="1200" dirty="0">
              <a:latin typeface="Tahoma" panose="020B0604030504040204" pitchFamily="34" charset="0"/>
              <a:ea typeface="宋体" panose="02010600030101010101" pitchFamily="2" charset="-122"/>
            </a:endParaRPr>
          </a:p>
        </p:txBody>
      </p:sp>
      <p:sp>
        <p:nvSpPr>
          <p:cNvPr id="806930" name="Rectangle 18"/>
          <p:cNvSpPr>
            <a:spLocks noChangeArrowheads="1"/>
          </p:cNvSpPr>
          <p:nvPr/>
        </p:nvSpPr>
        <p:spPr bwMode="auto">
          <a:xfrm>
            <a:off x="357158" y="4500570"/>
            <a:ext cx="8429684" cy="1643074"/>
          </a:xfrm>
          <a:prstGeom prst="rect">
            <a:avLst/>
          </a:prstGeom>
          <a:noFill/>
          <a:ln w="9525">
            <a:noFill/>
            <a:miter lim="800000"/>
          </a:ln>
          <a:effectLst/>
        </p:spPr>
        <p:txBody>
          <a:bodyPr/>
          <a:lstStyle/>
          <a:p>
            <a:pPr marL="342900" indent="-342900" eaLnBrk="0" hangingPunct="0">
              <a:spcBef>
                <a:spcPts val="600"/>
              </a:spcBef>
              <a:buClr>
                <a:schemeClr val="hlink"/>
              </a:buClr>
              <a:buSzTx/>
              <a:buFontTx/>
              <a:buChar char="•"/>
            </a:pPr>
            <a:r>
              <a:rPr lang="en-US" altLang="zh-CN" sz="2400" baseline="0" dirty="0">
                <a:ea typeface="宋体" panose="02010600030101010101" pitchFamily="2" charset="-122"/>
              </a:rPr>
              <a:t>This means that the period of the power for our lights </a:t>
            </a:r>
            <a:r>
              <a:rPr lang="en-US" altLang="zh-CN" sz="2400" baseline="0" dirty="0">
                <a:solidFill>
                  <a:srgbClr val="FF0000"/>
                </a:solidFill>
                <a:ea typeface="宋体" panose="02010600030101010101" pitchFamily="2" charset="-122"/>
              </a:rPr>
              <a:t>at home</a:t>
            </a:r>
            <a:r>
              <a:rPr lang="en-US" altLang="zh-CN" sz="2400" baseline="0" dirty="0">
                <a:ea typeface="宋体" panose="02010600030101010101" pitchFamily="2" charset="-122"/>
              </a:rPr>
              <a:t> is 16.6 ms. </a:t>
            </a:r>
          </a:p>
          <a:p>
            <a:pPr marL="342900" indent="-342900" eaLnBrk="0" hangingPunct="0">
              <a:spcBef>
                <a:spcPts val="600"/>
              </a:spcBef>
              <a:buClr>
                <a:schemeClr val="hlink"/>
              </a:buClr>
              <a:buSzTx/>
              <a:buFontTx/>
              <a:buChar char="•"/>
            </a:pPr>
            <a:r>
              <a:rPr lang="en-US" altLang="zh-CN" sz="2400" baseline="0" dirty="0">
                <a:ea typeface="宋体" panose="02010600030101010101" pitchFamily="2" charset="-122"/>
              </a:rPr>
              <a:t>Our eyes are not sensitive enough to distinguish these rapid changes in amplitude.</a:t>
            </a:r>
            <a:endParaRPr lang="zh-CN" altLang="en-US" sz="2400" baseline="0" dirty="0">
              <a:ea typeface="宋体" panose="02010600030101010101" pitchFamily="2" charset="-122"/>
            </a:endParaRP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AFD501DB-95B5-4146-ADEF-C2C45A9E3331}" type="slidenum">
              <a:rPr lang="en-US" altLang="zh-CN"/>
              <a:pPr/>
              <a:t>250</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498114"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498115" name="Rectangle 3"/>
          <p:cNvSpPr>
            <a:spLocks noGrp="1" noChangeArrowheads="1"/>
          </p:cNvSpPr>
          <p:nvPr>
            <p:ph type="title"/>
          </p:nvPr>
        </p:nvSpPr>
        <p:spPr>
          <a:xfrm>
            <a:off x="304800" y="304800"/>
            <a:ext cx="8299450" cy="508000"/>
          </a:xfrm>
          <a:noFill/>
        </p:spPr>
        <p:txBody>
          <a:bodyPr/>
          <a:lstStyle/>
          <a:p>
            <a:r>
              <a:rPr lang="en-US" altLang="zh-CN" dirty="0"/>
              <a:t>0.7 Summary</a:t>
            </a:r>
          </a:p>
        </p:txBody>
      </p:sp>
      <p:sp>
        <p:nvSpPr>
          <p:cNvPr id="1498116" name="Rectangle 4"/>
          <p:cNvSpPr>
            <a:spLocks noGrp="1" noChangeArrowheads="1"/>
          </p:cNvSpPr>
          <p:nvPr>
            <p:ph type="body" idx="1"/>
          </p:nvPr>
        </p:nvSpPr>
        <p:spPr>
          <a:xfrm>
            <a:off x="336997" y="1001690"/>
            <a:ext cx="8458200" cy="5156200"/>
          </a:xfrm>
          <a:noFill/>
        </p:spPr>
        <p:txBody>
          <a:bodyPr/>
          <a:lstStyle/>
          <a:p>
            <a:pPr>
              <a:spcBef>
                <a:spcPts val="600"/>
              </a:spcBef>
            </a:pPr>
            <a:r>
              <a:rPr lang="en-US" altLang="zh-CN" dirty="0"/>
              <a:t>Signals can be analog or digital. </a:t>
            </a:r>
          </a:p>
          <a:p>
            <a:pPr>
              <a:spcBef>
                <a:spcPts val="600"/>
              </a:spcBef>
            </a:pPr>
            <a:endParaRPr lang="en-US" altLang="zh-CN" dirty="0"/>
          </a:p>
          <a:p>
            <a:pPr>
              <a:spcBef>
                <a:spcPts val="600"/>
              </a:spcBef>
            </a:pPr>
            <a:r>
              <a:rPr lang="en-US" altLang="zh-CN" dirty="0"/>
              <a:t>Analog signals can have an infinite number of values in a range; </a:t>
            </a:r>
          </a:p>
          <a:p>
            <a:pPr>
              <a:spcBef>
                <a:spcPts val="600"/>
              </a:spcBef>
            </a:pPr>
            <a:endParaRPr lang="en-US" altLang="zh-CN" dirty="0"/>
          </a:p>
          <a:p>
            <a:pPr>
              <a:spcBef>
                <a:spcPts val="600"/>
              </a:spcBef>
            </a:pPr>
            <a:r>
              <a:rPr lang="en-US" altLang="zh-CN" dirty="0"/>
              <a:t>digital signals can have only a limited number of values. </a:t>
            </a:r>
          </a:p>
          <a:p>
            <a:pPr>
              <a:spcBef>
                <a:spcPts val="600"/>
              </a:spcBef>
            </a:pPr>
            <a:endParaRPr lang="en-US" altLang="zh-CN" dirty="0">
              <a:solidFill>
                <a:schemeClr val="hlink"/>
              </a:solidFill>
            </a:endParaRPr>
          </a:p>
          <a:p>
            <a:pPr>
              <a:spcBef>
                <a:spcPts val="600"/>
              </a:spcBef>
            </a:pPr>
            <a:r>
              <a:rPr lang="en-US" altLang="zh-CN" dirty="0"/>
              <a:t>In data communication, we commonly use </a:t>
            </a:r>
            <a:r>
              <a:rPr lang="en-US" altLang="zh-CN" dirty="0">
                <a:solidFill>
                  <a:srgbClr val="FF0000"/>
                </a:solidFill>
              </a:rPr>
              <a:t>periodic</a:t>
            </a:r>
            <a:r>
              <a:rPr lang="en-US" altLang="zh-CN" dirty="0"/>
              <a:t> analog signals and </a:t>
            </a:r>
            <a:r>
              <a:rPr lang="en-US" altLang="zh-CN" dirty="0">
                <a:solidFill>
                  <a:srgbClr val="FF0000"/>
                </a:solidFill>
              </a:rPr>
              <a:t>nonperiodic</a:t>
            </a:r>
            <a:r>
              <a:rPr lang="en-US" altLang="zh-CN" dirty="0"/>
              <a:t> digital signals.</a:t>
            </a: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C28A7070-3343-4AEA-B276-ABDB97AE27FC}" type="slidenum">
              <a:rPr lang="en-US" altLang="zh-CN"/>
              <a:pPr/>
              <a:t>251</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212420"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212422" name="Rectangle 6"/>
          <p:cNvSpPr>
            <a:spLocks noGrp="1" noChangeArrowheads="1"/>
          </p:cNvSpPr>
          <p:nvPr>
            <p:ph type="title"/>
          </p:nvPr>
        </p:nvSpPr>
        <p:spPr>
          <a:noFill/>
        </p:spPr>
        <p:txBody>
          <a:bodyPr/>
          <a:lstStyle/>
          <a:p>
            <a:r>
              <a:rPr lang="en-US" altLang="zh-CN" dirty="0"/>
              <a:t>0.7 Summary</a:t>
            </a:r>
          </a:p>
        </p:txBody>
      </p:sp>
      <p:sp>
        <p:nvSpPr>
          <p:cNvPr id="1212423" name="Rectangle 7"/>
          <p:cNvSpPr>
            <a:spLocks noGrp="1" noChangeArrowheads="1"/>
          </p:cNvSpPr>
          <p:nvPr>
            <p:ph type="body" idx="1"/>
          </p:nvPr>
        </p:nvSpPr>
        <p:spPr>
          <a:xfrm>
            <a:off x="304800" y="1032387"/>
            <a:ext cx="8534400" cy="5181600"/>
          </a:xfrm>
          <a:noFill/>
        </p:spPr>
        <p:txBody>
          <a:bodyPr/>
          <a:lstStyle/>
          <a:p>
            <a:pPr>
              <a:spcBef>
                <a:spcPts val="600"/>
              </a:spcBef>
            </a:pPr>
            <a:r>
              <a:rPr lang="en-US" altLang="zh-CN" dirty="0"/>
              <a:t>Frequency and period is the inverse of each other.  Frequency is the rate of change </a:t>
            </a:r>
            <a:r>
              <a:rPr lang="en-US" altLang="zh-CN" dirty="0">
                <a:solidFill>
                  <a:schemeClr val="hlink"/>
                </a:solidFill>
              </a:rPr>
              <a:t>with respect to time</a:t>
            </a:r>
            <a:r>
              <a:rPr lang="en-US" altLang="zh-CN" dirty="0"/>
              <a:t>. </a:t>
            </a:r>
          </a:p>
          <a:p>
            <a:pPr>
              <a:spcBef>
                <a:spcPts val="600"/>
              </a:spcBef>
            </a:pPr>
            <a:endParaRPr lang="en-US" altLang="zh-CN" dirty="0"/>
          </a:p>
          <a:p>
            <a:pPr>
              <a:spcBef>
                <a:spcPts val="600"/>
              </a:spcBef>
            </a:pPr>
            <a:r>
              <a:rPr lang="en-US" altLang="zh-CN" dirty="0"/>
              <a:t>Phase describes the position of the waveform relative to time 0. </a:t>
            </a:r>
          </a:p>
          <a:p>
            <a:pPr>
              <a:spcBef>
                <a:spcPts val="600"/>
              </a:spcBef>
            </a:pPr>
            <a:endParaRPr lang="en-US" altLang="zh-CN" dirty="0"/>
          </a:p>
          <a:p>
            <a:pPr>
              <a:spcBef>
                <a:spcPts val="600"/>
              </a:spcBef>
            </a:pPr>
            <a:r>
              <a:rPr lang="en-US" altLang="zh-CN" dirty="0"/>
              <a:t>A complete sine wave in the time domain can be represented by one single spike in the frequency domain. </a:t>
            </a:r>
          </a:p>
          <a:p>
            <a:pPr>
              <a:spcBef>
                <a:spcPts val="600"/>
              </a:spcBef>
            </a:pPr>
            <a:endParaRPr lang="en-US" altLang="zh-CN" dirty="0"/>
          </a:p>
          <a:p>
            <a:pPr>
              <a:spcBef>
                <a:spcPts val="600"/>
              </a:spcBef>
            </a:pPr>
            <a:r>
              <a:rPr lang="en-US" altLang="zh-CN" dirty="0"/>
              <a:t>A single-frequency sine wave is not useful in data communications; we need to send a </a:t>
            </a:r>
            <a:r>
              <a:rPr lang="en-US" altLang="zh-CN" dirty="0">
                <a:solidFill>
                  <a:schemeClr val="hlink"/>
                </a:solidFill>
              </a:rPr>
              <a:t>composite</a:t>
            </a:r>
            <a:r>
              <a:rPr lang="en-US" altLang="zh-CN" dirty="0"/>
              <a:t> signal, a signal made of many simple sine waves.</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70" name="Rectangle 6"/>
          <p:cNvSpPr>
            <a:spLocks noGrp="1" noChangeArrowheads="1"/>
          </p:cNvSpPr>
          <p:nvPr>
            <p:ph type="title"/>
          </p:nvPr>
        </p:nvSpPr>
        <p:spPr>
          <a:noFill/>
        </p:spPr>
        <p:txBody>
          <a:bodyPr/>
          <a:lstStyle/>
          <a:p>
            <a:r>
              <a:rPr lang="en-US" altLang="zh-CN" dirty="0"/>
              <a:t>0.7 Summary</a:t>
            </a:r>
          </a:p>
        </p:txBody>
      </p:sp>
      <p:sp>
        <p:nvSpPr>
          <p:cNvPr id="1112071" name="Rectangle 7"/>
          <p:cNvSpPr>
            <a:spLocks noGrp="1" noChangeArrowheads="1"/>
          </p:cNvSpPr>
          <p:nvPr>
            <p:ph idx="1"/>
          </p:nvPr>
        </p:nvSpPr>
        <p:spPr>
          <a:noFill/>
        </p:spPr>
        <p:txBody>
          <a:bodyPr/>
          <a:lstStyle/>
          <a:p>
            <a:pPr>
              <a:spcBef>
                <a:spcPts val="600"/>
              </a:spcBef>
            </a:pPr>
            <a:r>
              <a:rPr lang="en-US" altLang="zh-CN" dirty="0"/>
              <a:t>According to Fourier analysis, any composite signal is a combination of simple sine waves with different </a:t>
            </a:r>
            <a:r>
              <a:rPr lang="en-US" altLang="zh-CN" dirty="0">
                <a:solidFill>
                  <a:schemeClr val="hlink"/>
                </a:solidFill>
              </a:rPr>
              <a:t>frequencies</a:t>
            </a:r>
            <a:r>
              <a:rPr lang="en-US" altLang="zh-CN" dirty="0"/>
              <a:t>, </a:t>
            </a:r>
            <a:r>
              <a:rPr lang="en-US" altLang="zh-CN" dirty="0">
                <a:solidFill>
                  <a:schemeClr val="hlink"/>
                </a:solidFill>
              </a:rPr>
              <a:t>amplitudes</a:t>
            </a:r>
            <a:r>
              <a:rPr lang="en-US" altLang="zh-CN" dirty="0"/>
              <a:t>, and </a:t>
            </a:r>
            <a:r>
              <a:rPr lang="en-US" altLang="zh-CN" dirty="0">
                <a:solidFill>
                  <a:schemeClr val="hlink"/>
                </a:solidFill>
              </a:rPr>
              <a:t>phases</a:t>
            </a:r>
            <a:r>
              <a:rPr lang="en-US" altLang="zh-CN" dirty="0"/>
              <a:t>.</a:t>
            </a:r>
            <a:r>
              <a:rPr lang="en-US" altLang="zh-CN" i="1" dirty="0"/>
              <a:t> </a:t>
            </a:r>
          </a:p>
          <a:p>
            <a:pPr>
              <a:spcBef>
                <a:spcPts val="600"/>
              </a:spcBef>
            </a:pPr>
            <a:endParaRPr lang="en-US" altLang="zh-CN" i="1" dirty="0"/>
          </a:p>
          <a:p>
            <a:pPr>
              <a:spcBef>
                <a:spcPts val="600"/>
              </a:spcBef>
            </a:pPr>
            <a:r>
              <a:rPr lang="en-US" altLang="zh-CN" dirty="0"/>
              <a:t>The bandwidth of a composite signal is </a:t>
            </a:r>
            <a:r>
              <a:rPr lang="en-US" altLang="zh-CN" dirty="0">
                <a:solidFill>
                  <a:schemeClr val="hlink"/>
                </a:solidFill>
              </a:rPr>
              <a:t>the difference between</a:t>
            </a:r>
            <a:r>
              <a:rPr lang="en-US" altLang="zh-CN" dirty="0"/>
              <a:t> the highest and the lowest frequencies contained in that signal.</a:t>
            </a:r>
          </a:p>
          <a:p>
            <a:pPr>
              <a:spcBef>
                <a:spcPts val="600"/>
              </a:spcBef>
            </a:pPr>
            <a:endParaRPr lang="en-US" altLang="zh-CN" dirty="0"/>
          </a:p>
          <a:p>
            <a:pPr>
              <a:spcBef>
                <a:spcPts val="600"/>
              </a:spcBef>
            </a:pPr>
            <a:r>
              <a:rPr lang="en-US" altLang="zh-CN" dirty="0"/>
              <a:t>A</a:t>
            </a:r>
            <a:r>
              <a:rPr lang="en-US" altLang="zh-CN" dirty="0">
                <a:solidFill>
                  <a:schemeClr val="hlink"/>
                </a:solidFill>
              </a:rPr>
              <a:t> digital </a:t>
            </a:r>
            <a:r>
              <a:rPr lang="en-US" altLang="zh-CN" dirty="0"/>
              <a:t>signal is</a:t>
            </a:r>
            <a:r>
              <a:rPr lang="en-US" altLang="zh-CN" dirty="0">
                <a:solidFill>
                  <a:schemeClr val="hlink"/>
                </a:solidFill>
              </a:rPr>
              <a:t> </a:t>
            </a:r>
            <a:r>
              <a:rPr lang="en-US" altLang="zh-CN" dirty="0"/>
              <a:t>a</a:t>
            </a:r>
            <a:r>
              <a:rPr lang="en-US" altLang="zh-CN" dirty="0">
                <a:solidFill>
                  <a:schemeClr val="hlink"/>
                </a:solidFill>
              </a:rPr>
              <a:t> composite analog</a:t>
            </a:r>
            <a:r>
              <a:rPr lang="en-US" altLang="zh-CN" dirty="0"/>
              <a:t> signal with an infinite bandwidth.</a:t>
            </a:r>
          </a:p>
        </p:txBody>
      </p:sp>
      <p:sp>
        <p:nvSpPr>
          <p:cNvPr id="5" name="灯片编号占位符 3"/>
          <p:cNvSpPr>
            <a:spLocks noGrp="1"/>
          </p:cNvSpPr>
          <p:nvPr>
            <p:ph type="sldNum" sz="quarter" idx="10"/>
          </p:nvPr>
        </p:nvSpPr>
        <p:spPr/>
        <p:txBody>
          <a:bodyPr/>
          <a:lstStyle/>
          <a:p>
            <a:r>
              <a:rPr lang="en-US" altLang="zh-CN"/>
              <a:t>3.</a:t>
            </a:r>
            <a:fld id="{76318848-F515-4F39-B3C2-4E23A8B3CE6F}" type="slidenum">
              <a:rPr lang="en-US" altLang="zh-CN"/>
              <a:pPr/>
              <a:t>252</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112068"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6F713A94-0341-4AB8-A5D1-50CF06E5BA8A}" type="slidenum">
              <a:rPr lang="en-US" altLang="zh-CN"/>
              <a:pPr/>
              <a:t>253</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114116" name="Text Box 4"/>
          <p:cNvSpPr txBox="1">
            <a:spLocks noChangeArrowheads="1"/>
          </p:cNvSpPr>
          <p:nvPr/>
        </p:nvSpPr>
        <p:spPr bwMode="auto">
          <a:xfrm>
            <a:off x="457200" y="457200"/>
            <a:ext cx="8305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14118" name="Rectangle 6"/>
          <p:cNvSpPr>
            <a:spLocks noGrp="1" noChangeArrowheads="1"/>
          </p:cNvSpPr>
          <p:nvPr>
            <p:ph type="title"/>
          </p:nvPr>
        </p:nvSpPr>
        <p:spPr>
          <a:xfrm>
            <a:off x="304800" y="228600"/>
            <a:ext cx="8458200" cy="508000"/>
          </a:xfrm>
          <a:noFill/>
        </p:spPr>
        <p:txBody>
          <a:bodyPr/>
          <a:lstStyle/>
          <a:p>
            <a:r>
              <a:rPr lang="en-US" altLang="zh-CN" dirty="0"/>
              <a:t>0.7 Summary</a:t>
            </a:r>
          </a:p>
        </p:txBody>
      </p:sp>
      <p:sp>
        <p:nvSpPr>
          <p:cNvPr id="1114119" name="Rectangle 7"/>
          <p:cNvSpPr>
            <a:spLocks noGrp="1" noChangeArrowheads="1"/>
          </p:cNvSpPr>
          <p:nvPr>
            <p:ph type="body" idx="1"/>
          </p:nvPr>
        </p:nvSpPr>
        <p:spPr>
          <a:xfrm>
            <a:off x="381000" y="1016000"/>
            <a:ext cx="8405842" cy="5130800"/>
          </a:xfrm>
          <a:noFill/>
        </p:spPr>
        <p:txBody>
          <a:bodyPr/>
          <a:lstStyle/>
          <a:p>
            <a:r>
              <a:rPr lang="en-US" altLang="zh-CN" dirty="0">
                <a:solidFill>
                  <a:schemeClr val="hlink"/>
                </a:solidFill>
              </a:rPr>
              <a:t>Baseband transmission </a:t>
            </a:r>
            <a:r>
              <a:rPr lang="en-US" altLang="zh-CN" dirty="0"/>
              <a:t>of</a:t>
            </a:r>
            <a:r>
              <a:rPr lang="en-US" altLang="zh-CN" dirty="0">
                <a:solidFill>
                  <a:schemeClr val="hlink"/>
                </a:solidFill>
              </a:rPr>
              <a:t> </a:t>
            </a:r>
            <a:r>
              <a:rPr lang="en-US" altLang="zh-CN" dirty="0"/>
              <a:t>a digital signal </a:t>
            </a:r>
            <a:r>
              <a:rPr lang="en-US" altLang="zh-CN" u="sng" dirty="0">
                <a:solidFill>
                  <a:srgbClr val="0070C0"/>
                </a:solidFill>
              </a:rPr>
              <a:t>that</a:t>
            </a:r>
            <a:r>
              <a:rPr lang="en-US" altLang="zh-CN" u="sng" dirty="0"/>
              <a:t> preserves the shape of the digital signal</a:t>
            </a:r>
            <a:r>
              <a:rPr lang="en-US" altLang="zh-CN" dirty="0"/>
              <a:t> is possible only </a:t>
            </a:r>
            <a:r>
              <a:rPr lang="en-US" altLang="zh-CN" dirty="0">
                <a:solidFill>
                  <a:schemeClr val="hlink"/>
                </a:solidFill>
              </a:rPr>
              <a:t>if </a:t>
            </a:r>
            <a:r>
              <a:rPr lang="en-US" altLang="zh-CN" dirty="0"/>
              <a:t>we have a low-pass channel with an </a:t>
            </a:r>
            <a:r>
              <a:rPr lang="en-US" altLang="zh-CN" dirty="0">
                <a:solidFill>
                  <a:srgbClr val="FF0000"/>
                </a:solidFill>
              </a:rPr>
              <a:t>infinite</a:t>
            </a:r>
            <a:r>
              <a:rPr lang="en-US" altLang="zh-CN" dirty="0"/>
              <a:t> or </a:t>
            </a:r>
            <a:r>
              <a:rPr lang="en-US" altLang="zh-CN" dirty="0">
                <a:solidFill>
                  <a:srgbClr val="FF0000"/>
                </a:solidFill>
              </a:rPr>
              <a:t>very wide</a:t>
            </a:r>
            <a:r>
              <a:rPr lang="en-US" altLang="zh-CN" dirty="0"/>
              <a:t> bandwidth. </a:t>
            </a:r>
          </a:p>
          <a:p>
            <a:endParaRPr lang="en-US" altLang="zh-CN" dirty="0"/>
          </a:p>
          <a:p>
            <a:r>
              <a:rPr lang="en-US" altLang="zh-CN" dirty="0"/>
              <a:t>If the available channel is a bandpass channel, we</a:t>
            </a:r>
            <a:r>
              <a:rPr lang="en-US" altLang="zh-CN" dirty="0">
                <a:solidFill>
                  <a:schemeClr val="hlink"/>
                </a:solidFill>
              </a:rPr>
              <a:t> cannot </a:t>
            </a:r>
            <a:r>
              <a:rPr lang="en-US" altLang="zh-CN" dirty="0"/>
              <a:t>send a digital signal</a:t>
            </a:r>
            <a:r>
              <a:rPr lang="en-US" altLang="zh-CN" dirty="0">
                <a:solidFill>
                  <a:schemeClr val="hlink"/>
                </a:solidFill>
              </a:rPr>
              <a:t> directly </a:t>
            </a:r>
            <a:r>
              <a:rPr lang="en-US" altLang="zh-CN" dirty="0"/>
              <a:t>to the channel; </a:t>
            </a:r>
          </a:p>
          <a:p>
            <a:endParaRPr lang="en-US" altLang="zh-CN" dirty="0"/>
          </a:p>
          <a:p>
            <a:r>
              <a:rPr lang="en-US" altLang="zh-CN" dirty="0"/>
              <a:t>we need to convert the digital signal to an </a:t>
            </a:r>
            <a:r>
              <a:rPr lang="en-US" altLang="zh-CN" dirty="0">
                <a:solidFill>
                  <a:srgbClr val="FF0000"/>
                </a:solidFill>
              </a:rPr>
              <a:t>analog signal </a:t>
            </a:r>
            <a:r>
              <a:rPr lang="en-US" altLang="zh-CN" dirty="0"/>
              <a:t>before transmission.</a:t>
            </a:r>
          </a:p>
          <a:p>
            <a:endParaRPr lang="en-US" altLang="zh-CN"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58EF9882-515D-488A-8E99-D499C2E5460F}" type="slidenum">
              <a:rPr lang="en-US" altLang="zh-CN"/>
              <a:pPr/>
              <a:t>254</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500162" name="Text Box 2"/>
          <p:cNvSpPr txBox="1">
            <a:spLocks noChangeArrowheads="1"/>
          </p:cNvSpPr>
          <p:nvPr/>
        </p:nvSpPr>
        <p:spPr bwMode="auto">
          <a:xfrm>
            <a:off x="457200" y="457200"/>
            <a:ext cx="8305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500163" name="Rectangle 3"/>
          <p:cNvSpPr>
            <a:spLocks noGrp="1" noChangeArrowheads="1"/>
          </p:cNvSpPr>
          <p:nvPr>
            <p:ph type="title"/>
          </p:nvPr>
        </p:nvSpPr>
        <p:spPr>
          <a:xfrm>
            <a:off x="304800" y="228600"/>
            <a:ext cx="8458200" cy="508000"/>
          </a:xfrm>
          <a:noFill/>
        </p:spPr>
        <p:txBody>
          <a:bodyPr/>
          <a:lstStyle/>
          <a:p>
            <a:r>
              <a:rPr lang="en-US" altLang="zh-CN" dirty="0"/>
              <a:t>0.7 Summary</a:t>
            </a:r>
          </a:p>
        </p:txBody>
      </p:sp>
      <p:sp>
        <p:nvSpPr>
          <p:cNvPr id="1500164" name="Rectangle 4"/>
          <p:cNvSpPr>
            <a:spLocks noGrp="1" noChangeArrowheads="1"/>
          </p:cNvSpPr>
          <p:nvPr>
            <p:ph type="body" idx="1"/>
          </p:nvPr>
        </p:nvSpPr>
        <p:spPr>
          <a:xfrm>
            <a:off x="304800" y="1066800"/>
            <a:ext cx="8534400" cy="5080000"/>
          </a:xfrm>
          <a:noFill/>
        </p:spPr>
        <p:txBody>
          <a:bodyPr/>
          <a:lstStyle/>
          <a:p>
            <a:r>
              <a:rPr lang="en-US" altLang="zh-CN" dirty="0"/>
              <a:t>For noiseless channel, the </a:t>
            </a:r>
            <a:r>
              <a:rPr lang="en-US" altLang="zh-CN" dirty="0">
                <a:solidFill>
                  <a:srgbClr val="FF0000"/>
                </a:solidFill>
              </a:rPr>
              <a:t>Nyquist</a:t>
            </a:r>
            <a:r>
              <a:rPr lang="en-US" altLang="zh-CN" dirty="0"/>
              <a:t> bit rate defines the theoretical maximum bit rate. </a:t>
            </a:r>
          </a:p>
          <a:p>
            <a:endParaRPr lang="en-US" altLang="zh-CN" dirty="0"/>
          </a:p>
          <a:p>
            <a:r>
              <a:rPr lang="en-US" altLang="zh-CN" dirty="0"/>
              <a:t>For a noisy channel, we need to use the Shannon capacity to find the maximum bit rate. </a:t>
            </a:r>
          </a:p>
          <a:p>
            <a:endParaRPr lang="en-US" altLang="zh-CN" dirty="0"/>
          </a:p>
          <a:p>
            <a:r>
              <a:rPr lang="en-US" altLang="zh-CN" dirty="0"/>
              <a:t>Attenuation, distortion, and noise can impair a signal. </a:t>
            </a:r>
          </a:p>
          <a:p>
            <a:endParaRPr lang="en-US" altLang="zh-CN" dirty="0"/>
          </a:p>
          <a:p>
            <a:r>
              <a:rPr lang="en-US" altLang="zh-CN" dirty="0"/>
              <a:t>Attenuation is the loss of a signal’s energy due to the </a:t>
            </a:r>
            <a:r>
              <a:rPr lang="en-US" altLang="zh-CN" dirty="0">
                <a:solidFill>
                  <a:srgbClr val="FF0000"/>
                </a:solidFill>
              </a:rPr>
              <a:t>resistance</a:t>
            </a:r>
            <a:r>
              <a:rPr lang="en-US" altLang="zh-CN" dirty="0"/>
              <a:t> of the medium.</a:t>
            </a:r>
          </a:p>
          <a:p>
            <a:endParaRPr lang="en-US" altLang="zh-CN"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750C9830-4CF5-417A-AE94-636899403FE2}" type="slidenum">
              <a:rPr lang="en-US" altLang="zh-CN"/>
              <a:pPr/>
              <a:t>255</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116164"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16166" name="Rectangle 6"/>
          <p:cNvSpPr>
            <a:spLocks noGrp="1" noChangeArrowheads="1"/>
          </p:cNvSpPr>
          <p:nvPr>
            <p:ph type="title"/>
          </p:nvPr>
        </p:nvSpPr>
        <p:spPr>
          <a:xfrm>
            <a:off x="304800" y="228600"/>
            <a:ext cx="8299450" cy="581025"/>
          </a:xfrm>
          <a:noFill/>
        </p:spPr>
        <p:txBody>
          <a:bodyPr/>
          <a:lstStyle/>
          <a:p>
            <a:r>
              <a:rPr lang="en-US" altLang="zh-CN" dirty="0"/>
              <a:t>0.7 Summary</a:t>
            </a:r>
          </a:p>
        </p:txBody>
      </p:sp>
      <p:sp>
        <p:nvSpPr>
          <p:cNvPr id="1116167" name="Rectangle 7"/>
          <p:cNvSpPr>
            <a:spLocks noGrp="1" noChangeArrowheads="1"/>
          </p:cNvSpPr>
          <p:nvPr>
            <p:ph type="body" idx="1"/>
          </p:nvPr>
        </p:nvSpPr>
        <p:spPr>
          <a:xfrm>
            <a:off x="304800" y="1038225"/>
            <a:ext cx="8534400" cy="5133975"/>
          </a:xfrm>
          <a:noFill/>
        </p:spPr>
        <p:txBody>
          <a:bodyPr/>
          <a:lstStyle/>
          <a:p>
            <a:r>
              <a:rPr lang="en-US" altLang="zh-CN" dirty="0"/>
              <a:t>Distortion is the </a:t>
            </a:r>
            <a:r>
              <a:rPr lang="en-US" altLang="zh-CN" dirty="0">
                <a:solidFill>
                  <a:srgbClr val="FF0000"/>
                </a:solidFill>
              </a:rPr>
              <a:t>alter</a:t>
            </a:r>
            <a:r>
              <a:rPr lang="en-US" altLang="zh-CN" dirty="0"/>
              <a:t>nation of a signal due to the differing </a:t>
            </a:r>
            <a:r>
              <a:rPr lang="en-US" altLang="zh-CN" dirty="0">
                <a:solidFill>
                  <a:schemeClr val="hlink"/>
                </a:solidFill>
              </a:rPr>
              <a:t>propagation speeds </a:t>
            </a:r>
            <a:r>
              <a:rPr lang="en-US" altLang="zh-CN" dirty="0"/>
              <a:t>of each of the frequencies</a:t>
            </a:r>
            <a:r>
              <a:rPr lang="en-US" altLang="zh-CN" dirty="0">
                <a:solidFill>
                  <a:schemeClr val="hlink"/>
                </a:solidFill>
              </a:rPr>
              <a:t> </a:t>
            </a:r>
            <a:r>
              <a:rPr lang="en-US" altLang="zh-CN" dirty="0"/>
              <a:t>that make up a signal.</a:t>
            </a:r>
          </a:p>
          <a:p>
            <a:endParaRPr lang="en-US" altLang="zh-CN" dirty="0"/>
          </a:p>
          <a:p>
            <a:r>
              <a:rPr lang="en-US" altLang="zh-CN" dirty="0"/>
              <a:t>Noise is the external energy that corrupts a signal.</a:t>
            </a:r>
          </a:p>
          <a:p>
            <a:endParaRPr lang="en-US" altLang="zh-CN" dirty="0"/>
          </a:p>
          <a:p>
            <a:r>
              <a:rPr lang="en-US" altLang="zh-CN" dirty="0"/>
              <a:t>The bandwidth-delay product defines the number of bits that can fill the link.</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p>
            <a:r>
              <a:rPr lang="en-US" altLang="zh-CN" dirty="0"/>
              <a:t>Mobile and Wireless Networks</a:t>
            </a:r>
          </a:p>
        </p:txBody>
      </p:sp>
      <p:sp>
        <p:nvSpPr>
          <p:cNvPr id="1462274" name="Rectangle 2"/>
          <p:cNvSpPr>
            <a:spLocks noGrp="1" noChangeArrowheads="1"/>
          </p:cNvSpPr>
          <p:nvPr>
            <p:ph type="title"/>
          </p:nvPr>
        </p:nvSpPr>
        <p:spPr/>
        <p:txBody>
          <a:bodyPr/>
          <a:lstStyle/>
          <a:p>
            <a:r>
              <a:rPr lang="en-US" altLang="zh-CN" dirty="0"/>
              <a:t>Chapter 00 Data and Signals</a:t>
            </a:r>
            <a:endParaRPr lang="zh-CN" altLang="en-US" dirty="0"/>
          </a:p>
        </p:txBody>
      </p:sp>
      <p:sp>
        <p:nvSpPr>
          <p:cNvPr id="1462275" name="Rectangle 3"/>
          <p:cNvSpPr>
            <a:spLocks noGrp="1" noChangeArrowheads="1"/>
          </p:cNvSpPr>
          <p:nvPr>
            <p:ph type="body" sz="half" idx="1"/>
          </p:nvPr>
        </p:nvSpPr>
        <p:spPr>
          <a:xfrm>
            <a:off x="304800" y="1066800"/>
            <a:ext cx="4267200" cy="5105400"/>
          </a:xfrm>
        </p:spPr>
        <p:txBody>
          <a:bodyPr/>
          <a:lstStyle/>
          <a:p>
            <a:pPr>
              <a:lnSpc>
                <a:spcPct val="90000"/>
              </a:lnSpc>
              <a:buFontTx/>
              <a:buNone/>
            </a:pPr>
            <a:r>
              <a:rPr lang="en-US" altLang="zh-CN" sz="2000" dirty="0"/>
              <a:t>0.1 Analog and Digital</a:t>
            </a:r>
          </a:p>
          <a:p>
            <a:pPr>
              <a:lnSpc>
                <a:spcPct val="90000"/>
              </a:lnSpc>
            </a:pPr>
            <a:r>
              <a:rPr lang="en-US" altLang="zh-CN" sz="2000" dirty="0"/>
              <a:t>Analog and Digital Data</a:t>
            </a:r>
          </a:p>
          <a:p>
            <a:pPr>
              <a:lnSpc>
                <a:spcPct val="90000"/>
              </a:lnSpc>
            </a:pPr>
            <a:r>
              <a:rPr lang="en-US" altLang="zh-CN" sz="2000" dirty="0"/>
              <a:t>Analog and Digital Signal</a:t>
            </a:r>
          </a:p>
          <a:p>
            <a:pPr>
              <a:lnSpc>
                <a:spcPct val="90000"/>
              </a:lnSpc>
            </a:pPr>
            <a:r>
              <a:rPr lang="en-US" altLang="zh-CN" sz="2000" dirty="0"/>
              <a:t>Periodical and Nonperiodic Signals </a:t>
            </a:r>
          </a:p>
          <a:p>
            <a:pPr>
              <a:lnSpc>
                <a:spcPct val="90000"/>
              </a:lnSpc>
              <a:buFontTx/>
              <a:buNone/>
            </a:pPr>
            <a:endParaRPr lang="en-US" altLang="zh-CN" sz="2000" dirty="0"/>
          </a:p>
          <a:p>
            <a:pPr>
              <a:lnSpc>
                <a:spcPct val="90000"/>
              </a:lnSpc>
              <a:buFontTx/>
              <a:buNone/>
            </a:pPr>
            <a:r>
              <a:rPr lang="en-US" altLang="zh-CN" sz="2000" dirty="0"/>
              <a:t>0.2 Periodical Analog Signals</a:t>
            </a:r>
          </a:p>
          <a:p>
            <a:pPr>
              <a:lnSpc>
                <a:spcPct val="90000"/>
              </a:lnSpc>
            </a:pPr>
            <a:r>
              <a:rPr lang="en-US" altLang="zh-CN" sz="2000" dirty="0"/>
              <a:t>Sine Wave, Phase and Wavelength</a:t>
            </a:r>
          </a:p>
          <a:p>
            <a:pPr>
              <a:lnSpc>
                <a:spcPct val="90000"/>
              </a:lnSpc>
            </a:pPr>
            <a:r>
              <a:rPr lang="en-US" altLang="zh-CN" sz="2000" dirty="0"/>
              <a:t>Time and Frequency Domains</a:t>
            </a:r>
          </a:p>
          <a:p>
            <a:pPr>
              <a:lnSpc>
                <a:spcPct val="90000"/>
              </a:lnSpc>
            </a:pPr>
            <a:r>
              <a:rPr lang="en-US" altLang="zh-CN" sz="2000" dirty="0"/>
              <a:t>Composite Signals</a:t>
            </a:r>
          </a:p>
          <a:p>
            <a:pPr>
              <a:lnSpc>
                <a:spcPct val="90000"/>
              </a:lnSpc>
            </a:pPr>
            <a:r>
              <a:rPr lang="en-US" altLang="zh-CN" sz="2000" dirty="0"/>
              <a:t>Bandwidth</a:t>
            </a:r>
          </a:p>
          <a:p>
            <a:pPr>
              <a:lnSpc>
                <a:spcPct val="90000"/>
              </a:lnSpc>
              <a:buFontTx/>
              <a:buNone/>
            </a:pPr>
            <a:endParaRPr lang="en-US" altLang="zh-CN" sz="2000" dirty="0"/>
          </a:p>
          <a:p>
            <a:pPr>
              <a:lnSpc>
                <a:spcPct val="90000"/>
              </a:lnSpc>
              <a:buFontTx/>
              <a:buNone/>
            </a:pPr>
            <a:r>
              <a:rPr lang="en-US" altLang="zh-CN" sz="2000" dirty="0"/>
              <a:t>0.3 Digital Signals</a:t>
            </a:r>
          </a:p>
          <a:p>
            <a:pPr>
              <a:lnSpc>
                <a:spcPct val="90000"/>
              </a:lnSpc>
              <a:buFontTx/>
              <a:buNone/>
            </a:pPr>
            <a:endParaRPr lang="en-US" altLang="zh-CN" sz="2000" dirty="0"/>
          </a:p>
          <a:p>
            <a:pPr>
              <a:lnSpc>
                <a:spcPct val="90000"/>
              </a:lnSpc>
              <a:buNone/>
            </a:pPr>
            <a:r>
              <a:rPr lang="en-US" altLang="zh-CN" sz="2000" dirty="0"/>
              <a:t>0.4 Transmission Impairment</a:t>
            </a:r>
          </a:p>
          <a:p>
            <a:pPr>
              <a:lnSpc>
                <a:spcPct val="90000"/>
              </a:lnSpc>
              <a:buFontTx/>
              <a:buNone/>
            </a:pPr>
            <a:endParaRPr lang="en-US" altLang="zh-CN" sz="2200" dirty="0"/>
          </a:p>
        </p:txBody>
      </p:sp>
      <p:sp>
        <p:nvSpPr>
          <p:cNvPr id="1462276" name="Rectangle 4"/>
          <p:cNvSpPr>
            <a:spLocks noGrp="1" noChangeArrowheads="1"/>
          </p:cNvSpPr>
          <p:nvPr>
            <p:ph type="body" sz="half" idx="2"/>
          </p:nvPr>
        </p:nvSpPr>
        <p:spPr>
          <a:xfrm>
            <a:off x="4419600" y="990600"/>
            <a:ext cx="4419600" cy="5181600"/>
          </a:xfrm>
        </p:spPr>
        <p:txBody>
          <a:bodyPr/>
          <a:lstStyle/>
          <a:p>
            <a:r>
              <a:rPr lang="en-US" altLang="zh-CN" sz="2000" dirty="0"/>
              <a:t>Attenuation, Distortion, and Noise</a:t>
            </a:r>
          </a:p>
          <a:p>
            <a:pPr>
              <a:buFontTx/>
              <a:buNone/>
            </a:pPr>
            <a:endParaRPr lang="en-US" altLang="zh-CN" sz="2000" dirty="0"/>
          </a:p>
          <a:p>
            <a:pPr>
              <a:buFontTx/>
              <a:buNone/>
            </a:pPr>
            <a:r>
              <a:rPr lang="en-US" altLang="zh-CN" sz="2000" dirty="0"/>
              <a:t>0.5 Data Rate Limits</a:t>
            </a:r>
          </a:p>
          <a:p>
            <a:r>
              <a:rPr lang="en-US" altLang="zh-CN" sz="2000" dirty="0"/>
              <a:t>Noiseless Channel: Nyquist Bit Rate</a:t>
            </a:r>
          </a:p>
          <a:p>
            <a:r>
              <a:rPr lang="en-US" altLang="zh-CN" sz="2000" dirty="0"/>
              <a:t>Noisy Channel: Shannon Capacity</a:t>
            </a:r>
          </a:p>
          <a:p>
            <a:r>
              <a:rPr lang="en-US" altLang="zh-CN" sz="2000" dirty="0"/>
              <a:t>Using Both Limits</a:t>
            </a:r>
          </a:p>
          <a:p>
            <a:pPr>
              <a:buFontTx/>
              <a:buNone/>
            </a:pPr>
            <a:endParaRPr lang="en-US" altLang="zh-CN" sz="2000" dirty="0"/>
          </a:p>
          <a:p>
            <a:pPr>
              <a:buFontTx/>
              <a:buNone/>
            </a:pPr>
            <a:r>
              <a:rPr lang="en-US" altLang="zh-CN" sz="2000" dirty="0"/>
              <a:t>0.6 Performance </a:t>
            </a:r>
          </a:p>
          <a:p>
            <a:r>
              <a:rPr lang="en-US" altLang="zh-CN" sz="2000" dirty="0"/>
              <a:t>Bandwidth</a:t>
            </a:r>
          </a:p>
          <a:p>
            <a:r>
              <a:rPr lang="en-US" altLang="zh-CN" sz="2000" dirty="0"/>
              <a:t>Throughput</a:t>
            </a:r>
          </a:p>
          <a:p>
            <a:r>
              <a:rPr lang="en-US" altLang="zh-CN" sz="2000" dirty="0"/>
              <a:t>Latency (Delay)</a:t>
            </a:r>
          </a:p>
          <a:p>
            <a:r>
              <a:rPr lang="en-US" altLang="zh-CN" sz="2000" dirty="0"/>
              <a:t>Bandwidth-Delay Product</a:t>
            </a:r>
          </a:p>
          <a:p>
            <a:r>
              <a:rPr lang="en-US" altLang="zh-CN" sz="2000" dirty="0"/>
              <a:t>Jitter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807946"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07953" name="Picture 17"/>
          <p:cNvPicPr>
            <a:picLocks noChangeAspect="1" noChangeArrowheads="1"/>
          </p:cNvPicPr>
          <p:nvPr/>
        </p:nvPicPr>
        <p:blipFill>
          <a:blip r:embed="rId3" cstate="print"/>
          <a:srcRect/>
          <a:stretch>
            <a:fillRect/>
          </a:stretch>
        </p:blipFill>
        <p:spPr bwMode="auto">
          <a:xfrm>
            <a:off x="381000" y="4800600"/>
            <a:ext cx="8486775" cy="476250"/>
          </a:xfrm>
          <a:prstGeom prst="rect">
            <a:avLst/>
          </a:prstGeom>
          <a:noFill/>
          <a:ln w="57150">
            <a:solidFill>
              <a:srgbClr val="3366FF"/>
            </a:solidFill>
            <a:miter lim="800000"/>
            <a:headEnd/>
            <a:tailEnd/>
          </a:ln>
          <a:effectLst/>
        </p:spPr>
      </p:pic>
      <p:sp>
        <p:nvSpPr>
          <p:cNvPr id="807954" name="Rectangle 18"/>
          <p:cNvSpPr>
            <a:spLocks noGrp="1" noChangeArrowheads="1"/>
          </p:cNvSpPr>
          <p:nvPr>
            <p:ph type="title"/>
          </p:nvPr>
        </p:nvSpPr>
        <p:spPr/>
        <p:txBody>
          <a:bodyPr/>
          <a:lstStyle/>
          <a:p>
            <a:r>
              <a:rPr lang="en-US" altLang="zh-CN" dirty="0">
                <a:solidFill>
                  <a:schemeClr val="hlink"/>
                </a:solidFill>
              </a:rPr>
              <a:t>Example 0.4</a:t>
            </a:r>
            <a:endParaRPr lang="zh-CN" altLang="en-US" dirty="0">
              <a:solidFill>
                <a:schemeClr val="hlink"/>
              </a:solidFill>
            </a:endParaRPr>
          </a:p>
        </p:txBody>
      </p:sp>
      <p:sp>
        <p:nvSpPr>
          <p:cNvPr id="807955" name="Rectangle 19"/>
          <p:cNvSpPr>
            <a:spLocks noGrp="1" noChangeArrowheads="1"/>
          </p:cNvSpPr>
          <p:nvPr>
            <p:ph type="body" idx="1"/>
          </p:nvPr>
        </p:nvSpPr>
        <p:spPr>
          <a:xfrm>
            <a:off x="304800" y="1071546"/>
            <a:ext cx="8534400" cy="2786082"/>
          </a:xfrm>
        </p:spPr>
        <p:txBody>
          <a:bodyPr/>
          <a:lstStyle/>
          <a:p>
            <a:pPr algn="just" eaLnBrk="0" hangingPunct="0">
              <a:spcBef>
                <a:spcPct val="0"/>
              </a:spcBef>
            </a:pPr>
            <a:r>
              <a:rPr lang="en-US" altLang="zh-CN" dirty="0">
                <a:solidFill>
                  <a:srgbClr val="FF0000"/>
                </a:solidFill>
              </a:rPr>
              <a:t>Express </a:t>
            </a:r>
            <a:r>
              <a:rPr lang="en-US" altLang="zh-CN" dirty="0"/>
              <a:t>[</a:t>
            </a:r>
            <a:r>
              <a:rPr lang="zh-CN" altLang="en-US" dirty="0"/>
              <a:t>表达</a:t>
            </a:r>
            <a:r>
              <a:rPr lang="en-US" altLang="zh-CN" dirty="0"/>
              <a:t>] a period of 100 ms </a:t>
            </a:r>
            <a:r>
              <a:rPr lang="en-US" altLang="zh-CN" dirty="0">
                <a:solidFill>
                  <a:srgbClr val="FF0000"/>
                </a:solidFill>
              </a:rPr>
              <a:t>in</a:t>
            </a:r>
            <a:r>
              <a:rPr lang="en-US" altLang="zh-CN" dirty="0"/>
              <a:t> microseconds.</a:t>
            </a:r>
          </a:p>
          <a:p>
            <a:pPr algn="just" eaLnBrk="0" hangingPunct="0">
              <a:spcBef>
                <a:spcPct val="0"/>
              </a:spcBef>
              <a:buClrTx/>
              <a:buFontTx/>
              <a:buNone/>
            </a:pPr>
            <a:endParaRPr lang="en-US" altLang="zh-CN" dirty="0"/>
          </a:p>
          <a:p>
            <a:pPr>
              <a:buFontTx/>
              <a:buNone/>
            </a:pPr>
            <a:r>
              <a:rPr lang="en-US" altLang="zh-CN" dirty="0">
                <a:solidFill>
                  <a:schemeClr val="hlink"/>
                </a:solidFill>
              </a:rPr>
              <a:t>Solution</a:t>
            </a:r>
          </a:p>
          <a:p>
            <a:pPr>
              <a:spcBef>
                <a:spcPts val="600"/>
              </a:spcBef>
            </a:pPr>
            <a:r>
              <a:rPr lang="en-US" altLang="zh-CN" dirty="0"/>
              <a:t>From Table 0.1 we find the equivalents of 1 ms (1 ms is 10</a:t>
            </a:r>
            <a:r>
              <a:rPr lang="en-US" altLang="zh-CN" baseline="30000" dirty="0"/>
              <a:t>−3</a:t>
            </a:r>
            <a:r>
              <a:rPr lang="en-US" altLang="zh-CN" dirty="0"/>
              <a:t> s) and 1s ( 1s is 10</a:t>
            </a:r>
            <a:r>
              <a:rPr lang="en-US" altLang="zh-CN" baseline="30000" dirty="0"/>
              <a:t>6 </a:t>
            </a:r>
            <a:r>
              <a:rPr lang="en-US" altLang="zh-CN" dirty="0"/>
              <a:t>μs ). </a:t>
            </a:r>
          </a:p>
          <a:p>
            <a:pPr>
              <a:spcBef>
                <a:spcPts val="600"/>
              </a:spcBef>
            </a:pPr>
            <a:r>
              <a:rPr lang="en-US" altLang="zh-CN" dirty="0"/>
              <a:t>We make the following</a:t>
            </a:r>
            <a:r>
              <a:rPr lang="en-US" altLang="zh-CN" dirty="0">
                <a:solidFill>
                  <a:schemeClr val="hlink"/>
                </a:solidFill>
              </a:rPr>
              <a:t> substitutions:</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pic>
        <p:nvPicPr>
          <p:cNvPr id="808976" name="Picture 16"/>
          <p:cNvPicPr>
            <a:picLocks noChangeAspect="1" noChangeArrowheads="1"/>
          </p:cNvPicPr>
          <p:nvPr/>
        </p:nvPicPr>
        <p:blipFill>
          <a:blip r:embed="rId3" cstate="print"/>
          <a:srcRect/>
          <a:stretch>
            <a:fillRect/>
          </a:stretch>
        </p:blipFill>
        <p:spPr bwMode="auto">
          <a:xfrm>
            <a:off x="1447800" y="4572000"/>
            <a:ext cx="6291263" cy="1241425"/>
          </a:xfrm>
          <a:prstGeom prst="rect">
            <a:avLst/>
          </a:prstGeom>
          <a:noFill/>
          <a:ln w="57150">
            <a:solidFill>
              <a:srgbClr val="3366FF"/>
            </a:solidFill>
            <a:miter lim="800000"/>
            <a:headEnd/>
            <a:tailEnd/>
          </a:ln>
          <a:effectLst/>
        </p:spPr>
      </p:pic>
      <p:sp>
        <p:nvSpPr>
          <p:cNvPr id="808977" name="Rectangle 17"/>
          <p:cNvSpPr>
            <a:spLocks noGrp="1" noChangeArrowheads="1"/>
          </p:cNvSpPr>
          <p:nvPr>
            <p:ph type="title"/>
          </p:nvPr>
        </p:nvSpPr>
        <p:spPr/>
        <p:txBody>
          <a:bodyPr/>
          <a:lstStyle/>
          <a:p>
            <a:r>
              <a:rPr lang="en-US" altLang="zh-CN" dirty="0">
                <a:solidFill>
                  <a:schemeClr val="hlink"/>
                </a:solidFill>
              </a:rPr>
              <a:t>Example 0.5</a:t>
            </a:r>
            <a:endParaRPr lang="zh-CN" altLang="en-US" dirty="0">
              <a:solidFill>
                <a:schemeClr val="hlink"/>
              </a:solidFill>
            </a:endParaRPr>
          </a:p>
        </p:txBody>
      </p:sp>
      <p:sp>
        <p:nvSpPr>
          <p:cNvPr id="808978" name="Rectangle 18"/>
          <p:cNvSpPr>
            <a:spLocks noGrp="1" noChangeArrowheads="1"/>
          </p:cNvSpPr>
          <p:nvPr>
            <p:ph type="body" idx="1"/>
          </p:nvPr>
        </p:nvSpPr>
        <p:spPr>
          <a:xfrm>
            <a:off x="304800" y="1143000"/>
            <a:ext cx="8534400" cy="2819400"/>
          </a:xfrm>
        </p:spPr>
        <p:txBody>
          <a:bodyPr/>
          <a:lstStyle/>
          <a:p>
            <a:pPr algn="just" eaLnBrk="0" hangingPunct="0">
              <a:spcBef>
                <a:spcPct val="0"/>
              </a:spcBef>
            </a:pPr>
            <a:r>
              <a:rPr lang="en-US" altLang="zh-CN" dirty="0"/>
              <a:t>The period of a signal is 100 ms. </a:t>
            </a:r>
            <a:endParaRPr lang="en-US" altLang="zh-CN" dirty="0" smtClean="0"/>
          </a:p>
          <a:p>
            <a:pPr algn="just" eaLnBrk="0" hangingPunct="0">
              <a:spcBef>
                <a:spcPct val="0"/>
              </a:spcBef>
            </a:pPr>
            <a:r>
              <a:rPr lang="en-US" altLang="zh-CN" dirty="0" smtClean="0"/>
              <a:t>What </a:t>
            </a:r>
            <a:r>
              <a:rPr lang="en-US" altLang="zh-CN" dirty="0"/>
              <a:t>is its frequency in kilohertz?</a:t>
            </a:r>
          </a:p>
          <a:p>
            <a:pPr algn="just" eaLnBrk="0" hangingPunct="0">
              <a:spcBef>
                <a:spcPct val="0"/>
              </a:spcBef>
              <a:buClrTx/>
            </a:pPr>
            <a:endParaRPr lang="en-US" altLang="zh-CN" dirty="0"/>
          </a:p>
          <a:p>
            <a:pPr>
              <a:buFontTx/>
              <a:buNone/>
            </a:pPr>
            <a:r>
              <a:rPr lang="en-US" altLang="zh-CN" sz="2800" dirty="0">
                <a:solidFill>
                  <a:schemeClr val="hlink"/>
                </a:solidFill>
              </a:rPr>
              <a:t>Solution</a:t>
            </a:r>
          </a:p>
          <a:p>
            <a:r>
              <a:rPr lang="en-US" altLang="zh-CN" dirty="0"/>
              <a:t>First we change 100 ms to seconds, and then we </a:t>
            </a:r>
            <a:r>
              <a:rPr lang="en-US" altLang="zh-CN" dirty="0">
                <a:solidFill>
                  <a:srgbClr val="FF0000"/>
                </a:solidFill>
              </a:rPr>
              <a:t>calculate</a:t>
            </a:r>
            <a:r>
              <a:rPr lang="en-US" altLang="zh-CN" dirty="0"/>
              <a:t> the frequency from the period (1Hz = 10</a:t>
            </a:r>
            <a:r>
              <a:rPr lang="en-US" altLang="zh-CN" baseline="30000" dirty="0"/>
              <a:t>−3</a:t>
            </a:r>
            <a:r>
              <a:rPr lang="en-US" altLang="zh-CN" dirty="0"/>
              <a:t> kHz).</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026052"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26057" name="Rectangle 9"/>
          <p:cNvSpPr>
            <a:spLocks noGrp="1" noChangeArrowheads="1"/>
          </p:cNvSpPr>
          <p:nvPr>
            <p:ph type="title"/>
          </p:nvPr>
        </p:nvSpPr>
        <p:spPr>
          <a:xfrm>
            <a:off x="381000" y="228600"/>
            <a:ext cx="8458200" cy="609600"/>
          </a:xfrm>
          <a:noFill/>
        </p:spPr>
        <p:txBody>
          <a:bodyPr/>
          <a:lstStyle/>
          <a:p>
            <a:r>
              <a:rPr lang="en-US" altLang="zh-CN" dirty="0"/>
              <a:t>3. More about Frequency</a:t>
            </a:r>
          </a:p>
        </p:txBody>
      </p:sp>
      <p:sp>
        <p:nvSpPr>
          <p:cNvPr id="1026058" name="Rectangle 10"/>
          <p:cNvSpPr>
            <a:spLocks noGrp="1" noChangeArrowheads="1"/>
          </p:cNvSpPr>
          <p:nvPr>
            <p:ph type="body" idx="1"/>
          </p:nvPr>
        </p:nvSpPr>
        <p:spPr>
          <a:xfrm>
            <a:off x="322006" y="1043448"/>
            <a:ext cx="8534400" cy="5128752"/>
          </a:xfrm>
          <a:noFill/>
        </p:spPr>
        <p:txBody>
          <a:bodyPr/>
          <a:lstStyle/>
          <a:p>
            <a:pPr>
              <a:spcBef>
                <a:spcPts val="600"/>
              </a:spcBef>
            </a:pPr>
            <a:r>
              <a:rPr lang="en-US" altLang="zh-CN" dirty="0"/>
              <a:t>We already know</a:t>
            </a:r>
            <a:r>
              <a:rPr lang="en-US" altLang="zh-CN" dirty="0">
                <a:solidFill>
                  <a:schemeClr val="hlink"/>
                </a:solidFill>
              </a:rPr>
              <a:t> </a:t>
            </a:r>
            <a:r>
              <a:rPr lang="en-US" altLang="zh-CN" dirty="0">
                <a:solidFill>
                  <a:srgbClr val="FF0000"/>
                </a:solidFill>
              </a:rPr>
              <a:t>that</a:t>
            </a:r>
            <a:r>
              <a:rPr lang="en-US" altLang="zh-CN" dirty="0"/>
              <a:t> frequency is the relationship of a signal to time and</a:t>
            </a:r>
            <a:r>
              <a:rPr lang="en-US" altLang="zh-CN" dirty="0">
                <a:solidFill>
                  <a:srgbClr val="FF0000"/>
                </a:solidFill>
              </a:rPr>
              <a:t> that </a:t>
            </a:r>
            <a:r>
              <a:rPr lang="en-US" altLang="zh-CN" dirty="0"/>
              <a:t>the frequency of a wave is the number of cycles it completes in 1s. </a:t>
            </a:r>
          </a:p>
          <a:p>
            <a:pPr>
              <a:spcBef>
                <a:spcPts val="600"/>
              </a:spcBef>
            </a:pPr>
            <a:endParaRPr lang="en-US" altLang="zh-CN" dirty="0"/>
          </a:p>
          <a:p>
            <a:pPr>
              <a:spcBef>
                <a:spcPts val="600"/>
              </a:spcBef>
            </a:pPr>
            <a:r>
              <a:rPr lang="en-US" altLang="zh-CN" dirty="0"/>
              <a:t>But another way to look at </a:t>
            </a:r>
            <a:r>
              <a:rPr lang="en-US" altLang="zh-CN" dirty="0">
                <a:solidFill>
                  <a:srgbClr val="FF0000"/>
                </a:solidFill>
              </a:rPr>
              <a:t>frequency </a:t>
            </a:r>
            <a:r>
              <a:rPr lang="en-US" altLang="zh-CN" dirty="0"/>
              <a:t>is as a measurement of </a:t>
            </a:r>
            <a:r>
              <a:rPr lang="en-US" altLang="zh-CN" dirty="0">
                <a:solidFill>
                  <a:srgbClr val="FF0000"/>
                </a:solidFill>
              </a:rPr>
              <a:t>the rate of change</a:t>
            </a:r>
            <a:r>
              <a:rPr lang="en-US" altLang="zh-CN" dirty="0"/>
              <a:t>. </a:t>
            </a:r>
          </a:p>
          <a:p>
            <a:pPr>
              <a:spcBef>
                <a:spcPts val="600"/>
              </a:spcBef>
            </a:pPr>
            <a:endParaRPr lang="en-US" altLang="zh-CN" dirty="0"/>
          </a:p>
          <a:p>
            <a:pPr>
              <a:spcBef>
                <a:spcPts val="600"/>
              </a:spcBef>
            </a:pPr>
            <a:r>
              <a:rPr lang="en-US" altLang="zh-CN" dirty="0"/>
              <a:t>Electromagnetic signals are oscillating waveforms; that is, they </a:t>
            </a:r>
            <a:r>
              <a:rPr lang="en-US" altLang="zh-CN" dirty="0">
                <a:solidFill>
                  <a:srgbClr val="FF0000"/>
                </a:solidFill>
              </a:rPr>
              <a:t>fluctuate</a:t>
            </a:r>
            <a:r>
              <a:rPr lang="en-US" altLang="zh-CN" dirty="0"/>
              <a:t> continuously and predictably </a:t>
            </a:r>
            <a:r>
              <a:rPr lang="en-US" altLang="zh-CN" dirty="0">
                <a:solidFill>
                  <a:schemeClr val="hlink"/>
                </a:solidFill>
              </a:rPr>
              <a:t>above </a:t>
            </a:r>
            <a:r>
              <a:rPr lang="en-US" altLang="zh-CN" dirty="0"/>
              <a:t>and</a:t>
            </a:r>
            <a:r>
              <a:rPr lang="en-US" altLang="zh-CN" dirty="0">
                <a:solidFill>
                  <a:schemeClr val="hlink"/>
                </a:solidFill>
              </a:rPr>
              <a:t> below</a:t>
            </a:r>
            <a:r>
              <a:rPr lang="en-US" altLang="zh-CN" dirty="0"/>
              <a:t> a mean energy level. </a:t>
            </a:r>
          </a:p>
          <a:p>
            <a:pPr>
              <a:spcBef>
                <a:spcPts val="600"/>
              </a:spcBef>
            </a:pP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189892"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89894" name="Rectangle 6"/>
          <p:cNvSpPr>
            <a:spLocks noGrp="1" noChangeArrowheads="1"/>
          </p:cNvSpPr>
          <p:nvPr>
            <p:ph type="title"/>
          </p:nvPr>
        </p:nvSpPr>
        <p:spPr>
          <a:xfrm>
            <a:off x="381000" y="228600"/>
            <a:ext cx="8458200" cy="533400"/>
          </a:xfrm>
          <a:noFill/>
        </p:spPr>
        <p:txBody>
          <a:bodyPr/>
          <a:lstStyle/>
          <a:p>
            <a:r>
              <a:rPr lang="en-US" altLang="zh-CN"/>
              <a:t>3. More about Frequency</a:t>
            </a:r>
          </a:p>
        </p:txBody>
      </p:sp>
      <p:sp>
        <p:nvSpPr>
          <p:cNvPr id="1189895" name="Rectangle 7"/>
          <p:cNvSpPr>
            <a:spLocks noGrp="1" noChangeArrowheads="1"/>
          </p:cNvSpPr>
          <p:nvPr>
            <p:ph type="body" idx="1"/>
          </p:nvPr>
        </p:nvSpPr>
        <p:spPr>
          <a:xfrm>
            <a:off x="304800" y="1055712"/>
            <a:ext cx="8534400" cy="5116488"/>
          </a:xfrm>
          <a:noFill/>
        </p:spPr>
        <p:txBody>
          <a:bodyPr/>
          <a:lstStyle/>
          <a:p>
            <a:pPr>
              <a:spcBef>
                <a:spcPts val="600"/>
              </a:spcBef>
            </a:pPr>
            <a:r>
              <a:rPr lang="en-US" altLang="zh-CN" dirty="0"/>
              <a:t>A 40-Hz signal has one-half the frequency </a:t>
            </a:r>
            <a:r>
              <a:rPr lang="en-US" altLang="zh-CN" dirty="0">
                <a:solidFill>
                  <a:srgbClr val="FF0000"/>
                </a:solidFill>
              </a:rPr>
              <a:t>of</a:t>
            </a:r>
            <a:r>
              <a:rPr lang="en-US" altLang="zh-CN" dirty="0"/>
              <a:t> an 80-Hz signal; it completes 1 cycle in</a:t>
            </a:r>
            <a:r>
              <a:rPr lang="en-US" altLang="zh-CN" dirty="0">
                <a:solidFill>
                  <a:srgbClr val="FF0000"/>
                </a:solidFill>
              </a:rPr>
              <a:t> twice the time </a:t>
            </a:r>
            <a:r>
              <a:rPr lang="en-US" altLang="zh-CN" dirty="0"/>
              <a:t>of the 80-Hz signal, </a:t>
            </a:r>
          </a:p>
          <a:p>
            <a:pPr>
              <a:spcBef>
                <a:spcPts val="600"/>
              </a:spcBef>
            </a:pPr>
            <a:endParaRPr lang="en-US" altLang="zh-CN" dirty="0"/>
          </a:p>
          <a:p>
            <a:pPr>
              <a:spcBef>
                <a:spcPts val="600"/>
              </a:spcBef>
            </a:pPr>
            <a:r>
              <a:rPr lang="en-US" altLang="zh-CN" dirty="0"/>
              <a:t>so each cycle also </a:t>
            </a:r>
            <a:r>
              <a:rPr lang="en-US" altLang="zh-CN" dirty="0">
                <a:solidFill>
                  <a:schemeClr val="hlink"/>
                </a:solidFill>
              </a:rPr>
              <a:t>takes</a:t>
            </a:r>
            <a:r>
              <a:rPr lang="en-US" altLang="zh-CN" dirty="0"/>
              <a:t> twice as long to </a:t>
            </a:r>
            <a:r>
              <a:rPr lang="en-US" altLang="zh-CN" dirty="0">
                <a:solidFill>
                  <a:schemeClr val="hlink"/>
                </a:solidFill>
              </a:rPr>
              <a:t>change</a:t>
            </a:r>
            <a:r>
              <a:rPr lang="en-US" altLang="zh-CN" dirty="0"/>
              <a:t> from its lowest to its highest voltage </a:t>
            </a:r>
            <a:r>
              <a:rPr lang="en-US" altLang="zh-CN" dirty="0" smtClean="0"/>
              <a:t>levels. </a:t>
            </a:r>
            <a:endParaRPr lang="en-US" altLang="zh-CN" dirty="0"/>
          </a:p>
          <a:p>
            <a:pPr>
              <a:spcBef>
                <a:spcPts val="600"/>
              </a:spcBef>
            </a:pPr>
            <a:endParaRPr lang="en-US" altLang="zh-CN" dirty="0"/>
          </a:p>
          <a:p>
            <a:pPr>
              <a:spcBef>
                <a:spcPts val="600"/>
              </a:spcBef>
            </a:pPr>
            <a:r>
              <a:rPr lang="en-US" altLang="zh-CN" dirty="0"/>
              <a:t>Frequency, therefore, though described in cycles per second, is a general measurement of </a:t>
            </a:r>
            <a:r>
              <a:rPr lang="en-US" altLang="zh-CN" dirty="0">
                <a:solidFill>
                  <a:srgbClr val="FF0000"/>
                </a:solidFill>
              </a:rPr>
              <a:t>the rate </a:t>
            </a:r>
            <a:r>
              <a:rPr lang="en-US" altLang="zh-CN" dirty="0"/>
              <a:t>of change of a signal </a:t>
            </a:r>
            <a:r>
              <a:rPr lang="en-US" altLang="zh-CN" dirty="0">
                <a:solidFill>
                  <a:srgbClr val="FF0000"/>
                </a:solidFill>
              </a:rPr>
              <a:t>with respect to </a:t>
            </a:r>
            <a:r>
              <a:rPr lang="en-US" altLang="zh-CN" dirty="0"/>
              <a:t>time.</a:t>
            </a:r>
          </a:p>
          <a:p>
            <a:pPr>
              <a:spcBef>
                <a:spcPts val="600"/>
              </a:spcBef>
            </a:pP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页脚占位符 4"/>
          <p:cNvSpPr>
            <a:spLocks noGrp="1"/>
          </p:cNvSpPr>
          <p:nvPr>
            <p:ph type="ftr" sz="quarter" idx="11"/>
          </p:nvPr>
        </p:nvSpPr>
        <p:spPr/>
        <p:txBody>
          <a:bodyPr/>
          <a:lstStyle/>
          <a:p>
            <a:r>
              <a:rPr lang="en-US" altLang="zh-CN" dirty="0"/>
              <a:t>Mobile and Wireless Networks</a:t>
            </a:r>
          </a:p>
        </p:txBody>
      </p:sp>
      <p:sp>
        <p:nvSpPr>
          <p:cNvPr id="1511426" name="Rectangle 2"/>
          <p:cNvSpPr>
            <a:spLocks noGrp="1" noChangeArrowheads="1"/>
          </p:cNvSpPr>
          <p:nvPr>
            <p:ph type="title"/>
          </p:nvPr>
        </p:nvSpPr>
        <p:spPr/>
        <p:txBody>
          <a:bodyPr/>
          <a:lstStyle/>
          <a:p>
            <a:r>
              <a:rPr lang="en-US" altLang="zh-CN" dirty="0"/>
              <a:t>What is meant by channel </a:t>
            </a:r>
            <a:r>
              <a:rPr lang="en-US" altLang="zh-CN" sz="2400" dirty="0"/>
              <a:t>(</a:t>
            </a:r>
            <a:r>
              <a:rPr lang="zh-CN" altLang="en-US" sz="2400" dirty="0"/>
              <a:t>信道或通道</a:t>
            </a:r>
            <a:r>
              <a:rPr lang="en-US" altLang="zh-CN" sz="2400" dirty="0"/>
              <a:t>)</a:t>
            </a:r>
            <a:r>
              <a:rPr lang="en-US" altLang="zh-CN" dirty="0"/>
              <a:t>?</a:t>
            </a:r>
          </a:p>
        </p:txBody>
      </p:sp>
      <p:sp>
        <p:nvSpPr>
          <p:cNvPr id="1511428" name="Rectangle 4"/>
          <p:cNvSpPr>
            <a:spLocks noChangeArrowheads="1"/>
          </p:cNvSpPr>
          <p:nvPr/>
        </p:nvSpPr>
        <p:spPr bwMode="auto">
          <a:xfrm>
            <a:off x="723928" y="1066800"/>
            <a:ext cx="7848600" cy="830997"/>
          </a:xfrm>
          <a:prstGeom prst="rect">
            <a:avLst/>
          </a:prstGeom>
          <a:noFill/>
          <a:ln w="9525" algn="ctr">
            <a:solidFill>
              <a:schemeClr val="hlink"/>
            </a:solidFill>
            <a:miter lim="800000"/>
          </a:ln>
          <a:effectLst/>
        </p:spPr>
        <p:txBody>
          <a:bodyPr wrap="square">
            <a:spAutoFit/>
          </a:bodyPr>
          <a:lstStyle/>
          <a:p>
            <a:pPr algn="ctr">
              <a:spcBef>
                <a:spcPct val="30000"/>
              </a:spcBef>
              <a:buSzTx/>
              <a:buFontTx/>
              <a:buNone/>
            </a:pPr>
            <a:r>
              <a:rPr lang="en-US" altLang="zh-CN" sz="2400" baseline="0" dirty="0">
                <a:solidFill>
                  <a:srgbClr val="FF0000"/>
                </a:solidFill>
              </a:rPr>
              <a:t>transmission media </a:t>
            </a:r>
            <a:r>
              <a:rPr lang="en-US" altLang="zh-CN" sz="2400" baseline="0" dirty="0"/>
              <a:t>such as wire, cable, fiber, air, and </a:t>
            </a:r>
            <a:r>
              <a:rPr lang="en-US" altLang="zh-CN" sz="2400" baseline="0" dirty="0" smtClean="0"/>
              <a:t>an </a:t>
            </a:r>
            <a:r>
              <a:rPr lang="en-US" altLang="zh-CN" sz="2400" baseline="0" dirty="0"/>
              <a:t>underlying network, and so on, are abstracted as a link. </a:t>
            </a:r>
          </a:p>
        </p:txBody>
      </p:sp>
      <p:sp>
        <p:nvSpPr>
          <p:cNvPr id="1511429" name="Rectangle 5"/>
          <p:cNvSpPr>
            <a:spLocks noChangeArrowheads="1"/>
          </p:cNvSpPr>
          <p:nvPr/>
        </p:nvSpPr>
        <p:spPr bwMode="auto">
          <a:xfrm>
            <a:off x="3200400" y="2438400"/>
            <a:ext cx="1973263" cy="466725"/>
          </a:xfrm>
          <a:prstGeom prst="rect">
            <a:avLst/>
          </a:prstGeom>
          <a:noFill/>
          <a:ln w="9525" algn="ctr">
            <a:solidFill>
              <a:schemeClr val="hlink"/>
            </a:solidFill>
            <a:miter lim="800000"/>
          </a:ln>
          <a:effectLst/>
        </p:spPr>
        <p:txBody>
          <a:bodyPr>
            <a:spAutoFit/>
          </a:bodyPr>
          <a:lstStyle/>
          <a:p>
            <a:pPr algn="ctr">
              <a:spcBef>
                <a:spcPct val="30000"/>
              </a:spcBef>
              <a:buSzTx/>
              <a:buFontTx/>
              <a:buNone/>
            </a:pPr>
            <a:r>
              <a:rPr lang="en-US" altLang="zh-CN" sz="2400" baseline="0" dirty="0"/>
              <a:t>Link </a:t>
            </a:r>
            <a:r>
              <a:rPr lang="zh-CN" altLang="en-US" sz="2400" baseline="0" dirty="0"/>
              <a:t>链路</a:t>
            </a:r>
            <a:r>
              <a:rPr lang="zh-CN" altLang="en-US" sz="2400" dirty="0"/>
              <a:t> </a:t>
            </a:r>
          </a:p>
        </p:txBody>
      </p:sp>
      <p:sp>
        <p:nvSpPr>
          <p:cNvPr id="1511430" name="Line 6"/>
          <p:cNvSpPr>
            <a:spLocks noChangeShapeType="1"/>
          </p:cNvSpPr>
          <p:nvPr/>
        </p:nvSpPr>
        <p:spPr bwMode="auto">
          <a:xfrm>
            <a:off x="4114800" y="1905000"/>
            <a:ext cx="0" cy="533400"/>
          </a:xfrm>
          <a:prstGeom prst="line">
            <a:avLst/>
          </a:prstGeom>
          <a:noFill/>
          <a:ln w="9525">
            <a:solidFill>
              <a:srgbClr val="000000"/>
            </a:solidFill>
            <a:round/>
            <a:tailEnd type="triangle" w="med" len="med"/>
          </a:ln>
          <a:effectLst/>
        </p:spPr>
        <p:txBody>
          <a:bodyPr/>
          <a:lstStyle/>
          <a:p>
            <a:endParaRPr lang="zh-CN" altLang="en-US"/>
          </a:p>
        </p:txBody>
      </p:sp>
      <p:sp>
        <p:nvSpPr>
          <p:cNvPr id="1511431" name="Rectangle 7"/>
          <p:cNvSpPr>
            <a:spLocks noChangeArrowheads="1"/>
          </p:cNvSpPr>
          <p:nvPr/>
        </p:nvSpPr>
        <p:spPr bwMode="auto">
          <a:xfrm>
            <a:off x="4267200" y="1981200"/>
            <a:ext cx="2470150" cy="396875"/>
          </a:xfrm>
          <a:prstGeom prst="rect">
            <a:avLst/>
          </a:prstGeom>
          <a:noFill/>
          <a:ln w="9525" algn="ctr">
            <a:noFill/>
            <a:miter lim="800000"/>
          </a:ln>
          <a:effectLst/>
        </p:spPr>
        <p:txBody>
          <a:bodyPr wrap="none">
            <a:spAutoFit/>
          </a:bodyPr>
          <a:lstStyle/>
          <a:p>
            <a:pPr>
              <a:buFont typeface="Wingdings" panose="05000000000000000000" pitchFamily="2" charset="2"/>
              <a:buNone/>
            </a:pPr>
            <a:r>
              <a:rPr lang="zh-CN" altLang="en-US" sz="2000" baseline="0" dirty="0">
                <a:ea typeface="宋体" panose="02010600030101010101" pitchFamily="2" charset="-122"/>
              </a:rPr>
              <a:t>抽象或理解或称呼为</a:t>
            </a:r>
          </a:p>
        </p:txBody>
      </p:sp>
      <p:sp>
        <p:nvSpPr>
          <p:cNvPr id="1511432" name="Rectangle 8"/>
          <p:cNvSpPr>
            <a:spLocks noChangeArrowheads="1"/>
          </p:cNvSpPr>
          <p:nvPr/>
        </p:nvSpPr>
        <p:spPr bwMode="auto">
          <a:xfrm>
            <a:off x="1371600" y="3505200"/>
            <a:ext cx="6248400" cy="685800"/>
          </a:xfrm>
          <a:prstGeom prst="rect">
            <a:avLst/>
          </a:prstGeom>
          <a:solidFill>
            <a:srgbClr val="FFFFFF"/>
          </a:solidFill>
          <a:ln w="9525" algn="ctr">
            <a:solidFill>
              <a:srgbClr val="000000"/>
            </a:solidFill>
            <a:miter lim="800000"/>
          </a:ln>
          <a:effectLst/>
        </p:spPr>
        <p:txBody>
          <a:bodyPr wrap="none" anchor="ctr"/>
          <a:lstStyle/>
          <a:p>
            <a:pPr algn="ctr">
              <a:spcBef>
                <a:spcPct val="30000"/>
              </a:spcBef>
              <a:buSzTx/>
              <a:buFontTx/>
              <a:buNone/>
            </a:pPr>
            <a:endParaRPr lang="zh-CN" altLang="en-US" sz="1600" baseline="0"/>
          </a:p>
        </p:txBody>
      </p:sp>
      <p:sp>
        <p:nvSpPr>
          <p:cNvPr id="1511433" name="Line 9"/>
          <p:cNvSpPr>
            <a:spLocks noChangeShapeType="1"/>
          </p:cNvSpPr>
          <p:nvPr/>
        </p:nvSpPr>
        <p:spPr bwMode="auto">
          <a:xfrm>
            <a:off x="2362200" y="3505200"/>
            <a:ext cx="0" cy="685800"/>
          </a:xfrm>
          <a:prstGeom prst="line">
            <a:avLst/>
          </a:prstGeom>
          <a:noFill/>
          <a:ln w="9525">
            <a:solidFill>
              <a:srgbClr val="000000"/>
            </a:solidFill>
            <a:round/>
          </a:ln>
          <a:effectLst/>
        </p:spPr>
        <p:txBody>
          <a:bodyPr/>
          <a:lstStyle/>
          <a:p>
            <a:endParaRPr lang="zh-CN" altLang="en-US"/>
          </a:p>
        </p:txBody>
      </p:sp>
      <p:sp>
        <p:nvSpPr>
          <p:cNvPr id="1511434" name="Line 10"/>
          <p:cNvSpPr>
            <a:spLocks noChangeShapeType="1"/>
          </p:cNvSpPr>
          <p:nvPr/>
        </p:nvSpPr>
        <p:spPr bwMode="auto">
          <a:xfrm>
            <a:off x="3657600" y="3505200"/>
            <a:ext cx="0" cy="685800"/>
          </a:xfrm>
          <a:prstGeom prst="line">
            <a:avLst/>
          </a:prstGeom>
          <a:noFill/>
          <a:ln w="9525">
            <a:solidFill>
              <a:srgbClr val="000000"/>
            </a:solidFill>
            <a:round/>
          </a:ln>
          <a:effectLst/>
        </p:spPr>
        <p:txBody>
          <a:bodyPr/>
          <a:lstStyle/>
          <a:p>
            <a:endParaRPr lang="zh-CN" altLang="en-US"/>
          </a:p>
        </p:txBody>
      </p:sp>
      <p:sp>
        <p:nvSpPr>
          <p:cNvPr id="1511435" name="Line 11"/>
          <p:cNvSpPr>
            <a:spLocks noChangeShapeType="1"/>
          </p:cNvSpPr>
          <p:nvPr/>
        </p:nvSpPr>
        <p:spPr bwMode="auto">
          <a:xfrm>
            <a:off x="5943600" y="3505200"/>
            <a:ext cx="0" cy="685800"/>
          </a:xfrm>
          <a:prstGeom prst="line">
            <a:avLst/>
          </a:prstGeom>
          <a:noFill/>
          <a:ln w="9525">
            <a:solidFill>
              <a:srgbClr val="000000"/>
            </a:solidFill>
            <a:round/>
          </a:ln>
          <a:effectLst/>
        </p:spPr>
        <p:txBody>
          <a:bodyPr/>
          <a:lstStyle/>
          <a:p>
            <a:endParaRPr lang="zh-CN" altLang="en-US"/>
          </a:p>
        </p:txBody>
      </p:sp>
      <p:sp>
        <p:nvSpPr>
          <p:cNvPr id="1511436" name="Rectangle 12"/>
          <p:cNvSpPr>
            <a:spLocks noChangeArrowheads="1"/>
          </p:cNvSpPr>
          <p:nvPr/>
        </p:nvSpPr>
        <p:spPr bwMode="auto">
          <a:xfrm>
            <a:off x="2438400" y="3657600"/>
            <a:ext cx="1066800" cy="396875"/>
          </a:xfrm>
          <a:prstGeom prst="rect">
            <a:avLst/>
          </a:prstGeom>
          <a:noFill/>
          <a:ln w="9525" algn="ctr">
            <a:noFill/>
            <a:miter lim="800000"/>
          </a:ln>
          <a:effectLst/>
        </p:spPr>
        <p:txBody>
          <a:bodyPr>
            <a:spAutoFit/>
          </a:bodyPr>
          <a:lstStyle/>
          <a:p>
            <a:pPr algn="ctr">
              <a:spcBef>
                <a:spcPct val="30000"/>
              </a:spcBef>
              <a:buSzTx/>
              <a:buFontTx/>
              <a:buNone/>
            </a:pPr>
            <a:r>
              <a:rPr lang="en-US" altLang="zh-CN" sz="2000" baseline="0" dirty="0"/>
              <a:t>channel</a:t>
            </a:r>
          </a:p>
        </p:txBody>
      </p:sp>
      <p:sp>
        <p:nvSpPr>
          <p:cNvPr id="1511437" name="Line 13"/>
          <p:cNvSpPr>
            <a:spLocks noChangeShapeType="1"/>
          </p:cNvSpPr>
          <p:nvPr/>
        </p:nvSpPr>
        <p:spPr bwMode="auto">
          <a:xfrm>
            <a:off x="4114800" y="2895600"/>
            <a:ext cx="0" cy="609600"/>
          </a:xfrm>
          <a:prstGeom prst="line">
            <a:avLst/>
          </a:prstGeom>
          <a:noFill/>
          <a:ln w="9525">
            <a:solidFill>
              <a:srgbClr val="000000"/>
            </a:solidFill>
            <a:round/>
            <a:tailEnd type="triangle" w="med" len="med"/>
          </a:ln>
          <a:effectLst/>
        </p:spPr>
        <p:txBody>
          <a:bodyPr/>
          <a:lstStyle/>
          <a:p>
            <a:endParaRPr lang="zh-CN" altLang="en-US"/>
          </a:p>
        </p:txBody>
      </p:sp>
      <p:sp>
        <p:nvSpPr>
          <p:cNvPr id="1511438" name="Rectangle 14"/>
          <p:cNvSpPr>
            <a:spLocks noChangeArrowheads="1"/>
          </p:cNvSpPr>
          <p:nvPr/>
        </p:nvSpPr>
        <p:spPr bwMode="auto">
          <a:xfrm>
            <a:off x="4419600" y="3032125"/>
            <a:ext cx="4572000" cy="396875"/>
          </a:xfrm>
          <a:prstGeom prst="rect">
            <a:avLst/>
          </a:prstGeom>
          <a:noFill/>
          <a:ln w="9525" algn="ctr">
            <a:noFill/>
            <a:miter lim="800000"/>
          </a:ln>
          <a:effectLst/>
        </p:spPr>
        <p:txBody>
          <a:bodyPr>
            <a:spAutoFit/>
          </a:bodyPr>
          <a:lstStyle/>
          <a:p>
            <a:pPr>
              <a:buFont typeface="Wingdings" panose="05000000000000000000" pitchFamily="2" charset="2"/>
              <a:buNone/>
            </a:pPr>
            <a:r>
              <a:rPr lang="zh-CN" altLang="en-US" sz="2000" baseline="0" dirty="0" smtClean="0">
                <a:ea typeface="宋体" panose="02010600030101010101" pitchFamily="2" charset="-122"/>
              </a:rPr>
              <a:t>分时或分频或码分使用</a:t>
            </a:r>
            <a:endParaRPr lang="zh-CN" altLang="en-US" sz="2000" baseline="0" dirty="0">
              <a:ea typeface="宋体" panose="02010600030101010101" pitchFamily="2" charset="-122"/>
            </a:endParaRPr>
          </a:p>
        </p:txBody>
      </p:sp>
      <p:sp>
        <p:nvSpPr>
          <p:cNvPr id="1511439" name="Rectangle 15"/>
          <p:cNvSpPr>
            <a:spLocks noChangeArrowheads="1"/>
          </p:cNvSpPr>
          <p:nvPr/>
        </p:nvSpPr>
        <p:spPr bwMode="auto">
          <a:xfrm>
            <a:off x="5867400" y="3657600"/>
            <a:ext cx="1555750" cy="366713"/>
          </a:xfrm>
          <a:prstGeom prst="rect">
            <a:avLst/>
          </a:prstGeom>
          <a:noFill/>
          <a:ln w="9525" algn="ctr">
            <a:noFill/>
            <a:miter lim="800000"/>
          </a:ln>
          <a:effectLst/>
        </p:spPr>
        <p:txBody>
          <a:bodyPr wrap="none">
            <a:spAutoFit/>
          </a:bodyPr>
          <a:lstStyle/>
          <a:p>
            <a:pPr>
              <a:buFont typeface="Wingdings" panose="05000000000000000000" pitchFamily="2" charset="2"/>
              <a:buNone/>
            </a:pPr>
            <a:r>
              <a:rPr lang="zh-CN" altLang="en-US" sz="1800" baseline="0" dirty="0">
                <a:ea typeface="宋体" panose="02010600030101010101" pitchFamily="2" charset="-122"/>
              </a:rPr>
              <a:t>或某一段频率</a:t>
            </a:r>
          </a:p>
        </p:txBody>
      </p:sp>
      <p:sp>
        <p:nvSpPr>
          <p:cNvPr id="1511441" name="Rectangle 17"/>
          <p:cNvSpPr>
            <a:spLocks noChangeArrowheads="1"/>
          </p:cNvSpPr>
          <p:nvPr/>
        </p:nvSpPr>
        <p:spPr bwMode="auto">
          <a:xfrm>
            <a:off x="3733800" y="3657600"/>
            <a:ext cx="2241550" cy="366713"/>
          </a:xfrm>
          <a:prstGeom prst="rect">
            <a:avLst/>
          </a:prstGeom>
          <a:noFill/>
          <a:ln w="9525" algn="ctr">
            <a:noFill/>
            <a:miter lim="800000"/>
          </a:ln>
          <a:effectLst/>
        </p:spPr>
        <p:txBody>
          <a:bodyPr wrap="none">
            <a:spAutoFit/>
          </a:bodyPr>
          <a:lstStyle/>
          <a:p>
            <a:pPr>
              <a:buFont typeface="Wingdings" panose="05000000000000000000" pitchFamily="2" charset="2"/>
              <a:buNone/>
            </a:pPr>
            <a:r>
              <a:rPr lang="zh-CN" altLang="en-US" sz="1800" baseline="0" dirty="0">
                <a:ea typeface="宋体" panose="02010600030101010101" pitchFamily="2" charset="-122"/>
              </a:rPr>
              <a:t>或某一段时间上使用</a:t>
            </a:r>
          </a:p>
        </p:txBody>
      </p:sp>
      <p:graphicFrame>
        <p:nvGraphicFramePr>
          <p:cNvPr id="1511443" name="Object 19"/>
          <p:cNvGraphicFramePr>
            <a:graphicFrameLocks noChangeAspect="1"/>
          </p:cNvGraphicFramePr>
          <p:nvPr/>
        </p:nvGraphicFramePr>
        <p:xfrm>
          <a:off x="5857884" y="2457718"/>
          <a:ext cx="2600324" cy="525065"/>
        </p:xfrm>
        <a:graphic>
          <a:graphicData uri="http://schemas.openxmlformats.org/presentationml/2006/ole">
            <mc:AlternateContent xmlns:mc="http://schemas.openxmlformats.org/markup-compatibility/2006">
              <mc:Choice xmlns:v="urn:schemas-microsoft-com:vml" Requires="v">
                <p:oleObj spid="_x0000_s1063" name="Equation" r:id="rId4" imgW="27127200" imgH="5486400" progId="Equation.DSMT4">
                  <p:embed/>
                </p:oleObj>
              </mc:Choice>
              <mc:Fallback>
                <p:oleObj name="Equation" r:id="rId4" imgW="27127200" imgH="5486400" progId="Equation.DSMT4">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7884" y="2457718"/>
                        <a:ext cx="2600324" cy="5250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11444" name="Picture 20"/>
          <p:cNvPicPr>
            <a:picLocks noChangeAspect="1" noChangeArrowheads="1"/>
          </p:cNvPicPr>
          <p:nvPr/>
        </p:nvPicPr>
        <p:blipFill>
          <a:blip r:embed="rId6" cstate="print"/>
          <a:srcRect/>
          <a:stretch>
            <a:fillRect/>
          </a:stretch>
        </p:blipFill>
        <p:spPr bwMode="auto">
          <a:xfrm>
            <a:off x="1219200" y="4495800"/>
            <a:ext cx="6629400" cy="16144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029124"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29126" name="Rectangle 6"/>
          <p:cNvSpPr>
            <a:spLocks noGrp="1" noChangeArrowheads="1"/>
          </p:cNvSpPr>
          <p:nvPr>
            <p:ph type="title"/>
          </p:nvPr>
        </p:nvSpPr>
        <p:spPr>
          <a:xfrm>
            <a:off x="381000" y="304800"/>
            <a:ext cx="8458200" cy="533400"/>
          </a:xfrm>
          <a:noFill/>
        </p:spPr>
        <p:txBody>
          <a:bodyPr/>
          <a:lstStyle/>
          <a:p>
            <a:r>
              <a:rPr lang="en-US" altLang="zh-CN"/>
              <a:t>3. More about Frequency</a:t>
            </a:r>
          </a:p>
        </p:txBody>
      </p:sp>
      <p:sp>
        <p:nvSpPr>
          <p:cNvPr id="1029127" name="Rectangle 7"/>
          <p:cNvSpPr>
            <a:spLocks noGrp="1" noChangeArrowheads="1"/>
          </p:cNvSpPr>
          <p:nvPr>
            <p:ph type="body" idx="1"/>
          </p:nvPr>
        </p:nvSpPr>
        <p:spPr>
          <a:xfrm>
            <a:off x="382588" y="1066800"/>
            <a:ext cx="8456612" cy="5105400"/>
          </a:xfrm>
          <a:noFill/>
        </p:spPr>
        <p:txBody>
          <a:bodyPr/>
          <a:lstStyle/>
          <a:p>
            <a:pPr>
              <a:spcBef>
                <a:spcPts val="600"/>
              </a:spcBef>
            </a:pPr>
            <a:r>
              <a:rPr lang="en-US" altLang="zh-CN" dirty="0"/>
              <a:t>If the value of a signal changes </a:t>
            </a:r>
            <a:r>
              <a:rPr lang="en-US" altLang="zh-CN" u="sng" dirty="0">
                <a:solidFill>
                  <a:srgbClr val="FF0000"/>
                </a:solidFill>
              </a:rPr>
              <a:t>over</a:t>
            </a:r>
            <a:r>
              <a:rPr lang="en-US" altLang="zh-CN" u="sng" dirty="0">
                <a:solidFill>
                  <a:srgbClr val="00B0F0"/>
                </a:solidFill>
              </a:rPr>
              <a:t> </a:t>
            </a:r>
            <a:r>
              <a:rPr lang="en-US" altLang="zh-CN" u="sng" dirty="0"/>
              <a:t>a very short</a:t>
            </a:r>
            <a:r>
              <a:rPr lang="en-US" altLang="zh-CN" u="sng" dirty="0">
                <a:solidFill>
                  <a:srgbClr val="00B0F0"/>
                </a:solidFill>
              </a:rPr>
              <a:t> </a:t>
            </a:r>
            <a:r>
              <a:rPr lang="en-US" altLang="zh-CN" u="sng" dirty="0">
                <a:solidFill>
                  <a:srgbClr val="FF0000"/>
                </a:solidFill>
              </a:rPr>
              <a:t>span</a:t>
            </a:r>
            <a:r>
              <a:rPr lang="en-US" altLang="zh-CN" u="sng" dirty="0">
                <a:solidFill>
                  <a:srgbClr val="00B0F0"/>
                </a:solidFill>
              </a:rPr>
              <a:t> </a:t>
            </a:r>
            <a:r>
              <a:rPr lang="en-US" altLang="zh-CN" u="sng" dirty="0"/>
              <a:t>of</a:t>
            </a:r>
            <a:r>
              <a:rPr lang="en-US" altLang="zh-CN" u="sng" dirty="0">
                <a:solidFill>
                  <a:srgbClr val="00B0F0"/>
                </a:solidFill>
              </a:rPr>
              <a:t> </a:t>
            </a:r>
            <a:r>
              <a:rPr lang="en-US" altLang="zh-CN" u="sng" dirty="0"/>
              <a:t>time</a:t>
            </a:r>
            <a:r>
              <a:rPr lang="en-US" altLang="zh-CN" dirty="0"/>
              <a:t>, its frequency is high.</a:t>
            </a:r>
          </a:p>
          <a:p>
            <a:pPr>
              <a:spcBef>
                <a:spcPts val="600"/>
              </a:spcBef>
            </a:pPr>
            <a:endParaRPr lang="en-US" altLang="zh-CN" dirty="0"/>
          </a:p>
          <a:p>
            <a:pPr>
              <a:spcBef>
                <a:spcPts val="600"/>
              </a:spcBef>
            </a:pPr>
            <a:r>
              <a:rPr lang="en-US" altLang="zh-CN" dirty="0"/>
              <a:t>If the value of a signal </a:t>
            </a:r>
            <a:r>
              <a:rPr lang="en-US" altLang="zh-CN" dirty="0">
                <a:solidFill>
                  <a:schemeClr val="hlink"/>
                </a:solidFill>
              </a:rPr>
              <a:t>changes</a:t>
            </a:r>
            <a:r>
              <a:rPr lang="en-US" altLang="zh-CN" dirty="0"/>
              <a:t> over</a:t>
            </a:r>
            <a:r>
              <a:rPr lang="en-US" altLang="zh-CN" dirty="0">
                <a:solidFill>
                  <a:srgbClr val="FF0000"/>
                </a:solidFill>
              </a:rPr>
              <a:t> </a:t>
            </a:r>
            <a:r>
              <a:rPr lang="en-US" altLang="zh-CN" dirty="0"/>
              <a:t>a very</a:t>
            </a:r>
            <a:r>
              <a:rPr lang="en-US" altLang="zh-CN" dirty="0">
                <a:solidFill>
                  <a:schemeClr val="hlink"/>
                </a:solidFill>
              </a:rPr>
              <a:t> long </a:t>
            </a:r>
            <a:r>
              <a:rPr lang="en-US" altLang="zh-CN" dirty="0"/>
              <a:t>span of time, its frequency is low.</a:t>
            </a:r>
          </a:p>
          <a:p>
            <a:endParaRPr lang="en-US" altLang="zh-CN"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295364" name="Rectangle 4"/>
          <p:cNvSpPr>
            <a:spLocks noGrp="1" noChangeArrowheads="1"/>
          </p:cNvSpPr>
          <p:nvPr>
            <p:ph type="body" idx="1"/>
          </p:nvPr>
        </p:nvSpPr>
        <p:spPr>
          <a:xfrm>
            <a:off x="304800" y="1066800"/>
            <a:ext cx="8534400" cy="5105400"/>
          </a:xfrm>
          <a:noFill/>
        </p:spPr>
        <p:txBody>
          <a:bodyPr/>
          <a:lstStyle/>
          <a:p>
            <a:pPr>
              <a:spcBef>
                <a:spcPts val="600"/>
              </a:spcBef>
            </a:pPr>
            <a:r>
              <a:rPr lang="en-US" altLang="zh-CN" dirty="0">
                <a:solidFill>
                  <a:srgbClr val="FF0000"/>
                </a:solidFill>
              </a:rPr>
              <a:t>What if </a:t>
            </a:r>
            <a:r>
              <a:rPr lang="en-US" altLang="zh-CN" dirty="0"/>
              <a:t>a signal does not change at </a:t>
            </a:r>
            <a:r>
              <a:rPr lang="en-US" altLang="zh-CN" dirty="0" smtClean="0"/>
              <a:t>all? </a:t>
            </a:r>
            <a:endParaRPr lang="en-US" altLang="zh-CN" dirty="0"/>
          </a:p>
          <a:p>
            <a:pPr>
              <a:spcBef>
                <a:spcPts val="600"/>
              </a:spcBef>
            </a:pPr>
            <a:endParaRPr lang="en-US" altLang="zh-CN" dirty="0"/>
          </a:p>
          <a:p>
            <a:pPr>
              <a:spcBef>
                <a:spcPts val="600"/>
              </a:spcBef>
            </a:pPr>
            <a:r>
              <a:rPr lang="en-US" altLang="zh-CN" dirty="0"/>
              <a:t>What if it maintain a constant voltage level </a:t>
            </a:r>
            <a:r>
              <a:rPr lang="en-US" altLang="zh-CN" dirty="0" smtClean="0"/>
              <a:t>[</a:t>
            </a:r>
            <a:r>
              <a:rPr lang="zh-CN" altLang="en-US" dirty="0"/>
              <a:t>电压</a:t>
            </a:r>
            <a:r>
              <a:rPr lang="zh-CN" altLang="en-US" dirty="0" smtClean="0"/>
              <a:t>电平</a:t>
            </a:r>
            <a:r>
              <a:rPr lang="en-US" altLang="zh-CN" dirty="0" smtClean="0"/>
              <a:t>] for </a:t>
            </a:r>
            <a:r>
              <a:rPr lang="en-US" altLang="zh-CN" dirty="0"/>
              <a:t>the entire time it is active?</a:t>
            </a:r>
          </a:p>
          <a:p>
            <a:pPr>
              <a:spcBef>
                <a:spcPts val="600"/>
              </a:spcBef>
            </a:pPr>
            <a:endParaRPr lang="en-US" altLang="zh-CN" dirty="0"/>
          </a:p>
          <a:p>
            <a:pPr>
              <a:spcBef>
                <a:spcPts val="600"/>
              </a:spcBef>
            </a:pPr>
            <a:r>
              <a:rPr lang="en-US" altLang="zh-CN" dirty="0"/>
              <a:t>In such a case, its frequency is zero. </a:t>
            </a:r>
          </a:p>
          <a:p>
            <a:pPr>
              <a:spcBef>
                <a:spcPts val="600"/>
              </a:spcBef>
            </a:pPr>
            <a:endParaRPr lang="en-US" altLang="zh-CN" dirty="0"/>
          </a:p>
          <a:p>
            <a:pPr>
              <a:spcBef>
                <a:spcPts val="600"/>
              </a:spcBef>
            </a:pPr>
            <a:r>
              <a:rPr lang="en-US" altLang="zh-CN" dirty="0">
                <a:solidFill>
                  <a:srgbClr val="FF0000"/>
                </a:solidFill>
              </a:rPr>
              <a:t>Conceptually</a:t>
            </a:r>
            <a:r>
              <a:rPr lang="en-US" altLang="zh-CN" dirty="0"/>
              <a:t>, this idea is a simple one. </a:t>
            </a:r>
          </a:p>
          <a:p>
            <a:pPr>
              <a:spcBef>
                <a:spcPts val="600"/>
              </a:spcBef>
            </a:pPr>
            <a:endParaRPr lang="en-US" altLang="zh-CN" dirty="0"/>
          </a:p>
          <a:p>
            <a:pPr>
              <a:spcBef>
                <a:spcPts val="600"/>
              </a:spcBef>
            </a:pPr>
            <a:r>
              <a:rPr lang="en-US" altLang="zh-CN" dirty="0"/>
              <a:t>If a signal does not change at all, it </a:t>
            </a:r>
            <a:r>
              <a:rPr lang="en-US" altLang="zh-CN" dirty="0">
                <a:solidFill>
                  <a:srgbClr val="FF0000"/>
                </a:solidFill>
              </a:rPr>
              <a:t>never</a:t>
            </a:r>
            <a:r>
              <a:rPr lang="en-US" altLang="zh-CN" dirty="0"/>
              <a:t> completes a cycle, so its frequency is 0 Hz. </a:t>
            </a:r>
          </a:p>
          <a:p>
            <a:endParaRPr lang="en-US" altLang="zh-CN" dirty="0"/>
          </a:p>
        </p:txBody>
      </p:sp>
      <p:sp>
        <p:nvSpPr>
          <p:cNvPr id="1295365" name="Rectangle 5"/>
          <p:cNvSpPr>
            <a:spLocks noGrp="1" noChangeArrowheads="1"/>
          </p:cNvSpPr>
          <p:nvPr>
            <p:ph type="title"/>
          </p:nvPr>
        </p:nvSpPr>
        <p:spPr/>
        <p:txBody>
          <a:bodyPr/>
          <a:lstStyle/>
          <a:p>
            <a:r>
              <a:rPr lang="en-US" altLang="zh-CN" dirty="0"/>
              <a:t>4. Two Extremes</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031172"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31174" name="Rectangle 6"/>
          <p:cNvSpPr>
            <a:spLocks noGrp="1" noChangeArrowheads="1"/>
          </p:cNvSpPr>
          <p:nvPr>
            <p:ph type="title"/>
          </p:nvPr>
        </p:nvSpPr>
        <p:spPr>
          <a:xfrm>
            <a:off x="381000" y="228600"/>
            <a:ext cx="8458200" cy="609600"/>
          </a:xfrm>
          <a:noFill/>
        </p:spPr>
        <p:txBody>
          <a:bodyPr/>
          <a:lstStyle/>
          <a:p>
            <a:r>
              <a:rPr lang="en-US" altLang="zh-CN"/>
              <a:t>4. Two Extremes</a:t>
            </a:r>
          </a:p>
        </p:txBody>
      </p:sp>
      <p:sp>
        <p:nvSpPr>
          <p:cNvPr id="1031175" name="Rectangle 7"/>
          <p:cNvSpPr>
            <a:spLocks noGrp="1" noChangeArrowheads="1"/>
          </p:cNvSpPr>
          <p:nvPr>
            <p:ph type="body" idx="1"/>
          </p:nvPr>
        </p:nvSpPr>
        <p:spPr>
          <a:xfrm>
            <a:off x="304800" y="1066800"/>
            <a:ext cx="8534400" cy="5105400"/>
          </a:xfrm>
          <a:noFill/>
        </p:spPr>
        <p:txBody>
          <a:bodyPr/>
          <a:lstStyle/>
          <a:p>
            <a:pPr>
              <a:spcBef>
                <a:spcPts val="600"/>
              </a:spcBef>
            </a:pPr>
            <a:r>
              <a:rPr lang="en-US" altLang="zh-CN" dirty="0"/>
              <a:t>But what if a signal changes </a:t>
            </a:r>
            <a:r>
              <a:rPr lang="en-US" altLang="zh-CN" dirty="0">
                <a:solidFill>
                  <a:srgbClr val="FF0000"/>
                </a:solidFill>
              </a:rPr>
              <a:t>instantaneously</a:t>
            </a:r>
            <a:r>
              <a:rPr lang="en-US" altLang="zh-CN" dirty="0"/>
              <a:t>? </a:t>
            </a:r>
          </a:p>
          <a:p>
            <a:pPr>
              <a:spcBef>
                <a:spcPts val="600"/>
              </a:spcBef>
            </a:pPr>
            <a:endParaRPr lang="en-US" altLang="zh-CN" dirty="0"/>
          </a:p>
          <a:p>
            <a:pPr>
              <a:spcBef>
                <a:spcPts val="600"/>
              </a:spcBef>
            </a:pPr>
            <a:r>
              <a:rPr lang="en-US" altLang="zh-CN" dirty="0"/>
              <a:t>What if it jumps from one level to another </a:t>
            </a:r>
            <a:r>
              <a:rPr lang="en-US" altLang="zh-CN" dirty="0">
                <a:solidFill>
                  <a:srgbClr val="FF0000"/>
                </a:solidFill>
              </a:rPr>
              <a:t>in no time</a:t>
            </a:r>
            <a:r>
              <a:rPr lang="en-US" altLang="zh-CN" dirty="0"/>
              <a:t>? </a:t>
            </a:r>
          </a:p>
          <a:p>
            <a:pPr>
              <a:spcBef>
                <a:spcPts val="600"/>
              </a:spcBef>
            </a:pPr>
            <a:endParaRPr lang="en-US" altLang="zh-CN" dirty="0"/>
          </a:p>
          <a:p>
            <a:pPr>
              <a:spcBef>
                <a:spcPts val="600"/>
              </a:spcBef>
            </a:pPr>
            <a:r>
              <a:rPr lang="en-US" altLang="zh-CN" dirty="0"/>
              <a:t>Then its frequency is infinite. </a:t>
            </a:r>
          </a:p>
          <a:p>
            <a:pPr>
              <a:spcBef>
                <a:spcPts val="600"/>
              </a:spcBef>
            </a:pPr>
            <a:endParaRPr lang="en-US" altLang="zh-CN" dirty="0"/>
          </a:p>
          <a:p>
            <a:pPr>
              <a:spcBef>
                <a:spcPts val="600"/>
              </a:spcBef>
            </a:pPr>
            <a:r>
              <a:rPr lang="en-US" altLang="zh-CN" dirty="0"/>
              <a:t>In other words, when a signal changes instantaneously, its period is zero; </a:t>
            </a:r>
          </a:p>
          <a:p>
            <a:pPr>
              <a:spcBef>
                <a:spcPts val="600"/>
              </a:spcBef>
            </a:pPr>
            <a:endParaRPr lang="en-US" altLang="zh-CN" dirty="0"/>
          </a:p>
          <a:p>
            <a:pPr>
              <a:spcBef>
                <a:spcPts val="600"/>
              </a:spcBef>
            </a:pPr>
            <a:r>
              <a:rPr lang="en-US" altLang="zh-CN" dirty="0"/>
              <a:t>Since frequency is the inverse of the period, in this case, the frequency is 1/0, or infinite (</a:t>
            </a:r>
            <a:r>
              <a:rPr lang="en-US" altLang="zh-CN" dirty="0">
                <a:solidFill>
                  <a:schemeClr val="hlink"/>
                </a:solidFill>
              </a:rPr>
              <a:t>unbounded</a:t>
            </a:r>
            <a:r>
              <a:rPr lang="en-US" altLang="zh-CN" dirty="0"/>
              <a:t>) .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2"/>
          <p:cNvSpPr>
            <a:spLocks noGrp="1"/>
          </p:cNvSpPr>
          <p:nvPr>
            <p:ph type="ftr" sz="quarter" idx="11"/>
          </p:nvPr>
        </p:nvSpPr>
        <p:spPr/>
        <p:txBody>
          <a:bodyPr/>
          <a:lstStyle/>
          <a:p>
            <a:r>
              <a:rPr lang="en-US" altLang="zh-CN" dirty="0"/>
              <a:t>Mobile and Wireless Networks</a:t>
            </a:r>
          </a:p>
        </p:txBody>
      </p:sp>
      <p:sp>
        <p:nvSpPr>
          <p:cNvPr id="721929" name="Line 9"/>
          <p:cNvSpPr>
            <a:spLocks noChangeShapeType="1"/>
          </p:cNvSpPr>
          <p:nvPr/>
        </p:nvSpPr>
        <p:spPr bwMode="auto">
          <a:xfrm>
            <a:off x="457200" y="2700338"/>
            <a:ext cx="8153400" cy="0"/>
          </a:xfrm>
          <a:prstGeom prst="line">
            <a:avLst/>
          </a:prstGeom>
          <a:noFill/>
          <a:ln w="76200">
            <a:solidFill>
              <a:srgbClr val="009900"/>
            </a:solidFill>
            <a:round/>
          </a:ln>
          <a:effectLst/>
        </p:spPr>
        <p:txBody>
          <a:bodyPr/>
          <a:lstStyle/>
          <a:p>
            <a:endParaRPr lang="zh-CN" altLang="en-US"/>
          </a:p>
        </p:txBody>
      </p:sp>
      <p:sp>
        <p:nvSpPr>
          <p:cNvPr id="721930" name="Line 10"/>
          <p:cNvSpPr>
            <a:spLocks noChangeShapeType="1"/>
          </p:cNvSpPr>
          <p:nvPr/>
        </p:nvSpPr>
        <p:spPr bwMode="auto">
          <a:xfrm>
            <a:off x="490566" y="4643446"/>
            <a:ext cx="8153400" cy="0"/>
          </a:xfrm>
          <a:prstGeom prst="line">
            <a:avLst/>
          </a:prstGeom>
          <a:noFill/>
          <a:ln w="76200">
            <a:solidFill>
              <a:srgbClr val="009900"/>
            </a:solidFill>
            <a:round/>
          </a:ln>
          <a:effectLst/>
        </p:spPr>
        <p:txBody>
          <a:bodyPr/>
          <a:lstStyle/>
          <a:p>
            <a:endParaRPr lang="zh-CN" altLang="en-US"/>
          </a:p>
        </p:txBody>
      </p:sp>
      <p:sp>
        <p:nvSpPr>
          <p:cNvPr id="721931" name="Rectangle 11"/>
          <p:cNvSpPr>
            <a:spLocks noChangeArrowheads="1"/>
          </p:cNvSpPr>
          <p:nvPr/>
        </p:nvSpPr>
        <p:spPr bwMode="auto">
          <a:xfrm>
            <a:off x="495328" y="2771515"/>
            <a:ext cx="8148638" cy="1800493"/>
          </a:xfrm>
          <a:prstGeom prst="rect">
            <a:avLst/>
          </a:prstGeom>
          <a:solidFill>
            <a:srgbClr val="99FF33"/>
          </a:solidFill>
          <a:ln w="76200" algn="ctr">
            <a:noFill/>
            <a:miter lim="800000"/>
          </a:ln>
          <a:effectLst/>
        </p:spPr>
        <p:txBody>
          <a:bodyPr wrap="square">
            <a:spAutoFit/>
          </a:bodyPr>
          <a:lstStyle/>
          <a:p>
            <a:pPr marL="342265" indent="-342265" eaLnBrk="0" hangingPunct="0">
              <a:spcBef>
                <a:spcPts val="600"/>
              </a:spcBef>
              <a:buClr>
                <a:srgbClr val="FF0000"/>
              </a:buClr>
              <a:buSzTx/>
              <a:buFontTx/>
              <a:buChar char="•"/>
            </a:pPr>
            <a:r>
              <a:rPr lang="en-US" altLang="zh-CN" sz="2600" baseline="0" dirty="0">
                <a:ea typeface="宋体" panose="02010600030101010101" pitchFamily="2" charset="-122"/>
              </a:rPr>
              <a:t>If a signal does not change at all, its frequency is zero.</a:t>
            </a:r>
          </a:p>
          <a:p>
            <a:pPr marL="342265" indent="-342265" eaLnBrk="0" hangingPunct="0">
              <a:spcBef>
                <a:spcPts val="600"/>
              </a:spcBef>
              <a:buClr>
                <a:srgbClr val="FF0000"/>
              </a:buClr>
              <a:buSzTx/>
              <a:buFontTx/>
              <a:buChar char="•"/>
            </a:pPr>
            <a:r>
              <a:rPr lang="en-US" altLang="zh-CN" sz="2600" baseline="0" dirty="0">
                <a:ea typeface="宋体" panose="02010600030101010101" pitchFamily="2" charset="-122"/>
              </a:rPr>
              <a:t>If a signal changes instanta</a:t>
            </a:r>
            <a:r>
              <a:rPr lang="en-US" altLang="zh-CN" sz="2600" baseline="0" dirty="0">
                <a:solidFill>
                  <a:srgbClr val="FF0000"/>
                </a:solidFill>
                <a:ea typeface="宋体" panose="02010600030101010101" pitchFamily="2" charset="-122"/>
              </a:rPr>
              <a:t>neou</a:t>
            </a:r>
            <a:r>
              <a:rPr lang="en-US" altLang="zh-CN" sz="2600" baseline="0" dirty="0">
                <a:ea typeface="宋体" panose="02010600030101010101" pitchFamily="2" charset="-122"/>
              </a:rPr>
              <a:t>sly, its frequency is infinite.</a:t>
            </a:r>
          </a:p>
        </p:txBody>
      </p:sp>
      <p:grpSp>
        <p:nvGrpSpPr>
          <p:cNvPr id="721932" name="Group 12"/>
          <p:cNvGrpSpPr/>
          <p:nvPr/>
        </p:nvGrpSpPr>
        <p:grpSpPr bwMode="auto">
          <a:xfrm>
            <a:off x="457200" y="2057400"/>
            <a:ext cx="1143000" cy="566738"/>
            <a:chOff x="1200" y="1248"/>
            <a:chExt cx="720" cy="357"/>
          </a:xfrm>
        </p:grpSpPr>
        <p:pic>
          <p:nvPicPr>
            <p:cNvPr id="72193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721934" name="Text Box 14"/>
            <p:cNvSpPr txBox="1">
              <a:spLocks noChangeArrowheads="1"/>
            </p:cNvSpPr>
            <p:nvPr/>
          </p:nvSpPr>
          <p:spPr bwMode="auto">
            <a:xfrm>
              <a:off x="1284" y="1248"/>
              <a:ext cx="551" cy="327"/>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800" b="1" i="1" baseline="0">
                  <a:solidFill>
                    <a:schemeClr val="hlink"/>
                  </a:solidFill>
                  <a:latin typeface="Times New Roman" panose="02020603050405020304" pitchFamily="18" charset="0"/>
                  <a:ea typeface="宋体" panose="02010600030101010101" pitchFamily="2" charset="-122"/>
                </a:rPr>
                <a:t>Note</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22" name="Rectangle 6"/>
          <p:cNvSpPr>
            <a:spLocks noGrp="1" noChangeArrowheads="1"/>
          </p:cNvSpPr>
          <p:nvPr>
            <p:ph type="title"/>
          </p:nvPr>
        </p:nvSpPr>
        <p:spPr/>
        <p:txBody>
          <a:bodyPr/>
          <a:lstStyle/>
          <a:p>
            <a:r>
              <a:rPr lang="en-US" altLang="zh-CN" dirty="0"/>
              <a:t>0.2.2 Phase </a:t>
            </a:r>
          </a:p>
        </p:txBody>
      </p:sp>
      <p:sp>
        <p:nvSpPr>
          <p:cNvPr id="1033223" name="Rectangle 7"/>
          <p:cNvSpPr>
            <a:spLocks noGrp="1" noChangeArrowheads="1"/>
          </p:cNvSpPr>
          <p:nvPr>
            <p:ph type="body" idx="1"/>
          </p:nvPr>
        </p:nvSpPr>
        <p:spPr>
          <a:xfrm>
            <a:off x="304800" y="1000108"/>
            <a:ext cx="8534400" cy="5172092"/>
          </a:xfrm>
        </p:spPr>
        <p:txBody>
          <a:bodyPr/>
          <a:lstStyle/>
          <a:p>
            <a:pPr>
              <a:spcBef>
                <a:spcPts val="600"/>
              </a:spcBef>
            </a:pPr>
            <a:r>
              <a:rPr lang="en-US" altLang="zh-CN" dirty="0"/>
              <a:t>Phase describes the position of the waveform </a:t>
            </a:r>
            <a:r>
              <a:rPr lang="en-US" altLang="zh-CN" dirty="0">
                <a:solidFill>
                  <a:srgbClr val="FF0000"/>
                </a:solidFill>
              </a:rPr>
              <a:t>relative to </a:t>
            </a:r>
            <a:r>
              <a:rPr lang="en-US" altLang="zh-CN" dirty="0"/>
              <a:t>time 0. </a:t>
            </a:r>
          </a:p>
          <a:p>
            <a:pPr>
              <a:spcBef>
                <a:spcPts val="600"/>
              </a:spcBef>
            </a:pPr>
            <a:endParaRPr lang="en-US" altLang="zh-CN" dirty="0"/>
          </a:p>
          <a:p>
            <a:pPr>
              <a:spcBef>
                <a:spcPts val="600"/>
              </a:spcBef>
            </a:pPr>
            <a:r>
              <a:rPr lang="en-US" altLang="zh-CN" dirty="0"/>
              <a:t>If we think of the wave as something </a:t>
            </a:r>
            <a:r>
              <a:rPr lang="en-US" altLang="zh-CN" dirty="0">
                <a:solidFill>
                  <a:srgbClr val="FF0000"/>
                </a:solidFill>
              </a:rPr>
              <a:t>that</a:t>
            </a:r>
            <a:r>
              <a:rPr lang="en-US" altLang="zh-CN" dirty="0"/>
              <a:t> can be shifted backward or forward </a:t>
            </a:r>
            <a:r>
              <a:rPr lang="en-US" altLang="zh-CN" dirty="0">
                <a:solidFill>
                  <a:srgbClr val="FF0000"/>
                </a:solidFill>
              </a:rPr>
              <a:t>along</a:t>
            </a:r>
            <a:r>
              <a:rPr lang="en-US" altLang="zh-CN" dirty="0"/>
              <a:t> the </a:t>
            </a:r>
            <a:r>
              <a:rPr lang="en-US" altLang="zh-CN" dirty="0">
                <a:solidFill>
                  <a:srgbClr val="FF0000"/>
                </a:solidFill>
              </a:rPr>
              <a:t>time axis</a:t>
            </a:r>
            <a:r>
              <a:rPr lang="en-US" altLang="zh-CN" dirty="0"/>
              <a:t>, phase describes the amount of that shift (</a:t>
            </a:r>
            <a:r>
              <a:rPr lang="zh-CN" altLang="en-US" dirty="0"/>
              <a:t>偏移</a:t>
            </a:r>
            <a:r>
              <a:rPr lang="en-US" altLang="zh-CN" dirty="0"/>
              <a:t>). </a:t>
            </a:r>
          </a:p>
          <a:p>
            <a:pPr>
              <a:spcBef>
                <a:spcPts val="600"/>
              </a:spcBef>
            </a:pPr>
            <a:endParaRPr lang="en-US" altLang="zh-CN" dirty="0"/>
          </a:p>
          <a:p>
            <a:pPr>
              <a:spcBef>
                <a:spcPts val="600"/>
              </a:spcBef>
            </a:pPr>
            <a:r>
              <a:rPr lang="en-US" altLang="zh-CN" dirty="0"/>
              <a:t>It indicates the status of the first cycle.</a:t>
            </a:r>
          </a:p>
          <a:p>
            <a:pPr>
              <a:spcBef>
                <a:spcPts val="600"/>
              </a:spcBef>
            </a:pPr>
            <a:endParaRPr lang="en-US" altLang="zh-CN" dirty="0"/>
          </a:p>
          <a:p>
            <a:pPr>
              <a:spcBef>
                <a:spcPts val="600"/>
              </a:spcBef>
            </a:pPr>
            <a:r>
              <a:rPr lang="en-US" altLang="zh-CN" dirty="0"/>
              <a:t>Phase is measured in degrees or radians.   </a:t>
            </a:r>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681990" name="Picture 6"/>
          <p:cNvPicPr>
            <a:picLocks noChangeAspect="1" noChangeArrowheads="1"/>
          </p:cNvPicPr>
          <p:nvPr/>
        </p:nvPicPr>
        <p:blipFill>
          <a:blip r:embed="rId3" cstate="print"/>
          <a:srcRect/>
          <a:stretch>
            <a:fillRect/>
          </a:stretch>
        </p:blipFill>
        <p:spPr bwMode="auto">
          <a:xfrm>
            <a:off x="1905000" y="1143000"/>
            <a:ext cx="5110163" cy="4965700"/>
          </a:xfrm>
          <a:prstGeom prst="rect">
            <a:avLst/>
          </a:prstGeom>
          <a:noFill/>
          <a:ln w="9525">
            <a:noFill/>
            <a:miter lim="800000"/>
            <a:headEnd/>
            <a:tailEnd/>
          </a:ln>
          <a:effectLst/>
        </p:spPr>
      </p:pic>
      <p:sp>
        <p:nvSpPr>
          <p:cNvPr id="681991" name="Rectangle 7"/>
          <p:cNvSpPr>
            <a:spLocks noGrp="1" noChangeArrowheads="1"/>
          </p:cNvSpPr>
          <p:nvPr>
            <p:ph type="title"/>
          </p:nvPr>
        </p:nvSpPr>
        <p:spPr/>
        <p:txBody>
          <a:bodyPr/>
          <a:lstStyle/>
          <a:p>
            <a:r>
              <a:rPr lang="en-US" altLang="zh-CN" sz="2400" dirty="0">
                <a:solidFill>
                  <a:schemeClr val="hlink"/>
                </a:solidFill>
              </a:rPr>
              <a:t>Figure 0.5</a:t>
            </a:r>
            <a:r>
              <a:rPr lang="en-US" altLang="zh-CN" sz="2400" i="1" dirty="0">
                <a:solidFill>
                  <a:schemeClr val="folHlink"/>
                </a:solidFill>
              </a:rPr>
              <a:t>  </a:t>
            </a:r>
            <a:r>
              <a:rPr lang="en-US" altLang="zh-CN" sz="2400" dirty="0"/>
              <a:t>Three sine waves with the same amplitude and frequency, but different phases</a:t>
            </a:r>
            <a:endParaRPr lang="zh-CN"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809994"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09999" name="Picture 15"/>
          <p:cNvPicPr>
            <a:picLocks noChangeAspect="1" noChangeArrowheads="1"/>
          </p:cNvPicPr>
          <p:nvPr/>
        </p:nvPicPr>
        <p:blipFill>
          <a:blip r:embed="rId3" cstate="print"/>
          <a:srcRect/>
          <a:stretch>
            <a:fillRect/>
          </a:stretch>
        </p:blipFill>
        <p:spPr bwMode="auto">
          <a:xfrm>
            <a:off x="1752600" y="4876800"/>
            <a:ext cx="5607050" cy="620713"/>
          </a:xfrm>
          <a:prstGeom prst="rect">
            <a:avLst/>
          </a:prstGeom>
          <a:solidFill>
            <a:srgbClr val="3366FF"/>
          </a:solidFill>
          <a:ln w="57150">
            <a:solidFill>
              <a:srgbClr val="3366FF"/>
            </a:solidFill>
            <a:miter lim="800000"/>
            <a:headEnd/>
            <a:tailEnd/>
          </a:ln>
          <a:effectLst/>
        </p:spPr>
      </p:pic>
      <p:sp>
        <p:nvSpPr>
          <p:cNvPr id="810002" name="Rectangle 18"/>
          <p:cNvSpPr>
            <a:spLocks noGrp="1" noChangeArrowheads="1"/>
          </p:cNvSpPr>
          <p:nvPr>
            <p:ph type="title"/>
          </p:nvPr>
        </p:nvSpPr>
        <p:spPr/>
        <p:txBody>
          <a:bodyPr/>
          <a:lstStyle/>
          <a:p>
            <a:r>
              <a:rPr lang="en-US" altLang="zh-CN" dirty="0"/>
              <a:t>Example 0.6</a:t>
            </a:r>
            <a:endParaRPr lang="zh-CN" altLang="en-US" dirty="0"/>
          </a:p>
        </p:txBody>
      </p:sp>
      <p:sp>
        <p:nvSpPr>
          <p:cNvPr id="810003" name="Rectangle 19"/>
          <p:cNvSpPr>
            <a:spLocks noGrp="1" noChangeArrowheads="1"/>
          </p:cNvSpPr>
          <p:nvPr>
            <p:ph type="body" idx="1"/>
          </p:nvPr>
        </p:nvSpPr>
        <p:spPr>
          <a:xfrm>
            <a:off x="357158" y="1152508"/>
            <a:ext cx="8482042" cy="3114692"/>
          </a:xfrm>
        </p:spPr>
        <p:txBody>
          <a:bodyPr/>
          <a:lstStyle/>
          <a:p>
            <a:pPr eaLnBrk="0" hangingPunct="0">
              <a:spcBef>
                <a:spcPts val="600"/>
              </a:spcBef>
            </a:pPr>
            <a:r>
              <a:rPr lang="en-US" altLang="zh-CN" dirty="0"/>
              <a:t>A sine wave is offset 1/6 cycle with respect to time 0. </a:t>
            </a:r>
          </a:p>
          <a:p>
            <a:pPr eaLnBrk="0" hangingPunct="0">
              <a:spcBef>
                <a:spcPts val="600"/>
              </a:spcBef>
            </a:pPr>
            <a:endParaRPr lang="en-US" altLang="zh-CN" dirty="0"/>
          </a:p>
          <a:p>
            <a:pPr eaLnBrk="0" hangingPunct="0">
              <a:spcBef>
                <a:spcPts val="600"/>
              </a:spcBef>
            </a:pPr>
            <a:r>
              <a:rPr lang="en-US" altLang="zh-CN" dirty="0"/>
              <a:t>What is its phase in </a:t>
            </a:r>
            <a:r>
              <a:rPr lang="en-US" altLang="zh-CN" dirty="0">
                <a:solidFill>
                  <a:schemeClr val="hlink"/>
                </a:solidFill>
              </a:rPr>
              <a:t>degrees</a:t>
            </a:r>
            <a:r>
              <a:rPr lang="en-US" altLang="zh-CN" dirty="0">
                <a:solidFill>
                  <a:srgbClr val="00CC00"/>
                </a:solidFill>
              </a:rPr>
              <a:t> </a:t>
            </a:r>
            <a:r>
              <a:rPr lang="en-US" altLang="zh-CN" dirty="0"/>
              <a:t>and</a:t>
            </a:r>
            <a:r>
              <a:rPr lang="en-US" altLang="zh-CN" dirty="0">
                <a:solidFill>
                  <a:srgbClr val="00CC00"/>
                </a:solidFill>
              </a:rPr>
              <a:t> </a:t>
            </a:r>
            <a:r>
              <a:rPr lang="en-US" altLang="zh-CN" dirty="0">
                <a:solidFill>
                  <a:schemeClr val="hlink"/>
                </a:solidFill>
              </a:rPr>
              <a:t>radians</a:t>
            </a:r>
            <a:r>
              <a:rPr lang="en-US" altLang="zh-CN" dirty="0"/>
              <a:t>?</a:t>
            </a:r>
          </a:p>
          <a:p>
            <a:pPr algn="just" eaLnBrk="0" hangingPunct="0">
              <a:spcBef>
                <a:spcPts val="600"/>
              </a:spcBef>
              <a:buClrTx/>
              <a:buFontTx/>
              <a:buNone/>
            </a:pPr>
            <a:endParaRPr lang="en-US" altLang="zh-CN" dirty="0"/>
          </a:p>
          <a:p>
            <a:pPr>
              <a:spcBef>
                <a:spcPts val="600"/>
              </a:spcBef>
              <a:buFontTx/>
              <a:buNone/>
            </a:pPr>
            <a:r>
              <a:rPr lang="en-US" altLang="zh-CN" b="1" dirty="0">
                <a:solidFill>
                  <a:schemeClr val="hlink"/>
                </a:solidFill>
              </a:rPr>
              <a:t>Solution</a:t>
            </a:r>
          </a:p>
          <a:p>
            <a:pPr>
              <a:spcBef>
                <a:spcPts val="600"/>
              </a:spcBef>
            </a:pPr>
            <a:r>
              <a:rPr lang="en-US" altLang="zh-CN" dirty="0"/>
              <a:t>We know that 1 complete cycle is 360. Therefore, 1/6 cycle is</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298434" name="Rectangle 2"/>
          <p:cNvSpPr>
            <a:spLocks noGrp="1" noChangeArrowheads="1"/>
          </p:cNvSpPr>
          <p:nvPr>
            <p:ph type="title"/>
          </p:nvPr>
        </p:nvSpPr>
        <p:spPr/>
        <p:txBody>
          <a:bodyPr/>
          <a:lstStyle/>
          <a:p>
            <a:r>
              <a:rPr lang="en-US" altLang="zh-CN" dirty="0"/>
              <a:t>0.2.3 Wavelength</a:t>
            </a:r>
            <a:r>
              <a:rPr lang="en-US" altLang="zh-CN" b="1" dirty="0"/>
              <a:t> </a:t>
            </a:r>
            <a:endParaRPr lang="zh-CN" altLang="en-US" b="1" dirty="0"/>
          </a:p>
        </p:txBody>
      </p:sp>
      <p:sp>
        <p:nvSpPr>
          <p:cNvPr id="1298435" name="Rectangle 3"/>
          <p:cNvSpPr>
            <a:spLocks noGrp="1" noChangeArrowheads="1"/>
          </p:cNvSpPr>
          <p:nvPr>
            <p:ph type="body" idx="1"/>
          </p:nvPr>
        </p:nvSpPr>
        <p:spPr>
          <a:xfrm>
            <a:off x="304800" y="1043448"/>
            <a:ext cx="8534400" cy="5128752"/>
          </a:xfrm>
        </p:spPr>
        <p:txBody>
          <a:bodyPr/>
          <a:lstStyle/>
          <a:p>
            <a:pPr>
              <a:spcBef>
                <a:spcPts val="600"/>
              </a:spcBef>
            </a:pPr>
            <a:r>
              <a:rPr lang="en-US" altLang="zh-CN" dirty="0"/>
              <a:t>Wavelength is another characteristic of a signal traveling</a:t>
            </a:r>
            <a:r>
              <a:rPr lang="en-US" altLang="zh-CN" i="1" dirty="0">
                <a:solidFill>
                  <a:srgbClr val="FF0000"/>
                </a:solidFill>
              </a:rPr>
              <a:t> </a:t>
            </a:r>
            <a:r>
              <a:rPr lang="en-US" altLang="zh-CN" dirty="0">
                <a:solidFill>
                  <a:srgbClr val="FF0000"/>
                </a:solidFill>
              </a:rPr>
              <a:t>through </a:t>
            </a:r>
            <a:r>
              <a:rPr lang="en-US" altLang="zh-CN" dirty="0"/>
              <a:t>a transmission medium. </a:t>
            </a:r>
          </a:p>
          <a:p>
            <a:pPr>
              <a:spcBef>
                <a:spcPts val="600"/>
              </a:spcBef>
            </a:pPr>
            <a:endParaRPr lang="en-US" altLang="zh-CN" dirty="0"/>
          </a:p>
          <a:p>
            <a:pPr>
              <a:spcBef>
                <a:spcPts val="600"/>
              </a:spcBef>
            </a:pPr>
            <a:r>
              <a:rPr lang="en-US" altLang="zh-CN" dirty="0"/>
              <a:t>Wavelength </a:t>
            </a:r>
            <a:r>
              <a:rPr lang="en-US" altLang="zh-CN" dirty="0">
                <a:solidFill>
                  <a:schemeClr val="hlink"/>
                </a:solidFill>
              </a:rPr>
              <a:t>binds</a:t>
            </a:r>
            <a:r>
              <a:rPr lang="en-US" altLang="zh-CN" dirty="0"/>
              <a:t> the period or the frequency of a simple sine wave </a:t>
            </a:r>
            <a:r>
              <a:rPr lang="en-US" altLang="zh-CN" dirty="0">
                <a:solidFill>
                  <a:schemeClr val="hlink"/>
                </a:solidFill>
              </a:rPr>
              <a:t>to </a:t>
            </a:r>
            <a:r>
              <a:rPr lang="en-US" altLang="zh-CN" dirty="0"/>
              <a:t>the propagation speed of the</a:t>
            </a:r>
            <a:r>
              <a:rPr lang="en-US" altLang="zh-CN" dirty="0">
                <a:solidFill>
                  <a:srgbClr val="FF0000"/>
                </a:solidFill>
              </a:rPr>
              <a:t> medium</a:t>
            </a:r>
            <a:r>
              <a:rPr lang="en-US" altLang="zh-CN" dirty="0"/>
              <a:t>. </a:t>
            </a:r>
          </a:p>
          <a:p>
            <a:pPr>
              <a:spcBef>
                <a:spcPts val="600"/>
              </a:spcBef>
            </a:pP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a:spLocks noGrp="1"/>
          </p:cNvSpPr>
          <p:nvPr>
            <p:ph type="ftr" sz="quarter" idx="11"/>
          </p:nvPr>
        </p:nvSpPr>
        <p:spPr/>
        <p:txBody>
          <a:bodyPr/>
          <a:lstStyle/>
          <a:p>
            <a:r>
              <a:rPr lang="en-US" altLang="zh-CN" dirty="0"/>
              <a:t>Mobile and Wireless Networks</a:t>
            </a:r>
          </a:p>
        </p:txBody>
      </p:sp>
      <p:sp>
        <p:nvSpPr>
          <p:cNvPr id="683012" name="Text Box 4"/>
          <p:cNvSpPr txBox="1">
            <a:spLocks noChangeArrowheads="1"/>
          </p:cNvSpPr>
          <p:nvPr/>
        </p:nvSpPr>
        <p:spPr bwMode="auto">
          <a:xfrm>
            <a:off x="304800" y="381000"/>
            <a:ext cx="8382000" cy="519113"/>
          </a:xfrm>
          <a:prstGeom prst="rect">
            <a:avLst/>
          </a:prstGeom>
          <a:noFill/>
          <a:ln w="9525">
            <a:noFill/>
            <a:miter lim="800000"/>
          </a:ln>
          <a:effectLst/>
        </p:spPr>
        <p:txBody>
          <a:bodyPr>
            <a:spAutoFit/>
          </a:bodyPr>
          <a:lstStyle/>
          <a:p>
            <a:pPr algn="ctr" eaLnBrk="0" hangingPunct="0">
              <a:spcBef>
                <a:spcPct val="0"/>
              </a:spcBef>
              <a:buSzTx/>
              <a:buFontTx/>
              <a:buNone/>
            </a:pPr>
            <a:endParaRPr lang="en-US" altLang="zh-CN" sz="2800" b="1" baseline="0">
              <a:ea typeface="宋体" panose="02010600030101010101" pitchFamily="2" charset="-122"/>
            </a:endParaRPr>
          </a:p>
        </p:txBody>
      </p:sp>
      <p:pic>
        <p:nvPicPr>
          <p:cNvPr id="683014" name="Picture 6"/>
          <p:cNvPicPr>
            <a:picLocks noChangeAspect="1" noChangeArrowheads="1"/>
          </p:cNvPicPr>
          <p:nvPr/>
        </p:nvPicPr>
        <p:blipFill>
          <a:blip r:embed="rId3" cstate="print"/>
          <a:srcRect/>
          <a:stretch>
            <a:fillRect/>
          </a:stretch>
        </p:blipFill>
        <p:spPr bwMode="auto">
          <a:xfrm>
            <a:off x="533400" y="1981200"/>
            <a:ext cx="8034338" cy="2005013"/>
          </a:xfrm>
          <a:prstGeom prst="rect">
            <a:avLst/>
          </a:prstGeom>
          <a:noFill/>
          <a:ln w="9525">
            <a:noFill/>
            <a:miter lim="800000"/>
            <a:headEnd/>
            <a:tailEnd/>
          </a:ln>
          <a:effectLst/>
        </p:spPr>
      </p:pic>
      <p:sp>
        <p:nvSpPr>
          <p:cNvPr id="683016" name="Text Box 8"/>
          <p:cNvSpPr txBox="1">
            <a:spLocks noChangeArrowheads="1"/>
          </p:cNvSpPr>
          <p:nvPr/>
        </p:nvSpPr>
        <p:spPr bwMode="auto">
          <a:xfrm>
            <a:off x="1828800" y="4724400"/>
            <a:ext cx="5181600" cy="457200"/>
          </a:xfrm>
          <a:prstGeom prst="rect">
            <a:avLst/>
          </a:prstGeom>
          <a:noFill/>
          <a:ln w="9525">
            <a:noFill/>
            <a:miter lim="800000"/>
          </a:ln>
          <a:effectLst/>
        </p:spPr>
        <p:txBody>
          <a:bodyPr>
            <a:spAutoFit/>
          </a:bodyPr>
          <a:lstStyle/>
          <a:p>
            <a:pPr eaLnBrk="0" hangingPunct="0">
              <a:spcBef>
                <a:spcPct val="0"/>
              </a:spcBef>
              <a:buSzTx/>
              <a:buFontTx/>
              <a:buNone/>
            </a:pPr>
            <a:r>
              <a:rPr lang="en-US" altLang="zh-CN" sz="2400" baseline="0" dirty="0">
                <a:solidFill>
                  <a:schemeClr val="hlink"/>
                </a:solidFill>
                <a:ea typeface="宋体" panose="02010600030101010101" pitchFamily="2" charset="-122"/>
              </a:rPr>
              <a:t>Figure 0.6</a:t>
            </a:r>
            <a:r>
              <a:rPr lang="en-US" altLang="zh-CN" sz="2400" baseline="0" dirty="0">
                <a:solidFill>
                  <a:schemeClr val="folHlink"/>
                </a:solidFill>
                <a:ea typeface="宋体" panose="02010600030101010101" pitchFamily="2" charset="-122"/>
              </a:rPr>
              <a:t> </a:t>
            </a:r>
            <a:r>
              <a:rPr lang="en-US" altLang="zh-CN" sz="2400" baseline="0" dirty="0">
                <a:ea typeface="宋体" panose="02010600030101010101" pitchFamily="2" charset="-122"/>
              </a:rPr>
              <a:t>wavelength and period</a:t>
            </a:r>
          </a:p>
        </p:txBody>
      </p:sp>
      <p:sp>
        <p:nvSpPr>
          <p:cNvPr id="683017" name="Rectangle 9"/>
          <p:cNvSpPr>
            <a:spLocks noGrp="1" noChangeArrowheads="1"/>
          </p:cNvSpPr>
          <p:nvPr>
            <p:ph type="title"/>
          </p:nvPr>
        </p:nvSpPr>
        <p:spPr/>
        <p:txBody>
          <a:bodyPr/>
          <a:lstStyle/>
          <a:p>
            <a:r>
              <a:rPr lang="en-US" altLang="zh-CN" dirty="0"/>
              <a:t>0.2.3 Wavelength</a:t>
            </a:r>
            <a:r>
              <a:rPr lang="en-US" altLang="zh-CN" b="1" dirty="0"/>
              <a:t> </a:t>
            </a:r>
            <a:endParaRPr lang="zh-CN" alt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191940"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91942" name="Rectangle 6"/>
          <p:cNvSpPr>
            <a:spLocks noGrp="1" noChangeArrowheads="1"/>
          </p:cNvSpPr>
          <p:nvPr>
            <p:ph type="title"/>
          </p:nvPr>
        </p:nvSpPr>
        <p:spPr>
          <a:noFill/>
        </p:spPr>
        <p:txBody>
          <a:bodyPr/>
          <a:lstStyle/>
          <a:p>
            <a:r>
              <a:rPr lang="en-US" altLang="zh-CN" dirty="0"/>
              <a:t>0.2.3 Wavelength</a:t>
            </a:r>
            <a:r>
              <a:rPr lang="en-US" altLang="zh-CN" sz="1800" b="1" dirty="0"/>
              <a:t> </a:t>
            </a:r>
          </a:p>
        </p:txBody>
      </p:sp>
      <p:sp>
        <p:nvSpPr>
          <p:cNvPr id="1191943" name="Rectangle 7"/>
          <p:cNvSpPr>
            <a:spLocks noGrp="1" noChangeArrowheads="1"/>
          </p:cNvSpPr>
          <p:nvPr>
            <p:ph type="body" idx="1"/>
          </p:nvPr>
        </p:nvSpPr>
        <p:spPr>
          <a:xfrm>
            <a:off x="304800" y="1066800"/>
            <a:ext cx="8534400" cy="5105400"/>
          </a:xfrm>
          <a:noFill/>
        </p:spPr>
        <p:txBody>
          <a:bodyPr/>
          <a:lstStyle/>
          <a:p>
            <a:pPr>
              <a:spcBef>
                <a:spcPts val="600"/>
              </a:spcBef>
            </a:pPr>
            <a:r>
              <a:rPr lang="en-US" altLang="zh-CN" dirty="0"/>
              <a:t>While the frequency of a signal is independent of the medium, the wavelength depends on both the </a:t>
            </a:r>
            <a:r>
              <a:rPr lang="en-US" altLang="zh-CN" dirty="0">
                <a:solidFill>
                  <a:srgbClr val="FF0000"/>
                </a:solidFill>
              </a:rPr>
              <a:t>frequency</a:t>
            </a:r>
            <a:r>
              <a:rPr lang="en-US" altLang="zh-CN" dirty="0"/>
              <a:t> and </a:t>
            </a:r>
            <a:r>
              <a:rPr lang="en-US" altLang="zh-CN" dirty="0">
                <a:solidFill>
                  <a:srgbClr val="FF0000"/>
                </a:solidFill>
              </a:rPr>
              <a:t>medium</a:t>
            </a:r>
            <a:r>
              <a:rPr lang="en-US" altLang="zh-CN" dirty="0"/>
              <a:t>. </a:t>
            </a:r>
          </a:p>
          <a:p>
            <a:pPr>
              <a:spcBef>
                <a:spcPts val="600"/>
              </a:spcBef>
            </a:pPr>
            <a:endParaRPr lang="en-US" altLang="zh-CN" dirty="0"/>
          </a:p>
          <a:p>
            <a:pPr>
              <a:spcBef>
                <a:spcPts val="600"/>
              </a:spcBef>
            </a:pPr>
            <a:r>
              <a:rPr lang="en-US" altLang="zh-CN" dirty="0"/>
              <a:t>In data communications, we often use wavelength to describe the transmission of light in an </a:t>
            </a:r>
            <a:r>
              <a:rPr lang="en-US" altLang="zh-CN" dirty="0">
                <a:solidFill>
                  <a:schemeClr val="hlink"/>
                </a:solidFill>
              </a:rPr>
              <a:t>optical fiber</a:t>
            </a:r>
            <a:r>
              <a:rPr lang="en-US" altLang="zh-CN" dirty="0"/>
              <a:t>.</a:t>
            </a:r>
            <a:r>
              <a:rPr lang="en-US" altLang="zh-CN" i="1" dirty="0">
                <a:solidFill>
                  <a:schemeClr val="hlink"/>
                </a:solidFill>
              </a:rPr>
              <a:t> </a:t>
            </a:r>
          </a:p>
          <a:p>
            <a:pPr>
              <a:spcBef>
                <a:spcPts val="600"/>
              </a:spcBef>
            </a:pPr>
            <a:endParaRPr lang="en-US" altLang="zh-CN" i="1" dirty="0">
              <a:solidFill>
                <a:schemeClr val="hlink"/>
              </a:solidFill>
            </a:endParaRPr>
          </a:p>
          <a:p>
            <a:pPr>
              <a:spcBef>
                <a:spcPts val="600"/>
              </a:spcBef>
            </a:pPr>
            <a:r>
              <a:rPr lang="en-US" altLang="zh-CN" dirty="0"/>
              <a:t>Wavelength is </a:t>
            </a:r>
            <a:r>
              <a:rPr lang="en-US" altLang="zh-CN" dirty="0">
                <a:solidFill>
                  <a:srgbClr val="FF0000"/>
                </a:solidFill>
              </a:rPr>
              <a:t>a</a:t>
            </a:r>
            <a:r>
              <a:rPr lang="en-US" altLang="zh-CN" dirty="0"/>
              <a:t> property </a:t>
            </a:r>
            <a:r>
              <a:rPr lang="en-US" altLang="zh-CN" dirty="0">
                <a:solidFill>
                  <a:srgbClr val="FF0000"/>
                </a:solidFill>
              </a:rPr>
              <a:t>of</a:t>
            </a:r>
            <a:r>
              <a:rPr lang="en-US" altLang="zh-CN" dirty="0"/>
              <a:t> any type of signal.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p>
            <a:r>
              <a:rPr lang="en-US" altLang="zh-CN" dirty="0"/>
              <a:t>Mobile and Wireless Networks</a:t>
            </a:r>
          </a:p>
        </p:txBody>
      </p:sp>
      <p:sp>
        <p:nvSpPr>
          <p:cNvPr id="1462274" name="Rectangle 2"/>
          <p:cNvSpPr>
            <a:spLocks noGrp="1" noChangeArrowheads="1"/>
          </p:cNvSpPr>
          <p:nvPr>
            <p:ph type="title"/>
          </p:nvPr>
        </p:nvSpPr>
        <p:spPr/>
        <p:txBody>
          <a:bodyPr/>
          <a:lstStyle/>
          <a:p>
            <a:r>
              <a:rPr lang="en-US" altLang="zh-CN" dirty="0"/>
              <a:t>Chapter 00 Data and Signals</a:t>
            </a:r>
            <a:endParaRPr lang="zh-CN" altLang="en-US" dirty="0"/>
          </a:p>
        </p:txBody>
      </p:sp>
      <p:sp>
        <p:nvSpPr>
          <p:cNvPr id="1462275" name="Rectangle 3"/>
          <p:cNvSpPr>
            <a:spLocks noGrp="1" noChangeArrowheads="1"/>
          </p:cNvSpPr>
          <p:nvPr>
            <p:ph type="body" sz="half" idx="1"/>
          </p:nvPr>
        </p:nvSpPr>
        <p:spPr>
          <a:xfrm>
            <a:off x="304800" y="1066800"/>
            <a:ext cx="4267200" cy="5105400"/>
          </a:xfrm>
        </p:spPr>
        <p:txBody>
          <a:bodyPr/>
          <a:lstStyle/>
          <a:p>
            <a:pPr>
              <a:lnSpc>
                <a:spcPct val="90000"/>
              </a:lnSpc>
              <a:buFontTx/>
              <a:buNone/>
            </a:pPr>
            <a:r>
              <a:rPr lang="en-US" altLang="zh-CN" sz="2000" dirty="0">
                <a:solidFill>
                  <a:schemeClr val="hlink"/>
                </a:solidFill>
              </a:rPr>
              <a:t>0.1 Analog and Digital</a:t>
            </a:r>
          </a:p>
          <a:p>
            <a:pPr>
              <a:lnSpc>
                <a:spcPct val="90000"/>
              </a:lnSpc>
            </a:pPr>
            <a:r>
              <a:rPr lang="en-US" altLang="zh-CN" sz="2000" dirty="0"/>
              <a:t>Analog and Digital Data</a:t>
            </a:r>
          </a:p>
          <a:p>
            <a:pPr>
              <a:lnSpc>
                <a:spcPct val="90000"/>
              </a:lnSpc>
            </a:pPr>
            <a:r>
              <a:rPr lang="en-US" altLang="zh-CN" sz="2000" dirty="0"/>
              <a:t>Analog and Digital Signal</a:t>
            </a:r>
          </a:p>
          <a:p>
            <a:pPr>
              <a:lnSpc>
                <a:spcPct val="90000"/>
              </a:lnSpc>
            </a:pPr>
            <a:r>
              <a:rPr lang="en-US" altLang="zh-CN" sz="2000" dirty="0"/>
              <a:t>Periodical and Nonperiodic Signals </a:t>
            </a:r>
          </a:p>
          <a:p>
            <a:pPr>
              <a:lnSpc>
                <a:spcPct val="90000"/>
              </a:lnSpc>
              <a:buFontTx/>
              <a:buNone/>
            </a:pPr>
            <a:endParaRPr lang="en-US" altLang="zh-CN" sz="2000" dirty="0"/>
          </a:p>
          <a:p>
            <a:pPr>
              <a:lnSpc>
                <a:spcPct val="90000"/>
              </a:lnSpc>
              <a:buFontTx/>
              <a:buNone/>
            </a:pPr>
            <a:r>
              <a:rPr lang="en-US" altLang="zh-CN" sz="2000" dirty="0"/>
              <a:t>0.2 Periodical Analog Signals</a:t>
            </a:r>
          </a:p>
          <a:p>
            <a:pPr>
              <a:lnSpc>
                <a:spcPct val="90000"/>
              </a:lnSpc>
            </a:pPr>
            <a:r>
              <a:rPr lang="en-US" altLang="zh-CN" sz="2000" dirty="0"/>
              <a:t>Sine Wave, Phase and Wavelength</a:t>
            </a:r>
          </a:p>
          <a:p>
            <a:pPr>
              <a:lnSpc>
                <a:spcPct val="90000"/>
              </a:lnSpc>
            </a:pPr>
            <a:r>
              <a:rPr lang="en-US" altLang="zh-CN" sz="2000" dirty="0"/>
              <a:t>Time and Frequency Domains</a:t>
            </a:r>
          </a:p>
          <a:p>
            <a:pPr>
              <a:lnSpc>
                <a:spcPct val="90000"/>
              </a:lnSpc>
            </a:pPr>
            <a:r>
              <a:rPr lang="en-US" altLang="zh-CN" sz="2000" dirty="0"/>
              <a:t>Composite Signals</a:t>
            </a:r>
          </a:p>
          <a:p>
            <a:pPr>
              <a:lnSpc>
                <a:spcPct val="90000"/>
              </a:lnSpc>
            </a:pPr>
            <a:r>
              <a:rPr lang="en-US" altLang="zh-CN" sz="2000" dirty="0"/>
              <a:t>Bandwidth</a:t>
            </a:r>
          </a:p>
          <a:p>
            <a:pPr>
              <a:lnSpc>
                <a:spcPct val="90000"/>
              </a:lnSpc>
              <a:buFontTx/>
              <a:buNone/>
            </a:pPr>
            <a:endParaRPr lang="en-US" altLang="zh-CN" sz="2000" dirty="0"/>
          </a:p>
          <a:p>
            <a:pPr>
              <a:lnSpc>
                <a:spcPct val="90000"/>
              </a:lnSpc>
              <a:buFontTx/>
              <a:buNone/>
            </a:pPr>
            <a:r>
              <a:rPr lang="en-US" altLang="zh-CN" sz="2000" dirty="0"/>
              <a:t>0.3 Digital Signals</a:t>
            </a:r>
          </a:p>
          <a:p>
            <a:pPr>
              <a:lnSpc>
                <a:spcPct val="90000"/>
              </a:lnSpc>
              <a:buFontTx/>
              <a:buNone/>
            </a:pPr>
            <a:endParaRPr lang="en-US" altLang="zh-CN" sz="2000" dirty="0"/>
          </a:p>
          <a:p>
            <a:pPr>
              <a:lnSpc>
                <a:spcPct val="90000"/>
              </a:lnSpc>
              <a:buNone/>
            </a:pPr>
            <a:r>
              <a:rPr lang="en-US" altLang="zh-CN" sz="2000" dirty="0"/>
              <a:t>0.4 Transmission Impairment</a:t>
            </a:r>
          </a:p>
          <a:p>
            <a:pPr>
              <a:lnSpc>
                <a:spcPct val="90000"/>
              </a:lnSpc>
              <a:buFontTx/>
              <a:buNone/>
            </a:pPr>
            <a:endParaRPr lang="en-US" altLang="zh-CN" sz="2200" dirty="0"/>
          </a:p>
        </p:txBody>
      </p:sp>
      <p:sp>
        <p:nvSpPr>
          <p:cNvPr id="1462276" name="Rectangle 4"/>
          <p:cNvSpPr>
            <a:spLocks noGrp="1" noChangeArrowheads="1"/>
          </p:cNvSpPr>
          <p:nvPr>
            <p:ph type="body" sz="half" idx="2"/>
          </p:nvPr>
        </p:nvSpPr>
        <p:spPr>
          <a:xfrm>
            <a:off x="4419600" y="990600"/>
            <a:ext cx="4419600" cy="5181600"/>
          </a:xfrm>
        </p:spPr>
        <p:txBody>
          <a:bodyPr/>
          <a:lstStyle/>
          <a:p>
            <a:r>
              <a:rPr lang="en-US" altLang="zh-CN" sz="2000" dirty="0"/>
              <a:t>Attenuation, Distortion, and Noise</a:t>
            </a:r>
          </a:p>
          <a:p>
            <a:pPr>
              <a:buFontTx/>
              <a:buNone/>
            </a:pPr>
            <a:endParaRPr lang="en-US" altLang="zh-CN" sz="2000" dirty="0"/>
          </a:p>
          <a:p>
            <a:pPr>
              <a:buFontTx/>
              <a:buNone/>
            </a:pPr>
            <a:r>
              <a:rPr lang="en-US" altLang="zh-CN" sz="2000" dirty="0"/>
              <a:t>0.5 Data Rate Limits</a:t>
            </a:r>
          </a:p>
          <a:p>
            <a:r>
              <a:rPr lang="en-US" altLang="zh-CN" sz="2000" dirty="0"/>
              <a:t>Noiseless Channel: Nyquist Bit Rate</a:t>
            </a:r>
          </a:p>
          <a:p>
            <a:r>
              <a:rPr lang="en-US" altLang="zh-CN" sz="2000" dirty="0"/>
              <a:t>Noisy Channel: Shannon Capacity</a:t>
            </a:r>
          </a:p>
          <a:p>
            <a:r>
              <a:rPr lang="en-US" altLang="zh-CN" sz="2000" dirty="0"/>
              <a:t>Using Both Limits</a:t>
            </a:r>
          </a:p>
          <a:p>
            <a:pPr>
              <a:buFontTx/>
              <a:buNone/>
            </a:pPr>
            <a:endParaRPr lang="en-US" altLang="zh-CN" sz="2000" dirty="0"/>
          </a:p>
          <a:p>
            <a:pPr>
              <a:buFontTx/>
              <a:buNone/>
            </a:pPr>
            <a:r>
              <a:rPr lang="en-US" altLang="zh-CN" sz="2000" dirty="0"/>
              <a:t>0.6 Performance </a:t>
            </a:r>
          </a:p>
          <a:p>
            <a:r>
              <a:rPr lang="en-US" altLang="zh-CN" sz="2000" dirty="0"/>
              <a:t>Bandwidth</a:t>
            </a:r>
          </a:p>
          <a:p>
            <a:r>
              <a:rPr lang="en-US" altLang="zh-CN" sz="2000" dirty="0"/>
              <a:t>Throughput</a:t>
            </a:r>
          </a:p>
          <a:p>
            <a:r>
              <a:rPr lang="en-US" altLang="zh-CN" sz="2000" dirty="0"/>
              <a:t>Latency (Delay)</a:t>
            </a:r>
          </a:p>
          <a:p>
            <a:r>
              <a:rPr lang="en-US" altLang="zh-CN" sz="2000" dirty="0"/>
              <a:t>Bandwidth-Delay Product</a:t>
            </a:r>
          </a:p>
          <a:p>
            <a:r>
              <a:rPr lang="en-US" altLang="zh-CN" sz="2000" dirty="0"/>
              <a:t>Jitter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035268"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35270" name="Rectangle 6"/>
          <p:cNvSpPr>
            <a:spLocks noGrp="1" noChangeArrowheads="1"/>
          </p:cNvSpPr>
          <p:nvPr>
            <p:ph type="title"/>
          </p:nvPr>
        </p:nvSpPr>
        <p:spPr>
          <a:xfrm>
            <a:off x="381000" y="304800"/>
            <a:ext cx="8458200" cy="533400"/>
          </a:xfrm>
          <a:noFill/>
        </p:spPr>
        <p:txBody>
          <a:bodyPr/>
          <a:lstStyle/>
          <a:p>
            <a:r>
              <a:rPr lang="en-US" altLang="zh-CN" dirty="0"/>
              <a:t>0.2.4 Time and Frequency Domains</a:t>
            </a:r>
          </a:p>
        </p:txBody>
      </p:sp>
      <p:sp>
        <p:nvSpPr>
          <p:cNvPr id="1035271" name="Rectangle 7"/>
          <p:cNvSpPr>
            <a:spLocks noGrp="1" noChangeArrowheads="1"/>
          </p:cNvSpPr>
          <p:nvPr>
            <p:ph type="body" idx="1"/>
          </p:nvPr>
        </p:nvSpPr>
        <p:spPr>
          <a:xfrm>
            <a:off x="304800" y="1066800"/>
            <a:ext cx="8534400" cy="5105400"/>
          </a:xfrm>
          <a:noFill/>
        </p:spPr>
        <p:txBody>
          <a:bodyPr/>
          <a:lstStyle/>
          <a:p>
            <a:pPr>
              <a:spcBef>
                <a:spcPts val="600"/>
              </a:spcBef>
            </a:pPr>
            <a:r>
              <a:rPr lang="en-US" altLang="zh-CN" dirty="0"/>
              <a:t>A sine wave is comprehensively defined by its amplitude, frequency, and phase. </a:t>
            </a:r>
          </a:p>
          <a:p>
            <a:pPr>
              <a:spcBef>
                <a:spcPts val="600"/>
              </a:spcBef>
            </a:pPr>
            <a:endParaRPr lang="en-US" altLang="zh-CN" dirty="0"/>
          </a:p>
          <a:p>
            <a:pPr>
              <a:spcBef>
                <a:spcPts val="600"/>
              </a:spcBef>
            </a:pPr>
            <a:r>
              <a:rPr lang="en-US" altLang="zh-CN" dirty="0"/>
              <a:t>We have been showing a sine wave by using what is called a </a:t>
            </a:r>
            <a:r>
              <a:rPr lang="en-US" altLang="zh-CN" dirty="0" smtClean="0">
                <a:solidFill>
                  <a:schemeClr val="hlink"/>
                </a:solidFill>
              </a:rPr>
              <a:t>time-domain</a:t>
            </a:r>
            <a:r>
              <a:rPr lang="en-US" altLang="zh-CN" dirty="0" smtClean="0"/>
              <a:t> </a:t>
            </a:r>
            <a:r>
              <a:rPr lang="en-US" altLang="zh-CN" dirty="0" smtClean="0">
                <a:solidFill>
                  <a:schemeClr val="hlink"/>
                </a:solidFill>
              </a:rPr>
              <a:t>plot</a:t>
            </a:r>
            <a:r>
              <a:rPr lang="en-US" altLang="zh-CN" dirty="0"/>
              <a:t>. </a:t>
            </a:r>
          </a:p>
          <a:p>
            <a:pPr>
              <a:spcBef>
                <a:spcPts val="600"/>
              </a:spcBef>
            </a:pPr>
            <a:endParaRPr lang="en-US" altLang="zh-CN" dirty="0"/>
          </a:p>
          <a:p>
            <a:pPr>
              <a:spcBef>
                <a:spcPts val="600"/>
              </a:spcBef>
            </a:pPr>
            <a:r>
              <a:rPr lang="en-US" altLang="zh-CN" dirty="0"/>
              <a:t>The time-domain plot shows </a:t>
            </a:r>
            <a:r>
              <a:rPr lang="en-US" altLang="zh-CN" dirty="0">
                <a:solidFill>
                  <a:srgbClr val="FF0000"/>
                </a:solidFill>
              </a:rPr>
              <a:t>changes</a:t>
            </a:r>
            <a:r>
              <a:rPr lang="en-US" altLang="zh-CN" dirty="0"/>
              <a:t> in signal amplitude with respect to </a:t>
            </a:r>
            <a:r>
              <a:rPr lang="en-US" altLang="zh-CN" dirty="0">
                <a:solidFill>
                  <a:srgbClr val="FF0000"/>
                </a:solidFill>
              </a:rPr>
              <a:t>time</a:t>
            </a:r>
            <a:r>
              <a:rPr lang="en-US" altLang="zh-CN" dirty="0"/>
              <a:t> (it is an amplitude-versus-time plot). </a:t>
            </a:r>
          </a:p>
          <a:p>
            <a:pPr>
              <a:spcBef>
                <a:spcPts val="600"/>
              </a:spcBef>
            </a:pPr>
            <a:endParaRPr lang="en-US" altLang="zh-CN" dirty="0"/>
          </a:p>
          <a:p>
            <a:pPr>
              <a:spcBef>
                <a:spcPts val="600"/>
              </a:spcBef>
            </a:pPr>
            <a:r>
              <a:rPr lang="en-US" altLang="zh-CN" dirty="0"/>
              <a:t>Phase is not explicitly shown on a time-domain plot.</a:t>
            </a:r>
          </a:p>
          <a:p>
            <a:pPr>
              <a:spcBef>
                <a:spcPts val="600"/>
              </a:spcBef>
            </a:pP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193988"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93990" name="Rectangle 6"/>
          <p:cNvSpPr>
            <a:spLocks noGrp="1" noChangeArrowheads="1"/>
          </p:cNvSpPr>
          <p:nvPr>
            <p:ph type="title"/>
          </p:nvPr>
        </p:nvSpPr>
        <p:spPr>
          <a:xfrm>
            <a:off x="381000" y="304800"/>
            <a:ext cx="8458200" cy="533400"/>
          </a:xfrm>
          <a:noFill/>
        </p:spPr>
        <p:txBody>
          <a:bodyPr/>
          <a:lstStyle/>
          <a:p>
            <a:r>
              <a:rPr lang="en-US" altLang="zh-CN" dirty="0"/>
              <a:t>0.2.4 Time and Frequency Domains</a:t>
            </a:r>
          </a:p>
        </p:txBody>
      </p:sp>
      <p:sp>
        <p:nvSpPr>
          <p:cNvPr id="1193991" name="Rectangle 7"/>
          <p:cNvSpPr>
            <a:spLocks noGrp="1" noChangeArrowheads="1"/>
          </p:cNvSpPr>
          <p:nvPr>
            <p:ph type="body" idx="1"/>
          </p:nvPr>
        </p:nvSpPr>
        <p:spPr>
          <a:xfrm>
            <a:off x="304800" y="1000108"/>
            <a:ext cx="8458200" cy="5148282"/>
          </a:xfrm>
          <a:noFill/>
        </p:spPr>
        <p:txBody>
          <a:bodyPr/>
          <a:lstStyle/>
          <a:p>
            <a:pPr>
              <a:spcBef>
                <a:spcPts val="600"/>
              </a:spcBef>
            </a:pPr>
            <a:r>
              <a:rPr lang="en-US" altLang="zh-CN" dirty="0"/>
              <a:t>To show the relationship between amplitude and frequency, we can use what is called a </a:t>
            </a:r>
            <a:r>
              <a:rPr lang="en-US" altLang="zh-CN" dirty="0">
                <a:solidFill>
                  <a:schemeClr val="hlink"/>
                </a:solidFill>
              </a:rPr>
              <a:t>frequency-domain</a:t>
            </a:r>
            <a:r>
              <a:rPr lang="en-US" altLang="zh-CN" dirty="0"/>
              <a:t> </a:t>
            </a:r>
            <a:r>
              <a:rPr lang="en-US" altLang="zh-CN" dirty="0">
                <a:solidFill>
                  <a:schemeClr val="hlink"/>
                </a:solidFill>
              </a:rPr>
              <a:t>plot</a:t>
            </a:r>
            <a:r>
              <a:rPr lang="en-US" altLang="zh-CN" dirty="0"/>
              <a:t>.</a:t>
            </a:r>
          </a:p>
          <a:p>
            <a:pPr>
              <a:spcBef>
                <a:spcPts val="600"/>
              </a:spcBef>
            </a:pPr>
            <a:endParaRPr lang="en-US" altLang="zh-CN" dirty="0"/>
          </a:p>
          <a:p>
            <a:pPr>
              <a:spcBef>
                <a:spcPts val="600"/>
              </a:spcBef>
            </a:pPr>
            <a:r>
              <a:rPr lang="en-US" altLang="zh-CN" dirty="0"/>
              <a:t>A frequency-domain plot is concerned with </a:t>
            </a:r>
            <a:r>
              <a:rPr lang="en-US" altLang="zh-CN" dirty="0">
                <a:solidFill>
                  <a:schemeClr val="hlink"/>
                </a:solidFill>
              </a:rPr>
              <a:t>only</a:t>
            </a:r>
            <a:r>
              <a:rPr lang="en-US" altLang="zh-CN" dirty="0"/>
              <a:t> the peak value and the frequency.  </a:t>
            </a:r>
          </a:p>
          <a:p>
            <a:pPr>
              <a:spcBef>
                <a:spcPts val="600"/>
              </a:spcBef>
            </a:pPr>
            <a:endParaRPr lang="en-US" altLang="zh-CN" dirty="0"/>
          </a:p>
          <a:p>
            <a:pPr>
              <a:spcBef>
                <a:spcPts val="600"/>
              </a:spcBef>
            </a:pPr>
            <a:r>
              <a:rPr lang="en-US" altLang="zh-CN" dirty="0"/>
              <a:t>Changes of amplitude during one period are not shown.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latin typeface="+mn-lt"/>
              </a:rPr>
              <a:t>Mobile and Wireless Networks</a:t>
            </a:r>
          </a:p>
        </p:txBody>
      </p:sp>
      <p:pic>
        <p:nvPicPr>
          <p:cNvPr id="684038" name="Picture 6"/>
          <p:cNvPicPr>
            <a:picLocks noChangeAspect="1" noChangeArrowheads="1"/>
          </p:cNvPicPr>
          <p:nvPr/>
        </p:nvPicPr>
        <p:blipFill>
          <a:blip r:embed="rId3" cstate="print"/>
          <a:srcRect/>
          <a:stretch>
            <a:fillRect/>
          </a:stretch>
        </p:blipFill>
        <p:spPr bwMode="auto">
          <a:xfrm>
            <a:off x="914400" y="1295400"/>
            <a:ext cx="7056438" cy="4619625"/>
          </a:xfrm>
          <a:prstGeom prst="rect">
            <a:avLst/>
          </a:prstGeom>
          <a:noFill/>
          <a:ln w="9525">
            <a:noFill/>
            <a:miter lim="800000"/>
            <a:headEnd/>
            <a:tailEnd/>
          </a:ln>
          <a:effectLst/>
        </p:spPr>
      </p:pic>
      <p:sp>
        <p:nvSpPr>
          <p:cNvPr id="684039" name="Rectangle 7"/>
          <p:cNvSpPr>
            <a:spLocks noGrp="1" noChangeArrowheads="1"/>
          </p:cNvSpPr>
          <p:nvPr>
            <p:ph type="title"/>
          </p:nvPr>
        </p:nvSpPr>
        <p:spPr/>
        <p:txBody>
          <a:bodyPr/>
          <a:lstStyle/>
          <a:p>
            <a:r>
              <a:rPr lang="en-US" altLang="zh-CN" sz="2400" dirty="0">
                <a:solidFill>
                  <a:schemeClr val="hlink"/>
                </a:solidFill>
              </a:rPr>
              <a:t>Figure 3.7</a:t>
            </a:r>
            <a:r>
              <a:rPr lang="en-US" altLang="zh-CN" sz="2400" dirty="0">
                <a:solidFill>
                  <a:schemeClr val="folHlink"/>
                </a:solidFill>
              </a:rPr>
              <a:t> </a:t>
            </a:r>
            <a:r>
              <a:rPr lang="en-US" altLang="zh-CN" sz="2400" dirty="0"/>
              <a:t>The time-domain and frequency-domain </a:t>
            </a:r>
            <a:br>
              <a:rPr lang="en-US" altLang="zh-CN" sz="2400" dirty="0"/>
            </a:br>
            <a:r>
              <a:rPr lang="en-US" altLang="zh-CN" sz="2400" dirty="0"/>
              <a:t>plots of a sine wave</a:t>
            </a:r>
            <a:endParaRPr lang="zh-CN" alt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2"/>
          <p:cNvSpPr>
            <a:spLocks noGrp="1"/>
          </p:cNvSpPr>
          <p:nvPr>
            <p:ph type="ftr" sz="quarter" idx="11"/>
          </p:nvPr>
        </p:nvSpPr>
        <p:spPr/>
        <p:txBody>
          <a:bodyPr/>
          <a:lstStyle/>
          <a:p>
            <a:r>
              <a:rPr lang="en-US" altLang="zh-CN" dirty="0"/>
              <a:t>Mobile and Wireless Networks</a:t>
            </a:r>
          </a:p>
        </p:txBody>
      </p:sp>
      <p:sp>
        <p:nvSpPr>
          <p:cNvPr id="723977" name="Line 9"/>
          <p:cNvSpPr>
            <a:spLocks noChangeShapeType="1"/>
          </p:cNvSpPr>
          <p:nvPr/>
        </p:nvSpPr>
        <p:spPr bwMode="auto">
          <a:xfrm>
            <a:off x="457200" y="2971800"/>
            <a:ext cx="8153400" cy="0"/>
          </a:xfrm>
          <a:prstGeom prst="line">
            <a:avLst/>
          </a:prstGeom>
          <a:noFill/>
          <a:ln w="76200">
            <a:solidFill>
              <a:srgbClr val="009900"/>
            </a:solidFill>
            <a:round/>
          </a:ln>
          <a:effectLst/>
        </p:spPr>
        <p:txBody>
          <a:bodyPr/>
          <a:lstStyle/>
          <a:p>
            <a:endParaRPr lang="zh-CN" altLang="en-US"/>
          </a:p>
        </p:txBody>
      </p:sp>
      <p:sp>
        <p:nvSpPr>
          <p:cNvPr id="723978" name="Line 10"/>
          <p:cNvSpPr>
            <a:spLocks noChangeShapeType="1"/>
          </p:cNvSpPr>
          <p:nvPr/>
        </p:nvSpPr>
        <p:spPr bwMode="auto">
          <a:xfrm>
            <a:off x="457200" y="4419600"/>
            <a:ext cx="8153400" cy="0"/>
          </a:xfrm>
          <a:prstGeom prst="line">
            <a:avLst/>
          </a:prstGeom>
          <a:noFill/>
          <a:ln w="76200">
            <a:solidFill>
              <a:srgbClr val="009900"/>
            </a:solidFill>
            <a:round/>
          </a:ln>
          <a:effectLst/>
        </p:spPr>
        <p:txBody>
          <a:bodyPr/>
          <a:lstStyle/>
          <a:p>
            <a:endParaRPr lang="zh-CN" altLang="en-US"/>
          </a:p>
        </p:txBody>
      </p:sp>
      <p:sp>
        <p:nvSpPr>
          <p:cNvPr id="723979" name="Rectangle 11"/>
          <p:cNvSpPr>
            <a:spLocks noChangeArrowheads="1"/>
          </p:cNvSpPr>
          <p:nvPr/>
        </p:nvSpPr>
        <p:spPr bwMode="auto">
          <a:xfrm>
            <a:off x="457200" y="3000372"/>
            <a:ext cx="8153400" cy="1373188"/>
          </a:xfrm>
          <a:prstGeom prst="rect">
            <a:avLst/>
          </a:prstGeom>
          <a:solidFill>
            <a:srgbClr val="99FF33"/>
          </a:solidFill>
          <a:ln w="76200" algn="ctr">
            <a:noFill/>
            <a:miter lim="800000"/>
          </a:ln>
          <a:effectLst/>
        </p:spPr>
        <p:txBody>
          <a:bodyPr wrap="square">
            <a:spAutoFit/>
          </a:bodyPr>
          <a:lstStyle/>
          <a:p>
            <a:pPr marL="342265" indent="-342265" eaLnBrk="0" hangingPunct="0">
              <a:spcBef>
                <a:spcPts val="600"/>
              </a:spcBef>
              <a:buClr>
                <a:schemeClr val="hlink"/>
              </a:buClr>
              <a:buSzTx/>
              <a:buFontTx/>
              <a:buChar char="•"/>
            </a:pPr>
            <a:r>
              <a:rPr lang="en-US" altLang="zh-CN" sz="2800" baseline="0" dirty="0">
                <a:ea typeface="宋体" panose="02010600030101010101" pitchFamily="2" charset="-122"/>
              </a:rPr>
              <a:t>A complete sine wave in the time domain can be represented by one single </a:t>
            </a:r>
            <a:r>
              <a:rPr lang="en-US" altLang="zh-CN" sz="2800" baseline="0" dirty="0">
                <a:solidFill>
                  <a:srgbClr val="FF0000"/>
                </a:solidFill>
                <a:ea typeface="宋体" panose="02010600030101010101" pitchFamily="2" charset="-122"/>
              </a:rPr>
              <a:t>spike</a:t>
            </a:r>
            <a:r>
              <a:rPr lang="en-US" altLang="zh-CN" sz="2800" baseline="0" dirty="0">
                <a:ea typeface="宋体" panose="02010600030101010101" pitchFamily="2" charset="-122"/>
              </a:rPr>
              <a:t> in the frequency domain.</a:t>
            </a:r>
          </a:p>
        </p:txBody>
      </p:sp>
      <p:grpSp>
        <p:nvGrpSpPr>
          <p:cNvPr id="723980" name="Group 12"/>
          <p:cNvGrpSpPr/>
          <p:nvPr/>
        </p:nvGrpSpPr>
        <p:grpSpPr bwMode="auto">
          <a:xfrm>
            <a:off x="457200" y="2286000"/>
            <a:ext cx="1143000" cy="566738"/>
            <a:chOff x="1200" y="1248"/>
            <a:chExt cx="720" cy="357"/>
          </a:xfrm>
        </p:grpSpPr>
        <p:pic>
          <p:nvPicPr>
            <p:cNvPr id="72398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723982" name="Text Box 14"/>
            <p:cNvSpPr txBox="1">
              <a:spLocks noChangeArrowheads="1"/>
            </p:cNvSpPr>
            <p:nvPr/>
          </p:nvSpPr>
          <p:spPr bwMode="auto">
            <a:xfrm>
              <a:off x="1284" y="1248"/>
              <a:ext cx="551" cy="327"/>
            </a:xfrm>
            <a:prstGeom prst="rect">
              <a:avLst/>
            </a:prstGeom>
            <a:noFill/>
            <a:ln w="9525">
              <a:noFill/>
              <a:miter lim="800000"/>
            </a:ln>
            <a:effectLst/>
          </p:spPr>
          <p:txBody>
            <a:bodyPr wrap="none">
              <a:spAutoFit/>
            </a:bodyPr>
            <a:lstStyle/>
            <a:p>
              <a:pPr eaLnBrk="0" hangingPunct="0">
                <a:spcBef>
                  <a:spcPct val="0"/>
                </a:spcBef>
                <a:buSzTx/>
                <a:buFontTx/>
                <a:buNone/>
              </a:pPr>
              <a:r>
                <a:rPr lang="en-US" altLang="zh-CN" sz="2800" b="1" i="1" baseline="0">
                  <a:solidFill>
                    <a:schemeClr val="hlink"/>
                  </a:solidFill>
                  <a:latin typeface="Times New Roman" panose="02020603050405020304" pitchFamily="18" charset="0"/>
                  <a:ea typeface="宋体" panose="02010600030101010101" pitchFamily="2" charset="-122"/>
                </a:rPr>
                <a:t>Note</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811023" name="Rectangle 15"/>
          <p:cNvSpPr>
            <a:spLocks noGrp="1" noChangeArrowheads="1"/>
          </p:cNvSpPr>
          <p:nvPr>
            <p:ph type="body" idx="1"/>
          </p:nvPr>
        </p:nvSpPr>
        <p:spPr>
          <a:xfrm>
            <a:off x="304800" y="1052736"/>
            <a:ext cx="8482042" cy="5119464"/>
          </a:xfrm>
          <a:noFill/>
        </p:spPr>
        <p:txBody>
          <a:bodyPr/>
          <a:lstStyle/>
          <a:p>
            <a:pPr>
              <a:spcBef>
                <a:spcPts val="600"/>
              </a:spcBef>
            </a:pPr>
            <a:r>
              <a:rPr lang="en-US" altLang="zh-CN" dirty="0"/>
              <a:t>The frequency domain is more </a:t>
            </a:r>
            <a:r>
              <a:rPr lang="en-US" altLang="zh-CN" dirty="0">
                <a:solidFill>
                  <a:schemeClr val="hlink"/>
                </a:solidFill>
              </a:rPr>
              <a:t>compact</a:t>
            </a:r>
            <a:r>
              <a:rPr lang="en-US" altLang="zh-CN" dirty="0"/>
              <a:t> and </a:t>
            </a:r>
            <a:r>
              <a:rPr lang="en-US" altLang="zh-CN" dirty="0">
                <a:solidFill>
                  <a:schemeClr val="hlink"/>
                </a:solidFill>
              </a:rPr>
              <a:t>useful</a:t>
            </a:r>
            <a:r>
              <a:rPr lang="en-US" altLang="zh-CN" dirty="0"/>
              <a:t> when we are dealing with more than one sine wave. </a:t>
            </a:r>
          </a:p>
          <a:p>
            <a:pPr>
              <a:spcBef>
                <a:spcPts val="600"/>
              </a:spcBef>
            </a:pPr>
            <a:endParaRPr lang="en-US" altLang="zh-CN" dirty="0"/>
          </a:p>
          <a:p>
            <a:pPr>
              <a:spcBef>
                <a:spcPts val="600"/>
              </a:spcBef>
            </a:pPr>
            <a:r>
              <a:rPr lang="en-US" altLang="zh-CN" dirty="0"/>
              <a:t>For example, Figure 0.8 shows three sine waves, each with different amplitude and frequency. </a:t>
            </a:r>
          </a:p>
          <a:p>
            <a:pPr>
              <a:spcBef>
                <a:spcPts val="600"/>
              </a:spcBef>
            </a:pPr>
            <a:endParaRPr lang="en-US" altLang="zh-CN" dirty="0"/>
          </a:p>
          <a:p>
            <a:pPr>
              <a:spcBef>
                <a:spcPts val="600"/>
              </a:spcBef>
            </a:pPr>
            <a:r>
              <a:rPr lang="en-US" altLang="zh-CN" dirty="0"/>
              <a:t>All can be </a:t>
            </a:r>
            <a:r>
              <a:rPr lang="en-US" altLang="zh-CN" dirty="0">
                <a:solidFill>
                  <a:srgbClr val="FF0000"/>
                </a:solidFill>
              </a:rPr>
              <a:t>represented</a:t>
            </a:r>
            <a:r>
              <a:rPr lang="en-US" altLang="zh-CN" dirty="0"/>
              <a:t> by three spikes in the frequency domain.</a:t>
            </a:r>
          </a:p>
          <a:p>
            <a:pPr>
              <a:spcBef>
                <a:spcPts val="600"/>
              </a:spcBef>
            </a:pPr>
            <a:endParaRPr lang="zh-CN" altLang="en-US" dirty="0"/>
          </a:p>
        </p:txBody>
      </p:sp>
      <p:sp>
        <p:nvSpPr>
          <p:cNvPr id="811024" name="Rectangle 16"/>
          <p:cNvSpPr>
            <a:spLocks noGrp="1" noChangeArrowheads="1"/>
          </p:cNvSpPr>
          <p:nvPr>
            <p:ph type="title"/>
          </p:nvPr>
        </p:nvSpPr>
        <p:spPr/>
        <p:txBody>
          <a:bodyPr/>
          <a:lstStyle/>
          <a:p>
            <a:r>
              <a:rPr lang="en-US" altLang="zh-CN" dirty="0">
                <a:solidFill>
                  <a:schemeClr val="hlink"/>
                </a:solidFill>
              </a:rPr>
              <a:t>Example 0.7</a:t>
            </a:r>
            <a:endParaRPr lang="zh-CN" altLang="en-US" dirty="0">
              <a:solidFill>
                <a:schemeClr val="hlink"/>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685062" name="Picture 6"/>
          <p:cNvPicPr>
            <a:picLocks noChangeAspect="1" noChangeArrowheads="1"/>
          </p:cNvPicPr>
          <p:nvPr/>
        </p:nvPicPr>
        <p:blipFill>
          <a:blip r:embed="rId3" cstate="print"/>
          <a:srcRect/>
          <a:stretch>
            <a:fillRect/>
          </a:stretch>
        </p:blipFill>
        <p:spPr bwMode="auto">
          <a:xfrm>
            <a:off x="228600" y="1981200"/>
            <a:ext cx="8583613" cy="3154363"/>
          </a:xfrm>
          <a:prstGeom prst="rect">
            <a:avLst/>
          </a:prstGeom>
          <a:noFill/>
          <a:ln w="9525">
            <a:noFill/>
            <a:miter lim="800000"/>
            <a:headEnd/>
            <a:tailEnd/>
          </a:ln>
          <a:effectLst/>
        </p:spPr>
      </p:pic>
      <p:sp>
        <p:nvSpPr>
          <p:cNvPr id="685065" name="Rectangle 9"/>
          <p:cNvSpPr>
            <a:spLocks noGrp="1" noChangeArrowheads="1"/>
          </p:cNvSpPr>
          <p:nvPr>
            <p:ph type="title"/>
          </p:nvPr>
        </p:nvSpPr>
        <p:spPr/>
        <p:txBody>
          <a:bodyPr/>
          <a:lstStyle/>
          <a:p>
            <a:r>
              <a:rPr lang="en-US" altLang="zh-CN" sz="2400" dirty="0">
                <a:solidFill>
                  <a:schemeClr val="hlink"/>
                </a:solidFill>
              </a:rPr>
              <a:t>Figure 0.8</a:t>
            </a:r>
            <a:r>
              <a:rPr lang="en-US" altLang="zh-CN" sz="2400" dirty="0">
                <a:solidFill>
                  <a:schemeClr val="folHlink"/>
                </a:solidFill>
              </a:rPr>
              <a:t>  </a:t>
            </a:r>
            <a:r>
              <a:rPr lang="en-US" altLang="zh-CN" sz="2400" dirty="0"/>
              <a:t>The time domain and frequency domain </a:t>
            </a:r>
            <a:br>
              <a:rPr lang="en-US" altLang="zh-CN" sz="2400" dirty="0"/>
            </a:br>
            <a:r>
              <a:rPr lang="en-US" altLang="zh-CN" sz="2400" dirty="0"/>
              <a:t>of three sine waves</a:t>
            </a:r>
            <a:endParaRPr lang="zh-CN" alt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037316"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37318" name="Rectangle 6"/>
          <p:cNvSpPr>
            <a:spLocks noGrp="1" noChangeArrowheads="1"/>
          </p:cNvSpPr>
          <p:nvPr>
            <p:ph type="title"/>
          </p:nvPr>
        </p:nvSpPr>
        <p:spPr>
          <a:xfrm>
            <a:off x="381000" y="304800"/>
            <a:ext cx="8458200" cy="533400"/>
          </a:xfrm>
          <a:noFill/>
        </p:spPr>
        <p:txBody>
          <a:bodyPr/>
          <a:lstStyle/>
          <a:p>
            <a:r>
              <a:rPr lang="en-US" altLang="zh-CN" dirty="0"/>
              <a:t>0.2.5 Composite </a:t>
            </a:r>
            <a:r>
              <a:rPr lang="en-US" altLang="zh-CN" dirty="0" smtClean="0"/>
              <a:t>Signals</a:t>
            </a:r>
            <a:endParaRPr lang="en-US" altLang="zh-CN" dirty="0"/>
          </a:p>
        </p:txBody>
      </p:sp>
      <p:sp>
        <p:nvSpPr>
          <p:cNvPr id="1037319" name="Rectangle 7"/>
          <p:cNvSpPr>
            <a:spLocks noGrp="1" noChangeArrowheads="1"/>
          </p:cNvSpPr>
          <p:nvPr>
            <p:ph type="body" idx="1"/>
          </p:nvPr>
        </p:nvSpPr>
        <p:spPr>
          <a:xfrm>
            <a:off x="381000" y="1066800"/>
            <a:ext cx="8458200" cy="5105400"/>
          </a:xfrm>
          <a:noFill/>
        </p:spPr>
        <p:txBody>
          <a:bodyPr/>
          <a:lstStyle/>
          <a:p>
            <a:r>
              <a:rPr lang="en-US" altLang="zh-CN" dirty="0"/>
              <a:t>A single-frequency sine wave is not useful in data communications. </a:t>
            </a:r>
          </a:p>
          <a:p>
            <a:endParaRPr lang="en-US" altLang="zh-CN" dirty="0"/>
          </a:p>
          <a:p>
            <a:r>
              <a:rPr lang="en-US" altLang="zh-CN" dirty="0"/>
              <a:t>We need to send a </a:t>
            </a:r>
            <a:r>
              <a:rPr lang="en-US" altLang="zh-CN" dirty="0">
                <a:solidFill>
                  <a:srgbClr val="FF0000"/>
                </a:solidFill>
              </a:rPr>
              <a:t>composite</a:t>
            </a:r>
            <a:r>
              <a:rPr lang="en-US" altLang="zh-CN" dirty="0"/>
              <a:t> signal, a signal made of many simple sine waves.</a:t>
            </a:r>
          </a:p>
          <a:p>
            <a:endParaRPr lang="en-US" altLang="zh-CN" dirty="0"/>
          </a:p>
          <a:p>
            <a:r>
              <a:rPr lang="en-US" altLang="zh-CN" dirty="0"/>
              <a:t>In the early 1900s, the French mathematician</a:t>
            </a:r>
            <a:r>
              <a:rPr lang="en-US" altLang="zh-CN" dirty="0">
                <a:solidFill>
                  <a:schemeClr val="hlink"/>
                </a:solidFill>
              </a:rPr>
              <a:t> </a:t>
            </a:r>
            <a:r>
              <a:rPr lang="en-US" altLang="zh-CN" dirty="0"/>
              <a:t>Jean- Baptiste</a:t>
            </a:r>
            <a:r>
              <a:rPr lang="en-US" altLang="zh-CN" dirty="0">
                <a:solidFill>
                  <a:schemeClr val="hlink"/>
                </a:solidFill>
              </a:rPr>
              <a:t> </a:t>
            </a:r>
            <a:r>
              <a:rPr lang="en-US" altLang="zh-CN" dirty="0"/>
              <a:t>Fourier showed that</a:t>
            </a:r>
            <a:r>
              <a:rPr lang="en-US" altLang="zh-CN" dirty="0">
                <a:solidFill>
                  <a:schemeClr val="hlink"/>
                </a:solidFill>
              </a:rPr>
              <a:t> any composite signal is </a:t>
            </a:r>
            <a:r>
              <a:rPr lang="en-US" altLang="zh-CN" dirty="0"/>
              <a:t>actually</a:t>
            </a:r>
            <a:r>
              <a:rPr lang="en-US" altLang="zh-CN" dirty="0">
                <a:solidFill>
                  <a:schemeClr val="hlink"/>
                </a:solidFill>
              </a:rPr>
              <a:t> a combination of </a:t>
            </a:r>
            <a:r>
              <a:rPr lang="en-US" altLang="zh-CN" dirty="0"/>
              <a:t>simple sine waves with different frequencies, amplitudes, and phases.</a:t>
            </a:r>
          </a:p>
          <a:p>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A66420AD-1A78-45A8-9663-FE3AFDF27CB8}" type="slidenum">
              <a:rPr lang="en-US" altLang="zh-CN"/>
              <a:pPr/>
              <a:t>47</a:t>
            </a:fld>
            <a:endParaRPr lang="en-US" altLang="zh-CN"/>
          </a:p>
        </p:txBody>
      </p:sp>
      <p:sp>
        <p:nvSpPr>
          <p:cNvPr id="5" name="页脚占位符 3"/>
          <p:cNvSpPr>
            <a:spLocks noGrp="1"/>
          </p:cNvSpPr>
          <p:nvPr>
            <p:ph type="ftr" sz="quarter" idx="11"/>
          </p:nvPr>
        </p:nvSpPr>
        <p:spPr/>
        <p:txBody>
          <a:bodyPr/>
          <a:lstStyle/>
          <a:p>
            <a:r>
              <a:rPr lang="en-US" altLang="zh-CN" dirty="0"/>
              <a:t>Mobile and Wireless Networks</a:t>
            </a:r>
          </a:p>
        </p:txBody>
      </p:sp>
      <p:pic>
        <p:nvPicPr>
          <p:cNvPr id="733192" name="Picture 8"/>
          <p:cNvPicPr>
            <a:picLocks noChangeAspect="1" noChangeArrowheads="1"/>
          </p:cNvPicPr>
          <p:nvPr/>
        </p:nvPicPr>
        <p:blipFill>
          <a:blip r:embed="rId3" cstate="print"/>
          <a:srcRect/>
          <a:stretch>
            <a:fillRect/>
          </a:stretch>
        </p:blipFill>
        <p:spPr bwMode="auto">
          <a:xfrm>
            <a:off x="1600200" y="1143000"/>
            <a:ext cx="6411913" cy="4999038"/>
          </a:xfrm>
          <a:prstGeom prst="rect">
            <a:avLst/>
          </a:prstGeom>
          <a:noFill/>
          <a:ln w="9525">
            <a:noFill/>
            <a:miter lim="800000"/>
            <a:headEnd/>
            <a:tailEnd/>
          </a:ln>
          <a:effectLst/>
        </p:spPr>
      </p:pic>
      <p:sp>
        <p:nvSpPr>
          <p:cNvPr id="733195" name="Rectangle 11"/>
          <p:cNvSpPr>
            <a:spLocks noGrp="1" noChangeArrowheads="1"/>
          </p:cNvSpPr>
          <p:nvPr>
            <p:ph type="title"/>
          </p:nvPr>
        </p:nvSpPr>
        <p:spPr>
          <a:xfrm>
            <a:off x="304800" y="142852"/>
            <a:ext cx="8534400" cy="714380"/>
          </a:xfrm>
        </p:spPr>
        <p:txBody>
          <a:bodyPr/>
          <a:lstStyle/>
          <a:p>
            <a:r>
              <a:rPr lang="en-US" altLang="zh-CN" dirty="0" smtClean="0">
                <a:latin typeface="+mn-lt"/>
              </a:rPr>
              <a:t>Simulating </a:t>
            </a:r>
            <a:r>
              <a:rPr lang="en-US" altLang="zh-CN" dirty="0">
                <a:latin typeface="+mn-lt"/>
              </a:rPr>
              <a:t>a digital signal </a:t>
            </a:r>
            <a:r>
              <a:rPr lang="en-US" altLang="zh-CN" dirty="0" smtClean="0">
                <a:latin typeface="+mn-lt"/>
              </a:rPr>
              <a:t>with 1 to 3 sine waves</a:t>
            </a:r>
            <a:endParaRPr lang="zh-CN" altLang="en-US" dirty="0">
              <a:latin typeface="+mn-lt"/>
            </a:endParaRPr>
          </a:p>
        </p:txBody>
      </p:sp>
    </p:spTree>
    <p:extLst>
      <p:ext uri="{BB962C8B-B14F-4D97-AF65-F5344CB8AC3E}">
        <p14:creationId xmlns:p14="http://schemas.microsoft.com/office/powerpoint/2010/main" val="34845560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dirty="0"/>
              <a:t>Mobile and Wireless Networks</a:t>
            </a:r>
          </a:p>
        </p:txBody>
      </p:sp>
      <p:sp>
        <p:nvSpPr>
          <p:cNvPr id="1158148" name="Text Box 4"/>
          <p:cNvSpPr txBox="1">
            <a:spLocks noChangeArrowheads="1"/>
          </p:cNvSpPr>
          <p:nvPr/>
        </p:nvSpPr>
        <p:spPr bwMode="auto">
          <a:xfrm>
            <a:off x="457200" y="381000"/>
            <a:ext cx="81534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58150" name="Rectangle 6"/>
          <p:cNvSpPr>
            <a:spLocks noGrp="1" noChangeArrowheads="1"/>
          </p:cNvSpPr>
          <p:nvPr>
            <p:ph type="title"/>
          </p:nvPr>
        </p:nvSpPr>
        <p:spPr>
          <a:xfrm>
            <a:off x="381000" y="228600"/>
            <a:ext cx="8458200" cy="533400"/>
          </a:xfrm>
          <a:noFill/>
        </p:spPr>
        <p:txBody>
          <a:bodyPr/>
          <a:lstStyle/>
          <a:p>
            <a:r>
              <a:rPr lang="en-US" altLang="zh-CN" dirty="0"/>
              <a:t>0.2.5 Composite Signals </a:t>
            </a:r>
            <a:endParaRPr lang="en-US" altLang="zh-CN" baseline="30000" dirty="0"/>
          </a:p>
        </p:txBody>
      </p:sp>
      <p:sp>
        <p:nvSpPr>
          <p:cNvPr id="1158151" name="Rectangle 7"/>
          <p:cNvSpPr>
            <a:spLocks noGrp="1" noChangeArrowheads="1"/>
          </p:cNvSpPr>
          <p:nvPr>
            <p:ph type="body" idx="1"/>
          </p:nvPr>
        </p:nvSpPr>
        <p:spPr>
          <a:xfrm>
            <a:off x="357158" y="2667000"/>
            <a:ext cx="8482042" cy="3476644"/>
          </a:xfrm>
          <a:noFill/>
        </p:spPr>
        <p:txBody>
          <a:bodyPr/>
          <a:lstStyle/>
          <a:p>
            <a:pPr>
              <a:lnSpc>
                <a:spcPct val="90000"/>
              </a:lnSpc>
              <a:spcBef>
                <a:spcPts val="600"/>
              </a:spcBef>
            </a:pPr>
            <a:r>
              <a:rPr lang="en-US" altLang="zh-CN" dirty="0"/>
              <a:t>where f = 1/T is the fundamental frequency, </a:t>
            </a:r>
            <a:r>
              <a:rPr lang="en-US" altLang="zh-CN" dirty="0">
                <a:solidFill>
                  <a:schemeClr val="hlink"/>
                </a:solidFill>
              </a:rPr>
              <a:t>a</a:t>
            </a:r>
            <a:r>
              <a:rPr lang="en-US" altLang="zh-CN" baseline="-25000" dirty="0">
                <a:solidFill>
                  <a:schemeClr val="hlink"/>
                </a:solidFill>
              </a:rPr>
              <a:t>n</a:t>
            </a:r>
            <a:r>
              <a:rPr lang="en-US" altLang="zh-CN" dirty="0">
                <a:solidFill>
                  <a:schemeClr val="hlink"/>
                </a:solidFill>
              </a:rPr>
              <a:t> </a:t>
            </a:r>
            <a:r>
              <a:rPr lang="en-US" altLang="zh-CN" dirty="0"/>
              <a:t>and </a:t>
            </a:r>
            <a:r>
              <a:rPr lang="en-US" altLang="zh-CN" dirty="0">
                <a:solidFill>
                  <a:schemeClr val="hlink"/>
                </a:solidFill>
              </a:rPr>
              <a:t>b</a:t>
            </a:r>
            <a:r>
              <a:rPr lang="en-US" altLang="zh-CN" baseline="-25000" dirty="0">
                <a:solidFill>
                  <a:schemeClr val="hlink"/>
                </a:solidFill>
              </a:rPr>
              <a:t>n</a:t>
            </a:r>
            <a:r>
              <a:rPr lang="en-US" altLang="zh-CN" dirty="0"/>
              <a:t> are the sine and cosine amplitudes of the </a:t>
            </a:r>
            <a:r>
              <a:rPr lang="en-US" altLang="zh-CN" dirty="0">
                <a:solidFill>
                  <a:schemeClr val="hlink"/>
                </a:solidFill>
              </a:rPr>
              <a:t>nth </a:t>
            </a:r>
            <a:r>
              <a:rPr lang="en-US" altLang="zh-CN" dirty="0"/>
              <a:t>harmonics (terms), and</a:t>
            </a:r>
            <a:r>
              <a:rPr lang="en-US" altLang="zh-CN" dirty="0">
                <a:solidFill>
                  <a:schemeClr val="hlink"/>
                </a:solidFill>
              </a:rPr>
              <a:t> c</a:t>
            </a:r>
            <a:r>
              <a:rPr lang="en-US" altLang="zh-CN" dirty="0"/>
              <a:t> is a constant. </a:t>
            </a:r>
          </a:p>
          <a:p>
            <a:pPr>
              <a:lnSpc>
                <a:spcPct val="90000"/>
              </a:lnSpc>
              <a:spcBef>
                <a:spcPts val="600"/>
              </a:spcBef>
            </a:pPr>
            <a:endParaRPr lang="en-US" altLang="zh-CN" dirty="0"/>
          </a:p>
          <a:p>
            <a:pPr>
              <a:lnSpc>
                <a:spcPct val="90000"/>
              </a:lnSpc>
              <a:spcBef>
                <a:spcPts val="600"/>
              </a:spcBef>
            </a:pPr>
            <a:r>
              <a:rPr lang="en-US" altLang="zh-CN" dirty="0"/>
              <a:t>Such a decomposition is called a </a:t>
            </a:r>
            <a:r>
              <a:rPr lang="en-US" altLang="zh-CN" dirty="0">
                <a:solidFill>
                  <a:schemeClr val="hlink"/>
                </a:solidFill>
              </a:rPr>
              <a:t>Fourier </a:t>
            </a:r>
            <a:r>
              <a:rPr lang="en-US" altLang="zh-CN" dirty="0" smtClean="0">
                <a:solidFill>
                  <a:schemeClr val="hlink"/>
                </a:solidFill>
              </a:rPr>
              <a:t>series </a:t>
            </a:r>
            <a:r>
              <a:rPr lang="en-US" altLang="zh-CN" dirty="0" smtClean="0"/>
              <a:t>[</a:t>
            </a:r>
            <a:r>
              <a:rPr lang="zh-CN" altLang="en-US" dirty="0"/>
              <a:t>傅里叶级数</a:t>
            </a:r>
            <a:r>
              <a:rPr lang="en-US" altLang="zh-CN" dirty="0" smtClean="0"/>
              <a:t>]. </a:t>
            </a:r>
            <a:endParaRPr lang="en-US" altLang="zh-CN" dirty="0"/>
          </a:p>
          <a:p>
            <a:pPr>
              <a:lnSpc>
                <a:spcPct val="90000"/>
              </a:lnSpc>
              <a:spcBef>
                <a:spcPts val="600"/>
              </a:spcBef>
            </a:pPr>
            <a:endParaRPr lang="en-US" altLang="zh-CN" dirty="0"/>
          </a:p>
        </p:txBody>
      </p:sp>
      <p:graphicFrame>
        <p:nvGraphicFramePr>
          <p:cNvPr id="1158153" name="Object 9"/>
          <p:cNvGraphicFramePr>
            <a:graphicFrameLocks noChangeAspect="1"/>
          </p:cNvGraphicFramePr>
          <p:nvPr/>
        </p:nvGraphicFramePr>
        <p:xfrm>
          <a:off x="4794250" y="1952625"/>
          <a:ext cx="114300" cy="177800"/>
        </p:xfrm>
        <a:graphic>
          <a:graphicData uri="http://schemas.openxmlformats.org/presentationml/2006/ole">
            <mc:AlternateContent xmlns:mc="http://schemas.openxmlformats.org/markup-compatibility/2006">
              <mc:Choice xmlns:v="urn:schemas-microsoft-com:vml" Requires="v">
                <p:oleObj spid="_x0000_s13391" name="Equation" r:id="rId4" imgW="2743200" imgH="4267200" progId="Equation.DSMT4">
                  <p:embed/>
                </p:oleObj>
              </mc:Choice>
              <mc:Fallback>
                <p:oleObj name="Equation" r:id="rId4" imgW="2743200" imgH="4267200" progId="Equation.DSMT4">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4250" y="1952625"/>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8154" name="Object 10"/>
          <p:cNvGraphicFramePr>
            <a:graphicFrameLocks noChangeAspect="1"/>
          </p:cNvGraphicFramePr>
          <p:nvPr/>
        </p:nvGraphicFramePr>
        <p:xfrm>
          <a:off x="1447800" y="1371600"/>
          <a:ext cx="5486400" cy="838200"/>
        </p:xfrm>
        <a:graphic>
          <a:graphicData uri="http://schemas.openxmlformats.org/presentationml/2006/ole">
            <mc:AlternateContent xmlns:mc="http://schemas.openxmlformats.org/markup-compatibility/2006">
              <mc:Choice xmlns:v="urn:schemas-microsoft-com:vml" Requires="v">
                <p:oleObj spid="_x0000_s13392" name="Equation" r:id="rId6" imgW="68884800" imgH="10363200" progId="Equation.DSMT4">
                  <p:embed/>
                </p:oleObj>
              </mc:Choice>
              <mc:Fallback>
                <p:oleObj name="Equation" r:id="rId6" imgW="68884800" imgH="10363200" progId="Equation.DSMT4">
                  <p:embed/>
                  <p:pic>
                    <p:nvPicPr>
                      <p:cNvPr id="0" name="Picture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1371600"/>
                        <a:ext cx="5486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60" name="Rectangle 8"/>
          <p:cNvSpPr>
            <a:spLocks noGrp="1" noChangeArrowheads="1"/>
          </p:cNvSpPr>
          <p:nvPr>
            <p:ph type="title"/>
          </p:nvPr>
        </p:nvSpPr>
        <p:spPr/>
        <p:txBody>
          <a:bodyPr/>
          <a:lstStyle/>
          <a:p>
            <a:r>
              <a:rPr lang="en-US" altLang="zh-CN" dirty="0"/>
              <a:t>0.2.5 Composite Signals </a:t>
            </a:r>
            <a:endParaRPr lang="zh-CN" altLang="en-US" dirty="0"/>
          </a:p>
        </p:txBody>
      </p:sp>
      <p:sp>
        <p:nvSpPr>
          <p:cNvPr id="1303556" name="Rectangle 4"/>
          <p:cNvSpPr>
            <a:spLocks noGrp="1" noChangeArrowheads="1"/>
          </p:cNvSpPr>
          <p:nvPr>
            <p:ph type="body" idx="1"/>
          </p:nvPr>
        </p:nvSpPr>
        <p:spPr>
          <a:xfrm>
            <a:off x="304800" y="1000108"/>
            <a:ext cx="8534400" cy="5172092"/>
          </a:xfrm>
        </p:spPr>
        <p:txBody>
          <a:bodyPr/>
          <a:lstStyle/>
          <a:p>
            <a:pPr>
              <a:spcBef>
                <a:spcPts val="600"/>
              </a:spcBef>
            </a:pPr>
            <a:r>
              <a:rPr lang="en-US" altLang="zh-CN" dirty="0"/>
              <a:t>From the Fourier series, the function can be reconstructed; </a:t>
            </a:r>
          </a:p>
          <a:p>
            <a:pPr>
              <a:spcBef>
                <a:spcPts val="600"/>
              </a:spcBef>
            </a:pPr>
            <a:endParaRPr lang="en-US" altLang="zh-CN" dirty="0"/>
          </a:p>
          <a:p>
            <a:pPr>
              <a:spcBef>
                <a:spcPts val="600"/>
              </a:spcBef>
            </a:pPr>
            <a:r>
              <a:rPr lang="en-US" altLang="zh-CN" dirty="0"/>
              <a:t>that is, if the period, T, is known and the amplitudes are given, the </a:t>
            </a:r>
            <a:r>
              <a:rPr lang="en-US" altLang="zh-CN" dirty="0">
                <a:solidFill>
                  <a:srgbClr val="FF0000"/>
                </a:solidFill>
              </a:rPr>
              <a:t>original function </a:t>
            </a:r>
            <a:r>
              <a:rPr lang="en-US" altLang="zh-CN" dirty="0"/>
              <a:t>(</a:t>
            </a:r>
            <a:r>
              <a:rPr lang="zh-CN" altLang="en-US" dirty="0"/>
              <a:t>原函数</a:t>
            </a:r>
            <a:r>
              <a:rPr lang="en-US" altLang="zh-CN" dirty="0"/>
              <a:t>) of time can </a:t>
            </a:r>
            <a:r>
              <a:rPr lang="en-US" altLang="zh-CN" dirty="0">
                <a:solidFill>
                  <a:srgbClr val="FF0000"/>
                </a:solidFill>
              </a:rPr>
              <a:t>be found </a:t>
            </a:r>
            <a:r>
              <a:rPr lang="en-US" altLang="zh-CN" dirty="0"/>
              <a:t>by performing the sums of the equation above. </a:t>
            </a:r>
          </a:p>
          <a:p>
            <a:pPr>
              <a:spcBef>
                <a:spcPts val="600"/>
              </a:spcBef>
            </a:pPr>
            <a:endParaRPr lang="en-US" altLang="zh-CN" dirty="0"/>
          </a:p>
        </p:txBody>
      </p:sp>
      <p:sp>
        <p:nvSpPr>
          <p:cNvPr id="7" name="页脚占位符 4"/>
          <p:cNvSpPr>
            <a:spLocks noGrp="1"/>
          </p:cNvSpPr>
          <p:nvPr>
            <p:ph type="ftr" sz="quarter" idx="11"/>
          </p:nvPr>
        </p:nvSpPr>
        <p:spPr/>
        <p:txBody>
          <a:bodyPr/>
          <a:lstStyle/>
          <a:p>
            <a:r>
              <a:rPr lang="en-US" altLang="zh-CN" dirty="0"/>
              <a:t>Mobile and Wireless Networks</a:t>
            </a:r>
          </a:p>
        </p:txBody>
      </p:sp>
      <p:sp>
        <p:nvSpPr>
          <p:cNvPr id="1303554" name="Text Box 2"/>
          <p:cNvSpPr txBox="1">
            <a:spLocks noChangeArrowheads="1"/>
          </p:cNvSpPr>
          <p:nvPr/>
        </p:nvSpPr>
        <p:spPr bwMode="auto">
          <a:xfrm>
            <a:off x="457200" y="381000"/>
            <a:ext cx="81534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graphicFrame>
        <p:nvGraphicFramePr>
          <p:cNvPr id="1303559" name="Object 7"/>
          <p:cNvGraphicFramePr>
            <a:graphicFrameLocks noChangeAspect="1"/>
          </p:cNvGraphicFramePr>
          <p:nvPr/>
        </p:nvGraphicFramePr>
        <p:xfrm>
          <a:off x="1000100" y="3571876"/>
          <a:ext cx="3357586" cy="2232032"/>
        </p:xfrm>
        <a:graphic>
          <a:graphicData uri="http://schemas.openxmlformats.org/presentationml/2006/ole">
            <mc:AlternateContent xmlns:mc="http://schemas.openxmlformats.org/markup-compatibility/2006">
              <mc:Choice xmlns:v="urn:schemas-microsoft-com:vml" Requires="v">
                <p:oleObj spid="_x0000_s93225" name="Equation" r:id="rId4" imgW="39928800" imgH="29260800" progId="Equation.DSMT4">
                  <p:embed/>
                </p:oleObj>
              </mc:Choice>
              <mc:Fallback>
                <p:oleObj name="Equation" r:id="rId4" imgW="39928800" imgH="29260800" progId="Equation.DSMT4">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3571876"/>
                        <a:ext cx="3357586" cy="2232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dirty="0"/>
              <a:t>Mobile and Wireless Networks</a:t>
            </a:r>
          </a:p>
        </p:txBody>
      </p:sp>
      <p:sp>
        <p:nvSpPr>
          <p:cNvPr id="797700" name="Text Box 4"/>
          <p:cNvSpPr txBox="1">
            <a:spLocks noChangeArrowheads="1"/>
          </p:cNvSpPr>
          <p:nvPr/>
        </p:nvSpPr>
        <p:spPr bwMode="auto">
          <a:xfrm>
            <a:off x="8229600" y="6400800"/>
            <a:ext cx="184150" cy="366713"/>
          </a:xfrm>
          <a:prstGeom prst="rect">
            <a:avLst/>
          </a:prstGeom>
          <a:noFill/>
          <a:ln w="9525">
            <a:noFill/>
            <a:miter lim="800000"/>
          </a:ln>
          <a:effectLst/>
        </p:spPr>
        <p:txBody>
          <a:bodyPr wrap="none">
            <a:spAutoFit/>
          </a:bodyPr>
          <a:lstStyle/>
          <a:p>
            <a:pPr eaLnBrk="0" hangingPunct="0">
              <a:spcBef>
                <a:spcPct val="0"/>
              </a:spcBef>
              <a:buSzTx/>
              <a:buFontTx/>
              <a:buNone/>
            </a:pPr>
            <a:endParaRPr lang="zh-CN" altLang="en-US" sz="1800" b="1" baseline="0">
              <a:latin typeface="Times New Roman" panose="02020603050405020304" pitchFamily="18" charset="0"/>
              <a:ea typeface="宋体" panose="02010600030101010101" pitchFamily="2" charset="-122"/>
            </a:endParaRPr>
          </a:p>
        </p:txBody>
      </p:sp>
      <p:sp>
        <p:nvSpPr>
          <p:cNvPr id="797702" name="Rectangle 6"/>
          <p:cNvSpPr>
            <a:spLocks noChangeArrowheads="1"/>
          </p:cNvSpPr>
          <p:nvPr/>
        </p:nvSpPr>
        <p:spPr bwMode="auto">
          <a:xfrm>
            <a:off x="533400" y="4876800"/>
            <a:ext cx="8305800" cy="1219200"/>
          </a:xfrm>
          <a:prstGeom prst="rect">
            <a:avLst/>
          </a:prstGeom>
          <a:noFill/>
          <a:ln w="9525">
            <a:noFill/>
            <a:miter lim="800000"/>
          </a:ln>
          <a:effectLst/>
        </p:spPr>
        <p:txBody>
          <a:bodyPr wrap="square">
            <a:spAutoFit/>
          </a:bodyPr>
          <a:lstStyle/>
          <a:p>
            <a:pPr eaLnBrk="0" hangingPunct="0">
              <a:spcBef>
                <a:spcPct val="0"/>
              </a:spcBef>
              <a:buClr>
                <a:schemeClr val="tx1"/>
              </a:buClr>
              <a:buSzPct val="117000"/>
              <a:buFont typeface="Wingdings" panose="05000000000000000000" pitchFamily="2" charset="2"/>
              <a:buNone/>
            </a:pPr>
            <a:r>
              <a:rPr lang="en-US" altLang="zh-CN" sz="2400" baseline="0" dirty="0">
                <a:ea typeface="宋体" panose="02010600030101010101" pitchFamily="2" charset="-122"/>
              </a:rPr>
              <a:t>Analog and Digital Data</a:t>
            </a:r>
            <a:r>
              <a:rPr lang="fr-FR" sz="2400" baseline="0" dirty="0"/>
              <a:t/>
            </a:r>
            <a:br>
              <a:rPr lang="fr-FR" sz="2400" baseline="0" dirty="0"/>
            </a:br>
            <a:r>
              <a:rPr lang="fr-FR" sz="2400" baseline="0" dirty="0"/>
              <a:t>Analog</a:t>
            </a:r>
            <a:r>
              <a:rPr lang="fr-FR" altLang="zh-CN" sz="2400" baseline="0" dirty="0">
                <a:ea typeface="宋体" panose="02010600030101010101" pitchFamily="2" charset="-122"/>
              </a:rPr>
              <a:t> </a:t>
            </a:r>
            <a:r>
              <a:rPr lang="fr-FR" sz="2400" baseline="0" dirty="0"/>
              <a:t>and Digital</a:t>
            </a:r>
            <a:r>
              <a:rPr lang="fr-FR" altLang="zh-CN" sz="2400" baseline="0" dirty="0">
                <a:ea typeface="宋体" panose="02010600030101010101" pitchFamily="2" charset="-122"/>
              </a:rPr>
              <a:t> </a:t>
            </a:r>
            <a:r>
              <a:rPr lang="fr-FR" sz="2400" baseline="0" dirty="0"/>
              <a:t>Signals</a:t>
            </a:r>
            <a:br>
              <a:rPr lang="fr-FR" sz="2400" baseline="0" dirty="0"/>
            </a:br>
            <a:r>
              <a:rPr lang="fr-FR" sz="2400" baseline="0" dirty="0"/>
              <a:t>Periodic</a:t>
            </a:r>
            <a:r>
              <a:rPr lang="fr-FR" altLang="zh-CN" sz="2400" baseline="0" dirty="0">
                <a:ea typeface="宋体" panose="02010600030101010101" pitchFamily="2" charset="-122"/>
              </a:rPr>
              <a:t> </a:t>
            </a:r>
            <a:r>
              <a:rPr lang="fr-FR" sz="2400" baseline="0" dirty="0"/>
              <a:t>and</a:t>
            </a:r>
            <a:r>
              <a:rPr lang="fr-FR" altLang="zh-CN" sz="2400" baseline="0" dirty="0">
                <a:ea typeface="宋体" panose="02010600030101010101" pitchFamily="2" charset="-122"/>
              </a:rPr>
              <a:t> </a:t>
            </a:r>
            <a:r>
              <a:rPr lang="fr-FR" sz="2400" baseline="0" dirty="0"/>
              <a:t>Nonperiodic</a:t>
            </a:r>
            <a:r>
              <a:rPr lang="fr-FR" altLang="zh-CN" sz="2400" baseline="0" dirty="0">
                <a:ea typeface="宋体" panose="02010600030101010101" pitchFamily="2" charset="-122"/>
              </a:rPr>
              <a:t> </a:t>
            </a:r>
            <a:r>
              <a:rPr lang="fr-FR" sz="2400" baseline="0" dirty="0"/>
              <a:t>Signals</a:t>
            </a:r>
            <a:endParaRPr lang="en-US" altLang="zh-CN" sz="2400" baseline="0" dirty="0">
              <a:ea typeface="宋体" panose="02010600030101010101" pitchFamily="2" charset="-122"/>
            </a:endParaRPr>
          </a:p>
        </p:txBody>
      </p:sp>
      <p:sp>
        <p:nvSpPr>
          <p:cNvPr id="797703" name="Text Box 7"/>
          <p:cNvSpPr txBox="1">
            <a:spLocks noChangeArrowheads="1"/>
          </p:cNvSpPr>
          <p:nvPr/>
        </p:nvSpPr>
        <p:spPr bwMode="auto">
          <a:xfrm>
            <a:off x="609600" y="4267200"/>
            <a:ext cx="5187950" cy="519113"/>
          </a:xfrm>
          <a:prstGeom prst="rect">
            <a:avLst/>
          </a:prstGeom>
          <a:noFill/>
          <a:ln w="76200" algn="ctr">
            <a:noFill/>
            <a:miter lim="800000"/>
          </a:ln>
          <a:effectLst/>
        </p:spPr>
        <p:txBody>
          <a:bodyPr wrap="none">
            <a:spAutoFit/>
          </a:bodyPr>
          <a:lstStyle/>
          <a:p>
            <a:pPr algn="ctr" eaLnBrk="0" hangingPunct="0">
              <a:spcBef>
                <a:spcPct val="0"/>
              </a:spcBef>
              <a:buSzTx/>
              <a:buFontTx/>
              <a:buNone/>
            </a:pPr>
            <a:r>
              <a:rPr lang="en-US" altLang="zh-CN" sz="2800" baseline="0" dirty="0">
                <a:solidFill>
                  <a:schemeClr val="hlink"/>
                </a:solidFill>
                <a:ea typeface="宋体" panose="02010600030101010101" pitchFamily="2" charset="-122"/>
              </a:rPr>
              <a:t>Topics discussed in this section</a:t>
            </a:r>
            <a:r>
              <a:rPr lang="en-US" altLang="zh-CN" sz="2800" baseline="0" dirty="0">
                <a:solidFill>
                  <a:schemeClr val="hlink"/>
                </a:solidFill>
                <a:latin typeface="Times New Roman" panose="02020603050405020304" pitchFamily="18" charset="0"/>
                <a:ea typeface="宋体" panose="02010600030101010101" pitchFamily="2" charset="-122"/>
              </a:rPr>
              <a:t>:</a:t>
            </a:r>
          </a:p>
        </p:txBody>
      </p:sp>
      <p:sp>
        <p:nvSpPr>
          <p:cNvPr id="797705" name="Rectangle 9"/>
          <p:cNvSpPr>
            <a:spLocks noGrp="1" noChangeArrowheads="1"/>
          </p:cNvSpPr>
          <p:nvPr>
            <p:ph type="title"/>
          </p:nvPr>
        </p:nvSpPr>
        <p:spPr/>
        <p:txBody>
          <a:bodyPr/>
          <a:lstStyle/>
          <a:p>
            <a:r>
              <a:rPr lang="en-US" altLang="zh-CN" dirty="0"/>
              <a:t>0.1 Analog and Digital</a:t>
            </a:r>
            <a:endParaRPr lang="zh-CN" altLang="en-US" dirty="0"/>
          </a:p>
        </p:txBody>
      </p:sp>
      <p:sp>
        <p:nvSpPr>
          <p:cNvPr id="797706" name="Rectangle 10"/>
          <p:cNvSpPr>
            <a:spLocks noGrp="1" noChangeArrowheads="1"/>
          </p:cNvSpPr>
          <p:nvPr>
            <p:ph type="body" idx="1"/>
          </p:nvPr>
        </p:nvSpPr>
        <p:spPr>
          <a:xfrm>
            <a:off x="285720" y="1000108"/>
            <a:ext cx="8553480" cy="2505092"/>
          </a:xfrm>
        </p:spPr>
        <p:txBody>
          <a:bodyPr/>
          <a:lstStyle/>
          <a:p>
            <a:pPr>
              <a:lnSpc>
                <a:spcPct val="90000"/>
              </a:lnSpc>
            </a:pPr>
            <a:r>
              <a:rPr lang="en-US" altLang="zh-CN" dirty="0"/>
              <a:t>Data can be </a:t>
            </a:r>
            <a:r>
              <a:rPr lang="en-US" altLang="zh-CN" dirty="0">
                <a:solidFill>
                  <a:schemeClr val="hlink"/>
                </a:solidFill>
              </a:rPr>
              <a:t>analog</a:t>
            </a:r>
            <a:r>
              <a:rPr lang="en-US" altLang="zh-CN" dirty="0"/>
              <a:t> or </a:t>
            </a:r>
            <a:r>
              <a:rPr lang="en-US" altLang="zh-CN" dirty="0">
                <a:solidFill>
                  <a:schemeClr val="hlink"/>
                </a:solidFill>
              </a:rPr>
              <a:t>digital</a:t>
            </a:r>
            <a:r>
              <a:rPr lang="en-US" altLang="zh-CN" dirty="0"/>
              <a:t>. </a:t>
            </a:r>
          </a:p>
          <a:p>
            <a:pPr marL="342000" indent="-342000" defTabSz="914400" eaLnBrk="1" latinLnBrk="0" hangingPunct="1">
              <a:lnSpc>
                <a:spcPct val="100000"/>
              </a:lnSpc>
              <a:spcBef>
                <a:spcPts val="0"/>
              </a:spcBef>
              <a:buBlip>
                <a:blip r:embed="rId3"/>
              </a:buBlip>
              <a:tabLst>
                <a:tab pos="720090" algn="l"/>
              </a:tabLst>
            </a:pPr>
            <a:r>
              <a:rPr lang="en-US" altLang="zh-CN" sz="2200" dirty="0"/>
              <a:t>The term </a:t>
            </a:r>
            <a:r>
              <a:rPr lang="en-US" altLang="zh-CN" sz="2200" dirty="0">
                <a:solidFill>
                  <a:schemeClr val="hlink"/>
                </a:solidFill>
              </a:rPr>
              <a:t>analog data</a:t>
            </a:r>
            <a:r>
              <a:rPr lang="en-US" altLang="zh-CN" sz="2200" dirty="0"/>
              <a:t> refers to information that is continuous; </a:t>
            </a:r>
            <a:r>
              <a:rPr lang="en-US" altLang="zh-CN" sz="2200" dirty="0">
                <a:solidFill>
                  <a:schemeClr val="hlink"/>
                </a:solidFill>
              </a:rPr>
              <a:t>digital data</a:t>
            </a:r>
            <a:r>
              <a:rPr lang="en-US" altLang="zh-CN" sz="2200" dirty="0"/>
              <a:t> refers to information that has discrete states. </a:t>
            </a:r>
          </a:p>
          <a:p>
            <a:pPr marL="342000" indent="-342000" defTabSz="914400" eaLnBrk="1" latinLnBrk="0" hangingPunct="1">
              <a:lnSpc>
                <a:spcPct val="100000"/>
              </a:lnSpc>
              <a:spcBef>
                <a:spcPts val="0"/>
              </a:spcBef>
              <a:buBlip>
                <a:blip r:embed="rId3"/>
              </a:buBlip>
              <a:tabLst>
                <a:tab pos="720090" algn="l"/>
              </a:tabLst>
            </a:pPr>
            <a:endParaRPr lang="en-US" altLang="zh-CN" sz="2200" dirty="0"/>
          </a:p>
          <a:p>
            <a:pPr marL="342000" indent="-342000" defTabSz="914400" eaLnBrk="1" latinLnBrk="0" hangingPunct="1">
              <a:lnSpc>
                <a:spcPct val="100000"/>
              </a:lnSpc>
              <a:spcBef>
                <a:spcPts val="0"/>
              </a:spcBef>
              <a:buBlip>
                <a:blip r:embed="rId3"/>
              </a:buBlip>
              <a:tabLst>
                <a:tab pos="720090" algn="l"/>
              </a:tabLst>
            </a:pPr>
            <a:r>
              <a:rPr lang="en-US" altLang="zh-CN" sz="2200" dirty="0"/>
              <a:t>Analog data </a:t>
            </a:r>
            <a:r>
              <a:rPr lang="en-US" altLang="zh-CN" sz="2200" dirty="0">
                <a:solidFill>
                  <a:schemeClr val="hlink"/>
                </a:solidFill>
              </a:rPr>
              <a:t>take on </a:t>
            </a:r>
            <a:r>
              <a:rPr lang="en-US" altLang="zh-CN" sz="2200" dirty="0"/>
              <a:t>(</a:t>
            </a:r>
            <a:r>
              <a:rPr lang="zh-CN" altLang="en-US" sz="2000" dirty="0" smtClean="0"/>
              <a:t>呈现；具有</a:t>
            </a:r>
            <a:r>
              <a:rPr lang="en-US" altLang="zh-CN" sz="2200" dirty="0"/>
              <a:t>) continuous values. </a:t>
            </a:r>
          </a:p>
          <a:p>
            <a:pPr marL="342000" indent="-342000" defTabSz="914400" eaLnBrk="1" latinLnBrk="0" hangingPunct="1">
              <a:lnSpc>
                <a:spcPct val="100000"/>
              </a:lnSpc>
              <a:spcBef>
                <a:spcPts val="0"/>
              </a:spcBef>
              <a:buBlip>
                <a:blip r:embed="rId3"/>
              </a:buBlip>
              <a:tabLst>
                <a:tab pos="720090" algn="l"/>
              </a:tabLst>
            </a:pPr>
            <a:endParaRPr lang="en-US" altLang="zh-CN" sz="2200" dirty="0"/>
          </a:p>
          <a:p>
            <a:pPr marL="342000" indent="-342000" defTabSz="914400" eaLnBrk="1" latinLnBrk="0" hangingPunct="1">
              <a:lnSpc>
                <a:spcPct val="100000"/>
              </a:lnSpc>
              <a:spcBef>
                <a:spcPts val="0"/>
              </a:spcBef>
              <a:buBlip>
                <a:blip r:embed="rId3"/>
              </a:buBlip>
              <a:tabLst>
                <a:tab pos="720090" algn="l"/>
              </a:tabLst>
            </a:pPr>
            <a:r>
              <a:rPr lang="en-US" altLang="zh-CN" sz="2200" dirty="0"/>
              <a:t>Digital data take on discrete values.</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77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77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770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770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97703">
                                            <p:txEl>
                                              <p:pRg st="0" end="0"/>
                                            </p:txEl>
                                          </p:spTgt>
                                        </p:tgtEl>
                                        <p:attrNameLst>
                                          <p:attrName>style.visibility</p:attrName>
                                        </p:attrNameLst>
                                      </p:cBhvr>
                                      <p:to>
                                        <p:strVal val="visible"/>
                                      </p:to>
                                    </p:set>
                                    <p:animEffect transition="in" filter="wipe(left)">
                                      <p:cBhvr>
                                        <p:cTn id="23" dur="500"/>
                                        <p:tgtEl>
                                          <p:spTgt spid="79770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977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504258" name="Rectangle 2"/>
          <p:cNvSpPr>
            <a:spLocks noGrp="1" noChangeArrowheads="1"/>
          </p:cNvSpPr>
          <p:nvPr>
            <p:ph type="title"/>
          </p:nvPr>
        </p:nvSpPr>
        <p:spPr/>
        <p:txBody>
          <a:bodyPr/>
          <a:lstStyle/>
          <a:p>
            <a:r>
              <a:rPr lang="en-US" altLang="zh-CN" dirty="0"/>
              <a:t>0.2.5 Composite Signals </a:t>
            </a:r>
            <a:endParaRPr lang="zh-CN" altLang="en-US" baseline="30000" dirty="0"/>
          </a:p>
        </p:txBody>
      </p:sp>
      <p:sp>
        <p:nvSpPr>
          <p:cNvPr id="1504259" name="Rectangle 3"/>
          <p:cNvSpPr>
            <a:spLocks noGrp="1" noChangeArrowheads="1"/>
          </p:cNvSpPr>
          <p:nvPr>
            <p:ph type="body" idx="1"/>
          </p:nvPr>
        </p:nvSpPr>
        <p:spPr>
          <a:xfrm>
            <a:off x="304800" y="1066800"/>
            <a:ext cx="8534400" cy="5105400"/>
          </a:xfrm>
        </p:spPr>
        <p:txBody>
          <a:bodyPr/>
          <a:lstStyle/>
          <a:p>
            <a:r>
              <a:rPr lang="en-US" altLang="zh-CN" dirty="0">
                <a:ea typeface="Microsoft JhengHei" panose="020B0604030504040204" pitchFamily="34" charset="-120"/>
                <a:cs typeface="Tahoma" panose="020B0604030504040204" pitchFamily="34" charset="0"/>
              </a:rPr>
              <a:t>A data signal that has a finite duration, which </a:t>
            </a:r>
            <a:r>
              <a:rPr lang="en-US" altLang="zh-CN" dirty="0">
                <a:solidFill>
                  <a:srgbClr val="FF0000"/>
                </a:solidFill>
                <a:ea typeface="Microsoft JhengHei" panose="020B0604030504040204" pitchFamily="34" charset="-120"/>
                <a:cs typeface="Tahoma" panose="020B0604030504040204" pitchFamily="34" charset="0"/>
              </a:rPr>
              <a:t>all of them </a:t>
            </a:r>
            <a:r>
              <a:rPr lang="en-US" altLang="zh-CN" dirty="0">
                <a:ea typeface="Microsoft JhengHei" panose="020B0604030504040204" pitchFamily="34" charset="-120"/>
                <a:cs typeface="Tahoma" panose="020B0604030504040204" pitchFamily="34" charset="0"/>
              </a:rPr>
              <a:t>do </a:t>
            </a:r>
            <a:r>
              <a:rPr lang="en-US" altLang="zh-CN" sz="2200" dirty="0">
                <a:ea typeface="Microsoft JhengHei" panose="020B0604030504040204" pitchFamily="34" charset="-120"/>
                <a:cs typeface="Tahoma" panose="020B0604030504040204" pitchFamily="34" charset="0"/>
              </a:rPr>
              <a:t>(</a:t>
            </a:r>
            <a:r>
              <a:rPr lang="zh-CN" altLang="en-US" sz="2200" dirty="0">
                <a:ea typeface="Microsoft JhengHei" panose="020B0604030504040204" pitchFamily="34" charset="-120"/>
                <a:cs typeface="Tahoma" panose="020B0604030504040204" pitchFamily="34" charset="0"/>
              </a:rPr>
              <a:t>所有的数据信号都是这样的</a:t>
            </a:r>
            <a:r>
              <a:rPr lang="en-US" altLang="zh-CN" sz="2200" dirty="0">
                <a:ea typeface="Microsoft JhengHei" panose="020B0604030504040204" pitchFamily="34" charset="-120"/>
                <a:cs typeface="Tahoma" panose="020B0604030504040204" pitchFamily="34" charset="0"/>
              </a:rPr>
              <a:t>), </a:t>
            </a:r>
            <a:r>
              <a:rPr lang="en-US" altLang="zh-CN" dirty="0">
                <a:ea typeface="Microsoft JhengHei" panose="020B0604030504040204" pitchFamily="34" charset="-120"/>
                <a:cs typeface="Tahoma" panose="020B0604030504040204" pitchFamily="34" charset="0"/>
              </a:rPr>
              <a:t>can be handled by just </a:t>
            </a:r>
            <a:r>
              <a:rPr lang="en-US" altLang="zh-CN" dirty="0">
                <a:solidFill>
                  <a:srgbClr val="FF0000"/>
                </a:solidFill>
                <a:ea typeface="Microsoft JhengHei" panose="020B0604030504040204" pitchFamily="34" charset="-120"/>
                <a:cs typeface="Tahoma" panose="020B0604030504040204" pitchFamily="34" charset="0"/>
              </a:rPr>
              <a:t>imagining</a:t>
            </a:r>
            <a:r>
              <a:rPr lang="en-US" altLang="zh-CN" dirty="0">
                <a:ea typeface="Microsoft JhengHei" panose="020B0604030504040204" pitchFamily="34" charset="-120"/>
                <a:cs typeface="Tahoma" panose="020B0604030504040204" pitchFamily="34" charset="0"/>
              </a:rPr>
              <a:t> that</a:t>
            </a:r>
          </a:p>
          <a:p>
            <a:endParaRPr lang="en-US" altLang="zh-CN" dirty="0">
              <a:ea typeface="Microsoft JhengHei" panose="020B0604030504040204" pitchFamily="34" charset="-120"/>
              <a:cs typeface="Tahoma" panose="020B0604030504040204" pitchFamily="34" charset="0"/>
            </a:endParaRPr>
          </a:p>
          <a:p>
            <a:pPr>
              <a:buBlip>
                <a:blip r:embed="rId3"/>
              </a:buBlip>
            </a:pPr>
            <a:r>
              <a:rPr lang="en-US" altLang="zh-CN" dirty="0">
                <a:ea typeface="Microsoft JhengHei" panose="020B0604030504040204" pitchFamily="34" charset="-120"/>
                <a:cs typeface="Tahoma" panose="020B0604030504040204" pitchFamily="34" charset="0"/>
              </a:rPr>
              <a:t>it repeats the entire pattern over and over </a:t>
            </a:r>
            <a:r>
              <a:rPr lang="en-US" altLang="zh-CN" dirty="0">
                <a:solidFill>
                  <a:srgbClr val="FF0000"/>
                </a:solidFill>
                <a:ea typeface="Microsoft JhengHei" panose="020B0604030504040204" pitchFamily="34" charset="-120"/>
                <a:cs typeface="Tahoma" panose="020B0604030504040204" pitchFamily="34" charset="0"/>
              </a:rPr>
              <a:t>forever </a:t>
            </a:r>
          </a:p>
          <a:p>
            <a:pPr>
              <a:buBlip>
                <a:blip r:embed="rId3"/>
              </a:buBlip>
            </a:pPr>
            <a:endParaRPr lang="en-US" altLang="zh-CN" dirty="0">
              <a:ea typeface="Microsoft JhengHei" panose="020B0604030504040204" pitchFamily="34" charset="-120"/>
              <a:cs typeface="Tahoma" panose="020B0604030504040204" pitchFamily="34" charset="0"/>
            </a:endParaRPr>
          </a:p>
          <a:p>
            <a:pPr>
              <a:buBlip>
                <a:blip r:embed="rId3"/>
              </a:buBlip>
            </a:pPr>
            <a:r>
              <a:rPr lang="en-US" altLang="zh-CN" dirty="0">
                <a:ea typeface="Microsoft JhengHei" panose="020B0604030504040204" pitchFamily="34" charset="-120"/>
                <a:cs typeface="Tahoma" panose="020B0604030504040204" pitchFamily="34" charset="0"/>
              </a:rPr>
              <a:t>i.e., the interval from T to 2T is the same as from 0 to T, etc.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470466" name="Rectangle 2"/>
          <p:cNvSpPr>
            <a:spLocks noGrp="1" noChangeArrowheads="1"/>
          </p:cNvSpPr>
          <p:nvPr>
            <p:ph type="title"/>
          </p:nvPr>
        </p:nvSpPr>
        <p:spPr/>
        <p:txBody>
          <a:bodyPr/>
          <a:lstStyle/>
          <a:p>
            <a:r>
              <a:rPr lang="en-US" altLang="zh-CN" dirty="0"/>
              <a:t>Fourier series deduction</a:t>
            </a:r>
            <a:endParaRPr lang="zh-CN" altLang="en-US" baseline="30000" dirty="0">
              <a:solidFill>
                <a:schemeClr val="hlink"/>
              </a:solidFill>
            </a:endParaRPr>
          </a:p>
        </p:txBody>
      </p:sp>
      <p:graphicFrame>
        <p:nvGraphicFramePr>
          <p:cNvPr id="1470467" name="Object 3"/>
          <p:cNvGraphicFramePr>
            <a:graphicFrameLocks noGrp="1" noChangeAspect="1"/>
          </p:cNvGraphicFramePr>
          <p:nvPr>
            <p:ph idx="1"/>
          </p:nvPr>
        </p:nvGraphicFramePr>
        <p:xfrm>
          <a:off x="785786" y="1714488"/>
          <a:ext cx="7215237" cy="3500462"/>
        </p:xfrm>
        <a:graphic>
          <a:graphicData uri="http://schemas.openxmlformats.org/presentationml/2006/ole">
            <mc:AlternateContent xmlns:mc="http://schemas.openxmlformats.org/markup-compatibility/2006">
              <mc:Choice xmlns:v="urn:schemas-microsoft-com:vml" Requires="v">
                <p:oleObj spid="_x0000_s95271" name="Equation" r:id="rId3" imgW="95402400" imgH="50292000" progId="Equation.DSMT4">
                  <p:embed/>
                </p:oleObj>
              </mc:Choice>
              <mc:Fallback>
                <p:oleObj name="Equation" r:id="rId3" imgW="95402400" imgH="50292000" progId="Equation.DSMT4">
                  <p:embed/>
                  <p:pic>
                    <p:nvPicPr>
                      <p:cNvPr id="0" name="Picture 1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786" y="1714488"/>
                        <a:ext cx="7215237" cy="3500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490" name="Rectangle 2"/>
          <p:cNvSpPr>
            <a:spLocks noGrp="1" noChangeArrowheads="1"/>
          </p:cNvSpPr>
          <p:nvPr>
            <p:ph type="title"/>
          </p:nvPr>
        </p:nvSpPr>
        <p:spPr/>
        <p:txBody>
          <a:bodyPr/>
          <a:lstStyle/>
          <a:p>
            <a:r>
              <a:rPr lang="en-US" altLang="zh-CN" dirty="0"/>
              <a:t>Fourier series deduction</a:t>
            </a:r>
            <a:endParaRPr lang="zh-CN" altLang="en-US" baseline="30000" dirty="0">
              <a:solidFill>
                <a:schemeClr val="hlink"/>
              </a:solidFill>
            </a:endParaRPr>
          </a:p>
        </p:txBody>
      </p:sp>
      <p:graphicFrame>
        <p:nvGraphicFramePr>
          <p:cNvPr id="1471491" name="Object 3"/>
          <p:cNvGraphicFramePr>
            <a:graphicFrameLocks noGrp="1" noChangeAspect="1"/>
          </p:cNvGraphicFramePr>
          <p:nvPr>
            <p:ph idx="1"/>
          </p:nvPr>
        </p:nvGraphicFramePr>
        <p:xfrm>
          <a:off x="467544" y="1066800"/>
          <a:ext cx="8247860" cy="5050221"/>
        </p:xfrm>
        <a:graphic>
          <a:graphicData uri="http://schemas.openxmlformats.org/presentationml/2006/ole">
            <mc:AlternateContent xmlns:mc="http://schemas.openxmlformats.org/markup-compatibility/2006">
              <mc:Choice xmlns:v="urn:schemas-microsoft-com:vml" Requires="v">
                <p:oleObj spid="_x0000_s99405" name="Equation" r:id="rId3" imgW="156362400" imgH="81686400" progId="">
                  <p:embed/>
                </p:oleObj>
              </mc:Choice>
              <mc:Fallback>
                <p:oleObj name="Equation" r:id="rId3" imgW="156362400" imgH="81686400" progId="">
                  <p:embed/>
                  <p:pic>
                    <p:nvPicPr>
                      <p:cNvPr id="0" name="Picture 3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066800"/>
                        <a:ext cx="8247860" cy="5050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直接连接符 2"/>
          <p:cNvCxnSpPr/>
          <p:nvPr/>
        </p:nvCxnSpPr>
        <p:spPr bwMode="auto">
          <a:xfrm>
            <a:off x="755576" y="2132856"/>
            <a:ext cx="792088" cy="0"/>
          </a:xfrm>
          <a:prstGeom prst="line">
            <a:avLst/>
          </a:prstGeom>
          <a:gradFill rotWithShape="0">
            <a:gsLst>
              <a:gs pos="0">
                <a:srgbClr val="99CCFF">
                  <a:gamma/>
                  <a:shade val="46275"/>
                  <a:invGamma/>
                </a:srgbClr>
              </a:gs>
              <a:gs pos="100000">
                <a:srgbClr val="99CCFF"/>
              </a:gs>
            </a:gsLst>
            <a:lin ang="0" scaled="1"/>
          </a:gradFill>
          <a:ln w="19050" cap="flat" cmpd="sng" algn="ctr">
            <a:solidFill>
              <a:srgbClr val="FF0000"/>
            </a:solidFill>
            <a:prstDash val="solid"/>
            <a:round/>
            <a:headEnd type="none" w="med" len="med"/>
            <a:tailEnd type="none" w="med" len="med"/>
          </a:ln>
          <a:effectLst/>
        </p:spPr>
      </p:cxnSp>
      <p:sp>
        <p:nvSpPr>
          <p:cNvPr id="8" name="矩形 7"/>
          <p:cNvSpPr/>
          <p:nvPr/>
        </p:nvSpPr>
        <p:spPr bwMode="auto">
          <a:xfrm>
            <a:off x="357158" y="4929198"/>
            <a:ext cx="3357586" cy="128588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graphicFrame>
        <p:nvGraphicFramePr>
          <p:cNvPr id="5" name="对象 4"/>
          <p:cNvGraphicFramePr>
            <a:graphicFrameLocks noChangeAspect="1"/>
          </p:cNvGraphicFramePr>
          <p:nvPr/>
        </p:nvGraphicFramePr>
        <p:xfrm>
          <a:off x="357158" y="5072074"/>
          <a:ext cx="3214710" cy="1121729"/>
        </p:xfrm>
        <a:graphic>
          <a:graphicData uri="http://schemas.openxmlformats.org/presentationml/2006/ole">
            <mc:AlternateContent xmlns:mc="http://schemas.openxmlformats.org/markup-compatibility/2006">
              <mc:Choice xmlns:v="urn:schemas-microsoft-com:vml" Requires="v">
                <p:oleObj spid="_x0000_s99406" name="Equation" r:id="rId5" imgW="42976800" imgH="19507200" progId="Equation.DSMT4">
                  <p:embed/>
                </p:oleObj>
              </mc:Choice>
              <mc:Fallback>
                <p:oleObj name="Equation" r:id="rId5" imgW="42976800" imgH="19507200" progId="Equation.DSMT4">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158" y="5072074"/>
                        <a:ext cx="3214710" cy="11217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页脚占位符 4"/>
          <p:cNvSpPr>
            <a:spLocks noGrp="1"/>
          </p:cNvSpPr>
          <p:nvPr>
            <p:ph type="ftr" sz="quarter" idx="11"/>
          </p:nvPr>
        </p:nvSpPr>
        <p:spPr>
          <a:xfrm>
            <a:off x="3124200" y="6324600"/>
            <a:ext cx="3200400" cy="307975"/>
          </a:xfrm>
        </p:spPr>
        <p:txBody>
          <a:bodyPr/>
          <a:lstStyle/>
          <a:p>
            <a:r>
              <a:rPr lang="en-US" altLang="zh-CN" dirty="0"/>
              <a:t>Mobile and Wireless Networks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467400" name="Rectangle 8"/>
          <p:cNvSpPr>
            <a:spLocks noGrp="1" noChangeArrowheads="1"/>
          </p:cNvSpPr>
          <p:nvPr>
            <p:ph type="title"/>
          </p:nvPr>
        </p:nvSpPr>
        <p:spPr/>
        <p:txBody>
          <a:bodyPr/>
          <a:lstStyle/>
          <a:p>
            <a:r>
              <a:rPr lang="en-US" altLang="zh-CN" dirty="0"/>
              <a:t>Fourier series deduction</a:t>
            </a:r>
            <a:endParaRPr lang="zh-CN" altLang="en-US" baseline="30000" dirty="0">
              <a:solidFill>
                <a:schemeClr val="hlink"/>
              </a:solidFill>
            </a:endParaRPr>
          </a:p>
        </p:txBody>
      </p:sp>
      <p:graphicFrame>
        <p:nvGraphicFramePr>
          <p:cNvPr id="1467399" name="Object 7"/>
          <p:cNvGraphicFramePr>
            <a:graphicFrameLocks noGrp="1" noChangeAspect="1"/>
          </p:cNvGraphicFramePr>
          <p:nvPr>
            <p:ph idx="1"/>
          </p:nvPr>
        </p:nvGraphicFramePr>
        <p:xfrm>
          <a:off x="357158" y="1071546"/>
          <a:ext cx="8429684" cy="5072098"/>
        </p:xfrm>
        <a:graphic>
          <a:graphicData uri="http://schemas.openxmlformats.org/presentationml/2006/ole">
            <mc:AlternateContent xmlns:mc="http://schemas.openxmlformats.org/markup-compatibility/2006">
              <mc:Choice xmlns:v="urn:schemas-microsoft-com:vml" Requires="v">
                <p:oleObj spid="_x0000_s100391" name="Equation" r:id="rId3" imgW="159410400" imgH="81686400" progId="Equation.DSMT4">
                  <p:embed/>
                </p:oleObj>
              </mc:Choice>
              <mc:Fallback>
                <p:oleObj name="Equation" r:id="rId3" imgW="159410400" imgH="81686400" progId="Equation.DSMT4">
                  <p:embed/>
                  <p:pic>
                    <p:nvPicPr>
                      <p:cNvPr id="0" name="Picture 1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58" y="1071546"/>
                        <a:ext cx="8429684" cy="50720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1162244"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62246" name="Rectangle 6"/>
          <p:cNvSpPr>
            <a:spLocks noGrp="1" noChangeArrowheads="1"/>
          </p:cNvSpPr>
          <p:nvPr>
            <p:ph type="title"/>
          </p:nvPr>
        </p:nvSpPr>
        <p:spPr>
          <a:xfrm>
            <a:off x="381000" y="304800"/>
            <a:ext cx="8458200" cy="533400"/>
          </a:xfrm>
          <a:noFill/>
        </p:spPr>
        <p:txBody>
          <a:bodyPr/>
          <a:lstStyle/>
          <a:p>
            <a:r>
              <a:rPr lang="en-US" altLang="zh-CN" dirty="0"/>
              <a:t>0.2.5 Composite Signals </a:t>
            </a:r>
            <a:endParaRPr lang="en-US" altLang="zh-CN" baseline="30000" dirty="0"/>
          </a:p>
        </p:txBody>
      </p:sp>
      <p:sp>
        <p:nvSpPr>
          <p:cNvPr id="1162247" name="Rectangle 7"/>
          <p:cNvSpPr>
            <a:spLocks noGrp="1" noChangeArrowheads="1"/>
          </p:cNvSpPr>
          <p:nvPr>
            <p:ph type="body" idx="1"/>
          </p:nvPr>
        </p:nvSpPr>
        <p:spPr>
          <a:xfrm>
            <a:off x="304800" y="1066800"/>
            <a:ext cx="8534400" cy="5105400"/>
          </a:xfrm>
          <a:noFill/>
        </p:spPr>
        <p:txBody>
          <a:bodyPr/>
          <a:lstStyle/>
          <a:p>
            <a:pPr>
              <a:spcBef>
                <a:spcPts val="600"/>
              </a:spcBef>
            </a:pPr>
            <a:r>
              <a:rPr lang="en-US" altLang="zh-CN" dirty="0"/>
              <a:t>To see </a:t>
            </a:r>
            <a:r>
              <a:rPr lang="en-US" altLang="zh-CN" dirty="0">
                <a:solidFill>
                  <a:srgbClr val="FF0000"/>
                </a:solidFill>
              </a:rPr>
              <a:t>what</a:t>
            </a:r>
            <a:r>
              <a:rPr lang="en-US" altLang="zh-CN" dirty="0"/>
              <a:t> all this has</a:t>
            </a:r>
            <a:r>
              <a:rPr lang="en-US" altLang="zh-CN" dirty="0">
                <a:solidFill>
                  <a:schemeClr val="hlink"/>
                </a:solidFill>
              </a:rPr>
              <a:t> </a:t>
            </a:r>
            <a:r>
              <a:rPr lang="en-US" altLang="zh-CN" dirty="0"/>
              <a:t>to do</a:t>
            </a:r>
            <a:r>
              <a:rPr lang="en-US" altLang="zh-CN" dirty="0">
                <a:solidFill>
                  <a:schemeClr val="hlink"/>
                </a:solidFill>
              </a:rPr>
              <a:t> </a:t>
            </a:r>
            <a:r>
              <a:rPr lang="en-US" altLang="zh-CN" dirty="0"/>
              <a:t>with data communications, let us consider a specific example: </a:t>
            </a:r>
          </a:p>
          <a:p>
            <a:pPr>
              <a:spcBef>
                <a:spcPts val="600"/>
              </a:spcBef>
              <a:buBlip>
                <a:blip r:embed="rId3"/>
              </a:buBlip>
            </a:pPr>
            <a:r>
              <a:rPr lang="en-US" altLang="zh-CN" dirty="0"/>
              <a:t>the transmission of the ASCII character ''b'' encoded in an 8-bit byte. </a:t>
            </a:r>
          </a:p>
          <a:p>
            <a:pPr>
              <a:spcBef>
                <a:spcPts val="600"/>
              </a:spcBef>
            </a:pPr>
            <a:endParaRPr lang="en-US" altLang="zh-CN" dirty="0"/>
          </a:p>
          <a:p>
            <a:pPr>
              <a:spcBef>
                <a:spcPts val="600"/>
              </a:spcBef>
            </a:pPr>
            <a:r>
              <a:rPr lang="en-US" altLang="zh-CN" dirty="0"/>
              <a:t>The bit pattern </a:t>
            </a:r>
            <a:r>
              <a:rPr lang="en-US" altLang="zh-CN" dirty="0">
                <a:solidFill>
                  <a:srgbClr val="00B0F0"/>
                </a:solidFill>
              </a:rPr>
              <a:t>that is to be transmitted </a:t>
            </a:r>
            <a:r>
              <a:rPr lang="en-US" altLang="zh-CN" dirty="0"/>
              <a:t>is 01100010. </a:t>
            </a:r>
          </a:p>
          <a:p>
            <a:pPr>
              <a:spcBef>
                <a:spcPts val="600"/>
              </a:spcBef>
            </a:pPr>
            <a:endParaRPr lang="en-US" altLang="zh-CN" dirty="0">
              <a:solidFill>
                <a:schemeClr val="hlink"/>
              </a:solidFill>
            </a:endParaRPr>
          </a:p>
          <a:p>
            <a:pPr>
              <a:spcBef>
                <a:spcPts val="600"/>
              </a:spcBef>
            </a:pPr>
            <a:r>
              <a:rPr lang="en-US" altLang="zh-CN" dirty="0"/>
              <a:t>The left-hand part of the following figure (a) shows the voltage output </a:t>
            </a:r>
            <a:r>
              <a:rPr lang="en-US" altLang="zh-CN" dirty="0">
                <a:solidFill>
                  <a:srgbClr val="FF0000"/>
                </a:solidFill>
              </a:rPr>
              <a:t>by</a:t>
            </a:r>
            <a:r>
              <a:rPr lang="en-US" altLang="zh-CN" dirty="0"/>
              <a:t> the transmitting computer. </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1164292"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64294" name="Rectangle 6"/>
          <p:cNvSpPr>
            <a:spLocks noGrp="1" noChangeArrowheads="1"/>
          </p:cNvSpPr>
          <p:nvPr>
            <p:ph type="title"/>
          </p:nvPr>
        </p:nvSpPr>
        <p:spPr>
          <a:xfrm>
            <a:off x="304800" y="304800"/>
            <a:ext cx="8534400" cy="533400"/>
          </a:xfrm>
          <a:noFill/>
        </p:spPr>
        <p:txBody>
          <a:bodyPr/>
          <a:lstStyle/>
          <a:p>
            <a:r>
              <a:rPr lang="en-US" altLang="zh-CN" dirty="0"/>
              <a:t>0.2.5 Composite Signals </a:t>
            </a:r>
            <a:endParaRPr lang="en-US" altLang="zh-CN" baseline="30000" dirty="0"/>
          </a:p>
        </p:txBody>
      </p:sp>
      <p:sp>
        <p:nvSpPr>
          <p:cNvPr id="1164295" name="Rectangle 7"/>
          <p:cNvSpPr>
            <a:spLocks noGrp="1" noChangeArrowheads="1"/>
          </p:cNvSpPr>
          <p:nvPr>
            <p:ph type="body" idx="1"/>
          </p:nvPr>
        </p:nvSpPr>
        <p:spPr>
          <a:xfrm>
            <a:off x="457200" y="5410200"/>
            <a:ext cx="8378825" cy="695325"/>
          </a:xfrm>
          <a:noFill/>
        </p:spPr>
        <p:txBody>
          <a:bodyPr/>
          <a:lstStyle/>
          <a:p>
            <a:pPr>
              <a:lnSpc>
                <a:spcPct val="80000"/>
              </a:lnSpc>
              <a:buClr>
                <a:srgbClr val="FF0000"/>
              </a:buClr>
              <a:buFontTx/>
              <a:buNone/>
            </a:pPr>
            <a:r>
              <a:rPr lang="en-US" altLang="zh-CN" sz="2000" dirty="0"/>
              <a:t>(a) A binary signal and its root-mean-square Fourier amplitudes.</a:t>
            </a:r>
          </a:p>
          <a:p>
            <a:pPr>
              <a:lnSpc>
                <a:spcPct val="80000"/>
              </a:lnSpc>
              <a:buClr>
                <a:srgbClr val="FF0000"/>
              </a:buClr>
              <a:buNone/>
            </a:pPr>
            <a:r>
              <a:rPr lang="en-US" altLang="zh-CN" sz="2000" dirty="0"/>
              <a:t>(b) – (c) Successive approximations </a:t>
            </a:r>
            <a:r>
              <a:rPr lang="en-US" altLang="zh-CN" sz="2000" dirty="0">
                <a:solidFill>
                  <a:srgbClr val="FF0000"/>
                </a:solidFill>
              </a:rPr>
              <a:t>to</a:t>
            </a:r>
            <a:r>
              <a:rPr lang="en-US" altLang="zh-CN" sz="2000" dirty="0"/>
              <a:t> the original signal (</a:t>
            </a:r>
            <a:r>
              <a:rPr lang="zh-CN" altLang="en-US" sz="2000" dirty="0"/>
              <a:t>原始信号</a:t>
            </a:r>
            <a:r>
              <a:rPr lang="en-US" altLang="zh-CN" sz="2000" dirty="0"/>
              <a:t>).</a:t>
            </a:r>
          </a:p>
        </p:txBody>
      </p:sp>
      <p:pic>
        <p:nvPicPr>
          <p:cNvPr id="1164296" name="Picture 8" descr="2-01"/>
          <p:cNvPicPr>
            <a:picLocks noChangeAspect="1" noChangeArrowheads="1"/>
          </p:cNvPicPr>
          <p:nvPr/>
        </p:nvPicPr>
        <p:blipFill>
          <a:blip r:embed="rId4" cstate="print"/>
          <a:srcRect b="43878"/>
          <a:stretch>
            <a:fillRect/>
          </a:stretch>
        </p:blipFill>
        <p:spPr bwMode="auto">
          <a:xfrm>
            <a:off x="1143000" y="1143000"/>
            <a:ext cx="6500813" cy="4267200"/>
          </a:xfrm>
          <a:prstGeom prst="rect">
            <a:avLst/>
          </a:prstGeom>
          <a:noFill/>
        </p:spPr>
      </p:pic>
      <p:graphicFrame>
        <p:nvGraphicFramePr>
          <p:cNvPr id="9" name="对象 8"/>
          <p:cNvGraphicFramePr>
            <a:graphicFrameLocks noChangeAspect="1"/>
          </p:cNvGraphicFramePr>
          <p:nvPr/>
        </p:nvGraphicFramePr>
        <p:xfrm>
          <a:off x="6715140" y="2500306"/>
          <a:ext cx="2071702" cy="571504"/>
        </p:xfrm>
        <a:graphic>
          <a:graphicData uri="http://schemas.openxmlformats.org/presentationml/2006/ole">
            <mc:AlternateContent xmlns:mc="http://schemas.openxmlformats.org/markup-compatibility/2006">
              <mc:Choice xmlns:v="urn:schemas-microsoft-com:vml" Requires="v">
                <p:oleObj spid="_x0000_s101418" name="Equation" r:id="rId5" imgW="39319200" imgH="10972800" progId="Equation.DSMT4">
                  <p:embed/>
                </p:oleObj>
              </mc:Choice>
              <mc:Fallback>
                <p:oleObj name="Equation" r:id="rId5" imgW="39319200" imgH="10972800" progId="Equation.DSMT4">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5140" y="2500306"/>
                        <a:ext cx="2071702"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1166340"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66343" name="Rectangle 7"/>
          <p:cNvSpPr>
            <a:spLocks noGrp="1" noChangeArrowheads="1"/>
          </p:cNvSpPr>
          <p:nvPr>
            <p:ph type="body" idx="1"/>
          </p:nvPr>
        </p:nvSpPr>
        <p:spPr>
          <a:xfrm>
            <a:off x="382587" y="5553322"/>
            <a:ext cx="8378825" cy="442930"/>
          </a:xfrm>
          <a:noFill/>
        </p:spPr>
        <p:txBody>
          <a:bodyPr/>
          <a:lstStyle/>
          <a:p>
            <a:pPr algn="ctr">
              <a:buFontTx/>
              <a:buNone/>
            </a:pPr>
            <a:r>
              <a:rPr lang="en-US" altLang="zh-CN" dirty="0"/>
              <a:t>(d) – (e) Successive approximations to the original signal.</a:t>
            </a:r>
          </a:p>
        </p:txBody>
      </p:sp>
      <p:pic>
        <p:nvPicPr>
          <p:cNvPr id="1166344" name="Picture 8" descr="2-01"/>
          <p:cNvPicPr>
            <a:picLocks noChangeAspect="1" noChangeArrowheads="1"/>
          </p:cNvPicPr>
          <p:nvPr/>
        </p:nvPicPr>
        <p:blipFill>
          <a:blip r:embed="rId3" cstate="print"/>
          <a:srcRect t="56754"/>
          <a:stretch>
            <a:fillRect/>
          </a:stretch>
        </p:blipFill>
        <p:spPr bwMode="auto">
          <a:xfrm>
            <a:off x="1295400" y="1219200"/>
            <a:ext cx="6400800" cy="4038600"/>
          </a:xfrm>
          <a:prstGeom prst="rect">
            <a:avLst/>
          </a:prstGeom>
          <a:noFill/>
        </p:spPr>
      </p:pic>
      <p:sp>
        <p:nvSpPr>
          <p:cNvPr id="1166345" name="Rectangle 9"/>
          <p:cNvSpPr>
            <a:spLocks noGrp="1" noChangeArrowheads="1"/>
          </p:cNvSpPr>
          <p:nvPr>
            <p:ph type="title"/>
          </p:nvPr>
        </p:nvSpPr>
        <p:spPr/>
        <p:txBody>
          <a:bodyPr/>
          <a:lstStyle/>
          <a:p>
            <a:r>
              <a:rPr lang="en-US" altLang="zh-CN" dirty="0"/>
              <a:t>0.2.5 Composite Signals </a:t>
            </a:r>
            <a:endParaRPr lang="zh-CN" altLang="en-US" baseline="30000"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8" name="Rectangle 6"/>
          <p:cNvSpPr>
            <a:spLocks noGrp="1" noChangeArrowheads="1"/>
          </p:cNvSpPr>
          <p:nvPr>
            <p:ph type="title"/>
          </p:nvPr>
        </p:nvSpPr>
        <p:spPr/>
        <p:txBody>
          <a:bodyPr/>
          <a:lstStyle/>
          <a:p>
            <a:r>
              <a:rPr lang="en-US" altLang="zh-CN" dirty="0"/>
              <a:t>0.2.5 Composite Signals </a:t>
            </a:r>
            <a:endParaRPr lang="en-US" altLang="zh-CN" baseline="30000" dirty="0"/>
          </a:p>
        </p:txBody>
      </p:sp>
      <p:sp>
        <p:nvSpPr>
          <p:cNvPr id="1196039" name="Rectangle 7"/>
          <p:cNvSpPr>
            <a:spLocks noGrp="1" noChangeArrowheads="1"/>
          </p:cNvSpPr>
          <p:nvPr>
            <p:ph idx="1"/>
          </p:nvPr>
        </p:nvSpPr>
        <p:spPr>
          <a:xfrm>
            <a:off x="285720" y="1071546"/>
            <a:ext cx="8534400" cy="5029216"/>
          </a:xfrm>
        </p:spPr>
        <p:txBody>
          <a:bodyPr/>
          <a:lstStyle/>
          <a:p>
            <a:r>
              <a:rPr lang="en-US" altLang="zh-CN" dirty="0"/>
              <a:t>The root-mean-square amplitudes,             </a:t>
            </a:r>
            <a:r>
              <a:rPr lang="en-US" altLang="zh-CN" dirty="0" smtClean="0"/>
              <a:t>, </a:t>
            </a:r>
            <a:r>
              <a:rPr lang="en-US" altLang="zh-CN" dirty="0"/>
              <a:t>for the first few terms are shown on the right-hand side of the Figure.   </a:t>
            </a:r>
          </a:p>
          <a:p>
            <a:endParaRPr lang="en-US" altLang="zh-CN" dirty="0"/>
          </a:p>
          <a:p>
            <a:r>
              <a:rPr lang="en-US" altLang="zh-CN" sz="2300" dirty="0"/>
              <a:t>These values are of interest because their squares (</a:t>
            </a:r>
            <a:r>
              <a:rPr lang="zh-CN" altLang="en-US" sz="2300" dirty="0"/>
              <a:t>平方</a:t>
            </a:r>
            <a:r>
              <a:rPr lang="en-US" altLang="zh-CN" sz="2300" dirty="0"/>
              <a:t>) </a:t>
            </a:r>
            <a:r>
              <a:rPr lang="en-US" altLang="zh-CN" sz="2300" dirty="0">
                <a:solidFill>
                  <a:srgbClr val="FF0000"/>
                </a:solidFill>
              </a:rPr>
              <a:t>are proportional to </a:t>
            </a:r>
            <a:r>
              <a:rPr lang="en-US" altLang="zh-CN" sz="2300" dirty="0"/>
              <a:t>the energy </a:t>
            </a:r>
            <a:r>
              <a:rPr lang="en-US" altLang="zh-CN" sz="2300" dirty="0">
                <a:solidFill>
                  <a:srgbClr val="FF0000"/>
                </a:solidFill>
              </a:rPr>
              <a:t>transmitted</a:t>
            </a:r>
            <a:r>
              <a:rPr lang="en-US" altLang="zh-CN" sz="2300" dirty="0"/>
              <a:t> at the corresponding frequency.</a:t>
            </a:r>
            <a:r>
              <a:rPr lang="en-US" altLang="zh-CN" dirty="0"/>
              <a:t> </a:t>
            </a:r>
          </a:p>
        </p:txBody>
      </p:sp>
      <p:sp>
        <p:nvSpPr>
          <p:cNvPr id="8" name="页脚占位符 5"/>
          <p:cNvSpPr>
            <a:spLocks noGrp="1"/>
          </p:cNvSpPr>
          <p:nvPr>
            <p:ph type="ftr" sz="quarter" idx="11"/>
          </p:nvPr>
        </p:nvSpPr>
        <p:spPr/>
        <p:txBody>
          <a:bodyPr/>
          <a:lstStyle/>
          <a:p>
            <a:r>
              <a:rPr lang="en-US" altLang="zh-CN" dirty="0"/>
              <a:t>Mobile and Wireless Networks</a:t>
            </a:r>
          </a:p>
        </p:txBody>
      </p:sp>
      <p:graphicFrame>
        <p:nvGraphicFramePr>
          <p:cNvPr id="1196043" name="Object 11"/>
          <p:cNvGraphicFramePr>
            <a:graphicFrameLocks noChangeAspect="1"/>
          </p:cNvGraphicFramePr>
          <p:nvPr/>
        </p:nvGraphicFramePr>
        <p:xfrm>
          <a:off x="5421313" y="1054100"/>
          <a:ext cx="1196975" cy="444500"/>
        </p:xfrm>
        <a:graphic>
          <a:graphicData uri="http://schemas.openxmlformats.org/presentationml/2006/ole">
            <mc:AlternateContent xmlns:mc="http://schemas.openxmlformats.org/markup-compatibility/2006">
              <mc:Choice xmlns:v="urn:schemas-microsoft-com:vml" Requires="v">
                <p:oleObj spid="_x0000_s104533" name="Equation" r:id="rId4" imgW="15849600" imgH="7010400" progId="Equation.DSMT4">
                  <p:embed/>
                </p:oleObj>
              </mc:Choice>
              <mc:Fallback>
                <p:oleObj name="Equation" r:id="rId4" imgW="15849600" imgH="7010400" progId="Equation.DSMT4">
                  <p:embed/>
                  <p:pic>
                    <p:nvPicPr>
                      <p:cNvPr id="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1313" y="1054100"/>
                        <a:ext cx="119697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nvGraphicFramePr>
        <p:xfrm>
          <a:off x="571472" y="3429000"/>
          <a:ext cx="8143932" cy="2643206"/>
        </p:xfrm>
        <a:graphic>
          <a:graphicData uri="http://schemas.openxmlformats.org/presentationml/2006/ole">
            <mc:AlternateContent xmlns:mc="http://schemas.openxmlformats.org/markup-compatibility/2006">
              <mc:Choice xmlns:v="urn:schemas-microsoft-com:vml" Requires="v">
                <p:oleObj spid="_x0000_s104534" name="Equation" r:id="rId6" imgW="130454400" imgH="39624000" progId="Equation.DSMT4">
                  <p:embed/>
                </p:oleObj>
              </mc:Choice>
              <mc:Fallback>
                <p:oleObj name="Equation" r:id="rId6" imgW="130454400" imgH="39624000" progId="Equation.DSMT4">
                  <p:embed/>
                  <p:pic>
                    <p:nvPicPr>
                      <p:cNvPr id="0" name="Picture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472" y="3429000"/>
                        <a:ext cx="8143932" cy="2643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8"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68390" name="Rectangle 6"/>
          <p:cNvSpPr>
            <a:spLocks noGrp="1" noChangeArrowheads="1"/>
          </p:cNvSpPr>
          <p:nvPr>
            <p:ph type="title"/>
          </p:nvPr>
        </p:nvSpPr>
        <p:spPr>
          <a:noFill/>
        </p:spPr>
        <p:txBody>
          <a:bodyPr/>
          <a:lstStyle/>
          <a:p>
            <a:r>
              <a:rPr lang="en-US" altLang="zh-CN" dirty="0"/>
              <a:t>Examples</a:t>
            </a:r>
            <a:endParaRPr lang="en-US" altLang="zh-CN" baseline="30000" dirty="0"/>
          </a:p>
        </p:txBody>
      </p:sp>
      <p:graphicFrame>
        <p:nvGraphicFramePr>
          <p:cNvPr id="1168393" name="Object 9"/>
          <p:cNvGraphicFramePr>
            <a:graphicFrameLocks noGrp="1" noChangeAspect="1"/>
          </p:cNvGraphicFramePr>
          <p:nvPr>
            <p:ph sz="half" idx="4294967295"/>
          </p:nvPr>
        </p:nvGraphicFramePr>
        <p:xfrm>
          <a:off x="642910" y="3000372"/>
          <a:ext cx="7773909" cy="2791374"/>
        </p:xfrm>
        <a:graphic>
          <a:graphicData uri="http://schemas.openxmlformats.org/presentationml/2006/ole">
            <mc:AlternateContent xmlns:mc="http://schemas.openxmlformats.org/markup-compatibility/2006">
              <mc:Choice xmlns:v="urn:schemas-microsoft-com:vml" Requires="v">
                <p:oleObj spid="_x0000_s108584" name="Equation" r:id="rId4" imgW="111861600" imgH="41452800" progId="Equation.DSMT4">
                  <p:embed/>
                </p:oleObj>
              </mc:Choice>
              <mc:Fallback>
                <p:oleObj name="Equation" r:id="rId4" imgW="111861600" imgH="41452800" progId="Equation.DSMT4">
                  <p:embed/>
                  <p:pic>
                    <p:nvPicPr>
                      <p:cNvPr id="0" name="Picture 1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10" y="3000372"/>
                        <a:ext cx="7773909" cy="2791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68395" name="Picture 11"/>
          <p:cNvPicPr>
            <a:picLocks noChangeAspect="1" noChangeArrowheads="1"/>
          </p:cNvPicPr>
          <p:nvPr/>
        </p:nvPicPr>
        <p:blipFill>
          <a:blip r:embed="rId6" cstate="print"/>
          <a:srcRect/>
          <a:stretch>
            <a:fillRect/>
          </a:stretch>
        </p:blipFill>
        <p:spPr bwMode="auto">
          <a:xfrm>
            <a:off x="2836862" y="1700808"/>
            <a:ext cx="3505200" cy="10668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68393"/>
                                        </p:tgtEl>
                                        <p:attrNameLst>
                                          <p:attrName>style.visibility</p:attrName>
                                        </p:attrNameLst>
                                      </p:cBhvr>
                                      <p:to>
                                        <p:strVal val="visible"/>
                                      </p:to>
                                    </p:set>
                                    <p:animEffect transition="in" filter="wipe(up)">
                                      <p:cBhvr>
                                        <p:cTn id="7" dur="500"/>
                                        <p:tgtEl>
                                          <p:spTgt spid="1168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Examples</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3047302430"/>
              </p:ext>
            </p:extLst>
          </p:nvPr>
        </p:nvGraphicFramePr>
        <p:xfrm>
          <a:off x="500063" y="2571750"/>
          <a:ext cx="7826375" cy="3379788"/>
        </p:xfrm>
        <a:graphic>
          <a:graphicData uri="http://schemas.openxmlformats.org/presentationml/2006/ole">
            <mc:AlternateContent xmlns:mc="http://schemas.openxmlformats.org/markup-compatibility/2006">
              <mc:Choice xmlns:v="urn:schemas-microsoft-com:vml" Requires="v">
                <p:oleObj spid="_x0000_s110632" name="Equation" r:id="rId3" imgW="126187200" imgH="54559200" progId="Equation.DSMT4">
                  <p:embed/>
                </p:oleObj>
              </mc:Choice>
              <mc:Fallback>
                <p:oleObj name="Equation" r:id="rId3" imgW="126187200" imgH="54559200" progId="Equation.DSMT4">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2571750"/>
                        <a:ext cx="7826375" cy="337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1"/>
          <p:cNvPicPr>
            <a:picLocks noChangeAspect="1" noChangeArrowheads="1"/>
          </p:cNvPicPr>
          <p:nvPr/>
        </p:nvPicPr>
        <p:blipFill>
          <a:blip r:embed="rId5" cstate="print"/>
          <a:srcRect/>
          <a:stretch>
            <a:fillRect/>
          </a:stretch>
        </p:blipFill>
        <p:spPr bwMode="auto">
          <a:xfrm>
            <a:off x="2771800" y="1340768"/>
            <a:ext cx="3505200" cy="10668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020936" name="Rectangle 8"/>
          <p:cNvSpPr>
            <a:spLocks noGrp="1" noChangeArrowheads="1"/>
          </p:cNvSpPr>
          <p:nvPr>
            <p:ph type="body" idx="1"/>
          </p:nvPr>
        </p:nvSpPr>
        <p:spPr>
          <a:xfrm>
            <a:off x="304800" y="1071546"/>
            <a:ext cx="8534400" cy="5100654"/>
          </a:xfrm>
          <a:noFill/>
        </p:spPr>
        <p:txBody>
          <a:bodyPr/>
          <a:lstStyle/>
          <a:p>
            <a:pPr marL="342265" indent="-342265"/>
            <a:r>
              <a:rPr lang="en-US" altLang="zh-CN" dirty="0"/>
              <a:t>Analog data are continuous and take on continuous values. </a:t>
            </a:r>
          </a:p>
          <a:p>
            <a:pPr marL="342265" indent="-342265"/>
            <a:endParaRPr lang="en-US" altLang="zh-CN" dirty="0"/>
          </a:p>
          <a:p>
            <a:pPr marL="342265" indent="-342265"/>
            <a:r>
              <a:rPr lang="en-US" altLang="zh-CN" dirty="0"/>
              <a:t>Digital data have discrete states and take on discrete values. </a:t>
            </a:r>
          </a:p>
          <a:p>
            <a:pPr marL="342265" indent="-342265">
              <a:buFont typeface="+mj-ea"/>
              <a:buAutoNum type="circleNumDbPlain"/>
            </a:pPr>
            <a:endParaRPr lang="en-US" altLang="zh-CN" sz="2200" dirty="0"/>
          </a:p>
          <a:p>
            <a:pPr marL="342265" indent="-342265">
              <a:spcBef>
                <a:spcPts val="600"/>
              </a:spcBef>
              <a:buFont typeface="+mj-ea"/>
              <a:buAutoNum type="circleNumDbPlain"/>
            </a:pPr>
            <a:r>
              <a:rPr lang="en-US" altLang="zh-CN" dirty="0"/>
              <a:t>For example, data are stored in computer memory in the form of 0s and 1s. </a:t>
            </a:r>
          </a:p>
          <a:p>
            <a:pPr marL="342265" indent="-342265">
              <a:spcBef>
                <a:spcPts val="600"/>
              </a:spcBef>
              <a:buFont typeface="+mj-ea"/>
              <a:buAutoNum type="circleNumDbPlain"/>
            </a:pPr>
            <a:endParaRPr lang="en-US" altLang="zh-CN" dirty="0"/>
          </a:p>
          <a:p>
            <a:pPr marL="342265" indent="-342265">
              <a:spcBef>
                <a:spcPts val="600"/>
              </a:spcBef>
              <a:buFont typeface="+mj-ea"/>
              <a:buAutoNum type="circleNumDbPlain"/>
            </a:pPr>
            <a:r>
              <a:rPr lang="en-US" altLang="zh-CN" dirty="0"/>
              <a:t>They can be</a:t>
            </a:r>
            <a:r>
              <a:rPr lang="en-US" altLang="zh-CN" dirty="0">
                <a:solidFill>
                  <a:schemeClr val="hlink"/>
                </a:solidFill>
              </a:rPr>
              <a:t> converted</a:t>
            </a:r>
            <a:r>
              <a:rPr lang="en-US" altLang="zh-CN" dirty="0"/>
              <a:t> </a:t>
            </a:r>
            <a:r>
              <a:rPr lang="en-US" altLang="zh-CN" dirty="0" smtClean="0"/>
              <a:t>(</a:t>
            </a:r>
            <a:r>
              <a:rPr lang="zh-CN" altLang="en-US" dirty="0" smtClean="0"/>
              <a:t>数据编码</a:t>
            </a:r>
            <a:r>
              <a:rPr lang="en-US" altLang="zh-CN" dirty="0"/>
              <a:t>) to a digital signal or </a:t>
            </a:r>
            <a:r>
              <a:rPr lang="en-US" altLang="zh-CN" dirty="0">
                <a:solidFill>
                  <a:schemeClr val="hlink"/>
                </a:solidFill>
              </a:rPr>
              <a:t>modulated</a:t>
            </a:r>
            <a:r>
              <a:rPr lang="en-US" altLang="zh-CN" dirty="0"/>
              <a:t> (</a:t>
            </a:r>
            <a:r>
              <a:rPr lang="zh-CN" altLang="en-US" dirty="0"/>
              <a:t>调制前还需进行</a:t>
            </a:r>
            <a:r>
              <a:rPr lang="zh-CN" altLang="en-US" dirty="0" smtClean="0"/>
              <a:t>信道或数据编码</a:t>
            </a:r>
            <a:r>
              <a:rPr lang="en-US" altLang="zh-CN" dirty="0"/>
              <a:t>) </a:t>
            </a:r>
            <a:r>
              <a:rPr lang="en-US" altLang="zh-CN" dirty="0">
                <a:solidFill>
                  <a:srgbClr val="FF0000"/>
                </a:solidFill>
              </a:rPr>
              <a:t>into</a:t>
            </a:r>
            <a:r>
              <a:rPr lang="en-US" altLang="zh-CN" dirty="0"/>
              <a:t> analog signal for transmission across a medium</a:t>
            </a:r>
            <a:r>
              <a:rPr lang="en-US" altLang="zh-CN" dirty="0" smtClean="0"/>
              <a:t>.</a:t>
            </a:r>
            <a:endParaRPr lang="en-US" altLang="zh-CN" dirty="0"/>
          </a:p>
          <a:p>
            <a:endParaRPr lang="en-US" altLang="zh-CN" dirty="0"/>
          </a:p>
        </p:txBody>
      </p:sp>
      <p:sp>
        <p:nvSpPr>
          <p:cNvPr id="1020937" name="Rectangle 9"/>
          <p:cNvSpPr>
            <a:spLocks noGrp="1" noChangeArrowheads="1"/>
          </p:cNvSpPr>
          <p:nvPr>
            <p:ph type="title"/>
          </p:nvPr>
        </p:nvSpPr>
        <p:spPr/>
        <p:txBody>
          <a:bodyPr/>
          <a:lstStyle/>
          <a:p>
            <a:r>
              <a:rPr lang="en-US" altLang="zh-CN" dirty="0"/>
              <a:t>0.1.1 Analog and Digital Data</a:t>
            </a:r>
            <a:endParaRPr lang="zh-CN" alt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Examples</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2419205017"/>
              </p:ext>
            </p:extLst>
          </p:nvPr>
        </p:nvGraphicFramePr>
        <p:xfrm>
          <a:off x="1285852" y="2857496"/>
          <a:ext cx="5590404" cy="3109556"/>
        </p:xfrm>
        <a:graphic>
          <a:graphicData uri="http://schemas.openxmlformats.org/presentationml/2006/ole">
            <mc:AlternateContent xmlns:mc="http://schemas.openxmlformats.org/markup-compatibility/2006">
              <mc:Choice xmlns:v="urn:schemas-microsoft-com:vml" Requires="v">
                <p:oleObj spid="_x0000_s112680" name="Equation" r:id="rId3" imgW="78943200" imgH="43891200" progId="Equation.DSMT4">
                  <p:embed/>
                </p:oleObj>
              </mc:Choice>
              <mc:Fallback>
                <p:oleObj name="Equation" r:id="rId3" imgW="78943200" imgH="43891200" progId="Equation.DSMT4">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2857496"/>
                        <a:ext cx="5590404" cy="3109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1"/>
          <p:cNvPicPr>
            <a:picLocks noChangeAspect="1" noChangeArrowheads="1"/>
          </p:cNvPicPr>
          <p:nvPr/>
        </p:nvPicPr>
        <p:blipFill>
          <a:blip r:embed="rId5" cstate="print"/>
          <a:srcRect/>
          <a:stretch>
            <a:fillRect/>
          </a:stretch>
        </p:blipFill>
        <p:spPr bwMode="auto">
          <a:xfrm>
            <a:off x="1752599" y="1219200"/>
            <a:ext cx="3974623" cy="1209668"/>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68313" y="476250"/>
            <a:ext cx="5257800" cy="457200"/>
          </a:xfrm>
          <a:prstGeom prst="rect">
            <a:avLst/>
          </a:prstGeom>
          <a:noFill/>
          <a:ln w="9525">
            <a:noFill/>
            <a:miter lim="800000"/>
          </a:ln>
        </p:spPr>
        <p:txBody>
          <a:bodyPr>
            <a:spAutoFit/>
          </a:bodyPr>
          <a:lstStyle/>
          <a:p>
            <a:pPr algn="l" eaLnBrk="0" hangingPunct="0"/>
            <a:endParaRPr lang="zh-CN" altLang="zh-CN" sz="3600" b="1" i="1" baseline="-18000">
              <a:solidFill>
                <a:schemeClr val="hlink"/>
              </a:solidFill>
              <a:latin typeface="Gill Sans MT" panose="020B0502020104020203" pitchFamily="34" charset="0"/>
            </a:endParaRPr>
          </a:p>
        </p:txBody>
      </p:sp>
      <p:sp>
        <p:nvSpPr>
          <p:cNvPr id="25603" name="Rectangle 4"/>
          <p:cNvSpPr>
            <a:spLocks noGrp="1" noChangeArrowheads="1"/>
          </p:cNvSpPr>
          <p:nvPr>
            <p:ph type="body" idx="1"/>
          </p:nvPr>
        </p:nvSpPr>
        <p:spPr>
          <a:xfrm>
            <a:off x="323850" y="1052513"/>
            <a:ext cx="8382000" cy="530225"/>
          </a:xfrm>
          <a:noFill/>
        </p:spPr>
        <p:txBody>
          <a:bodyPr/>
          <a:lstStyle/>
          <a:p>
            <a:pPr marL="0" indent="0" eaLnBrk="1" hangingPunct="1">
              <a:buNone/>
            </a:pPr>
            <a:r>
              <a:rPr lang="en-US" altLang="zh-CN" dirty="0"/>
              <a:t>The Fourier </a:t>
            </a:r>
            <a:r>
              <a:rPr lang="en-US" altLang="zh-CN" dirty="0">
                <a:solidFill>
                  <a:srgbClr val="FF0000"/>
                </a:solidFill>
              </a:rPr>
              <a:t>analysis</a:t>
            </a:r>
            <a:r>
              <a:rPr lang="en-US" altLang="zh-CN" dirty="0"/>
              <a:t> of this signal yields the coefficients:</a:t>
            </a:r>
          </a:p>
        </p:txBody>
      </p:sp>
      <p:sp>
        <p:nvSpPr>
          <p:cNvPr id="25605" name="Rectangle 6"/>
          <p:cNvSpPr>
            <a:spLocks noGrp="1" noChangeArrowheads="1"/>
          </p:cNvSpPr>
          <p:nvPr>
            <p:ph type="title"/>
          </p:nvPr>
        </p:nvSpPr>
        <p:spPr/>
        <p:txBody>
          <a:bodyPr/>
          <a:lstStyle/>
          <a:p>
            <a:pPr eaLnBrk="1" hangingPunct="1"/>
            <a:r>
              <a:rPr lang="en-US" altLang="zh-CN" dirty="0"/>
              <a:t>Examples</a:t>
            </a:r>
            <a:endParaRPr lang="en-US" altLang="zh-CN" dirty="0">
              <a:latin typeface="Gill Sans MT" panose="020B0502020104020203" pitchFamily="34" charset="0"/>
            </a:endParaRPr>
          </a:p>
        </p:txBody>
      </p:sp>
      <p:graphicFrame>
        <p:nvGraphicFramePr>
          <p:cNvPr id="2" name="对象 1"/>
          <p:cNvGraphicFramePr>
            <a:graphicFrameLocks noChangeAspect="1"/>
          </p:cNvGraphicFramePr>
          <p:nvPr/>
        </p:nvGraphicFramePr>
        <p:xfrm>
          <a:off x="1500166" y="3500438"/>
          <a:ext cx="4968551" cy="673031"/>
        </p:xfrm>
        <a:graphic>
          <a:graphicData uri="http://schemas.openxmlformats.org/presentationml/2006/ole">
            <mc:AlternateContent xmlns:mc="http://schemas.openxmlformats.org/markup-compatibility/2006">
              <mc:Choice xmlns:v="urn:schemas-microsoft-com:vml" Requires="v">
                <p:oleObj spid="_x0000_s113870" name="Equation" r:id="rId4" imgW="76504800" imgH="10363200" progId="Equation.DSMT4">
                  <p:embed/>
                </p:oleObj>
              </mc:Choice>
              <mc:Fallback>
                <p:oleObj name="Equation" r:id="rId4" imgW="76504800" imgH="10363200" progId="Equation.DSMT4">
                  <p:embed/>
                  <p:pic>
                    <p:nvPicPr>
                      <p:cNvPr id="0" name="Picture 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166" y="3500438"/>
                        <a:ext cx="4968551" cy="6730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1500166" y="4357694"/>
          <a:ext cx="4608512" cy="647890"/>
        </p:xfrm>
        <a:graphic>
          <a:graphicData uri="http://schemas.openxmlformats.org/presentationml/2006/ole">
            <mc:AlternateContent xmlns:mc="http://schemas.openxmlformats.org/markup-compatibility/2006">
              <mc:Choice xmlns:v="urn:schemas-microsoft-com:vml" Requires="v">
                <p:oleObj spid="_x0000_s113871" name="Equation" r:id="rId6" imgW="73761600" imgH="10363200" progId="Equation.DSMT4">
                  <p:embed/>
                </p:oleObj>
              </mc:Choice>
              <mc:Fallback>
                <p:oleObj name="Equation" r:id="rId6" imgW="73761600" imgH="10363200" progId="Equation.DSMT4">
                  <p:embed/>
                  <p:pic>
                    <p:nvPicPr>
                      <p:cNvPr id="0" name="Picture 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0166" y="4357694"/>
                        <a:ext cx="4608512" cy="6478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nvGraphicFramePr>
        <p:xfrm>
          <a:off x="1500166" y="5000636"/>
          <a:ext cx="563785" cy="603924"/>
        </p:xfrm>
        <a:graphic>
          <a:graphicData uri="http://schemas.openxmlformats.org/presentationml/2006/ole">
            <mc:AlternateContent xmlns:mc="http://schemas.openxmlformats.org/markup-compatibility/2006">
              <mc:Choice xmlns:v="urn:schemas-microsoft-com:vml" Requires="v">
                <p:oleObj spid="_x0000_s113872" name="Equation" r:id="rId8" imgW="8839200" imgH="9448800" progId="Equation.DSMT4">
                  <p:embed/>
                </p:oleObj>
              </mc:Choice>
              <mc:Fallback>
                <p:oleObj name="Equation" r:id="rId8" imgW="8839200" imgH="9448800" progId="Equation.DSMT4">
                  <p:embed/>
                  <p:pic>
                    <p:nvPicPr>
                      <p:cNvPr id="0" name="Picture 9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00166" y="5000636"/>
                        <a:ext cx="563785" cy="6039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1"/>
          <p:cNvPicPr>
            <a:picLocks noChangeAspect="1" noChangeArrowheads="1"/>
          </p:cNvPicPr>
          <p:nvPr/>
        </p:nvPicPr>
        <p:blipFill>
          <a:blip r:embed="rId10" cstate="print"/>
          <a:srcRect/>
          <a:stretch>
            <a:fillRect/>
          </a:stretch>
        </p:blipFill>
        <p:spPr bwMode="auto">
          <a:xfrm>
            <a:off x="2571736" y="1571612"/>
            <a:ext cx="3505200" cy="1066800"/>
          </a:xfrm>
          <a:prstGeom prst="rect">
            <a:avLst/>
          </a:prstGeom>
          <a:noFill/>
        </p:spPr>
      </p:pic>
      <p:graphicFrame>
        <p:nvGraphicFramePr>
          <p:cNvPr id="11" name="对象 10"/>
          <p:cNvGraphicFramePr>
            <a:graphicFrameLocks noChangeAspect="1"/>
          </p:cNvGraphicFramePr>
          <p:nvPr/>
        </p:nvGraphicFramePr>
        <p:xfrm>
          <a:off x="1500166" y="2714620"/>
          <a:ext cx="4576217" cy="692401"/>
        </p:xfrm>
        <a:graphic>
          <a:graphicData uri="http://schemas.openxmlformats.org/presentationml/2006/ole">
            <mc:AlternateContent xmlns:mc="http://schemas.openxmlformats.org/markup-compatibility/2006">
              <mc:Choice xmlns:v="urn:schemas-microsoft-com:vml" Requires="v">
                <p:oleObj spid="_x0000_s113873" name="Equation" r:id="rId11" imgW="5476830" imgH="828696" progId="Equation.DSMT4">
                  <p:embed/>
                </p:oleObj>
              </mc:Choice>
              <mc:Fallback>
                <p:oleObj name="Equation" r:id="rId11" imgW="5476830" imgH="828696" progId="Equation.DSMT4">
                  <p:embed/>
                  <p:pic>
                    <p:nvPicPr>
                      <p:cNvPr id="0" name="Picture 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0166" y="2714620"/>
                        <a:ext cx="4576217" cy="692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9"/>
          <p:cNvGraphicFramePr>
            <a:graphicFrameLocks noChangeAspect="1"/>
          </p:cNvGraphicFramePr>
          <p:nvPr>
            <p:extLst>
              <p:ext uri="{D42A27DB-BD31-4B8C-83A1-F6EECF244321}">
                <p14:modId xmlns:p14="http://schemas.microsoft.com/office/powerpoint/2010/main" val="1473377738"/>
              </p:ext>
            </p:extLst>
          </p:nvPr>
        </p:nvGraphicFramePr>
        <p:xfrm>
          <a:off x="1428750" y="5643563"/>
          <a:ext cx="4292600" cy="596900"/>
        </p:xfrm>
        <a:graphic>
          <a:graphicData uri="http://schemas.openxmlformats.org/presentationml/2006/ole">
            <mc:AlternateContent xmlns:mc="http://schemas.openxmlformats.org/markup-compatibility/2006">
              <mc:Choice xmlns:v="urn:schemas-microsoft-com:vml" Requires="v">
                <p:oleObj spid="_x0000_s113874" name="Equation" r:id="rId13" imgW="67360800" imgH="9448800" progId="Equation.DSMT4">
                  <p:embed/>
                </p:oleObj>
              </mc:Choice>
              <mc:Fallback>
                <p:oleObj name="Equation" r:id="rId13" imgW="67360800" imgH="9448800" progId="Equation.DSMT4">
                  <p:embed/>
                  <p:pic>
                    <p:nvPicPr>
                      <p:cNvPr id="0" name="Picture 1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750" y="5643563"/>
                        <a:ext cx="42926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nvGraphicFramePr>
        <p:xfrm>
          <a:off x="208803" y="208235"/>
          <a:ext cx="3643118" cy="1223227"/>
        </p:xfrm>
        <a:graphic>
          <a:graphicData uri="http://schemas.openxmlformats.org/presentationml/2006/ole">
            <mc:AlternateContent xmlns:mc="http://schemas.openxmlformats.org/markup-compatibility/2006">
              <mc:Choice xmlns:v="urn:schemas-microsoft-com:vml" Requires="v">
                <p:oleObj spid="_x0000_s114993" name="Equation" r:id="rId3" imgW="67056000" imgH="22555200" progId="Equation.DSMT4">
                  <p:embed/>
                </p:oleObj>
              </mc:Choice>
              <mc:Fallback>
                <p:oleObj name="Equation" r:id="rId3" imgW="67056000" imgH="22555200" progId="Equation.DSMT4">
                  <p:embed/>
                  <p:pic>
                    <p:nvPicPr>
                      <p:cNvPr id="0" name="Picture 1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803" y="208235"/>
                        <a:ext cx="3643118" cy="1223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156591" y="1719818"/>
          <a:ext cx="4593241" cy="1078532"/>
        </p:xfrm>
        <a:graphic>
          <a:graphicData uri="http://schemas.openxmlformats.org/presentationml/2006/ole">
            <mc:AlternateContent xmlns:mc="http://schemas.openxmlformats.org/markup-compatibility/2006">
              <mc:Choice xmlns:v="urn:schemas-microsoft-com:vml" Requires="v">
                <p:oleObj spid="_x0000_s114994" name="Equation" r:id="rId5" imgW="87477600" imgH="20116800" progId="Equation.DSMT4">
                  <p:embed/>
                </p:oleObj>
              </mc:Choice>
              <mc:Fallback>
                <p:oleObj name="Equation" r:id="rId5" imgW="87477600" imgH="20116800" progId="Equation.DSMT4">
                  <p:embed/>
                  <p:pic>
                    <p:nvPicPr>
                      <p:cNvPr id="0" name="Picture 1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591" y="1719818"/>
                        <a:ext cx="4593241" cy="10785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180660" y="3264843"/>
          <a:ext cx="4511675" cy="1181100"/>
        </p:xfrm>
        <a:graphic>
          <a:graphicData uri="http://schemas.openxmlformats.org/presentationml/2006/ole">
            <mc:AlternateContent xmlns:mc="http://schemas.openxmlformats.org/markup-compatibility/2006">
              <mc:Choice xmlns:v="urn:schemas-microsoft-com:vml" Requires="v">
                <p:oleObj spid="_x0000_s114995" name="Equation" r:id="rId7" imgW="85953600" imgH="22555200" progId="Equation.DSMT4">
                  <p:embed/>
                </p:oleObj>
              </mc:Choice>
              <mc:Fallback>
                <p:oleObj name="Equation" r:id="rId7" imgW="85953600" imgH="22555200" progId="Equation.DSMT4">
                  <p:embed/>
                  <p:pic>
                    <p:nvPicPr>
                      <p:cNvPr id="0" name="Picture 1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660" y="3264843"/>
                        <a:ext cx="4511675" cy="118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120292" y="5011810"/>
          <a:ext cx="4591050" cy="1052512"/>
        </p:xfrm>
        <a:graphic>
          <a:graphicData uri="http://schemas.openxmlformats.org/presentationml/2006/ole">
            <mc:AlternateContent xmlns:mc="http://schemas.openxmlformats.org/markup-compatibility/2006">
              <mc:Choice xmlns:v="urn:schemas-microsoft-com:vml" Requires="v">
                <p:oleObj spid="_x0000_s114996" name="Equation" r:id="rId9" imgW="87477600" imgH="20116800" progId="Equation.DSMT4">
                  <p:embed/>
                </p:oleObj>
              </mc:Choice>
              <mc:Fallback>
                <p:oleObj name="Equation" r:id="rId9" imgW="87477600" imgH="20116800" progId="Equation.DSMT4">
                  <p:embed/>
                  <p:pic>
                    <p:nvPicPr>
                      <p:cNvPr id="0" name="Picture 1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292" y="5011810"/>
                        <a:ext cx="4591050" cy="1052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4822145" y="449489"/>
          <a:ext cx="3912280" cy="1304051"/>
        </p:xfrm>
        <a:graphic>
          <a:graphicData uri="http://schemas.openxmlformats.org/presentationml/2006/ole">
            <mc:AlternateContent xmlns:mc="http://schemas.openxmlformats.org/markup-compatibility/2006">
              <mc:Choice xmlns:v="urn:schemas-microsoft-com:vml" Requires="v">
                <p:oleObj spid="_x0000_s114997" name="Equation" r:id="rId11" imgW="64312800" imgH="22555200" progId="Equation.DSMT4">
                  <p:embed/>
                </p:oleObj>
              </mc:Choice>
              <mc:Fallback>
                <p:oleObj name="Equation" r:id="rId11" imgW="64312800" imgH="22555200" progId="Equation.DSMT4">
                  <p:embed/>
                  <p:pic>
                    <p:nvPicPr>
                      <p:cNvPr id="0" name="Picture 1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22145" y="449489"/>
                        <a:ext cx="3912280" cy="13040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4336014" y="2211015"/>
          <a:ext cx="4689102" cy="1105617"/>
        </p:xfrm>
        <a:graphic>
          <a:graphicData uri="http://schemas.openxmlformats.org/presentationml/2006/ole">
            <mc:AlternateContent xmlns:mc="http://schemas.openxmlformats.org/markup-compatibility/2006">
              <mc:Choice xmlns:v="urn:schemas-microsoft-com:vml" Requires="v">
                <p:oleObj spid="_x0000_s114998" name="Equation" r:id="rId13" imgW="85344000" imgH="20116800" progId="Equation.DSMT4">
                  <p:embed/>
                </p:oleObj>
              </mc:Choice>
              <mc:Fallback>
                <p:oleObj name="Equation" r:id="rId13" imgW="85344000" imgH="20116800" progId="Equation.DSMT4">
                  <p:embed/>
                  <p:pic>
                    <p:nvPicPr>
                      <p:cNvPr id="0" name="Picture 1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36014" y="2211015"/>
                        <a:ext cx="4689102" cy="11056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4111625" y="3806175"/>
          <a:ext cx="4622800" cy="1239837"/>
        </p:xfrm>
        <a:graphic>
          <a:graphicData uri="http://schemas.openxmlformats.org/presentationml/2006/ole">
            <mc:AlternateContent xmlns:mc="http://schemas.openxmlformats.org/markup-compatibility/2006">
              <mc:Choice xmlns:v="urn:schemas-microsoft-com:vml" Requires="v">
                <p:oleObj spid="_x0000_s114999" name="Equation" r:id="rId15" imgW="84124800" imgH="22555200" progId="Equation.DSMT4">
                  <p:embed/>
                </p:oleObj>
              </mc:Choice>
              <mc:Fallback>
                <p:oleObj name="Equation" r:id="rId15" imgW="84124800" imgH="22555200" progId="Equation.DSMT4">
                  <p:embed/>
                  <p:pic>
                    <p:nvPicPr>
                      <p:cNvPr id="0" name="Picture 15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11625" y="3806175"/>
                        <a:ext cx="4622800" cy="1239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4060825" y="5543550"/>
          <a:ext cx="4673600" cy="1106488"/>
        </p:xfrm>
        <a:graphic>
          <a:graphicData uri="http://schemas.openxmlformats.org/presentationml/2006/ole">
            <mc:AlternateContent xmlns:mc="http://schemas.openxmlformats.org/markup-compatibility/2006">
              <mc:Choice xmlns:v="urn:schemas-microsoft-com:vml" Requires="v">
                <p:oleObj spid="_x0000_s115000" name="Equation" r:id="rId17" imgW="85039200" imgH="20116800" progId="Equation.DSMT4">
                  <p:embed/>
                </p:oleObj>
              </mc:Choice>
              <mc:Fallback>
                <p:oleObj name="Equation" r:id="rId17" imgW="85039200" imgH="20116800" progId="Equation.DSMT4">
                  <p:embed/>
                  <p:pic>
                    <p:nvPicPr>
                      <p:cNvPr id="0" name="Picture 15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60825" y="5543550"/>
                        <a:ext cx="4673600" cy="110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113154"/>
            <a:ext cx="8534400" cy="609600"/>
          </a:xfrm>
        </p:spPr>
        <p:txBody>
          <a:bodyPr/>
          <a:lstStyle/>
          <a:p>
            <a:r>
              <a:rPr lang="en-US" altLang="zh-CN" dirty="0"/>
              <a:t>Examples</a:t>
            </a:r>
            <a:endParaRPr lang="zh-CN" altLang="en-US" dirty="0"/>
          </a:p>
        </p:txBody>
      </p:sp>
      <p:graphicFrame>
        <p:nvGraphicFramePr>
          <p:cNvPr id="6" name="对象 5"/>
          <p:cNvGraphicFramePr>
            <a:graphicFrameLocks noChangeAspect="1"/>
          </p:cNvGraphicFramePr>
          <p:nvPr/>
        </p:nvGraphicFramePr>
        <p:xfrm>
          <a:off x="609600" y="3429001"/>
          <a:ext cx="4244975" cy="722624"/>
        </p:xfrm>
        <a:graphic>
          <a:graphicData uri="http://schemas.openxmlformats.org/presentationml/2006/ole">
            <mc:AlternateContent xmlns:mc="http://schemas.openxmlformats.org/markup-compatibility/2006">
              <mc:Choice xmlns:v="urn:schemas-microsoft-com:vml" Requires="v">
                <p:oleObj spid="_x0000_s116889" name="Equation" r:id="rId3" imgW="65227200" imgH="10668000" progId="Equation.DSMT4">
                  <p:embed/>
                </p:oleObj>
              </mc:Choice>
              <mc:Fallback>
                <p:oleObj name="Equation" r:id="rId3" imgW="65227200" imgH="10668000" progId="Equation.DSMT4">
                  <p:embed/>
                  <p:pic>
                    <p:nvPicPr>
                      <p:cNvPr id="0" name="Picture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1"/>
                        <a:ext cx="4244975" cy="722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592760" y="4419599"/>
          <a:ext cx="6823075" cy="788987"/>
        </p:xfrm>
        <a:graphic>
          <a:graphicData uri="http://schemas.openxmlformats.org/presentationml/2006/ole">
            <mc:AlternateContent xmlns:mc="http://schemas.openxmlformats.org/markup-compatibility/2006">
              <mc:Choice xmlns:v="urn:schemas-microsoft-com:vml" Requires="v">
                <p:oleObj spid="_x0000_s116890" name="Equation" r:id="rId5" imgW="97536000" imgH="11277600" progId="Equation.DSMT4">
                  <p:embed/>
                </p:oleObj>
              </mc:Choice>
              <mc:Fallback>
                <p:oleObj name="Equation" r:id="rId5" imgW="97536000" imgH="11277600" progId="Equation.DSMT4">
                  <p:embed/>
                  <p:pic>
                    <p:nvPicPr>
                      <p:cNvPr id="0" name="Picture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760" y="4419599"/>
                        <a:ext cx="6823075"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592760" y="2299035"/>
          <a:ext cx="6219636" cy="749555"/>
        </p:xfrm>
        <a:graphic>
          <a:graphicData uri="http://schemas.openxmlformats.org/presentationml/2006/ole">
            <mc:AlternateContent xmlns:mc="http://schemas.openxmlformats.org/markup-compatibility/2006">
              <mc:Choice xmlns:v="urn:schemas-microsoft-com:vml" Requires="v">
                <p:oleObj spid="_x0000_s116891" name="Equation" r:id="rId7" imgW="95707200" imgH="11277600" progId="Equation.DSMT4">
                  <p:embed/>
                </p:oleObj>
              </mc:Choice>
              <mc:Fallback>
                <p:oleObj name="Equation" r:id="rId7" imgW="95707200" imgH="11277600" progId="Equation.DSMT4">
                  <p:embed/>
                  <p:pic>
                    <p:nvPicPr>
                      <p:cNvPr id="0" name="Picture 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760" y="2299035"/>
                        <a:ext cx="6219636" cy="7495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585386" y="5476561"/>
          <a:ext cx="4259263" cy="752475"/>
        </p:xfrm>
        <a:graphic>
          <a:graphicData uri="http://schemas.openxmlformats.org/presentationml/2006/ole">
            <mc:AlternateContent xmlns:mc="http://schemas.openxmlformats.org/markup-compatibility/2006">
              <mc:Choice xmlns:v="urn:schemas-microsoft-com:vml" Requires="v">
                <p:oleObj spid="_x0000_s116892" name="Equation" r:id="rId9" imgW="60350400" imgH="10668000" progId="Equation.DSMT4">
                  <p:embed/>
                </p:oleObj>
              </mc:Choice>
              <mc:Fallback>
                <p:oleObj name="Equation" r:id="rId9" imgW="60350400" imgH="10668000" progId="Equation.DSMT4">
                  <p:embed/>
                  <p:pic>
                    <p:nvPicPr>
                      <p:cNvPr id="0" name="Picture 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386" y="5476561"/>
                        <a:ext cx="4259263"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图片 2"/>
          <p:cNvPicPr>
            <a:picLocks noChangeAspect="1"/>
          </p:cNvPicPr>
          <p:nvPr/>
        </p:nvPicPr>
        <p:blipFill>
          <a:blip r:embed="rId11"/>
          <a:stretch>
            <a:fillRect/>
          </a:stretch>
        </p:blipFill>
        <p:spPr>
          <a:xfrm>
            <a:off x="1071538" y="857232"/>
            <a:ext cx="6572272" cy="1276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1170436"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70438" name="Rectangle 6"/>
          <p:cNvSpPr>
            <a:spLocks noGrp="1" noChangeArrowheads="1"/>
          </p:cNvSpPr>
          <p:nvPr>
            <p:ph type="title"/>
          </p:nvPr>
        </p:nvSpPr>
        <p:spPr>
          <a:xfrm>
            <a:off x="381000" y="214290"/>
            <a:ext cx="8382000" cy="642942"/>
          </a:xfrm>
          <a:noFill/>
        </p:spPr>
        <p:txBody>
          <a:bodyPr/>
          <a:lstStyle/>
          <a:p>
            <a:r>
              <a:rPr lang="en-US" altLang="zh-CN" dirty="0"/>
              <a:t>0.2.5 Composite Signals </a:t>
            </a:r>
            <a:endParaRPr lang="en-US" altLang="zh-CN" baseline="30000" dirty="0"/>
          </a:p>
        </p:txBody>
      </p:sp>
      <p:sp>
        <p:nvSpPr>
          <p:cNvPr id="1170441" name="Rectangle 9"/>
          <p:cNvSpPr>
            <a:spLocks noChangeArrowheads="1"/>
          </p:cNvSpPr>
          <p:nvPr/>
        </p:nvSpPr>
        <p:spPr bwMode="auto">
          <a:xfrm>
            <a:off x="457200" y="1066800"/>
            <a:ext cx="8229600" cy="5029200"/>
          </a:xfrm>
          <a:prstGeom prst="rect">
            <a:avLst/>
          </a:prstGeom>
          <a:noFill/>
          <a:ln w="9525">
            <a:noFill/>
            <a:miter lim="800000"/>
          </a:ln>
          <a:effectLst/>
        </p:spPr>
        <p:txBody>
          <a:bodyPr/>
          <a:lstStyle/>
          <a:p>
            <a:pPr marL="342900" indent="-342900">
              <a:buClr>
                <a:schemeClr val="hlink"/>
              </a:buClr>
              <a:buSzTx/>
              <a:buFontTx/>
              <a:buChar char="•"/>
            </a:pPr>
            <a:endParaRPr lang="en-US" altLang="zh-CN" sz="2400" baseline="0">
              <a:ea typeface="宋体" panose="02010600030101010101" pitchFamily="2" charset="-122"/>
            </a:endParaRPr>
          </a:p>
        </p:txBody>
      </p:sp>
      <p:sp>
        <p:nvSpPr>
          <p:cNvPr id="1170442" name="Rectangle 10"/>
          <p:cNvSpPr>
            <a:spLocks noGrp="1" noChangeArrowheads="1"/>
          </p:cNvSpPr>
          <p:nvPr>
            <p:ph type="body" idx="1"/>
          </p:nvPr>
        </p:nvSpPr>
        <p:spPr>
          <a:xfrm>
            <a:off x="381000" y="1042219"/>
            <a:ext cx="8405842" cy="5129982"/>
          </a:xfrm>
        </p:spPr>
        <p:txBody>
          <a:bodyPr/>
          <a:lstStyle/>
          <a:p>
            <a:pPr>
              <a:spcBef>
                <a:spcPts val="600"/>
              </a:spcBef>
            </a:pPr>
            <a:r>
              <a:rPr lang="en-US" altLang="zh-CN" dirty="0">
                <a:solidFill>
                  <a:srgbClr val="FF0000"/>
                </a:solidFill>
              </a:rPr>
              <a:t>No</a:t>
            </a:r>
            <a:r>
              <a:rPr lang="en-US" altLang="zh-CN" dirty="0"/>
              <a:t> transmission facility can transmit signals </a:t>
            </a:r>
            <a:r>
              <a:rPr lang="en-US" altLang="zh-CN" dirty="0">
                <a:solidFill>
                  <a:srgbClr val="FF0000"/>
                </a:solidFill>
              </a:rPr>
              <a:t>without</a:t>
            </a:r>
            <a:r>
              <a:rPr lang="en-US" altLang="zh-CN" dirty="0"/>
              <a:t> losing some power in the process. </a:t>
            </a:r>
          </a:p>
          <a:p>
            <a:pPr>
              <a:spcBef>
                <a:spcPts val="600"/>
              </a:spcBef>
            </a:pPr>
            <a:endParaRPr lang="en-US" altLang="zh-CN" dirty="0"/>
          </a:p>
          <a:p>
            <a:pPr>
              <a:spcBef>
                <a:spcPts val="600"/>
              </a:spcBef>
            </a:pPr>
            <a:r>
              <a:rPr lang="en-US" altLang="zh-CN" dirty="0"/>
              <a:t>If all the Fourier components were </a:t>
            </a:r>
            <a:r>
              <a:rPr lang="en-US" altLang="zh-CN" dirty="0">
                <a:solidFill>
                  <a:srgbClr val="FF0000"/>
                </a:solidFill>
              </a:rPr>
              <a:t>equally</a:t>
            </a:r>
            <a:r>
              <a:rPr lang="en-US" altLang="zh-CN" dirty="0"/>
              <a:t> diminished, the </a:t>
            </a:r>
            <a:r>
              <a:rPr lang="en-US" altLang="zh-CN" dirty="0">
                <a:solidFill>
                  <a:schemeClr val="hlink"/>
                </a:solidFill>
              </a:rPr>
              <a:t>resulting </a:t>
            </a:r>
            <a:r>
              <a:rPr lang="en-US" altLang="zh-CN" dirty="0">
                <a:solidFill>
                  <a:schemeClr val="bg2"/>
                </a:solidFill>
              </a:rPr>
              <a:t>signal </a:t>
            </a:r>
            <a:r>
              <a:rPr lang="en-US" altLang="zh-CN" dirty="0"/>
              <a:t>would be reduced in amplitude but not distorted [i.e., it </a:t>
            </a:r>
            <a:r>
              <a:rPr lang="en-US" altLang="zh-CN" dirty="0">
                <a:solidFill>
                  <a:schemeClr val="hlink"/>
                </a:solidFill>
              </a:rPr>
              <a:t>would</a:t>
            </a:r>
            <a:r>
              <a:rPr lang="en-US" altLang="zh-CN" dirty="0"/>
              <a:t> have the same nice </a:t>
            </a:r>
            <a:r>
              <a:rPr lang="en-US" altLang="zh-CN" dirty="0">
                <a:solidFill>
                  <a:schemeClr val="hlink"/>
                </a:solidFill>
              </a:rPr>
              <a:t>squared-off</a:t>
            </a:r>
            <a:r>
              <a:rPr lang="en-US" altLang="zh-CN" dirty="0"/>
              <a:t> [</a:t>
            </a:r>
            <a:r>
              <a:rPr lang="zh-CN" altLang="en-US" dirty="0"/>
              <a:t>方格的</a:t>
            </a:r>
            <a:r>
              <a:rPr lang="en-US" altLang="zh-CN" dirty="0"/>
              <a:t>] shape as Fig. (a)]. </a:t>
            </a:r>
          </a:p>
          <a:p>
            <a:pPr>
              <a:spcBef>
                <a:spcPts val="600"/>
              </a:spcBef>
            </a:pPr>
            <a:endParaRPr lang="en-US" altLang="zh-CN" dirty="0"/>
          </a:p>
          <a:p>
            <a:pPr>
              <a:spcBef>
                <a:spcPts val="600"/>
              </a:spcBef>
            </a:pPr>
            <a:r>
              <a:rPr lang="en-US" altLang="zh-CN" dirty="0"/>
              <a:t>Unfor</a:t>
            </a:r>
            <a:r>
              <a:rPr lang="en-US" altLang="zh-CN" dirty="0">
                <a:solidFill>
                  <a:srgbClr val="FF0000"/>
                </a:solidFill>
              </a:rPr>
              <a:t>tu</a:t>
            </a:r>
            <a:r>
              <a:rPr lang="en-US" altLang="zh-CN" dirty="0">
                <a:solidFill>
                  <a:srgbClr val="0070C0"/>
                </a:solidFill>
              </a:rPr>
              <a:t>na</a:t>
            </a:r>
            <a:r>
              <a:rPr lang="en-US" altLang="zh-CN" dirty="0"/>
              <a:t>tely, all transmission facilities </a:t>
            </a:r>
            <a:r>
              <a:rPr lang="en-US" altLang="zh-CN" dirty="0">
                <a:solidFill>
                  <a:srgbClr val="FF0000"/>
                </a:solidFill>
              </a:rPr>
              <a:t>diminish</a:t>
            </a:r>
            <a:r>
              <a:rPr lang="en-US" altLang="zh-CN" dirty="0"/>
              <a:t> (</a:t>
            </a:r>
            <a:r>
              <a:rPr lang="zh-CN" altLang="en-US" dirty="0"/>
              <a:t>减少</a:t>
            </a:r>
            <a:r>
              <a:rPr lang="en-US" altLang="zh-CN" dirty="0"/>
              <a:t>) different Fourier components </a:t>
            </a:r>
            <a:r>
              <a:rPr lang="en-US" altLang="zh-CN" dirty="0">
                <a:solidFill>
                  <a:schemeClr val="bg2"/>
                </a:solidFill>
              </a:rPr>
              <a:t>by</a:t>
            </a:r>
            <a:r>
              <a:rPr lang="en-US" altLang="zh-CN" dirty="0">
                <a:solidFill>
                  <a:schemeClr val="hlink"/>
                </a:solidFill>
              </a:rPr>
              <a:t> different </a:t>
            </a:r>
            <a:r>
              <a:rPr lang="en-US" altLang="zh-CN" dirty="0">
                <a:solidFill>
                  <a:schemeClr val="bg2"/>
                </a:solidFill>
              </a:rPr>
              <a:t>amounts,</a:t>
            </a:r>
            <a:r>
              <a:rPr lang="en-US" altLang="zh-CN" dirty="0"/>
              <a:t> thus introducing distortion [</a:t>
            </a:r>
            <a:r>
              <a:rPr lang="zh-CN" altLang="en-US" dirty="0">
                <a:solidFill>
                  <a:srgbClr val="FF0000"/>
                </a:solidFill>
              </a:rPr>
              <a:t>失真</a:t>
            </a:r>
            <a:r>
              <a:rPr lang="en-US" altLang="zh-CN" dirty="0"/>
              <a:t>].</a:t>
            </a:r>
            <a:endParaRPr lang="zh-CN" alt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1506306"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506307" name="Rectangle 3"/>
          <p:cNvSpPr>
            <a:spLocks noGrp="1" noChangeArrowheads="1"/>
          </p:cNvSpPr>
          <p:nvPr>
            <p:ph type="title"/>
          </p:nvPr>
        </p:nvSpPr>
        <p:spPr>
          <a:xfrm>
            <a:off x="357158" y="214290"/>
            <a:ext cx="8382000" cy="623870"/>
          </a:xfrm>
          <a:noFill/>
        </p:spPr>
        <p:txBody>
          <a:bodyPr/>
          <a:lstStyle/>
          <a:p>
            <a:r>
              <a:rPr lang="en-US" altLang="zh-CN" dirty="0"/>
              <a:t>0.2.5 Composite Signals </a:t>
            </a:r>
            <a:endParaRPr lang="en-US" altLang="zh-CN" baseline="30000" dirty="0"/>
          </a:p>
        </p:txBody>
      </p:sp>
      <p:sp>
        <p:nvSpPr>
          <p:cNvPr id="1506308" name="Rectangle 4"/>
          <p:cNvSpPr>
            <a:spLocks noChangeArrowheads="1"/>
          </p:cNvSpPr>
          <p:nvPr/>
        </p:nvSpPr>
        <p:spPr bwMode="auto">
          <a:xfrm>
            <a:off x="457200" y="1066800"/>
            <a:ext cx="8229600" cy="5029200"/>
          </a:xfrm>
          <a:prstGeom prst="rect">
            <a:avLst/>
          </a:prstGeom>
          <a:noFill/>
          <a:ln w="9525">
            <a:noFill/>
            <a:miter lim="800000"/>
          </a:ln>
          <a:effectLst/>
        </p:spPr>
        <p:txBody>
          <a:bodyPr/>
          <a:lstStyle/>
          <a:p>
            <a:pPr marL="342900" indent="-342900">
              <a:buClr>
                <a:schemeClr val="hlink"/>
              </a:buClr>
              <a:buSzTx/>
              <a:buFontTx/>
              <a:buChar char="•"/>
            </a:pPr>
            <a:endParaRPr lang="en-US" altLang="zh-CN" sz="2400" baseline="0">
              <a:ea typeface="宋体" panose="02010600030101010101" pitchFamily="2" charset="-122"/>
            </a:endParaRPr>
          </a:p>
        </p:txBody>
      </p:sp>
      <p:sp>
        <p:nvSpPr>
          <p:cNvPr id="1506309" name="Rectangle 5"/>
          <p:cNvSpPr>
            <a:spLocks noGrp="1" noChangeArrowheads="1"/>
          </p:cNvSpPr>
          <p:nvPr>
            <p:ph type="body" idx="1"/>
          </p:nvPr>
        </p:nvSpPr>
        <p:spPr>
          <a:xfrm>
            <a:off x="304800" y="1000108"/>
            <a:ext cx="8534400" cy="5172092"/>
          </a:xfrm>
        </p:spPr>
        <p:txBody>
          <a:bodyPr/>
          <a:lstStyle/>
          <a:p>
            <a:pPr>
              <a:spcBef>
                <a:spcPts val="600"/>
              </a:spcBef>
            </a:pPr>
            <a:r>
              <a:rPr lang="en-US" altLang="zh-CN" dirty="0"/>
              <a:t>Usually, for a wire, the amplitudes are transmitted </a:t>
            </a:r>
            <a:r>
              <a:rPr lang="en-US" altLang="zh-CN" dirty="0">
                <a:solidFill>
                  <a:srgbClr val="FF0000"/>
                </a:solidFill>
              </a:rPr>
              <a:t>mostly</a:t>
            </a:r>
            <a:r>
              <a:rPr lang="en-US" altLang="zh-CN" dirty="0">
                <a:solidFill>
                  <a:srgbClr val="C00000"/>
                </a:solidFill>
              </a:rPr>
              <a:t> </a:t>
            </a:r>
            <a:r>
              <a:rPr lang="en-US" altLang="zh-CN" sz="2000" dirty="0"/>
              <a:t>[</a:t>
            </a:r>
            <a:r>
              <a:rPr lang="zh-CN" altLang="en-US" sz="2000" dirty="0"/>
              <a:t>多半地</a:t>
            </a:r>
            <a:r>
              <a:rPr lang="en-US" altLang="zh-CN" sz="2000" dirty="0"/>
              <a:t>] </a:t>
            </a:r>
            <a:r>
              <a:rPr lang="en-US" altLang="zh-CN" dirty="0">
                <a:solidFill>
                  <a:srgbClr val="FF0000"/>
                </a:solidFill>
              </a:rPr>
              <a:t>undiminished </a:t>
            </a:r>
            <a:r>
              <a:rPr lang="en-US" altLang="zh-CN" dirty="0"/>
              <a:t>from 0 up to some frequency </a:t>
            </a:r>
            <a:r>
              <a:rPr lang="en-US" altLang="zh-CN" dirty="0" err="1"/>
              <a:t>f</a:t>
            </a:r>
            <a:r>
              <a:rPr lang="en-US" altLang="zh-CN" baseline="-25000" dirty="0" err="1"/>
              <a:t>c</a:t>
            </a:r>
            <a:r>
              <a:rPr lang="en-US" altLang="zh-CN" baseline="-25000" dirty="0"/>
              <a:t> </a:t>
            </a:r>
            <a:r>
              <a:rPr lang="en-US" altLang="zh-CN" dirty="0"/>
              <a:t>[measured in cycles/sec or Hertz (Hz)], </a:t>
            </a:r>
            <a:r>
              <a:rPr lang="en-US" altLang="zh-CN" dirty="0">
                <a:solidFill>
                  <a:srgbClr val="FF0000"/>
                </a:solidFill>
              </a:rPr>
              <a:t>with</a:t>
            </a:r>
            <a:r>
              <a:rPr lang="en-US" altLang="zh-CN" dirty="0"/>
              <a:t> all frequencies above this cutoff frequency (</a:t>
            </a:r>
            <a:r>
              <a:rPr lang="zh-CN" altLang="en-US" dirty="0"/>
              <a:t>截止频率</a:t>
            </a:r>
            <a:r>
              <a:rPr lang="en-US" altLang="zh-CN" dirty="0"/>
              <a:t>) </a:t>
            </a:r>
            <a:r>
              <a:rPr lang="en-US" altLang="zh-CN" dirty="0">
                <a:solidFill>
                  <a:srgbClr val="FF0000"/>
                </a:solidFill>
              </a:rPr>
              <a:t>attenuated</a:t>
            </a:r>
            <a:r>
              <a:rPr lang="en-US" altLang="zh-CN" dirty="0"/>
              <a:t>.</a:t>
            </a:r>
          </a:p>
          <a:p>
            <a:pPr>
              <a:spcBef>
                <a:spcPts val="600"/>
              </a:spcBef>
            </a:pPr>
            <a:endParaRPr lang="en-US" altLang="zh-CN" dirty="0"/>
          </a:p>
          <a:p>
            <a:pPr>
              <a:spcBef>
                <a:spcPts val="600"/>
              </a:spcBef>
            </a:pPr>
            <a:r>
              <a:rPr lang="en-US" altLang="zh-CN" dirty="0"/>
              <a:t>The width of the frequency range </a:t>
            </a:r>
            <a:r>
              <a:rPr lang="en-US" altLang="zh-CN" dirty="0">
                <a:solidFill>
                  <a:srgbClr val="FF0000"/>
                </a:solidFill>
              </a:rPr>
              <a:t>transmitted </a:t>
            </a:r>
            <a:r>
              <a:rPr lang="en-US" altLang="zh-CN" dirty="0"/>
              <a:t>without</a:t>
            </a:r>
            <a:r>
              <a:rPr lang="en-US" altLang="zh-CN" u="sng" dirty="0">
                <a:solidFill>
                  <a:srgbClr val="C00000"/>
                </a:solidFill>
              </a:rPr>
              <a:t> </a:t>
            </a:r>
            <a:r>
              <a:rPr lang="en-US" altLang="zh-CN" dirty="0">
                <a:solidFill>
                  <a:srgbClr val="FF0000"/>
                </a:solidFill>
              </a:rPr>
              <a:t>being strongly attenuated </a:t>
            </a:r>
            <a:r>
              <a:rPr lang="en-US" altLang="zh-CN" dirty="0"/>
              <a:t>is called the bandwidth.</a:t>
            </a:r>
          </a:p>
          <a:p>
            <a:pPr>
              <a:spcBef>
                <a:spcPts val="600"/>
              </a:spcBef>
            </a:pPr>
            <a:endParaRPr lang="en-US" altLang="zh-CN" dirty="0"/>
          </a:p>
          <a:p>
            <a:pPr>
              <a:spcBef>
                <a:spcPts val="600"/>
              </a:spcBef>
            </a:pPr>
            <a:r>
              <a:rPr lang="en-US" altLang="zh-CN" dirty="0"/>
              <a:t>In practice, the cutoff is not really sharp (</a:t>
            </a:r>
            <a:r>
              <a:rPr lang="zh-CN" altLang="en-US" dirty="0"/>
              <a:t>明显</a:t>
            </a:r>
            <a:r>
              <a:rPr lang="en-US" altLang="zh-CN" dirty="0"/>
              <a:t>), so often the quoted bandwidth is from 0 to the frequency </a:t>
            </a:r>
            <a:r>
              <a:rPr lang="en-US" altLang="zh-CN" dirty="0">
                <a:solidFill>
                  <a:srgbClr val="FF0000"/>
                </a:solidFill>
              </a:rPr>
              <a:t>at which </a:t>
            </a:r>
            <a:r>
              <a:rPr lang="en-US" altLang="zh-CN" dirty="0"/>
              <a:t>the received power has fallen </a:t>
            </a:r>
            <a:r>
              <a:rPr lang="en-US" altLang="zh-CN" dirty="0">
                <a:solidFill>
                  <a:srgbClr val="FF0000"/>
                </a:solidFill>
              </a:rPr>
              <a:t>by half</a:t>
            </a:r>
            <a:r>
              <a:rPr lang="en-US" altLang="zh-CN" dirty="0"/>
              <a:t>.  </a:t>
            </a:r>
            <a:r>
              <a:rPr lang="zh-CN" altLang="en-US" dirty="0"/>
              <a:t>｛所以，通常所说的带宽是指从 </a:t>
            </a:r>
            <a:r>
              <a:rPr lang="en-US" altLang="zh-CN" dirty="0"/>
              <a:t>0 </a:t>
            </a:r>
            <a:r>
              <a:rPr lang="zh-CN" altLang="en-US" dirty="0"/>
              <a:t>到某一个</a:t>
            </a:r>
            <a:r>
              <a:rPr lang="zh-CN" altLang="en-US" dirty="0">
                <a:solidFill>
                  <a:srgbClr val="FF0000"/>
                </a:solidFill>
              </a:rPr>
              <a:t>能保留一半能量的</a:t>
            </a:r>
            <a:r>
              <a:rPr lang="zh-CN" altLang="en-US" dirty="0"/>
              <a:t>频率处。｝</a:t>
            </a:r>
            <a:endParaRPr lang="en-US" altLang="zh-CN"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039364"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39366" name="Rectangle 6"/>
          <p:cNvSpPr>
            <a:spLocks noGrp="1" noChangeArrowheads="1"/>
          </p:cNvSpPr>
          <p:nvPr>
            <p:ph type="title"/>
          </p:nvPr>
        </p:nvSpPr>
        <p:spPr>
          <a:xfrm>
            <a:off x="304800" y="228600"/>
            <a:ext cx="8458200" cy="685800"/>
          </a:xfrm>
          <a:noFill/>
        </p:spPr>
        <p:txBody>
          <a:bodyPr/>
          <a:lstStyle/>
          <a:p>
            <a:r>
              <a:rPr lang="en-US" altLang="zh-CN" dirty="0"/>
              <a:t>0.2.5 Composite Signals </a:t>
            </a:r>
          </a:p>
        </p:txBody>
      </p:sp>
      <p:sp>
        <p:nvSpPr>
          <p:cNvPr id="1039369" name="Rectangle 9"/>
          <p:cNvSpPr>
            <a:spLocks noGrp="1" noChangeArrowheads="1"/>
          </p:cNvSpPr>
          <p:nvPr>
            <p:ph type="body" idx="1"/>
          </p:nvPr>
        </p:nvSpPr>
        <p:spPr>
          <a:xfrm>
            <a:off x="304800" y="1052736"/>
            <a:ext cx="8534400" cy="5119464"/>
          </a:xfrm>
        </p:spPr>
        <p:txBody>
          <a:bodyPr/>
          <a:lstStyle/>
          <a:p>
            <a:pPr>
              <a:spcBef>
                <a:spcPts val="600"/>
              </a:spcBef>
            </a:pPr>
            <a:r>
              <a:rPr lang="en-US" altLang="zh-CN" dirty="0">
                <a:cs typeface="Tahoma" panose="020B0604030504040204" pitchFamily="34" charset="0"/>
              </a:rPr>
              <a:t>A composite signal can be periodic or nonperiodic. </a:t>
            </a:r>
          </a:p>
          <a:p>
            <a:pPr>
              <a:spcBef>
                <a:spcPts val="600"/>
              </a:spcBef>
            </a:pPr>
            <a:endParaRPr lang="en-US" altLang="zh-CN" dirty="0">
              <a:cs typeface="Tahoma" panose="020B0604030504040204" pitchFamily="34" charset="0"/>
            </a:endParaRPr>
          </a:p>
          <a:p>
            <a:pPr>
              <a:spcBef>
                <a:spcPts val="600"/>
              </a:spcBef>
            </a:pPr>
            <a:r>
              <a:rPr lang="en-US" altLang="zh-CN" dirty="0">
                <a:cs typeface="Tahoma" panose="020B0604030504040204" pitchFamily="34" charset="0"/>
              </a:rPr>
              <a:t>If the composite signal is </a:t>
            </a:r>
            <a:r>
              <a:rPr lang="en-US" altLang="zh-CN" dirty="0">
                <a:solidFill>
                  <a:srgbClr val="FF0000"/>
                </a:solidFill>
                <a:cs typeface="Tahoma" panose="020B0604030504040204" pitchFamily="34" charset="0"/>
              </a:rPr>
              <a:t>periodic</a:t>
            </a:r>
            <a:r>
              <a:rPr lang="en-US" altLang="zh-CN" dirty="0">
                <a:cs typeface="Tahoma" panose="020B0604030504040204" pitchFamily="34" charset="0"/>
              </a:rPr>
              <a:t>, the decomposition gives a series of simple sine waves with </a:t>
            </a:r>
            <a:r>
              <a:rPr lang="en-US" altLang="zh-CN" dirty="0">
                <a:solidFill>
                  <a:srgbClr val="FF0000"/>
                </a:solidFill>
                <a:cs typeface="Tahoma" panose="020B0604030504040204" pitchFamily="34" charset="0"/>
              </a:rPr>
              <a:t>discrete</a:t>
            </a:r>
            <a:r>
              <a:rPr lang="en-US" altLang="zh-CN" dirty="0">
                <a:cs typeface="Tahoma" panose="020B0604030504040204" pitchFamily="34" charset="0"/>
              </a:rPr>
              <a:t> frequencies </a:t>
            </a:r>
          </a:p>
          <a:p>
            <a:pPr>
              <a:spcBef>
                <a:spcPts val="600"/>
              </a:spcBef>
              <a:buSzPct val="80000"/>
              <a:buFont typeface="Wingdings" panose="05000000000000000000" pitchFamily="2" charset="2"/>
              <a:buChar char="þ"/>
            </a:pPr>
            <a:r>
              <a:rPr lang="en-US" altLang="zh-CN" dirty="0">
                <a:cs typeface="Tahoma" panose="020B0604030504040204" pitchFamily="34" charset="0"/>
              </a:rPr>
              <a:t>— frequencies that have </a:t>
            </a:r>
            <a:r>
              <a:rPr lang="en-US" altLang="zh-CN" dirty="0">
                <a:solidFill>
                  <a:srgbClr val="FF0000"/>
                </a:solidFill>
                <a:cs typeface="Tahoma" panose="020B0604030504040204" pitchFamily="34" charset="0"/>
              </a:rPr>
              <a:t>integer</a:t>
            </a:r>
            <a:r>
              <a:rPr lang="en-US" altLang="zh-CN" dirty="0">
                <a:cs typeface="Tahoma" panose="020B0604030504040204" pitchFamily="34" charset="0"/>
              </a:rPr>
              <a:t> values (1, 2, 3, and so on); </a:t>
            </a:r>
          </a:p>
          <a:p>
            <a:pPr>
              <a:spcBef>
                <a:spcPts val="600"/>
              </a:spcBef>
              <a:buSzPct val="80000"/>
              <a:buFont typeface="Wingdings" panose="05000000000000000000" pitchFamily="2" charset="2"/>
              <a:buChar char="Ø"/>
            </a:pPr>
            <a:endParaRPr lang="en-US" altLang="zh-CN" dirty="0">
              <a:cs typeface="Tahoma" panose="020B0604030504040204" pitchFamily="34" charset="0"/>
            </a:endParaRPr>
          </a:p>
          <a:p>
            <a:pPr>
              <a:spcBef>
                <a:spcPts val="600"/>
              </a:spcBef>
            </a:pPr>
            <a:r>
              <a:rPr lang="en-US" altLang="zh-CN" dirty="0">
                <a:cs typeface="Tahoma" panose="020B0604030504040204" pitchFamily="34" charset="0"/>
              </a:rPr>
              <a:t>If the composite signal is </a:t>
            </a:r>
            <a:r>
              <a:rPr lang="en-US" altLang="zh-CN" dirty="0">
                <a:solidFill>
                  <a:srgbClr val="FF0000"/>
                </a:solidFill>
                <a:cs typeface="Tahoma" panose="020B0604030504040204" pitchFamily="34" charset="0"/>
              </a:rPr>
              <a:t>nonperiodic</a:t>
            </a:r>
            <a:r>
              <a:rPr lang="en-US" altLang="zh-CN" dirty="0">
                <a:cs typeface="Tahoma" panose="020B0604030504040204" pitchFamily="34" charset="0"/>
              </a:rPr>
              <a:t>, the decomposition gives a combination of sine waves with </a:t>
            </a:r>
            <a:r>
              <a:rPr lang="en-US" altLang="zh-CN" dirty="0">
                <a:solidFill>
                  <a:srgbClr val="FF0000"/>
                </a:solidFill>
                <a:cs typeface="Tahoma" panose="020B0604030504040204" pitchFamily="34" charset="0"/>
              </a:rPr>
              <a:t>continuous</a:t>
            </a:r>
            <a:r>
              <a:rPr lang="en-US" altLang="zh-CN" dirty="0">
                <a:cs typeface="Tahoma" panose="020B0604030504040204" pitchFamily="34" charset="0"/>
              </a:rPr>
              <a:t> frequencies </a:t>
            </a:r>
          </a:p>
          <a:p>
            <a:pPr>
              <a:spcBef>
                <a:spcPts val="600"/>
              </a:spcBef>
              <a:buSzPct val="80000"/>
              <a:buFont typeface="Wingdings" panose="05000000000000000000" pitchFamily="2" charset="2"/>
              <a:buChar char="þ"/>
            </a:pPr>
            <a:r>
              <a:rPr lang="en-US" altLang="zh-CN" dirty="0">
                <a:cs typeface="Tahoma" panose="020B0604030504040204" pitchFamily="34" charset="0"/>
              </a:rPr>
              <a:t>— frequencies that have </a:t>
            </a:r>
            <a:r>
              <a:rPr lang="en-US" altLang="zh-CN" dirty="0">
                <a:solidFill>
                  <a:srgbClr val="FF0000"/>
                </a:solidFill>
                <a:cs typeface="Tahoma" panose="020B0604030504040204" pitchFamily="34" charset="0"/>
              </a:rPr>
              <a:t>real</a:t>
            </a:r>
            <a:r>
              <a:rPr lang="en-US" altLang="zh-CN" dirty="0">
                <a:cs typeface="Tahoma" panose="020B0604030504040204" pitchFamily="34" charset="0"/>
              </a:rPr>
              <a:t> values.</a:t>
            </a:r>
          </a:p>
          <a:p>
            <a:pPr>
              <a:spcBef>
                <a:spcPts val="600"/>
              </a:spcBef>
            </a:pPr>
            <a:endParaRPr lang="zh-CN" altLang="en-US" dirty="0">
              <a:cs typeface="Tahoma" panose="020B060403050404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812042"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12047" name="Rectangle 15"/>
          <p:cNvSpPr>
            <a:spLocks noGrp="1" noChangeArrowheads="1"/>
          </p:cNvSpPr>
          <p:nvPr>
            <p:ph type="body" idx="1"/>
          </p:nvPr>
        </p:nvSpPr>
        <p:spPr>
          <a:xfrm>
            <a:off x="304800" y="1066800"/>
            <a:ext cx="8534400" cy="5105400"/>
          </a:xfrm>
          <a:noFill/>
        </p:spPr>
        <p:txBody>
          <a:bodyPr/>
          <a:lstStyle/>
          <a:p>
            <a:pPr>
              <a:spcBef>
                <a:spcPts val="600"/>
              </a:spcBef>
            </a:pPr>
            <a:r>
              <a:rPr lang="en-US" altLang="zh-CN" dirty="0"/>
              <a:t>Figure 0.9 shows </a:t>
            </a:r>
            <a:r>
              <a:rPr lang="en-US" altLang="zh-CN" dirty="0">
                <a:solidFill>
                  <a:srgbClr val="FF0000"/>
                </a:solidFill>
              </a:rPr>
              <a:t>a periodic composite signal</a:t>
            </a:r>
            <a:r>
              <a:rPr lang="en-US" altLang="zh-CN" dirty="0"/>
              <a:t> with frequency f. </a:t>
            </a:r>
          </a:p>
          <a:p>
            <a:pPr>
              <a:spcBef>
                <a:spcPts val="600"/>
              </a:spcBef>
            </a:pPr>
            <a:endParaRPr lang="en-US" altLang="zh-CN" dirty="0"/>
          </a:p>
          <a:p>
            <a:pPr>
              <a:spcBef>
                <a:spcPts val="600"/>
              </a:spcBef>
            </a:pPr>
            <a:r>
              <a:rPr lang="en-US" altLang="zh-CN" dirty="0"/>
              <a:t>This type of signal is not typical of those </a:t>
            </a:r>
            <a:r>
              <a:rPr lang="en-US" altLang="zh-CN" b="1" dirty="0">
                <a:solidFill>
                  <a:srgbClr val="FF0000"/>
                </a:solidFill>
              </a:rPr>
              <a:t>found</a:t>
            </a:r>
            <a:r>
              <a:rPr lang="en-US" altLang="zh-CN" dirty="0">
                <a:solidFill>
                  <a:srgbClr val="FF0000"/>
                </a:solidFill>
              </a:rPr>
              <a:t> </a:t>
            </a:r>
            <a:r>
              <a:rPr lang="en-US" altLang="zh-CN" dirty="0"/>
              <a:t>in data communications. </a:t>
            </a:r>
          </a:p>
          <a:p>
            <a:pPr>
              <a:spcBef>
                <a:spcPts val="600"/>
              </a:spcBef>
            </a:pPr>
            <a:endParaRPr lang="en-US" altLang="zh-CN" dirty="0"/>
          </a:p>
          <a:p>
            <a:endParaRPr lang="en-US" altLang="zh-CN" dirty="0"/>
          </a:p>
        </p:txBody>
      </p:sp>
      <p:sp>
        <p:nvSpPr>
          <p:cNvPr id="812048" name="Rectangle 16"/>
          <p:cNvSpPr>
            <a:spLocks noGrp="1" noChangeArrowheads="1"/>
          </p:cNvSpPr>
          <p:nvPr>
            <p:ph type="title"/>
          </p:nvPr>
        </p:nvSpPr>
        <p:spPr/>
        <p:txBody>
          <a:bodyPr/>
          <a:lstStyle/>
          <a:p>
            <a:r>
              <a:rPr lang="en-US" altLang="zh-CN" dirty="0">
                <a:solidFill>
                  <a:schemeClr val="hlink"/>
                </a:solidFill>
              </a:rPr>
              <a:t>Example 0.8</a:t>
            </a:r>
            <a:endParaRPr lang="zh-CN" altLang="en-US" dirty="0">
              <a:solidFill>
                <a:schemeClr val="hlink"/>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686088" name="Picture 8"/>
          <p:cNvPicPr>
            <a:picLocks noChangeAspect="1" noChangeArrowheads="1"/>
          </p:cNvPicPr>
          <p:nvPr/>
        </p:nvPicPr>
        <p:blipFill>
          <a:blip r:embed="rId3" cstate="print"/>
          <a:srcRect/>
          <a:stretch>
            <a:fillRect/>
          </a:stretch>
        </p:blipFill>
        <p:spPr bwMode="auto">
          <a:xfrm>
            <a:off x="423863" y="1981200"/>
            <a:ext cx="8491537" cy="3074988"/>
          </a:xfrm>
          <a:prstGeom prst="rect">
            <a:avLst/>
          </a:prstGeom>
          <a:noFill/>
          <a:ln w="9525">
            <a:noFill/>
            <a:miter lim="800000"/>
            <a:headEnd/>
            <a:tailEnd/>
          </a:ln>
          <a:effectLst/>
        </p:spPr>
      </p:pic>
      <p:sp>
        <p:nvSpPr>
          <p:cNvPr id="686089" name="Rectangle 9"/>
          <p:cNvSpPr>
            <a:spLocks noGrp="1" noChangeArrowheads="1"/>
          </p:cNvSpPr>
          <p:nvPr>
            <p:ph type="title"/>
          </p:nvPr>
        </p:nvSpPr>
        <p:spPr/>
        <p:txBody>
          <a:bodyPr/>
          <a:lstStyle/>
          <a:p>
            <a:r>
              <a:rPr lang="en-US" altLang="zh-CN" dirty="0">
                <a:solidFill>
                  <a:schemeClr val="hlink"/>
                </a:solidFill>
              </a:rPr>
              <a:t>Figure 0.9</a:t>
            </a:r>
            <a:r>
              <a:rPr lang="en-US" altLang="zh-CN" dirty="0">
                <a:solidFill>
                  <a:schemeClr val="folHlink"/>
                </a:solidFill>
              </a:rPr>
              <a:t> </a:t>
            </a:r>
            <a:r>
              <a:rPr lang="en-US" altLang="zh-CN" dirty="0"/>
              <a:t>A composite periodic signal</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308674"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1308675" name="Rectangle 3"/>
          <p:cNvSpPr>
            <a:spLocks noGrp="1" noChangeArrowheads="1"/>
          </p:cNvSpPr>
          <p:nvPr>
            <p:ph type="body" idx="1"/>
          </p:nvPr>
        </p:nvSpPr>
        <p:spPr>
          <a:xfrm>
            <a:off x="304800" y="1066800"/>
            <a:ext cx="8534400" cy="5105400"/>
          </a:xfrm>
          <a:noFill/>
        </p:spPr>
        <p:txBody>
          <a:bodyPr/>
          <a:lstStyle/>
          <a:p>
            <a:pPr>
              <a:spcBef>
                <a:spcPts val="600"/>
              </a:spcBef>
            </a:pPr>
            <a:r>
              <a:rPr lang="en-US" altLang="zh-CN" dirty="0"/>
              <a:t>We can consider it to be three </a:t>
            </a:r>
            <a:r>
              <a:rPr lang="en-US" altLang="zh-CN" dirty="0">
                <a:solidFill>
                  <a:srgbClr val="FF0000"/>
                </a:solidFill>
              </a:rPr>
              <a:t>alarm</a:t>
            </a:r>
            <a:r>
              <a:rPr lang="en-US" altLang="zh-CN" dirty="0"/>
              <a:t> systems [</a:t>
            </a:r>
            <a:r>
              <a:rPr lang="zh-CN" altLang="en-US" dirty="0"/>
              <a:t>报警系统</a:t>
            </a:r>
            <a:r>
              <a:rPr lang="en-US" altLang="zh-CN" dirty="0"/>
              <a:t>], each with a different frequency. </a:t>
            </a:r>
          </a:p>
          <a:p>
            <a:pPr>
              <a:spcBef>
                <a:spcPts val="600"/>
              </a:spcBef>
            </a:pPr>
            <a:endParaRPr lang="en-US" altLang="zh-CN" dirty="0"/>
          </a:p>
          <a:p>
            <a:pPr>
              <a:spcBef>
                <a:spcPts val="600"/>
              </a:spcBef>
            </a:pPr>
            <a:r>
              <a:rPr lang="en-US" altLang="zh-CN" dirty="0"/>
              <a:t>The analysis of this signal can </a:t>
            </a:r>
            <a:r>
              <a:rPr lang="en-US" altLang="zh-CN" dirty="0">
                <a:solidFill>
                  <a:schemeClr val="hlink"/>
                </a:solidFill>
              </a:rPr>
              <a:t>give us a good understanding of</a:t>
            </a:r>
            <a:r>
              <a:rPr lang="en-US" altLang="zh-CN" dirty="0"/>
              <a:t> how to decompose (</a:t>
            </a:r>
            <a:r>
              <a:rPr lang="zh-CN" altLang="en-US" dirty="0"/>
              <a:t>分解</a:t>
            </a:r>
            <a:r>
              <a:rPr lang="en-US" altLang="zh-CN" dirty="0"/>
              <a:t>) signals.</a:t>
            </a:r>
          </a:p>
          <a:p>
            <a:pPr>
              <a:spcBef>
                <a:spcPts val="600"/>
              </a:spcBef>
            </a:pPr>
            <a:endParaRPr lang="en-US" altLang="zh-CN" dirty="0"/>
          </a:p>
          <a:p>
            <a:pPr>
              <a:spcBef>
                <a:spcPts val="600"/>
              </a:spcBef>
            </a:pPr>
            <a:r>
              <a:rPr lang="en-US" altLang="zh-CN" dirty="0"/>
              <a:t>It is very difficult to </a:t>
            </a:r>
            <a:r>
              <a:rPr lang="en-US" altLang="zh-CN" dirty="0">
                <a:solidFill>
                  <a:srgbClr val="FF0000"/>
                </a:solidFill>
              </a:rPr>
              <a:t>manually</a:t>
            </a:r>
            <a:r>
              <a:rPr lang="en-US" altLang="zh-CN" dirty="0"/>
              <a:t> decompose this signal into a series of simple sine waves (</a:t>
            </a:r>
            <a:r>
              <a:rPr lang="zh-CN" altLang="en-US" dirty="0"/>
              <a:t>正弦波</a:t>
            </a:r>
            <a:r>
              <a:rPr lang="en-US" altLang="zh-CN" dirty="0"/>
              <a:t>). </a:t>
            </a:r>
          </a:p>
          <a:p>
            <a:pPr>
              <a:spcBef>
                <a:spcPts val="600"/>
              </a:spcBef>
            </a:pPr>
            <a:endParaRPr lang="en-US" altLang="zh-CN" dirty="0"/>
          </a:p>
          <a:p>
            <a:pPr>
              <a:spcBef>
                <a:spcPts val="600"/>
              </a:spcBef>
            </a:pPr>
            <a:r>
              <a:rPr lang="en-US" altLang="zh-CN" dirty="0"/>
              <a:t>However, there are tools, both hardware and software, that can help us do the job.</a:t>
            </a:r>
            <a:endParaRPr lang="zh-CN" altLang="en-US" dirty="0"/>
          </a:p>
        </p:txBody>
      </p:sp>
      <p:sp>
        <p:nvSpPr>
          <p:cNvPr id="1308676" name="Rectangle 4"/>
          <p:cNvSpPr>
            <a:spLocks noGrp="1" noChangeArrowheads="1"/>
          </p:cNvSpPr>
          <p:nvPr>
            <p:ph type="title"/>
          </p:nvPr>
        </p:nvSpPr>
        <p:spPr>
          <a:xfrm>
            <a:off x="381000" y="152400"/>
            <a:ext cx="8382000" cy="685800"/>
          </a:xfrm>
        </p:spPr>
        <p:txBody>
          <a:bodyPr/>
          <a:lstStyle/>
          <a:p>
            <a:r>
              <a:rPr lang="en-US" altLang="zh-CN" dirty="0">
                <a:solidFill>
                  <a:schemeClr val="hlink"/>
                </a:solidFill>
              </a:rPr>
              <a:t>Example 0.8</a:t>
            </a:r>
            <a:endParaRPr lang="zh-CN" altLang="en-US" dirty="0">
              <a:solidFill>
                <a:schemeClr val="hlink"/>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232898" name="Rectangle 2"/>
          <p:cNvSpPr>
            <a:spLocks noGrp="1" noChangeArrowheads="1"/>
          </p:cNvSpPr>
          <p:nvPr>
            <p:ph type="title"/>
          </p:nvPr>
        </p:nvSpPr>
        <p:spPr>
          <a:xfrm>
            <a:off x="304800" y="228600"/>
            <a:ext cx="8458200" cy="609600"/>
          </a:xfrm>
        </p:spPr>
        <p:txBody>
          <a:bodyPr/>
          <a:lstStyle/>
          <a:p>
            <a:r>
              <a:rPr lang="en-US" altLang="zh-CN" dirty="0"/>
              <a:t>0.1.2 Analog and Digital Signal</a:t>
            </a:r>
            <a:endParaRPr lang="zh-CN" altLang="en-US" dirty="0"/>
          </a:p>
        </p:txBody>
      </p:sp>
      <p:sp>
        <p:nvSpPr>
          <p:cNvPr id="1232899" name="Rectangle 3"/>
          <p:cNvSpPr>
            <a:spLocks noGrp="1" noChangeArrowheads="1"/>
          </p:cNvSpPr>
          <p:nvPr>
            <p:ph type="body" idx="1"/>
          </p:nvPr>
        </p:nvSpPr>
        <p:spPr>
          <a:xfrm>
            <a:off x="304800" y="1071546"/>
            <a:ext cx="8458200" cy="5100654"/>
          </a:xfrm>
          <a:noFill/>
        </p:spPr>
        <p:txBody>
          <a:bodyPr/>
          <a:lstStyle/>
          <a:p>
            <a:pPr>
              <a:spcBef>
                <a:spcPts val="600"/>
              </a:spcBef>
              <a:buClr>
                <a:srgbClr val="FF0000"/>
              </a:buClr>
            </a:pPr>
            <a:r>
              <a:rPr lang="en-US" altLang="zh-CN" sz="2200" dirty="0"/>
              <a:t>Like the data </a:t>
            </a:r>
            <a:r>
              <a:rPr lang="en-US" altLang="zh-CN" sz="2200" dirty="0">
                <a:solidFill>
                  <a:schemeClr val="hlink"/>
                </a:solidFill>
              </a:rPr>
              <a:t>they</a:t>
            </a:r>
            <a:r>
              <a:rPr lang="en-US" altLang="zh-CN" sz="2200" dirty="0"/>
              <a:t> represent, signals can be analog or digital. </a:t>
            </a:r>
            <a:endParaRPr lang="zh-CN" altLang="en-US" sz="2200" dirty="0"/>
          </a:p>
          <a:p>
            <a:pPr>
              <a:spcBef>
                <a:spcPts val="600"/>
              </a:spcBef>
              <a:buClr>
                <a:srgbClr val="FF0000"/>
              </a:buClr>
            </a:pPr>
            <a:endParaRPr lang="en-US" altLang="zh-CN" sz="2200" dirty="0"/>
          </a:p>
          <a:p>
            <a:pPr>
              <a:spcBef>
                <a:spcPts val="600"/>
              </a:spcBef>
              <a:buClr>
                <a:srgbClr val="FF0000"/>
              </a:buClr>
            </a:pPr>
            <a:r>
              <a:rPr lang="en-US" altLang="zh-CN" sz="2200" dirty="0"/>
              <a:t>An </a:t>
            </a:r>
            <a:r>
              <a:rPr lang="en-US" altLang="zh-CN" sz="2200" dirty="0">
                <a:solidFill>
                  <a:srgbClr val="FF0000"/>
                </a:solidFill>
              </a:rPr>
              <a:t>analog </a:t>
            </a:r>
            <a:r>
              <a:rPr lang="en-US" altLang="zh-CN" sz="2200" dirty="0"/>
              <a:t>signal</a:t>
            </a:r>
            <a:r>
              <a:rPr lang="en-US" altLang="zh-CN" sz="2200" dirty="0">
                <a:solidFill>
                  <a:srgbClr val="FF0000"/>
                </a:solidFill>
              </a:rPr>
              <a:t> </a:t>
            </a:r>
            <a:r>
              <a:rPr lang="en-US" altLang="zh-CN" sz="2200" dirty="0"/>
              <a:t>has </a:t>
            </a:r>
            <a:r>
              <a:rPr lang="en-US" altLang="zh-CN" sz="2200" dirty="0">
                <a:solidFill>
                  <a:srgbClr val="FF0000"/>
                </a:solidFill>
              </a:rPr>
              <a:t>infinitely many </a:t>
            </a:r>
            <a:r>
              <a:rPr lang="en-US" altLang="zh-CN" sz="2200" dirty="0"/>
              <a:t>levels of intensity (</a:t>
            </a:r>
            <a:r>
              <a:rPr lang="zh-CN" altLang="en-US" sz="2200" dirty="0"/>
              <a:t>强度</a:t>
            </a:r>
            <a:r>
              <a:rPr lang="en-US" altLang="zh-CN" sz="2200" dirty="0"/>
              <a:t>) over a period of time. </a:t>
            </a:r>
          </a:p>
          <a:p>
            <a:pPr>
              <a:spcBef>
                <a:spcPts val="600"/>
              </a:spcBef>
              <a:buClr>
                <a:srgbClr val="FF0000"/>
              </a:buClr>
            </a:pPr>
            <a:endParaRPr lang="en-US" altLang="zh-CN" sz="2200" dirty="0"/>
          </a:p>
          <a:p>
            <a:pPr>
              <a:spcBef>
                <a:spcPts val="600"/>
              </a:spcBef>
              <a:buClr>
                <a:srgbClr val="FF0000"/>
              </a:buClr>
            </a:pPr>
            <a:r>
              <a:rPr lang="en-US" altLang="zh-CN" sz="2200" dirty="0"/>
              <a:t>As the wave moves from value A to value B, it </a:t>
            </a:r>
            <a:r>
              <a:rPr lang="en-US" altLang="zh-CN" sz="2200" dirty="0">
                <a:solidFill>
                  <a:srgbClr val="FF0000"/>
                </a:solidFill>
              </a:rPr>
              <a:t>passes through </a:t>
            </a:r>
            <a:r>
              <a:rPr lang="en-US" altLang="zh-CN" sz="2200" dirty="0"/>
              <a:t>and </a:t>
            </a:r>
            <a:r>
              <a:rPr lang="en-US" altLang="zh-CN" sz="2200" dirty="0">
                <a:solidFill>
                  <a:srgbClr val="FF0000"/>
                </a:solidFill>
              </a:rPr>
              <a:t>includes</a:t>
            </a:r>
            <a:r>
              <a:rPr lang="en-US" altLang="zh-CN" sz="2200" dirty="0"/>
              <a:t> an infinite number of values </a:t>
            </a:r>
            <a:r>
              <a:rPr lang="en-US" altLang="zh-CN" sz="2200" dirty="0">
                <a:solidFill>
                  <a:srgbClr val="FF0000"/>
                </a:solidFill>
              </a:rPr>
              <a:t>along</a:t>
            </a:r>
            <a:r>
              <a:rPr lang="en-US" altLang="zh-CN" sz="2200" dirty="0"/>
              <a:t> its path. </a:t>
            </a:r>
          </a:p>
          <a:p>
            <a:pPr>
              <a:spcBef>
                <a:spcPts val="600"/>
              </a:spcBef>
              <a:buClr>
                <a:srgbClr val="FF0000"/>
              </a:buClr>
            </a:pPr>
            <a:endParaRPr lang="en-US" altLang="zh-CN" sz="2200" dirty="0"/>
          </a:p>
          <a:p>
            <a:pPr>
              <a:spcBef>
                <a:spcPts val="600"/>
              </a:spcBef>
              <a:buClr>
                <a:srgbClr val="FF0000"/>
              </a:buClr>
            </a:pPr>
            <a:r>
              <a:rPr lang="en-US" altLang="zh-CN" sz="2200" dirty="0"/>
              <a:t>An </a:t>
            </a:r>
            <a:r>
              <a:rPr lang="en-US" altLang="zh-CN" sz="2200" dirty="0">
                <a:solidFill>
                  <a:srgbClr val="FF0000"/>
                </a:solidFill>
              </a:rPr>
              <a:t>digital signal</a:t>
            </a:r>
            <a:r>
              <a:rPr lang="en-US" altLang="zh-CN" sz="2200" dirty="0"/>
              <a:t>, on the other hand, can have only </a:t>
            </a:r>
            <a:r>
              <a:rPr lang="en-US" altLang="zh-CN" sz="2200" u="sng" dirty="0"/>
              <a:t>a limited number of</a:t>
            </a:r>
            <a:r>
              <a:rPr lang="en-US" altLang="zh-CN" sz="2200" dirty="0"/>
              <a:t> </a:t>
            </a:r>
            <a:r>
              <a:rPr lang="en-US" altLang="zh-CN" sz="2200" dirty="0">
                <a:solidFill>
                  <a:srgbClr val="FF0000"/>
                </a:solidFill>
              </a:rPr>
              <a:t>defined</a:t>
            </a:r>
            <a:r>
              <a:rPr lang="en-US" altLang="zh-CN" sz="2200" dirty="0"/>
              <a:t> values. </a:t>
            </a:r>
          </a:p>
          <a:p>
            <a:pPr>
              <a:spcBef>
                <a:spcPts val="600"/>
              </a:spcBef>
              <a:buClr>
                <a:srgbClr val="FF0000"/>
              </a:buClr>
            </a:pPr>
            <a:endParaRPr lang="en-US" altLang="zh-CN" sz="2200" dirty="0"/>
          </a:p>
          <a:p>
            <a:pPr>
              <a:spcBef>
                <a:spcPts val="600"/>
              </a:spcBef>
              <a:buClr>
                <a:srgbClr val="FF0000"/>
              </a:buClr>
            </a:pPr>
            <a:r>
              <a:rPr lang="en-US" altLang="zh-CN" sz="2200" dirty="0"/>
              <a:t>Although each value can be any number, it is often as simple as 1 and 0.</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687110" name="Picture 6"/>
          <p:cNvPicPr>
            <a:picLocks noChangeAspect="1" noChangeArrowheads="1"/>
          </p:cNvPicPr>
          <p:nvPr/>
        </p:nvPicPr>
        <p:blipFill>
          <a:blip r:embed="rId3" cstate="print"/>
          <a:srcRect/>
          <a:stretch>
            <a:fillRect/>
          </a:stretch>
        </p:blipFill>
        <p:spPr bwMode="auto">
          <a:xfrm>
            <a:off x="812800" y="1476375"/>
            <a:ext cx="7340600" cy="4695825"/>
          </a:xfrm>
          <a:prstGeom prst="rect">
            <a:avLst/>
          </a:prstGeom>
          <a:noFill/>
          <a:ln w="9525">
            <a:noFill/>
            <a:miter lim="800000"/>
            <a:headEnd/>
            <a:tailEnd/>
          </a:ln>
          <a:effectLst/>
        </p:spPr>
      </p:pic>
      <p:sp>
        <p:nvSpPr>
          <p:cNvPr id="687111" name="Rectangle 7"/>
          <p:cNvSpPr>
            <a:spLocks noGrp="1" noChangeArrowheads="1"/>
          </p:cNvSpPr>
          <p:nvPr>
            <p:ph type="title"/>
          </p:nvPr>
        </p:nvSpPr>
        <p:spPr>
          <a:xfrm>
            <a:off x="381000" y="152400"/>
            <a:ext cx="8382000" cy="756320"/>
          </a:xfrm>
        </p:spPr>
        <p:txBody>
          <a:bodyPr/>
          <a:lstStyle/>
          <a:p>
            <a:r>
              <a:rPr lang="en-US" altLang="zh-CN" sz="2400" dirty="0">
                <a:solidFill>
                  <a:schemeClr val="hlink"/>
                </a:solidFill>
              </a:rPr>
              <a:t>Figure 0.10</a:t>
            </a:r>
            <a:r>
              <a:rPr lang="en-US" altLang="zh-CN" sz="2400" dirty="0">
                <a:solidFill>
                  <a:schemeClr val="folHlink"/>
                </a:solidFill>
              </a:rPr>
              <a:t>  </a:t>
            </a:r>
            <a:r>
              <a:rPr lang="en-US" altLang="zh-CN" sz="2400" dirty="0"/>
              <a:t>Decomposition of a composite periodic signal in the time and frequency domains</a:t>
            </a:r>
            <a:endParaRPr lang="zh-CN" alt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70" name="Rectangle 14"/>
          <p:cNvSpPr>
            <a:spLocks noGrp="1" noChangeArrowheads="1"/>
          </p:cNvSpPr>
          <p:nvPr>
            <p:ph type="title"/>
          </p:nvPr>
        </p:nvSpPr>
        <p:spPr/>
        <p:txBody>
          <a:bodyPr/>
          <a:lstStyle/>
          <a:p>
            <a:r>
              <a:rPr lang="en-US" altLang="zh-CN" dirty="0">
                <a:solidFill>
                  <a:schemeClr val="hlink"/>
                </a:solidFill>
              </a:rPr>
              <a:t>Example 0.9</a:t>
            </a:r>
            <a:endParaRPr lang="zh-CN" altLang="en-US" dirty="0">
              <a:solidFill>
                <a:schemeClr val="hlink"/>
              </a:solidFill>
            </a:endParaRPr>
          </a:p>
        </p:txBody>
      </p:sp>
      <p:sp>
        <p:nvSpPr>
          <p:cNvPr id="813071" name="Rectangle 15"/>
          <p:cNvSpPr>
            <a:spLocks noGrp="1" noChangeArrowheads="1"/>
          </p:cNvSpPr>
          <p:nvPr>
            <p:ph idx="1"/>
          </p:nvPr>
        </p:nvSpPr>
        <p:spPr>
          <a:xfrm>
            <a:off x="304800" y="1000108"/>
            <a:ext cx="8534400" cy="5172092"/>
          </a:xfrm>
          <a:noFill/>
        </p:spPr>
        <p:txBody>
          <a:bodyPr/>
          <a:lstStyle/>
          <a:p>
            <a:pPr>
              <a:spcBef>
                <a:spcPts val="600"/>
              </a:spcBef>
            </a:pPr>
            <a:r>
              <a:rPr lang="en-US" altLang="zh-CN" dirty="0"/>
              <a:t>Figure 0.11 shows a </a:t>
            </a:r>
            <a:r>
              <a:rPr lang="en-US" altLang="zh-CN" dirty="0">
                <a:solidFill>
                  <a:srgbClr val="FF0000"/>
                </a:solidFill>
              </a:rPr>
              <a:t>non</a:t>
            </a:r>
            <a:r>
              <a:rPr lang="en-US" altLang="zh-CN" dirty="0"/>
              <a:t>peri</a:t>
            </a:r>
            <a:r>
              <a:rPr lang="en-US" altLang="zh-CN" dirty="0">
                <a:solidFill>
                  <a:srgbClr val="FF0000"/>
                </a:solidFill>
              </a:rPr>
              <a:t>odic composite </a:t>
            </a:r>
            <a:r>
              <a:rPr lang="en-US" altLang="zh-CN" dirty="0"/>
              <a:t>signal. </a:t>
            </a:r>
          </a:p>
          <a:p>
            <a:pPr>
              <a:spcBef>
                <a:spcPts val="600"/>
              </a:spcBef>
            </a:pPr>
            <a:endParaRPr lang="en-US" altLang="zh-CN" dirty="0"/>
          </a:p>
          <a:p>
            <a:pPr>
              <a:spcBef>
                <a:spcPts val="600"/>
              </a:spcBef>
            </a:pPr>
            <a:r>
              <a:rPr lang="en-US" altLang="zh-CN" dirty="0"/>
              <a:t>It can be the signal </a:t>
            </a:r>
            <a:r>
              <a:rPr lang="en-US" altLang="zh-CN" dirty="0">
                <a:solidFill>
                  <a:srgbClr val="FF0000"/>
                </a:solidFill>
              </a:rPr>
              <a:t>created</a:t>
            </a:r>
            <a:r>
              <a:rPr lang="en-US" altLang="zh-CN" dirty="0"/>
              <a:t> by a microphone or a telephone set </a:t>
            </a:r>
            <a:r>
              <a:rPr lang="en-US" altLang="zh-CN" dirty="0">
                <a:solidFill>
                  <a:srgbClr val="FF0000"/>
                </a:solidFill>
              </a:rPr>
              <a:t>when</a:t>
            </a:r>
            <a:r>
              <a:rPr lang="en-US" altLang="zh-CN" dirty="0"/>
              <a:t> a word or two </a:t>
            </a:r>
            <a:r>
              <a:rPr lang="en-US" altLang="zh-CN" sz="2000" dirty="0"/>
              <a:t>(</a:t>
            </a:r>
            <a:r>
              <a:rPr lang="zh-CN" altLang="en-US" sz="2000" dirty="0"/>
              <a:t>简单的交谈或发言</a:t>
            </a:r>
            <a:r>
              <a:rPr lang="en-US" altLang="zh-CN" sz="2000" dirty="0"/>
              <a:t>) </a:t>
            </a:r>
            <a:r>
              <a:rPr lang="en-US" altLang="zh-CN" dirty="0"/>
              <a:t>is pronounced. </a:t>
            </a:r>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688134" name="Picture 6"/>
          <p:cNvPicPr>
            <a:picLocks noChangeAspect="1" noChangeArrowheads="1"/>
          </p:cNvPicPr>
          <p:nvPr/>
        </p:nvPicPr>
        <p:blipFill>
          <a:blip r:embed="rId3" cstate="print"/>
          <a:srcRect/>
          <a:stretch>
            <a:fillRect/>
          </a:stretch>
        </p:blipFill>
        <p:spPr bwMode="auto">
          <a:xfrm>
            <a:off x="381000" y="2286000"/>
            <a:ext cx="8345488" cy="2627313"/>
          </a:xfrm>
          <a:prstGeom prst="rect">
            <a:avLst/>
          </a:prstGeom>
          <a:noFill/>
          <a:ln w="9525">
            <a:noFill/>
            <a:miter lim="800000"/>
            <a:headEnd/>
            <a:tailEnd/>
          </a:ln>
          <a:effectLst/>
        </p:spPr>
      </p:pic>
      <p:sp>
        <p:nvSpPr>
          <p:cNvPr id="688135" name="Rectangle 7"/>
          <p:cNvSpPr>
            <a:spLocks noGrp="1" noChangeArrowheads="1"/>
          </p:cNvSpPr>
          <p:nvPr>
            <p:ph type="title"/>
          </p:nvPr>
        </p:nvSpPr>
        <p:spPr>
          <a:xfrm>
            <a:off x="381000" y="152400"/>
            <a:ext cx="8477280" cy="776270"/>
          </a:xfrm>
        </p:spPr>
        <p:txBody>
          <a:bodyPr/>
          <a:lstStyle/>
          <a:p>
            <a:r>
              <a:rPr lang="en-US" altLang="zh-CN" sz="2400" dirty="0">
                <a:solidFill>
                  <a:schemeClr val="hlink"/>
                </a:solidFill>
              </a:rPr>
              <a:t>Figure 0.11</a:t>
            </a:r>
            <a:r>
              <a:rPr lang="en-US" altLang="zh-CN" sz="2400" dirty="0">
                <a:solidFill>
                  <a:schemeClr val="folHlink"/>
                </a:solidFill>
              </a:rPr>
              <a:t> </a:t>
            </a:r>
            <a:r>
              <a:rPr lang="en-US" altLang="zh-CN" sz="2400" dirty="0"/>
              <a:t>The time and frequency domains</a:t>
            </a:r>
            <a:br>
              <a:rPr lang="en-US" altLang="zh-CN" sz="2400" dirty="0"/>
            </a:br>
            <a:r>
              <a:rPr lang="en-US" altLang="zh-CN" sz="2400" dirty="0"/>
              <a:t>of a nonperiodic signal</a:t>
            </a:r>
            <a:endParaRPr lang="zh-CN" alt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311746"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1311747" name="Rectangle 3"/>
          <p:cNvSpPr>
            <a:spLocks noGrp="1" noChangeArrowheads="1"/>
          </p:cNvSpPr>
          <p:nvPr>
            <p:ph type="title"/>
          </p:nvPr>
        </p:nvSpPr>
        <p:spPr>
          <a:xfrm>
            <a:off x="381000" y="152400"/>
            <a:ext cx="8305800" cy="685800"/>
          </a:xfrm>
        </p:spPr>
        <p:txBody>
          <a:bodyPr/>
          <a:lstStyle/>
          <a:p>
            <a:r>
              <a:rPr lang="en-US" altLang="zh-CN" dirty="0">
                <a:solidFill>
                  <a:schemeClr val="hlink"/>
                </a:solidFill>
              </a:rPr>
              <a:t>Example 0.9</a:t>
            </a:r>
            <a:endParaRPr lang="zh-CN" altLang="en-US" dirty="0">
              <a:solidFill>
                <a:schemeClr val="hlink"/>
              </a:solidFill>
            </a:endParaRPr>
          </a:p>
        </p:txBody>
      </p:sp>
      <p:sp>
        <p:nvSpPr>
          <p:cNvPr id="1311748" name="Rectangle 4"/>
          <p:cNvSpPr>
            <a:spLocks noGrp="1" noChangeArrowheads="1"/>
          </p:cNvSpPr>
          <p:nvPr>
            <p:ph type="body" idx="1"/>
          </p:nvPr>
        </p:nvSpPr>
        <p:spPr>
          <a:xfrm>
            <a:off x="304800" y="1054125"/>
            <a:ext cx="8534400" cy="5243530"/>
          </a:xfrm>
          <a:noFill/>
        </p:spPr>
        <p:txBody>
          <a:bodyPr/>
          <a:lstStyle/>
          <a:p>
            <a:pPr>
              <a:spcBef>
                <a:spcPts val="600"/>
              </a:spcBef>
            </a:pPr>
            <a:r>
              <a:rPr lang="en-US" altLang="zh-CN" dirty="0"/>
              <a:t>In this case, the composite signal cannot be </a:t>
            </a:r>
            <a:r>
              <a:rPr lang="en-US" altLang="zh-CN" dirty="0">
                <a:solidFill>
                  <a:srgbClr val="FF0000"/>
                </a:solidFill>
              </a:rPr>
              <a:t>periodic</a:t>
            </a:r>
            <a:r>
              <a:rPr lang="en-US" altLang="zh-CN" dirty="0"/>
              <a:t>, because that</a:t>
            </a:r>
            <a:r>
              <a:rPr lang="en-US" altLang="zh-CN" dirty="0">
                <a:solidFill>
                  <a:schemeClr val="hlink"/>
                </a:solidFill>
              </a:rPr>
              <a:t> </a:t>
            </a:r>
            <a:r>
              <a:rPr lang="en-US" altLang="zh-CN" dirty="0"/>
              <a:t>implies </a:t>
            </a:r>
            <a:r>
              <a:rPr lang="en-US" altLang="zh-CN" dirty="0">
                <a:solidFill>
                  <a:srgbClr val="FF0000"/>
                </a:solidFill>
              </a:rPr>
              <a:t>that</a:t>
            </a:r>
            <a:r>
              <a:rPr lang="en-US" altLang="zh-CN" dirty="0"/>
              <a:t> we are repeating the same word or words with exactly the same tone.</a:t>
            </a:r>
          </a:p>
          <a:p>
            <a:pPr>
              <a:spcBef>
                <a:spcPts val="600"/>
              </a:spcBef>
            </a:pPr>
            <a:endParaRPr lang="en-US" altLang="zh-CN" dirty="0"/>
          </a:p>
          <a:p>
            <a:pPr>
              <a:spcBef>
                <a:spcPts val="600"/>
              </a:spcBef>
            </a:pPr>
            <a:r>
              <a:rPr lang="en-US" altLang="zh-CN" dirty="0"/>
              <a:t>In a time-domain representation of this composite signal, there are </a:t>
            </a:r>
            <a:r>
              <a:rPr lang="en-US" altLang="zh-CN" dirty="0">
                <a:solidFill>
                  <a:srgbClr val="FF0000"/>
                </a:solidFill>
              </a:rPr>
              <a:t>an infinite number of </a:t>
            </a:r>
            <a:r>
              <a:rPr lang="en-US" altLang="zh-CN" dirty="0"/>
              <a:t>simple sine frequencies. </a:t>
            </a:r>
          </a:p>
          <a:p>
            <a:pPr>
              <a:spcBef>
                <a:spcPts val="600"/>
              </a:spcBef>
            </a:pPr>
            <a:endParaRPr lang="en-US" altLang="zh-CN" dirty="0"/>
          </a:p>
          <a:p>
            <a:pPr>
              <a:spcBef>
                <a:spcPts val="600"/>
              </a:spcBef>
            </a:pPr>
            <a:r>
              <a:rPr lang="en-US" altLang="zh-CN" dirty="0"/>
              <a:t>Although</a:t>
            </a:r>
            <a:r>
              <a:rPr lang="en-US" altLang="zh-CN" dirty="0">
                <a:solidFill>
                  <a:schemeClr val="hlink"/>
                </a:solidFill>
              </a:rPr>
              <a:t> the number </a:t>
            </a:r>
            <a:r>
              <a:rPr lang="en-US" altLang="zh-CN" dirty="0"/>
              <a:t>of frequencies</a:t>
            </a:r>
            <a:r>
              <a:rPr lang="en-US" altLang="zh-CN" dirty="0">
                <a:solidFill>
                  <a:srgbClr val="FF0000"/>
                </a:solidFill>
                <a:effectLst>
                  <a:outerShdw blurRad="38100" dist="38100" dir="2700000" algn="tl">
                    <a:srgbClr val="C0C0C0"/>
                  </a:outerShdw>
                </a:effectLst>
              </a:rPr>
              <a:t> </a:t>
            </a:r>
            <a:r>
              <a:rPr lang="en-US" altLang="zh-CN" dirty="0"/>
              <a:t>in a human voice</a:t>
            </a:r>
            <a:r>
              <a:rPr lang="en-US" altLang="zh-CN" dirty="0">
                <a:solidFill>
                  <a:srgbClr val="FF0000"/>
                </a:solidFill>
                <a:effectLst>
                  <a:outerShdw blurRad="38100" dist="38100" dir="2700000" algn="tl">
                    <a:srgbClr val="C0C0C0"/>
                  </a:outerShdw>
                </a:effectLst>
              </a:rPr>
              <a:t> </a:t>
            </a:r>
            <a:r>
              <a:rPr lang="en-US" altLang="zh-CN" dirty="0">
                <a:solidFill>
                  <a:schemeClr val="hlink"/>
                </a:solidFill>
              </a:rPr>
              <a:t>is infinite</a:t>
            </a:r>
            <a:r>
              <a:rPr lang="en-US" altLang="zh-CN" dirty="0"/>
              <a:t>, the range is limited. </a:t>
            </a:r>
          </a:p>
          <a:p>
            <a:pPr>
              <a:spcBef>
                <a:spcPts val="600"/>
              </a:spcBef>
            </a:pPr>
            <a:endParaRPr lang="en-US" altLang="zh-CN" dirty="0"/>
          </a:p>
          <a:p>
            <a:pPr>
              <a:spcBef>
                <a:spcPts val="600"/>
              </a:spcBef>
            </a:pPr>
            <a:r>
              <a:rPr lang="en-US" altLang="zh-CN" dirty="0"/>
              <a:t>A normal human being can create a continuous range of frequencies between 0 and 4 kHz.</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041412"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041414" name="Rectangle 6"/>
          <p:cNvSpPr>
            <a:spLocks noGrp="1" noChangeArrowheads="1"/>
          </p:cNvSpPr>
          <p:nvPr>
            <p:ph type="title"/>
          </p:nvPr>
        </p:nvSpPr>
        <p:spPr>
          <a:xfrm>
            <a:off x="304800" y="214290"/>
            <a:ext cx="8534400" cy="700110"/>
          </a:xfrm>
          <a:noFill/>
        </p:spPr>
        <p:txBody>
          <a:bodyPr/>
          <a:lstStyle/>
          <a:p>
            <a:r>
              <a:rPr lang="en-US" altLang="zh-CN" dirty="0"/>
              <a:t>0.2.6 Bandwidth</a:t>
            </a:r>
          </a:p>
        </p:txBody>
      </p:sp>
      <p:sp>
        <p:nvSpPr>
          <p:cNvPr id="1041416" name="Rectangle 8"/>
          <p:cNvSpPr>
            <a:spLocks noGrp="1" noChangeArrowheads="1"/>
          </p:cNvSpPr>
          <p:nvPr>
            <p:ph type="body" idx="1"/>
          </p:nvPr>
        </p:nvSpPr>
        <p:spPr>
          <a:xfrm>
            <a:off x="304800" y="1066800"/>
            <a:ext cx="8534400" cy="5105400"/>
          </a:xfrm>
        </p:spPr>
        <p:txBody>
          <a:bodyPr/>
          <a:lstStyle/>
          <a:p>
            <a:pPr>
              <a:spcBef>
                <a:spcPts val="600"/>
              </a:spcBef>
            </a:pPr>
            <a:r>
              <a:rPr lang="en-US" altLang="zh-CN" dirty="0">
                <a:cs typeface="Tahoma" panose="020B0604030504040204" pitchFamily="34" charset="0"/>
              </a:rPr>
              <a:t>The range of frequencies </a:t>
            </a:r>
            <a:r>
              <a:rPr lang="en-US" altLang="zh-CN" dirty="0">
                <a:solidFill>
                  <a:srgbClr val="FF0000"/>
                </a:solidFill>
                <a:cs typeface="Tahoma" panose="020B0604030504040204" pitchFamily="34" charset="0"/>
              </a:rPr>
              <a:t>contained</a:t>
            </a:r>
            <a:r>
              <a:rPr lang="en-US" altLang="zh-CN" dirty="0">
                <a:cs typeface="Tahoma" panose="020B0604030504040204" pitchFamily="34" charset="0"/>
              </a:rPr>
              <a:t> in a composite signal is its bandwidth. </a:t>
            </a:r>
          </a:p>
          <a:p>
            <a:pPr>
              <a:spcBef>
                <a:spcPts val="600"/>
              </a:spcBef>
            </a:pPr>
            <a:endParaRPr lang="en-US" altLang="zh-CN" dirty="0">
              <a:cs typeface="Tahoma" panose="020B0604030504040204" pitchFamily="34" charset="0"/>
            </a:endParaRPr>
          </a:p>
          <a:p>
            <a:pPr>
              <a:spcBef>
                <a:spcPts val="600"/>
              </a:spcBef>
            </a:pPr>
            <a:r>
              <a:rPr lang="en-US" altLang="zh-CN" dirty="0">
                <a:cs typeface="Tahoma" panose="020B0604030504040204" pitchFamily="34" charset="0"/>
              </a:rPr>
              <a:t>The bandwidth is normally a difference between two numbers. </a:t>
            </a:r>
          </a:p>
          <a:p>
            <a:pPr>
              <a:spcBef>
                <a:spcPts val="600"/>
              </a:spcBef>
            </a:pPr>
            <a:endParaRPr lang="en-US" altLang="zh-CN" dirty="0">
              <a:cs typeface="Tahoma" panose="020B0604030504040204" pitchFamily="34" charset="0"/>
            </a:endParaRPr>
          </a:p>
          <a:p>
            <a:pPr>
              <a:spcBef>
                <a:spcPts val="600"/>
              </a:spcBef>
            </a:pPr>
            <a:r>
              <a:rPr lang="en-US" altLang="zh-CN" dirty="0">
                <a:cs typeface="Tahoma" panose="020B0604030504040204" pitchFamily="34" charset="0"/>
              </a:rPr>
              <a:t>The bandwidth of a composite signal is the</a:t>
            </a:r>
            <a:r>
              <a:rPr lang="en-US" altLang="zh-CN" dirty="0">
                <a:solidFill>
                  <a:schemeClr val="hlink"/>
                </a:solidFill>
                <a:cs typeface="Tahoma" panose="020B0604030504040204" pitchFamily="34" charset="0"/>
              </a:rPr>
              <a:t> difference </a:t>
            </a:r>
            <a:r>
              <a:rPr lang="en-US" altLang="zh-CN" dirty="0">
                <a:solidFill>
                  <a:srgbClr val="FF0000"/>
                </a:solidFill>
                <a:cs typeface="Tahoma" panose="020B0604030504040204" pitchFamily="34" charset="0"/>
              </a:rPr>
              <a:t>between</a:t>
            </a:r>
            <a:r>
              <a:rPr lang="en-US" altLang="zh-CN" dirty="0">
                <a:cs typeface="Tahoma" panose="020B0604030504040204" pitchFamily="34" charset="0"/>
              </a:rPr>
              <a:t> the highest </a:t>
            </a:r>
            <a:r>
              <a:rPr lang="en-US" altLang="zh-CN" dirty="0">
                <a:solidFill>
                  <a:srgbClr val="FF0000"/>
                </a:solidFill>
                <a:cs typeface="Tahoma" panose="020B0604030504040204" pitchFamily="34" charset="0"/>
              </a:rPr>
              <a:t>and</a:t>
            </a:r>
            <a:r>
              <a:rPr lang="en-US" altLang="zh-CN" dirty="0">
                <a:cs typeface="Tahoma" panose="020B0604030504040204" pitchFamily="34" charset="0"/>
              </a:rPr>
              <a:t> the lowest frequencies </a:t>
            </a:r>
            <a:r>
              <a:rPr lang="en-US" altLang="zh-CN" dirty="0">
                <a:solidFill>
                  <a:srgbClr val="FF0000"/>
                </a:solidFill>
                <a:cs typeface="Tahoma" panose="020B0604030504040204" pitchFamily="34" charset="0"/>
              </a:rPr>
              <a:t>contained</a:t>
            </a:r>
            <a:r>
              <a:rPr lang="en-US" altLang="zh-CN" dirty="0">
                <a:solidFill>
                  <a:srgbClr val="7030A0"/>
                </a:solidFill>
                <a:cs typeface="Tahoma" panose="020B0604030504040204" pitchFamily="34" charset="0"/>
              </a:rPr>
              <a:t> </a:t>
            </a:r>
            <a:r>
              <a:rPr lang="en-US" altLang="zh-CN" dirty="0">
                <a:cs typeface="Tahoma" panose="020B0604030504040204" pitchFamily="34" charset="0"/>
              </a:rPr>
              <a:t>in that signal.</a:t>
            </a:r>
          </a:p>
          <a:p>
            <a:pPr>
              <a:spcBef>
                <a:spcPts val="600"/>
              </a:spcBef>
            </a:pPr>
            <a:endParaRPr lang="en-US" altLang="zh-CN" dirty="0">
              <a:cs typeface="Tahoma" panose="020B0604030504040204" pitchFamily="34" charset="0"/>
            </a:endParaRPr>
          </a:p>
          <a:p>
            <a:endParaRPr lang="zh-CN" altLang="en-US" dirty="0">
              <a:cs typeface="Tahoma" panose="020B060403050404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689158" name="Picture 6"/>
          <p:cNvPicPr>
            <a:picLocks noChangeAspect="1" noChangeArrowheads="1"/>
          </p:cNvPicPr>
          <p:nvPr/>
        </p:nvPicPr>
        <p:blipFill>
          <a:blip r:embed="rId3" cstate="print"/>
          <a:srcRect/>
          <a:stretch>
            <a:fillRect/>
          </a:stretch>
        </p:blipFill>
        <p:spPr bwMode="auto">
          <a:xfrm>
            <a:off x="1581150" y="1090613"/>
            <a:ext cx="6115050" cy="5005387"/>
          </a:xfrm>
          <a:prstGeom prst="rect">
            <a:avLst/>
          </a:prstGeom>
          <a:noFill/>
          <a:ln w="9525">
            <a:noFill/>
            <a:miter lim="800000"/>
            <a:headEnd/>
            <a:tailEnd/>
          </a:ln>
          <a:effectLst/>
        </p:spPr>
      </p:pic>
      <p:sp>
        <p:nvSpPr>
          <p:cNvPr id="689159" name="Rectangle 7"/>
          <p:cNvSpPr>
            <a:spLocks noGrp="1" noChangeArrowheads="1"/>
          </p:cNvSpPr>
          <p:nvPr>
            <p:ph type="title"/>
          </p:nvPr>
        </p:nvSpPr>
        <p:spPr/>
        <p:txBody>
          <a:bodyPr/>
          <a:lstStyle/>
          <a:p>
            <a:r>
              <a:rPr lang="en-US" altLang="zh-CN" sz="2400" dirty="0">
                <a:solidFill>
                  <a:schemeClr val="hlink"/>
                </a:solidFill>
              </a:rPr>
              <a:t>Figure 0.12</a:t>
            </a:r>
            <a:r>
              <a:rPr lang="en-US" altLang="zh-CN" sz="2400" dirty="0">
                <a:solidFill>
                  <a:schemeClr val="folHlink"/>
                </a:solidFill>
              </a:rPr>
              <a:t> </a:t>
            </a:r>
            <a:r>
              <a:rPr lang="en-US" altLang="zh-CN" sz="2400" dirty="0"/>
              <a:t>The bandwidth of periodic and nonperiodic composite signals</a:t>
            </a:r>
            <a:endParaRPr lang="zh-CN" altLang="en-US"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173508"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73511" name="Rectangle 7"/>
          <p:cNvSpPr>
            <a:spLocks noGrp="1" noChangeArrowheads="1"/>
          </p:cNvSpPr>
          <p:nvPr>
            <p:ph type="body" idx="1"/>
          </p:nvPr>
        </p:nvSpPr>
        <p:spPr>
          <a:xfrm>
            <a:off x="304800" y="1028700"/>
            <a:ext cx="8534400" cy="5143500"/>
          </a:xfrm>
          <a:noFill/>
        </p:spPr>
        <p:txBody>
          <a:bodyPr/>
          <a:lstStyle/>
          <a:p>
            <a:pPr>
              <a:spcBef>
                <a:spcPts val="600"/>
              </a:spcBef>
              <a:buClr>
                <a:srgbClr val="FF3300"/>
              </a:buClr>
            </a:pPr>
            <a:r>
              <a:rPr lang="en-US" altLang="zh-CN" dirty="0"/>
              <a:t>[Andrew] The bandwidth is a </a:t>
            </a:r>
            <a:r>
              <a:rPr lang="en-US" altLang="zh-CN" dirty="0">
                <a:solidFill>
                  <a:schemeClr val="hlink"/>
                </a:solidFill>
              </a:rPr>
              <a:t>physical property</a:t>
            </a:r>
            <a:r>
              <a:rPr lang="en-US" altLang="zh-CN" dirty="0"/>
              <a:t> of the transmission medium and usually depends on the </a:t>
            </a:r>
            <a:r>
              <a:rPr lang="en-US" altLang="zh-CN" dirty="0">
                <a:solidFill>
                  <a:schemeClr val="hlink"/>
                </a:solidFill>
              </a:rPr>
              <a:t>construction</a:t>
            </a:r>
            <a:r>
              <a:rPr lang="en-US" altLang="zh-CN" dirty="0"/>
              <a:t>, </a:t>
            </a:r>
            <a:r>
              <a:rPr lang="en-US" altLang="zh-CN" dirty="0">
                <a:solidFill>
                  <a:schemeClr val="hlink"/>
                </a:solidFill>
              </a:rPr>
              <a:t>thickness</a:t>
            </a:r>
            <a:r>
              <a:rPr lang="en-US" altLang="zh-CN" dirty="0"/>
              <a:t>, and </a:t>
            </a:r>
            <a:r>
              <a:rPr lang="en-US" altLang="zh-CN" dirty="0">
                <a:solidFill>
                  <a:schemeClr val="hlink"/>
                </a:solidFill>
              </a:rPr>
              <a:t>length of </a:t>
            </a:r>
            <a:r>
              <a:rPr lang="en-US" altLang="zh-CN" dirty="0"/>
              <a:t>a wire or fiber. </a:t>
            </a:r>
          </a:p>
          <a:p>
            <a:pPr>
              <a:spcBef>
                <a:spcPts val="600"/>
              </a:spcBef>
              <a:buClr>
                <a:srgbClr val="FF3300"/>
              </a:buClr>
            </a:pPr>
            <a:endParaRPr lang="en-US" altLang="zh-CN" dirty="0"/>
          </a:p>
          <a:p>
            <a:pPr>
              <a:spcBef>
                <a:spcPts val="600"/>
              </a:spcBef>
              <a:buClr>
                <a:srgbClr val="FF3300"/>
              </a:buClr>
            </a:pPr>
            <a:r>
              <a:rPr lang="en-US" altLang="zh-CN" dirty="0"/>
              <a:t>Filters (</a:t>
            </a:r>
            <a:r>
              <a:rPr lang="zh-CN" altLang="en-US" dirty="0"/>
              <a:t>滤波器</a:t>
            </a:r>
            <a:r>
              <a:rPr lang="en-US" altLang="zh-CN" dirty="0"/>
              <a:t>) are often used to further</a:t>
            </a:r>
            <a:r>
              <a:rPr lang="en-US" altLang="zh-CN" dirty="0">
                <a:solidFill>
                  <a:srgbClr val="FF0000"/>
                </a:solidFill>
              </a:rPr>
              <a:t> limit </a:t>
            </a:r>
            <a:r>
              <a:rPr lang="en-US" altLang="zh-CN" dirty="0"/>
              <a:t>the amount of bandwidth </a:t>
            </a:r>
            <a:r>
              <a:rPr lang="en-US" altLang="zh-CN" dirty="0">
                <a:solidFill>
                  <a:srgbClr val="FF0000"/>
                </a:solidFill>
              </a:rPr>
              <a:t>available</a:t>
            </a:r>
            <a:r>
              <a:rPr lang="en-US" altLang="zh-CN" dirty="0"/>
              <a:t> </a:t>
            </a:r>
            <a:r>
              <a:rPr lang="en-US" altLang="zh-CN" dirty="0">
                <a:solidFill>
                  <a:srgbClr val="FF0000"/>
                </a:solidFill>
              </a:rPr>
              <a:t>to</a:t>
            </a:r>
            <a:r>
              <a:rPr lang="en-US" altLang="zh-CN" dirty="0"/>
              <a:t> each customer. </a:t>
            </a:r>
          </a:p>
          <a:p>
            <a:pPr>
              <a:spcBef>
                <a:spcPts val="600"/>
              </a:spcBef>
              <a:buClr>
                <a:srgbClr val="FF3300"/>
              </a:buClr>
            </a:pPr>
            <a:endParaRPr lang="en-US" altLang="zh-CN" dirty="0"/>
          </a:p>
          <a:p>
            <a:pPr>
              <a:spcBef>
                <a:spcPts val="600"/>
              </a:spcBef>
              <a:buClr>
                <a:srgbClr val="FF3300"/>
              </a:buClr>
            </a:pPr>
            <a:r>
              <a:rPr lang="en-US" altLang="zh-CN" dirty="0"/>
              <a:t>For example, a telephone wire may have a bandwidth of 1 MHz for short distances, but telephone companies </a:t>
            </a:r>
            <a:r>
              <a:rPr lang="en-US" altLang="zh-CN" dirty="0">
                <a:solidFill>
                  <a:srgbClr val="FF0000"/>
                </a:solidFill>
              </a:rPr>
              <a:t>add</a:t>
            </a:r>
            <a:r>
              <a:rPr lang="en-US" altLang="zh-CN" dirty="0"/>
              <a:t> a filter </a:t>
            </a:r>
            <a:r>
              <a:rPr lang="en-US" altLang="zh-CN" u="sng" dirty="0">
                <a:solidFill>
                  <a:schemeClr val="hlink"/>
                </a:solidFill>
              </a:rPr>
              <a:t>restricting</a:t>
            </a:r>
            <a:r>
              <a:rPr lang="en-US" altLang="zh-CN" u="sng" dirty="0"/>
              <a:t> each customer </a:t>
            </a:r>
            <a:r>
              <a:rPr lang="en-US" altLang="zh-CN" u="sng" dirty="0">
                <a:solidFill>
                  <a:srgbClr val="FF0000"/>
                </a:solidFill>
              </a:rPr>
              <a:t>to</a:t>
            </a:r>
            <a:r>
              <a:rPr lang="en-US" altLang="zh-CN" u="sng" dirty="0"/>
              <a:t> about 3100 Hz</a:t>
            </a:r>
            <a:r>
              <a:rPr lang="en-US" altLang="zh-CN" dirty="0"/>
              <a:t>.</a:t>
            </a:r>
            <a:r>
              <a:rPr lang="en-US" altLang="zh-CN" u="sng" dirty="0"/>
              <a:t> </a:t>
            </a:r>
          </a:p>
          <a:p>
            <a:pPr>
              <a:buClr>
                <a:srgbClr val="FF3300"/>
              </a:buClr>
            </a:pPr>
            <a:endParaRPr lang="en-US" altLang="zh-CN" dirty="0"/>
          </a:p>
        </p:txBody>
      </p:sp>
      <p:sp>
        <p:nvSpPr>
          <p:cNvPr id="1173512" name="Rectangle 8"/>
          <p:cNvSpPr>
            <a:spLocks noGrp="1" noChangeArrowheads="1"/>
          </p:cNvSpPr>
          <p:nvPr>
            <p:ph type="title"/>
          </p:nvPr>
        </p:nvSpPr>
        <p:spPr/>
        <p:txBody>
          <a:bodyPr/>
          <a:lstStyle/>
          <a:p>
            <a:r>
              <a:rPr lang="en-US" altLang="zh-CN" dirty="0"/>
              <a:t>0.2.6 Bandwidth</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Bandwidth division in </a:t>
            </a:r>
            <a:r>
              <a:rPr lang="en-US" altLang="zh-CN" dirty="0"/>
              <a:t>a telephone wire</a:t>
            </a:r>
            <a:endParaRPr lang="zh-CN" altLang="en-US" dirty="0"/>
          </a:p>
        </p:txBody>
      </p:sp>
      <p:sp>
        <p:nvSpPr>
          <p:cNvPr id="6" name="内容占位符 5"/>
          <p:cNvSpPr>
            <a:spLocks noGrp="1"/>
          </p:cNvSpPr>
          <p:nvPr>
            <p:ph idx="1"/>
          </p:nvPr>
        </p:nvSpPr>
        <p:spPr>
          <a:xfrm>
            <a:off x="357158" y="4714884"/>
            <a:ext cx="8534400" cy="928694"/>
          </a:xfrm>
        </p:spPr>
        <p:txBody>
          <a:bodyPr/>
          <a:lstStyle/>
          <a:p>
            <a:r>
              <a:rPr lang="en-US" altLang="zh-CN" dirty="0">
                <a:ea typeface="宋体" panose="02010600030101010101" pitchFamily="2" charset="-122"/>
              </a:rPr>
              <a:t>Filters (</a:t>
            </a:r>
            <a:r>
              <a:rPr lang="zh-CN" altLang="en-US" dirty="0">
                <a:ea typeface="宋体" panose="02010600030101010101" pitchFamily="2" charset="-122"/>
              </a:rPr>
              <a:t>过滤器</a:t>
            </a:r>
            <a:r>
              <a:rPr lang="en-US" altLang="zh-CN" dirty="0">
                <a:ea typeface="宋体" panose="02010600030101010101" pitchFamily="2" charset="-122"/>
              </a:rPr>
              <a:t>) are often used to further limit the amount of bandwidth available </a:t>
            </a:r>
            <a:r>
              <a:rPr lang="en-US" altLang="zh-CN" dirty="0">
                <a:solidFill>
                  <a:srgbClr val="FF0000"/>
                </a:solidFill>
                <a:ea typeface="宋体" panose="02010600030101010101" pitchFamily="2" charset="-122"/>
              </a:rPr>
              <a:t>to</a:t>
            </a:r>
            <a:r>
              <a:rPr lang="en-US" altLang="zh-CN" dirty="0">
                <a:ea typeface="宋体" panose="02010600030101010101" pitchFamily="2" charset="-122"/>
              </a:rPr>
              <a:t> each customer. </a:t>
            </a:r>
            <a:endParaRPr lang="zh-CN" altLang="en-US" dirty="0">
              <a:ea typeface="宋体" panose="02010600030101010101" pitchFamily="2" charset="-122"/>
            </a:endParaRPr>
          </a:p>
          <a:p>
            <a:endParaRPr lang="zh-CN" altLang="en-US" dirty="0"/>
          </a:p>
        </p:txBody>
      </p:sp>
      <p:sp>
        <p:nvSpPr>
          <p:cNvPr id="5" name="页脚占位符 2"/>
          <p:cNvSpPr>
            <a:spLocks noGrp="1"/>
          </p:cNvSpPr>
          <p:nvPr>
            <p:ph type="ftr" sz="quarter" idx="11"/>
          </p:nvPr>
        </p:nvSpPr>
        <p:spPr/>
        <p:txBody>
          <a:bodyPr/>
          <a:lstStyle/>
          <a:p>
            <a:r>
              <a:rPr lang="en-US" altLang="zh-CN" dirty="0"/>
              <a:t>Mobile and Wireless Networks</a:t>
            </a:r>
          </a:p>
        </p:txBody>
      </p:sp>
      <p:pic>
        <p:nvPicPr>
          <p:cNvPr id="1250307" name="Picture 3"/>
          <p:cNvPicPr>
            <a:picLocks noChangeAspect="1" noChangeArrowheads="1"/>
          </p:cNvPicPr>
          <p:nvPr/>
        </p:nvPicPr>
        <p:blipFill>
          <a:blip r:embed="rId3" cstate="print"/>
          <a:srcRect/>
          <a:stretch>
            <a:fillRect/>
          </a:stretch>
        </p:blipFill>
        <p:spPr bwMode="auto">
          <a:xfrm>
            <a:off x="642910" y="1714488"/>
            <a:ext cx="8255000" cy="2695575"/>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820" name="Rectangle 4"/>
          <p:cNvSpPr>
            <a:spLocks noGrp="1" noChangeArrowheads="1"/>
          </p:cNvSpPr>
          <p:nvPr>
            <p:ph type="title"/>
          </p:nvPr>
        </p:nvSpPr>
        <p:spPr/>
        <p:txBody>
          <a:bodyPr/>
          <a:lstStyle/>
          <a:p>
            <a:r>
              <a:rPr lang="en-US" altLang="zh-CN" dirty="0"/>
              <a:t>0.2.6 Bandwidth</a:t>
            </a:r>
            <a:endParaRPr lang="zh-CN" altLang="en-US" dirty="0"/>
          </a:p>
        </p:txBody>
      </p:sp>
      <p:sp>
        <p:nvSpPr>
          <p:cNvPr id="1314819" name="Rectangle 3"/>
          <p:cNvSpPr>
            <a:spLocks noGrp="1" noChangeArrowheads="1"/>
          </p:cNvSpPr>
          <p:nvPr>
            <p:ph type="body" idx="1"/>
          </p:nvPr>
        </p:nvSpPr>
        <p:spPr>
          <a:xfrm>
            <a:off x="376238" y="1071546"/>
            <a:ext cx="8410604" cy="5100654"/>
          </a:xfrm>
        </p:spPr>
        <p:txBody>
          <a:bodyPr/>
          <a:lstStyle/>
          <a:p>
            <a:r>
              <a:rPr lang="en-US" altLang="zh-CN" dirty="0"/>
              <a:t>This bandwidth is </a:t>
            </a:r>
            <a:r>
              <a:rPr lang="en-US" altLang="zh-CN" dirty="0">
                <a:solidFill>
                  <a:srgbClr val="FF0000"/>
                </a:solidFill>
              </a:rPr>
              <a:t>adequate</a:t>
            </a:r>
            <a:r>
              <a:rPr lang="en-US" altLang="zh-CN" dirty="0"/>
              <a:t> for </a:t>
            </a:r>
            <a:r>
              <a:rPr lang="en-US" altLang="zh-CN" u="sng" dirty="0"/>
              <a:t>intelligible speech</a:t>
            </a:r>
            <a:r>
              <a:rPr lang="en-US" altLang="zh-CN" dirty="0"/>
              <a:t> and </a:t>
            </a:r>
            <a:r>
              <a:rPr lang="en-US" altLang="zh-CN" dirty="0">
                <a:solidFill>
                  <a:srgbClr val="FF0000"/>
                </a:solidFill>
              </a:rPr>
              <a:t>improves</a:t>
            </a:r>
            <a:r>
              <a:rPr lang="en-US" altLang="zh-CN" dirty="0"/>
              <a:t> system-wide efficiency by </a:t>
            </a:r>
            <a:r>
              <a:rPr lang="en-US" altLang="zh-CN" dirty="0">
                <a:solidFill>
                  <a:srgbClr val="FF0000"/>
                </a:solidFill>
              </a:rPr>
              <a:t>limiting</a:t>
            </a:r>
            <a:r>
              <a:rPr lang="en-US" altLang="zh-CN" dirty="0"/>
              <a:t> resource usage by customers. </a:t>
            </a:r>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1164292"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64294" name="Rectangle 6"/>
          <p:cNvSpPr>
            <a:spLocks noGrp="1" noChangeArrowheads="1"/>
          </p:cNvSpPr>
          <p:nvPr>
            <p:ph type="title"/>
          </p:nvPr>
        </p:nvSpPr>
        <p:spPr>
          <a:xfrm>
            <a:off x="304800" y="304800"/>
            <a:ext cx="8534400" cy="533400"/>
          </a:xfrm>
          <a:noFill/>
        </p:spPr>
        <p:txBody>
          <a:bodyPr/>
          <a:lstStyle/>
          <a:p>
            <a:r>
              <a:rPr lang="en-US" altLang="zh-CN" dirty="0"/>
              <a:t>0.2.5 Composite Signals </a:t>
            </a:r>
            <a:endParaRPr lang="en-US" altLang="zh-CN" baseline="30000" dirty="0"/>
          </a:p>
        </p:txBody>
      </p:sp>
      <p:sp>
        <p:nvSpPr>
          <p:cNvPr id="1164295" name="Rectangle 7"/>
          <p:cNvSpPr>
            <a:spLocks noGrp="1" noChangeArrowheads="1"/>
          </p:cNvSpPr>
          <p:nvPr>
            <p:ph type="body" idx="1"/>
          </p:nvPr>
        </p:nvSpPr>
        <p:spPr>
          <a:xfrm>
            <a:off x="457200" y="5410200"/>
            <a:ext cx="8378825" cy="695325"/>
          </a:xfrm>
          <a:noFill/>
        </p:spPr>
        <p:txBody>
          <a:bodyPr/>
          <a:lstStyle/>
          <a:p>
            <a:pPr>
              <a:lnSpc>
                <a:spcPct val="80000"/>
              </a:lnSpc>
              <a:buClr>
                <a:srgbClr val="FF0000"/>
              </a:buClr>
              <a:buFontTx/>
              <a:buNone/>
            </a:pPr>
            <a:r>
              <a:rPr lang="en-US" altLang="zh-CN" sz="2000" dirty="0"/>
              <a:t>(a)  A binary signal and its root-mean-square Fourier amplitudes.</a:t>
            </a:r>
          </a:p>
          <a:p>
            <a:pPr>
              <a:lnSpc>
                <a:spcPct val="80000"/>
              </a:lnSpc>
              <a:buClr>
                <a:srgbClr val="FF0000"/>
              </a:buClr>
              <a:buNone/>
            </a:pPr>
            <a:r>
              <a:rPr lang="en-US" altLang="zh-CN" sz="2000" dirty="0"/>
              <a:t>(b) – (c) Successive approximations to the original signal (</a:t>
            </a:r>
            <a:r>
              <a:rPr lang="zh-CN" altLang="en-US" sz="2000" dirty="0"/>
              <a:t>原始信号</a:t>
            </a:r>
            <a:r>
              <a:rPr lang="en-US" altLang="zh-CN" sz="2000" dirty="0"/>
              <a:t>) .</a:t>
            </a:r>
          </a:p>
        </p:txBody>
      </p:sp>
      <p:pic>
        <p:nvPicPr>
          <p:cNvPr id="1164296" name="Picture 8" descr="2-01"/>
          <p:cNvPicPr>
            <a:picLocks noChangeAspect="1" noChangeArrowheads="1"/>
          </p:cNvPicPr>
          <p:nvPr/>
        </p:nvPicPr>
        <p:blipFill>
          <a:blip r:embed="rId4" cstate="print"/>
          <a:srcRect b="43878"/>
          <a:stretch>
            <a:fillRect/>
          </a:stretch>
        </p:blipFill>
        <p:spPr bwMode="auto">
          <a:xfrm>
            <a:off x="1143000" y="1143000"/>
            <a:ext cx="6500813" cy="4267200"/>
          </a:xfrm>
          <a:prstGeom prst="rect">
            <a:avLst/>
          </a:prstGeom>
          <a:noFill/>
        </p:spPr>
      </p:pic>
      <p:graphicFrame>
        <p:nvGraphicFramePr>
          <p:cNvPr id="9" name="对象 8"/>
          <p:cNvGraphicFramePr>
            <a:graphicFrameLocks noChangeAspect="1"/>
          </p:cNvGraphicFramePr>
          <p:nvPr/>
        </p:nvGraphicFramePr>
        <p:xfrm>
          <a:off x="6715125" y="2500313"/>
          <a:ext cx="2071688" cy="571500"/>
        </p:xfrm>
        <a:graphic>
          <a:graphicData uri="http://schemas.openxmlformats.org/presentationml/2006/ole">
            <mc:AlternateContent xmlns:mc="http://schemas.openxmlformats.org/markup-compatibility/2006">
              <mc:Choice xmlns:v="urn:schemas-microsoft-com:vml" Requires="v">
                <p:oleObj spid="_x0000_s117799" name="Equation" r:id="rId5" imgW="39319200" imgH="10972800" progId="Equation.DSMT4">
                  <p:embed/>
                </p:oleObj>
              </mc:Choice>
              <mc:Fallback>
                <p:oleObj name="Equation" r:id="rId5" imgW="39319200" imgH="10972800" progId="Equation.DSMT4">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5125" y="2500313"/>
                        <a:ext cx="2071688"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233923" name="Rectangle 3"/>
          <p:cNvSpPr>
            <a:spLocks noGrp="1" noChangeArrowheads="1"/>
          </p:cNvSpPr>
          <p:nvPr>
            <p:ph type="body" idx="1"/>
          </p:nvPr>
        </p:nvSpPr>
        <p:spPr>
          <a:xfrm>
            <a:off x="304800" y="990600"/>
            <a:ext cx="8534400" cy="5181600"/>
          </a:xfrm>
          <a:noFill/>
        </p:spPr>
        <p:txBody>
          <a:bodyPr/>
          <a:lstStyle/>
          <a:p>
            <a:pPr>
              <a:spcBef>
                <a:spcPts val="600"/>
              </a:spcBef>
            </a:pPr>
            <a:r>
              <a:rPr lang="en-US" altLang="zh-CN" dirty="0"/>
              <a:t>The simplest way to show signals is by plotting them on a pair of </a:t>
            </a:r>
            <a:r>
              <a:rPr lang="en-US" altLang="zh-CN" dirty="0">
                <a:solidFill>
                  <a:srgbClr val="FF0000"/>
                </a:solidFill>
              </a:rPr>
              <a:t>perpendicular</a:t>
            </a:r>
            <a:r>
              <a:rPr lang="en-US" altLang="zh-CN" dirty="0"/>
              <a:t> axes. </a:t>
            </a:r>
          </a:p>
          <a:p>
            <a:pPr>
              <a:spcBef>
                <a:spcPts val="600"/>
              </a:spcBef>
            </a:pPr>
            <a:endParaRPr lang="en-US" altLang="zh-CN" dirty="0"/>
          </a:p>
          <a:p>
            <a:pPr>
              <a:spcBef>
                <a:spcPts val="600"/>
              </a:spcBef>
            </a:pPr>
            <a:r>
              <a:rPr lang="en-US" altLang="zh-CN" dirty="0"/>
              <a:t>The vertical axis represents the value or strength of a signal. </a:t>
            </a:r>
          </a:p>
          <a:p>
            <a:pPr>
              <a:spcBef>
                <a:spcPts val="600"/>
              </a:spcBef>
            </a:pPr>
            <a:endParaRPr lang="en-US" altLang="zh-CN" dirty="0"/>
          </a:p>
          <a:p>
            <a:pPr>
              <a:spcBef>
                <a:spcPts val="600"/>
              </a:spcBef>
            </a:pPr>
            <a:r>
              <a:rPr lang="en-US" altLang="zh-CN" dirty="0"/>
              <a:t>The horizontal axis represents time.  </a:t>
            </a:r>
          </a:p>
          <a:p>
            <a:pPr>
              <a:spcBef>
                <a:spcPts val="600"/>
              </a:spcBef>
            </a:pPr>
            <a:endParaRPr lang="en-US" altLang="zh-CN" dirty="0"/>
          </a:p>
          <a:p>
            <a:pPr eaLnBrk="0" hangingPunct="0">
              <a:spcBef>
                <a:spcPts val="600"/>
              </a:spcBef>
            </a:pPr>
            <a:r>
              <a:rPr lang="en-US" altLang="zh-CN" dirty="0"/>
              <a:t>Figure 0.1 illustrates an analog signal and a digital signal.</a:t>
            </a:r>
          </a:p>
          <a:p>
            <a:pPr eaLnBrk="0" hangingPunct="0">
              <a:spcBef>
                <a:spcPts val="600"/>
              </a:spcBef>
            </a:pPr>
            <a:endParaRPr lang="en-US" altLang="zh-CN" dirty="0"/>
          </a:p>
        </p:txBody>
      </p:sp>
      <p:sp>
        <p:nvSpPr>
          <p:cNvPr id="1233924" name="Rectangle 4"/>
          <p:cNvSpPr>
            <a:spLocks noGrp="1" noChangeArrowheads="1"/>
          </p:cNvSpPr>
          <p:nvPr>
            <p:ph type="title"/>
          </p:nvPr>
        </p:nvSpPr>
        <p:spPr/>
        <p:txBody>
          <a:bodyPr/>
          <a:lstStyle/>
          <a:p>
            <a:r>
              <a:rPr lang="en-US" altLang="zh-CN" dirty="0"/>
              <a:t>0.1.2 Analog and Digital Signal</a:t>
            </a:r>
            <a:endParaRPr lang="zh-CN" altLang="en-US"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176580"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76582" name="Rectangle 6"/>
          <p:cNvSpPr>
            <a:spLocks noGrp="1" noChangeArrowheads="1"/>
          </p:cNvSpPr>
          <p:nvPr>
            <p:ph type="title"/>
          </p:nvPr>
        </p:nvSpPr>
        <p:spPr>
          <a:xfrm>
            <a:off x="381000" y="228600"/>
            <a:ext cx="8382000" cy="609600"/>
          </a:xfrm>
          <a:noFill/>
        </p:spPr>
        <p:txBody>
          <a:bodyPr/>
          <a:lstStyle/>
          <a:p>
            <a:r>
              <a:rPr lang="en-US" altLang="zh-CN" dirty="0"/>
              <a:t>Bandwidth</a:t>
            </a:r>
            <a:endParaRPr lang="en-US" altLang="zh-CN" baseline="30000" dirty="0"/>
          </a:p>
        </p:txBody>
      </p:sp>
      <p:sp>
        <p:nvSpPr>
          <p:cNvPr id="1176583" name="Rectangle 7"/>
          <p:cNvSpPr>
            <a:spLocks noGrp="1" noChangeArrowheads="1"/>
          </p:cNvSpPr>
          <p:nvPr>
            <p:ph type="body" idx="1"/>
          </p:nvPr>
        </p:nvSpPr>
        <p:spPr>
          <a:xfrm>
            <a:off x="304800" y="1066800"/>
            <a:ext cx="8534400" cy="5105400"/>
          </a:xfrm>
          <a:noFill/>
        </p:spPr>
        <p:txBody>
          <a:bodyPr/>
          <a:lstStyle/>
          <a:p>
            <a:pPr>
              <a:spcBef>
                <a:spcPts val="600"/>
              </a:spcBef>
              <a:buClr>
                <a:srgbClr val="FF3300"/>
              </a:buClr>
            </a:pPr>
            <a:r>
              <a:rPr lang="en-US" altLang="zh-CN" dirty="0"/>
              <a:t>Given a bit rate of </a:t>
            </a:r>
            <a:r>
              <a:rPr lang="en-US" altLang="zh-CN" dirty="0">
                <a:solidFill>
                  <a:srgbClr val="FF0000"/>
                </a:solidFill>
              </a:rPr>
              <a:t>b</a:t>
            </a:r>
            <a:r>
              <a:rPr lang="en-US" altLang="zh-CN" dirty="0"/>
              <a:t> bits/sec, the time </a:t>
            </a:r>
            <a:r>
              <a:rPr lang="en-US" altLang="zh-CN" u="sng" dirty="0">
                <a:solidFill>
                  <a:srgbClr val="FF0000"/>
                </a:solidFill>
              </a:rPr>
              <a:t>required</a:t>
            </a:r>
            <a:r>
              <a:rPr lang="en-US" altLang="zh-CN" u="sng" dirty="0">
                <a:solidFill>
                  <a:srgbClr val="FF3300"/>
                </a:solidFill>
              </a:rPr>
              <a:t> </a:t>
            </a:r>
            <a:r>
              <a:rPr lang="en-US" altLang="zh-CN" u="sng" dirty="0"/>
              <a:t>to send 8 bits</a:t>
            </a:r>
            <a:r>
              <a:rPr lang="en-US" altLang="zh-CN" dirty="0"/>
              <a:t> (for example)</a:t>
            </a:r>
            <a:r>
              <a:rPr lang="en-US" altLang="zh-CN" dirty="0">
                <a:solidFill>
                  <a:srgbClr val="FF3300"/>
                </a:solidFill>
              </a:rPr>
              <a:t> </a:t>
            </a:r>
            <a:r>
              <a:rPr lang="en-US" altLang="zh-CN" u="sng" dirty="0">
                <a:solidFill>
                  <a:srgbClr val="FF0000"/>
                </a:solidFill>
              </a:rPr>
              <a:t>1 bit at a time</a:t>
            </a:r>
            <a:r>
              <a:rPr lang="en-US" altLang="zh-CN" dirty="0">
                <a:solidFill>
                  <a:srgbClr val="FF0000"/>
                </a:solidFill>
              </a:rPr>
              <a:t> </a:t>
            </a:r>
            <a:r>
              <a:rPr lang="en-US" altLang="zh-CN" dirty="0"/>
              <a:t>is 8/b sec (</a:t>
            </a:r>
            <a:r>
              <a:rPr lang="zh-CN" altLang="en-US" dirty="0"/>
              <a:t>周期的大小</a:t>
            </a:r>
            <a:r>
              <a:rPr lang="en-US" altLang="zh-CN" dirty="0"/>
              <a:t>), so the frequency of the first harmonic is </a:t>
            </a:r>
            <a:r>
              <a:rPr lang="en-US" altLang="zh-CN" dirty="0">
                <a:solidFill>
                  <a:srgbClr val="FF3300"/>
                </a:solidFill>
              </a:rPr>
              <a:t>b/8 Hz</a:t>
            </a:r>
            <a:r>
              <a:rPr lang="en-US" altLang="zh-CN" dirty="0"/>
              <a:t>. </a:t>
            </a:r>
          </a:p>
          <a:p>
            <a:pPr>
              <a:spcBef>
                <a:spcPts val="600"/>
              </a:spcBef>
              <a:buClr>
                <a:srgbClr val="FF3300"/>
              </a:buClr>
            </a:pPr>
            <a:endParaRPr lang="en-US" altLang="zh-CN" dirty="0"/>
          </a:p>
          <a:p>
            <a:pPr>
              <a:spcBef>
                <a:spcPts val="600"/>
              </a:spcBef>
              <a:buClr>
                <a:srgbClr val="FF3300"/>
              </a:buClr>
            </a:pPr>
            <a:r>
              <a:rPr lang="en-US" altLang="zh-CN" dirty="0"/>
              <a:t>An ordinary telephone line, often called a voice-grade line, has an </a:t>
            </a:r>
            <a:r>
              <a:rPr lang="en-US" altLang="zh-CN" dirty="0">
                <a:solidFill>
                  <a:schemeClr val="hlink"/>
                </a:solidFill>
              </a:rPr>
              <a:t>artificially-introduced </a:t>
            </a:r>
            <a:r>
              <a:rPr lang="en-US" altLang="zh-CN" dirty="0"/>
              <a:t>cutoff frequency just above 3000 Hz. </a:t>
            </a:r>
          </a:p>
          <a:p>
            <a:pPr>
              <a:spcBef>
                <a:spcPts val="600"/>
              </a:spcBef>
              <a:buClr>
                <a:srgbClr val="FF3300"/>
              </a:buClr>
            </a:pPr>
            <a:endParaRPr lang="en-US" altLang="zh-CN" dirty="0"/>
          </a:p>
          <a:p>
            <a:pPr>
              <a:spcBef>
                <a:spcPts val="600"/>
              </a:spcBef>
              <a:buClr>
                <a:srgbClr val="FF3300"/>
              </a:buClr>
            </a:pPr>
            <a:r>
              <a:rPr lang="en-US" altLang="zh-CN" dirty="0"/>
              <a:t>This restriction means that </a:t>
            </a:r>
            <a:r>
              <a:rPr lang="en-US" altLang="zh-CN" dirty="0">
                <a:solidFill>
                  <a:srgbClr val="FF3300"/>
                </a:solidFill>
              </a:rPr>
              <a:t>the number </a:t>
            </a:r>
            <a:r>
              <a:rPr lang="en-US" altLang="zh-CN" dirty="0"/>
              <a:t>of the highest harmonic passed through </a:t>
            </a:r>
            <a:r>
              <a:rPr lang="en-US" altLang="zh-CN" sz="2000" dirty="0"/>
              <a:t>(</a:t>
            </a:r>
            <a:r>
              <a:rPr lang="zh-CN" altLang="en-US" sz="2000" dirty="0">
                <a:solidFill>
                  <a:srgbClr val="FF0000"/>
                </a:solidFill>
              </a:rPr>
              <a:t>最高的可以通过的谐波次数</a:t>
            </a:r>
            <a:r>
              <a:rPr lang="en-US" altLang="zh-CN" sz="2000" dirty="0"/>
              <a:t>) </a:t>
            </a:r>
            <a:r>
              <a:rPr lang="en-US" altLang="zh-CN" dirty="0"/>
              <a:t>is roughly </a:t>
            </a:r>
            <a:r>
              <a:rPr lang="en-US" altLang="zh-CN" dirty="0">
                <a:solidFill>
                  <a:srgbClr val="FF3300"/>
                </a:solidFill>
              </a:rPr>
              <a:t>3000/(b</a:t>
            </a:r>
            <a:r>
              <a:rPr lang="en-US" altLang="zh-CN" dirty="0">
                <a:solidFill>
                  <a:schemeClr val="folHlink"/>
                </a:solidFill>
              </a:rPr>
              <a:t>÷</a:t>
            </a:r>
            <a:r>
              <a:rPr lang="en-US" altLang="zh-CN" dirty="0">
                <a:solidFill>
                  <a:srgbClr val="FF3300"/>
                </a:solidFill>
              </a:rPr>
              <a:t>8) </a:t>
            </a:r>
            <a:r>
              <a:rPr lang="en-US" altLang="zh-CN" dirty="0"/>
              <a:t>or</a:t>
            </a:r>
            <a:r>
              <a:rPr lang="en-US" altLang="zh-CN" dirty="0">
                <a:solidFill>
                  <a:srgbClr val="FF3300"/>
                </a:solidFill>
              </a:rPr>
              <a:t> 24,000/b</a:t>
            </a:r>
            <a:r>
              <a:rPr lang="en-US" altLang="zh-CN" dirty="0"/>
              <a:t> (the cutoff is not sharp, </a:t>
            </a:r>
            <a:r>
              <a:rPr lang="zh-CN" altLang="en-US" sz="2000" dirty="0"/>
              <a:t>该截止</a:t>
            </a:r>
            <a:r>
              <a:rPr lang="zh-CN" altLang="en-US" sz="2000" dirty="0" smtClean="0"/>
              <a:t>不是明显</a:t>
            </a:r>
            <a:r>
              <a:rPr lang="zh-CN" altLang="en-US" sz="2000" dirty="0"/>
              <a:t>的</a:t>
            </a:r>
            <a:r>
              <a:rPr lang="en-US" altLang="zh-CN" dirty="0"/>
              <a:t>).</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Mobile and Wireless Networks</a:t>
            </a:r>
          </a:p>
        </p:txBody>
      </p:sp>
      <p:sp>
        <p:nvSpPr>
          <p:cNvPr id="1258498" name="Rectangle 2"/>
          <p:cNvSpPr>
            <a:spLocks noGrp="1" noChangeArrowheads="1"/>
          </p:cNvSpPr>
          <p:nvPr>
            <p:ph type="title"/>
          </p:nvPr>
        </p:nvSpPr>
        <p:spPr/>
        <p:txBody>
          <a:bodyPr/>
          <a:lstStyle/>
          <a:p>
            <a:r>
              <a:rPr lang="en-US" altLang="zh-CN" dirty="0"/>
              <a:t>Bandwidth</a:t>
            </a:r>
            <a:endParaRPr lang="en-US" altLang="zh-CN" baseline="30000" dirty="0"/>
          </a:p>
        </p:txBody>
      </p:sp>
      <p:sp>
        <p:nvSpPr>
          <p:cNvPr id="1258499" name="Rectangle 3"/>
          <p:cNvSpPr>
            <a:spLocks noGrp="1" noChangeArrowheads="1"/>
          </p:cNvSpPr>
          <p:nvPr>
            <p:ph type="body" idx="1"/>
          </p:nvPr>
        </p:nvSpPr>
        <p:spPr>
          <a:xfrm>
            <a:off x="304800" y="990600"/>
            <a:ext cx="8534400" cy="5181600"/>
          </a:xfrm>
        </p:spPr>
        <p:txBody>
          <a:bodyPr/>
          <a:lstStyle/>
          <a:p>
            <a:pPr marL="0" indent="0">
              <a:spcBef>
                <a:spcPts val="600"/>
              </a:spcBef>
              <a:buNone/>
            </a:pPr>
            <a:r>
              <a:rPr lang="zh-CN" altLang="en-US" dirty="0"/>
              <a:t>其计算过程如下：</a:t>
            </a:r>
          </a:p>
          <a:p>
            <a:pPr>
              <a:spcBef>
                <a:spcPts val="600"/>
              </a:spcBef>
            </a:pPr>
            <a:r>
              <a:rPr lang="en-US" altLang="zh-CN" dirty="0"/>
              <a:t>Given a bit rate of b bits/sec </a:t>
            </a:r>
          </a:p>
          <a:p>
            <a:pPr>
              <a:spcBef>
                <a:spcPts val="600"/>
              </a:spcBef>
            </a:pPr>
            <a:r>
              <a:rPr lang="en-US" altLang="zh-CN" dirty="0"/>
              <a:t>the time required to send 8 bits </a:t>
            </a:r>
            <a:r>
              <a:rPr lang="en-US" altLang="zh-CN" dirty="0">
                <a:solidFill>
                  <a:srgbClr val="FF3300"/>
                </a:solidFill>
              </a:rPr>
              <a:t>1 bit at a time</a:t>
            </a:r>
            <a:r>
              <a:rPr lang="en-US" altLang="zh-CN" dirty="0"/>
              <a:t> is 8/b sec, e.g. T = 8/b</a:t>
            </a:r>
          </a:p>
          <a:p>
            <a:pPr lvl="1">
              <a:spcBef>
                <a:spcPts val="600"/>
              </a:spcBef>
              <a:buClr>
                <a:srgbClr val="FF3300"/>
              </a:buClr>
              <a:buFont typeface="Wingdings" panose="05000000000000000000" pitchFamily="2" charset="2"/>
              <a:buChar char="Ø"/>
            </a:pPr>
            <a:r>
              <a:rPr lang="zh-CN" altLang="en-US" sz="2200" dirty="0">
                <a:solidFill>
                  <a:schemeClr val="hlink"/>
                </a:solidFill>
              </a:rPr>
              <a:t>一次谐波</a:t>
            </a:r>
            <a:r>
              <a:rPr lang="en-US" altLang="zh-CN" sz="2200" dirty="0">
                <a:solidFill>
                  <a:schemeClr val="hlink"/>
                </a:solidFill>
              </a:rPr>
              <a:t>F</a:t>
            </a:r>
            <a:r>
              <a:rPr lang="en-US" altLang="zh-CN" sz="2200" baseline="-25000" dirty="0">
                <a:solidFill>
                  <a:schemeClr val="hlink"/>
                </a:solidFill>
              </a:rPr>
              <a:t>1 </a:t>
            </a:r>
            <a:r>
              <a:rPr lang="en-US" altLang="zh-CN" sz="2200" dirty="0">
                <a:solidFill>
                  <a:schemeClr val="hlink"/>
                </a:solidFill>
              </a:rPr>
              <a:t>= 1/T = b/8</a:t>
            </a:r>
          </a:p>
          <a:p>
            <a:pPr lvl="1">
              <a:spcBef>
                <a:spcPts val="600"/>
              </a:spcBef>
              <a:buClr>
                <a:srgbClr val="FF3300"/>
              </a:buClr>
              <a:buFont typeface="Wingdings" panose="05000000000000000000" pitchFamily="2" charset="2"/>
              <a:buChar char="Ø"/>
            </a:pPr>
            <a:r>
              <a:rPr lang="zh-CN" altLang="en-US" sz="2200" dirty="0"/>
              <a:t>二次谐波</a:t>
            </a:r>
            <a:r>
              <a:rPr lang="en-US" altLang="zh-CN" sz="2200" dirty="0"/>
              <a:t>F</a:t>
            </a:r>
            <a:r>
              <a:rPr lang="en-US" altLang="zh-CN" sz="2200" baseline="-25000" dirty="0"/>
              <a:t>2 </a:t>
            </a:r>
            <a:r>
              <a:rPr lang="en-US" altLang="zh-CN" sz="2200" dirty="0"/>
              <a:t>= 2F</a:t>
            </a:r>
            <a:r>
              <a:rPr lang="en-US" altLang="zh-CN" sz="2200" baseline="-25000" dirty="0"/>
              <a:t>1</a:t>
            </a:r>
            <a:r>
              <a:rPr lang="en-US" altLang="zh-CN" sz="2200" dirty="0"/>
              <a:t>= 2/T</a:t>
            </a:r>
          </a:p>
          <a:p>
            <a:pPr lvl="1">
              <a:spcBef>
                <a:spcPts val="600"/>
              </a:spcBef>
              <a:buClr>
                <a:srgbClr val="FF3300"/>
              </a:buClr>
              <a:buFont typeface="Wingdings" panose="05000000000000000000" pitchFamily="2" charset="2"/>
              <a:buChar char="Ø"/>
            </a:pPr>
            <a:r>
              <a:rPr lang="zh-CN" altLang="en-US" sz="2200" dirty="0"/>
              <a:t>同理，</a:t>
            </a:r>
            <a:r>
              <a:rPr lang="en-US" altLang="zh-CN" sz="2200" dirty="0"/>
              <a:t>n</a:t>
            </a:r>
            <a:r>
              <a:rPr lang="zh-CN" altLang="en-US" sz="2200" dirty="0"/>
              <a:t>次谐波</a:t>
            </a:r>
            <a:r>
              <a:rPr lang="en-US" altLang="zh-CN" sz="2200" dirty="0"/>
              <a:t>F</a:t>
            </a:r>
            <a:r>
              <a:rPr lang="en-US" altLang="zh-CN" sz="2200" baseline="-25000" dirty="0"/>
              <a:t>n</a:t>
            </a:r>
            <a:r>
              <a:rPr lang="en-US" altLang="zh-CN" sz="2200" dirty="0"/>
              <a:t>= n/T = n*b/8</a:t>
            </a:r>
          </a:p>
          <a:p>
            <a:pPr>
              <a:spcBef>
                <a:spcPts val="600"/>
              </a:spcBef>
            </a:pPr>
            <a:endParaRPr lang="zh-CN" altLang="en-US" sz="2200" dirty="0"/>
          </a:p>
          <a:p>
            <a:pPr>
              <a:spcBef>
                <a:spcPts val="600"/>
              </a:spcBef>
            </a:pPr>
            <a:r>
              <a:rPr lang="zh-CN" altLang="en-US" dirty="0"/>
              <a:t>令</a:t>
            </a:r>
            <a:r>
              <a:rPr lang="en-US" altLang="zh-CN" dirty="0"/>
              <a:t>F</a:t>
            </a:r>
            <a:r>
              <a:rPr lang="en-US" altLang="zh-CN" baseline="-25000" dirty="0"/>
              <a:t>n </a:t>
            </a:r>
            <a:r>
              <a:rPr lang="en-US" altLang="zh-CN" dirty="0"/>
              <a:t>= 3000 (</a:t>
            </a:r>
            <a:r>
              <a:rPr lang="zh-CN" altLang="en-US" dirty="0"/>
              <a:t>截止频率</a:t>
            </a:r>
            <a:r>
              <a:rPr lang="en-US" altLang="zh-CN" dirty="0"/>
              <a:t>)</a:t>
            </a:r>
          </a:p>
          <a:p>
            <a:pPr>
              <a:spcBef>
                <a:spcPts val="600"/>
              </a:spcBef>
            </a:pPr>
            <a:r>
              <a:rPr lang="zh-CN" altLang="en-US" dirty="0"/>
              <a:t>则</a:t>
            </a:r>
            <a:r>
              <a:rPr lang="en-US" altLang="zh-CN" dirty="0"/>
              <a:t>n*f = </a:t>
            </a:r>
            <a:r>
              <a:rPr lang="en-US" altLang="zh-CN" dirty="0">
                <a:solidFill>
                  <a:srgbClr val="FF0000"/>
                </a:solidFill>
              </a:rPr>
              <a:t>n/T = 3000</a:t>
            </a:r>
            <a:r>
              <a:rPr lang="zh-CN" altLang="en-US" dirty="0"/>
              <a:t>，</a:t>
            </a:r>
            <a:r>
              <a:rPr lang="en-US" altLang="zh-CN" dirty="0"/>
              <a:t>n</a:t>
            </a:r>
            <a:r>
              <a:rPr lang="zh-CN" altLang="en-US" dirty="0"/>
              <a:t>表示该信号</a:t>
            </a:r>
            <a:r>
              <a:rPr lang="zh-CN" altLang="en-US" dirty="0">
                <a:solidFill>
                  <a:schemeClr val="hlink"/>
                </a:solidFill>
              </a:rPr>
              <a:t>所</a:t>
            </a:r>
            <a:r>
              <a:rPr lang="zh-CN" altLang="en-US" dirty="0" smtClean="0">
                <a:solidFill>
                  <a:schemeClr val="hlink"/>
                </a:solidFill>
              </a:rPr>
              <a:t>对应</a:t>
            </a:r>
            <a:r>
              <a:rPr lang="zh-CN" altLang="en-US" dirty="0" smtClean="0"/>
              <a:t>的可以</a:t>
            </a:r>
            <a:r>
              <a:rPr lang="zh-CN" altLang="en-US" dirty="0"/>
              <a:t>通过的</a:t>
            </a:r>
            <a:r>
              <a:rPr lang="zh-CN" altLang="en-US" dirty="0">
                <a:solidFill>
                  <a:schemeClr val="hlink"/>
                </a:solidFill>
              </a:rPr>
              <a:t>最高频率谐波的</a:t>
            </a:r>
            <a:r>
              <a:rPr lang="zh-CN" altLang="en-US" dirty="0"/>
              <a:t>次数 </a:t>
            </a:r>
            <a:r>
              <a:rPr lang="en-US" altLang="zh-CN" dirty="0"/>
              <a:t>(</a:t>
            </a:r>
            <a:r>
              <a:rPr lang="zh-CN" altLang="en-US" dirty="0"/>
              <a:t>发送谐波的最大个数</a:t>
            </a:r>
            <a:r>
              <a:rPr lang="en-US" altLang="zh-CN" baseline="30000" dirty="0" err="1"/>
              <a:t>cz</a:t>
            </a:r>
            <a:r>
              <a:rPr lang="en-US" altLang="zh-CN" dirty="0"/>
              <a:t>)</a:t>
            </a:r>
            <a:r>
              <a:rPr lang="zh-CN" altLang="en-US" dirty="0"/>
              <a:t>。 </a:t>
            </a:r>
          </a:p>
          <a:p>
            <a:pPr>
              <a:spcBef>
                <a:spcPts val="600"/>
              </a:spcBef>
            </a:pPr>
            <a:r>
              <a:rPr lang="zh-CN" altLang="en-US" dirty="0"/>
              <a:t>所以，</a:t>
            </a:r>
            <a:r>
              <a:rPr lang="en-US" altLang="zh-CN" dirty="0">
                <a:solidFill>
                  <a:srgbClr val="FF0000"/>
                </a:solidFill>
              </a:rPr>
              <a:t>n = 3,000T = 3,000</a:t>
            </a:r>
            <a:r>
              <a:rPr lang="en-US" altLang="zh-CN" dirty="0"/>
              <a:t>*</a:t>
            </a:r>
            <a:r>
              <a:rPr lang="en-US" altLang="zh-CN" dirty="0">
                <a:solidFill>
                  <a:srgbClr val="FF0000"/>
                </a:solidFill>
              </a:rPr>
              <a:t>8/b = 24,000</a:t>
            </a:r>
            <a:r>
              <a:rPr lang="en-US" altLang="zh-CN" dirty="0"/>
              <a:t>/</a:t>
            </a:r>
            <a:r>
              <a:rPr lang="en-US" altLang="zh-CN" dirty="0">
                <a:solidFill>
                  <a:srgbClr val="FF0000"/>
                </a:solidFill>
              </a:rPr>
              <a:t>b</a:t>
            </a:r>
          </a:p>
        </p:txBody>
      </p:sp>
      <p:pic>
        <p:nvPicPr>
          <p:cNvPr id="2451458" name="Picture 2"/>
          <p:cNvPicPr>
            <a:picLocks noChangeAspect="1" noChangeArrowheads="1"/>
          </p:cNvPicPr>
          <p:nvPr/>
        </p:nvPicPr>
        <p:blipFill>
          <a:blip r:embed="rId2"/>
          <a:srcRect/>
          <a:stretch>
            <a:fillRect/>
          </a:stretch>
        </p:blipFill>
        <p:spPr bwMode="auto">
          <a:xfrm>
            <a:off x="5357818" y="2357430"/>
            <a:ext cx="3000396" cy="2383876"/>
          </a:xfrm>
          <a:prstGeom prst="rect">
            <a:avLst/>
          </a:prstGeom>
          <a:noFill/>
          <a:ln w="9525">
            <a:noFill/>
            <a:miter lim="800000"/>
            <a:headEnd/>
            <a:tailEnd/>
          </a:ln>
          <a:effectLst/>
        </p:spPr>
      </p:pic>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Mobile and Wireless Networks</a:t>
            </a:r>
          </a:p>
        </p:txBody>
      </p:sp>
      <p:sp>
        <p:nvSpPr>
          <p:cNvPr id="1178628" name="Text Box 4"/>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178630" name="Rectangle 6"/>
          <p:cNvSpPr>
            <a:spLocks noGrp="1" noChangeArrowheads="1"/>
          </p:cNvSpPr>
          <p:nvPr>
            <p:ph type="title"/>
          </p:nvPr>
        </p:nvSpPr>
        <p:spPr>
          <a:xfrm>
            <a:off x="381000" y="228600"/>
            <a:ext cx="8458200" cy="609600"/>
          </a:xfrm>
          <a:noFill/>
        </p:spPr>
        <p:txBody>
          <a:bodyPr/>
          <a:lstStyle/>
          <a:p>
            <a:r>
              <a:rPr lang="en-US" altLang="zh-CN" dirty="0"/>
              <a:t>Bandwidth</a:t>
            </a:r>
            <a:endParaRPr lang="en-US" altLang="zh-CN" baseline="30000" dirty="0"/>
          </a:p>
        </p:txBody>
      </p:sp>
      <p:pic>
        <p:nvPicPr>
          <p:cNvPr id="1178632" name="Picture 8" descr="2-2"/>
          <p:cNvPicPr>
            <a:picLocks noChangeAspect="1" noChangeArrowheads="1"/>
          </p:cNvPicPr>
          <p:nvPr/>
        </p:nvPicPr>
        <p:blipFill>
          <a:blip r:embed="rId3" cstate="print"/>
          <a:srcRect/>
          <a:stretch>
            <a:fillRect/>
          </a:stretch>
        </p:blipFill>
        <p:spPr bwMode="auto">
          <a:xfrm>
            <a:off x="533400" y="1524000"/>
            <a:ext cx="7924800" cy="3962400"/>
          </a:xfrm>
          <a:prstGeom prst="rect">
            <a:avLst/>
          </a:prstGeom>
          <a:noFill/>
        </p:spPr>
      </p:pic>
      <p:sp>
        <p:nvSpPr>
          <p:cNvPr id="1178635" name="Rectangle 11"/>
          <p:cNvSpPr>
            <a:spLocks noChangeArrowheads="1"/>
          </p:cNvSpPr>
          <p:nvPr/>
        </p:nvSpPr>
        <p:spPr bwMode="auto">
          <a:xfrm>
            <a:off x="642910" y="5715016"/>
            <a:ext cx="7924800" cy="457200"/>
          </a:xfrm>
          <a:prstGeom prst="rect">
            <a:avLst/>
          </a:prstGeom>
          <a:noFill/>
          <a:ln w="9525">
            <a:noFill/>
            <a:miter lim="800000"/>
          </a:ln>
          <a:effectLst/>
        </p:spPr>
        <p:txBody>
          <a:bodyPr anchor="ctr"/>
          <a:lstStyle/>
          <a:p>
            <a:pPr algn="ctr">
              <a:spcBef>
                <a:spcPct val="0"/>
              </a:spcBef>
              <a:buSzTx/>
              <a:buFontTx/>
              <a:buNone/>
            </a:pPr>
            <a:r>
              <a:rPr lang="en-US" altLang="zh-CN" sz="2400" baseline="0" dirty="0">
                <a:solidFill>
                  <a:srgbClr val="FF0000"/>
                </a:solidFill>
                <a:ea typeface="宋体" panose="02010600030101010101" pitchFamily="2" charset="-122"/>
              </a:rPr>
              <a:t>Figure</a:t>
            </a:r>
            <a:r>
              <a:rPr lang="en-US" altLang="zh-CN" sz="2400" baseline="0" dirty="0">
                <a:ea typeface="宋体" panose="02010600030101010101" pitchFamily="2" charset="-122"/>
              </a:rPr>
              <a:t> </a:t>
            </a:r>
            <a:r>
              <a:rPr lang="en-US" altLang="zh-CN" sz="2400" baseline="0" dirty="0" smtClean="0">
                <a:ea typeface="宋体" panose="02010600030101010101" pitchFamily="2" charset="-122"/>
              </a:rPr>
              <a:t>relation between data rate and harmonics</a:t>
            </a:r>
            <a:endParaRPr lang="en-US" altLang="zh-CN" sz="2400" baseline="0" dirty="0">
              <a:ea typeface="宋体" panose="02010600030101010101" pitchFamily="2" charset="-122"/>
            </a:endParaRPr>
          </a:p>
        </p:txBody>
      </p:sp>
      <p:sp>
        <p:nvSpPr>
          <p:cNvPr id="2" name="矩形 1"/>
          <p:cNvSpPr/>
          <p:nvPr/>
        </p:nvSpPr>
        <p:spPr>
          <a:xfrm>
            <a:off x="5286380" y="1000108"/>
            <a:ext cx="3500462" cy="461665"/>
          </a:xfrm>
          <a:prstGeom prst="rect">
            <a:avLst/>
          </a:prstGeom>
        </p:spPr>
        <p:txBody>
          <a:bodyPr wrap="square">
            <a:spAutoFit/>
          </a:bodyPr>
          <a:lstStyle/>
          <a:p>
            <a:pPr>
              <a:buNone/>
            </a:pPr>
            <a:r>
              <a:rPr lang="en-US" altLang="zh-CN" dirty="0">
                <a:solidFill>
                  <a:srgbClr val="FF0000"/>
                </a:solidFill>
              </a:rPr>
              <a:t>n = 3,000T = 24,000/b</a:t>
            </a:r>
          </a:p>
        </p:txBody>
      </p:sp>
      <p:sp>
        <p:nvSpPr>
          <p:cNvPr id="3" name="矩形 2"/>
          <p:cNvSpPr/>
          <p:nvPr/>
        </p:nvSpPr>
        <p:spPr>
          <a:xfrm>
            <a:off x="5316528" y="5034490"/>
            <a:ext cx="1069524" cy="338554"/>
          </a:xfrm>
          <a:prstGeom prst="rect">
            <a:avLst/>
          </a:prstGeom>
        </p:spPr>
        <p:txBody>
          <a:bodyPr wrap="none">
            <a:spAutoFit/>
          </a:bodyPr>
          <a:lstStyle/>
          <a:p>
            <a:pPr>
              <a:buNone/>
            </a:pPr>
            <a:r>
              <a:rPr lang="en-US" altLang="zh-CN" sz="2400" dirty="0">
                <a:solidFill>
                  <a:srgbClr val="FF0000"/>
                </a:solidFill>
              </a:rPr>
              <a:t>38.4 kbps</a:t>
            </a:r>
            <a:endParaRPr lang="zh-CN" altLang="en-US" sz="2400" dirty="0">
              <a:solidFill>
                <a:srgbClr val="FF0000"/>
              </a:solidFill>
            </a:endParaRPr>
          </a:p>
        </p:txBody>
      </p:sp>
      <p:sp>
        <p:nvSpPr>
          <p:cNvPr id="9" name="矩形 8"/>
          <p:cNvSpPr/>
          <p:nvPr/>
        </p:nvSpPr>
        <p:spPr>
          <a:xfrm>
            <a:off x="5325097" y="4581636"/>
            <a:ext cx="1069524" cy="338554"/>
          </a:xfrm>
          <a:prstGeom prst="rect">
            <a:avLst/>
          </a:prstGeom>
        </p:spPr>
        <p:txBody>
          <a:bodyPr wrap="none">
            <a:spAutoFit/>
          </a:bodyPr>
          <a:lstStyle/>
          <a:p>
            <a:pPr>
              <a:buNone/>
            </a:pPr>
            <a:r>
              <a:rPr lang="en-US" altLang="zh-CN" sz="2400" dirty="0">
                <a:solidFill>
                  <a:srgbClr val="FF0000"/>
                </a:solidFill>
              </a:rPr>
              <a:t>19.2 kbps</a:t>
            </a:r>
            <a:endParaRPr lang="zh-CN" altLang="en-US" sz="2400" dirty="0">
              <a:solidFill>
                <a:srgbClr val="FF0000"/>
              </a:solidFill>
            </a:endParaRPr>
          </a:p>
        </p:txBody>
      </p:sp>
      <p:sp>
        <p:nvSpPr>
          <p:cNvPr id="10" name="矩形 9"/>
          <p:cNvSpPr/>
          <p:nvPr/>
        </p:nvSpPr>
        <p:spPr>
          <a:xfrm>
            <a:off x="5428739" y="4160541"/>
            <a:ext cx="957313" cy="338554"/>
          </a:xfrm>
          <a:prstGeom prst="rect">
            <a:avLst/>
          </a:prstGeom>
        </p:spPr>
        <p:txBody>
          <a:bodyPr wrap="none">
            <a:spAutoFit/>
          </a:bodyPr>
          <a:lstStyle>
            <a:defPPr>
              <a:defRPr lang="en-US"/>
            </a:defPPr>
            <a:lvl1pPr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1pPr>
            <a:lvl2pPr marL="4572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2pPr>
            <a:lvl3pPr marL="9144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3pPr>
            <a:lvl4pPr marL="13716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4pPr>
            <a:lvl5pPr marL="18288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5pPr>
            <a:lvl6pPr marL="22860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6pPr>
            <a:lvl7pPr marL="27432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7pPr>
            <a:lvl8pPr marL="32004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8pPr>
            <a:lvl9pPr marL="36576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9pPr>
          </a:lstStyle>
          <a:p>
            <a:pPr>
              <a:buNone/>
            </a:pPr>
            <a:r>
              <a:rPr lang="en-US" altLang="zh-CN" sz="2400" dirty="0">
                <a:solidFill>
                  <a:srgbClr val="FF0000"/>
                </a:solidFill>
              </a:rPr>
              <a:t>9.6 kbps</a:t>
            </a:r>
            <a:endParaRPr lang="zh-CN" altLang="en-US" sz="2400" dirty="0">
              <a:solidFill>
                <a:srgbClr val="FF0000"/>
              </a:solidFill>
            </a:endParaRPr>
          </a:p>
        </p:txBody>
      </p:sp>
      <p:sp>
        <p:nvSpPr>
          <p:cNvPr id="11" name="矩形 10"/>
          <p:cNvSpPr/>
          <p:nvPr/>
        </p:nvSpPr>
        <p:spPr>
          <a:xfrm>
            <a:off x="5437308" y="3724379"/>
            <a:ext cx="955326" cy="338554"/>
          </a:xfrm>
          <a:prstGeom prst="rect">
            <a:avLst/>
          </a:prstGeom>
        </p:spPr>
        <p:txBody>
          <a:bodyPr wrap="none">
            <a:spAutoFit/>
          </a:bodyPr>
          <a:lstStyle>
            <a:defPPr>
              <a:defRPr lang="en-US"/>
            </a:defPPr>
            <a:lvl1pPr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1pPr>
            <a:lvl2pPr marL="4572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2pPr>
            <a:lvl3pPr marL="9144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3pPr>
            <a:lvl4pPr marL="13716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4pPr>
            <a:lvl5pPr marL="1828800" algn="l" rtl="0" fontAlgn="base">
              <a:spcBef>
                <a:spcPct val="20000"/>
              </a:spcBef>
              <a:spcAft>
                <a:spcPct val="0"/>
              </a:spcAft>
              <a:buSzPct val="100000"/>
              <a:buFont typeface="Wingdings" panose="05000000000000000000" pitchFamily="2" charset="2"/>
              <a:buChar char="n"/>
              <a:defRPr sz="3600" kern="1200" baseline="-18000">
                <a:solidFill>
                  <a:schemeClr val="tx1"/>
                </a:solidFill>
                <a:latin typeface="Tahoma" panose="020B0604030504040204" pitchFamily="34" charset="0"/>
                <a:ea typeface="PMingLiU" panose="02020500000000000000" pitchFamily="18" charset="-120"/>
                <a:cs typeface="+mn-cs"/>
              </a:defRPr>
            </a:lvl5pPr>
            <a:lvl6pPr marL="22860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6pPr>
            <a:lvl7pPr marL="27432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7pPr>
            <a:lvl8pPr marL="32004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8pPr>
            <a:lvl9pPr marL="3657600" algn="l" defTabSz="914400" rtl="0" eaLnBrk="1" latinLnBrk="0" hangingPunct="1">
              <a:defRPr sz="3600" kern="1200" baseline="-18000">
                <a:solidFill>
                  <a:schemeClr val="tx1"/>
                </a:solidFill>
                <a:latin typeface="Tahoma" panose="020B0604030504040204" pitchFamily="34" charset="0"/>
                <a:ea typeface="PMingLiU" panose="02020500000000000000" pitchFamily="18" charset="-120"/>
                <a:cs typeface="+mn-cs"/>
              </a:defRPr>
            </a:lvl9pPr>
          </a:lstStyle>
          <a:p>
            <a:pPr>
              <a:buNone/>
            </a:pPr>
            <a:r>
              <a:rPr lang="en-US" altLang="zh-CN" sz="2400" dirty="0">
                <a:solidFill>
                  <a:srgbClr val="FF0000"/>
                </a:solidFill>
              </a:rPr>
              <a:t>4.8 kbps</a:t>
            </a:r>
            <a:endParaRPr lang="zh-CN" altLang="en-US" sz="2400" dirty="0">
              <a:solidFill>
                <a:srgbClr val="FF0000"/>
              </a:solidFill>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1252354" name="Text Box 2"/>
          <p:cNvSpPr txBox="1">
            <a:spLocks noChangeArrowheads="1"/>
          </p:cNvSpPr>
          <p:nvPr/>
        </p:nvSpPr>
        <p:spPr bwMode="auto">
          <a:xfrm>
            <a:off x="457200" y="457200"/>
            <a:ext cx="5257800" cy="457200"/>
          </a:xfrm>
          <a:prstGeom prst="rect">
            <a:avLst/>
          </a:prstGeom>
          <a:noFill/>
          <a:ln w="9525">
            <a:noFill/>
            <a:miter lim="800000"/>
          </a:ln>
          <a:effectLst/>
        </p:spPr>
        <p:txBody>
          <a:bodyPr>
            <a:spAutoFit/>
          </a:bodyPr>
          <a:lstStyle/>
          <a:p>
            <a:pPr eaLnBrk="0" hangingPunct="0">
              <a:spcBef>
                <a:spcPct val="0"/>
              </a:spcBef>
              <a:buSzTx/>
              <a:buFontTx/>
              <a:buNone/>
            </a:pPr>
            <a:endParaRPr lang="en-US" altLang="zh-CN" b="1" i="1">
              <a:solidFill>
                <a:schemeClr val="hlink"/>
              </a:solidFill>
              <a:latin typeface="Times New Roman" panose="02020603050405020304" pitchFamily="18" charset="0"/>
              <a:ea typeface="宋体" panose="02010600030101010101" pitchFamily="2" charset="-122"/>
            </a:endParaRPr>
          </a:p>
        </p:txBody>
      </p:sp>
      <p:sp>
        <p:nvSpPr>
          <p:cNvPr id="1252356" name="Rectangle 4"/>
          <p:cNvSpPr>
            <a:spLocks noGrp="1" noChangeArrowheads="1"/>
          </p:cNvSpPr>
          <p:nvPr>
            <p:ph type="body" idx="1"/>
          </p:nvPr>
        </p:nvSpPr>
        <p:spPr>
          <a:xfrm>
            <a:off x="304800" y="1066800"/>
            <a:ext cx="8482042" cy="5026496"/>
          </a:xfrm>
          <a:noFill/>
        </p:spPr>
        <p:txBody>
          <a:bodyPr/>
          <a:lstStyle/>
          <a:p>
            <a:pPr>
              <a:spcBef>
                <a:spcPts val="600"/>
              </a:spcBef>
              <a:buClr>
                <a:srgbClr val="FF3300"/>
              </a:buClr>
            </a:pPr>
            <a:r>
              <a:rPr lang="en-US" altLang="zh-CN" dirty="0"/>
              <a:t>It should be obvious that </a:t>
            </a:r>
            <a:r>
              <a:rPr lang="en-US" altLang="zh-CN" dirty="0">
                <a:solidFill>
                  <a:schemeClr val="hlink"/>
                </a:solidFill>
              </a:rPr>
              <a:t>at data rates</a:t>
            </a:r>
            <a:r>
              <a:rPr lang="en-US" altLang="zh-CN" dirty="0"/>
              <a:t> much higher than 38.4 kbps, there is no hope at all for binary signals, even if the transmission facility is completely noiseless. </a:t>
            </a:r>
          </a:p>
          <a:p>
            <a:pPr>
              <a:spcBef>
                <a:spcPts val="600"/>
              </a:spcBef>
              <a:buClr>
                <a:srgbClr val="FF3300"/>
              </a:buClr>
            </a:pPr>
            <a:endParaRPr lang="en-US" altLang="zh-CN" dirty="0"/>
          </a:p>
          <a:p>
            <a:pPr>
              <a:spcBef>
                <a:spcPts val="600"/>
              </a:spcBef>
              <a:buClr>
                <a:srgbClr val="FF3300"/>
              </a:buClr>
            </a:pPr>
            <a:r>
              <a:rPr lang="en-US" altLang="zh-CN" dirty="0"/>
              <a:t>In other words, </a:t>
            </a:r>
            <a:r>
              <a:rPr lang="en-US" altLang="zh-CN" dirty="0">
                <a:solidFill>
                  <a:srgbClr val="FF3300"/>
                </a:solidFill>
              </a:rPr>
              <a:t>limiting the bandwidth </a:t>
            </a:r>
            <a:r>
              <a:rPr lang="en-US" altLang="zh-CN" dirty="0"/>
              <a:t>limits</a:t>
            </a:r>
            <a:r>
              <a:rPr lang="en-US" altLang="zh-CN" dirty="0">
                <a:solidFill>
                  <a:srgbClr val="FF3300"/>
                </a:solidFill>
              </a:rPr>
              <a:t> the data rate</a:t>
            </a:r>
            <a:r>
              <a:rPr lang="en-US" altLang="zh-CN" dirty="0"/>
              <a:t>, even for perfect channels.</a:t>
            </a:r>
          </a:p>
        </p:txBody>
      </p:sp>
      <p:sp>
        <p:nvSpPr>
          <p:cNvPr id="1252358" name="Rectangle 6"/>
          <p:cNvSpPr>
            <a:spLocks noGrp="1" noChangeArrowheads="1"/>
          </p:cNvSpPr>
          <p:nvPr>
            <p:ph type="title"/>
          </p:nvPr>
        </p:nvSpPr>
        <p:spPr/>
        <p:txBody>
          <a:bodyPr/>
          <a:lstStyle/>
          <a:p>
            <a:r>
              <a:rPr lang="en-US" altLang="zh-CN" dirty="0"/>
              <a:t>0.2.6 Bandwidth</a:t>
            </a:r>
            <a:endParaRPr lang="zh-CN" altLang="en-US"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dirty="0"/>
              <a:t>Mobile and Wireless Networks</a:t>
            </a:r>
          </a:p>
        </p:txBody>
      </p:sp>
      <p:sp>
        <p:nvSpPr>
          <p:cNvPr id="814090"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pic>
        <p:nvPicPr>
          <p:cNvPr id="814094" name="Picture 14"/>
          <p:cNvPicPr>
            <a:picLocks noChangeAspect="1" noChangeArrowheads="1"/>
          </p:cNvPicPr>
          <p:nvPr/>
        </p:nvPicPr>
        <p:blipFill>
          <a:blip r:embed="rId3" cstate="print"/>
          <a:srcRect/>
          <a:stretch>
            <a:fillRect/>
          </a:stretch>
        </p:blipFill>
        <p:spPr bwMode="auto">
          <a:xfrm>
            <a:off x="2667000" y="4419600"/>
            <a:ext cx="3843338" cy="458788"/>
          </a:xfrm>
          <a:prstGeom prst="rect">
            <a:avLst/>
          </a:prstGeom>
          <a:noFill/>
          <a:ln w="57150">
            <a:solidFill>
              <a:srgbClr val="3366FF"/>
            </a:solidFill>
            <a:miter lim="800000"/>
            <a:headEnd/>
            <a:tailEnd/>
          </a:ln>
          <a:effectLst/>
        </p:spPr>
      </p:pic>
      <p:sp>
        <p:nvSpPr>
          <p:cNvPr id="814095" name="Rectangle 15"/>
          <p:cNvSpPr>
            <a:spLocks noChangeArrowheads="1"/>
          </p:cNvSpPr>
          <p:nvPr/>
        </p:nvSpPr>
        <p:spPr bwMode="auto">
          <a:xfrm>
            <a:off x="285720" y="5214950"/>
            <a:ext cx="8534400" cy="830997"/>
          </a:xfrm>
          <a:prstGeom prst="rect">
            <a:avLst/>
          </a:prstGeom>
          <a:noFill/>
          <a:ln w="9525">
            <a:noFill/>
            <a:miter lim="800000"/>
          </a:ln>
          <a:effectLst/>
        </p:spPr>
        <p:txBody>
          <a:bodyPr>
            <a:spAutoFit/>
          </a:bodyPr>
          <a:lstStyle/>
          <a:p>
            <a:pPr marL="342265" indent="-342265" algn="just" eaLnBrk="0" hangingPunct="0">
              <a:spcBef>
                <a:spcPts val="600"/>
              </a:spcBef>
              <a:buClr>
                <a:schemeClr val="hlink"/>
              </a:buClr>
              <a:buSzTx/>
              <a:buFontTx/>
              <a:buChar char="•"/>
            </a:pPr>
            <a:r>
              <a:rPr lang="en-US" altLang="zh-CN" sz="2400" baseline="0" dirty="0">
                <a:ea typeface="宋体" panose="02010600030101010101" pitchFamily="2" charset="-122"/>
              </a:rPr>
              <a:t>The spectrum has only five spikes, at 100, 300, 500, 700, and 900 Hz (see Figure 0.13).</a:t>
            </a:r>
          </a:p>
        </p:txBody>
      </p:sp>
      <p:sp>
        <p:nvSpPr>
          <p:cNvPr id="814096" name="Rectangle 16"/>
          <p:cNvSpPr>
            <a:spLocks noGrp="1" noChangeArrowheads="1"/>
          </p:cNvSpPr>
          <p:nvPr>
            <p:ph type="title"/>
          </p:nvPr>
        </p:nvSpPr>
        <p:spPr/>
        <p:txBody>
          <a:bodyPr/>
          <a:lstStyle/>
          <a:p>
            <a:r>
              <a:rPr lang="en-US" altLang="zh-CN" dirty="0">
                <a:solidFill>
                  <a:schemeClr val="hlink"/>
                </a:solidFill>
              </a:rPr>
              <a:t>Example 0.10</a:t>
            </a:r>
            <a:endParaRPr lang="zh-CN" altLang="en-US" dirty="0">
              <a:solidFill>
                <a:schemeClr val="hlink"/>
              </a:solidFill>
            </a:endParaRPr>
          </a:p>
        </p:txBody>
      </p:sp>
      <p:sp>
        <p:nvSpPr>
          <p:cNvPr id="814097" name="Rectangle 17"/>
          <p:cNvSpPr>
            <a:spLocks noGrp="1" noChangeArrowheads="1"/>
          </p:cNvSpPr>
          <p:nvPr>
            <p:ph type="body" idx="1"/>
          </p:nvPr>
        </p:nvSpPr>
        <p:spPr>
          <a:xfrm>
            <a:off x="304800" y="1066800"/>
            <a:ext cx="8534400" cy="3154288"/>
          </a:xfrm>
        </p:spPr>
        <p:txBody>
          <a:bodyPr/>
          <a:lstStyle/>
          <a:p>
            <a:pPr>
              <a:spcBef>
                <a:spcPts val="600"/>
              </a:spcBef>
            </a:pPr>
            <a:r>
              <a:rPr lang="en-US" altLang="zh-CN" sz="2300" dirty="0"/>
              <a:t>If a periodic signal </a:t>
            </a:r>
            <a:r>
              <a:rPr lang="en-US" altLang="zh-CN" sz="2300" dirty="0">
                <a:solidFill>
                  <a:srgbClr val="FF0000"/>
                </a:solidFill>
              </a:rPr>
              <a:t>is</a:t>
            </a:r>
            <a:r>
              <a:rPr lang="en-US" altLang="zh-CN" sz="2300" dirty="0"/>
              <a:t> decomposed </a:t>
            </a:r>
            <a:r>
              <a:rPr lang="en-US" altLang="zh-CN" sz="2300" dirty="0">
                <a:solidFill>
                  <a:srgbClr val="FF0000"/>
                </a:solidFill>
              </a:rPr>
              <a:t>into</a:t>
            </a:r>
            <a:r>
              <a:rPr lang="en-US" altLang="zh-CN" sz="2300" dirty="0"/>
              <a:t> five sine waves with frequencies of 100, 300, 500, 700, and 900 Hz, what is its </a:t>
            </a:r>
            <a:r>
              <a:rPr lang="en-US" altLang="zh-CN" sz="2300" dirty="0">
                <a:solidFill>
                  <a:srgbClr val="FF0000"/>
                </a:solidFill>
              </a:rPr>
              <a:t>bandwidth</a:t>
            </a:r>
            <a:r>
              <a:rPr lang="en-US" altLang="zh-CN" sz="2300" dirty="0"/>
              <a:t>? </a:t>
            </a:r>
          </a:p>
          <a:p>
            <a:pPr>
              <a:spcBef>
                <a:spcPts val="600"/>
              </a:spcBef>
            </a:pPr>
            <a:r>
              <a:rPr lang="en-US" altLang="zh-CN" sz="2300" dirty="0"/>
              <a:t>Draw the </a:t>
            </a:r>
            <a:r>
              <a:rPr lang="en-US" altLang="zh-CN" sz="2300" dirty="0">
                <a:solidFill>
                  <a:srgbClr val="FF0000"/>
                </a:solidFill>
              </a:rPr>
              <a:t>spectrum</a:t>
            </a:r>
            <a:r>
              <a:rPr lang="en-US" altLang="zh-CN" sz="2300" dirty="0"/>
              <a:t>, assuming all components have a maximum amplitude of 10 V.</a:t>
            </a:r>
          </a:p>
          <a:p>
            <a:pPr>
              <a:spcBef>
                <a:spcPts val="600"/>
              </a:spcBef>
              <a:buFontTx/>
              <a:buNone/>
            </a:pPr>
            <a:r>
              <a:rPr lang="en-US" altLang="zh-CN" sz="2300" dirty="0">
                <a:solidFill>
                  <a:schemeClr val="hlink"/>
                </a:solidFill>
              </a:rPr>
              <a:t>Solution</a:t>
            </a:r>
          </a:p>
          <a:p>
            <a:pPr>
              <a:spcBef>
                <a:spcPts val="600"/>
              </a:spcBef>
            </a:pPr>
            <a:r>
              <a:rPr lang="en-US" altLang="zh-CN" sz="2300" dirty="0"/>
              <a:t>Let </a:t>
            </a:r>
            <a:r>
              <a:rPr lang="en-US" altLang="zh-CN" sz="2300" dirty="0" err="1">
                <a:solidFill>
                  <a:schemeClr val="hlink"/>
                </a:solidFill>
              </a:rPr>
              <a:t>f</a:t>
            </a:r>
            <a:r>
              <a:rPr lang="en-US" altLang="zh-CN" sz="2300" baseline="-25000" dirty="0" err="1">
                <a:solidFill>
                  <a:schemeClr val="hlink"/>
                </a:solidFill>
              </a:rPr>
              <a:t>h</a:t>
            </a:r>
            <a:r>
              <a:rPr lang="en-US" altLang="zh-CN" sz="2300" dirty="0"/>
              <a:t> be the highest frequency, </a:t>
            </a:r>
            <a:r>
              <a:rPr lang="en-US" altLang="zh-CN" sz="2300" dirty="0" err="1">
                <a:solidFill>
                  <a:schemeClr val="hlink"/>
                </a:solidFill>
              </a:rPr>
              <a:t>f</a:t>
            </a:r>
            <a:r>
              <a:rPr lang="en-US" altLang="zh-CN" sz="2300" baseline="-25000" dirty="0" err="1">
                <a:solidFill>
                  <a:schemeClr val="hlink"/>
                </a:solidFill>
              </a:rPr>
              <a:t>l</a:t>
            </a:r>
            <a:r>
              <a:rPr lang="en-US" altLang="zh-CN" sz="2300" dirty="0"/>
              <a:t> the lowest frequency, and </a:t>
            </a:r>
            <a:r>
              <a:rPr lang="en-US" altLang="zh-CN" sz="2300" dirty="0">
                <a:solidFill>
                  <a:schemeClr val="hlink"/>
                </a:solidFill>
              </a:rPr>
              <a:t>B</a:t>
            </a:r>
            <a:r>
              <a:rPr lang="en-US" altLang="zh-CN" sz="2300" dirty="0"/>
              <a:t> the bandwidth. Then</a:t>
            </a:r>
            <a:endParaRPr lang="zh-CN" altLang="en-US" sz="23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998406" name="Picture 6"/>
          <p:cNvPicPr>
            <a:picLocks noChangeAspect="1" noChangeArrowheads="1"/>
          </p:cNvPicPr>
          <p:nvPr/>
        </p:nvPicPr>
        <p:blipFill>
          <a:blip r:embed="rId3" cstate="print"/>
          <a:srcRect/>
          <a:stretch>
            <a:fillRect/>
          </a:stretch>
        </p:blipFill>
        <p:spPr bwMode="auto">
          <a:xfrm>
            <a:off x="1184275" y="2430463"/>
            <a:ext cx="6929438" cy="2305050"/>
          </a:xfrm>
          <a:prstGeom prst="rect">
            <a:avLst/>
          </a:prstGeom>
          <a:noFill/>
          <a:ln w="9525">
            <a:noFill/>
            <a:miter lim="800000"/>
            <a:headEnd/>
            <a:tailEnd/>
          </a:ln>
          <a:effectLst/>
        </p:spPr>
      </p:pic>
      <p:sp>
        <p:nvSpPr>
          <p:cNvPr id="998407" name="Rectangle 7"/>
          <p:cNvSpPr>
            <a:spLocks noGrp="1" noChangeArrowheads="1"/>
          </p:cNvSpPr>
          <p:nvPr>
            <p:ph type="title"/>
          </p:nvPr>
        </p:nvSpPr>
        <p:spPr/>
        <p:txBody>
          <a:bodyPr/>
          <a:lstStyle/>
          <a:p>
            <a:r>
              <a:rPr lang="en-US" altLang="zh-CN" dirty="0">
                <a:solidFill>
                  <a:srgbClr val="FF0000"/>
                </a:solidFill>
              </a:rPr>
              <a:t>Figure 0.13</a:t>
            </a:r>
            <a:r>
              <a:rPr lang="en-US" altLang="zh-CN" dirty="0">
                <a:solidFill>
                  <a:schemeClr val="folHlink"/>
                </a:solidFill>
              </a:rPr>
              <a:t> </a:t>
            </a:r>
            <a:r>
              <a:rPr lang="en-US" altLang="zh-CN" dirty="0"/>
              <a:t>The bandwidth for Example 0.10</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p:cNvSpPr>
            <a:spLocks noGrp="1"/>
          </p:cNvSpPr>
          <p:nvPr>
            <p:ph type="ftr" sz="quarter" idx="11"/>
          </p:nvPr>
        </p:nvSpPr>
        <p:spPr/>
        <p:txBody>
          <a:bodyPr/>
          <a:lstStyle/>
          <a:p>
            <a:r>
              <a:rPr lang="en-US" altLang="zh-CN" dirty="0"/>
              <a:t>Mobile and Wireless Networks</a:t>
            </a:r>
          </a:p>
        </p:txBody>
      </p:sp>
      <p:sp>
        <p:nvSpPr>
          <p:cNvPr id="815114"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15115" name="Rectangle 11"/>
          <p:cNvSpPr>
            <a:spLocks noChangeArrowheads="1"/>
          </p:cNvSpPr>
          <p:nvPr/>
        </p:nvSpPr>
        <p:spPr bwMode="auto">
          <a:xfrm>
            <a:off x="380999" y="1066800"/>
            <a:ext cx="8431161" cy="3277820"/>
          </a:xfrm>
          <a:prstGeom prst="rect">
            <a:avLst/>
          </a:prstGeom>
          <a:noFill/>
          <a:ln w="9525">
            <a:noFill/>
            <a:miter lim="800000"/>
          </a:ln>
          <a:effectLst/>
        </p:spPr>
        <p:txBody>
          <a:bodyPr wrap="square">
            <a:spAutoFit/>
          </a:bodyPr>
          <a:lstStyle/>
          <a:p>
            <a:pPr marL="342000" indent="-342000" eaLnBrk="0" hangingPunct="0">
              <a:spcBef>
                <a:spcPts val="600"/>
              </a:spcBef>
              <a:buClr>
                <a:schemeClr val="hlink"/>
              </a:buClr>
              <a:buSzTx/>
              <a:buFontTx/>
              <a:buChar char="•"/>
            </a:pPr>
            <a:r>
              <a:rPr lang="en-US" altLang="zh-CN" sz="2400" baseline="0" dirty="0">
                <a:ea typeface="宋体" panose="02010600030101010101" pitchFamily="2" charset="-122"/>
              </a:rPr>
              <a:t>A periodic signal has a bandwidth of 20 Hz. The highest frequency is 60 Hz. What is the lowest frequency? Draw the spectrum if the signal contains all </a:t>
            </a:r>
            <a:r>
              <a:rPr lang="en-US" altLang="zh-CN" sz="2400" baseline="0" dirty="0">
                <a:solidFill>
                  <a:schemeClr val="hlink"/>
                </a:solidFill>
                <a:ea typeface="宋体" panose="02010600030101010101" pitchFamily="2" charset="-122"/>
              </a:rPr>
              <a:t>integer</a:t>
            </a:r>
            <a:r>
              <a:rPr lang="en-US" altLang="zh-CN" sz="2400" dirty="0">
                <a:solidFill>
                  <a:schemeClr val="hlink"/>
                </a:solidFill>
                <a:ea typeface="宋体" panose="02010600030101010101" pitchFamily="2" charset="-122"/>
              </a:rPr>
              <a:t> </a:t>
            </a:r>
            <a:r>
              <a:rPr lang="en-US" altLang="zh-CN" sz="2400" baseline="0" dirty="0">
                <a:solidFill>
                  <a:schemeClr val="hlink"/>
                </a:solidFill>
                <a:ea typeface="宋体" panose="02010600030101010101" pitchFamily="2" charset="-122"/>
              </a:rPr>
              <a:t>frequencies</a:t>
            </a:r>
            <a:r>
              <a:rPr lang="en-US" altLang="zh-CN" sz="2400" baseline="0" dirty="0">
                <a:ea typeface="宋体" panose="02010600030101010101" pitchFamily="2" charset="-122"/>
              </a:rPr>
              <a:t> of the same amplitude.</a:t>
            </a:r>
          </a:p>
          <a:p>
            <a:pPr marL="342000" indent="-342000" eaLnBrk="0" hangingPunct="0">
              <a:spcBef>
                <a:spcPts val="600"/>
              </a:spcBef>
              <a:buClr>
                <a:schemeClr val="hlink"/>
              </a:buClr>
              <a:buSzTx/>
              <a:buFontTx/>
              <a:buChar char="•"/>
            </a:pPr>
            <a:endParaRPr lang="en-US" altLang="zh-CN" sz="2400" baseline="0" dirty="0">
              <a:ea typeface="宋体" panose="02010600030101010101" pitchFamily="2" charset="-122"/>
            </a:endParaRPr>
          </a:p>
          <a:p>
            <a:pPr marL="342000" indent="-342000" algn="just" eaLnBrk="0" hangingPunct="0">
              <a:spcBef>
                <a:spcPts val="600"/>
              </a:spcBef>
              <a:buClr>
                <a:schemeClr val="hlink"/>
              </a:buClr>
              <a:buSzTx/>
              <a:buFontTx/>
              <a:buNone/>
            </a:pPr>
            <a:r>
              <a:rPr lang="en-US" altLang="zh-CN" sz="2400" baseline="0" dirty="0">
                <a:solidFill>
                  <a:schemeClr val="hlink"/>
                </a:solidFill>
                <a:ea typeface="宋体" panose="02010600030101010101" pitchFamily="2" charset="-122"/>
              </a:rPr>
              <a:t>Solution</a:t>
            </a:r>
          </a:p>
          <a:p>
            <a:pPr marL="342000" indent="-342000" eaLnBrk="0" hangingPunct="0">
              <a:spcBef>
                <a:spcPts val="600"/>
              </a:spcBef>
              <a:buClr>
                <a:schemeClr val="hlink"/>
              </a:buClr>
              <a:buSzTx/>
              <a:buFontTx/>
              <a:buChar char="•"/>
            </a:pPr>
            <a:r>
              <a:rPr lang="en-US" altLang="zh-CN" sz="2400" baseline="0" dirty="0">
                <a:ea typeface="宋体" panose="02010600030101010101" pitchFamily="2" charset="-122"/>
              </a:rPr>
              <a:t>Let </a:t>
            </a:r>
            <a:r>
              <a:rPr lang="en-US" altLang="zh-CN" sz="2400" baseline="0" dirty="0" err="1">
                <a:solidFill>
                  <a:schemeClr val="hlink"/>
                </a:solidFill>
                <a:ea typeface="宋体" panose="02010600030101010101" pitchFamily="2" charset="-122"/>
              </a:rPr>
              <a:t>f</a:t>
            </a:r>
            <a:r>
              <a:rPr lang="en-US" altLang="zh-CN" sz="2400" baseline="-25000" dirty="0" err="1">
                <a:solidFill>
                  <a:schemeClr val="hlink"/>
                </a:solidFill>
                <a:ea typeface="宋体" panose="02010600030101010101" pitchFamily="2" charset="-122"/>
              </a:rPr>
              <a:t>h</a:t>
            </a:r>
            <a:r>
              <a:rPr lang="en-US" altLang="zh-CN" sz="2400" baseline="0" dirty="0">
                <a:ea typeface="宋体" panose="02010600030101010101" pitchFamily="2" charset="-122"/>
              </a:rPr>
              <a:t> be the highest frequency, </a:t>
            </a:r>
            <a:r>
              <a:rPr lang="en-US" altLang="zh-CN" sz="2400" baseline="0" dirty="0">
                <a:solidFill>
                  <a:schemeClr val="hlink"/>
                </a:solidFill>
                <a:ea typeface="宋体" panose="02010600030101010101" pitchFamily="2" charset="-122"/>
              </a:rPr>
              <a:t>f</a:t>
            </a:r>
            <a:r>
              <a:rPr lang="en-US" altLang="zh-CN" sz="2400" baseline="-25000" dirty="0">
                <a:solidFill>
                  <a:schemeClr val="hlink"/>
                </a:solidFill>
                <a:ea typeface="宋体" panose="02010600030101010101" pitchFamily="2" charset="-122"/>
              </a:rPr>
              <a:t>l</a:t>
            </a:r>
            <a:r>
              <a:rPr lang="en-US" altLang="zh-CN" sz="2400" baseline="0" dirty="0">
                <a:ea typeface="宋体" panose="02010600030101010101" pitchFamily="2" charset="-122"/>
              </a:rPr>
              <a:t> the lowest frequency, and </a:t>
            </a:r>
            <a:r>
              <a:rPr lang="en-US" altLang="zh-CN" sz="2400" baseline="0" dirty="0">
                <a:solidFill>
                  <a:schemeClr val="hlink"/>
                </a:solidFill>
                <a:ea typeface="宋体" panose="02010600030101010101" pitchFamily="2" charset="-122"/>
              </a:rPr>
              <a:t>B</a:t>
            </a:r>
            <a:r>
              <a:rPr lang="en-US" altLang="zh-CN" sz="2400" baseline="0" dirty="0">
                <a:ea typeface="宋体" panose="02010600030101010101" pitchFamily="2" charset="-122"/>
              </a:rPr>
              <a:t> the bandwidth. Then</a:t>
            </a:r>
          </a:p>
        </p:txBody>
      </p:sp>
      <p:pic>
        <p:nvPicPr>
          <p:cNvPr id="815118" name="Picture 14"/>
          <p:cNvPicPr>
            <a:picLocks noChangeAspect="1" noChangeArrowheads="1"/>
          </p:cNvPicPr>
          <p:nvPr/>
        </p:nvPicPr>
        <p:blipFill>
          <a:blip r:embed="rId3" cstate="print"/>
          <a:srcRect/>
          <a:stretch>
            <a:fillRect/>
          </a:stretch>
        </p:blipFill>
        <p:spPr bwMode="auto">
          <a:xfrm>
            <a:off x="1317625" y="4530725"/>
            <a:ext cx="6507163" cy="422275"/>
          </a:xfrm>
          <a:prstGeom prst="rect">
            <a:avLst/>
          </a:prstGeom>
          <a:noFill/>
          <a:ln w="57150">
            <a:solidFill>
              <a:srgbClr val="3366FF"/>
            </a:solidFill>
            <a:miter lim="800000"/>
            <a:headEnd/>
            <a:tailEnd/>
          </a:ln>
          <a:effectLst/>
        </p:spPr>
      </p:pic>
      <p:sp>
        <p:nvSpPr>
          <p:cNvPr id="815119" name="Rectangle 15"/>
          <p:cNvSpPr>
            <a:spLocks noChangeArrowheads="1"/>
          </p:cNvSpPr>
          <p:nvPr/>
        </p:nvSpPr>
        <p:spPr bwMode="auto">
          <a:xfrm>
            <a:off x="277761" y="5293151"/>
            <a:ext cx="8534400" cy="830997"/>
          </a:xfrm>
          <a:prstGeom prst="rect">
            <a:avLst/>
          </a:prstGeom>
          <a:noFill/>
          <a:ln w="9525">
            <a:noFill/>
            <a:miter lim="800000"/>
          </a:ln>
          <a:effectLst/>
        </p:spPr>
        <p:txBody>
          <a:bodyPr>
            <a:spAutoFit/>
          </a:bodyPr>
          <a:lstStyle/>
          <a:p>
            <a:pPr marL="342265" indent="-342265" eaLnBrk="0" hangingPunct="0">
              <a:spcBef>
                <a:spcPct val="0"/>
              </a:spcBef>
              <a:buClr>
                <a:schemeClr val="hlink"/>
              </a:buClr>
              <a:buSzTx/>
              <a:buFontTx/>
              <a:buChar char="•"/>
            </a:pPr>
            <a:r>
              <a:rPr lang="en-US" altLang="zh-CN" sz="2400" baseline="0" dirty="0">
                <a:ea typeface="宋体" panose="02010600030101010101" pitchFamily="2" charset="-122"/>
              </a:rPr>
              <a:t>The spectrum contains all integer frequencies. We show this by a series of spikes (see Figure 0.14).</a:t>
            </a:r>
          </a:p>
        </p:txBody>
      </p:sp>
      <p:sp>
        <p:nvSpPr>
          <p:cNvPr id="815120" name="Rectangle 16"/>
          <p:cNvSpPr>
            <a:spLocks noGrp="1" noChangeArrowheads="1"/>
          </p:cNvSpPr>
          <p:nvPr>
            <p:ph type="title"/>
          </p:nvPr>
        </p:nvSpPr>
        <p:spPr/>
        <p:txBody>
          <a:bodyPr/>
          <a:lstStyle/>
          <a:p>
            <a:r>
              <a:rPr lang="en-US" altLang="zh-CN" dirty="0">
                <a:solidFill>
                  <a:schemeClr val="hlink"/>
                </a:solidFill>
              </a:rPr>
              <a:t>Example 0.11</a:t>
            </a:r>
            <a:endParaRPr lang="zh-CN" altLang="en-US" dirty="0">
              <a:solidFill>
                <a:schemeClr val="hlink"/>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1000454" name="Picture 6"/>
          <p:cNvPicPr>
            <a:picLocks noChangeAspect="1" noChangeArrowheads="1"/>
          </p:cNvPicPr>
          <p:nvPr/>
        </p:nvPicPr>
        <p:blipFill>
          <a:blip r:embed="rId3" cstate="print"/>
          <a:srcRect/>
          <a:stretch>
            <a:fillRect/>
          </a:stretch>
        </p:blipFill>
        <p:spPr bwMode="auto">
          <a:xfrm>
            <a:off x="576263" y="3003550"/>
            <a:ext cx="8034337" cy="1416050"/>
          </a:xfrm>
          <a:prstGeom prst="rect">
            <a:avLst/>
          </a:prstGeom>
          <a:noFill/>
          <a:ln w="9525">
            <a:noFill/>
            <a:miter lim="800000"/>
            <a:headEnd/>
            <a:tailEnd/>
          </a:ln>
          <a:effectLst/>
        </p:spPr>
      </p:pic>
      <p:sp>
        <p:nvSpPr>
          <p:cNvPr id="1000455" name="Rectangle 7"/>
          <p:cNvSpPr>
            <a:spLocks noGrp="1" noChangeArrowheads="1"/>
          </p:cNvSpPr>
          <p:nvPr>
            <p:ph type="title"/>
          </p:nvPr>
        </p:nvSpPr>
        <p:spPr/>
        <p:txBody>
          <a:bodyPr/>
          <a:lstStyle/>
          <a:p>
            <a:r>
              <a:rPr lang="en-US" altLang="zh-CN" dirty="0">
                <a:solidFill>
                  <a:srgbClr val="FF0000"/>
                </a:solidFill>
              </a:rPr>
              <a:t>Figure 0.14</a:t>
            </a:r>
            <a:r>
              <a:rPr lang="en-US" altLang="zh-CN" dirty="0">
                <a:solidFill>
                  <a:schemeClr val="folHlink"/>
                </a:solidFill>
              </a:rPr>
              <a:t> </a:t>
            </a:r>
            <a:r>
              <a:rPr lang="en-US" altLang="zh-CN" dirty="0"/>
              <a:t>The bandwidth for Example 0.11</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816138"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16143" name="Rectangle 15"/>
          <p:cNvSpPr>
            <a:spLocks noGrp="1" noChangeArrowheads="1"/>
          </p:cNvSpPr>
          <p:nvPr>
            <p:ph type="body" idx="1"/>
          </p:nvPr>
        </p:nvSpPr>
        <p:spPr>
          <a:xfrm>
            <a:off x="285720" y="1000108"/>
            <a:ext cx="8501122" cy="5286412"/>
          </a:xfrm>
          <a:noFill/>
        </p:spPr>
        <p:txBody>
          <a:bodyPr/>
          <a:lstStyle/>
          <a:p>
            <a:pPr>
              <a:spcBef>
                <a:spcPts val="600"/>
              </a:spcBef>
            </a:pPr>
            <a:r>
              <a:rPr lang="en-US" altLang="zh-CN" dirty="0"/>
              <a:t>A </a:t>
            </a:r>
            <a:r>
              <a:rPr lang="en-US" altLang="zh-CN" dirty="0">
                <a:solidFill>
                  <a:srgbClr val="FF0000"/>
                </a:solidFill>
              </a:rPr>
              <a:t>nonperiodic</a:t>
            </a:r>
            <a:r>
              <a:rPr lang="en-US" altLang="zh-CN" dirty="0"/>
              <a:t> composite signal has a bandwidth of 200 kHz, with a middle frequency of 140 kHz and peak amplitude of 20 V. </a:t>
            </a:r>
          </a:p>
          <a:p>
            <a:pPr>
              <a:spcBef>
                <a:spcPts val="600"/>
              </a:spcBef>
            </a:pPr>
            <a:endParaRPr lang="en-US" altLang="zh-CN" dirty="0"/>
          </a:p>
          <a:p>
            <a:pPr>
              <a:spcBef>
                <a:spcPts val="600"/>
              </a:spcBef>
            </a:pPr>
            <a:r>
              <a:rPr lang="en-US" altLang="zh-CN" dirty="0"/>
              <a:t>The two extreme frequencies have an amplitude of 0. </a:t>
            </a:r>
            <a:r>
              <a:rPr lang="en-US" altLang="zh-CN" dirty="0">
                <a:solidFill>
                  <a:srgbClr val="FF0000"/>
                </a:solidFill>
              </a:rPr>
              <a:t>Draw</a:t>
            </a:r>
            <a:r>
              <a:rPr lang="en-US" altLang="zh-CN" dirty="0"/>
              <a:t> the frequency domain of the signal.</a:t>
            </a:r>
          </a:p>
          <a:p>
            <a:pPr>
              <a:spcBef>
                <a:spcPts val="600"/>
              </a:spcBef>
            </a:pPr>
            <a:endParaRPr lang="en-US" altLang="zh-CN" dirty="0">
              <a:solidFill>
                <a:schemeClr val="hlink"/>
              </a:solidFill>
            </a:endParaRPr>
          </a:p>
          <a:p>
            <a:pPr>
              <a:spcBef>
                <a:spcPts val="600"/>
              </a:spcBef>
              <a:buFontTx/>
              <a:buNone/>
            </a:pPr>
            <a:r>
              <a:rPr lang="en-US" altLang="zh-CN" dirty="0">
                <a:solidFill>
                  <a:schemeClr val="hlink"/>
                </a:solidFill>
              </a:rPr>
              <a:t>Solution</a:t>
            </a:r>
          </a:p>
          <a:p>
            <a:pPr>
              <a:spcBef>
                <a:spcPts val="600"/>
              </a:spcBef>
            </a:pPr>
            <a:r>
              <a:rPr lang="en-US" altLang="zh-CN" sz="2300" dirty="0"/>
              <a:t>The lowest frequency must be at 40 kHz and the highest at 240 kHz. </a:t>
            </a:r>
          </a:p>
          <a:p>
            <a:pPr>
              <a:spcBef>
                <a:spcPts val="600"/>
              </a:spcBef>
            </a:pPr>
            <a:endParaRPr lang="en-US" altLang="zh-CN" sz="2300" dirty="0"/>
          </a:p>
          <a:p>
            <a:pPr>
              <a:spcBef>
                <a:spcPts val="600"/>
              </a:spcBef>
            </a:pPr>
            <a:r>
              <a:rPr lang="en-US" altLang="zh-CN" sz="2300" dirty="0"/>
              <a:t>Figure 0.15 shows the frequency domain and the bandwidth.</a:t>
            </a:r>
            <a:endParaRPr lang="zh-CN" altLang="en-US" sz="2300" dirty="0"/>
          </a:p>
        </p:txBody>
      </p:sp>
      <p:sp>
        <p:nvSpPr>
          <p:cNvPr id="816144" name="Rectangle 16"/>
          <p:cNvSpPr>
            <a:spLocks noGrp="1" noChangeArrowheads="1"/>
          </p:cNvSpPr>
          <p:nvPr>
            <p:ph type="title"/>
          </p:nvPr>
        </p:nvSpPr>
        <p:spPr/>
        <p:txBody>
          <a:bodyPr/>
          <a:lstStyle/>
          <a:p>
            <a:r>
              <a:rPr lang="en-US" altLang="zh-CN" dirty="0">
                <a:solidFill>
                  <a:schemeClr val="hlink"/>
                </a:solidFill>
              </a:rPr>
              <a:t>Example 0.12</a:t>
            </a:r>
            <a:endParaRPr lang="zh-CN" altLang="en-US" dirty="0">
              <a:solidFill>
                <a:schemeClr val="hlink"/>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p:txBody>
          <a:bodyPr/>
          <a:lstStyle/>
          <a:p>
            <a:r>
              <a:rPr lang="en-US" altLang="zh-CN" dirty="0"/>
              <a:t>Mobile and Wireless Networks</a:t>
            </a:r>
          </a:p>
        </p:txBody>
      </p:sp>
      <p:pic>
        <p:nvPicPr>
          <p:cNvPr id="1002502" name="Picture 6"/>
          <p:cNvPicPr>
            <a:picLocks noChangeAspect="1" noChangeArrowheads="1"/>
          </p:cNvPicPr>
          <p:nvPr/>
        </p:nvPicPr>
        <p:blipFill>
          <a:blip r:embed="rId3" cstate="print"/>
          <a:srcRect/>
          <a:stretch>
            <a:fillRect/>
          </a:stretch>
        </p:blipFill>
        <p:spPr bwMode="auto">
          <a:xfrm>
            <a:off x="457200" y="2428875"/>
            <a:ext cx="8135938" cy="2219325"/>
          </a:xfrm>
          <a:prstGeom prst="rect">
            <a:avLst/>
          </a:prstGeom>
          <a:noFill/>
          <a:ln w="9525">
            <a:noFill/>
            <a:miter lim="800000"/>
            <a:headEnd/>
            <a:tailEnd/>
          </a:ln>
          <a:effectLst/>
        </p:spPr>
      </p:pic>
      <p:sp>
        <p:nvSpPr>
          <p:cNvPr id="1002503" name="Rectangle 7"/>
          <p:cNvSpPr>
            <a:spLocks noGrp="1" noChangeArrowheads="1"/>
          </p:cNvSpPr>
          <p:nvPr>
            <p:ph type="title"/>
          </p:nvPr>
        </p:nvSpPr>
        <p:spPr/>
        <p:txBody>
          <a:bodyPr/>
          <a:lstStyle/>
          <a:p>
            <a:r>
              <a:rPr lang="en-US" altLang="zh-CN" dirty="0">
                <a:solidFill>
                  <a:srgbClr val="FF0000"/>
                </a:solidFill>
              </a:rPr>
              <a:t>Figure 0.15</a:t>
            </a:r>
            <a:r>
              <a:rPr lang="en-US" altLang="zh-CN" dirty="0">
                <a:solidFill>
                  <a:schemeClr val="folHlink"/>
                </a:solidFill>
              </a:rPr>
              <a:t> </a:t>
            </a:r>
            <a:r>
              <a:rPr lang="en-US" altLang="zh-CN" dirty="0"/>
              <a:t>The bandwidth for Example 0.12</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1"/>
          </p:nvPr>
        </p:nvSpPr>
        <p:spPr/>
        <p:txBody>
          <a:bodyPr/>
          <a:lstStyle/>
          <a:p>
            <a:r>
              <a:rPr lang="en-US" altLang="zh-CN" dirty="0"/>
              <a:t>Mobile and Wireless Networks</a:t>
            </a:r>
          </a:p>
        </p:txBody>
      </p:sp>
      <p:pic>
        <p:nvPicPr>
          <p:cNvPr id="677894" name="Picture 6"/>
          <p:cNvPicPr>
            <a:picLocks noChangeAspect="1" noChangeArrowheads="1"/>
          </p:cNvPicPr>
          <p:nvPr/>
        </p:nvPicPr>
        <p:blipFill>
          <a:blip r:embed="rId3" cstate="print"/>
          <a:srcRect/>
          <a:stretch>
            <a:fillRect/>
          </a:stretch>
        </p:blipFill>
        <p:spPr bwMode="auto">
          <a:xfrm>
            <a:off x="457200" y="1981200"/>
            <a:ext cx="8528050" cy="2868613"/>
          </a:xfrm>
          <a:prstGeom prst="rect">
            <a:avLst/>
          </a:prstGeom>
          <a:noFill/>
          <a:ln w="9525">
            <a:noFill/>
            <a:miter lim="800000"/>
            <a:headEnd/>
            <a:tailEnd/>
          </a:ln>
          <a:effectLst/>
        </p:spPr>
      </p:pic>
      <p:sp>
        <p:nvSpPr>
          <p:cNvPr id="677895" name="Text Box 7"/>
          <p:cNvSpPr txBox="1">
            <a:spLocks noChangeArrowheads="1"/>
          </p:cNvSpPr>
          <p:nvPr/>
        </p:nvSpPr>
        <p:spPr bwMode="auto">
          <a:xfrm>
            <a:off x="304800" y="4343400"/>
            <a:ext cx="8382000" cy="396875"/>
          </a:xfrm>
          <a:prstGeom prst="rect">
            <a:avLst/>
          </a:prstGeom>
          <a:noFill/>
          <a:ln w="9525">
            <a:noFill/>
            <a:miter lim="800000"/>
          </a:ln>
          <a:effectLst/>
        </p:spPr>
        <p:txBody>
          <a:bodyPr>
            <a:spAutoFit/>
          </a:bodyPr>
          <a:lstStyle/>
          <a:p>
            <a:pPr eaLnBrk="0" hangingPunct="0">
              <a:spcBef>
                <a:spcPct val="0"/>
              </a:spcBef>
              <a:buSzTx/>
              <a:buFontTx/>
              <a:buNone/>
            </a:pPr>
            <a:endParaRPr lang="en-US" altLang="zh-CN" sz="2000" i="1" baseline="0">
              <a:ea typeface="宋体" panose="02010600030101010101" pitchFamily="2" charset="-122"/>
            </a:endParaRPr>
          </a:p>
        </p:txBody>
      </p:sp>
      <p:sp>
        <p:nvSpPr>
          <p:cNvPr id="677896" name="Rectangle 8"/>
          <p:cNvSpPr>
            <a:spLocks noGrp="1" noChangeArrowheads="1"/>
          </p:cNvSpPr>
          <p:nvPr>
            <p:ph type="title"/>
          </p:nvPr>
        </p:nvSpPr>
        <p:spPr/>
        <p:txBody>
          <a:bodyPr/>
          <a:lstStyle/>
          <a:p>
            <a:r>
              <a:rPr lang="en-US" altLang="zh-CN" dirty="0">
                <a:solidFill>
                  <a:schemeClr val="hlink"/>
                </a:solidFill>
              </a:rPr>
              <a:t>Figure 0.1</a:t>
            </a:r>
            <a:r>
              <a:rPr lang="en-US" altLang="zh-CN" dirty="0">
                <a:solidFill>
                  <a:schemeClr val="folHlink"/>
                </a:solidFill>
              </a:rPr>
              <a:t> </a:t>
            </a:r>
            <a:r>
              <a:rPr lang="en-US" altLang="zh-CN" dirty="0"/>
              <a:t>Comparison of analog and digital signals</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817167" name="Rectangle 15"/>
          <p:cNvSpPr>
            <a:spLocks noGrp="1" noChangeArrowheads="1"/>
          </p:cNvSpPr>
          <p:nvPr>
            <p:ph type="body" idx="1"/>
          </p:nvPr>
        </p:nvSpPr>
        <p:spPr>
          <a:xfrm>
            <a:off x="304800" y="1066800"/>
            <a:ext cx="8534400" cy="5076844"/>
          </a:xfrm>
          <a:noFill/>
        </p:spPr>
        <p:txBody>
          <a:bodyPr/>
          <a:lstStyle/>
          <a:p>
            <a:pPr>
              <a:spcBef>
                <a:spcPts val="600"/>
              </a:spcBef>
              <a:buClr>
                <a:srgbClr val="FF0000"/>
              </a:buClr>
            </a:pPr>
            <a:r>
              <a:rPr lang="en-US" altLang="zh-CN" dirty="0"/>
              <a:t>An example of a nonperiodic composite signal is the signal propagated by an AM (Amplitude Modulation) radio station. </a:t>
            </a:r>
          </a:p>
          <a:p>
            <a:pPr>
              <a:spcBef>
                <a:spcPts val="600"/>
              </a:spcBef>
              <a:buClr>
                <a:srgbClr val="FF0000"/>
              </a:buClr>
            </a:pPr>
            <a:endParaRPr lang="en-US" altLang="zh-CN" dirty="0"/>
          </a:p>
          <a:p>
            <a:pPr>
              <a:spcBef>
                <a:spcPts val="600"/>
              </a:spcBef>
              <a:buClr>
                <a:srgbClr val="FF0000"/>
              </a:buClr>
            </a:pPr>
            <a:r>
              <a:rPr lang="en-US" altLang="zh-CN" dirty="0"/>
              <a:t>In the United States, each AM radio station is assigned a </a:t>
            </a:r>
            <a:r>
              <a:rPr lang="en-US" altLang="zh-CN" dirty="0">
                <a:solidFill>
                  <a:schemeClr val="hlink"/>
                </a:solidFill>
              </a:rPr>
              <a:t>10-kHz </a:t>
            </a:r>
            <a:r>
              <a:rPr lang="en-US" altLang="zh-CN" dirty="0"/>
              <a:t>bandwidth. </a:t>
            </a:r>
          </a:p>
          <a:p>
            <a:pPr>
              <a:spcBef>
                <a:spcPts val="600"/>
              </a:spcBef>
              <a:buClr>
                <a:srgbClr val="FF0000"/>
              </a:buClr>
            </a:pPr>
            <a:endParaRPr lang="en-US" altLang="zh-CN" dirty="0"/>
          </a:p>
          <a:p>
            <a:pPr>
              <a:spcBef>
                <a:spcPts val="600"/>
              </a:spcBef>
              <a:buClr>
                <a:srgbClr val="FF0000"/>
              </a:buClr>
            </a:pPr>
            <a:r>
              <a:rPr lang="en-US" altLang="zh-CN" dirty="0"/>
              <a:t>The total bandwidth </a:t>
            </a:r>
            <a:r>
              <a:rPr lang="en-US" altLang="zh-CN" dirty="0">
                <a:solidFill>
                  <a:srgbClr val="FF0000"/>
                </a:solidFill>
              </a:rPr>
              <a:t>dedicated to </a:t>
            </a:r>
            <a:r>
              <a:rPr lang="en-US" altLang="zh-CN" dirty="0"/>
              <a:t>AM radio ranges from </a:t>
            </a:r>
            <a:r>
              <a:rPr lang="en-US" altLang="zh-CN" dirty="0">
                <a:solidFill>
                  <a:schemeClr val="hlink"/>
                </a:solidFill>
              </a:rPr>
              <a:t>530</a:t>
            </a:r>
            <a:r>
              <a:rPr lang="en-US" altLang="zh-CN" dirty="0"/>
              <a:t> to </a:t>
            </a:r>
            <a:r>
              <a:rPr lang="en-US" altLang="zh-CN" dirty="0">
                <a:solidFill>
                  <a:schemeClr val="hlink"/>
                </a:solidFill>
              </a:rPr>
              <a:t>1700</a:t>
            </a:r>
            <a:r>
              <a:rPr lang="en-US" altLang="zh-CN" dirty="0"/>
              <a:t> kHz. </a:t>
            </a:r>
          </a:p>
          <a:p>
            <a:pPr>
              <a:spcBef>
                <a:spcPts val="600"/>
              </a:spcBef>
              <a:buClr>
                <a:srgbClr val="FF0000"/>
              </a:buClr>
            </a:pPr>
            <a:endParaRPr lang="en-US" altLang="zh-CN" dirty="0"/>
          </a:p>
          <a:p>
            <a:pPr>
              <a:spcBef>
                <a:spcPts val="600"/>
              </a:spcBef>
              <a:buClr>
                <a:srgbClr val="FF0000"/>
              </a:buClr>
            </a:pPr>
            <a:r>
              <a:rPr lang="en-US" altLang="zh-CN" dirty="0"/>
              <a:t>We will show the </a:t>
            </a:r>
            <a:r>
              <a:rPr lang="en-US" altLang="zh-CN" dirty="0">
                <a:solidFill>
                  <a:srgbClr val="FF0000"/>
                </a:solidFill>
              </a:rPr>
              <a:t>rationale</a:t>
            </a:r>
            <a:r>
              <a:rPr lang="en-US" altLang="zh-CN" dirty="0"/>
              <a:t> behind this 10-kHz bandwidth in Chapter C00.</a:t>
            </a:r>
            <a:endParaRPr lang="zh-CN" altLang="en-US" dirty="0"/>
          </a:p>
        </p:txBody>
      </p:sp>
      <p:sp>
        <p:nvSpPr>
          <p:cNvPr id="817168" name="Rectangle 16"/>
          <p:cNvSpPr>
            <a:spLocks noGrp="1" noChangeArrowheads="1"/>
          </p:cNvSpPr>
          <p:nvPr>
            <p:ph type="title"/>
          </p:nvPr>
        </p:nvSpPr>
        <p:spPr/>
        <p:txBody>
          <a:bodyPr/>
          <a:lstStyle/>
          <a:p>
            <a:r>
              <a:rPr lang="en-US" altLang="zh-CN" dirty="0">
                <a:solidFill>
                  <a:schemeClr val="hlink"/>
                </a:solidFill>
              </a:rPr>
              <a:t>Example 0.13</a:t>
            </a:r>
            <a:endParaRPr lang="zh-CN" altLang="en-US" dirty="0">
              <a:solidFill>
                <a:schemeClr val="hlink"/>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818186"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818191" name="Rectangle 15"/>
          <p:cNvSpPr>
            <a:spLocks noGrp="1" noChangeArrowheads="1"/>
          </p:cNvSpPr>
          <p:nvPr>
            <p:ph type="body" idx="1"/>
          </p:nvPr>
        </p:nvSpPr>
        <p:spPr>
          <a:xfrm>
            <a:off x="304800" y="980728"/>
            <a:ext cx="8534400" cy="5191472"/>
          </a:xfrm>
          <a:noFill/>
        </p:spPr>
        <p:txBody>
          <a:bodyPr/>
          <a:lstStyle/>
          <a:p>
            <a:pPr>
              <a:spcBef>
                <a:spcPts val="600"/>
              </a:spcBef>
            </a:pPr>
            <a:r>
              <a:rPr lang="en-US" altLang="zh-CN" dirty="0"/>
              <a:t>Another example of a nonperiodic composite signal is the signal propagated by an FM radio station. </a:t>
            </a:r>
          </a:p>
          <a:p>
            <a:pPr>
              <a:spcBef>
                <a:spcPts val="600"/>
              </a:spcBef>
            </a:pPr>
            <a:endParaRPr lang="en-US" altLang="zh-CN" dirty="0"/>
          </a:p>
          <a:p>
            <a:pPr>
              <a:spcBef>
                <a:spcPts val="600"/>
              </a:spcBef>
            </a:pPr>
            <a:r>
              <a:rPr lang="en-US" altLang="zh-CN" dirty="0"/>
              <a:t>In the United States, each FM radio station is assigned a 200-kHz bandwidth. </a:t>
            </a:r>
          </a:p>
          <a:p>
            <a:pPr>
              <a:spcBef>
                <a:spcPts val="600"/>
              </a:spcBef>
            </a:pPr>
            <a:endParaRPr lang="en-US" altLang="zh-CN" dirty="0"/>
          </a:p>
          <a:p>
            <a:pPr>
              <a:spcBef>
                <a:spcPts val="600"/>
              </a:spcBef>
            </a:pPr>
            <a:r>
              <a:rPr lang="en-US" altLang="zh-CN" dirty="0"/>
              <a:t>The total bandwidth </a:t>
            </a:r>
            <a:r>
              <a:rPr lang="en-US" altLang="zh-CN" dirty="0">
                <a:solidFill>
                  <a:srgbClr val="FF0000"/>
                </a:solidFill>
              </a:rPr>
              <a:t>dedicated </a:t>
            </a:r>
            <a:r>
              <a:rPr lang="en-US" altLang="zh-CN" dirty="0"/>
              <a:t>to</a:t>
            </a:r>
            <a:r>
              <a:rPr lang="en-US" altLang="zh-CN" dirty="0">
                <a:solidFill>
                  <a:srgbClr val="FF0000"/>
                </a:solidFill>
              </a:rPr>
              <a:t> </a:t>
            </a:r>
            <a:r>
              <a:rPr lang="en-US" altLang="zh-CN" dirty="0"/>
              <a:t>FM radio ranges from </a:t>
            </a:r>
            <a:r>
              <a:rPr lang="en-US" altLang="zh-CN" dirty="0">
                <a:solidFill>
                  <a:schemeClr val="hlink"/>
                </a:solidFill>
              </a:rPr>
              <a:t>88 </a:t>
            </a:r>
            <a:r>
              <a:rPr lang="en-US" altLang="zh-CN" dirty="0"/>
              <a:t>to </a:t>
            </a:r>
            <a:r>
              <a:rPr lang="en-US" altLang="zh-CN" dirty="0">
                <a:solidFill>
                  <a:schemeClr val="hlink"/>
                </a:solidFill>
              </a:rPr>
              <a:t>108</a:t>
            </a:r>
            <a:r>
              <a:rPr lang="en-US" altLang="zh-CN" dirty="0"/>
              <a:t> MHz . </a:t>
            </a:r>
          </a:p>
          <a:p>
            <a:pPr>
              <a:spcBef>
                <a:spcPts val="600"/>
              </a:spcBef>
            </a:pPr>
            <a:endParaRPr lang="en-US" altLang="zh-CN" dirty="0"/>
          </a:p>
          <a:p>
            <a:pPr>
              <a:spcBef>
                <a:spcPts val="600"/>
              </a:spcBef>
            </a:pPr>
            <a:r>
              <a:rPr lang="en-US" altLang="zh-CN" dirty="0"/>
              <a:t>We will show the </a:t>
            </a:r>
            <a:r>
              <a:rPr lang="en-US" altLang="zh-CN" dirty="0">
                <a:solidFill>
                  <a:srgbClr val="FF0000"/>
                </a:solidFill>
              </a:rPr>
              <a:t>rationale</a:t>
            </a:r>
            <a:r>
              <a:rPr lang="en-US" altLang="zh-CN" dirty="0"/>
              <a:t> behind this 200-kHz bandwidth in Chapter C00.</a:t>
            </a:r>
            <a:endParaRPr lang="zh-CN" altLang="en-US" dirty="0"/>
          </a:p>
        </p:txBody>
      </p:sp>
      <p:sp>
        <p:nvSpPr>
          <p:cNvPr id="818192" name="Rectangle 16"/>
          <p:cNvSpPr>
            <a:spLocks noGrp="1" noChangeArrowheads="1"/>
          </p:cNvSpPr>
          <p:nvPr>
            <p:ph type="title"/>
          </p:nvPr>
        </p:nvSpPr>
        <p:spPr/>
        <p:txBody>
          <a:bodyPr/>
          <a:lstStyle/>
          <a:p>
            <a:r>
              <a:rPr lang="en-US" altLang="zh-CN" dirty="0">
                <a:solidFill>
                  <a:schemeClr val="hlink"/>
                </a:solidFill>
              </a:rPr>
              <a:t>Example 0.14</a:t>
            </a:r>
            <a:endParaRPr lang="zh-CN" altLang="en-US" dirty="0">
              <a:solidFill>
                <a:schemeClr val="hlink"/>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p:txBody>
          <a:bodyPr/>
          <a:lstStyle/>
          <a:p>
            <a:r>
              <a:rPr lang="en-US" altLang="zh-CN" dirty="0"/>
              <a:t>0.</a:t>
            </a:r>
            <a:fld id="{3B39FD01-4469-47DC-BB52-A6F9E6D2ABB2}" type="slidenum">
              <a:rPr lang="en-US" altLang="zh-CN" smtClean="0"/>
              <a:pPr/>
              <a:t>92</a:t>
            </a:fld>
            <a:endParaRPr lang="en-US" altLang="zh-CN" dirty="0"/>
          </a:p>
        </p:txBody>
      </p:sp>
      <p:sp>
        <p:nvSpPr>
          <p:cNvPr id="6" name="页脚占位符 3"/>
          <p:cNvSpPr>
            <a:spLocks noGrp="1"/>
          </p:cNvSpPr>
          <p:nvPr>
            <p:ph type="ftr" sz="quarter" idx="11"/>
          </p:nvPr>
        </p:nvSpPr>
        <p:spPr/>
        <p:txBody>
          <a:bodyPr/>
          <a:lstStyle/>
          <a:p>
            <a:r>
              <a:rPr lang="en-US" altLang="zh-CN" dirty="0"/>
              <a:t>Mobile and Wireless Networks</a:t>
            </a:r>
          </a:p>
        </p:txBody>
      </p:sp>
      <p:pic>
        <p:nvPicPr>
          <p:cNvPr id="815110" name="Picture 6"/>
          <p:cNvPicPr>
            <a:picLocks noChangeAspect="1" noChangeArrowheads="1"/>
          </p:cNvPicPr>
          <p:nvPr/>
        </p:nvPicPr>
        <p:blipFill>
          <a:blip r:embed="rId3" cstate="print"/>
          <a:srcRect/>
          <a:stretch>
            <a:fillRect/>
          </a:stretch>
        </p:blipFill>
        <p:spPr bwMode="auto">
          <a:xfrm>
            <a:off x="928662" y="1500174"/>
            <a:ext cx="6919913" cy="1096963"/>
          </a:xfrm>
          <a:prstGeom prst="rect">
            <a:avLst/>
          </a:prstGeom>
          <a:noFill/>
          <a:ln w="9525">
            <a:noFill/>
            <a:miter lim="800000"/>
            <a:headEnd/>
            <a:tailEnd/>
          </a:ln>
          <a:effectLst/>
        </p:spPr>
      </p:pic>
      <p:sp>
        <p:nvSpPr>
          <p:cNvPr id="815111" name="Rectangle 7"/>
          <p:cNvSpPr>
            <a:spLocks noGrp="1" noChangeArrowheads="1"/>
          </p:cNvSpPr>
          <p:nvPr>
            <p:ph type="title"/>
          </p:nvPr>
        </p:nvSpPr>
        <p:spPr/>
        <p:txBody>
          <a:bodyPr/>
          <a:lstStyle/>
          <a:p>
            <a:r>
              <a:rPr lang="en-US" altLang="zh-CN" dirty="0"/>
              <a:t>AM and </a:t>
            </a:r>
            <a:r>
              <a:rPr lang="en-US" altLang="zh-CN" dirty="0">
                <a:latin typeface="Tahoma" pitchFamily="34" charset="0"/>
              </a:rPr>
              <a:t>FM </a:t>
            </a:r>
            <a:r>
              <a:rPr lang="en-US" altLang="zh-CN" dirty="0"/>
              <a:t>Band allocation</a:t>
            </a:r>
            <a:endParaRPr lang="zh-CN" altLang="en-US" dirty="0"/>
          </a:p>
        </p:txBody>
      </p:sp>
      <p:sp>
        <p:nvSpPr>
          <p:cNvPr id="815112" name="Rectangle 8"/>
          <p:cNvSpPr>
            <a:spLocks noChangeArrowheads="1"/>
          </p:cNvSpPr>
          <p:nvPr/>
        </p:nvSpPr>
        <p:spPr bwMode="auto">
          <a:xfrm>
            <a:off x="2428860" y="2857496"/>
            <a:ext cx="4071966" cy="461665"/>
          </a:xfrm>
          <a:prstGeom prst="rect">
            <a:avLst/>
          </a:prstGeom>
          <a:noFill/>
          <a:ln w="9525" algn="ctr">
            <a:noFill/>
            <a:miter lim="800000"/>
            <a:headEnd/>
            <a:tailEnd/>
          </a:ln>
          <a:effectLst/>
        </p:spPr>
        <p:txBody>
          <a:bodyPr wrap="square">
            <a:spAutoFit/>
          </a:bodyPr>
          <a:lstStyle/>
          <a:p>
            <a:pPr algn="ctr">
              <a:spcBef>
                <a:spcPct val="0"/>
              </a:spcBef>
              <a:buNone/>
            </a:pPr>
            <a:r>
              <a:rPr lang="en-US" altLang="zh-CN" sz="2400" baseline="0" dirty="0">
                <a:latin typeface="+mn-lt"/>
                <a:ea typeface="+mn-ea"/>
              </a:rPr>
              <a:t>Figure AM band allocation</a:t>
            </a:r>
            <a:endParaRPr lang="zh-CN" altLang="en-US" sz="2400" baseline="0" dirty="0">
              <a:latin typeface="+mn-lt"/>
              <a:ea typeface="+mn-ea"/>
            </a:endParaRPr>
          </a:p>
        </p:txBody>
      </p:sp>
      <p:pic>
        <p:nvPicPr>
          <p:cNvPr id="7" name="Picture 4"/>
          <p:cNvPicPr>
            <a:picLocks noChangeAspect="1" noChangeArrowheads="1"/>
          </p:cNvPicPr>
          <p:nvPr/>
        </p:nvPicPr>
        <p:blipFill>
          <a:blip r:embed="rId4" cstate="print"/>
          <a:srcRect/>
          <a:stretch>
            <a:fillRect/>
          </a:stretch>
        </p:blipFill>
        <p:spPr bwMode="auto">
          <a:xfrm>
            <a:off x="604837" y="3933056"/>
            <a:ext cx="7934325" cy="1101725"/>
          </a:xfrm>
          <a:prstGeom prst="rect">
            <a:avLst/>
          </a:prstGeom>
          <a:noFill/>
          <a:ln w="9525">
            <a:noFill/>
            <a:miter lim="800000"/>
            <a:headEnd/>
            <a:tailEnd/>
          </a:ln>
          <a:effectLst/>
        </p:spPr>
      </p:pic>
      <p:sp>
        <p:nvSpPr>
          <p:cNvPr id="8" name="Rectangle 5"/>
          <p:cNvSpPr>
            <a:spLocks noChangeArrowheads="1"/>
          </p:cNvSpPr>
          <p:nvPr/>
        </p:nvSpPr>
        <p:spPr bwMode="auto">
          <a:xfrm>
            <a:off x="755577" y="5357826"/>
            <a:ext cx="7632848" cy="466725"/>
          </a:xfrm>
          <a:prstGeom prst="rect">
            <a:avLst/>
          </a:prstGeom>
          <a:noFill/>
          <a:ln w="9525">
            <a:noFill/>
            <a:miter lim="800000"/>
            <a:headEnd/>
            <a:tailEnd/>
          </a:ln>
          <a:effectLst/>
        </p:spPr>
        <p:txBody>
          <a:bodyPr anchor="ctr"/>
          <a:lstStyle/>
          <a:p>
            <a:pPr algn="ctr">
              <a:lnSpc>
                <a:spcPct val="100000"/>
              </a:lnSpc>
              <a:spcBef>
                <a:spcPct val="0"/>
              </a:spcBef>
              <a:buClrTx/>
              <a:buFontTx/>
              <a:buNone/>
            </a:pPr>
            <a:r>
              <a:rPr lang="en-US" altLang="zh-CN" sz="2400" baseline="0" dirty="0">
                <a:latin typeface="+mn-lt"/>
                <a:ea typeface="+mn-ea"/>
              </a:rPr>
              <a:t>Figure FM band allocation</a:t>
            </a:r>
            <a:endParaRPr lang="zh-CN" altLang="en-US" sz="2400" baseline="0"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5110"/>
                                        </p:tgtEl>
                                        <p:attrNameLst>
                                          <p:attrName>style.visibility</p:attrName>
                                        </p:attrNameLst>
                                      </p:cBhvr>
                                      <p:to>
                                        <p:strVal val="visible"/>
                                      </p:to>
                                    </p:set>
                                    <p:animEffect transition="in" filter="wipe(left)">
                                      <p:cBhvr>
                                        <p:cTn id="7" dur="2000"/>
                                        <p:tgtEl>
                                          <p:spTgt spid="8151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5112"/>
                                        </p:tgtEl>
                                        <p:attrNameLst>
                                          <p:attrName>style.visibility</p:attrName>
                                        </p:attrNameLst>
                                      </p:cBhvr>
                                      <p:to>
                                        <p:strVal val="visible"/>
                                      </p:to>
                                    </p:set>
                                    <p:animEffect transition="in" filter="wipe(left)">
                                      <p:cBhvr>
                                        <p:cTn id="12" dur="500"/>
                                        <p:tgtEl>
                                          <p:spTgt spid="8151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12" grpId="0"/>
      <p:bldP spid="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975882"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975887" name="Rectangle 15"/>
          <p:cNvSpPr>
            <a:spLocks noGrp="1" noChangeArrowheads="1"/>
          </p:cNvSpPr>
          <p:nvPr>
            <p:ph type="body" idx="1"/>
          </p:nvPr>
        </p:nvSpPr>
        <p:spPr>
          <a:xfrm>
            <a:off x="304800" y="990600"/>
            <a:ext cx="8534400" cy="5181600"/>
          </a:xfrm>
          <a:noFill/>
        </p:spPr>
        <p:txBody>
          <a:bodyPr/>
          <a:lstStyle/>
          <a:p>
            <a:pPr>
              <a:spcBef>
                <a:spcPts val="600"/>
              </a:spcBef>
            </a:pPr>
            <a:r>
              <a:rPr lang="en-US" altLang="zh-CN" dirty="0"/>
              <a:t>Another example of a nonperiodic composite signal is the signal </a:t>
            </a:r>
            <a:r>
              <a:rPr lang="en-US" altLang="zh-CN" dirty="0">
                <a:solidFill>
                  <a:schemeClr val="hlink"/>
                </a:solidFill>
              </a:rPr>
              <a:t>received</a:t>
            </a:r>
            <a:r>
              <a:rPr lang="en-US" altLang="zh-CN" i="1" dirty="0"/>
              <a:t> </a:t>
            </a:r>
            <a:r>
              <a:rPr lang="en-US" altLang="zh-CN" dirty="0"/>
              <a:t>by an old-fashioned analog black-and-white TV. </a:t>
            </a:r>
          </a:p>
          <a:p>
            <a:pPr>
              <a:spcBef>
                <a:spcPts val="600"/>
              </a:spcBef>
            </a:pPr>
            <a:endParaRPr lang="en-US" altLang="zh-CN" dirty="0"/>
          </a:p>
          <a:p>
            <a:pPr>
              <a:spcBef>
                <a:spcPts val="600"/>
              </a:spcBef>
            </a:pPr>
            <a:r>
              <a:rPr lang="en-US" altLang="zh-CN" dirty="0"/>
              <a:t>A TV screen is made up of pixels (</a:t>
            </a:r>
            <a:r>
              <a:rPr lang="en-US" altLang="zh-CN" dirty="0">
                <a:solidFill>
                  <a:srgbClr val="FF0000"/>
                </a:solidFill>
              </a:rPr>
              <a:t>pic</a:t>
            </a:r>
            <a:r>
              <a:rPr lang="en-US" altLang="zh-CN" dirty="0"/>
              <a:t>ture </a:t>
            </a:r>
            <a:r>
              <a:rPr lang="en-US" altLang="zh-CN" dirty="0">
                <a:solidFill>
                  <a:srgbClr val="FF0000"/>
                </a:solidFill>
              </a:rPr>
              <a:t>el</a:t>
            </a:r>
            <a:r>
              <a:rPr lang="en-US" altLang="zh-CN" dirty="0"/>
              <a:t>ements, </a:t>
            </a:r>
            <a:r>
              <a:rPr lang="zh-CN" altLang="en-US" dirty="0"/>
              <a:t>像素</a:t>
            </a:r>
            <a:r>
              <a:rPr lang="en-US" altLang="zh-CN" dirty="0"/>
              <a:t>) with each pixel </a:t>
            </a:r>
            <a:r>
              <a:rPr lang="en-US" altLang="zh-CN" dirty="0">
                <a:solidFill>
                  <a:srgbClr val="FF0000"/>
                </a:solidFill>
              </a:rPr>
              <a:t>being</a:t>
            </a:r>
            <a:r>
              <a:rPr lang="en-US" altLang="zh-CN" dirty="0"/>
              <a:t> either white or black. </a:t>
            </a:r>
          </a:p>
          <a:p>
            <a:pPr>
              <a:spcBef>
                <a:spcPts val="600"/>
              </a:spcBef>
            </a:pPr>
            <a:endParaRPr lang="en-US" altLang="zh-CN" dirty="0"/>
          </a:p>
          <a:p>
            <a:pPr>
              <a:spcBef>
                <a:spcPts val="600"/>
              </a:spcBef>
            </a:pPr>
            <a:r>
              <a:rPr lang="en-US" altLang="zh-CN" dirty="0"/>
              <a:t>The screen is scanned </a:t>
            </a:r>
            <a:r>
              <a:rPr lang="en-US" altLang="zh-CN" dirty="0">
                <a:solidFill>
                  <a:srgbClr val="FF0000"/>
                </a:solidFill>
              </a:rPr>
              <a:t>30</a:t>
            </a:r>
            <a:r>
              <a:rPr lang="en-US" altLang="zh-CN" dirty="0"/>
              <a:t> times per second. </a:t>
            </a:r>
          </a:p>
          <a:p>
            <a:pPr>
              <a:spcBef>
                <a:spcPts val="600"/>
              </a:spcBef>
            </a:pPr>
            <a:endParaRPr lang="en-US" altLang="zh-CN" dirty="0"/>
          </a:p>
          <a:p>
            <a:pPr>
              <a:spcBef>
                <a:spcPts val="600"/>
              </a:spcBef>
            </a:pPr>
            <a:r>
              <a:rPr lang="en-US" altLang="zh-CN" dirty="0"/>
              <a:t>(Scanning is actually 60 times per second, but odd lines are scanned in one round and even lines in the next </a:t>
            </a:r>
            <a:r>
              <a:rPr lang="en-US" altLang="zh-CN" dirty="0">
                <a:solidFill>
                  <a:srgbClr val="FF0000"/>
                </a:solidFill>
              </a:rPr>
              <a:t>and then </a:t>
            </a:r>
            <a:r>
              <a:rPr lang="en-US" altLang="zh-CN" dirty="0"/>
              <a:t>interleaved [</a:t>
            </a:r>
            <a:r>
              <a:rPr lang="zh-CN" altLang="en-US" dirty="0"/>
              <a:t>隔行扫描的</a:t>
            </a:r>
            <a:r>
              <a:rPr lang="en-US" altLang="zh-CN" dirty="0"/>
              <a:t>].)</a:t>
            </a:r>
          </a:p>
        </p:txBody>
      </p:sp>
      <p:sp>
        <p:nvSpPr>
          <p:cNvPr id="975888" name="Rectangle 16"/>
          <p:cNvSpPr>
            <a:spLocks noGrp="1" noChangeArrowheads="1"/>
          </p:cNvSpPr>
          <p:nvPr>
            <p:ph type="title"/>
          </p:nvPr>
        </p:nvSpPr>
        <p:spPr/>
        <p:txBody>
          <a:bodyPr/>
          <a:lstStyle/>
          <a:p>
            <a:r>
              <a:rPr lang="en-US" altLang="zh-CN" dirty="0">
                <a:solidFill>
                  <a:schemeClr val="hlink"/>
                </a:solidFill>
              </a:rPr>
              <a:t>Example 0.15</a:t>
            </a:r>
            <a:endParaRPr lang="zh-CN" altLang="en-US" dirty="0">
              <a:solidFill>
                <a:schemeClr val="hlink"/>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dirty="0"/>
              <a:t>Mobile and Wireless Networks</a:t>
            </a:r>
          </a:p>
        </p:txBody>
      </p:sp>
      <p:sp>
        <p:nvSpPr>
          <p:cNvPr id="975882" name="Rectangle 10"/>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
        <p:nvSpPr>
          <p:cNvPr id="975887" name="Rectangle 15"/>
          <p:cNvSpPr>
            <a:spLocks noGrp="1" noChangeArrowheads="1"/>
          </p:cNvSpPr>
          <p:nvPr>
            <p:ph type="body" idx="1"/>
          </p:nvPr>
        </p:nvSpPr>
        <p:spPr>
          <a:xfrm>
            <a:off x="357158" y="1000108"/>
            <a:ext cx="8482042" cy="5165196"/>
          </a:xfrm>
          <a:noFill/>
        </p:spPr>
        <p:txBody>
          <a:bodyPr/>
          <a:lstStyle/>
          <a:p>
            <a:pPr>
              <a:spcBef>
                <a:spcPts val="600"/>
              </a:spcBef>
            </a:pPr>
            <a:r>
              <a:rPr lang="en-US" altLang="zh-CN" dirty="0"/>
              <a:t>If we assume a resolution of 525×700 (525 vertical lines and 700 horizontal lines), which is a ratio of 3:4, we have 367,500 pixels per screen. </a:t>
            </a:r>
          </a:p>
          <a:p>
            <a:pPr>
              <a:spcBef>
                <a:spcPts val="600"/>
              </a:spcBef>
            </a:pPr>
            <a:endParaRPr lang="en-US" altLang="zh-CN" dirty="0"/>
          </a:p>
          <a:p>
            <a:pPr>
              <a:spcBef>
                <a:spcPts val="600"/>
              </a:spcBef>
            </a:pPr>
            <a:r>
              <a:rPr lang="en-US" altLang="zh-CN" dirty="0"/>
              <a:t>If we scan the screen 30 times </a:t>
            </a:r>
            <a:r>
              <a:rPr lang="en-US" altLang="zh-CN" dirty="0">
                <a:solidFill>
                  <a:srgbClr val="FF0000"/>
                </a:solidFill>
              </a:rPr>
              <a:t>per second</a:t>
            </a:r>
            <a:r>
              <a:rPr lang="en-US" altLang="zh-CN" dirty="0"/>
              <a:t>, this is 367,500×30 = 11,025,000 pixels per second. </a:t>
            </a:r>
          </a:p>
          <a:p>
            <a:pPr>
              <a:spcBef>
                <a:spcPts val="600"/>
              </a:spcBef>
            </a:pPr>
            <a:endParaRPr lang="en-US" altLang="zh-CN" dirty="0"/>
          </a:p>
          <a:p>
            <a:pPr>
              <a:spcBef>
                <a:spcPts val="600"/>
              </a:spcBef>
            </a:pPr>
            <a:r>
              <a:rPr lang="en-US" altLang="zh-CN" dirty="0"/>
              <a:t>The worst-case scenario is </a:t>
            </a:r>
            <a:r>
              <a:rPr lang="en-US" altLang="zh-CN" dirty="0">
                <a:solidFill>
                  <a:schemeClr val="hlink"/>
                </a:solidFill>
              </a:rPr>
              <a:t>alternating</a:t>
            </a:r>
            <a:r>
              <a:rPr lang="en-US" altLang="zh-CN" dirty="0"/>
              <a:t> black and white pixels. </a:t>
            </a:r>
          </a:p>
          <a:p>
            <a:pPr>
              <a:spcBef>
                <a:spcPts val="600"/>
              </a:spcBef>
            </a:pPr>
            <a:endParaRPr lang="en-US" altLang="zh-CN" sz="2000" dirty="0"/>
          </a:p>
          <a:p>
            <a:pPr>
              <a:spcBef>
                <a:spcPts val="600"/>
              </a:spcBef>
            </a:pPr>
            <a:r>
              <a:rPr lang="en-US" altLang="zh-CN" dirty="0"/>
              <a:t>In this case, we need to represent one color by the </a:t>
            </a:r>
            <a:r>
              <a:rPr lang="en-US" altLang="zh-CN" dirty="0">
                <a:solidFill>
                  <a:srgbClr val="FF0000"/>
                </a:solidFill>
              </a:rPr>
              <a:t>minimum</a:t>
            </a:r>
            <a:r>
              <a:rPr lang="en-US" altLang="zh-CN" dirty="0"/>
              <a:t> amplitude and the other color by the </a:t>
            </a:r>
            <a:r>
              <a:rPr lang="en-US" altLang="zh-CN" dirty="0">
                <a:solidFill>
                  <a:srgbClr val="FF0000"/>
                </a:solidFill>
              </a:rPr>
              <a:t>maximum</a:t>
            </a:r>
            <a:r>
              <a:rPr lang="en-US" altLang="zh-CN" dirty="0"/>
              <a:t> amplitude.</a:t>
            </a:r>
          </a:p>
        </p:txBody>
      </p:sp>
      <p:sp>
        <p:nvSpPr>
          <p:cNvPr id="975888" name="Rectangle 16"/>
          <p:cNvSpPr>
            <a:spLocks noGrp="1" noChangeArrowheads="1"/>
          </p:cNvSpPr>
          <p:nvPr>
            <p:ph type="title"/>
          </p:nvPr>
        </p:nvSpPr>
        <p:spPr/>
        <p:txBody>
          <a:bodyPr/>
          <a:lstStyle/>
          <a:p>
            <a:r>
              <a:rPr lang="en-US" altLang="zh-CN" dirty="0">
                <a:solidFill>
                  <a:schemeClr val="hlink"/>
                </a:solidFill>
              </a:rPr>
              <a:t>Example 0.15</a:t>
            </a:r>
            <a:endParaRPr lang="zh-CN" altLang="en-US" dirty="0">
              <a:solidFill>
                <a:schemeClr val="hlink"/>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64" name="Rectangle 4"/>
          <p:cNvSpPr>
            <a:spLocks noGrp="1" noChangeArrowheads="1"/>
          </p:cNvSpPr>
          <p:nvPr>
            <p:ph type="title"/>
          </p:nvPr>
        </p:nvSpPr>
        <p:spPr/>
        <p:txBody>
          <a:bodyPr/>
          <a:lstStyle/>
          <a:p>
            <a:r>
              <a:rPr lang="en-US" altLang="zh-CN" dirty="0">
                <a:solidFill>
                  <a:schemeClr val="hlink"/>
                </a:solidFill>
              </a:rPr>
              <a:t>Example 0.15</a:t>
            </a:r>
            <a:endParaRPr lang="zh-CN" altLang="en-US" dirty="0">
              <a:solidFill>
                <a:schemeClr val="hlink"/>
              </a:solidFill>
            </a:endParaRPr>
          </a:p>
        </p:txBody>
      </p:sp>
      <p:sp>
        <p:nvSpPr>
          <p:cNvPr id="1320963" name="Rectangle 3"/>
          <p:cNvSpPr>
            <a:spLocks noGrp="1" noChangeArrowheads="1"/>
          </p:cNvSpPr>
          <p:nvPr>
            <p:ph idx="1"/>
          </p:nvPr>
        </p:nvSpPr>
        <p:spPr>
          <a:xfrm>
            <a:off x="304800" y="1071546"/>
            <a:ext cx="8534400" cy="5100654"/>
          </a:xfrm>
          <a:noFill/>
        </p:spPr>
        <p:txBody>
          <a:bodyPr/>
          <a:lstStyle/>
          <a:p>
            <a:pPr>
              <a:spcBef>
                <a:spcPts val="600"/>
              </a:spcBef>
            </a:pPr>
            <a:r>
              <a:rPr lang="en-US" altLang="zh-CN" dirty="0"/>
              <a:t>We can send 2 </a:t>
            </a:r>
            <a:r>
              <a:rPr lang="en-US" altLang="zh-CN" dirty="0">
                <a:solidFill>
                  <a:srgbClr val="FF0000"/>
                </a:solidFill>
              </a:rPr>
              <a:t>pixels</a:t>
            </a:r>
            <a:r>
              <a:rPr lang="en-US" altLang="zh-CN" dirty="0"/>
              <a:t> per </a:t>
            </a:r>
            <a:r>
              <a:rPr lang="en-US" altLang="zh-CN" dirty="0">
                <a:solidFill>
                  <a:srgbClr val="FF0000"/>
                </a:solidFill>
              </a:rPr>
              <a:t>cycle</a:t>
            </a:r>
            <a:r>
              <a:rPr lang="en-US" altLang="zh-CN" dirty="0"/>
              <a:t> . </a:t>
            </a:r>
          </a:p>
          <a:p>
            <a:pPr>
              <a:spcBef>
                <a:spcPts val="600"/>
              </a:spcBef>
            </a:pPr>
            <a:endParaRPr lang="en-US" altLang="zh-CN" dirty="0"/>
          </a:p>
          <a:p>
            <a:pPr>
              <a:spcBef>
                <a:spcPts val="600"/>
              </a:spcBef>
            </a:pPr>
            <a:r>
              <a:rPr lang="en-US" altLang="zh-CN" dirty="0"/>
              <a:t>Therefore, we need 11,025,000</a:t>
            </a:r>
            <a:r>
              <a:rPr lang="en-US" altLang="en-US" dirty="0"/>
              <a:t>÷</a:t>
            </a:r>
            <a:r>
              <a:rPr lang="en-US" altLang="zh-CN" dirty="0"/>
              <a:t>2 = 5,512,500 </a:t>
            </a:r>
            <a:r>
              <a:rPr lang="en-US" altLang="zh-CN" dirty="0">
                <a:solidFill>
                  <a:srgbClr val="FF0000"/>
                </a:solidFill>
              </a:rPr>
              <a:t>cycles per second</a:t>
            </a:r>
            <a:r>
              <a:rPr lang="en-US" altLang="zh-CN" dirty="0"/>
              <a:t>, or Hz. </a:t>
            </a:r>
          </a:p>
          <a:p>
            <a:pPr>
              <a:spcBef>
                <a:spcPts val="600"/>
              </a:spcBef>
            </a:pPr>
            <a:endParaRPr lang="en-US" altLang="zh-CN" dirty="0"/>
          </a:p>
          <a:p>
            <a:pPr>
              <a:spcBef>
                <a:spcPts val="600"/>
              </a:spcBef>
            </a:pPr>
            <a:r>
              <a:rPr lang="en-US" altLang="zh-CN" dirty="0"/>
              <a:t>The bandwidth needed is</a:t>
            </a:r>
            <a:r>
              <a:rPr lang="en-US" altLang="zh-CN" dirty="0">
                <a:solidFill>
                  <a:srgbClr val="C00000"/>
                </a:solidFill>
              </a:rPr>
              <a:t> </a:t>
            </a:r>
            <a:r>
              <a:rPr lang="en-US" altLang="zh-CN" dirty="0">
                <a:solidFill>
                  <a:srgbClr val="FF0000"/>
                </a:solidFill>
              </a:rPr>
              <a:t>5.5125</a:t>
            </a:r>
            <a:r>
              <a:rPr lang="en-US" altLang="zh-CN" dirty="0">
                <a:solidFill>
                  <a:srgbClr val="C00000"/>
                </a:solidFill>
              </a:rPr>
              <a:t> </a:t>
            </a:r>
            <a:r>
              <a:rPr lang="en-US" altLang="zh-CN" dirty="0"/>
              <a:t>MHz. </a:t>
            </a:r>
          </a:p>
          <a:p>
            <a:pPr>
              <a:spcBef>
                <a:spcPts val="600"/>
              </a:spcBef>
            </a:pPr>
            <a:endParaRPr lang="en-US" altLang="zh-CN" dirty="0"/>
          </a:p>
          <a:p>
            <a:pPr>
              <a:spcBef>
                <a:spcPts val="600"/>
              </a:spcBef>
            </a:pPr>
            <a:r>
              <a:rPr lang="en-US" altLang="zh-CN" dirty="0"/>
              <a:t>The worst-case scenario has </a:t>
            </a:r>
            <a:r>
              <a:rPr lang="en-US" altLang="zh-CN" dirty="0">
                <a:solidFill>
                  <a:srgbClr val="FF0000"/>
                </a:solidFill>
              </a:rPr>
              <a:t>such</a:t>
            </a:r>
            <a:r>
              <a:rPr lang="en-US" altLang="zh-CN" dirty="0"/>
              <a:t> a low probability of occurrence </a:t>
            </a:r>
            <a:r>
              <a:rPr lang="en-US" altLang="zh-CN" dirty="0">
                <a:solidFill>
                  <a:srgbClr val="FF0000"/>
                </a:solidFill>
              </a:rPr>
              <a:t>that</a:t>
            </a:r>
            <a:r>
              <a:rPr lang="en-US" altLang="zh-CN" dirty="0"/>
              <a:t> </a:t>
            </a:r>
            <a:r>
              <a:rPr lang="en-US" altLang="zh-CN" u="sng" dirty="0"/>
              <a:t>the assumption is </a:t>
            </a:r>
            <a:r>
              <a:rPr lang="en-US" altLang="zh-CN" u="sng" dirty="0">
                <a:solidFill>
                  <a:srgbClr val="FF0000"/>
                </a:solidFill>
              </a:rPr>
              <a:t>that</a:t>
            </a:r>
            <a:r>
              <a:rPr lang="en-US" altLang="zh-CN" dirty="0"/>
              <a:t> we need only 70 percent of this bandwidth, which is 3.85 MHz. </a:t>
            </a:r>
          </a:p>
          <a:p>
            <a:pPr>
              <a:spcBef>
                <a:spcPts val="600"/>
              </a:spcBef>
            </a:pPr>
            <a:endParaRPr lang="en-US" altLang="zh-CN" dirty="0"/>
          </a:p>
        </p:txBody>
      </p:sp>
      <p:sp>
        <p:nvSpPr>
          <p:cNvPr id="5" name="灯片编号占位符 3"/>
          <p:cNvSpPr>
            <a:spLocks noGrp="1"/>
          </p:cNvSpPr>
          <p:nvPr>
            <p:ph type="sldNum" sz="quarter" idx="10"/>
          </p:nvPr>
        </p:nvSpPr>
        <p:spPr/>
        <p:txBody>
          <a:bodyPr/>
          <a:lstStyle/>
          <a:p>
            <a:r>
              <a:rPr lang="en-US" altLang="zh-CN"/>
              <a:t>3.</a:t>
            </a:r>
            <a:fld id="{06EC6BA5-540F-4C2E-A3F4-5E563018AE40}" type="slidenum">
              <a:rPr lang="en-US" altLang="zh-CN"/>
              <a:pPr/>
              <a:t>95</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
        <p:nvSpPr>
          <p:cNvPr id="1320962" name="Rectangle 2"/>
          <p:cNvSpPr>
            <a:spLocks noChangeArrowheads="1"/>
          </p:cNvSpPr>
          <p:nvPr/>
        </p:nvSpPr>
        <p:spPr bwMode="auto">
          <a:xfrm>
            <a:off x="152400" y="1447800"/>
            <a:ext cx="8839200" cy="3810000"/>
          </a:xfrm>
          <a:prstGeom prst="rect">
            <a:avLst/>
          </a:prstGeom>
          <a:noFill/>
          <a:ln w="28575">
            <a:noFill/>
            <a:miter lim="800000"/>
          </a:ln>
          <a:effectLst/>
        </p:spPr>
        <p:txBody>
          <a:bodyPr wrap="none" anchor="ctr"/>
          <a:lstStyle/>
          <a:p>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64" name="Rectangle 4"/>
          <p:cNvSpPr>
            <a:spLocks noGrp="1" noChangeArrowheads="1"/>
          </p:cNvSpPr>
          <p:nvPr>
            <p:ph type="title"/>
          </p:nvPr>
        </p:nvSpPr>
        <p:spPr/>
        <p:txBody>
          <a:bodyPr/>
          <a:lstStyle/>
          <a:p>
            <a:r>
              <a:rPr lang="en-US" altLang="zh-CN" dirty="0">
                <a:solidFill>
                  <a:schemeClr val="hlink"/>
                </a:solidFill>
              </a:rPr>
              <a:t>Example 0.15</a:t>
            </a:r>
            <a:endParaRPr lang="zh-CN" altLang="en-US" dirty="0">
              <a:solidFill>
                <a:schemeClr val="hlink"/>
              </a:solidFill>
            </a:endParaRPr>
          </a:p>
        </p:txBody>
      </p:sp>
      <p:sp>
        <p:nvSpPr>
          <p:cNvPr id="1320963" name="Rectangle 3"/>
          <p:cNvSpPr>
            <a:spLocks noGrp="1" noChangeArrowheads="1"/>
          </p:cNvSpPr>
          <p:nvPr>
            <p:ph idx="1"/>
          </p:nvPr>
        </p:nvSpPr>
        <p:spPr>
          <a:xfrm>
            <a:off x="304800" y="1052736"/>
            <a:ext cx="8534400" cy="5119464"/>
          </a:xfrm>
          <a:noFill/>
        </p:spPr>
        <p:txBody>
          <a:bodyPr/>
          <a:lstStyle/>
          <a:p>
            <a:pPr>
              <a:spcBef>
                <a:spcPts val="600"/>
              </a:spcBef>
            </a:pPr>
            <a:r>
              <a:rPr lang="en-US" altLang="zh-CN" dirty="0"/>
              <a:t>Since audio and synchronization signals are also needed, a 4-MHz bandwidth has been </a:t>
            </a:r>
            <a:r>
              <a:rPr lang="en-US" altLang="zh-CN" dirty="0">
                <a:solidFill>
                  <a:srgbClr val="FF0000"/>
                </a:solidFill>
              </a:rPr>
              <a:t>set aside </a:t>
            </a:r>
            <a:r>
              <a:rPr lang="en-US" altLang="zh-CN" dirty="0"/>
              <a:t>for each black and white TV channel. </a:t>
            </a:r>
          </a:p>
          <a:p>
            <a:pPr>
              <a:spcBef>
                <a:spcPts val="600"/>
              </a:spcBef>
            </a:pPr>
            <a:endParaRPr lang="en-US" altLang="zh-CN" dirty="0"/>
          </a:p>
          <a:p>
            <a:pPr>
              <a:spcBef>
                <a:spcPts val="600"/>
              </a:spcBef>
            </a:pPr>
            <a:r>
              <a:rPr lang="en-US" altLang="zh-CN" dirty="0"/>
              <a:t>An </a:t>
            </a:r>
            <a:r>
              <a:rPr lang="en-US" altLang="zh-CN" dirty="0">
                <a:solidFill>
                  <a:srgbClr val="FF0000"/>
                </a:solidFill>
              </a:rPr>
              <a:t>analog</a:t>
            </a:r>
            <a:r>
              <a:rPr lang="en-US" altLang="zh-CN" dirty="0"/>
              <a:t> color TV channel has a 6-MHz bandwidth. </a:t>
            </a:r>
            <a:endParaRPr lang="zh-CN" altLang="en-US" dirty="0"/>
          </a:p>
        </p:txBody>
      </p:sp>
      <p:sp>
        <p:nvSpPr>
          <p:cNvPr id="5" name="灯片编号占位符 3"/>
          <p:cNvSpPr>
            <a:spLocks noGrp="1"/>
          </p:cNvSpPr>
          <p:nvPr>
            <p:ph type="sldNum" sz="quarter" idx="10"/>
          </p:nvPr>
        </p:nvSpPr>
        <p:spPr/>
        <p:txBody>
          <a:bodyPr/>
          <a:lstStyle/>
          <a:p>
            <a:r>
              <a:rPr lang="en-US" altLang="zh-CN"/>
              <a:t>3.</a:t>
            </a:r>
            <a:fld id="{06EC6BA5-540F-4C2E-A3F4-5E563018AE40}" type="slidenum">
              <a:rPr lang="en-US" altLang="zh-CN"/>
              <a:pPr/>
              <a:t>96</a:t>
            </a:fld>
            <a:endParaRPr lang="en-US" altLang="zh-CN"/>
          </a:p>
        </p:txBody>
      </p:sp>
      <p:sp>
        <p:nvSpPr>
          <p:cNvPr id="6" name="页脚占位符 4"/>
          <p:cNvSpPr>
            <a:spLocks noGrp="1"/>
          </p:cNvSpPr>
          <p:nvPr>
            <p:ph type="ftr" sz="quarter" idx="11"/>
          </p:nvPr>
        </p:nvSpPr>
        <p:spPr/>
        <p:txBody>
          <a:bodyPr/>
          <a:lstStyle/>
          <a:p>
            <a:r>
              <a:rPr lang="en-US" altLang="zh-CN" dirty="0"/>
              <a:t>Mobile and Wireless Networks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r>
              <a:rPr lang="en-US" altLang="zh-CN" dirty="0"/>
              <a:t>3.</a:t>
            </a:r>
            <a:fld id="{968ED0C6-A036-47B9-A440-E262009F68C8}" type="slidenum">
              <a:rPr lang="en-US" altLang="zh-CN" dirty="0"/>
              <a:pPr/>
              <a:t>97</a:t>
            </a:fld>
            <a:endParaRPr lang="en-US" altLang="zh-CN" dirty="0"/>
          </a:p>
        </p:txBody>
      </p:sp>
      <p:sp>
        <p:nvSpPr>
          <p:cNvPr id="6" name="页脚占位符 5"/>
          <p:cNvSpPr>
            <a:spLocks noGrp="1"/>
          </p:cNvSpPr>
          <p:nvPr>
            <p:ph type="ftr" sz="quarter" idx="11"/>
          </p:nvPr>
        </p:nvSpPr>
        <p:spPr/>
        <p:txBody>
          <a:bodyPr/>
          <a:lstStyle/>
          <a:p>
            <a:r>
              <a:rPr lang="en-US" altLang="zh-CN" dirty="0"/>
              <a:t>Mobile and Wireless Networks</a:t>
            </a:r>
          </a:p>
        </p:txBody>
      </p:sp>
      <p:sp>
        <p:nvSpPr>
          <p:cNvPr id="1462274" name="Rectangle 2"/>
          <p:cNvSpPr>
            <a:spLocks noGrp="1" noChangeArrowheads="1"/>
          </p:cNvSpPr>
          <p:nvPr>
            <p:ph type="title"/>
          </p:nvPr>
        </p:nvSpPr>
        <p:spPr/>
        <p:txBody>
          <a:bodyPr/>
          <a:lstStyle/>
          <a:p>
            <a:r>
              <a:rPr lang="en-US" altLang="zh-CN" dirty="0"/>
              <a:t>Chapter 00 Data and Signals</a:t>
            </a:r>
            <a:endParaRPr lang="zh-CN" altLang="en-US" dirty="0"/>
          </a:p>
        </p:txBody>
      </p:sp>
      <p:sp>
        <p:nvSpPr>
          <p:cNvPr id="1462275" name="Rectangle 3"/>
          <p:cNvSpPr>
            <a:spLocks noGrp="1" noChangeArrowheads="1"/>
          </p:cNvSpPr>
          <p:nvPr>
            <p:ph type="body" sz="half" idx="1"/>
          </p:nvPr>
        </p:nvSpPr>
        <p:spPr>
          <a:xfrm>
            <a:off x="304800" y="1000108"/>
            <a:ext cx="4267200" cy="5105400"/>
          </a:xfrm>
        </p:spPr>
        <p:txBody>
          <a:bodyPr/>
          <a:lstStyle/>
          <a:p>
            <a:pPr>
              <a:lnSpc>
                <a:spcPct val="90000"/>
              </a:lnSpc>
              <a:buFontTx/>
              <a:buNone/>
            </a:pPr>
            <a:r>
              <a:rPr lang="en-US" altLang="zh-CN" sz="2000" dirty="0"/>
              <a:t>0.1 Analog and Digital</a:t>
            </a:r>
          </a:p>
          <a:p>
            <a:pPr>
              <a:lnSpc>
                <a:spcPct val="90000"/>
              </a:lnSpc>
              <a:spcBef>
                <a:spcPts val="600"/>
              </a:spcBef>
            </a:pPr>
            <a:r>
              <a:rPr lang="en-US" altLang="zh-CN" sz="2000" dirty="0"/>
              <a:t>Analog and Digital Data</a:t>
            </a:r>
          </a:p>
          <a:p>
            <a:pPr>
              <a:lnSpc>
                <a:spcPct val="90000"/>
              </a:lnSpc>
              <a:spcBef>
                <a:spcPts val="600"/>
              </a:spcBef>
            </a:pPr>
            <a:r>
              <a:rPr lang="en-US" altLang="zh-CN" sz="2000" dirty="0"/>
              <a:t>Analog and Digital Signal</a:t>
            </a:r>
          </a:p>
          <a:p>
            <a:pPr>
              <a:lnSpc>
                <a:spcPct val="90000"/>
              </a:lnSpc>
              <a:spcBef>
                <a:spcPts val="600"/>
              </a:spcBef>
            </a:pPr>
            <a:r>
              <a:rPr lang="en-US" altLang="zh-CN" sz="2000" dirty="0"/>
              <a:t>Periodical and Nonperiodic Signals </a:t>
            </a:r>
          </a:p>
          <a:p>
            <a:pPr>
              <a:lnSpc>
                <a:spcPct val="90000"/>
              </a:lnSpc>
              <a:buFontTx/>
              <a:buNone/>
            </a:pPr>
            <a:endParaRPr lang="en-US" altLang="zh-CN" sz="2000" dirty="0"/>
          </a:p>
          <a:p>
            <a:pPr>
              <a:lnSpc>
                <a:spcPct val="90000"/>
              </a:lnSpc>
              <a:buFontTx/>
              <a:buNone/>
            </a:pPr>
            <a:r>
              <a:rPr lang="en-US" altLang="zh-CN" sz="2000" dirty="0"/>
              <a:t>0.2 Periodical Analog Signals</a:t>
            </a:r>
          </a:p>
          <a:p>
            <a:pPr>
              <a:lnSpc>
                <a:spcPct val="90000"/>
              </a:lnSpc>
            </a:pPr>
            <a:r>
              <a:rPr lang="en-US" altLang="zh-CN" sz="2000" dirty="0"/>
              <a:t>Sine Wave, Phase and Wavelength</a:t>
            </a:r>
          </a:p>
          <a:p>
            <a:pPr>
              <a:lnSpc>
                <a:spcPct val="90000"/>
              </a:lnSpc>
            </a:pPr>
            <a:r>
              <a:rPr lang="en-US" altLang="zh-CN" sz="2000" dirty="0"/>
              <a:t>Time and Frequency Domains</a:t>
            </a:r>
          </a:p>
          <a:p>
            <a:pPr>
              <a:lnSpc>
                <a:spcPct val="90000"/>
              </a:lnSpc>
            </a:pPr>
            <a:r>
              <a:rPr lang="en-US" altLang="zh-CN" sz="2000" dirty="0"/>
              <a:t>Composite Signals</a:t>
            </a:r>
          </a:p>
          <a:p>
            <a:pPr>
              <a:lnSpc>
                <a:spcPct val="90000"/>
              </a:lnSpc>
            </a:pPr>
            <a:r>
              <a:rPr lang="en-US" altLang="zh-CN" sz="2000" dirty="0"/>
              <a:t>Bandwidth</a:t>
            </a:r>
          </a:p>
          <a:p>
            <a:pPr>
              <a:lnSpc>
                <a:spcPct val="90000"/>
              </a:lnSpc>
              <a:buFontTx/>
              <a:buNone/>
            </a:pPr>
            <a:endParaRPr lang="en-US" altLang="zh-CN" sz="2000" dirty="0"/>
          </a:p>
          <a:p>
            <a:pPr>
              <a:lnSpc>
                <a:spcPct val="90000"/>
              </a:lnSpc>
              <a:buFontTx/>
              <a:buNone/>
            </a:pPr>
            <a:r>
              <a:rPr lang="en-US" altLang="zh-CN" sz="2000" dirty="0"/>
              <a:t>0.3 </a:t>
            </a:r>
            <a:r>
              <a:rPr lang="en-US" altLang="zh-CN" sz="2000" dirty="0">
                <a:solidFill>
                  <a:schemeClr val="hlink"/>
                </a:solidFill>
              </a:rPr>
              <a:t>Digital Signals</a:t>
            </a:r>
          </a:p>
          <a:p>
            <a:pPr>
              <a:lnSpc>
                <a:spcPct val="90000"/>
              </a:lnSpc>
              <a:buFontTx/>
              <a:buNone/>
            </a:pPr>
            <a:endParaRPr lang="en-US" altLang="zh-CN" sz="2000" dirty="0"/>
          </a:p>
          <a:p>
            <a:pPr>
              <a:lnSpc>
                <a:spcPct val="90000"/>
              </a:lnSpc>
              <a:buNone/>
            </a:pPr>
            <a:r>
              <a:rPr lang="en-US" altLang="zh-CN" sz="2000" dirty="0"/>
              <a:t>0.4 Transmission Impairment</a:t>
            </a:r>
          </a:p>
          <a:p>
            <a:pPr>
              <a:lnSpc>
                <a:spcPct val="90000"/>
              </a:lnSpc>
              <a:buFontTx/>
              <a:buNone/>
            </a:pPr>
            <a:endParaRPr lang="en-US" altLang="zh-CN" sz="2200" dirty="0"/>
          </a:p>
        </p:txBody>
      </p:sp>
      <p:sp>
        <p:nvSpPr>
          <p:cNvPr id="1462276" name="Rectangle 4"/>
          <p:cNvSpPr>
            <a:spLocks noGrp="1" noChangeArrowheads="1"/>
          </p:cNvSpPr>
          <p:nvPr>
            <p:ph type="body" sz="half" idx="2"/>
          </p:nvPr>
        </p:nvSpPr>
        <p:spPr>
          <a:xfrm>
            <a:off x="4419600" y="990600"/>
            <a:ext cx="4419600" cy="5181600"/>
          </a:xfrm>
        </p:spPr>
        <p:txBody>
          <a:bodyPr/>
          <a:lstStyle/>
          <a:p>
            <a:r>
              <a:rPr lang="en-US" altLang="zh-CN" sz="2000" dirty="0"/>
              <a:t>Attenuation, Distortion, and Noise</a:t>
            </a:r>
          </a:p>
          <a:p>
            <a:pPr>
              <a:buFontTx/>
              <a:buNone/>
            </a:pPr>
            <a:endParaRPr lang="en-US" altLang="zh-CN" sz="2000" dirty="0"/>
          </a:p>
          <a:p>
            <a:pPr>
              <a:buFontTx/>
              <a:buNone/>
            </a:pPr>
            <a:r>
              <a:rPr lang="en-US" altLang="zh-CN" sz="2000" dirty="0"/>
              <a:t>0.5 Data Rate Limits</a:t>
            </a:r>
          </a:p>
          <a:p>
            <a:pPr>
              <a:lnSpc>
                <a:spcPct val="90000"/>
              </a:lnSpc>
              <a:spcBef>
                <a:spcPts val="600"/>
              </a:spcBef>
            </a:pPr>
            <a:r>
              <a:rPr lang="en-US" altLang="zh-CN" sz="2000" dirty="0"/>
              <a:t>Noiseless Channel: Nyquist Bit Rate</a:t>
            </a:r>
          </a:p>
          <a:p>
            <a:pPr>
              <a:lnSpc>
                <a:spcPct val="90000"/>
              </a:lnSpc>
              <a:spcBef>
                <a:spcPts val="600"/>
              </a:spcBef>
            </a:pPr>
            <a:r>
              <a:rPr lang="en-US" altLang="zh-CN" sz="2000" dirty="0"/>
              <a:t>Noisy Channel: Shannon Capacity</a:t>
            </a:r>
          </a:p>
          <a:p>
            <a:pPr>
              <a:lnSpc>
                <a:spcPct val="90000"/>
              </a:lnSpc>
              <a:spcBef>
                <a:spcPts val="600"/>
              </a:spcBef>
            </a:pPr>
            <a:r>
              <a:rPr lang="en-US" altLang="zh-CN" sz="2000" dirty="0"/>
              <a:t>Using Both Limits</a:t>
            </a:r>
          </a:p>
          <a:p>
            <a:pPr>
              <a:buFontTx/>
              <a:buNone/>
            </a:pPr>
            <a:endParaRPr lang="en-US" altLang="zh-CN" sz="2000" dirty="0"/>
          </a:p>
          <a:p>
            <a:pPr>
              <a:buFontTx/>
              <a:buNone/>
            </a:pPr>
            <a:r>
              <a:rPr lang="en-US" altLang="zh-CN" sz="2000" dirty="0"/>
              <a:t>0.6 Performance </a:t>
            </a:r>
          </a:p>
          <a:p>
            <a:pPr>
              <a:spcBef>
                <a:spcPts val="600"/>
              </a:spcBef>
            </a:pPr>
            <a:r>
              <a:rPr lang="en-US" altLang="zh-CN" sz="2000" dirty="0"/>
              <a:t>Bandwidth</a:t>
            </a:r>
          </a:p>
          <a:p>
            <a:pPr>
              <a:spcBef>
                <a:spcPts val="600"/>
              </a:spcBef>
            </a:pPr>
            <a:r>
              <a:rPr lang="en-US" altLang="zh-CN" sz="2000" dirty="0"/>
              <a:t>Throughput</a:t>
            </a:r>
          </a:p>
          <a:p>
            <a:pPr>
              <a:spcBef>
                <a:spcPts val="600"/>
              </a:spcBef>
            </a:pPr>
            <a:r>
              <a:rPr lang="en-US" altLang="zh-CN" sz="2000" dirty="0"/>
              <a:t>Latency (Delay)</a:t>
            </a:r>
          </a:p>
          <a:p>
            <a:pPr>
              <a:spcBef>
                <a:spcPts val="600"/>
              </a:spcBef>
            </a:pPr>
            <a:r>
              <a:rPr lang="en-US" altLang="zh-CN" sz="2000" dirty="0"/>
              <a:t>Bandwidth-Delay Product</a:t>
            </a:r>
          </a:p>
          <a:p>
            <a:pPr>
              <a:spcBef>
                <a:spcPts val="600"/>
              </a:spcBef>
            </a:pPr>
            <a:r>
              <a:rPr lang="en-US" altLang="zh-CN" sz="2000" dirty="0"/>
              <a:t>Jitter</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2"/>
          <p:cNvSpPr>
            <a:spLocks noGrp="1"/>
          </p:cNvSpPr>
          <p:nvPr>
            <p:ph type="sldNum" sz="quarter" idx="10"/>
          </p:nvPr>
        </p:nvSpPr>
        <p:spPr/>
        <p:txBody>
          <a:bodyPr/>
          <a:lstStyle/>
          <a:p>
            <a:r>
              <a:rPr lang="en-US" altLang="zh-CN"/>
              <a:t>3.</a:t>
            </a:r>
            <a:fld id="{F7269D2E-95AE-4822-AD0E-3CC88CEB114B}" type="slidenum">
              <a:rPr lang="en-US" altLang="zh-CN"/>
              <a:pPr/>
              <a:t>98</a:t>
            </a:fld>
            <a:endParaRPr lang="en-US" altLang="zh-CN"/>
          </a:p>
        </p:txBody>
      </p:sp>
      <p:sp>
        <p:nvSpPr>
          <p:cNvPr id="8" name="页脚占位符 3"/>
          <p:cNvSpPr>
            <a:spLocks noGrp="1"/>
          </p:cNvSpPr>
          <p:nvPr>
            <p:ph type="ftr" sz="quarter" idx="11"/>
          </p:nvPr>
        </p:nvSpPr>
        <p:spPr/>
        <p:txBody>
          <a:bodyPr/>
          <a:lstStyle/>
          <a:p>
            <a:r>
              <a:rPr lang="en-US" altLang="zh-CN" dirty="0"/>
              <a:t>Mobile and Wireless Networks</a:t>
            </a:r>
          </a:p>
        </p:txBody>
      </p:sp>
      <p:sp>
        <p:nvSpPr>
          <p:cNvPr id="800772" name="Text Box 4"/>
          <p:cNvSpPr txBox="1">
            <a:spLocks noChangeArrowheads="1"/>
          </p:cNvSpPr>
          <p:nvPr/>
        </p:nvSpPr>
        <p:spPr bwMode="auto">
          <a:xfrm>
            <a:off x="8229600" y="6400800"/>
            <a:ext cx="184150" cy="366713"/>
          </a:xfrm>
          <a:prstGeom prst="rect">
            <a:avLst/>
          </a:prstGeom>
          <a:noFill/>
          <a:ln w="9525">
            <a:noFill/>
            <a:miter lim="800000"/>
          </a:ln>
          <a:effectLst/>
        </p:spPr>
        <p:txBody>
          <a:bodyPr wrap="none">
            <a:spAutoFit/>
          </a:bodyPr>
          <a:lstStyle/>
          <a:p>
            <a:pPr eaLnBrk="0" hangingPunct="0">
              <a:spcBef>
                <a:spcPct val="0"/>
              </a:spcBef>
              <a:buSzTx/>
              <a:buFontTx/>
              <a:buNone/>
            </a:pPr>
            <a:endParaRPr lang="zh-CN" altLang="en-US" sz="1800" b="1" baseline="0">
              <a:latin typeface="Times New Roman" panose="02020603050405020304" pitchFamily="18" charset="0"/>
              <a:ea typeface="宋体" panose="02010600030101010101" pitchFamily="2" charset="-122"/>
            </a:endParaRPr>
          </a:p>
        </p:txBody>
      </p:sp>
      <p:sp>
        <p:nvSpPr>
          <p:cNvPr id="800773" name="Rectangle 5"/>
          <p:cNvSpPr>
            <a:spLocks noChangeArrowheads="1"/>
          </p:cNvSpPr>
          <p:nvPr/>
        </p:nvSpPr>
        <p:spPr bwMode="auto">
          <a:xfrm>
            <a:off x="304800" y="1054051"/>
            <a:ext cx="8534400" cy="2539157"/>
          </a:xfrm>
          <a:prstGeom prst="rect">
            <a:avLst/>
          </a:prstGeom>
          <a:noFill/>
          <a:ln w="9525">
            <a:noFill/>
            <a:miter lim="800000"/>
          </a:ln>
          <a:effectLst/>
        </p:spPr>
        <p:txBody>
          <a:bodyPr anchor="ctr">
            <a:spAutoFit/>
          </a:bodyPr>
          <a:lstStyle/>
          <a:p>
            <a:pPr marL="342900" indent="-342900">
              <a:spcBef>
                <a:spcPts val="600"/>
              </a:spcBef>
              <a:buClr>
                <a:schemeClr val="hlink"/>
              </a:buClr>
              <a:buSzPct val="80000"/>
              <a:buFont typeface="Wingdings" panose="05000000000000000000" pitchFamily="2" charset="2"/>
              <a:buChar char="þ"/>
            </a:pPr>
            <a:r>
              <a:rPr lang="en-US" altLang="zh-CN" sz="2400" baseline="0" dirty="0">
                <a:ea typeface="宋体" panose="02010600030101010101" pitchFamily="2" charset="-122"/>
              </a:rPr>
              <a:t>In addition to being represented by an analog signal, </a:t>
            </a:r>
            <a:r>
              <a:rPr lang="en-US" altLang="zh-CN" sz="2400" baseline="0" dirty="0">
                <a:solidFill>
                  <a:srgbClr val="FF0000"/>
                </a:solidFill>
                <a:ea typeface="宋体" panose="02010600030101010101" pitchFamily="2" charset="-122"/>
              </a:rPr>
              <a:t>data</a:t>
            </a:r>
            <a:r>
              <a:rPr lang="en-US" altLang="zh-CN" sz="2400" baseline="0" dirty="0">
                <a:ea typeface="宋体" panose="02010600030101010101" pitchFamily="2" charset="-122"/>
              </a:rPr>
              <a:t> or </a:t>
            </a:r>
            <a:r>
              <a:rPr lang="en-US" altLang="zh-CN" sz="2400" baseline="0" dirty="0">
                <a:solidFill>
                  <a:srgbClr val="FF0000"/>
                </a:solidFill>
                <a:ea typeface="宋体" panose="02010600030101010101" pitchFamily="2" charset="-122"/>
              </a:rPr>
              <a:t>information</a:t>
            </a:r>
            <a:r>
              <a:rPr lang="en-US" altLang="zh-CN" sz="2400" baseline="0" dirty="0">
                <a:ea typeface="宋体" panose="02010600030101010101" pitchFamily="2" charset="-122"/>
              </a:rPr>
              <a:t> can also be represented by a </a:t>
            </a:r>
            <a:r>
              <a:rPr lang="en-US" altLang="zh-CN" sz="2400" baseline="0" dirty="0">
                <a:solidFill>
                  <a:schemeClr val="hlink"/>
                </a:solidFill>
                <a:ea typeface="宋体" panose="02010600030101010101" pitchFamily="2" charset="-122"/>
              </a:rPr>
              <a:t>digital signal</a:t>
            </a:r>
            <a:r>
              <a:rPr lang="en-US" altLang="zh-CN" sz="2400" baseline="0" dirty="0">
                <a:ea typeface="宋体" panose="02010600030101010101" pitchFamily="2" charset="-122"/>
              </a:rPr>
              <a:t>. </a:t>
            </a:r>
          </a:p>
          <a:p>
            <a:pPr marL="342900" indent="-342900">
              <a:spcBef>
                <a:spcPts val="600"/>
              </a:spcBef>
              <a:buClr>
                <a:schemeClr val="hlink"/>
              </a:buClr>
              <a:buSzPct val="80000"/>
              <a:buFont typeface="Wingdings" panose="05000000000000000000" pitchFamily="2" charset="2"/>
              <a:buChar char="þ"/>
            </a:pPr>
            <a:r>
              <a:rPr lang="en-US" altLang="zh-CN" sz="2400" baseline="0" dirty="0">
                <a:ea typeface="宋体" panose="02010600030101010101" pitchFamily="2" charset="-122"/>
              </a:rPr>
              <a:t>For example, a 1 can be encoded as a positive voltage and a 0 as zero voltage. </a:t>
            </a:r>
          </a:p>
          <a:p>
            <a:pPr marL="342900" indent="-342900">
              <a:spcBef>
                <a:spcPts val="600"/>
              </a:spcBef>
              <a:buClr>
                <a:schemeClr val="hlink"/>
              </a:buClr>
              <a:buSzPct val="80000"/>
              <a:buFont typeface="Wingdings" panose="05000000000000000000" pitchFamily="2" charset="2"/>
              <a:buChar char="þ"/>
            </a:pPr>
            <a:r>
              <a:rPr lang="en-US" altLang="zh-CN" sz="2400" baseline="0" dirty="0">
                <a:ea typeface="宋体" panose="02010600030101010101" pitchFamily="2" charset="-122"/>
              </a:rPr>
              <a:t>A digital signal can have more than two levels. </a:t>
            </a:r>
          </a:p>
          <a:p>
            <a:pPr marL="342900" indent="-342900">
              <a:spcBef>
                <a:spcPts val="600"/>
              </a:spcBef>
              <a:buClr>
                <a:schemeClr val="hlink"/>
              </a:buClr>
              <a:buSzPct val="80000"/>
              <a:buFont typeface="Wingdings" panose="05000000000000000000" pitchFamily="2" charset="2"/>
              <a:buChar char="þ"/>
            </a:pPr>
            <a:r>
              <a:rPr lang="en-US" altLang="zh-CN" sz="2400" baseline="0" dirty="0">
                <a:ea typeface="宋体" panose="02010600030101010101" pitchFamily="2" charset="-122"/>
              </a:rPr>
              <a:t>In this case, we can </a:t>
            </a:r>
            <a:r>
              <a:rPr lang="en-US" altLang="zh-CN" sz="2400" baseline="0" dirty="0">
                <a:solidFill>
                  <a:srgbClr val="FF0000"/>
                </a:solidFill>
                <a:ea typeface="宋体" panose="02010600030101010101" pitchFamily="2" charset="-122"/>
              </a:rPr>
              <a:t>send</a:t>
            </a:r>
            <a:r>
              <a:rPr lang="en-US" altLang="zh-CN" sz="2400" baseline="0" dirty="0">
                <a:ea typeface="宋体" panose="02010600030101010101" pitchFamily="2" charset="-122"/>
              </a:rPr>
              <a:t> more than 1 bit </a:t>
            </a:r>
            <a:r>
              <a:rPr lang="en-US" altLang="zh-CN" sz="2400" baseline="0" dirty="0">
                <a:solidFill>
                  <a:srgbClr val="FF0000"/>
                </a:solidFill>
                <a:ea typeface="宋体" panose="02010600030101010101" pitchFamily="2" charset="-122"/>
              </a:rPr>
              <a:t>for</a:t>
            </a:r>
            <a:r>
              <a:rPr lang="en-US" altLang="zh-CN" sz="2400" baseline="0" dirty="0">
                <a:ea typeface="宋体" panose="02010600030101010101" pitchFamily="2" charset="-122"/>
              </a:rPr>
              <a:t> each level.</a:t>
            </a:r>
          </a:p>
        </p:txBody>
      </p:sp>
      <p:sp>
        <p:nvSpPr>
          <p:cNvPr id="800774" name="Rectangle 6"/>
          <p:cNvSpPr>
            <a:spLocks noChangeArrowheads="1"/>
          </p:cNvSpPr>
          <p:nvPr/>
        </p:nvSpPr>
        <p:spPr bwMode="auto">
          <a:xfrm>
            <a:off x="419100" y="4500570"/>
            <a:ext cx="8367742" cy="1646605"/>
          </a:xfrm>
          <a:prstGeom prst="rect">
            <a:avLst/>
          </a:prstGeom>
          <a:noFill/>
          <a:ln w="9525">
            <a:noFill/>
            <a:miter lim="800000"/>
          </a:ln>
          <a:effectLst/>
        </p:spPr>
        <p:txBody>
          <a:bodyPr wrap="square">
            <a:spAutoFit/>
          </a:bodyPr>
          <a:lstStyle/>
          <a:p>
            <a:pPr eaLnBrk="0" hangingPunct="0">
              <a:spcBef>
                <a:spcPts val="600"/>
              </a:spcBef>
              <a:buClr>
                <a:schemeClr val="tx1"/>
              </a:buClr>
              <a:buSzPct val="117000"/>
              <a:buFont typeface="Wingdings" panose="05000000000000000000" pitchFamily="2" charset="2"/>
              <a:buNone/>
            </a:pPr>
            <a:r>
              <a:rPr lang="en-US" altLang="zh-CN" sz="2400" baseline="0" dirty="0">
                <a:ea typeface="宋体" panose="02010600030101010101" pitchFamily="2" charset="-122"/>
              </a:rPr>
              <a:t>Bit Rate</a:t>
            </a:r>
            <a:r>
              <a:rPr lang="fr-FR" sz="2400" baseline="0" dirty="0"/>
              <a:t/>
            </a:r>
            <a:br>
              <a:rPr lang="fr-FR" sz="2400" baseline="0" dirty="0"/>
            </a:br>
            <a:r>
              <a:rPr lang="fr-FR" sz="2400" baseline="0" dirty="0"/>
              <a:t>Bit</a:t>
            </a:r>
            <a:r>
              <a:rPr lang="fr-FR" altLang="zh-CN" sz="2400" baseline="0" dirty="0">
                <a:ea typeface="宋体" panose="02010600030101010101" pitchFamily="2" charset="-122"/>
              </a:rPr>
              <a:t> </a:t>
            </a:r>
            <a:r>
              <a:rPr lang="fr-FR" sz="2400" baseline="0" dirty="0"/>
              <a:t>Length</a:t>
            </a:r>
            <a:br>
              <a:rPr lang="fr-FR" sz="2400" baseline="0" dirty="0"/>
            </a:br>
            <a:r>
              <a:rPr lang="pt-BR" sz="2400" baseline="0" dirty="0">
                <a:ea typeface="宋体" panose="02010600030101010101" pitchFamily="2" charset="-122"/>
              </a:rPr>
              <a:t>Digital Signal as a Composite Analog Signal</a:t>
            </a:r>
          </a:p>
          <a:p>
            <a:pPr eaLnBrk="0" hangingPunct="0">
              <a:spcBef>
                <a:spcPts val="600"/>
              </a:spcBef>
              <a:buClr>
                <a:schemeClr val="tx1"/>
              </a:buClr>
              <a:buSzPct val="117000"/>
              <a:buNone/>
            </a:pPr>
            <a:r>
              <a:rPr lang="en-US" altLang="zh-CN" sz="2400" baseline="0" dirty="0">
                <a:ea typeface="宋体" panose="02010600030101010101" pitchFamily="2" charset="-122"/>
              </a:rPr>
              <a:t>Transmission of Digital Signal</a:t>
            </a:r>
          </a:p>
        </p:txBody>
      </p:sp>
      <p:sp>
        <p:nvSpPr>
          <p:cNvPr id="800775" name="Text Box 7"/>
          <p:cNvSpPr txBox="1">
            <a:spLocks noChangeArrowheads="1"/>
          </p:cNvSpPr>
          <p:nvPr/>
        </p:nvSpPr>
        <p:spPr bwMode="auto">
          <a:xfrm>
            <a:off x="381000" y="3962400"/>
            <a:ext cx="4862513" cy="519113"/>
          </a:xfrm>
          <a:prstGeom prst="rect">
            <a:avLst/>
          </a:prstGeom>
          <a:noFill/>
          <a:ln w="76200" algn="ctr">
            <a:noFill/>
            <a:miter lim="800000"/>
          </a:ln>
          <a:effectLst/>
        </p:spPr>
        <p:txBody>
          <a:bodyPr wrap="none">
            <a:spAutoFit/>
          </a:bodyPr>
          <a:lstStyle/>
          <a:p>
            <a:pPr algn="ctr" eaLnBrk="0" hangingPunct="0">
              <a:spcBef>
                <a:spcPct val="0"/>
              </a:spcBef>
              <a:buSzTx/>
              <a:buFontTx/>
              <a:buNone/>
            </a:pPr>
            <a:r>
              <a:rPr lang="en-US" altLang="zh-CN" sz="2800" b="1" i="1" u="sng" baseline="0" dirty="0">
                <a:solidFill>
                  <a:schemeClr val="hlink"/>
                </a:solidFill>
                <a:latin typeface="Times New Roman" panose="02020603050405020304" pitchFamily="18" charset="0"/>
                <a:ea typeface="宋体" panose="02010600030101010101" pitchFamily="2" charset="-122"/>
              </a:rPr>
              <a:t>Topics discussed in this section:</a:t>
            </a:r>
          </a:p>
        </p:txBody>
      </p:sp>
      <p:sp>
        <p:nvSpPr>
          <p:cNvPr id="800776" name="Rectangle 8"/>
          <p:cNvSpPr>
            <a:spLocks noGrp="1" noChangeArrowheads="1"/>
          </p:cNvSpPr>
          <p:nvPr>
            <p:ph type="title"/>
          </p:nvPr>
        </p:nvSpPr>
        <p:spPr/>
        <p:txBody>
          <a:bodyPr/>
          <a:lstStyle/>
          <a:p>
            <a:r>
              <a:rPr lang="en-US" altLang="zh-CN" dirty="0"/>
              <a:t>0.3 Digital Signals</a:t>
            </a:r>
            <a:endParaRPr lang="zh-CN" alt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3255" name="Picture 7"/>
          <p:cNvPicPr>
            <a:picLocks noChangeAspect="1" noChangeArrowheads="1"/>
          </p:cNvPicPr>
          <p:nvPr/>
        </p:nvPicPr>
        <p:blipFill>
          <a:blip r:embed="rId3" cstate="print"/>
          <a:srcRect/>
          <a:stretch>
            <a:fillRect/>
          </a:stretch>
        </p:blipFill>
        <p:spPr bwMode="auto">
          <a:xfrm>
            <a:off x="1600200" y="1143000"/>
            <a:ext cx="5703888" cy="5064125"/>
          </a:xfrm>
          <a:prstGeom prst="rect">
            <a:avLst/>
          </a:prstGeom>
          <a:noFill/>
          <a:ln w="9525">
            <a:noFill/>
            <a:miter lim="800000"/>
            <a:headEnd/>
            <a:tailEnd/>
          </a:ln>
          <a:effectLst/>
        </p:spPr>
      </p:pic>
      <p:sp>
        <p:nvSpPr>
          <p:cNvPr id="693256" name="Rectangle 8"/>
          <p:cNvSpPr>
            <a:spLocks noGrp="1" noChangeArrowheads="1"/>
          </p:cNvSpPr>
          <p:nvPr>
            <p:ph type="title"/>
          </p:nvPr>
        </p:nvSpPr>
        <p:spPr>
          <a:xfrm>
            <a:off x="323528" y="116632"/>
            <a:ext cx="8496944" cy="792088"/>
          </a:xfrm>
        </p:spPr>
        <p:txBody>
          <a:bodyPr/>
          <a:lstStyle/>
          <a:p>
            <a:r>
              <a:rPr lang="en-US" altLang="zh-CN" sz="2400" dirty="0">
                <a:solidFill>
                  <a:schemeClr val="hlink"/>
                </a:solidFill>
              </a:rPr>
              <a:t>Figure 0.16</a:t>
            </a:r>
            <a:r>
              <a:rPr lang="en-US" altLang="zh-CN" sz="2400" dirty="0">
                <a:solidFill>
                  <a:schemeClr val="folHlink"/>
                </a:solidFill>
              </a:rPr>
              <a:t> </a:t>
            </a:r>
            <a:r>
              <a:rPr lang="en-US" altLang="zh-CN" sz="2400" dirty="0"/>
              <a:t>Two digital signals: one with two signal levels and the other with four signal levels</a:t>
            </a:r>
            <a:r>
              <a:rPr lang="en-US" altLang="zh-CN" sz="2400" b="1" i="1" dirty="0"/>
              <a:t> </a:t>
            </a:r>
            <a:endParaRPr lang="zh-CN" altLang="en-US" sz="2400" b="1"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n"/>
          <a:defRPr kumimoji="0" lang="en-US" sz="3600" b="0" i="0" u="none" strike="noStrike" cap="none" normalizeH="0" baseline="-18000" smtClean="0">
            <a:ln>
              <a:noFill/>
            </a:ln>
            <a:solidFill>
              <a:schemeClr val="tx1"/>
            </a:solidFill>
            <a:effectLst/>
            <a:latin typeface="Tahoma" panose="020B0604030504040204" pitchFamily="34" charset="0"/>
            <a:ea typeface="PMingLiU" panose="02020500000000000000" pitchFamily="18" charset="-120"/>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n"/>
          <a:defRPr kumimoji="0" lang="en-US" sz="3600" b="0" i="0" u="none" strike="noStrike" cap="none" normalizeH="0" baseline="-18000" smtClean="0">
            <a:ln>
              <a:noFill/>
            </a:ln>
            <a:solidFill>
              <a:schemeClr val="tx1"/>
            </a:solidFill>
            <a:effectLst/>
            <a:latin typeface="Tahoma" panose="020B0604030504040204" pitchFamily="34" charset="0"/>
            <a:ea typeface="PMingLiU" panose="02020500000000000000" pitchFamily="18" charset="-12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6435</TotalTime>
  <Words>15117</Words>
  <Application>Microsoft Office PowerPoint</Application>
  <PresentationFormat>全屏显示(4:3)</PresentationFormat>
  <Paragraphs>2298</Paragraphs>
  <Slides>256</Slides>
  <Notes>226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256</vt:i4>
      </vt:variant>
    </vt:vector>
  </HeadingPairs>
  <TitlesOfParts>
    <vt:vector size="274" baseType="lpstr">
      <vt:lpstr>Arial Unicode MS</vt:lpstr>
      <vt:lpstr>Microsoft JhengHei</vt:lpstr>
      <vt:lpstr>PMingLiU</vt:lpstr>
      <vt:lpstr>方正舒体</vt:lpstr>
      <vt:lpstr>黑体</vt:lpstr>
      <vt:lpstr>华文细黑</vt:lpstr>
      <vt:lpstr>宋体</vt:lpstr>
      <vt:lpstr>Arial</vt:lpstr>
      <vt:lpstr>Comic Sans MS</vt:lpstr>
      <vt:lpstr>Gill Sans MT</vt:lpstr>
      <vt:lpstr>Symbol</vt:lpstr>
      <vt:lpstr>Tahoma</vt:lpstr>
      <vt:lpstr>Times New Roman</vt:lpstr>
      <vt:lpstr>Wingdings</vt:lpstr>
      <vt:lpstr>1_Blends</vt:lpstr>
      <vt:lpstr>Equation</vt:lpstr>
      <vt:lpstr>Visio</vt:lpstr>
      <vt:lpstr>Clip</vt:lpstr>
      <vt:lpstr>Data and Signals 数据和信号</vt:lpstr>
      <vt:lpstr>What is meant by data communications ? </vt:lpstr>
      <vt:lpstr>What is meant by channel (信道或通道)?</vt:lpstr>
      <vt:lpstr>Chapter 00 Data and Signals</vt:lpstr>
      <vt:lpstr>0.1 Analog and Digital</vt:lpstr>
      <vt:lpstr>0.1.1 Analog and Digital Data</vt:lpstr>
      <vt:lpstr>0.1.2 Analog and Digital Signal</vt:lpstr>
      <vt:lpstr>0.1.2 Analog and Digital Signal</vt:lpstr>
      <vt:lpstr>Figure 0.1 Comparison of analog and digital signals</vt:lpstr>
      <vt:lpstr>0.1.2 Analog and Digital Signal</vt:lpstr>
      <vt:lpstr>0.1.3 Periodic and Nonperiodic Signals</vt:lpstr>
      <vt:lpstr>0.1.3 Periodic and Nonperiodic Signals</vt:lpstr>
      <vt:lpstr>Chapter 00 Data and Signals</vt:lpstr>
      <vt:lpstr>0.2  Periodic Analog Signals</vt:lpstr>
      <vt:lpstr>0.2.1 Sine Wave</vt:lpstr>
      <vt:lpstr>Figure 0.2 A sine wave</vt:lpstr>
      <vt:lpstr>1. Peak Amplitude</vt:lpstr>
      <vt:lpstr>Figure 0.3 Two signals with the same phase and frequency, but different amplitudes </vt:lpstr>
      <vt:lpstr>Example 0.1</vt:lpstr>
      <vt:lpstr>Example 0.2</vt:lpstr>
      <vt:lpstr>2. Period and Frequency</vt:lpstr>
      <vt:lpstr>PowerPoint 演示文稿</vt:lpstr>
      <vt:lpstr>Figure 0.4 Two signals with the same amplitude and phase, but different frequencies</vt:lpstr>
      <vt:lpstr>Table 0.1 Units of period and frequency</vt:lpstr>
      <vt:lpstr>Example 0.3</vt:lpstr>
      <vt:lpstr>Example 0.4</vt:lpstr>
      <vt:lpstr>Example 0.5</vt:lpstr>
      <vt:lpstr>3. More about Frequency</vt:lpstr>
      <vt:lpstr>3. More about Frequency</vt:lpstr>
      <vt:lpstr>3. More about Frequency</vt:lpstr>
      <vt:lpstr>4. Two Extremes</vt:lpstr>
      <vt:lpstr>4. Two Extremes</vt:lpstr>
      <vt:lpstr>PowerPoint 演示文稿</vt:lpstr>
      <vt:lpstr>0.2.2 Phase </vt:lpstr>
      <vt:lpstr>Figure 0.5  Three sine waves with the same amplitude and frequency, but different phases</vt:lpstr>
      <vt:lpstr>Example 0.6</vt:lpstr>
      <vt:lpstr>0.2.3 Wavelength </vt:lpstr>
      <vt:lpstr>0.2.3 Wavelength </vt:lpstr>
      <vt:lpstr>0.2.3 Wavelength </vt:lpstr>
      <vt:lpstr>0.2.4 Time and Frequency Domains</vt:lpstr>
      <vt:lpstr>0.2.4 Time and Frequency Domains</vt:lpstr>
      <vt:lpstr>Figure 3.7 The time-domain and frequency-domain  plots of a sine wave</vt:lpstr>
      <vt:lpstr>PowerPoint 演示文稿</vt:lpstr>
      <vt:lpstr>Example 0.7</vt:lpstr>
      <vt:lpstr>Figure 0.8  The time domain and frequency domain  of three sine waves</vt:lpstr>
      <vt:lpstr>0.2.5 Composite Signals</vt:lpstr>
      <vt:lpstr>Simulating a digital signal with 1 to 3 sine waves</vt:lpstr>
      <vt:lpstr>0.2.5 Composite Signals </vt:lpstr>
      <vt:lpstr>0.2.5 Composite Signals </vt:lpstr>
      <vt:lpstr>0.2.5 Composite Signals </vt:lpstr>
      <vt:lpstr>Fourier series deduction</vt:lpstr>
      <vt:lpstr>Fourier series deduction</vt:lpstr>
      <vt:lpstr>Fourier series deduction</vt:lpstr>
      <vt:lpstr>0.2.5 Composite Signals </vt:lpstr>
      <vt:lpstr>0.2.5 Composite Signals </vt:lpstr>
      <vt:lpstr>0.2.5 Composite Signals </vt:lpstr>
      <vt:lpstr>0.2.5 Composite Signals </vt:lpstr>
      <vt:lpstr>Examples</vt:lpstr>
      <vt:lpstr>Examples</vt:lpstr>
      <vt:lpstr>Examples</vt:lpstr>
      <vt:lpstr>Examples</vt:lpstr>
      <vt:lpstr>PowerPoint 演示文稿</vt:lpstr>
      <vt:lpstr>Examples</vt:lpstr>
      <vt:lpstr>0.2.5 Composite Signals </vt:lpstr>
      <vt:lpstr>0.2.5 Composite Signals </vt:lpstr>
      <vt:lpstr>0.2.5 Composite Signals </vt:lpstr>
      <vt:lpstr>Example 0.8</vt:lpstr>
      <vt:lpstr>Figure 0.9 A composite periodic signal</vt:lpstr>
      <vt:lpstr>Example 0.8</vt:lpstr>
      <vt:lpstr>Figure 0.10  Decomposition of a composite periodic signal in the time and frequency domains</vt:lpstr>
      <vt:lpstr>Example 0.9</vt:lpstr>
      <vt:lpstr>Figure 0.11 The time and frequency domains of a nonperiodic signal</vt:lpstr>
      <vt:lpstr>Example 0.9</vt:lpstr>
      <vt:lpstr>0.2.6 Bandwidth</vt:lpstr>
      <vt:lpstr>Figure 0.12 The bandwidth of periodic and nonperiodic composite signals</vt:lpstr>
      <vt:lpstr>0.2.6 Bandwidth</vt:lpstr>
      <vt:lpstr>Bandwidth division in a telephone wire</vt:lpstr>
      <vt:lpstr>0.2.6 Bandwidth</vt:lpstr>
      <vt:lpstr>0.2.5 Composite Signals </vt:lpstr>
      <vt:lpstr>Bandwidth</vt:lpstr>
      <vt:lpstr>Bandwidth</vt:lpstr>
      <vt:lpstr>Bandwidth</vt:lpstr>
      <vt:lpstr>0.2.6 Bandwidth</vt:lpstr>
      <vt:lpstr>Example 0.10</vt:lpstr>
      <vt:lpstr>Figure 0.13 The bandwidth for Example 0.10</vt:lpstr>
      <vt:lpstr>Example 0.11</vt:lpstr>
      <vt:lpstr>Figure 0.14 The bandwidth for Example 0.11</vt:lpstr>
      <vt:lpstr>Example 0.12</vt:lpstr>
      <vt:lpstr>Figure 0.15 The bandwidth for Example 0.12</vt:lpstr>
      <vt:lpstr>Example 0.13</vt:lpstr>
      <vt:lpstr>Example 0.14</vt:lpstr>
      <vt:lpstr>AM and FM Band allocation</vt:lpstr>
      <vt:lpstr>Example 0.15</vt:lpstr>
      <vt:lpstr>Example 0.15</vt:lpstr>
      <vt:lpstr>Example 0.15</vt:lpstr>
      <vt:lpstr>Example 0.15</vt:lpstr>
      <vt:lpstr>Chapter 00 Data and Signals</vt:lpstr>
      <vt:lpstr>0.3 Digital Signals</vt:lpstr>
      <vt:lpstr>Figure 0.16 Two digital signals: one with two signal levels and the other with four signal levels </vt:lpstr>
      <vt:lpstr>0.3 Digital Signals</vt:lpstr>
      <vt:lpstr>Example 0.16</vt:lpstr>
      <vt:lpstr>Example 0.17</vt:lpstr>
      <vt:lpstr>0.3.1 Bit Rate</vt:lpstr>
      <vt:lpstr>Example 0.18</vt:lpstr>
      <vt:lpstr>Example 0.19</vt:lpstr>
      <vt:lpstr>Example 0.20</vt:lpstr>
      <vt:lpstr>0.3.2 Bit Length</vt:lpstr>
      <vt:lpstr>数字信号流随时间的变化</vt:lpstr>
      <vt:lpstr>0.3.3 Digital Signal as a Composite Analog Signal</vt:lpstr>
      <vt:lpstr>0.3.3 Digital Signal as a Composite Analog Signal</vt:lpstr>
      <vt:lpstr>0.3.3 Digital Signal as a Composite Analog Signal</vt:lpstr>
      <vt:lpstr>0.3.3 Digital Signal as a Composite Analog Signal</vt:lpstr>
      <vt:lpstr>Figure 0.17 The time and frequency domains of  periodic and nonperiodic digital signals</vt:lpstr>
      <vt:lpstr>0.3.4 Transmission of Digital Signal</vt:lpstr>
      <vt:lpstr>0.3.4 Transmission of Digital Signal</vt:lpstr>
      <vt:lpstr>1. Baseband Transmission </vt:lpstr>
      <vt:lpstr>Figure 0.18 Baseband transmission</vt:lpstr>
      <vt:lpstr>0.3.4 Transmission of Digital Signal </vt:lpstr>
      <vt:lpstr>0.3.4 Transmission of Digital Signal </vt:lpstr>
      <vt:lpstr>Figure 0.19 Bandwidths of two low-pass channels</vt:lpstr>
      <vt:lpstr>0.3.4 Transmission of Digital Signal </vt:lpstr>
      <vt:lpstr>Case 1: Low-Pass Channel with Wide Bandwidth</vt:lpstr>
      <vt:lpstr>Case 1: Low-Pass Channel with Wide Bandwidth</vt:lpstr>
      <vt:lpstr>Figure 0.20 baseband transmission using a dedicated medium</vt:lpstr>
      <vt:lpstr>Case 1: Low-Pass Channel with Wide Bandwidth</vt:lpstr>
      <vt:lpstr>PowerPoint 演示文稿</vt:lpstr>
      <vt:lpstr>Example 0.21</vt:lpstr>
      <vt:lpstr>Example 0.21 </vt:lpstr>
      <vt:lpstr>Example 0.21</vt:lpstr>
      <vt:lpstr>Case 2: Low-Pass Channel with Limited Bandwidth</vt:lpstr>
      <vt:lpstr>1. Rough Approximation</vt:lpstr>
      <vt:lpstr>1. Rough Approximation</vt:lpstr>
      <vt:lpstr>1. Rough Approximation</vt:lpstr>
      <vt:lpstr>PowerPoint 演示文稿</vt:lpstr>
      <vt:lpstr>1. Rough Approximation</vt:lpstr>
      <vt:lpstr>1. Rough Approximation</vt:lpstr>
      <vt:lpstr> 2. Better Approximation </vt:lpstr>
      <vt:lpstr>Figure 0.22 Simulating a digital signal  with first three harmonics</vt:lpstr>
      <vt:lpstr>Simulating a digital signal with harmonics</vt:lpstr>
      <vt:lpstr> 2. Better Approximation </vt:lpstr>
      <vt:lpstr>常用的绞合线的类别、带宽和典型应用</vt:lpstr>
      <vt:lpstr>PowerPoint 演示文稿</vt:lpstr>
      <vt:lpstr>Table 0.2 Bandwidth requirements</vt:lpstr>
      <vt:lpstr>Example 0.22</vt:lpstr>
      <vt:lpstr>Example 0.23</vt:lpstr>
      <vt:lpstr>2. Broadband Transmission (using modulation)</vt:lpstr>
      <vt:lpstr>Figure 0.23 Bandwidth of a bandpass channel</vt:lpstr>
      <vt:lpstr>PowerPoint 演示文稿</vt:lpstr>
      <vt:lpstr>Figure 0.24 modulation of a digital signal for  transmission on a bandpass channel</vt:lpstr>
      <vt:lpstr>A Conceptual View of Binary ASK</vt:lpstr>
      <vt:lpstr>Implementation of Binary ASK</vt:lpstr>
      <vt:lpstr>Binary frequency shift keying 二进制频率移动键控</vt:lpstr>
      <vt:lpstr>Implementation of BFSK</vt:lpstr>
      <vt:lpstr>Binary phase shift keying</vt:lpstr>
      <vt:lpstr>Implementation of BPSK</vt:lpstr>
      <vt:lpstr>QPSK and its Implementation</vt:lpstr>
      <vt:lpstr>QPSK and its Implementation</vt:lpstr>
      <vt:lpstr>Three constellation diagrams</vt:lpstr>
      <vt:lpstr>Example 0.24</vt:lpstr>
      <vt:lpstr>Example 0.24</vt:lpstr>
      <vt:lpstr>QAM in Discrete Multi-Tone Technique</vt:lpstr>
      <vt:lpstr>Example 0.25</vt:lpstr>
      <vt:lpstr>Cellular bands for AMPS</vt:lpstr>
      <vt:lpstr>GSM bands (2G)</vt:lpstr>
      <vt:lpstr>GSM</vt:lpstr>
      <vt:lpstr>Figure multiframe components</vt:lpstr>
      <vt:lpstr>Example 0.25</vt:lpstr>
      <vt:lpstr>Chapter 00 Data and Signals</vt:lpstr>
      <vt:lpstr>0.4 Transmission Impairment</vt:lpstr>
      <vt:lpstr>Figure 0.25 Causes of impairment</vt:lpstr>
      <vt:lpstr>1. Attenuation</vt:lpstr>
      <vt:lpstr>Figure 0.26 Attenuation</vt:lpstr>
      <vt:lpstr>1. Attenuation</vt:lpstr>
      <vt:lpstr>0.4.1 Attenuation</vt:lpstr>
      <vt:lpstr>Example 0.26</vt:lpstr>
      <vt:lpstr>Example 0.27</vt:lpstr>
      <vt:lpstr>Example 0.28</vt:lpstr>
      <vt:lpstr>Example 0.28</vt:lpstr>
      <vt:lpstr>Example 0.29</vt:lpstr>
      <vt:lpstr>Example 0.30</vt:lpstr>
      <vt:lpstr>0.4.2 Distortion</vt:lpstr>
      <vt:lpstr>Figure 0.28 Distortion</vt:lpstr>
      <vt:lpstr>0.4.2 Distortion</vt:lpstr>
      <vt:lpstr>0.4.3 Noise</vt:lpstr>
      <vt:lpstr>0.4.3 Noise</vt:lpstr>
      <vt:lpstr>Figure 0.29 Noise</vt:lpstr>
      <vt:lpstr>1. SNR</vt:lpstr>
      <vt:lpstr>Figure 0.30 Two cases of SNR: a high SNR and a low SNR</vt:lpstr>
      <vt:lpstr>1. SNR</vt:lpstr>
      <vt:lpstr>Example 0.32</vt:lpstr>
      <vt:lpstr>Chapter 00 Data and Signals</vt:lpstr>
      <vt:lpstr>0.5 Data Rate Limits</vt:lpstr>
      <vt:lpstr>0.5.1 Noiseless Channel: Nyquist Bit Rate</vt:lpstr>
      <vt:lpstr>0.5.1 Noiseless Channel: Nyquist Bit Rate</vt:lpstr>
      <vt:lpstr>Example 0.33</vt:lpstr>
      <vt:lpstr>Example 0.33</vt:lpstr>
      <vt:lpstr>Example 0.34</vt:lpstr>
      <vt:lpstr>Example 0.36</vt:lpstr>
      <vt:lpstr>Example 0.36</vt:lpstr>
      <vt:lpstr>0.5.2 Noisy Channel: Shannon Capacity</vt:lpstr>
      <vt:lpstr>0.5.2 Noisy Channel: Shannon Capacity</vt:lpstr>
      <vt:lpstr>Example 0.37</vt:lpstr>
      <vt:lpstr>Example 0.38</vt:lpstr>
      <vt:lpstr>Example 0.38</vt:lpstr>
      <vt:lpstr>Example 0.39</vt:lpstr>
      <vt:lpstr>Example 0.40</vt:lpstr>
      <vt:lpstr>Chapter 00 Data and Signals</vt:lpstr>
      <vt:lpstr>0.5.3 Using Both Limits</vt:lpstr>
      <vt:lpstr>Example 0.41 (continued)</vt:lpstr>
      <vt:lpstr>PowerPoint 演示文稿</vt:lpstr>
      <vt:lpstr>Chapter 00 Data and Signals</vt:lpstr>
      <vt:lpstr>0.6 Performance</vt:lpstr>
      <vt:lpstr> 0.6.1 Bandwidth</vt:lpstr>
      <vt:lpstr> 0.6.1 Bandwidth</vt:lpstr>
      <vt:lpstr>Relationship</vt:lpstr>
      <vt:lpstr>PowerPoint 演示文稿</vt:lpstr>
      <vt:lpstr>Example 0.42</vt:lpstr>
      <vt:lpstr>Example 0.43</vt:lpstr>
      <vt:lpstr>0.6.2 Throughput</vt:lpstr>
      <vt:lpstr>0.6.2 Throughput</vt:lpstr>
      <vt:lpstr>Example 0.44</vt:lpstr>
      <vt:lpstr>0.6.3 Latency (Delay)</vt:lpstr>
      <vt:lpstr>1. Propagation time</vt:lpstr>
      <vt:lpstr>Example 0.45</vt:lpstr>
      <vt:lpstr>2. Transmission time </vt:lpstr>
      <vt:lpstr>2. Transmission time </vt:lpstr>
      <vt:lpstr>Example 0.46</vt:lpstr>
      <vt:lpstr>Example 0.46 (continued)</vt:lpstr>
      <vt:lpstr>Example 0.47</vt:lpstr>
      <vt:lpstr>Example 0.47 (continued)</vt:lpstr>
      <vt:lpstr>3. Queuing time</vt:lpstr>
      <vt:lpstr>3. Queuing time</vt:lpstr>
      <vt:lpstr>Four sources of packet delay</vt:lpstr>
      <vt:lpstr>Output port queueing</vt:lpstr>
      <vt:lpstr>PowerPoint 演示文稿</vt:lpstr>
      <vt:lpstr>Delay in packet-switched networks</vt:lpstr>
      <vt:lpstr>Caravan analogy</vt:lpstr>
      <vt:lpstr>四种时延所产生的地方 </vt:lpstr>
      <vt:lpstr>0.6.4 Bandwidth-Delay Product </vt:lpstr>
      <vt:lpstr>Figure 0.31 Filling the link with bits for case 1</vt:lpstr>
      <vt:lpstr>Case 2</vt:lpstr>
      <vt:lpstr>Figure 0.32 Filling the link with bits in case 2</vt:lpstr>
      <vt:lpstr>0.6.4 Bandwidth-Delay Product</vt:lpstr>
      <vt:lpstr>0.6.4 Bandwidth-Delay Product</vt:lpstr>
      <vt:lpstr>0.6.4 Bandwidth-Delay Product</vt:lpstr>
      <vt:lpstr>PowerPoint 演示文稿</vt:lpstr>
      <vt:lpstr>Example 0.48</vt:lpstr>
      <vt:lpstr>0.6.5 Jitter</vt:lpstr>
      <vt:lpstr>0.7 Summary</vt:lpstr>
      <vt:lpstr>0.7 Summary</vt:lpstr>
      <vt:lpstr>0.7 Summary</vt:lpstr>
      <vt:lpstr>0.7 Summary</vt:lpstr>
      <vt:lpstr>0.7 Summary</vt:lpstr>
      <vt:lpstr>0.7 Summary</vt:lpstr>
      <vt:lpstr>0.7 Summary</vt:lpstr>
      <vt:lpstr>Chapter 00 Data and Signals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chenzhe</dc:creator>
  <cp:lastModifiedBy>chenzhe</cp:lastModifiedBy>
  <cp:revision>1121</cp:revision>
  <cp:lastPrinted>2019-03-13T07:35:31Z</cp:lastPrinted>
  <dcterms:created xsi:type="dcterms:W3CDTF">2000-01-15T04:50:00Z</dcterms:created>
  <dcterms:modified xsi:type="dcterms:W3CDTF">2021-03-07T12:51:29Z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2052-11.1.0.7932</vt:lpwstr>
  </property>
</Properties>
</file>