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lacial Indifference" charset="1" panose="00000000000000000000"/>
      <p:regular r:id="rId23"/>
    </p:embeddedFont>
    <p:embeddedFont>
      <p:font typeface="Glacial Indifference Bold" charset="1" panose="00000800000000000000"/>
      <p:regular r:id="rId24"/>
    </p:embeddedFont>
    <p:embeddedFont>
      <p:font typeface="Open Sans 2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14574" y="7805334"/>
            <a:ext cx="6483182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7757409">
            <a:off x="12007383" y="-4543149"/>
            <a:ext cx="9928415" cy="8087145"/>
          </a:xfrm>
          <a:custGeom>
            <a:avLst/>
            <a:gdLst/>
            <a:ahLst/>
            <a:cxnLst/>
            <a:rect r="r" b="b" t="t" l="l"/>
            <a:pathLst>
              <a:path h="8087145" w="992841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28339" y="921542"/>
            <a:ext cx="1918052" cy="19180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04857" y="607583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85639" y="8394558"/>
            <a:ext cx="7394558" cy="645692"/>
            <a:chOff x="0" y="0"/>
            <a:chExt cx="3282592" cy="2866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82592" cy="286635"/>
            </a:xfrm>
            <a:custGeom>
              <a:avLst/>
              <a:gdLst/>
              <a:ahLst/>
              <a:cxnLst/>
              <a:rect r="r" b="b" t="t" l="l"/>
              <a:pathLst>
                <a:path h="286635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286635"/>
                  </a:lnTo>
                  <a:lnTo>
                    <a:pt x="0" y="286635"/>
                  </a:ln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82592" cy="324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4574" y="3573255"/>
            <a:ext cx="13132826" cy="1076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95"/>
              </a:lnSpc>
            </a:pPr>
            <a:r>
              <a:rPr lang="en-US" sz="8433" spc="79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3ER AVANCE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4574" y="4896090"/>
            <a:ext cx="13960381" cy="135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6"/>
              </a:lnSpc>
            </a:pPr>
            <a:r>
              <a:rPr lang="en-US" b="true" sz="10485" spc="98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PROYECTO FINAL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72559" y="8617711"/>
            <a:ext cx="7020718" cy="25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1958" spc="43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Curso Integrador I: Sistemas - Software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796956" cy="300882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34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895228" y="3215141"/>
            <a:ext cx="9092217" cy="3903343"/>
          </a:xfrm>
          <a:custGeom>
            <a:avLst/>
            <a:gdLst/>
            <a:ahLst/>
            <a:cxnLst/>
            <a:rect r="r" b="b" t="t" l="l"/>
            <a:pathLst>
              <a:path h="3903343" w="9092217">
                <a:moveTo>
                  <a:pt x="0" y="0"/>
                </a:moveTo>
                <a:lnTo>
                  <a:pt x="9092218" y="0"/>
                </a:lnTo>
                <a:lnTo>
                  <a:pt x="9092218" y="3903343"/>
                </a:lnTo>
                <a:lnTo>
                  <a:pt x="0" y="3903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3849" y="1336182"/>
            <a:ext cx="1551255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899" spc="36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USO DE RECURSOS JAVA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45662" y="4546745"/>
            <a:ext cx="2205099" cy="112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  <a:spcBef>
                <a:spcPct val="0"/>
              </a:spcBef>
            </a:pPr>
            <a:r>
              <a:rPr lang="en-US" b="true" sz="3261" spc="30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APACHE POI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685266" y="2064852"/>
            <a:ext cx="6831616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0470" y="3202870"/>
            <a:ext cx="4761212" cy="6055430"/>
          </a:xfrm>
          <a:custGeom>
            <a:avLst/>
            <a:gdLst/>
            <a:ahLst/>
            <a:cxnLst/>
            <a:rect r="r" b="b" t="t" l="l"/>
            <a:pathLst>
              <a:path h="6055430" w="4761212">
                <a:moveTo>
                  <a:pt x="0" y="0"/>
                </a:moveTo>
                <a:lnTo>
                  <a:pt x="4761212" y="0"/>
                </a:lnTo>
                <a:lnTo>
                  <a:pt x="4761212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8534" y="3017736"/>
            <a:ext cx="8696574" cy="6240564"/>
          </a:xfrm>
          <a:custGeom>
            <a:avLst/>
            <a:gdLst/>
            <a:ahLst/>
            <a:cxnLst/>
            <a:rect r="r" b="b" t="t" l="l"/>
            <a:pathLst>
              <a:path h="6240564" w="8696574">
                <a:moveTo>
                  <a:pt x="0" y="0"/>
                </a:moveTo>
                <a:lnTo>
                  <a:pt x="8696574" y="0"/>
                </a:lnTo>
                <a:lnTo>
                  <a:pt x="869657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12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09883" y="3017736"/>
            <a:ext cx="4579684" cy="6150881"/>
          </a:xfrm>
          <a:custGeom>
            <a:avLst/>
            <a:gdLst/>
            <a:ahLst/>
            <a:cxnLst/>
            <a:rect r="r" b="b" t="t" l="l"/>
            <a:pathLst>
              <a:path h="6150881" w="4579684">
                <a:moveTo>
                  <a:pt x="0" y="0"/>
                </a:moveTo>
                <a:lnTo>
                  <a:pt x="4579684" y="0"/>
                </a:lnTo>
                <a:lnTo>
                  <a:pt x="4579684" y="6150881"/>
                </a:lnTo>
                <a:lnTo>
                  <a:pt x="0" y="6150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5774" y="1057275"/>
            <a:ext cx="16273526" cy="51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b="true" sz="3600" spc="149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6.2 CÓDIGO DEL SOFTWARE</a:t>
            </a:r>
          </a:p>
        </p:txBody>
      </p:sp>
    </p:spTree>
  </p:cSld>
  <p:clrMapOvr>
    <a:masterClrMapping/>
  </p:clrMapOvr>
  <p:transition spd="med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796956" cy="300882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34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666329" y="970855"/>
            <a:ext cx="7845571" cy="8345289"/>
          </a:xfrm>
          <a:custGeom>
            <a:avLst/>
            <a:gdLst/>
            <a:ahLst/>
            <a:cxnLst/>
            <a:rect r="r" b="b" t="t" l="l"/>
            <a:pathLst>
              <a:path h="8345289" w="7845571">
                <a:moveTo>
                  <a:pt x="0" y="0"/>
                </a:moveTo>
                <a:lnTo>
                  <a:pt x="7845572" y="0"/>
                </a:lnTo>
                <a:lnTo>
                  <a:pt x="7845572" y="8345290"/>
                </a:lnTo>
                <a:lnTo>
                  <a:pt x="0" y="8345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796956" cy="300882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34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16871" y="1614791"/>
            <a:ext cx="6569720" cy="6988173"/>
          </a:xfrm>
          <a:custGeom>
            <a:avLst/>
            <a:gdLst/>
            <a:ahLst/>
            <a:cxnLst/>
            <a:rect r="r" b="b" t="t" l="l"/>
            <a:pathLst>
              <a:path h="6988173" w="6569720">
                <a:moveTo>
                  <a:pt x="0" y="0"/>
                </a:moveTo>
                <a:lnTo>
                  <a:pt x="6569720" y="0"/>
                </a:lnTo>
                <a:lnTo>
                  <a:pt x="6569720" y="6988173"/>
                </a:lnTo>
                <a:lnTo>
                  <a:pt x="0" y="6988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21069" y="1614791"/>
            <a:ext cx="8283573" cy="6988173"/>
          </a:xfrm>
          <a:custGeom>
            <a:avLst/>
            <a:gdLst/>
            <a:ahLst/>
            <a:cxnLst/>
            <a:rect r="r" b="b" t="t" l="l"/>
            <a:pathLst>
              <a:path h="6988173" w="8283573">
                <a:moveTo>
                  <a:pt x="0" y="0"/>
                </a:moveTo>
                <a:lnTo>
                  <a:pt x="8283573" y="0"/>
                </a:lnTo>
                <a:lnTo>
                  <a:pt x="8283573" y="6988173"/>
                </a:lnTo>
                <a:lnTo>
                  <a:pt x="0" y="69881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62" t="0" r="-1562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872192" y="1028700"/>
            <a:ext cx="6831616" cy="0"/>
          </a:xfrm>
          <a:prstGeom prst="line">
            <a:avLst/>
          </a:prstGeom>
          <a:ln cap="rnd" w="323850">
            <a:solidFill>
              <a:srgbClr val="EDE8E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079337" y="2449742"/>
            <a:ext cx="10129326" cy="6808558"/>
          </a:xfrm>
          <a:custGeom>
            <a:avLst/>
            <a:gdLst/>
            <a:ahLst/>
            <a:cxnLst/>
            <a:rect r="r" b="b" t="t" l="l"/>
            <a:pathLst>
              <a:path h="6808558" w="10129326">
                <a:moveTo>
                  <a:pt x="0" y="0"/>
                </a:moveTo>
                <a:lnTo>
                  <a:pt x="10129326" y="0"/>
                </a:lnTo>
                <a:lnTo>
                  <a:pt x="10129326" y="6808558"/>
                </a:lnTo>
                <a:lnTo>
                  <a:pt x="0" y="6808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49922"/>
            <a:ext cx="16230600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spc="30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6.4 CÓDIGO E INTERFACES QUE PERMITAN LA GENERACIÓN DE REPORTES EN EXCEL HACIENDO USO DE APACHE POI EN JAVA.</a:t>
            </a:r>
          </a:p>
        </p:txBody>
      </p:sp>
    </p:spTree>
  </p:cSld>
  <p:clrMapOvr>
    <a:masterClrMapping/>
  </p:clrMapOvr>
  <p:transition spd="med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872192" y="1028700"/>
            <a:ext cx="683161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79169" y="1678019"/>
            <a:ext cx="12529662" cy="7580281"/>
          </a:xfrm>
          <a:custGeom>
            <a:avLst/>
            <a:gdLst/>
            <a:ahLst/>
            <a:cxnLst/>
            <a:rect r="r" b="b" t="t" l="l"/>
            <a:pathLst>
              <a:path h="7580281" w="12529662">
                <a:moveTo>
                  <a:pt x="0" y="0"/>
                </a:moveTo>
                <a:lnTo>
                  <a:pt x="12529662" y="0"/>
                </a:lnTo>
                <a:lnTo>
                  <a:pt x="12529662" y="7580281"/>
                </a:lnTo>
                <a:lnTo>
                  <a:pt x="0" y="7580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796956" cy="300882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34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45993" y="2455052"/>
            <a:ext cx="12528264" cy="5997907"/>
          </a:xfrm>
          <a:custGeom>
            <a:avLst/>
            <a:gdLst/>
            <a:ahLst/>
            <a:cxnLst/>
            <a:rect r="r" b="b" t="t" l="l"/>
            <a:pathLst>
              <a:path h="5997907" w="12528264">
                <a:moveTo>
                  <a:pt x="0" y="0"/>
                </a:moveTo>
                <a:lnTo>
                  <a:pt x="12528264" y="0"/>
                </a:lnTo>
                <a:lnTo>
                  <a:pt x="12528264" y="5997907"/>
                </a:lnTo>
                <a:lnTo>
                  <a:pt x="0" y="5997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3849" y="1355232"/>
            <a:ext cx="1551255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0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CONTROL DE VERSIONES CON GIT Y GITHUB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93448">
            <a:off x="12764455" y="-449352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85639" y="8394558"/>
            <a:ext cx="7394558" cy="645692"/>
            <a:chOff x="0" y="0"/>
            <a:chExt cx="3282592" cy="2866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82592" cy="286635"/>
            </a:xfrm>
            <a:custGeom>
              <a:avLst/>
              <a:gdLst/>
              <a:ahLst/>
              <a:cxnLst/>
              <a:rect r="r" b="b" t="t" l="l"/>
              <a:pathLst>
                <a:path h="286635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286635"/>
                  </a:lnTo>
                  <a:lnTo>
                    <a:pt x="0" y="286635"/>
                  </a:ln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82592" cy="324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4574" y="3601830"/>
            <a:ext cx="14160264" cy="132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sz="10233" spc="96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MUCHAS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4574" y="5083516"/>
            <a:ext cx="15936584" cy="164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5"/>
              </a:lnSpc>
            </a:pPr>
            <a:r>
              <a:rPr lang="en-US" b="true" sz="12610" spc="118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GRACIAS</a:t>
            </a:r>
          </a:p>
        </p:txBody>
      </p:sp>
    </p:spTree>
  </p:cSld>
  <p:clrMapOvr>
    <a:masterClrMapping/>
  </p:clrMapOvr>
  <p:transition spd="med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7275" y="3715201"/>
            <a:ext cx="8620108" cy="108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sist</a:t>
            </a:r>
            <a:r>
              <a:rPr lang="en-US" sz="2065" spc="4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 permitirá a los usuarios iniciar sesión, seleccionar paquetes turísticos disponibles y realizar reservas en línea, generando comprobantes y actualizando automáticamente su historial.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97275" y="5007669"/>
            <a:ext cx="8452219" cy="108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</a:t>
            </a:r>
            <a:r>
              <a:rPr lang="en-US" sz="2065" spc="4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sistema mostrará en tiempo real la cantidad de cupos disponibles por cada paquete y fecha, evitando sobre-reservas y actualizando el inventario al momento de cada transacción.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97275" y="6297634"/>
            <a:ext cx="8223279" cy="108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administradores podrán registrar, modificar, activar o desactivar paquetes turísticos, programar salidas (inventario) y gestionar lugares, precios, fechas y cupos de cada paquete.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4222" y="1886645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FUNCIONALES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4222" y="1056909"/>
            <a:ext cx="7345782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8" id="8"/>
          <p:cNvSpPr/>
          <p:nvPr/>
        </p:nvSpPr>
        <p:spPr>
          <a:xfrm flipV="true">
            <a:off x="2751051" y="3753301"/>
            <a:ext cx="0" cy="1102883"/>
          </a:xfrm>
          <a:prstGeom prst="line">
            <a:avLst/>
          </a:prstGeom>
          <a:ln cap="flat" w="1143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2751051" y="5045769"/>
            <a:ext cx="0" cy="1102883"/>
          </a:xfrm>
          <a:prstGeom prst="line">
            <a:avLst/>
          </a:prstGeom>
          <a:ln cap="flat" w="1143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2751051" y="6335734"/>
            <a:ext cx="0" cy="1102883"/>
          </a:xfrm>
          <a:prstGeom prst="line">
            <a:avLst/>
          </a:prstGeom>
          <a:ln cap="flat" w="1143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904222" y="3506933"/>
            <a:ext cx="700524" cy="138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04222" y="4799401"/>
            <a:ext cx="700524" cy="138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4222" y="6089365"/>
            <a:ext cx="700524" cy="138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897275" y="7628371"/>
            <a:ext cx="8620108" cy="108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</a:t>
            </a:r>
            <a:r>
              <a:rPr lang="en-US" sz="2065" spc="4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sistema generará reportes de ventas, reservas y ocupación, exportables en formatos como Excel, además de automatizar procesos como confirmaciones de reserva, notificaciones y control de pagos.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2751051" y="7666471"/>
            <a:ext cx="0" cy="1102883"/>
          </a:xfrm>
          <a:prstGeom prst="line">
            <a:avLst/>
          </a:prstGeom>
          <a:ln cap="flat" w="1143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904222" y="7420103"/>
            <a:ext cx="700524" cy="138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7275" y="3715201"/>
            <a:ext cx="8620108" cy="70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sist</a:t>
            </a:r>
            <a:r>
              <a:rPr lang="en-US" sz="2065" spc="45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 debe proteger la información personal y financiera de los usuarios mediante un inicio de sesion validado y seguro.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97275" y="5007669"/>
            <a:ext cx="8452219" cy="107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</a:t>
            </a:r>
            <a:r>
              <a:rPr lang="en-US" sz="2065" spc="45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sistema debe garantizar un funcionamiento estable y continuo, con respaldo automático de la base de datos y recuperación ante fallos para evitar pérdida de información o interrupciones.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97275" y="6297634"/>
            <a:ext cx="8223279" cy="107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interfaz debe ser intuitiva, clara y fácil de usar, permitiendo que los usuarios realicen reservas o consultas sin dificultad, incluso si no tienen experiencia técnica.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4222" y="1886645"/>
            <a:ext cx="9216331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 FUNCIONALES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4222" y="1056909"/>
            <a:ext cx="7345782" cy="95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1"/>
              </a:lnSpc>
            </a:pPr>
            <a:r>
              <a:rPr lang="en-US" sz="5615" spc="52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8" id="8"/>
          <p:cNvSpPr/>
          <p:nvPr/>
        </p:nvSpPr>
        <p:spPr>
          <a:xfrm flipV="true">
            <a:off x="2751051" y="3753301"/>
            <a:ext cx="0" cy="1102883"/>
          </a:xfrm>
          <a:prstGeom prst="line">
            <a:avLst/>
          </a:prstGeom>
          <a:ln cap="flat" w="114300">
            <a:solidFill>
              <a:srgbClr val="D89C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2751051" y="5045769"/>
            <a:ext cx="0" cy="1102883"/>
          </a:xfrm>
          <a:prstGeom prst="line">
            <a:avLst/>
          </a:prstGeom>
          <a:ln cap="flat" w="114300">
            <a:solidFill>
              <a:srgbClr val="D89C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2751051" y="6335734"/>
            <a:ext cx="0" cy="1102883"/>
          </a:xfrm>
          <a:prstGeom prst="line">
            <a:avLst/>
          </a:prstGeom>
          <a:ln cap="flat" w="114300">
            <a:solidFill>
              <a:srgbClr val="D89C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904222" y="3506933"/>
            <a:ext cx="700524" cy="138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04222" y="4799401"/>
            <a:ext cx="700524" cy="138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4222" y="6089365"/>
            <a:ext cx="700524" cy="138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897275" y="7628371"/>
            <a:ext cx="8620108" cy="107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spc="45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</a:t>
            </a:r>
            <a:r>
              <a:rPr lang="en-US" sz="2065" spc="45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sistema debe responder de manera rápida a las solicitudes del usuario, optimizando las consultas a la base de datos y los tiempos de carga para asegurar un funcionamiento fluido.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2751051" y="7666471"/>
            <a:ext cx="0" cy="1102883"/>
          </a:xfrm>
          <a:prstGeom prst="line">
            <a:avLst/>
          </a:prstGeom>
          <a:ln cap="flat" w="114300">
            <a:solidFill>
              <a:srgbClr val="D89C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904222" y="7420103"/>
            <a:ext cx="700524" cy="138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b="true" sz="8119" spc="763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41095" y="1808489"/>
            <a:ext cx="8159467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454269" y="1204778"/>
            <a:ext cx="5379718" cy="7877444"/>
          </a:xfrm>
          <a:custGeom>
            <a:avLst/>
            <a:gdLst/>
            <a:ahLst/>
            <a:cxnLst/>
            <a:rect r="r" b="b" t="t" l="l"/>
            <a:pathLst>
              <a:path h="7877444" w="5379718">
                <a:moveTo>
                  <a:pt x="0" y="0"/>
                </a:moveTo>
                <a:lnTo>
                  <a:pt x="5379718" y="0"/>
                </a:lnTo>
                <a:lnTo>
                  <a:pt x="5379718" y="7877444"/>
                </a:lnTo>
                <a:lnTo>
                  <a:pt x="0" y="7877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1095" y="2277212"/>
            <a:ext cx="8555528" cy="442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6"/>
              </a:lnSpc>
            </a:pPr>
            <a:r>
              <a:rPr lang="en-US" b="true" sz="6283" spc="59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ARQUITECTURA DE SOFTWARE -</a:t>
            </a:r>
          </a:p>
          <a:p>
            <a:pPr algn="l">
              <a:lnSpc>
                <a:spcPts val="8796"/>
              </a:lnSpc>
              <a:spcBef>
                <a:spcPct val="0"/>
              </a:spcBef>
            </a:pPr>
            <a:r>
              <a:rPr lang="en-US" b="true" sz="6283" spc="59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ESTRUCTURA DEL PROYECTO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451" y="1148637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2537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310410" y="3800742"/>
            <a:ext cx="10334931" cy="3967589"/>
          </a:xfrm>
          <a:custGeom>
            <a:avLst/>
            <a:gdLst/>
            <a:ahLst/>
            <a:cxnLst/>
            <a:rect r="r" b="b" t="t" l="l"/>
            <a:pathLst>
              <a:path h="3967589" w="10334931">
                <a:moveTo>
                  <a:pt x="0" y="0"/>
                </a:moveTo>
                <a:lnTo>
                  <a:pt x="10334931" y="0"/>
                </a:lnTo>
                <a:lnTo>
                  <a:pt x="10334931" y="3967590"/>
                </a:lnTo>
                <a:lnTo>
                  <a:pt x="0" y="3967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17780" y="2035519"/>
            <a:ext cx="12920190" cy="75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8"/>
              </a:lnSpc>
              <a:spcBef>
                <a:spcPct val="0"/>
              </a:spcBef>
            </a:pPr>
            <a:r>
              <a:rPr lang="en-US" b="true" sz="4363" spc="41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6.ARQUITECTURA DE SOFTWARE - DAO</a:t>
            </a:r>
          </a:p>
        </p:txBody>
      </p:sp>
    </p:spTree>
  </p:cSld>
  <p:clrMapOvr>
    <a:masterClrMapping/>
  </p:clrMapOvr>
  <p:transition spd="med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451" y="1148637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155097" y="2795956"/>
            <a:ext cx="5079085" cy="5335443"/>
          </a:xfrm>
          <a:custGeom>
            <a:avLst/>
            <a:gdLst/>
            <a:ahLst/>
            <a:cxnLst/>
            <a:rect r="r" b="b" t="t" l="l"/>
            <a:pathLst>
              <a:path h="5335443" w="5079085">
                <a:moveTo>
                  <a:pt x="0" y="0"/>
                </a:moveTo>
                <a:lnTo>
                  <a:pt x="5079086" y="0"/>
                </a:lnTo>
                <a:lnTo>
                  <a:pt x="5079086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108533" y="1576347"/>
            <a:ext cx="12070935" cy="63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9"/>
              </a:lnSpc>
              <a:spcBef>
                <a:spcPct val="0"/>
              </a:spcBef>
            </a:pPr>
            <a:r>
              <a:rPr lang="en-US" b="true" sz="3735" spc="8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6.ARQUITECTURA DE SOFTWARE - SOLID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36167" y="4139541"/>
            <a:ext cx="5951592" cy="15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8"/>
              </a:lnSpc>
              <a:spcBef>
                <a:spcPct val="0"/>
              </a:spcBef>
            </a:pPr>
            <a:r>
              <a:rPr lang="en-US" b="true" sz="4462" spc="41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SINGLE RESPONSABILITY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652621" y="-488290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8036" y="1264142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260019" y="969443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79436" y="594566"/>
            <a:ext cx="1339151" cy="13391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87446" y="244409"/>
            <a:ext cx="700314" cy="7003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079621" y="594566"/>
            <a:ext cx="6396656" cy="0"/>
          </a:xfrm>
          <a:prstGeom prst="line">
            <a:avLst/>
          </a:prstGeom>
          <a:ln cap="rnd" w="323850">
            <a:solidFill>
              <a:srgbClr val="D89C6C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727164" y="2934666"/>
            <a:ext cx="6659136" cy="972107"/>
          </a:xfrm>
          <a:custGeom>
            <a:avLst/>
            <a:gdLst/>
            <a:ahLst/>
            <a:cxnLst/>
            <a:rect r="r" b="b" t="t" l="l"/>
            <a:pathLst>
              <a:path h="972107" w="6659136">
                <a:moveTo>
                  <a:pt x="0" y="0"/>
                </a:moveTo>
                <a:lnTo>
                  <a:pt x="6659135" y="0"/>
                </a:lnTo>
                <a:lnTo>
                  <a:pt x="6659135" y="972106"/>
                </a:lnTo>
                <a:lnTo>
                  <a:pt x="0" y="972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58" r="0" b="-2358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727164" y="5143500"/>
            <a:ext cx="6659136" cy="3055488"/>
          </a:xfrm>
          <a:custGeom>
            <a:avLst/>
            <a:gdLst/>
            <a:ahLst/>
            <a:cxnLst/>
            <a:rect r="r" b="b" t="t" l="l"/>
            <a:pathLst>
              <a:path h="3055488" w="6659136">
                <a:moveTo>
                  <a:pt x="0" y="0"/>
                </a:moveTo>
                <a:lnTo>
                  <a:pt x="6659135" y="0"/>
                </a:lnTo>
                <a:lnTo>
                  <a:pt x="6659135" y="3055488"/>
                </a:lnTo>
                <a:lnTo>
                  <a:pt x="0" y="30554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727164" y="1676742"/>
            <a:ext cx="12070935" cy="63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9"/>
              </a:lnSpc>
              <a:spcBef>
                <a:spcPct val="0"/>
              </a:spcBef>
            </a:pPr>
            <a:r>
              <a:rPr lang="en-US" b="true" sz="3735" spc="8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6.ARQUITECTURA DE SOFTWARE - SOLID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28145" y="2568326"/>
            <a:ext cx="3005144" cy="159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2"/>
              </a:lnSpc>
              <a:spcBef>
                <a:spcPct val="0"/>
              </a:spcBef>
            </a:pPr>
            <a:r>
              <a:rPr lang="en-US" b="true" sz="4580" spc="43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OPEN - CLOSED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28145" y="5617094"/>
            <a:ext cx="5386118" cy="159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2"/>
              </a:lnSpc>
              <a:spcBef>
                <a:spcPct val="0"/>
              </a:spcBef>
            </a:pPr>
            <a:r>
              <a:rPr lang="en-US" b="true" sz="4580" spc="43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LISKOV SUBSTITUTION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2450" y="-4305840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2552535" y="6982437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1723672" y="3427051"/>
            <a:ext cx="4474715" cy="4186037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08957" y="3427051"/>
            <a:ext cx="4474715" cy="4186037"/>
            <a:chOff x="0" y="0"/>
            <a:chExt cx="997323" cy="932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089613" y="3427051"/>
            <a:ext cx="4474715" cy="4186037"/>
            <a:chOff x="0" y="0"/>
            <a:chExt cx="997323" cy="932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1723672" y="3427051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6908957" y="3427051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2089613" y="3427051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124861" y="7979125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5027956" y="632984"/>
            <a:ext cx="8232088" cy="70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70"/>
              </a:lnSpc>
            </a:pPr>
            <a:r>
              <a:rPr lang="en-US" sz="4121" spc="38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ARQUITECTURA DE SOFTWARE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31468" y="1400693"/>
            <a:ext cx="12025064" cy="98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85"/>
              </a:lnSpc>
            </a:pPr>
            <a:r>
              <a:rPr lang="en-US" b="true" sz="5775" spc="542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INYECCION DE DEPENDENCIAS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63611" y="3439945"/>
            <a:ext cx="3708039" cy="1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b="true" sz="3017" spc="126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Spring Boot DevTools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41865" y="3647135"/>
            <a:ext cx="3804269" cy="6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Spring Data JPA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28577" y="3647135"/>
            <a:ext cx="3596786" cy="6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Spring Web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68355" y="4743870"/>
            <a:ext cx="3898551" cy="217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</a:t>
            </a:r>
            <a:r>
              <a:rPr lang="en-US" sz="2483" spc="54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ejora la productividad del desarrollo, ya que reinicia automáticamente la aplicación al detectar cambios.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53639" y="4743870"/>
            <a:ext cx="3898551" cy="217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 spc="54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Facilita la comunicación con la base de datos, permitiendo trabajar con entidades Java sin escribir consultas SQL manuales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34295" y="4743870"/>
            <a:ext cx="3898551" cy="217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Gestiona toda la pa</a:t>
            </a:r>
            <a:r>
              <a:rPr lang="en-US" sz="2483" spc="54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rte web mediante controladores y peticiones REST, aplicando el patrón MVC.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2450" y="-4305840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2552535" y="6982437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9316315" y="3671068"/>
            <a:ext cx="4474715" cy="4186037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496971" y="3671068"/>
            <a:ext cx="4474715" cy="4186037"/>
            <a:chOff x="0" y="0"/>
            <a:chExt cx="997323" cy="932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027956" y="632984"/>
            <a:ext cx="8232088" cy="70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70"/>
              </a:lnSpc>
            </a:pPr>
            <a:r>
              <a:rPr lang="en-US" sz="4121" spc="38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ARQUITECTURA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1468" y="1400693"/>
            <a:ext cx="12025064" cy="98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85"/>
              </a:lnSpc>
            </a:pPr>
            <a:r>
              <a:rPr lang="en-US" b="true" sz="5775" spc="542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INYECCION DE DEPENDENCIAS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9316315" y="3671068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4" y="0"/>
                </a:lnTo>
                <a:lnTo>
                  <a:pt x="4474714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4496971" y="3671068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4" y="0"/>
                </a:lnTo>
                <a:lnTo>
                  <a:pt x="4474714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058286" y="3705544"/>
            <a:ext cx="3103974" cy="1015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b="true" sz="2903" spc="12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Microsoft.SQL Serrver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32193" y="3891151"/>
            <a:ext cx="3804269" cy="6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Spring Security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60997" y="4987886"/>
            <a:ext cx="3898551" cy="217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Actúa c</a:t>
            </a:r>
            <a:r>
              <a:rPr lang="en-US" sz="2483" spc="54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omo el conector que permite la comunicación entre la aplicación y la base de datos relacional.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41653" y="4987886"/>
            <a:ext cx="3898551" cy="261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483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2483" spc="54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encarga de la autenticación de usuarios y del control de roles, protegiendo las rutas y operaciones según el tipo de acceso.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124861" y="7979125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DAGkMiapKjA</dc:identifier>
  <dcterms:modified xsi:type="dcterms:W3CDTF">2011-08-01T06:04:30Z</dcterms:modified>
  <cp:revision>1</cp:revision>
  <dc:title>Grupo_01</dc:title>
</cp:coreProperties>
</file>