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9144000" cy="6858000" type="screen4x3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13359" y="143255"/>
            <a:ext cx="8446135" cy="500380"/>
          </a:xfrm>
          <a:custGeom>
            <a:avLst/>
            <a:gdLst/>
            <a:ahLst/>
            <a:cxnLst/>
            <a:rect l="l" t="t" r="r" b="b"/>
            <a:pathLst>
              <a:path w="8446135" h="500380">
                <a:moveTo>
                  <a:pt x="8446008" y="0"/>
                </a:moveTo>
                <a:lnTo>
                  <a:pt x="0" y="0"/>
                </a:lnTo>
                <a:lnTo>
                  <a:pt x="0" y="499872"/>
                </a:lnTo>
                <a:lnTo>
                  <a:pt x="8446008" y="499872"/>
                </a:lnTo>
                <a:lnTo>
                  <a:pt x="8446008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838" y="403301"/>
            <a:ext cx="1019175" cy="512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3495" y="1241297"/>
            <a:ext cx="6654165" cy="4693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wordppt.docx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wordppt.docx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nagendra%20report3-1(267996995423254).jpg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www.instagram.com/stories/tata_motors_1111/3354524607682773411?utm_source=ig_story_item_share&amp;igsh=YTc2c2pqZTVxMGZr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WhatsApp%20Image%202024-04-23%20at%201.08.24%20PM.jpeg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WhatsApp%20Image%202024-04-23%20at%201.08.24%20PM.jpeg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WhatsApp%20Image%202024-04-23%20at%201.08.24%20PM.jpeg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WhatsApp%20Image%202024-04-23%20at%201.08.24%20PM.jpeg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67401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785103" y="4785359"/>
            <a:ext cx="3359150" cy="2072639"/>
          </a:xfrm>
          <a:custGeom>
            <a:avLst/>
            <a:gdLst/>
            <a:ahLst/>
            <a:cxnLst/>
            <a:rect l="l" t="t" r="r" b="b"/>
            <a:pathLst>
              <a:path w="3359150" h="2072640">
                <a:moveTo>
                  <a:pt x="0" y="2072639"/>
                </a:moveTo>
                <a:lnTo>
                  <a:pt x="3358896" y="2072639"/>
                </a:lnTo>
                <a:lnTo>
                  <a:pt x="3358896" y="0"/>
                </a:lnTo>
                <a:lnTo>
                  <a:pt x="0" y="0"/>
                </a:lnTo>
                <a:lnTo>
                  <a:pt x="0" y="2072639"/>
                </a:lnTo>
                <a:close/>
              </a:path>
            </a:pathLst>
          </a:custGeom>
          <a:ln w="24384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67146" y="5110988"/>
            <a:ext cx="317881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indent="-88900">
              <a:lnSpc>
                <a:spcPct val="100000"/>
              </a:lnSpc>
              <a:spcBef>
                <a:spcPts val="10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spc="-35" dirty="0">
                <a:solidFill>
                  <a:srgbClr val="585858"/>
                </a:solidFill>
                <a:latin typeface="Calibri"/>
                <a:cs typeface="Calibri"/>
              </a:rPr>
              <a:t>Team</a:t>
            </a:r>
            <a:r>
              <a:rPr sz="1800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Calibri"/>
                <a:cs typeface="Calibri"/>
              </a:rPr>
              <a:t>leader(Bugata</a:t>
            </a:r>
            <a:r>
              <a:rPr sz="18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Vijay</a:t>
            </a:r>
            <a:r>
              <a:rPr sz="1800" spc="-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Calibri"/>
                <a:cs typeface="Calibri"/>
              </a:rPr>
              <a:t>Kumar)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Bourothu</a:t>
            </a:r>
            <a:r>
              <a:rPr sz="1800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Sai</a:t>
            </a:r>
            <a:r>
              <a:rPr sz="1800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Calibri"/>
                <a:cs typeface="Calibri"/>
              </a:rPr>
              <a:t>Kumar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Bonthu</a:t>
            </a:r>
            <a:r>
              <a:rPr sz="1800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Mahesh</a:t>
            </a:r>
            <a:r>
              <a:rPr sz="18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Calibri"/>
                <a:cs typeface="Calibri"/>
              </a:rPr>
              <a:t>Babu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Boyi</a:t>
            </a:r>
            <a:r>
              <a:rPr sz="18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Calibri"/>
                <a:cs typeface="Calibri"/>
              </a:rPr>
              <a:t>Bangarraju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Chadaram</a:t>
            </a:r>
            <a:r>
              <a:rPr sz="1800" spc="-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Calibri"/>
                <a:cs typeface="Calibri"/>
              </a:rPr>
              <a:t>Maharoop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014" y="611505"/>
            <a:ext cx="8402320" cy="17049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5890" indent="-123825">
              <a:lnSpc>
                <a:spcPct val="100000"/>
              </a:lnSpc>
              <a:spcBef>
                <a:spcPts val="90"/>
              </a:spcBef>
              <a:buSzPct val="95000"/>
              <a:buFont typeface="Wingdings"/>
              <a:buChar char=""/>
              <a:tabLst>
                <a:tab pos="135890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Competitor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r>
              <a:rPr sz="2000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45"/>
              </a:spcBef>
            </a:pPr>
            <a:endParaRPr sz="2000">
              <a:latin typeface="Calibri"/>
              <a:cs typeface="Calibri"/>
            </a:endParaRPr>
          </a:p>
          <a:p>
            <a:pPr marL="12700" marR="5080" indent="-7620">
              <a:lnSpc>
                <a:spcPct val="100499"/>
              </a:lnSpc>
              <a:spcBef>
                <a:spcPts val="5"/>
              </a:spcBef>
              <a:buSzPct val="95833"/>
              <a:buFont typeface="Arial MT"/>
              <a:buChar char="•"/>
              <a:tabLst>
                <a:tab pos="119380" algn="l"/>
              </a:tabLst>
            </a:pPr>
            <a:r>
              <a:rPr sz="2400" dirty="0">
                <a:latin typeface="Calibri"/>
                <a:cs typeface="Calibri"/>
              </a:rPr>
              <a:t>	USP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Ford's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patented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innovation,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especially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F-Series, </a:t>
            </a:r>
            <a:r>
              <a:rPr sz="1800" spc="-10" dirty="0">
                <a:latin typeface="Calibri"/>
                <a:cs typeface="Calibri"/>
              </a:rPr>
              <a:t>their efforts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making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vehicles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green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capable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self-</a:t>
            </a:r>
            <a:r>
              <a:rPr sz="1800" dirty="0">
                <a:latin typeface="Calibri"/>
                <a:cs typeface="Calibri"/>
              </a:rPr>
              <a:t>driving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technology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gives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 </a:t>
            </a:r>
            <a:r>
              <a:rPr sz="1800" dirty="0">
                <a:latin typeface="Calibri"/>
                <a:cs typeface="Calibri"/>
              </a:rPr>
              <a:t>edge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among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other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brands,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mention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cutting-</a:t>
            </a:r>
            <a:r>
              <a:rPr sz="1800" dirty="0">
                <a:latin typeface="Calibri"/>
                <a:cs typeface="Calibri"/>
              </a:rPr>
              <a:t>edge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 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technology.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014" y="3019806"/>
            <a:ext cx="8232140" cy="1548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8890">
              <a:lnSpc>
                <a:spcPct val="100000"/>
              </a:lnSpc>
              <a:spcBef>
                <a:spcPts val="90"/>
              </a:spcBef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sz="2000" dirty="0">
                <a:latin typeface="Calibri"/>
                <a:cs typeface="Calibri"/>
              </a:rPr>
              <a:t>	Online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Communication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improving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communication,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his </a:t>
            </a:r>
            <a:r>
              <a:rPr sz="2000" dirty="0">
                <a:latin typeface="Calibri"/>
                <a:cs typeface="Calibri"/>
              </a:rPr>
              <a:t>advice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this: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“If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great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secret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success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life, it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ability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yourself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other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person’s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place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see things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point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view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well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your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own.”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organizational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challenges,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offered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this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simplification: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“There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problems,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just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little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problems.”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SWOT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Strengths:</a:t>
            </a:r>
          </a:p>
          <a:p>
            <a:pPr marL="134620" indent="-121920">
              <a:lnSpc>
                <a:spcPct val="100000"/>
              </a:lnSpc>
              <a:spcBef>
                <a:spcPts val="2905"/>
              </a:spcBef>
              <a:buChar char="-"/>
              <a:tabLst>
                <a:tab pos="134620" algn="l"/>
              </a:tabLst>
            </a:pPr>
            <a:r>
              <a:rPr sz="1800" spc="-25" dirty="0"/>
              <a:t>Ford’s</a:t>
            </a:r>
            <a:r>
              <a:rPr sz="1800" spc="-45" dirty="0"/>
              <a:t> </a:t>
            </a:r>
            <a:r>
              <a:rPr sz="1800" spc="-10" dirty="0"/>
              <a:t>F-</a:t>
            </a:r>
            <a:r>
              <a:rPr sz="1800" dirty="0"/>
              <a:t>Series</a:t>
            </a:r>
            <a:r>
              <a:rPr sz="1800" spc="-25" dirty="0"/>
              <a:t> </a:t>
            </a:r>
            <a:r>
              <a:rPr sz="1800" dirty="0"/>
              <a:t>pickup</a:t>
            </a:r>
            <a:r>
              <a:rPr sz="1800" spc="-25" dirty="0"/>
              <a:t> </a:t>
            </a:r>
            <a:r>
              <a:rPr sz="1800" dirty="0"/>
              <a:t>truck</a:t>
            </a:r>
            <a:r>
              <a:rPr sz="1800" spc="-35" dirty="0"/>
              <a:t> </a:t>
            </a:r>
            <a:r>
              <a:rPr sz="1800" spc="-20" dirty="0"/>
              <a:t>line</a:t>
            </a:r>
            <a:endParaRPr sz="1800"/>
          </a:p>
          <a:p>
            <a:pPr marL="134620" indent="-121920">
              <a:lnSpc>
                <a:spcPct val="100000"/>
              </a:lnSpc>
              <a:buChar char="-"/>
              <a:tabLst>
                <a:tab pos="134620" algn="l"/>
              </a:tabLst>
            </a:pPr>
            <a:r>
              <a:rPr sz="1800" dirty="0"/>
              <a:t>Brand</a:t>
            </a:r>
            <a:r>
              <a:rPr sz="1800" spc="-45" dirty="0"/>
              <a:t> </a:t>
            </a:r>
            <a:r>
              <a:rPr sz="1800" spc="-10" dirty="0"/>
              <a:t>reputation</a:t>
            </a:r>
            <a:r>
              <a:rPr sz="1800" spc="-45" dirty="0"/>
              <a:t> </a:t>
            </a:r>
            <a:r>
              <a:rPr sz="1800" dirty="0"/>
              <a:t>combined</a:t>
            </a:r>
            <a:r>
              <a:rPr sz="1800" spc="-40" dirty="0"/>
              <a:t> </a:t>
            </a:r>
            <a:r>
              <a:rPr sz="1800" dirty="0"/>
              <a:t>with</a:t>
            </a:r>
            <a:r>
              <a:rPr sz="1800" spc="-65" dirty="0"/>
              <a:t> </a:t>
            </a:r>
            <a:r>
              <a:rPr sz="1800" dirty="0"/>
              <a:t>the</a:t>
            </a:r>
            <a:r>
              <a:rPr sz="1800" spc="-60" dirty="0"/>
              <a:t> </a:t>
            </a:r>
            <a:r>
              <a:rPr sz="1800" dirty="0"/>
              <a:t>second</a:t>
            </a:r>
            <a:r>
              <a:rPr sz="1800" spc="-45" dirty="0"/>
              <a:t> </a:t>
            </a:r>
            <a:r>
              <a:rPr sz="1800" dirty="0"/>
              <a:t>most</a:t>
            </a:r>
            <a:r>
              <a:rPr sz="1800" spc="-75" dirty="0"/>
              <a:t> </a:t>
            </a:r>
            <a:r>
              <a:rPr sz="1800" dirty="0"/>
              <a:t>loyal</a:t>
            </a:r>
            <a:r>
              <a:rPr sz="1800" spc="-95" dirty="0"/>
              <a:t> </a:t>
            </a:r>
            <a:r>
              <a:rPr sz="1800" dirty="0"/>
              <a:t>customer</a:t>
            </a:r>
            <a:r>
              <a:rPr sz="1800" spc="-40" dirty="0"/>
              <a:t> </a:t>
            </a:r>
            <a:r>
              <a:rPr sz="1800" spc="-20" dirty="0"/>
              <a:t>base</a:t>
            </a:r>
            <a:endParaRPr sz="1800"/>
          </a:p>
          <a:p>
            <a:pPr marL="134620" indent="-121920">
              <a:lnSpc>
                <a:spcPct val="100000"/>
              </a:lnSpc>
              <a:buChar char="-"/>
              <a:tabLst>
                <a:tab pos="134620" algn="l"/>
              </a:tabLst>
            </a:pPr>
            <a:r>
              <a:rPr sz="1800" dirty="0"/>
              <a:t>Strong</a:t>
            </a:r>
            <a:r>
              <a:rPr sz="1800" spc="-50" dirty="0"/>
              <a:t> </a:t>
            </a:r>
            <a:r>
              <a:rPr sz="1800" dirty="0"/>
              <a:t>position</a:t>
            </a:r>
            <a:r>
              <a:rPr sz="1800" spc="-45" dirty="0"/>
              <a:t> </a:t>
            </a:r>
            <a:r>
              <a:rPr sz="1800" dirty="0"/>
              <a:t>in</a:t>
            </a:r>
            <a:r>
              <a:rPr sz="1800" spc="-50" dirty="0"/>
              <a:t> </a:t>
            </a:r>
            <a:r>
              <a:rPr sz="1800" spc="-10" dirty="0"/>
              <a:t>China’s</a:t>
            </a:r>
            <a:r>
              <a:rPr sz="1800" spc="-30" dirty="0"/>
              <a:t> </a:t>
            </a:r>
            <a:r>
              <a:rPr sz="1800" spc="-10" dirty="0"/>
              <a:t>automotive</a:t>
            </a:r>
            <a:r>
              <a:rPr sz="1800" spc="-45" dirty="0"/>
              <a:t> </a:t>
            </a:r>
            <a:r>
              <a:rPr sz="1800" spc="-10" dirty="0"/>
              <a:t>market</a:t>
            </a:r>
            <a:endParaRPr sz="1800"/>
          </a:p>
          <a:p>
            <a:pPr marL="134620" indent="-121920">
              <a:lnSpc>
                <a:spcPct val="100000"/>
              </a:lnSpc>
              <a:spcBef>
                <a:spcPts val="5"/>
              </a:spcBef>
              <a:buChar char="-"/>
              <a:tabLst>
                <a:tab pos="134620" algn="l"/>
              </a:tabLst>
            </a:pPr>
            <a:r>
              <a:rPr sz="1800" spc="-10" dirty="0"/>
              <a:t>Geographically</a:t>
            </a:r>
            <a:r>
              <a:rPr sz="1800" spc="-55" dirty="0"/>
              <a:t> </a:t>
            </a:r>
            <a:r>
              <a:rPr sz="1800" dirty="0"/>
              <a:t>diversified</a:t>
            </a:r>
            <a:r>
              <a:rPr sz="1800" spc="-60" dirty="0"/>
              <a:t> </a:t>
            </a:r>
            <a:r>
              <a:rPr sz="1800" dirty="0"/>
              <a:t>revenue</a:t>
            </a:r>
            <a:r>
              <a:rPr sz="1800" spc="-65" dirty="0"/>
              <a:t> </a:t>
            </a:r>
            <a:r>
              <a:rPr sz="1800" spc="-10" dirty="0"/>
              <a:t>streams</a:t>
            </a:r>
            <a:endParaRPr sz="1800"/>
          </a:p>
          <a:p>
            <a:pPr marL="12700">
              <a:lnSpc>
                <a:spcPct val="100000"/>
              </a:lnSpc>
              <a:spcBef>
                <a:spcPts val="2135"/>
              </a:spcBef>
            </a:pPr>
            <a:r>
              <a:rPr spc="-10" dirty="0"/>
              <a:t>Weaknesses:</a:t>
            </a:r>
          </a:p>
          <a:p>
            <a:pPr marL="134620" indent="-121920">
              <a:lnSpc>
                <a:spcPct val="100000"/>
              </a:lnSpc>
              <a:spcBef>
                <a:spcPts val="2905"/>
              </a:spcBef>
              <a:buChar char="-"/>
              <a:tabLst>
                <a:tab pos="134620" algn="l"/>
              </a:tabLst>
            </a:pPr>
            <a:r>
              <a:rPr sz="1800" dirty="0"/>
              <a:t>Weak</a:t>
            </a:r>
            <a:r>
              <a:rPr sz="1800" spc="-85" dirty="0"/>
              <a:t> </a:t>
            </a:r>
            <a:r>
              <a:rPr sz="1800" dirty="0"/>
              <a:t>brand</a:t>
            </a:r>
            <a:r>
              <a:rPr sz="1800" spc="-70" dirty="0"/>
              <a:t> </a:t>
            </a:r>
            <a:r>
              <a:rPr sz="1800" spc="-10" dirty="0"/>
              <a:t>portfolio</a:t>
            </a:r>
            <a:endParaRPr sz="1800"/>
          </a:p>
          <a:p>
            <a:pPr marL="134620" indent="-121920">
              <a:lnSpc>
                <a:spcPct val="100000"/>
              </a:lnSpc>
              <a:buChar char="-"/>
              <a:tabLst>
                <a:tab pos="134620" algn="l"/>
              </a:tabLst>
            </a:pPr>
            <a:r>
              <a:rPr sz="1800" dirty="0"/>
              <a:t>Declining</a:t>
            </a:r>
            <a:r>
              <a:rPr sz="1800" spc="-20" dirty="0"/>
              <a:t> </a:t>
            </a:r>
            <a:r>
              <a:rPr sz="1800" dirty="0"/>
              <a:t>market</a:t>
            </a:r>
            <a:r>
              <a:rPr sz="1800" spc="-65" dirty="0"/>
              <a:t> </a:t>
            </a:r>
            <a:r>
              <a:rPr sz="1800" dirty="0"/>
              <a:t>share</a:t>
            </a:r>
            <a:r>
              <a:rPr sz="1800" spc="-55" dirty="0"/>
              <a:t> </a:t>
            </a:r>
            <a:r>
              <a:rPr sz="1800" dirty="0"/>
              <a:t>in</a:t>
            </a:r>
            <a:r>
              <a:rPr sz="1800" spc="-60" dirty="0"/>
              <a:t> </a:t>
            </a:r>
            <a:r>
              <a:rPr sz="1800" dirty="0"/>
              <a:t>the</a:t>
            </a:r>
            <a:r>
              <a:rPr sz="1800" spc="-50" dirty="0"/>
              <a:t> </a:t>
            </a:r>
            <a:r>
              <a:rPr sz="1800" dirty="0"/>
              <a:t>U.S.</a:t>
            </a:r>
            <a:r>
              <a:rPr sz="1800" spc="-70" dirty="0"/>
              <a:t> </a:t>
            </a:r>
            <a:r>
              <a:rPr sz="1800" dirty="0"/>
              <a:t>automotive</a:t>
            </a:r>
            <a:r>
              <a:rPr sz="1800" spc="-55" dirty="0"/>
              <a:t> </a:t>
            </a:r>
            <a:r>
              <a:rPr sz="1800" spc="-10" dirty="0"/>
              <a:t>market</a:t>
            </a:r>
            <a:endParaRPr sz="1800"/>
          </a:p>
          <a:p>
            <a:pPr marL="134620" indent="-121920">
              <a:lnSpc>
                <a:spcPct val="100000"/>
              </a:lnSpc>
              <a:spcBef>
                <a:spcPts val="5"/>
              </a:spcBef>
              <a:buChar char="-"/>
              <a:tabLst>
                <a:tab pos="134620" algn="l"/>
              </a:tabLst>
            </a:pPr>
            <a:r>
              <a:rPr sz="1800" spc="-10" dirty="0"/>
              <a:t>Profitability</a:t>
            </a:r>
            <a:r>
              <a:rPr sz="1800" spc="-40" dirty="0"/>
              <a:t> </a:t>
            </a:r>
            <a:r>
              <a:rPr sz="1800" dirty="0"/>
              <a:t>of</a:t>
            </a:r>
            <a:r>
              <a:rPr sz="1800" spc="-35" dirty="0"/>
              <a:t> </a:t>
            </a:r>
            <a:r>
              <a:rPr sz="1800" dirty="0"/>
              <a:t>smaller</a:t>
            </a:r>
            <a:r>
              <a:rPr sz="1800" spc="-20" dirty="0"/>
              <a:t> </a:t>
            </a:r>
            <a:r>
              <a:rPr sz="1800" dirty="0"/>
              <a:t>vehicle models</a:t>
            </a:r>
            <a:r>
              <a:rPr sz="1800" spc="-25" dirty="0"/>
              <a:t> </a:t>
            </a:r>
            <a:r>
              <a:rPr sz="1800" dirty="0"/>
              <a:t>in</a:t>
            </a:r>
            <a:r>
              <a:rPr sz="1800" spc="-25" dirty="0"/>
              <a:t> </a:t>
            </a:r>
            <a:r>
              <a:rPr sz="1800" dirty="0"/>
              <a:t>its</a:t>
            </a:r>
            <a:r>
              <a:rPr sz="1800" spc="-25" dirty="0"/>
              <a:t> </a:t>
            </a:r>
            <a:r>
              <a:rPr sz="1800" dirty="0"/>
              <a:t>product</a:t>
            </a:r>
            <a:r>
              <a:rPr sz="1800" spc="-20" dirty="0"/>
              <a:t> </a:t>
            </a:r>
            <a:r>
              <a:rPr sz="1800" spc="-10" dirty="0"/>
              <a:t>range</a:t>
            </a:r>
            <a:endParaRPr sz="1800"/>
          </a:p>
          <a:p>
            <a:pPr marL="134620" indent="-121920">
              <a:lnSpc>
                <a:spcPct val="100000"/>
              </a:lnSpc>
              <a:buChar char="-"/>
              <a:tabLst>
                <a:tab pos="134620" algn="l"/>
              </a:tabLst>
            </a:pPr>
            <a:r>
              <a:rPr sz="1800" dirty="0"/>
              <a:t>Below</a:t>
            </a:r>
            <a:r>
              <a:rPr sz="1800" spc="-80" dirty="0"/>
              <a:t> </a:t>
            </a:r>
            <a:r>
              <a:rPr sz="1800" spc="-10" dirty="0"/>
              <a:t>average</a:t>
            </a:r>
            <a:r>
              <a:rPr sz="1800" spc="-50" dirty="0"/>
              <a:t> </a:t>
            </a:r>
            <a:r>
              <a:rPr sz="1800" dirty="0"/>
              <a:t>vehicle</a:t>
            </a:r>
            <a:r>
              <a:rPr sz="1800" spc="-50" dirty="0"/>
              <a:t> </a:t>
            </a:r>
            <a:r>
              <a:rPr sz="1800" dirty="0"/>
              <a:t>recall</a:t>
            </a:r>
            <a:r>
              <a:rPr sz="1800" spc="-75" dirty="0"/>
              <a:t> </a:t>
            </a:r>
            <a:r>
              <a:rPr sz="1800" dirty="0"/>
              <a:t>and</a:t>
            </a:r>
            <a:r>
              <a:rPr sz="1800" spc="-70" dirty="0"/>
              <a:t> </a:t>
            </a:r>
            <a:r>
              <a:rPr sz="1800" dirty="0"/>
              <a:t>dependability</a:t>
            </a:r>
            <a:r>
              <a:rPr sz="1800" spc="15" dirty="0"/>
              <a:t> </a:t>
            </a:r>
            <a:r>
              <a:rPr sz="1800" spc="-10" dirty="0"/>
              <a:t>rates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SWOT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495" y="1059002"/>
            <a:ext cx="6502400" cy="3928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Oppurtunities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spc="-30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Future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markets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self-</a:t>
            </a:r>
            <a:r>
              <a:rPr sz="2000" dirty="0">
                <a:latin typeface="Calibri"/>
                <a:cs typeface="Calibri"/>
              </a:rPr>
              <a:t>driving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vehicles.</a:t>
            </a:r>
            <a:endParaRPr sz="2000">
              <a:latin typeface="Calibri"/>
              <a:cs typeface="Calibri"/>
            </a:endParaRPr>
          </a:p>
          <a:p>
            <a:pPr marL="145415" indent="-132715">
              <a:lnSpc>
                <a:spcPct val="100000"/>
              </a:lnSpc>
              <a:spcBef>
                <a:spcPts val="5"/>
              </a:spcBef>
              <a:buChar char="-"/>
              <a:tabLst>
                <a:tab pos="145415" algn="l"/>
              </a:tabLst>
            </a:pPr>
            <a:r>
              <a:rPr sz="2000" dirty="0">
                <a:latin typeface="Calibri"/>
                <a:cs typeface="Calibri"/>
              </a:rPr>
              <a:t>Significant</a:t>
            </a:r>
            <a:r>
              <a:rPr sz="2000" spc="-10" dirty="0">
                <a:latin typeface="Calibri"/>
                <a:cs typeface="Calibri"/>
              </a:rPr>
              <a:t> untapped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potential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Chinese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Indian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markets.</a:t>
            </a:r>
            <a:endParaRPr sz="2000">
              <a:latin typeface="Calibri"/>
              <a:cs typeface="Calibri"/>
            </a:endParaRPr>
          </a:p>
          <a:p>
            <a:pPr marL="146050" indent="-133350">
              <a:lnSpc>
                <a:spcPct val="100000"/>
              </a:lnSpc>
              <a:buChar char="-"/>
              <a:tabLst>
                <a:tab pos="146050" algn="l"/>
              </a:tabLst>
            </a:pPr>
            <a:r>
              <a:rPr sz="2000" dirty="0">
                <a:latin typeface="Calibri"/>
                <a:cs typeface="Calibri"/>
              </a:rPr>
              <a:t>Improving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U.S.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economic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conditions.</a:t>
            </a:r>
            <a:endParaRPr sz="2000">
              <a:latin typeface="Calibri"/>
              <a:cs typeface="Calibri"/>
            </a:endParaRPr>
          </a:p>
          <a:p>
            <a:pPr marL="145415" indent="-132715">
              <a:lnSpc>
                <a:spcPct val="100000"/>
              </a:lnSpc>
              <a:buChar char="-"/>
              <a:tabLst>
                <a:tab pos="145415" algn="l"/>
              </a:tabLst>
            </a:pPr>
            <a:r>
              <a:rPr sz="2000" dirty="0">
                <a:latin typeface="Calibri"/>
                <a:cs typeface="Calibri"/>
              </a:rPr>
              <a:t>Timing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frequency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new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releases.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000" spc="-10" dirty="0">
                <a:latin typeface="Calibri"/>
                <a:cs typeface="Calibri"/>
              </a:rPr>
              <a:t>Threats:</a:t>
            </a:r>
            <a:endParaRPr sz="2000">
              <a:latin typeface="Calibri"/>
              <a:cs typeface="Calibri"/>
            </a:endParaRPr>
          </a:p>
          <a:p>
            <a:pPr marL="119380" indent="-106680">
              <a:lnSpc>
                <a:spcPct val="100000"/>
              </a:lnSpc>
              <a:spcBef>
                <a:spcPts val="2400"/>
              </a:spcBef>
              <a:buSzPct val="80000"/>
              <a:buChar char="-"/>
              <a:tabLst>
                <a:tab pos="119380" algn="l"/>
              </a:tabLst>
            </a:pPr>
            <a:r>
              <a:rPr sz="2000" dirty="0">
                <a:latin typeface="Calibri"/>
                <a:cs typeface="Calibri"/>
              </a:rPr>
              <a:t>Increased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competition.</a:t>
            </a:r>
            <a:endParaRPr sz="2000">
              <a:latin typeface="Calibri"/>
              <a:cs typeface="Calibri"/>
            </a:endParaRPr>
          </a:p>
          <a:p>
            <a:pPr marL="145415" indent="-132715">
              <a:lnSpc>
                <a:spcPct val="100000"/>
              </a:lnSpc>
              <a:spcBef>
                <a:spcPts val="5"/>
              </a:spcBef>
              <a:buChar char="-"/>
              <a:tabLst>
                <a:tab pos="145415" algn="l"/>
              </a:tabLst>
            </a:pPr>
            <a:r>
              <a:rPr sz="2000" dirty="0">
                <a:latin typeface="Calibri"/>
                <a:cs typeface="Calibri"/>
              </a:rPr>
              <a:t>Increased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government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regulations.</a:t>
            </a:r>
            <a:endParaRPr sz="2000">
              <a:latin typeface="Calibri"/>
              <a:cs typeface="Calibri"/>
            </a:endParaRPr>
          </a:p>
          <a:p>
            <a:pPr marL="146050" indent="-133350">
              <a:lnSpc>
                <a:spcPct val="100000"/>
              </a:lnSpc>
              <a:buChar char="-"/>
              <a:tabLst>
                <a:tab pos="146050" algn="l"/>
              </a:tabLst>
            </a:pPr>
            <a:r>
              <a:rPr sz="2000" dirty="0">
                <a:latin typeface="Calibri"/>
                <a:cs typeface="Calibri"/>
              </a:rPr>
              <a:t>Economic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political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volatility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international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markets.</a:t>
            </a:r>
            <a:endParaRPr sz="2000">
              <a:latin typeface="Calibri"/>
              <a:cs typeface="Calibri"/>
            </a:endParaRPr>
          </a:p>
          <a:p>
            <a:pPr marL="145415" indent="-132715">
              <a:lnSpc>
                <a:spcPct val="100000"/>
              </a:lnSpc>
              <a:buChar char="-"/>
              <a:tabLst>
                <a:tab pos="145415" algn="l"/>
              </a:tabLst>
            </a:pPr>
            <a:r>
              <a:rPr sz="2000" dirty="0">
                <a:latin typeface="Calibri"/>
                <a:cs typeface="Calibri"/>
              </a:rPr>
              <a:t>Rising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fuel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prices.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156" y="577977"/>
            <a:ext cx="8318500" cy="329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 indent="-146050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"/>
              <a:tabLst>
                <a:tab pos="152400" algn="l"/>
              </a:tabLst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Competitor</a:t>
            </a:r>
            <a:r>
              <a:rPr sz="2400" u="sng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</a:t>
            </a:r>
            <a:r>
              <a:rPr sz="2400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r>
              <a:rPr sz="2400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Hyundai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5"/>
              </a:spcBef>
              <a:buFont typeface="Wingdings"/>
              <a:buChar char=""/>
            </a:pPr>
            <a:endParaRPr sz="2400">
              <a:latin typeface="Calibri"/>
              <a:cs typeface="Calibri"/>
            </a:endParaRPr>
          </a:p>
          <a:p>
            <a:pPr marL="92075" marR="5080" lvl="1" indent="-12065">
              <a:lnSpc>
                <a:spcPct val="100899"/>
              </a:lnSpc>
              <a:spcBef>
                <a:spcPts val="5"/>
              </a:spcBef>
              <a:buSzPct val="96428"/>
              <a:buFont typeface="Arial MT"/>
              <a:buChar char="•"/>
              <a:tabLst>
                <a:tab pos="216535" algn="l"/>
              </a:tabLst>
            </a:pPr>
            <a:r>
              <a:rPr sz="2800" dirty="0">
                <a:latin typeface="Calibri"/>
                <a:cs typeface="Calibri"/>
              </a:rPr>
              <a:t>	USP</a:t>
            </a:r>
            <a:r>
              <a:rPr sz="2800" spc="-1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Hyundai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world's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largest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integrated automobile manufacturing </a:t>
            </a:r>
            <a:r>
              <a:rPr sz="2000" dirty="0">
                <a:latin typeface="Calibri"/>
                <a:cs typeface="Calibri"/>
              </a:rPr>
              <a:t>facility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Korea,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capable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producing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1.6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million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units </a:t>
            </a:r>
            <a:r>
              <a:rPr sz="2000" dirty="0">
                <a:latin typeface="Calibri"/>
                <a:cs typeface="Calibri"/>
              </a:rPr>
              <a:t>annually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Hyundai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STP.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185"/>
              </a:spcBef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 marL="92075" marR="507365" lvl="1" indent="-12700">
              <a:lnSpc>
                <a:spcPct val="100299"/>
              </a:lnSpc>
              <a:buSzPct val="95833"/>
              <a:buFont typeface="Arial MT"/>
              <a:buChar char="•"/>
              <a:tabLst>
                <a:tab pos="198755" algn="l"/>
              </a:tabLst>
            </a:pPr>
            <a:r>
              <a:rPr sz="2400" dirty="0">
                <a:latin typeface="Calibri"/>
                <a:cs typeface="Calibri"/>
              </a:rPr>
              <a:t>	Online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Communication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create</a:t>
            </a:r>
            <a:r>
              <a:rPr sz="2000" spc="-10" dirty="0">
                <a:latin typeface="Calibri"/>
                <a:cs typeface="Calibri"/>
              </a:rPr>
              <a:t> synergy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through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sense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"togetherness"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fostered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mutual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communication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cooperation </a:t>
            </a:r>
            <a:r>
              <a:rPr sz="2000" dirty="0">
                <a:latin typeface="Calibri"/>
                <a:cs typeface="Calibri"/>
              </a:rPr>
              <a:t>within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company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our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business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partners.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SWOT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495" y="1229995"/>
            <a:ext cx="6573520" cy="478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Strengths:</a:t>
            </a:r>
            <a:endParaRPr sz="2400">
              <a:latin typeface="Calibri"/>
              <a:cs typeface="Calibri"/>
            </a:endParaRPr>
          </a:p>
          <a:p>
            <a:pPr marL="134620" indent="-121920">
              <a:lnSpc>
                <a:spcPct val="100000"/>
              </a:lnSpc>
              <a:spcBef>
                <a:spcPts val="2905"/>
              </a:spcBef>
              <a:buChar char="-"/>
              <a:tabLst>
                <a:tab pos="134620" algn="l"/>
              </a:tabLst>
            </a:pPr>
            <a:r>
              <a:rPr sz="1800" dirty="0">
                <a:latin typeface="Calibri"/>
                <a:cs typeface="Calibri"/>
              </a:rPr>
              <a:t>Excellence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vehicle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safety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proven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awards.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6th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highest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automotive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brand </a:t>
            </a:r>
            <a:r>
              <a:rPr sz="1800" spc="-10" dirty="0">
                <a:latin typeface="Calibri"/>
                <a:cs typeface="Calibri"/>
              </a:rPr>
              <a:t>reputation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world.</a:t>
            </a:r>
            <a:endParaRPr sz="1800">
              <a:latin typeface="Calibri"/>
              <a:cs typeface="Calibri"/>
            </a:endParaRPr>
          </a:p>
          <a:p>
            <a:pPr marL="133985" marR="57785" indent="-121920">
              <a:lnSpc>
                <a:spcPct val="100000"/>
              </a:lnSpc>
              <a:buChar char="-"/>
              <a:tabLst>
                <a:tab pos="170815" algn="l"/>
              </a:tabLst>
            </a:pPr>
            <a:r>
              <a:rPr sz="1800" spc="-10" dirty="0">
                <a:latin typeface="Calibri"/>
                <a:cs typeface="Calibri"/>
              </a:rPr>
              <a:t>Effective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research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development </a:t>
            </a:r>
            <a:r>
              <a:rPr sz="1800" dirty="0">
                <a:latin typeface="Calibri"/>
                <a:cs typeface="Calibri"/>
              </a:rPr>
              <a:t>(R&amp;D)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spending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resulting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new 	</a:t>
            </a:r>
            <a:r>
              <a:rPr sz="1800" spc="-10" dirty="0">
                <a:latin typeface="Calibri"/>
                <a:cs typeface="Calibri"/>
              </a:rPr>
              <a:t>innovative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cars.</a:t>
            </a:r>
            <a:endParaRPr sz="1800">
              <a:latin typeface="Calibri"/>
              <a:cs typeface="Calibri"/>
            </a:endParaRPr>
          </a:p>
          <a:p>
            <a:pPr marL="134620" indent="-121920">
              <a:lnSpc>
                <a:spcPct val="100000"/>
              </a:lnSpc>
              <a:spcBef>
                <a:spcPts val="5"/>
              </a:spcBef>
              <a:buChar char="-"/>
              <a:tabLst>
                <a:tab pos="134620" algn="l"/>
              </a:tabLst>
            </a:pPr>
            <a:r>
              <a:rPr sz="1800" dirty="0">
                <a:latin typeface="Calibri"/>
                <a:cs typeface="Calibri"/>
              </a:rPr>
              <a:t>Low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cost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drive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durable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cars.</a:t>
            </a:r>
            <a:endParaRPr sz="1800">
              <a:latin typeface="Calibri"/>
              <a:cs typeface="Calibri"/>
            </a:endParaRPr>
          </a:p>
          <a:p>
            <a:pPr marL="134620" indent="-121920">
              <a:lnSpc>
                <a:spcPct val="100000"/>
              </a:lnSpc>
              <a:buChar char="-"/>
              <a:tabLst>
                <a:tab pos="134620" algn="l"/>
              </a:tabLst>
            </a:pPr>
            <a:r>
              <a:rPr sz="1800" dirty="0">
                <a:latin typeface="Calibri"/>
                <a:cs typeface="Calibri"/>
              </a:rPr>
              <a:t>Strong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presence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China’s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market.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35"/>
              </a:spcBef>
            </a:pPr>
            <a:r>
              <a:rPr sz="2400" spc="-10" dirty="0">
                <a:latin typeface="Calibri"/>
                <a:cs typeface="Calibri"/>
              </a:rPr>
              <a:t>Weaknesses: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10"/>
              </a:spcBef>
            </a:pPr>
            <a:r>
              <a:rPr sz="1800" dirty="0">
                <a:latin typeface="Calibri"/>
                <a:cs typeface="Calibri"/>
              </a:rPr>
              <a:t>-Poor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portfolio,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fewer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sales.</a:t>
            </a:r>
            <a:endParaRPr sz="1800">
              <a:latin typeface="Calibri"/>
              <a:cs typeface="Calibri"/>
            </a:endParaRPr>
          </a:p>
          <a:p>
            <a:pPr marL="134620" indent="-121920">
              <a:lnSpc>
                <a:spcPct val="100000"/>
              </a:lnSpc>
              <a:buChar char="-"/>
              <a:tabLst>
                <a:tab pos="134620" algn="l"/>
              </a:tabLst>
            </a:pPr>
            <a:r>
              <a:rPr sz="1800" dirty="0">
                <a:latin typeface="Calibri"/>
                <a:cs typeface="Calibri"/>
              </a:rPr>
              <a:t>Low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presence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strongest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U.S.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vehicle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market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presence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</a:t>
            </a:r>
            <a:endParaRPr sz="1800">
              <a:latin typeface="Calibri"/>
              <a:cs typeface="Calibri"/>
            </a:endParaRPr>
          </a:p>
          <a:p>
            <a:pPr marL="170815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Japan’s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vehicle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market.</a:t>
            </a:r>
            <a:endParaRPr sz="1800">
              <a:latin typeface="Calibri"/>
              <a:cs typeface="Calibri"/>
            </a:endParaRPr>
          </a:p>
          <a:p>
            <a:pPr marL="134620" indent="-121920">
              <a:lnSpc>
                <a:spcPct val="100000"/>
              </a:lnSpc>
              <a:buChar char="-"/>
              <a:tabLst>
                <a:tab pos="134620" algn="l"/>
              </a:tabLst>
            </a:pPr>
            <a:r>
              <a:rPr sz="1800" dirty="0">
                <a:latin typeface="Calibri"/>
                <a:cs typeface="Calibri"/>
              </a:rPr>
              <a:t>Declining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quality of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company’s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management.</a:t>
            </a:r>
            <a:endParaRPr sz="1800">
              <a:latin typeface="Calibri"/>
              <a:cs typeface="Calibri"/>
            </a:endParaRPr>
          </a:p>
          <a:p>
            <a:pPr marL="134620" indent="-121920">
              <a:lnSpc>
                <a:spcPct val="100000"/>
              </a:lnSpc>
              <a:buChar char="-"/>
              <a:tabLst>
                <a:tab pos="134620" algn="l"/>
              </a:tabLst>
            </a:pPr>
            <a:r>
              <a:rPr sz="1800" dirty="0">
                <a:latin typeface="Calibri"/>
                <a:cs typeface="Calibri"/>
              </a:rPr>
              <a:t>Product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recalls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damaging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brand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reputation.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SWOT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495" y="1304289"/>
            <a:ext cx="5814695" cy="36836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latin typeface="Calibri"/>
                <a:cs typeface="Calibri"/>
              </a:rPr>
              <a:t>Oppurtunities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145415" indent="-132715">
              <a:lnSpc>
                <a:spcPct val="100000"/>
              </a:lnSpc>
              <a:spcBef>
                <a:spcPts val="2405"/>
              </a:spcBef>
              <a:buChar char="-"/>
              <a:tabLst>
                <a:tab pos="145415" algn="l"/>
              </a:tabLst>
            </a:pPr>
            <a:r>
              <a:rPr sz="2000" dirty="0">
                <a:latin typeface="Calibri"/>
                <a:cs typeface="Calibri"/>
              </a:rPr>
              <a:t>Improving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U.S.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economy.</a:t>
            </a:r>
            <a:endParaRPr sz="2000">
              <a:latin typeface="Calibri"/>
              <a:cs typeface="Calibri"/>
            </a:endParaRPr>
          </a:p>
          <a:p>
            <a:pPr marL="146050" indent="-133350">
              <a:lnSpc>
                <a:spcPct val="100000"/>
              </a:lnSpc>
              <a:buChar char="-"/>
              <a:tabLst>
                <a:tab pos="146050" algn="l"/>
              </a:tabLst>
            </a:pPr>
            <a:r>
              <a:rPr sz="2000" dirty="0">
                <a:latin typeface="Calibri"/>
                <a:cs typeface="Calibri"/>
              </a:rPr>
              <a:t>Timing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frequency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new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releases.</a:t>
            </a:r>
            <a:endParaRPr sz="2000">
              <a:latin typeface="Calibri"/>
              <a:cs typeface="Calibri"/>
            </a:endParaRPr>
          </a:p>
          <a:p>
            <a:pPr marL="145415" indent="-132715">
              <a:lnSpc>
                <a:spcPct val="100000"/>
              </a:lnSpc>
              <a:buChar char="-"/>
              <a:tabLst>
                <a:tab pos="145415" algn="l"/>
              </a:tabLst>
            </a:pPr>
            <a:r>
              <a:rPr sz="2000" dirty="0">
                <a:latin typeface="Calibri"/>
                <a:cs typeface="Calibri"/>
              </a:rPr>
              <a:t>Low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fuel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prices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opening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new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markets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Hyundai.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buFont typeface="Calibri"/>
              <a:buChar char="-"/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Threats: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2000">
              <a:latin typeface="Calibri"/>
              <a:cs typeface="Calibri"/>
            </a:endParaRPr>
          </a:p>
          <a:p>
            <a:pPr marL="146050" indent="-133350">
              <a:lnSpc>
                <a:spcPct val="100000"/>
              </a:lnSpc>
              <a:spcBef>
                <a:spcPts val="5"/>
              </a:spcBef>
              <a:buChar char="-"/>
              <a:tabLst>
                <a:tab pos="146050" algn="l"/>
              </a:tabLst>
            </a:pPr>
            <a:r>
              <a:rPr sz="2000" dirty="0">
                <a:latin typeface="Calibri"/>
                <a:cs typeface="Calibri"/>
              </a:rPr>
              <a:t>Increased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competition.</a:t>
            </a:r>
            <a:endParaRPr sz="2000">
              <a:latin typeface="Calibri"/>
              <a:cs typeface="Calibri"/>
            </a:endParaRPr>
          </a:p>
          <a:p>
            <a:pPr marL="145415" indent="-132715">
              <a:lnSpc>
                <a:spcPct val="100000"/>
              </a:lnSpc>
              <a:buChar char="-"/>
              <a:tabLst>
                <a:tab pos="145415" algn="l"/>
              </a:tabLst>
            </a:pPr>
            <a:r>
              <a:rPr sz="2000" dirty="0">
                <a:latin typeface="Calibri"/>
                <a:cs typeface="Calibri"/>
              </a:rPr>
              <a:t>Rising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Korean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Won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exchange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rates.</a:t>
            </a:r>
            <a:endParaRPr sz="2000">
              <a:latin typeface="Calibri"/>
              <a:cs typeface="Calibri"/>
            </a:endParaRPr>
          </a:p>
          <a:p>
            <a:pPr marL="146050" indent="-133350">
              <a:lnSpc>
                <a:spcPct val="100000"/>
              </a:lnSpc>
              <a:buChar char="-"/>
              <a:tabLst>
                <a:tab pos="146050" algn="l"/>
              </a:tabLst>
            </a:pPr>
            <a:r>
              <a:rPr sz="2000" dirty="0">
                <a:latin typeface="Calibri"/>
                <a:cs typeface="Calibri"/>
              </a:rPr>
              <a:t>Increasing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government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regulations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raise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costs.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383" y="143255"/>
            <a:ext cx="7543800" cy="868680"/>
          </a:xfrm>
          <a:prstGeom prst="rect">
            <a:avLst/>
          </a:prstGeom>
          <a:solidFill>
            <a:srgbClr val="B8CDE4"/>
          </a:solidFill>
        </p:spPr>
        <p:txBody>
          <a:bodyPr vert="horz" wrap="square" lIns="0" tIns="16446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295"/>
              </a:spcBef>
              <a:tabLst>
                <a:tab pos="2386330" algn="l"/>
              </a:tabLst>
            </a:pPr>
            <a:r>
              <a:rPr u="none" dirty="0"/>
              <a:t>Part</a:t>
            </a:r>
            <a:r>
              <a:rPr u="none" spc="-75" dirty="0"/>
              <a:t> </a:t>
            </a:r>
            <a:r>
              <a:rPr u="none" dirty="0"/>
              <a:t>2:</a:t>
            </a:r>
            <a:r>
              <a:rPr u="none" spc="-60" dirty="0"/>
              <a:t> </a:t>
            </a:r>
            <a:r>
              <a:rPr u="none" dirty="0"/>
              <a:t>SEO</a:t>
            </a:r>
            <a:r>
              <a:rPr u="none" spc="-55" dirty="0"/>
              <a:t> </a:t>
            </a:r>
            <a:r>
              <a:rPr u="none" spc="-50" dirty="0"/>
              <a:t>&amp;</a:t>
            </a:r>
            <a:r>
              <a:rPr u="none" dirty="0"/>
              <a:t>	</a:t>
            </a:r>
            <a:r>
              <a:rPr u="none" spc="-10" dirty="0"/>
              <a:t>Keyword</a:t>
            </a:r>
            <a:r>
              <a:rPr u="none" spc="-165" dirty="0"/>
              <a:t> </a:t>
            </a:r>
            <a:r>
              <a:rPr u="none" spc="-10" dirty="0"/>
              <a:t>Research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" y="1853247"/>
            <a:ext cx="6219190" cy="37868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3014" y="1375917"/>
            <a:ext cx="1080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indent="-88900">
              <a:lnSpc>
                <a:spcPct val="100000"/>
              </a:lnSpc>
              <a:spcBef>
                <a:spcPts val="10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SEO</a:t>
            </a:r>
            <a:r>
              <a:rPr sz="1800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Audit: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53276" y="2597022"/>
            <a:ext cx="23774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7620">
              <a:lnSpc>
                <a:spcPct val="100000"/>
              </a:lnSpc>
              <a:spcBef>
                <a:spcPts val="100"/>
              </a:spcBef>
              <a:buSzPct val="91666"/>
              <a:buFont typeface="Arial MT"/>
              <a:buChar char="•"/>
              <a:tabLst>
                <a:tab pos="67310" algn="l"/>
              </a:tabLst>
            </a:pPr>
            <a:r>
              <a:rPr sz="1200" dirty="0">
                <a:latin typeface="Calibri"/>
                <a:cs typeface="Calibri"/>
              </a:rPr>
              <a:t>	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website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fair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score </a:t>
            </a:r>
            <a:r>
              <a:rPr sz="1200" dirty="0">
                <a:latin typeface="Calibri"/>
                <a:cs typeface="Calibri"/>
              </a:rPr>
              <a:t>However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improved</a:t>
            </a:r>
            <a:r>
              <a:rPr sz="1200" spc="2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incertain </a:t>
            </a:r>
            <a:r>
              <a:rPr sz="1200" dirty="0">
                <a:latin typeface="Calibri"/>
                <a:cs typeface="Calibri"/>
              </a:rPr>
              <a:t>Aspects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such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link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building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&amp; </a:t>
            </a:r>
            <a:r>
              <a:rPr sz="1200" spc="-10" dirty="0">
                <a:latin typeface="Calibri"/>
                <a:cs typeface="Calibri"/>
              </a:rPr>
              <a:t>usability.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3835" y="153111"/>
            <a:ext cx="165798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SEO</a:t>
            </a:r>
            <a:r>
              <a:rPr spc="-100" dirty="0"/>
              <a:t> </a:t>
            </a:r>
            <a:r>
              <a:rPr spc="-10" dirty="0"/>
              <a:t>Audit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62" y="856488"/>
            <a:ext cx="6406055" cy="5715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96278" y="1804238"/>
            <a:ext cx="2078355" cy="24669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-10160">
              <a:lnSpc>
                <a:spcPct val="100000"/>
              </a:lnSpc>
              <a:spcBef>
                <a:spcPts val="110"/>
              </a:spcBef>
              <a:buSzPct val="93750"/>
              <a:buFont typeface="Arial MT"/>
              <a:buChar char="•"/>
              <a:tabLst>
                <a:tab pos="81915" algn="l"/>
              </a:tabLst>
            </a:pPr>
            <a:r>
              <a:rPr sz="1600" dirty="0">
                <a:latin typeface="Calibri"/>
                <a:cs typeface="Calibri"/>
              </a:rPr>
              <a:t>	Here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some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points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of </a:t>
            </a:r>
            <a:r>
              <a:rPr sz="1600" dirty="0">
                <a:latin typeface="Calibri"/>
                <a:cs typeface="Calibri"/>
              </a:rPr>
              <a:t>how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website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can </a:t>
            </a:r>
            <a:r>
              <a:rPr sz="1600" dirty="0">
                <a:latin typeface="Calibri"/>
                <a:cs typeface="Calibri"/>
              </a:rPr>
              <a:t>improve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its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SEO.</a:t>
            </a:r>
            <a:endParaRPr sz="1600">
              <a:latin typeface="Calibri"/>
              <a:cs typeface="Calibri"/>
            </a:endParaRPr>
          </a:p>
          <a:p>
            <a:pPr marL="81915" indent="-79375">
              <a:lnSpc>
                <a:spcPct val="100000"/>
              </a:lnSpc>
              <a:spcBef>
                <a:spcPts val="1925"/>
              </a:spcBef>
              <a:buSzPct val="93750"/>
              <a:buFont typeface="Arial MT"/>
              <a:buChar char="•"/>
              <a:tabLst>
                <a:tab pos="81915" algn="l"/>
              </a:tabLst>
            </a:pPr>
            <a:r>
              <a:rPr sz="1600" dirty="0">
                <a:latin typeface="Calibri"/>
                <a:cs typeface="Calibri"/>
              </a:rPr>
              <a:t>Optimise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core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web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vitals.</a:t>
            </a:r>
            <a:endParaRPr sz="1600">
              <a:latin typeface="Calibri"/>
              <a:cs typeface="Calibri"/>
            </a:endParaRPr>
          </a:p>
          <a:p>
            <a:pPr marL="81915" indent="-79375">
              <a:lnSpc>
                <a:spcPct val="100000"/>
              </a:lnSpc>
              <a:buSzPct val="93750"/>
              <a:buFont typeface="Arial MT"/>
              <a:buChar char="•"/>
              <a:tabLst>
                <a:tab pos="81915" algn="l"/>
              </a:tabLst>
            </a:pPr>
            <a:r>
              <a:rPr sz="1600" dirty="0">
                <a:latin typeface="Calibri"/>
                <a:cs typeface="Calibri"/>
              </a:rPr>
              <a:t>Add</a:t>
            </a:r>
            <a:r>
              <a:rPr sz="1600" spc="3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H1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Header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Tag.</a:t>
            </a:r>
            <a:endParaRPr sz="1600">
              <a:latin typeface="Calibri"/>
              <a:cs typeface="Calibri"/>
            </a:endParaRPr>
          </a:p>
          <a:p>
            <a:pPr marL="12700" marR="391160" indent="-10160">
              <a:lnSpc>
                <a:spcPct val="100000"/>
              </a:lnSpc>
              <a:buSzPct val="93750"/>
              <a:buFont typeface="Arial MT"/>
              <a:buChar char="•"/>
              <a:tabLst>
                <a:tab pos="81915" algn="l"/>
              </a:tabLst>
            </a:pPr>
            <a:r>
              <a:rPr sz="1600" dirty="0">
                <a:latin typeface="Calibri"/>
                <a:cs typeface="Calibri"/>
              </a:rPr>
              <a:t>	Start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off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page </a:t>
            </a:r>
            <a:r>
              <a:rPr sz="1600" dirty="0">
                <a:latin typeface="Calibri"/>
                <a:cs typeface="Calibri"/>
              </a:rPr>
              <a:t>activites such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link </a:t>
            </a:r>
            <a:r>
              <a:rPr sz="1600" spc="-10" dirty="0">
                <a:latin typeface="Calibri"/>
                <a:cs typeface="Calibri"/>
              </a:rPr>
              <a:t>building.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527" y="70103"/>
            <a:ext cx="8229600" cy="1143000"/>
          </a:xfrm>
          <a:prstGeom prst="rect">
            <a:avLst/>
          </a:prstGeom>
          <a:solidFill>
            <a:srgbClr val="B8CDE4"/>
          </a:solidFill>
        </p:spPr>
        <p:txBody>
          <a:bodyPr vert="horz" wrap="square" lIns="0" tIns="303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90"/>
              </a:spcBef>
            </a:pPr>
            <a:r>
              <a:rPr u="none" dirty="0"/>
              <a:t>On</a:t>
            </a:r>
            <a:r>
              <a:rPr u="none" spc="-75" dirty="0"/>
              <a:t> </a:t>
            </a:r>
            <a:r>
              <a:rPr u="none" dirty="0"/>
              <a:t>Page</a:t>
            </a:r>
            <a:r>
              <a:rPr u="none" spc="-105" dirty="0"/>
              <a:t> </a:t>
            </a:r>
            <a:r>
              <a:rPr u="none" spc="-10"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965" y="1817065"/>
            <a:ext cx="8082915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Focus</a:t>
            </a:r>
            <a:r>
              <a:rPr sz="16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Kewords</a:t>
            </a:r>
            <a:r>
              <a:rPr sz="1600" b="1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Tata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motors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new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Tata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motors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Tata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motors</a:t>
            </a:r>
            <a:endParaRPr sz="1800">
              <a:latin typeface="Calibri"/>
              <a:cs typeface="Calibri"/>
            </a:endParaRPr>
          </a:p>
          <a:p>
            <a:pPr marL="14274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share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price.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Meta</a:t>
            </a:r>
            <a:r>
              <a:rPr sz="1600" b="1" u="sng" spc="-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Title</a:t>
            </a:r>
            <a:r>
              <a:rPr sz="1600" b="1" u="sng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:"Driving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Tomorrow: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Tata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Motors'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Trailblazing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Legacy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Future </a:t>
            </a:r>
            <a:r>
              <a:rPr sz="1800" spc="-10" dirty="0">
                <a:latin typeface="Calibri"/>
                <a:cs typeface="Calibri"/>
              </a:rPr>
              <a:t>Innovation.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25"/>
              </a:spcBef>
            </a:pPr>
            <a:endParaRPr sz="1800">
              <a:latin typeface="Calibri"/>
              <a:cs typeface="Calibri"/>
            </a:endParaRPr>
          </a:p>
          <a:p>
            <a:pPr marL="1741170" marR="5080" indent="-1729105">
              <a:lnSpc>
                <a:spcPct val="100000"/>
              </a:lnSpc>
            </a:pPr>
            <a:r>
              <a:rPr sz="1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Meta</a:t>
            </a:r>
            <a:r>
              <a:rPr sz="1600" b="1" u="sng" spc="-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Description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:Tata</a:t>
            </a:r>
            <a:r>
              <a:rPr sz="1800" spc="-10" dirty="0">
                <a:latin typeface="Calibri"/>
                <a:cs typeface="Calibri"/>
              </a:rPr>
              <a:t> motors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Limited 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37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Billion</a:t>
            </a:r>
            <a:r>
              <a:rPr sz="1800" spc="3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organisation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leading </a:t>
            </a:r>
            <a:r>
              <a:rPr sz="1800" spc="-10" dirty="0">
                <a:latin typeface="Calibri"/>
                <a:cs typeface="Calibri"/>
              </a:rPr>
              <a:t>global </a:t>
            </a:r>
            <a:r>
              <a:rPr sz="1800" dirty="0">
                <a:latin typeface="Calibri"/>
                <a:cs typeface="Calibri"/>
              </a:rPr>
              <a:t>automobile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manufactuer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3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portfollo</a:t>
            </a:r>
            <a:r>
              <a:rPr sz="1800" spc="3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3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covers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3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wide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range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cars.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9744" y="70103"/>
            <a:ext cx="7145020" cy="929640"/>
          </a:xfrm>
          <a:prstGeom prst="rect">
            <a:avLst/>
          </a:prstGeom>
          <a:solidFill>
            <a:srgbClr val="B8CDE4"/>
          </a:solidFill>
        </p:spPr>
        <p:txBody>
          <a:bodyPr vert="horz" wrap="square" lIns="0" tIns="264795" rIns="0" bIns="0" rtlCol="0">
            <a:spAutoFit/>
          </a:bodyPr>
          <a:lstStyle/>
          <a:p>
            <a:pPr marL="772160">
              <a:lnSpc>
                <a:spcPct val="100000"/>
              </a:lnSpc>
              <a:spcBef>
                <a:spcPts val="2085"/>
              </a:spcBef>
            </a:pPr>
            <a:r>
              <a:rPr sz="2400" u="none" dirty="0"/>
              <a:t>On</a:t>
            </a:r>
            <a:r>
              <a:rPr sz="2400" u="none" spc="-15" dirty="0"/>
              <a:t> </a:t>
            </a:r>
            <a:r>
              <a:rPr sz="2400" u="none" dirty="0"/>
              <a:t>Page</a:t>
            </a:r>
            <a:r>
              <a:rPr sz="2400" u="none" spc="-10" dirty="0"/>
              <a:t> Optimization</a:t>
            </a:r>
            <a:r>
              <a:rPr sz="2400" u="none" spc="-80" dirty="0"/>
              <a:t> </a:t>
            </a:r>
            <a:r>
              <a:rPr sz="2400" u="none" spc="-10" dirty="0"/>
              <a:t>(Content</a:t>
            </a:r>
            <a:r>
              <a:rPr sz="2400" u="none" spc="-65" dirty="0"/>
              <a:t> </a:t>
            </a:r>
            <a:r>
              <a:rPr sz="2400" u="none" spc="-10" dirty="0"/>
              <a:t>Optimization)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07593" y="1089151"/>
            <a:ext cx="8293734" cy="5149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Introduction:</a:t>
            </a:r>
            <a:endParaRPr sz="1600">
              <a:latin typeface="Calibri"/>
              <a:cs typeface="Calibri"/>
            </a:endParaRPr>
          </a:p>
          <a:p>
            <a:pPr marL="12700" marR="686435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In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dynamic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world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automotive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manufacturing,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Tata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Motors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carved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niche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itself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beacon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innovation,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sustainability,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excellence.</a:t>
            </a:r>
            <a:endParaRPr sz="1600">
              <a:latin typeface="Calibri"/>
              <a:cs typeface="Calibri"/>
            </a:endParaRPr>
          </a:p>
          <a:p>
            <a:pPr marL="12700" marR="497205" indent="-3810">
              <a:lnSpc>
                <a:spcPct val="100000"/>
              </a:lnSpc>
              <a:spcBef>
                <a:spcPts val="1925"/>
              </a:spcBef>
              <a:buSzPct val="93750"/>
              <a:buAutoNum type="arabicPeriod"/>
              <a:tabLst>
                <a:tab pos="169545" algn="l"/>
              </a:tabLst>
            </a:pPr>
            <a:r>
              <a:rPr sz="1600" b="1" spc="-10" dirty="0">
                <a:latin typeface="Calibri"/>
                <a:cs typeface="Calibri"/>
              </a:rPr>
              <a:t>	Innovation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in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Electric</a:t>
            </a:r>
            <a:r>
              <a:rPr sz="1600" b="1" spc="-6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Mobility: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Tata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Motors'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dedication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electric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mobility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reshaping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automotive landscape,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groundbreaking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vehicles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like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Tata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Nexon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EV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leading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charge towards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greener</a:t>
            </a:r>
            <a:r>
              <a:rPr sz="1600" spc="-10" dirty="0">
                <a:latin typeface="Calibri"/>
                <a:cs typeface="Calibri"/>
              </a:rPr>
              <a:t> future.</a:t>
            </a:r>
            <a:endParaRPr sz="1600">
              <a:latin typeface="Calibri"/>
              <a:cs typeface="Calibri"/>
            </a:endParaRPr>
          </a:p>
          <a:p>
            <a:pPr marL="215900" indent="-203200">
              <a:lnSpc>
                <a:spcPct val="100000"/>
              </a:lnSpc>
              <a:buSzPct val="93750"/>
              <a:buAutoNum type="arabicPeriod"/>
              <a:tabLst>
                <a:tab pos="215900" algn="l"/>
              </a:tabLst>
            </a:pPr>
            <a:r>
              <a:rPr sz="1600" b="1" dirty="0">
                <a:latin typeface="Calibri"/>
                <a:cs typeface="Calibri"/>
              </a:rPr>
              <a:t>Safety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as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Cornerstone: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Safety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paramount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Tata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Motors,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evidenced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by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advanced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safety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features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unwavering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commitment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protecting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drivers,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passengers,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pedestrians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alike.</a:t>
            </a:r>
            <a:endParaRPr sz="1600">
              <a:latin typeface="Calibri"/>
              <a:cs typeface="Calibri"/>
            </a:endParaRPr>
          </a:p>
          <a:p>
            <a:pPr marL="57785" marR="70485" indent="-45720">
              <a:lnSpc>
                <a:spcPct val="100000"/>
              </a:lnSpc>
              <a:buSzPct val="93750"/>
              <a:buAutoNum type="arabicPeriod" startAt="3"/>
              <a:tabLst>
                <a:tab pos="57785" algn="l"/>
                <a:tab pos="215265" algn="l"/>
              </a:tabLst>
            </a:pPr>
            <a:r>
              <a:rPr sz="1600" b="1" spc="-10" dirty="0">
                <a:latin typeface="Calibri"/>
                <a:cs typeface="Calibri"/>
              </a:rPr>
              <a:t>	Corporate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Social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Responsibility</a:t>
            </a:r>
            <a:r>
              <a:rPr sz="1600" b="1" spc="-6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(CSR)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Initiatives: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Tata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Motors'</a:t>
            </a:r>
            <a:r>
              <a:rPr sz="1600" dirty="0">
                <a:latin typeface="Calibri"/>
                <a:cs typeface="Calibri"/>
              </a:rPr>
              <a:t> holistic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approach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CSR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extends </a:t>
            </a:r>
            <a:r>
              <a:rPr sz="1600" dirty="0">
                <a:latin typeface="Calibri"/>
                <a:cs typeface="Calibri"/>
              </a:rPr>
              <a:t>beyond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profit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margins,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focusing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community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development,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environmental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conservation,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skill </a:t>
            </a:r>
            <a:r>
              <a:rPr sz="1600" dirty="0">
                <a:latin typeface="Calibri"/>
                <a:cs typeface="Calibri"/>
              </a:rPr>
              <a:t>enhancement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programs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create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positive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impact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society.</a:t>
            </a:r>
            <a:endParaRPr sz="1600">
              <a:latin typeface="Calibri"/>
              <a:cs typeface="Calibri"/>
            </a:endParaRPr>
          </a:p>
          <a:p>
            <a:pPr marL="12700" marR="245110" indent="203200">
              <a:lnSpc>
                <a:spcPct val="100000"/>
              </a:lnSpc>
              <a:buSzPct val="93750"/>
              <a:buAutoNum type="arabicPeriod" startAt="3"/>
              <a:tabLst>
                <a:tab pos="215900" algn="l"/>
              </a:tabLst>
            </a:pPr>
            <a:r>
              <a:rPr sz="1600" b="1" spc="-10" dirty="0">
                <a:latin typeface="Calibri"/>
                <a:cs typeface="Calibri"/>
              </a:rPr>
              <a:t>Future-</a:t>
            </a:r>
            <a:r>
              <a:rPr sz="1600" b="1" dirty="0">
                <a:latin typeface="Calibri"/>
                <a:cs typeface="Calibri"/>
              </a:rPr>
              <a:t>Ready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Technologies:</a:t>
            </a:r>
            <a:r>
              <a:rPr sz="1600" b="1" spc="-8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Embracing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cutting-</a:t>
            </a:r>
            <a:r>
              <a:rPr sz="1600" dirty="0">
                <a:latin typeface="Calibri"/>
                <a:cs typeface="Calibri"/>
              </a:rPr>
              <a:t>edge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technologies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such as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artificial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intelligence, connected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vehicles,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autonomous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driving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systems,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Tata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Motors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driving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innovation </a:t>
            </a:r>
            <a:r>
              <a:rPr sz="1600" spc="-25" dirty="0">
                <a:latin typeface="Calibri"/>
                <a:cs typeface="Calibri"/>
              </a:rPr>
              <a:t>and </a:t>
            </a:r>
            <a:r>
              <a:rPr sz="1600" spc="-10" dirty="0">
                <a:latin typeface="Calibri"/>
                <a:cs typeface="Calibri"/>
              </a:rPr>
              <a:t>revolutionizing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automotive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landscape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generations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come.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Conclusion</a:t>
            </a:r>
            <a:r>
              <a:rPr sz="1600" b="1" spc="-10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12700" marR="55244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As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Tata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Motors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continues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pave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way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future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mobility,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commitment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innovation, </a:t>
            </a:r>
            <a:r>
              <a:rPr sz="1600" spc="-25" dirty="0">
                <a:latin typeface="Calibri"/>
                <a:cs typeface="Calibri"/>
              </a:rPr>
              <a:t>safety,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corporate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social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responsibility,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future-</a:t>
            </a:r>
            <a:r>
              <a:rPr sz="1600" dirty="0">
                <a:latin typeface="Calibri"/>
                <a:cs typeface="Calibri"/>
              </a:rPr>
              <a:t>ready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technologies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remains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unwavering.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a </a:t>
            </a:r>
            <a:r>
              <a:rPr sz="1600" dirty="0">
                <a:latin typeface="Calibri"/>
                <a:cs typeface="Calibri"/>
              </a:rPr>
              <a:t>clear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vision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steadfast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dedication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driving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positive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change,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Tata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Motors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poised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shape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future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transportation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inspire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generations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pursuit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automotive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excellence.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213359"/>
            <a:ext cx="7458709" cy="929640"/>
          </a:xfrm>
          <a:prstGeom prst="rect">
            <a:avLst/>
          </a:prstGeom>
          <a:solidFill>
            <a:srgbClr val="C5D9F0"/>
          </a:solidFill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2400" dirty="0">
                <a:latin typeface="Calibri"/>
                <a:cs typeface="Calibri"/>
              </a:rPr>
              <a:t>Part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Study,competitor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Analysis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&amp;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spc="-30" dirty="0">
                <a:latin typeface="Calibri"/>
                <a:cs typeface="Calibri"/>
              </a:rPr>
              <a:t>Buyer’s/Audience’s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persona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965" y="1593341"/>
            <a:ext cx="4262120" cy="4016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535" indent="-204470">
              <a:lnSpc>
                <a:spcPct val="100000"/>
              </a:lnSpc>
              <a:spcBef>
                <a:spcPts val="100"/>
              </a:spcBef>
              <a:buSzPct val="94444"/>
              <a:buFont typeface="Wingdings"/>
              <a:buChar char=""/>
              <a:tabLst>
                <a:tab pos="216535" algn="l"/>
              </a:tabLst>
            </a:pPr>
            <a:r>
              <a:rPr sz="1800" u="sng" spc="6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Research</a:t>
            </a:r>
            <a:r>
              <a:rPr sz="1800" u="sng" spc="-8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800" u="sng" spc="8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Brand</a:t>
            </a:r>
            <a:r>
              <a:rPr sz="1800" spc="80" dirty="0">
                <a:latin typeface="Calibri"/>
                <a:cs typeface="Calibri"/>
              </a:rPr>
              <a:t>: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Tata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Motors</a:t>
            </a:r>
            <a:endParaRPr sz="1800">
              <a:latin typeface="Calibri"/>
              <a:cs typeface="Calibri"/>
            </a:endParaRPr>
          </a:p>
          <a:p>
            <a:pPr marL="12700" marR="38735" indent="-1270">
              <a:lnSpc>
                <a:spcPct val="99800"/>
              </a:lnSpc>
              <a:spcBef>
                <a:spcPts val="1780"/>
              </a:spcBef>
              <a:buSzPct val="94444"/>
              <a:buFont typeface="Wingdings"/>
              <a:buChar char=""/>
              <a:tabLst>
                <a:tab pos="216535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USP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USP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Tata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Motors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focus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message</a:t>
            </a:r>
            <a:r>
              <a:rPr sz="1800" spc="-10" dirty="0">
                <a:latin typeface="Calibri"/>
                <a:cs typeface="Calibri"/>
              </a:rPr>
              <a:t> execution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building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associate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positive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imagery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impacts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consumer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perception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long- </a:t>
            </a:r>
            <a:r>
              <a:rPr sz="1800" dirty="0">
                <a:latin typeface="Calibri"/>
                <a:cs typeface="Calibri"/>
              </a:rPr>
              <a:t>term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reactions</a:t>
            </a:r>
            <a:endParaRPr sz="1800">
              <a:latin typeface="Calibri"/>
              <a:cs typeface="Calibri"/>
            </a:endParaRPr>
          </a:p>
          <a:p>
            <a:pPr marL="12700" marR="5080" indent="-635">
              <a:lnSpc>
                <a:spcPct val="99900"/>
              </a:lnSpc>
              <a:spcBef>
                <a:spcPts val="1605"/>
              </a:spcBef>
              <a:buSzPct val="94444"/>
              <a:buFont typeface="Wingdings"/>
              <a:buChar char=""/>
              <a:tabLst>
                <a:tab pos="216535" algn="l"/>
              </a:tabLst>
            </a:pPr>
            <a:r>
              <a:rPr sz="1800" u="sng" spc="6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Analyse</a:t>
            </a:r>
            <a:r>
              <a:rPr sz="1800" u="sng" spc="-4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800" u="sng" spc="9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Brand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Tone</a:t>
            </a:r>
            <a:r>
              <a:rPr sz="1800" u="sng" spc="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800" u="sng" spc="9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And</a:t>
            </a:r>
            <a:r>
              <a:rPr sz="1800" u="sng" spc="-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800" u="sng" spc="4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Identity</a:t>
            </a:r>
            <a:r>
              <a:rPr sz="1800" spc="45" dirty="0">
                <a:latin typeface="Calibri"/>
                <a:cs typeface="Calibri"/>
              </a:rPr>
              <a:t>:The </a:t>
            </a:r>
            <a:r>
              <a:rPr sz="1800" dirty="0">
                <a:latin typeface="Calibri"/>
                <a:cs typeface="Calibri"/>
              </a:rPr>
              <a:t>new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core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attributes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drive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expressions: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thoughtful,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expressive</a:t>
            </a:r>
            <a:r>
              <a:rPr sz="1800" spc="5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stimulating,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bold.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approached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spc="-45" dirty="0">
                <a:latin typeface="Calibri"/>
                <a:cs typeface="Calibri"/>
              </a:rPr>
              <a:t>Tata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Motors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living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where </a:t>
            </a:r>
            <a:r>
              <a:rPr sz="1800" dirty="0">
                <a:latin typeface="Calibri"/>
                <a:cs typeface="Calibri"/>
              </a:rPr>
              <a:t>motion,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sonic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visual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synergetic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equal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importance.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4913" y="2429255"/>
            <a:ext cx="2922783" cy="169383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377" y="412496"/>
            <a:ext cx="77597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chemeClr val="tx1"/>
                </a:solidFill>
                <a:latin typeface="Calibri"/>
                <a:cs typeface="Calibri"/>
              </a:rPr>
              <a:t>Document</a:t>
            </a:r>
            <a:r>
              <a:rPr sz="1800" b="1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b="1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tx1"/>
                </a:solidFill>
                <a:latin typeface="Calibri"/>
                <a:cs typeface="Calibri"/>
              </a:rPr>
              <a:t>challenges</a:t>
            </a:r>
            <a:r>
              <a:rPr sz="1800" b="1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tx1"/>
                </a:solidFill>
                <a:latin typeface="Calibri"/>
                <a:cs typeface="Calibri"/>
              </a:rPr>
              <a:t>faced</a:t>
            </a:r>
            <a:r>
              <a:rPr sz="1800" b="1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tx1"/>
                </a:solidFill>
                <a:latin typeface="Calibri"/>
                <a:cs typeface="Calibri"/>
              </a:rPr>
              <a:t>during</a:t>
            </a:r>
            <a:r>
              <a:rPr sz="1800" b="1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chemeClr val="tx1"/>
                </a:solidFill>
                <a:latin typeface="Calibri"/>
                <a:cs typeface="Calibri"/>
              </a:rPr>
              <a:t>research</a:t>
            </a:r>
            <a:r>
              <a:rPr sz="1800" b="1" spc="-8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sz="1800" b="1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tx1"/>
                </a:solidFill>
                <a:latin typeface="Calibri"/>
                <a:cs typeface="Calibri"/>
              </a:rPr>
              <a:t>analysis</a:t>
            </a:r>
            <a:r>
              <a:rPr sz="1800" b="1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tx1"/>
                </a:solidFill>
                <a:latin typeface="Calibri"/>
                <a:cs typeface="Calibri"/>
              </a:rPr>
              <a:t>phase</a:t>
            </a:r>
            <a:r>
              <a:rPr sz="1800" b="1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tx1"/>
                </a:solidFill>
                <a:latin typeface="Calibri"/>
                <a:cs typeface="Calibri"/>
              </a:rPr>
              <a:t>,</a:t>
            </a:r>
            <a:r>
              <a:rPr sz="1800" b="1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tx1"/>
                </a:solidFill>
                <a:latin typeface="Calibri"/>
                <a:cs typeface="Calibri"/>
              </a:rPr>
              <a:t>as</a:t>
            </a:r>
            <a:r>
              <a:rPr sz="1800" b="1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tx1"/>
                </a:solidFill>
                <a:latin typeface="Calibri"/>
                <a:cs typeface="Calibri"/>
              </a:rPr>
              <a:t>well</a:t>
            </a:r>
            <a:r>
              <a:rPr sz="1800" b="1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tx1"/>
                </a:solidFill>
                <a:latin typeface="Calibri"/>
                <a:cs typeface="Calibri"/>
              </a:rPr>
              <a:t>as</a:t>
            </a:r>
            <a:r>
              <a:rPr sz="1800" b="1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endParaRPr sz="1800">
              <a:solidFill>
                <a:schemeClr val="tx1"/>
              </a:solidFill>
              <a:latin typeface="Calibri"/>
              <a:cs typeface="Calibri"/>
            </a:endParaRPr>
          </a:p>
          <a:p>
            <a:pPr marL="4445" algn="ctr">
              <a:lnSpc>
                <a:spcPct val="100000"/>
              </a:lnSpc>
            </a:pPr>
            <a:r>
              <a:rPr sz="1800" b="1" dirty="0">
                <a:solidFill>
                  <a:schemeClr val="tx1"/>
                </a:solidFill>
                <a:latin typeface="Calibri"/>
                <a:cs typeface="Calibri"/>
              </a:rPr>
              <a:t>key</a:t>
            </a:r>
            <a:r>
              <a:rPr sz="1800" b="1" spc="-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tx1"/>
                </a:solidFill>
                <a:latin typeface="Calibri"/>
                <a:cs typeface="Calibri"/>
              </a:rPr>
              <a:t>insights</a:t>
            </a:r>
            <a:r>
              <a:rPr sz="1800" b="1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tx1"/>
                </a:solidFill>
                <a:latin typeface="Calibri"/>
                <a:cs typeface="Calibri"/>
              </a:rPr>
              <a:t>gained</a:t>
            </a:r>
            <a:r>
              <a:rPr sz="1800" b="1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tx1"/>
                </a:solidFill>
                <a:latin typeface="Calibri"/>
                <a:cs typeface="Calibri"/>
              </a:rPr>
              <a:t>from</a:t>
            </a:r>
            <a:r>
              <a:rPr sz="1800" b="1" spc="-6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b="1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chemeClr val="tx1"/>
                </a:solidFill>
                <a:latin typeface="Calibri"/>
                <a:cs typeface="Calibri"/>
              </a:rPr>
              <a:t>keyword</a:t>
            </a:r>
            <a:r>
              <a:rPr sz="1800" b="1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chemeClr val="tx1"/>
                </a:solidFill>
                <a:latin typeface="Calibri"/>
                <a:cs typeface="Calibri"/>
              </a:rPr>
              <a:t>research</a:t>
            </a:r>
            <a:r>
              <a:rPr sz="1800" b="1" spc="-8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chemeClr val="tx1"/>
                </a:solidFill>
                <a:latin typeface="Calibri"/>
                <a:cs typeface="Calibri"/>
              </a:rPr>
              <a:t>process.</a:t>
            </a:r>
            <a:endParaRPr sz="18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014" y="1661236"/>
            <a:ext cx="8492490" cy="5588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909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Consumer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Preferences: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Keyword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research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provided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valuable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insights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consumer preferences,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search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behavior,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trending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topics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related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Tata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Motors'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products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services.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5"/>
              </a:spcBef>
            </a:pPr>
            <a:r>
              <a:rPr sz="1800" b="1" dirty="0">
                <a:latin typeface="Calibri"/>
                <a:cs typeface="Calibri"/>
              </a:rPr>
              <a:t>Market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Demand: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analyzing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keyword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search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volume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trends,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insights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were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gained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into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market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demand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Tata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Motors'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products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services.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b="1" dirty="0">
                <a:latin typeface="Calibri"/>
                <a:cs typeface="Calibri"/>
              </a:rPr>
              <a:t>Competitive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Analysis: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Keyword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research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enabled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comprehensive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analysis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competitors'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strategies,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including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targeted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keywords,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search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visibility,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performance.</a:t>
            </a:r>
            <a:endParaRPr sz="1800">
              <a:latin typeface="Calibri"/>
              <a:cs typeface="Calibri"/>
            </a:endParaRPr>
          </a:p>
          <a:p>
            <a:pPr marL="12700" marR="14604">
              <a:lnSpc>
                <a:spcPct val="100000"/>
              </a:lnSpc>
              <a:spcBef>
                <a:spcPts val="2165"/>
              </a:spcBef>
            </a:pPr>
            <a:r>
              <a:rPr sz="1800" b="1" dirty="0">
                <a:latin typeface="Calibri"/>
                <a:cs typeface="Calibri"/>
              </a:rPr>
              <a:t>SEO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Strategy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Optimization: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Insights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keyword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research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guided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optimization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Tata </a:t>
            </a:r>
            <a:r>
              <a:rPr sz="1800" dirty="0">
                <a:latin typeface="Calibri"/>
                <a:cs typeface="Calibri"/>
              </a:rPr>
              <a:t>Motors'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SEO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strategies,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including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website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content,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meta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tags,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backlink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profiles</a:t>
            </a:r>
            <a:r>
              <a:rPr sz="1800" spc="-10" smtClean="0">
                <a:latin typeface="Calibri"/>
                <a:cs typeface="Calibri"/>
              </a:rPr>
              <a:t>.</a:t>
            </a:r>
            <a:endParaRPr lang="en-US" sz="1800" spc="-10" dirty="0" smtClean="0">
              <a:latin typeface="Calibri"/>
              <a:cs typeface="Calibri"/>
            </a:endParaRPr>
          </a:p>
          <a:p>
            <a:pPr marL="12700" marR="14604">
              <a:lnSpc>
                <a:spcPct val="100000"/>
              </a:lnSpc>
              <a:spcBef>
                <a:spcPts val="2165"/>
              </a:spcBef>
            </a:pPr>
            <a:endParaRPr lang="en-US" spc="-10" dirty="0">
              <a:latin typeface="Calibri"/>
              <a:cs typeface="Calibri"/>
            </a:endParaRPr>
          </a:p>
          <a:p>
            <a:pPr marL="12700" marR="14604">
              <a:lnSpc>
                <a:spcPct val="100000"/>
              </a:lnSpc>
              <a:spcBef>
                <a:spcPts val="2165"/>
              </a:spcBef>
            </a:pPr>
            <a:endParaRPr lang="en-US" sz="1800" spc="-10" dirty="0" smtClean="0">
              <a:latin typeface="Calibri"/>
              <a:cs typeface="Calibri"/>
            </a:endParaRPr>
          </a:p>
          <a:p>
            <a:pPr marL="12700" marR="14604">
              <a:lnSpc>
                <a:spcPct val="100000"/>
              </a:lnSpc>
              <a:spcBef>
                <a:spcPts val="2165"/>
              </a:spcBef>
            </a:pPr>
            <a:endParaRPr lang="en-US" spc="-10" dirty="0">
              <a:latin typeface="Calibri"/>
              <a:cs typeface="Calibri"/>
            </a:endParaRPr>
          </a:p>
          <a:p>
            <a:pPr marL="12700" marR="14604">
              <a:lnSpc>
                <a:spcPct val="100000"/>
              </a:lnSpc>
              <a:spcBef>
                <a:spcPts val="2165"/>
              </a:spcBef>
            </a:pPr>
            <a:endParaRPr lang="en-US" sz="1800" spc="-10" dirty="0" smtClean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829425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Part-3 Content ideas and Marketing Strategies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Content Idea and Generation &amp; Strategy : Creating a content calendar for the remaining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Month of April by brainstorming content themes, exploring various formats like blog post,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Videos,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infographics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, podcasts, and interactive quizzes, and scheduling publication dates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Mainly on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Facebook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&amp;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Instagram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. And include the strategy, aim and the idea behind only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for the post and story mentioned in the calendar.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4-04-23 at 12.53.18 PM.jpeg"/>
          <p:cNvPicPr/>
          <p:nvPr/>
        </p:nvPicPr>
        <p:blipFill>
          <a:blip r:embed="rId2"/>
          <a:stretch>
            <a:fillRect/>
          </a:stretch>
        </p:blipFill>
        <p:spPr>
          <a:xfrm>
            <a:off x="366712" y="304800"/>
            <a:ext cx="8410575" cy="3306752"/>
          </a:xfrm>
          <a:prstGeom prst="rect">
            <a:avLst/>
          </a:prstGeom>
        </p:spPr>
      </p:pic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071714" cy="683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Content Calendar for the month of April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The goal of Tata Motors’s social media marketing plan is to reach out to their target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audience (people who are most likely to buy their cars) and engage with them in a way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that is interesting and informative.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This means creating posts and ads that showcase their cars’ features, benefits,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unique selling points.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To do this, Tata Motors may use different tactics like creating engaging content,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running contests or promotions, collaborating with influencers or bloggers, and using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targeted advertising to reach specific groups of people.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8994770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For example, they might create a series of videos showcasing the different features of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their cars and share them on social media to educate potential customers about what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they can expect from their vehicles.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They may also collaborate with popular influencers or bloggers to showcase their cars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and reach a wider audience.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0"/>
            <a:ext cx="6160661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                 Strategy, Aim and the idea behind this story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22" name="Picture 13" descr="WhatsApp Image 2024-04-23 at 1.23.03 P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1" y="2362200"/>
            <a:ext cx="1657004" cy="3505200"/>
          </a:xfrm>
          <a:prstGeom prst="rect">
            <a:avLst/>
          </a:prstGeom>
          <a:noFill/>
        </p:spPr>
      </p:pic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4648200"/>
            <a:ext cx="907171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The strategy behind this “Q&amp;A” strategy is to educate followers about the importance of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Tata Motors 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70807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Strategy, Aim and the idea behind this post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2769" name="Picture 15" descr="WhatsApp Image 2024-04-23 at 1.35.45 P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5050" y="381000"/>
            <a:ext cx="3333750" cy="333375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52400" y="2438400"/>
            <a:ext cx="8991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Could you provide more context or details About the Tata Motors story or strategy you’re referring To? Knowing a bit more about the Background or theme would help Me provide a more accurate response. The idea is that by having these Engaging stories such as the format It would engage follower and Position the brand as a trusted source of Tata Motors advice.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35834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endParaRPr lang="en-US" b="1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Part-3: Content Ideas and Marketing strategies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	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Tata Motors is a company that uses digital marketing strategies to promote its products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and reach new customers. Here are some of the digital marketing strategies they use: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Social Media Marketing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: Tata Motors uses social media platforms like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Facebook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Instagram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, and Twitter to promote its products and engage with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They share images and videos of their vehicles and also run social media campaigns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to attract new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Search Engine Optimization (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SEO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):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Tata Motors makes sure that its website appears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at the top of search engine results when people search for keywords related to their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products. This is done through various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SEO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techniques like optimizing website content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and building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backlinks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Pay-Per-Click (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PPC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) Advertising: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Tata Motors uses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PPC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advertising to target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customers who are searching for information related to their products. They place ads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on search engine result pages and pay only when someone clicks on the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ad.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Content Marketing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: Tata Motors creates engaging and informative content related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its products, such as videos, blog posts, and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infographics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. This helps to build brand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awareness and establish their authority in the industry.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PART 4:Content Creation and </a:t>
            </a:r>
            <a:r>
              <a:rPr lang="en-US" b="1" dirty="0" err="1" smtClean="0"/>
              <a:t>Curation</a:t>
            </a:r>
            <a:r>
              <a:rPr lang="en-US" b="1" dirty="0" smtClean="0"/>
              <a:t> Post Creation:</a:t>
            </a:r>
          </a:p>
          <a:p>
            <a:endParaRPr lang="en-US" dirty="0" smtClean="0"/>
          </a:p>
          <a:p>
            <a:r>
              <a:rPr lang="en-US" dirty="0" smtClean="0"/>
              <a:t> • Select Content Categories: The </a:t>
            </a:r>
            <a:r>
              <a:rPr lang="en-US" dirty="0" err="1" smtClean="0"/>
              <a:t>Amul</a:t>
            </a:r>
            <a:r>
              <a:rPr lang="en-US" dirty="0" smtClean="0"/>
              <a:t> Model of dairy development is a three tiered structure with the dairy cooperative societies at the village level federated under a milk union at the district level and a federation of members unions at the state level.</a:t>
            </a:r>
          </a:p>
          <a:p>
            <a:r>
              <a:rPr lang="en-US" dirty="0" smtClean="0"/>
              <a:t> • Format 1: Post </a:t>
            </a:r>
          </a:p>
          <a:p>
            <a:endParaRPr lang="en-US" dirty="0" smtClean="0"/>
          </a:p>
          <a:p>
            <a:r>
              <a:rPr lang="en-US" dirty="0" smtClean="0"/>
              <a:t>• Format 2: Reel post </a:t>
            </a:r>
          </a:p>
          <a:p>
            <a:endParaRPr lang="en-US" dirty="0" smtClean="0"/>
          </a:p>
          <a:p>
            <a:r>
              <a:rPr lang="en-US" dirty="0" smtClean="0"/>
              <a:t>• Format 3: Festival post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22860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Format 1 : Static Post on Tata Motors</a:t>
            </a:r>
            <a:endParaRPr lang="en-US" b="1" dirty="0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477727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5925" algn="l"/>
              </a:tabLst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5925" algn="l"/>
              </a:tabLst>
            </a:pPr>
            <a:endParaRPr lang="en-US" sz="2000" b="1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5925" algn="l"/>
              </a:tabLst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Instagram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post :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5925" algn="l"/>
              </a:tabLst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   </a:t>
            </a:r>
            <a:r>
              <a:rPr lang="en-US" sz="1600" dirty="0" smtClean="0"/>
              <a:t>•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Caption : Tata Motors Connecting aspirations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WhatsApp Image 2024-04-26 at 10.22.30 AM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2286000"/>
            <a:ext cx="1524000" cy="2800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" y="1676400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Link : </a:t>
            </a:r>
            <a:r>
              <a:rPr lang="en-US" dirty="0" smtClean="0">
                <a:hlinkClick r:id="rId3" action="ppaction://hlinkfile"/>
              </a:rPr>
              <a:t>https://www.instagram.com/p/C6LNE3Rv2pH/?igsh=aTBhdHFqY3B1OWd1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2209800"/>
            <a:ext cx="4738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Post 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2971800"/>
            <a:ext cx="861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err="1" smtClean="0"/>
              <a:t>Hashtags</a:t>
            </a:r>
            <a:r>
              <a:rPr lang="en-US" sz="1600" dirty="0" smtClean="0"/>
              <a:t>: #</a:t>
            </a:r>
            <a:r>
              <a:rPr lang="en-US" sz="1600" dirty="0" err="1" smtClean="0"/>
              <a:t>tataharrier</a:t>
            </a:r>
            <a:r>
              <a:rPr lang="en-US" sz="1600" dirty="0" smtClean="0"/>
              <a:t> #</a:t>
            </a:r>
            <a:r>
              <a:rPr lang="en-US" sz="1600" dirty="0" err="1" smtClean="0"/>
              <a:t>tatakeralistaworldwide</a:t>
            </a:r>
            <a:r>
              <a:rPr lang="en-US" sz="1600" dirty="0" smtClean="0"/>
              <a:t> #</a:t>
            </a:r>
            <a:r>
              <a:rPr lang="en-US" sz="1600" dirty="0" err="1" smtClean="0"/>
              <a:t>tatamotors</a:t>
            </a:r>
            <a:r>
              <a:rPr lang="en-US" sz="1600" dirty="0" smtClean="0"/>
              <a:t> #</a:t>
            </a:r>
            <a:r>
              <a:rPr lang="en-US" sz="1600" dirty="0" err="1" smtClean="0"/>
              <a:t>ratantata</a:t>
            </a:r>
            <a:r>
              <a:rPr lang="en-US" sz="1600" dirty="0" smtClean="0"/>
              <a:t> #</a:t>
            </a:r>
            <a:r>
              <a:rPr lang="en-US" sz="1600" dirty="0" err="1" smtClean="0"/>
              <a:t>tatafersoza</a:t>
            </a:r>
            <a:r>
              <a:rPr lang="en-US" sz="1600" dirty="0" smtClean="0"/>
              <a:t> #</a:t>
            </a:r>
            <a:r>
              <a:rPr lang="en-US" sz="1600" dirty="0" err="1" smtClean="0"/>
              <a:t>tata</a:t>
            </a:r>
            <a:r>
              <a:rPr lang="en-US" sz="1600" dirty="0" smtClean="0"/>
              <a:t> #</a:t>
            </a:r>
            <a:r>
              <a:rPr lang="en-US" sz="1600" dirty="0" err="1" smtClean="0"/>
              <a:t>tatanexon</a:t>
            </a:r>
            <a:r>
              <a:rPr lang="en-US" sz="1600" dirty="0" smtClean="0"/>
              <a:t> #</a:t>
            </a:r>
            <a:r>
              <a:rPr lang="en-US" sz="1600" dirty="0" err="1" smtClean="0"/>
              <a:t>tatanano</a:t>
            </a:r>
            <a:endParaRPr lang="en-US" sz="1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609600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Format 2: Reel post on Tata Motors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1" y="1219200"/>
            <a:ext cx="4599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Caption : Move with Meaning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828800"/>
            <a:ext cx="937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Link:         </a:t>
            </a:r>
            <a:r>
              <a:rPr lang="en-US" dirty="0" smtClean="0">
                <a:hlinkClick r:id="rId2" action="ppaction://hlinkfile"/>
              </a:rPr>
              <a:t>https://www.instagram.com/reel/C6F8HoRvsqa/?igsh=MTVhN2NjajBhN25veQ==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2667000"/>
            <a:ext cx="5040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Reel Post:</a:t>
            </a:r>
            <a:endParaRPr lang="en-US" dirty="0"/>
          </a:p>
        </p:txBody>
      </p:sp>
      <p:pic>
        <p:nvPicPr>
          <p:cNvPr id="36866" name="Picture 2" descr="C:\Users\Siva\Downloads\WhatsApp Image 2024-04-23 at 1.08.24 PM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590800"/>
            <a:ext cx="1524000" cy="2902857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81000" y="3244334"/>
            <a:ext cx="845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err="1" smtClean="0"/>
              <a:t>Hashtages</a:t>
            </a:r>
            <a:r>
              <a:rPr lang="en-US" dirty="0" smtClean="0"/>
              <a:t>: #</a:t>
            </a:r>
            <a:r>
              <a:rPr lang="en-US" dirty="0" err="1" smtClean="0"/>
              <a:t>ramnavami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tataharrier</a:t>
            </a:r>
            <a:r>
              <a:rPr lang="en-US" dirty="0" smtClean="0"/>
              <a:t> #</a:t>
            </a:r>
            <a:r>
              <a:rPr lang="en-US" dirty="0" err="1" smtClean="0"/>
              <a:t>tatakeralistaworldwide</a:t>
            </a:r>
            <a:r>
              <a:rPr lang="en-US" dirty="0" smtClean="0"/>
              <a:t> #</a:t>
            </a:r>
            <a:r>
              <a:rPr lang="en-US" dirty="0" err="1" smtClean="0"/>
              <a:t>tatamotors</a:t>
            </a:r>
            <a:r>
              <a:rPr lang="en-US" dirty="0" smtClean="0"/>
              <a:t> #</a:t>
            </a:r>
            <a:r>
              <a:rPr lang="en-US" dirty="0" err="1" smtClean="0"/>
              <a:t>ratantata</a:t>
            </a:r>
            <a:r>
              <a:rPr lang="en-US" dirty="0" smtClean="0"/>
              <a:t> #</a:t>
            </a:r>
            <a:r>
              <a:rPr lang="en-US" dirty="0" err="1" smtClean="0"/>
              <a:t>tatafersoza</a:t>
            </a:r>
            <a:r>
              <a:rPr lang="en-US" dirty="0" smtClean="0"/>
              <a:t> #</a:t>
            </a:r>
            <a:r>
              <a:rPr lang="en-US" dirty="0" err="1" smtClean="0"/>
              <a:t>tata</a:t>
            </a:r>
            <a:r>
              <a:rPr lang="en-US" dirty="0" smtClean="0"/>
              <a:t> #</a:t>
            </a:r>
            <a:r>
              <a:rPr lang="en-US" dirty="0" err="1" smtClean="0"/>
              <a:t>tatanexon</a:t>
            </a:r>
            <a:r>
              <a:rPr lang="en-US" dirty="0" smtClean="0"/>
              <a:t> #</a:t>
            </a:r>
            <a:r>
              <a:rPr lang="en-US" dirty="0" err="1" smtClean="0"/>
              <a:t>tatanano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81001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 smtClean="0"/>
              <a:t>Format 3- Festivals Post on </a:t>
            </a:r>
            <a:r>
              <a:rPr lang="fr-FR" b="1" dirty="0" err="1" smtClean="0"/>
              <a:t>Ramnavami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457200" y="99060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Caption : Tata Motors wishing you Happy </a:t>
            </a:r>
            <a:r>
              <a:rPr lang="en-US" dirty="0" err="1" smtClean="0"/>
              <a:t>Srirama</a:t>
            </a:r>
            <a:r>
              <a:rPr lang="en-US" dirty="0" smtClean="0"/>
              <a:t> </a:t>
            </a:r>
            <a:r>
              <a:rPr lang="en-US" dirty="0" err="1" smtClean="0"/>
              <a:t>Navami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76400"/>
            <a:ext cx="8686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Link: </a:t>
            </a:r>
            <a:r>
              <a:rPr lang="en-US" dirty="0" smtClean="0">
                <a:hlinkClick r:id="rId2" action="ppaction://hlinkfile"/>
              </a:rPr>
              <a:t>https://www.instagram.com/p/C6NpVTgvBQ2/?igsh=a2s4ZXkwdGMwYzBs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1" y="2362200"/>
            <a:ext cx="4465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Post:</a:t>
            </a:r>
            <a:endParaRPr lang="en-US" dirty="0"/>
          </a:p>
        </p:txBody>
      </p:sp>
      <p:pic>
        <p:nvPicPr>
          <p:cNvPr id="37890" name="Picture 2" descr="C:\Users\Siva\Downloads\WhatsApp Image 2024-04-26 at 11.10.47 AM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2286000"/>
            <a:ext cx="1367590" cy="27432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609600" y="3244334"/>
            <a:ext cx="8153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• </a:t>
            </a:r>
            <a:r>
              <a:rPr lang="en-US" dirty="0" err="1" smtClean="0"/>
              <a:t>Hashtags</a:t>
            </a:r>
            <a:r>
              <a:rPr lang="en-US" dirty="0" smtClean="0"/>
              <a:t>: </a:t>
            </a:r>
            <a:r>
              <a:rPr lang="en-US" dirty="0" smtClean="0"/>
              <a:t>#</a:t>
            </a:r>
            <a:r>
              <a:rPr lang="en-US" dirty="0" err="1" smtClean="0"/>
              <a:t>ramnavami</a:t>
            </a:r>
            <a:r>
              <a:rPr lang="en-US" dirty="0" smtClean="0"/>
              <a:t> #</a:t>
            </a:r>
            <a:r>
              <a:rPr lang="en-US" dirty="0" err="1" smtClean="0"/>
              <a:t>tataharrier</a:t>
            </a:r>
            <a:r>
              <a:rPr lang="en-US" dirty="0" smtClean="0"/>
              <a:t> #</a:t>
            </a:r>
            <a:r>
              <a:rPr lang="en-US" dirty="0" err="1" smtClean="0"/>
              <a:t>tatakeralistaworldwide</a:t>
            </a:r>
            <a:r>
              <a:rPr lang="en-US" dirty="0" smtClean="0"/>
              <a:t> #</a:t>
            </a:r>
            <a:r>
              <a:rPr lang="en-US" dirty="0" err="1" smtClean="0"/>
              <a:t>tatamotors</a:t>
            </a:r>
            <a:r>
              <a:rPr lang="en-US" dirty="0" smtClean="0"/>
              <a:t> #</a:t>
            </a:r>
            <a:r>
              <a:rPr lang="en-US" dirty="0" err="1" smtClean="0"/>
              <a:t>ratantata</a:t>
            </a:r>
            <a:r>
              <a:rPr lang="en-US" dirty="0" smtClean="0"/>
              <a:t> #</a:t>
            </a:r>
            <a:r>
              <a:rPr lang="en-US" dirty="0" err="1" smtClean="0"/>
              <a:t>tatafersoza</a:t>
            </a:r>
            <a:r>
              <a:rPr lang="en-US" dirty="0" smtClean="0"/>
              <a:t> #</a:t>
            </a:r>
            <a:r>
              <a:rPr lang="en-US" dirty="0" err="1" smtClean="0"/>
              <a:t>tata</a:t>
            </a:r>
            <a:r>
              <a:rPr lang="en-US" dirty="0" smtClean="0"/>
              <a:t> #</a:t>
            </a:r>
            <a:r>
              <a:rPr lang="en-US" dirty="0" err="1" smtClean="0"/>
              <a:t>tatanexon</a:t>
            </a:r>
            <a:r>
              <a:rPr lang="en-US" dirty="0" smtClean="0"/>
              <a:t> #</a:t>
            </a:r>
            <a:r>
              <a:rPr lang="en-US" dirty="0" err="1" smtClean="0"/>
              <a:t>tatanano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488" y="286511"/>
            <a:ext cx="7187565" cy="868680"/>
          </a:xfrm>
          <a:prstGeom prst="rect">
            <a:avLst/>
          </a:prstGeom>
          <a:solidFill>
            <a:srgbClr val="C5D9F0"/>
          </a:solidFill>
        </p:spPr>
        <p:txBody>
          <a:bodyPr vert="horz" wrap="square" lIns="0" tIns="2305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15"/>
              </a:spcBef>
            </a:pPr>
            <a:r>
              <a:rPr sz="2800" u="none" dirty="0">
                <a:latin typeface="MS PGothic"/>
                <a:cs typeface="MS PGothic"/>
              </a:rPr>
              <a:t>Brand</a:t>
            </a:r>
            <a:r>
              <a:rPr sz="2800" u="none" spc="-65" dirty="0">
                <a:latin typeface="MS PGothic"/>
                <a:cs typeface="MS PGothic"/>
              </a:rPr>
              <a:t> </a:t>
            </a:r>
            <a:r>
              <a:rPr sz="2800" u="none" dirty="0">
                <a:latin typeface="MS PGothic"/>
                <a:cs typeface="MS PGothic"/>
              </a:rPr>
              <a:t>Study(Mission/Values</a:t>
            </a:r>
            <a:r>
              <a:rPr sz="2800" u="none" spc="-95" dirty="0">
                <a:latin typeface="MS PGothic"/>
                <a:cs typeface="MS PGothic"/>
              </a:rPr>
              <a:t> </a:t>
            </a:r>
            <a:r>
              <a:rPr sz="2800" u="none" dirty="0">
                <a:latin typeface="MS PGothic"/>
                <a:cs typeface="MS PGothic"/>
              </a:rPr>
              <a:t>&amp;</a:t>
            </a:r>
            <a:r>
              <a:rPr sz="2800" u="none" spc="-40" dirty="0">
                <a:latin typeface="MS PGothic"/>
                <a:cs typeface="MS PGothic"/>
              </a:rPr>
              <a:t> </a:t>
            </a:r>
            <a:r>
              <a:rPr sz="2800" u="none" spc="-20" dirty="0">
                <a:latin typeface="MS PGothic"/>
                <a:cs typeface="MS PGothic"/>
              </a:rPr>
              <a:t>Usp)</a:t>
            </a:r>
            <a:endParaRPr sz="2800">
              <a:latin typeface="MS PGothic"/>
              <a:cs typeface="MS P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337339"/>
            <a:ext cx="7687309" cy="73088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270"/>
              </a:spcBef>
              <a:buFont typeface="Wingdings"/>
              <a:buChar char=""/>
              <a:tabLst>
                <a:tab pos="356870" algn="l"/>
              </a:tabLst>
            </a:pPr>
            <a:r>
              <a:rPr sz="1500" u="sng" spc="5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Mission</a:t>
            </a:r>
            <a:r>
              <a:rPr sz="1500" u="sng" spc="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500" u="sng" spc="1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&amp;</a:t>
            </a:r>
            <a:r>
              <a:rPr sz="1500" u="sng" spc="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Values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0" dirty="0">
                <a:latin typeface="Calibri"/>
                <a:cs typeface="Calibri"/>
              </a:rPr>
              <a:t>:</a:t>
            </a:r>
            <a:endParaRPr sz="1500">
              <a:latin typeface="Calibri"/>
              <a:cs typeface="Calibri"/>
            </a:endParaRPr>
          </a:p>
          <a:p>
            <a:pPr marL="356870" marR="5080">
              <a:lnSpc>
                <a:spcPts val="1610"/>
              </a:lnSpc>
              <a:spcBef>
                <a:spcPts val="380"/>
              </a:spcBef>
            </a:pPr>
            <a:r>
              <a:rPr sz="1500" spc="-65" dirty="0">
                <a:latin typeface="Calibri"/>
                <a:cs typeface="Calibri"/>
              </a:rPr>
              <a:t>To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most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reliable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global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network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customers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suppliers,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that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delivers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value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through products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services.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55" dirty="0">
                <a:latin typeface="Calibri"/>
                <a:cs typeface="Calibri"/>
              </a:rPr>
              <a:t>To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responsible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value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creator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all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our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stakeholders.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44" y="2315083"/>
            <a:ext cx="9271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50" dirty="0"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0668" y="2324227"/>
            <a:ext cx="7550784" cy="18357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110"/>
              </a:spcBef>
            </a:pPr>
            <a:r>
              <a:rPr sz="1500" b="1" dirty="0">
                <a:latin typeface="Calibri"/>
                <a:cs typeface="Calibri"/>
              </a:rPr>
              <a:t>Pioneering</a:t>
            </a:r>
            <a:r>
              <a:rPr sz="1500" b="1" spc="-8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:</a:t>
            </a:r>
            <a:r>
              <a:rPr sz="1500" b="1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will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bold and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agile,</a:t>
            </a:r>
            <a:r>
              <a:rPr sz="1500" spc="-10" dirty="0">
                <a:latin typeface="Calibri"/>
                <a:cs typeface="Calibri"/>
              </a:rPr>
              <a:t> courageously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taking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challenges,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using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deep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customer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714"/>
              </a:lnSpc>
            </a:pPr>
            <a:r>
              <a:rPr sz="1500" dirty="0">
                <a:latin typeface="Calibri"/>
                <a:cs typeface="Calibri"/>
              </a:rPr>
              <a:t>insight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develop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innovative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solutions.</a:t>
            </a:r>
            <a:endParaRPr sz="1500">
              <a:latin typeface="Calibri"/>
              <a:cs typeface="Calibri"/>
            </a:endParaRPr>
          </a:p>
          <a:p>
            <a:pPr marL="12700" marR="88900">
              <a:lnSpc>
                <a:spcPts val="1630"/>
              </a:lnSpc>
              <a:spcBef>
                <a:spcPts val="365"/>
              </a:spcBef>
            </a:pPr>
            <a:r>
              <a:rPr sz="1500" b="1" dirty="0">
                <a:latin typeface="Calibri"/>
                <a:cs typeface="Calibri"/>
              </a:rPr>
              <a:t>Integrity:</a:t>
            </a:r>
            <a:r>
              <a:rPr sz="1500" b="1" spc="2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will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fair,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honest,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transparent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ethical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our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conduct;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everything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do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must </a:t>
            </a:r>
            <a:r>
              <a:rPr sz="1500" dirty="0">
                <a:latin typeface="Calibri"/>
                <a:cs typeface="Calibri"/>
              </a:rPr>
              <a:t>stand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test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public</a:t>
            </a:r>
            <a:r>
              <a:rPr sz="1500" spc="-10" dirty="0">
                <a:latin typeface="Calibri"/>
                <a:cs typeface="Calibri"/>
              </a:rPr>
              <a:t> scrutiny.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720"/>
              </a:lnSpc>
              <a:spcBef>
                <a:spcPts val="145"/>
              </a:spcBef>
            </a:pPr>
            <a:r>
              <a:rPr sz="1500" b="1" spc="-10" dirty="0">
                <a:latin typeface="Calibri"/>
                <a:cs typeface="Calibri"/>
              </a:rPr>
              <a:t>Excellence:</a:t>
            </a:r>
            <a:r>
              <a:rPr sz="1500" b="1" spc="-6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We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will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passionate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about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achieving 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highest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standards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10" dirty="0">
                <a:latin typeface="Calibri"/>
                <a:cs typeface="Calibri"/>
              </a:rPr>
              <a:t> quality,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always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720"/>
              </a:lnSpc>
            </a:pPr>
            <a:r>
              <a:rPr sz="1500" dirty="0">
                <a:latin typeface="Calibri"/>
                <a:cs typeface="Calibri"/>
              </a:rPr>
              <a:t>promoting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meritocracy.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714"/>
              </a:lnSpc>
              <a:spcBef>
                <a:spcPts val="170"/>
              </a:spcBef>
            </a:pPr>
            <a:r>
              <a:rPr sz="1500" b="1" dirty="0">
                <a:latin typeface="Calibri"/>
                <a:cs typeface="Calibri"/>
              </a:rPr>
              <a:t>Unity:</a:t>
            </a:r>
            <a:r>
              <a:rPr sz="1500" b="1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will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invest</a:t>
            </a:r>
            <a:r>
              <a:rPr sz="1500" dirty="0">
                <a:latin typeface="Calibri"/>
                <a:cs typeface="Calibri"/>
              </a:rPr>
              <a:t> in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our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people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partners,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enable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continuous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learning,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build caring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and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714"/>
              </a:lnSpc>
            </a:pPr>
            <a:r>
              <a:rPr sz="1500" spc="-10" dirty="0">
                <a:latin typeface="Calibri"/>
                <a:cs typeface="Calibri"/>
              </a:rPr>
              <a:t>collaborative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relationships </a:t>
            </a:r>
            <a:r>
              <a:rPr sz="1500" dirty="0">
                <a:latin typeface="Calibri"/>
                <a:cs typeface="Calibri"/>
              </a:rPr>
              <a:t>based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trust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mutual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respect.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244" y="2772536"/>
            <a:ext cx="9271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50" dirty="0"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244" y="3229432"/>
            <a:ext cx="93345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spc="-50" dirty="0"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244" y="3687317"/>
            <a:ext cx="9271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50" dirty="0"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244" y="4144771"/>
            <a:ext cx="7997190" cy="1722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630"/>
              </a:lnSpc>
              <a:spcBef>
                <a:spcPts val="90"/>
              </a:spcBef>
            </a:pPr>
            <a:r>
              <a:rPr sz="1400" spc="-50" dirty="0">
                <a:latin typeface="Wingdings"/>
                <a:cs typeface="Wingdings"/>
              </a:rPr>
              <a:t></a:t>
            </a:r>
            <a:endParaRPr sz="1400">
              <a:latin typeface="Wingdings"/>
              <a:cs typeface="Wingdings"/>
            </a:endParaRPr>
          </a:p>
          <a:p>
            <a:pPr marL="356870">
              <a:lnSpc>
                <a:spcPts val="1630"/>
              </a:lnSpc>
            </a:pPr>
            <a:r>
              <a:rPr sz="1400" u="sng" spc="5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Unique</a:t>
            </a:r>
            <a:r>
              <a:rPr sz="1400" u="sng" spc="3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spc="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Selling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spc="6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Proposition</a:t>
            </a:r>
            <a:r>
              <a:rPr sz="1400" u="sng" spc="5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(USP)</a:t>
            </a:r>
            <a:r>
              <a:rPr sz="1400" u="sng" spc="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spc="4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Analysis</a:t>
            </a:r>
            <a:r>
              <a:rPr sz="1400" u="sng" spc="8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356870" marR="5080" indent="-344805">
              <a:lnSpc>
                <a:spcPct val="90200"/>
              </a:lnSpc>
              <a:spcBef>
                <a:spcPts val="365"/>
              </a:spcBef>
              <a:buFont typeface="Arial MT"/>
              <a:buChar char="•"/>
              <a:tabLst>
                <a:tab pos="356870" algn="l"/>
              </a:tabLst>
            </a:pPr>
            <a:r>
              <a:rPr sz="1500" spc="-40" dirty="0">
                <a:latin typeface="Calibri"/>
                <a:cs typeface="Calibri"/>
              </a:rPr>
              <a:t>Tata </a:t>
            </a:r>
            <a:r>
              <a:rPr sz="1500" spc="-10" dirty="0">
                <a:latin typeface="Calibri"/>
                <a:cs typeface="Calibri"/>
              </a:rPr>
              <a:t>Motors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distinguishes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itself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through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 combination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affordability,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innovation,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0" dirty="0">
                <a:latin typeface="Calibri"/>
                <a:cs typeface="Calibri"/>
              </a:rPr>
              <a:t> reliability.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competitively</a:t>
            </a:r>
            <a:r>
              <a:rPr sz="1500" dirty="0">
                <a:latin typeface="Calibri"/>
                <a:cs typeface="Calibri"/>
              </a:rPr>
              <a:t> priced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vehicles spanning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diverse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segments,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Tata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ensures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accessibility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without compromising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-10" dirty="0">
                <a:latin typeface="Calibri"/>
                <a:cs typeface="Calibri"/>
              </a:rPr>
              <a:t> quality.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Leveraging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advanced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technology,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40" dirty="0">
                <a:latin typeface="Calibri"/>
                <a:cs typeface="Calibri"/>
              </a:rPr>
              <a:t>Tata </a:t>
            </a:r>
            <a:r>
              <a:rPr sz="1500" spc="-10" dirty="0">
                <a:latin typeface="Calibri"/>
                <a:cs typeface="Calibri"/>
              </a:rPr>
              <a:t>integrates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innovative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features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into </a:t>
            </a:r>
            <a:r>
              <a:rPr sz="1500" dirty="0">
                <a:latin typeface="Calibri"/>
                <a:cs typeface="Calibri"/>
              </a:rPr>
              <a:t>its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vehicles,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enhancing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safety,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comfort,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performance.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company's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commitment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durability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reliability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evident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vehicles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designed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withstand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challenging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terrains.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Moreover,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Tata </a:t>
            </a:r>
            <a:r>
              <a:rPr sz="1500" dirty="0">
                <a:latin typeface="Calibri"/>
                <a:cs typeface="Calibri"/>
              </a:rPr>
              <a:t>Motors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prioritizes </a:t>
            </a:r>
            <a:r>
              <a:rPr sz="1500" spc="-20" dirty="0">
                <a:latin typeface="Calibri"/>
                <a:cs typeface="Calibri"/>
              </a:rPr>
              <a:t>sustainability,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offering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eco-</a:t>
            </a:r>
            <a:r>
              <a:rPr sz="1500" dirty="0">
                <a:latin typeface="Calibri"/>
                <a:cs typeface="Calibri"/>
              </a:rPr>
              <a:t>friendly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options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such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electric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hybrid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models.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533400"/>
            <a:ext cx="86105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Instagram</a:t>
            </a:r>
            <a:r>
              <a:rPr lang="en-US" b="1" dirty="0" smtClean="0"/>
              <a:t> Story </a:t>
            </a:r>
          </a:p>
          <a:p>
            <a:pPr algn="ctr"/>
            <a:endParaRPr lang="en-US" b="1" dirty="0" smtClean="0"/>
          </a:p>
          <a:p>
            <a:r>
              <a:rPr lang="en-US" dirty="0" smtClean="0"/>
              <a:t>Screenshots of story :</a:t>
            </a:r>
          </a:p>
          <a:p>
            <a:r>
              <a:rPr lang="en-US" dirty="0" smtClean="0">
                <a:hlinkClick r:id="rId2"/>
              </a:rPr>
              <a:t>https://www.instagram.com/stories/tata_motors_1111/3354524607682773411?utm_source=ig_story_item_share&amp;igsh=YTc2c2pqZTVxMGZr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8914" name="Picture 2" descr="C:\Users\Siva\Downloads\WhatsApp Image 2024-04-26 at 11.21.10 AM (1)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362200"/>
            <a:ext cx="1588168" cy="3352800"/>
          </a:xfrm>
          <a:prstGeom prst="rect">
            <a:avLst/>
          </a:prstGeom>
          <a:noFill/>
        </p:spPr>
      </p:pic>
      <p:pic>
        <p:nvPicPr>
          <p:cNvPr id="38915" name="Picture 3" descr="C:\Users\Siva\Downloads\WhatsApp Image 2024-04-26 at 11.21.10 AM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2286000"/>
            <a:ext cx="1592179" cy="33612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0" y="533400"/>
            <a:ext cx="2394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Highlights for Story.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81000" y="990600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 action="ppaction://hlinkfile"/>
              </a:rPr>
              <a:t>https://www.instagram.com/stories/tata_motors_1111/3354524844954564966?utm_source=ig_story_item_share&amp;igsh=MTdkbWRlemMzenl1cg==</a:t>
            </a:r>
            <a:endParaRPr lang="en-US" dirty="0"/>
          </a:p>
        </p:txBody>
      </p:sp>
      <p:pic>
        <p:nvPicPr>
          <p:cNvPr id="39938" name="Picture 2" descr="C:\Users\Siva\Downloads\WhatsApp Image 2024-04-26 at 11.25.50 AM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1752600"/>
            <a:ext cx="2253914" cy="4758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09600"/>
            <a:ext cx="84582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Story Insights – Q&amp;A</a:t>
            </a:r>
          </a:p>
          <a:p>
            <a:r>
              <a:rPr lang="en-US" sz="2800" b="1" dirty="0" smtClean="0"/>
              <a:t> </a:t>
            </a:r>
          </a:p>
          <a:p>
            <a:r>
              <a:rPr lang="en-US" dirty="0" smtClean="0"/>
              <a:t>Reach is</a:t>
            </a:r>
          </a:p>
          <a:p>
            <a:r>
              <a:rPr lang="en-US" dirty="0" smtClean="0"/>
              <a:t>Impressions is </a:t>
            </a:r>
          </a:p>
          <a:p>
            <a:r>
              <a:rPr lang="en-US" dirty="0" smtClean="0"/>
              <a:t>Like is Etc….</a:t>
            </a:r>
          </a:p>
          <a:p>
            <a:endParaRPr lang="en-US" dirty="0"/>
          </a:p>
          <a:p>
            <a:r>
              <a:rPr lang="en-US" dirty="0" smtClean="0"/>
              <a:t>Area for improvement: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2743200"/>
            <a:ext cx="8610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smtClean="0"/>
              <a:t>• </a:t>
            </a:r>
            <a:r>
              <a:rPr lang="en-US" dirty="0" smtClean="0"/>
              <a:t>Focus </a:t>
            </a:r>
            <a:r>
              <a:rPr lang="en-US" dirty="0"/>
              <a:t>on electrification, connectivity, digital services, </a:t>
            </a:r>
            <a:r>
              <a:rPr lang="en-US" dirty="0" err="1"/>
              <a:t>metaverse</a:t>
            </a:r>
            <a:r>
              <a:rPr lang="en-US" dirty="0"/>
              <a:t>, intelligent enterprise, manufacturing, supply chain and sustainability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 Some of the recommendations for Tata Motors are exploring mass customization options in the Small Commercial Vehicle (</a:t>
            </a:r>
            <a:r>
              <a:rPr lang="en-US" dirty="0" err="1"/>
              <a:t>SCV</a:t>
            </a:r>
            <a:r>
              <a:rPr lang="en-US" dirty="0"/>
              <a:t>) segment, improving brand reputation and technology appropriation to bring out a world class ultra-</a:t>
            </a:r>
            <a:r>
              <a:rPr lang="en-US" dirty="0" err="1"/>
              <a:t>HCV</a:t>
            </a:r>
            <a:r>
              <a:rPr lang="en-US" dirty="0"/>
              <a:t> segment.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81000"/>
            <a:ext cx="868680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000" b="1" dirty="0" smtClean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 smtClean="0"/>
              <a:t>Part 4: Content Creation and Editing</a:t>
            </a:r>
          </a:p>
          <a:p>
            <a:pPr algn="ctr"/>
            <a:r>
              <a:rPr lang="en-US" sz="2000" b="1" dirty="0" smtClean="0"/>
              <a:t> Designs/Video Editing </a:t>
            </a:r>
          </a:p>
          <a:p>
            <a:endParaRPr lang="en-US" dirty="0"/>
          </a:p>
          <a:p>
            <a:r>
              <a:rPr lang="en-US" dirty="0" smtClean="0"/>
              <a:t>• Design Tools Familiarization(use </a:t>
            </a:r>
            <a:r>
              <a:rPr lang="en-US" dirty="0" err="1" smtClean="0"/>
              <a:t>canva</a:t>
            </a:r>
            <a:r>
              <a:rPr lang="en-US" dirty="0" smtClean="0"/>
              <a:t> for creating visually appearing graphics)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• Video Creation: Utilize </a:t>
            </a:r>
            <a:r>
              <a:rPr lang="en-US" dirty="0" err="1" smtClean="0"/>
              <a:t>VN</a:t>
            </a:r>
            <a:r>
              <a:rPr lang="en-US" dirty="0" smtClean="0"/>
              <a:t> or any video editor of your choice to create videos   related to the chosen topic.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28600"/>
            <a:ext cx="4970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Instagram</a:t>
            </a:r>
            <a:r>
              <a:rPr lang="en-US" b="1" dirty="0" smtClean="0"/>
              <a:t> post :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457200" y="1066800"/>
            <a:ext cx="40386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Caption : </a:t>
            </a:r>
            <a:r>
              <a:rPr lang="en-US" sz="1400" dirty="0" smtClean="0"/>
              <a:t>Celebrating Great Ideas and Greater Innovations</a:t>
            </a:r>
          </a:p>
          <a:p>
            <a:endParaRPr lang="en-US" sz="1400" dirty="0" smtClean="0"/>
          </a:p>
          <a:p>
            <a:r>
              <a:rPr lang="en-US" dirty="0" err="1" smtClean="0"/>
              <a:t>Hastags</a:t>
            </a:r>
            <a:r>
              <a:rPr lang="en-US" dirty="0" smtClean="0"/>
              <a:t>:</a:t>
            </a:r>
            <a:r>
              <a:rPr lang="en-US" dirty="0" smtClean="0"/>
              <a:t> </a:t>
            </a:r>
            <a:r>
              <a:rPr lang="en-US" sz="1200" dirty="0" smtClean="0"/>
              <a:t>#</a:t>
            </a:r>
            <a:r>
              <a:rPr lang="en-US" sz="1200" dirty="0" err="1" smtClean="0"/>
              <a:t>ramnavami</a:t>
            </a:r>
            <a:r>
              <a:rPr lang="en-US" sz="1200" dirty="0" smtClean="0"/>
              <a:t> #</a:t>
            </a:r>
            <a:r>
              <a:rPr lang="en-US" sz="1200" dirty="0" err="1" smtClean="0"/>
              <a:t>tataharrier</a:t>
            </a:r>
            <a:r>
              <a:rPr lang="en-US" sz="1200" dirty="0" smtClean="0"/>
              <a:t> #</a:t>
            </a:r>
            <a:r>
              <a:rPr lang="en-US" sz="1200" dirty="0" err="1" smtClean="0"/>
              <a:t>tatakeralistaworldwide</a:t>
            </a:r>
            <a:r>
              <a:rPr lang="en-US" sz="1200" dirty="0" smtClean="0"/>
              <a:t> #</a:t>
            </a:r>
            <a:r>
              <a:rPr lang="en-US" sz="1200" dirty="0" err="1" smtClean="0"/>
              <a:t>tatamotors</a:t>
            </a:r>
            <a:r>
              <a:rPr lang="en-US" sz="1200" dirty="0" smtClean="0"/>
              <a:t> #</a:t>
            </a:r>
            <a:r>
              <a:rPr lang="en-US" sz="1200" dirty="0" err="1" smtClean="0"/>
              <a:t>ratantata</a:t>
            </a:r>
            <a:r>
              <a:rPr lang="en-US" sz="1200" dirty="0" smtClean="0"/>
              <a:t> #</a:t>
            </a:r>
            <a:r>
              <a:rPr lang="en-US" sz="1200" dirty="0" err="1" smtClean="0"/>
              <a:t>tatafersoza</a:t>
            </a:r>
            <a:r>
              <a:rPr lang="en-US" sz="1200" dirty="0" smtClean="0"/>
              <a:t> #</a:t>
            </a:r>
            <a:r>
              <a:rPr lang="en-US" sz="1200" dirty="0" err="1" smtClean="0"/>
              <a:t>tata</a:t>
            </a:r>
            <a:r>
              <a:rPr lang="en-US" sz="1200" dirty="0" smtClean="0"/>
              <a:t> #</a:t>
            </a:r>
            <a:r>
              <a:rPr lang="en-US" sz="1200" dirty="0" err="1" smtClean="0"/>
              <a:t>tatanexon</a:t>
            </a:r>
            <a:r>
              <a:rPr lang="en-US" sz="1200" dirty="0" smtClean="0"/>
              <a:t> #</a:t>
            </a:r>
            <a:r>
              <a:rPr lang="en-US" sz="1200" dirty="0" err="1" smtClean="0"/>
              <a:t>tatanano</a:t>
            </a:r>
            <a:r>
              <a:rPr lang="en-US" sz="1200" dirty="0" smtClean="0"/>
              <a:t>  </a:t>
            </a:r>
          </a:p>
          <a:p>
            <a:endParaRPr lang="en-US" sz="1200" dirty="0" smtClean="0"/>
          </a:p>
          <a:p>
            <a:r>
              <a:rPr lang="en-US" dirty="0" smtClean="0"/>
              <a:t>Link: </a:t>
            </a:r>
            <a:r>
              <a:rPr lang="en-US" sz="1400" dirty="0" smtClean="0">
                <a:hlinkClick r:id="rId2" action="ppaction://hlinkfile"/>
              </a:rPr>
              <a:t>https://www.instagram.com/p/C6NtlkCPk_V/?igsh=MXJudHU1dWg2dmFyOA==</a:t>
            </a:r>
            <a:endParaRPr lang="en-US" sz="1400" dirty="0"/>
          </a:p>
        </p:txBody>
      </p:sp>
      <p:pic>
        <p:nvPicPr>
          <p:cNvPr id="40962" name="Picture 2" descr="C:\Users\Siva\Downloads\WhatsApp Image 2024-04-26 at 11.45.45 AM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685800"/>
            <a:ext cx="2286000" cy="2235200"/>
          </a:xfrm>
          <a:prstGeom prst="rect">
            <a:avLst/>
          </a:prstGeom>
          <a:noFill/>
        </p:spPr>
      </p:pic>
      <p:pic>
        <p:nvPicPr>
          <p:cNvPr id="40963" name="Picture 3" descr="C:\Users\Siva\Downloads\WhatsApp Image 2024-04-26 at 11.50.15 AM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2971800"/>
            <a:ext cx="2286000" cy="2965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219200"/>
            <a:ext cx="3733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Instagram</a:t>
            </a:r>
            <a:r>
              <a:rPr lang="en-US" b="1" dirty="0" smtClean="0"/>
              <a:t> Story Caption: </a:t>
            </a:r>
            <a:r>
              <a:rPr lang="en-US" sz="1400" dirty="0" smtClean="0"/>
              <a:t>Share your experience with </a:t>
            </a:r>
            <a:r>
              <a:rPr lang="en-US" sz="1400" dirty="0" err="1" smtClean="0"/>
              <a:t>tata</a:t>
            </a:r>
            <a:r>
              <a:rPr lang="en-US" sz="1400" dirty="0" smtClean="0"/>
              <a:t> Motors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Hastags</a:t>
            </a:r>
            <a:r>
              <a:rPr lang="en-US" dirty="0" smtClean="0"/>
              <a:t>: </a:t>
            </a:r>
            <a:r>
              <a:rPr lang="en-US" sz="1400" dirty="0" smtClean="0"/>
              <a:t>#</a:t>
            </a:r>
            <a:r>
              <a:rPr lang="en-US" sz="1400" dirty="0" err="1" smtClean="0"/>
              <a:t>tatamotors</a:t>
            </a:r>
            <a:r>
              <a:rPr lang="en-US" sz="1400" dirty="0" smtClean="0"/>
              <a:t> #</a:t>
            </a:r>
            <a:r>
              <a:rPr lang="en-US" sz="1400" dirty="0" err="1" smtClean="0"/>
              <a:t>tata</a:t>
            </a:r>
            <a:endParaRPr lang="en-US" sz="1400" dirty="0" smtClean="0"/>
          </a:p>
          <a:p>
            <a:endParaRPr lang="en-US" dirty="0"/>
          </a:p>
          <a:p>
            <a:r>
              <a:rPr lang="en-US" dirty="0" smtClean="0"/>
              <a:t> Link: </a:t>
            </a:r>
            <a:r>
              <a:rPr lang="en-US" sz="1400" dirty="0" smtClean="0">
                <a:hlinkClick r:id="rId2" action="ppaction://hlinkfile"/>
              </a:rPr>
              <a:t>https://www.instagram.com/stories/tata_motors_1111/3354541923942297266?utm_source=ig_story_item_share&amp;igsh=MTI3aGRyaGwzZmd1MQ==</a:t>
            </a:r>
            <a:endParaRPr lang="en-US" sz="1400" dirty="0"/>
          </a:p>
        </p:txBody>
      </p:sp>
      <p:pic>
        <p:nvPicPr>
          <p:cNvPr id="41986" name="Picture 2" descr="C:\Users\Siva\Downloads\WhatsApp Image 2024-04-26 at 11.54.09 AM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1447800"/>
            <a:ext cx="1981200" cy="2418716"/>
          </a:xfrm>
          <a:prstGeom prst="rect">
            <a:avLst/>
          </a:prstGeom>
          <a:noFill/>
        </p:spPr>
      </p:pic>
      <p:pic>
        <p:nvPicPr>
          <p:cNvPr id="41987" name="Picture 3" descr="C:\Users\Siva\Downloads\WhatsApp Image 2024-04-26 at 11.50.15 AM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4081991"/>
            <a:ext cx="1905000" cy="24712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33400"/>
            <a:ext cx="58674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Instagram</a:t>
            </a:r>
            <a:r>
              <a:rPr lang="en-US" b="1" dirty="0" smtClean="0"/>
              <a:t> Story Caption:</a:t>
            </a:r>
          </a:p>
          <a:p>
            <a:r>
              <a:rPr lang="en-US" dirty="0" smtClean="0"/>
              <a:t> </a:t>
            </a:r>
            <a:r>
              <a:rPr lang="en-US" sz="1400" dirty="0" smtClean="0"/>
              <a:t>Tata Motors </a:t>
            </a:r>
            <a:r>
              <a:rPr lang="en-US" sz="1400" dirty="0" err="1" smtClean="0"/>
              <a:t>ugadi</a:t>
            </a:r>
            <a:r>
              <a:rPr lang="en-US" sz="1400" dirty="0" smtClean="0"/>
              <a:t> Special Post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Hastags</a:t>
            </a:r>
            <a:r>
              <a:rPr lang="en-US" dirty="0" smtClean="0"/>
              <a:t>: #</a:t>
            </a:r>
            <a:r>
              <a:rPr lang="en-US" dirty="0" err="1" smtClean="0"/>
              <a:t>ugadi</a:t>
            </a:r>
            <a:r>
              <a:rPr lang="en-US" dirty="0" smtClean="0"/>
              <a:t> #</a:t>
            </a:r>
            <a:r>
              <a:rPr lang="en-US" dirty="0" err="1" smtClean="0"/>
              <a:t>tatamotors</a:t>
            </a:r>
            <a:r>
              <a:rPr lang="en-US" dirty="0" smtClean="0"/>
              <a:t> #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 Link: </a:t>
            </a:r>
            <a:r>
              <a:rPr lang="en-US" sz="1400" dirty="0" smtClean="0">
                <a:hlinkClick r:id="rId2" action="ppaction://hlinkfile"/>
              </a:rPr>
              <a:t>https://www.instagram.com/stories/tata_motors_1111/3354544395544973427?utm_source=ig_story_item_share&amp;igsh=YXRlbDF6aGx3Z2Nt</a:t>
            </a:r>
            <a:endParaRPr lang="en-US" sz="1400" dirty="0"/>
          </a:p>
        </p:txBody>
      </p:sp>
      <p:pic>
        <p:nvPicPr>
          <p:cNvPr id="43010" name="Picture 2" descr="C:\Users\Siva\Downloads\WhatsApp Image 2024-04-26 at 11.58.31 AM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295400"/>
            <a:ext cx="1981200" cy="1981200"/>
          </a:xfrm>
          <a:prstGeom prst="rect">
            <a:avLst/>
          </a:prstGeom>
          <a:noFill/>
        </p:spPr>
      </p:pic>
      <p:pic>
        <p:nvPicPr>
          <p:cNvPr id="43011" name="Picture 3" descr="C:\Users\Siva\Downloads\WhatsApp Image 2024-04-26 at 12.05.23 PM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3581400"/>
            <a:ext cx="1912327" cy="220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4200" y="3244334"/>
            <a:ext cx="57150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THANK YOU </a:t>
            </a:r>
          </a:p>
          <a:p>
            <a:endParaRPr lang="en-US" dirty="0"/>
          </a:p>
          <a:p>
            <a:endParaRPr lang="en-US" dirty="0" smtClean="0"/>
          </a:p>
          <a:p>
            <a:pPr algn="r"/>
            <a:r>
              <a:rPr lang="en-US" dirty="0" smtClean="0"/>
              <a:t>Presented by</a:t>
            </a:r>
          </a:p>
          <a:p>
            <a:pPr algn="r"/>
            <a:r>
              <a:rPr lang="en-US" dirty="0" smtClean="0"/>
              <a:t>B. Vijay </a:t>
            </a:r>
            <a:r>
              <a:rPr lang="en-US" dirty="0" err="1" smtClean="0"/>
              <a:t>kumar</a:t>
            </a:r>
            <a:endParaRPr lang="en-US" dirty="0" smtClean="0"/>
          </a:p>
          <a:p>
            <a:pPr algn="r"/>
            <a:r>
              <a:rPr lang="en-US" dirty="0" smtClean="0"/>
              <a:t>B. Mahesh Babu</a:t>
            </a:r>
          </a:p>
          <a:p>
            <a:pPr algn="r"/>
            <a:r>
              <a:rPr lang="en-US" dirty="0" err="1" smtClean="0"/>
              <a:t>B.Sai</a:t>
            </a:r>
            <a:r>
              <a:rPr lang="en-US" dirty="0" smtClean="0"/>
              <a:t> Kumar</a:t>
            </a:r>
          </a:p>
          <a:p>
            <a:pPr algn="r"/>
            <a:r>
              <a:rPr lang="en-US" dirty="0" smtClean="0"/>
              <a:t>B. </a:t>
            </a:r>
            <a:r>
              <a:rPr lang="en-US" dirty="0" err="1" smtClean="0"/>
              <a:t>Maharoop</a:t>
            </a:r>
            <a:endParaRPr lang="en-US" dirty="0" smtClean="0"/>
          </a:p>
          <a:p>
            <a:pPr algn="r"/>
            <a:r>
              <a:rPr lang="en-US" dirty="0" smtClean="0"/>
              <a:t>Ch. </a:t>
            </a:r>
            <a:r>
              <a:rPr lang="en-US" dirty="0" err="1" smtClean="0"/>
              <a:t>Maharoop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383" y="213359"/>
            <a:ext cx="7571740" cy="725805"/>
          </a:xfrm>
          <a:prstGeom prst="rect">
            <a:avLst/>
          </a:prstGeom>
          <a:solidFill>
            <a:srgbClr val="C5D9F0"/>
          </a:solidFill>
        </p:spPr>
        <p:txBody>
          <a:bodyPr vert="horz" wrap="square" lIns="0" tIns="9461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745"/>
              </a:spcBef>
            </a:pPr>
            <a:r>
              <a:rPr u="none" dirty="0"/>
              <a:t>Brand</a:t>
            </a:r>
            <a:r>
              <a:rPr u="none" spc="-75" dirty="0"/>
              <a:t> </a:t>
            </a:r>
            <a:r>
              <a:rPr u="none" dirty="0"/>
              <a:t>study</a:t>
            </a:r>
            <a:r>
              <a:rPr u="none" spc="-75" dirty="0"/>
              <a:t> </a:t>
            </a:r>
            <a:r>
              <a:rPr u="none" dirty="0"/>
              <a:t>(Brand</a:t>
            </a:r>
            <a:r>
              <a:rPr u="none" spc="-75" dirty="0"/>
              <a:t> </a:t>
            </a:r>
            <a:r>
              <a:rPr u="none" spc="-55" dirty="0"/>
              <a:t>Tone</a:t>
            </a:r>
            <a:r>
              <a:rPr u="none" spc="-90" dirty="0"/>
              <a:t> </a:t>
            </a:r>
            <a:r>
              <a:rPr u="none" dirty="0"/>
              <a:t>&amp;</a:t>
            </a:r>
            <a:r>
              <a:rPr u="none" spc="-90" dirty="0"/>
              <a:t> </a:t>
            </a:r>
            <a:r>
              <a:rPr u="none" spc="-20" dirty="0"/>
              <a:t>KPI)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130935"/>
            <a:ext cx="8044815" cy="5059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ts val="1670"/>
              </a:lnSpc>
              <a:spcBef>
                <a:spcPts val="90"/>
              </a:spcBef>
              <a:buFont typeface="Wingdings"/>
              <a:buChar char=""/>
              <a:tabLst>
                <a:tab pos="356870" algn="l"/>
              </a:tabLst>
            </a:pPr>
            <a:r>
              <a:rPr sz="1400" u="sng" spc="7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Brand</a:t>
            </a:r>
            <a:r>
              <a:rPr sz="1400" u="sng" spc="4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Tone</a:t>
            </a:r>
            <a:r>
              <a:rPr sz="1400" u="sng" spc="4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  <a:p>
            <a:pPr marL="356870" marR="5080" indent="12065">
              <a:lnSpc>
                <a:spcPct val="80000"/>
              </a:lnSpc>
              <a:spcBef>
                <a:spcPts val="325"/>
              </a:spcBef>
            </a:pPr>
            <a:r>
              <a:rPr sz="1400" spc="-35" dirty="0">
                <a:latin typeface="Calibri"/>
                <a:cs typeface="Calibri"/>
              </a:rPr>
              <a:t>Tata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Motors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maintains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brand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tone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both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authoritative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approachable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.It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communicates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with </a:t>
            </a:r>
            <a:r>
              <a:rPr sz="1400" dirty="0">
                <a:latin typeface="Calibri"/>
                <a:cs typeface="Calibri"/>
              </a:rPr>
              <a:t>confidence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expertise,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reflecting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status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key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player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automotive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industry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while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remaining </a:t>
            </a:r>
            <a:r>
              <a:rPr sz="1400" dirty="0">
                <a:latin typeface="Calibri"/>
                <a:cs typeface="Calibri"/>
              </a:rPr>
              <a:t>accessible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relatable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diverse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audience.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This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tone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characterized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by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clarity,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professionalism,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a </a:t>
            </a:r>
            <a:r>
              <a:rPr sz="1400" dirty="0">
                <a:latin typeface="Calibri"/>
                <a:cs typeface="Calibri"/>
              </a:rPr>
              <a:t>genuine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commitment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customer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satisfaction.</a:t>
            </a:r>
            <a:endParaRPr sz="14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1705"/>
              </a:spcBef>
              <a:buFont typeface="Wingdings"/>
              <a:buChar char=""/>
              <a:tabLst>
                <a:tab pos="356870" algn="l"/>
              </a:tabLst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key</a:t>
            </a:r>
            <a:r>
              <a:rPr sz="1400" u="sng" spc="6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spc="7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performance</a:t>
            </a:r>
            <a:r>
              <a:rPr sz="1400" u="sng" spc="1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spc="7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indicators</a:t>
            </a:r>
            <a:r>
              <a:rPr sz="1400" u="sng" spc="10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(KPIs)</a:t>
            </a:r>
            <a:r>
              <a:rPr sz="1400" u="sng" spc="3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spc="8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for</a:t>
            </a:r>
            <a:r>
              <a:rPr sz="1400" u="sng" spc="4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Tata</a:t>
            </a:r>
            <a:r>
              <a:rPr sz="1400" u="sng" spc="4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spc="6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Motors</a:t>
            </a:r>
            <a:r>
              <a:rPr sz="1400" u="sng" spc="7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spc="-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</a:tabLst>
            </a:pPr>
            <a:r>
              <a:rPr sz="1400" b="1" dirty="0">
                <a:latin typeface="Calibri"/>
                <a:cs typeface="Calibri"/>
              </a:rPr>
              <a:t>Sales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Performance</a:t>
            </a:r>
            <a:r>
              <a:rPr sz="1400" spc="-10" dirty="0">
                <a:latin typeface="Calibri"/>
                <a:cs typeface="Calibri"/>
              </a:rPr>
              <a:t>: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Total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vehicle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sales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volume,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revenue </a:t>
            </a:r>
            <a:r>
              <a:rPr sz="1400" dirty="0">
                <a:latin typeface="Calibri"/>
                <a:cs typeface="Calibri"/>
              </a:rPr>
              <a:t>from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vehicle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sales,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market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share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growth.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Font typeface="Arial MT"/>
              <a:buChar char="•"/>
            </a:pPr>
            <a:endParaRPr sz="1400">
              <a:latin typeface="Calibri"/>
              <a:cs typeface="Calibri"/>
            </a:endParaRPr>
          </a:p>
          <a:p>
            <a:pPr marL="356870" marR="356235" indent="-344805">
              <a:lnSpc>
                <a:spcPts val="1340"/>
              </a:lnSpc>
              <a:buFont typeface="Arial MT"/>
              <a:buChar char="•"/>
              <a:tabLst>
                <a:tab pos="356870" algn="l"/>
              </a:tabLst>
            </a:pPr>
            <a:r>
              <a:rPr sz="1400" b="1" spc="-10" dirty="0">
                <a:latin typeface="Calibri"/>
                <a:cs typeface="Calibri"/>
              </a:rPr>
              <a:t>Customer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Satisfaction</a:t>
            </a:r>
            <a:r>
              <a:rPr sz="1400" spc="-10" dirty="0">
                <a:latin typeface="Calibri"/>
                <a:cs typeface="Calibri"/>
              </a:rPr>
              <a:t>: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Net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Promoter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Score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(NPS),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customer feedback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ratings,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customer retention rates.</a:t>
            </a:r>
            <a:endParaRPr sz="14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1695"/>
              </a:spcBef>
              <a:buFont typeface="Arial MT"/>
              <a:buChar char="•"/>
              <a:tabLst>
                <a:tab pos="356870" algn="l"/>
              </a:tabLst>
            </a:pPr>
            <a:r>
              <a:rPr sz="1400" b="1" dirty="0">
                <a:latin typeface="Calibri"/>
                <a:cs typeface="Calibri"/>
              </a:rPr>
              <a:t>Brand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Perception</a:t>
            </a:r>
            <a:r>
              <a:rPr sz="1400" spc="-10" dirty="0">
                <a:latin typeface="Calibri"/>
                <a:cs typeface="Calibri"/>
              </a:rPr>
              <a:t>: </a:t>
            </a:r>
            <a:r>
              <a:rPr sz="1400" dirty="0">
                <a:latin typeface="Calibri"/>
                <a:cs typeface="Calibri"/>
              </a:rPr>
              <a:t>Brand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awareness, </a:t>
            </a:r>
            <a:r>
              <a:rPr sz="1400" dirty="0">
                <a:latin typeface="Calibri"/>
                <a:cs typeface="Calibri"/>
              </a:rPr>
              <a:t>brand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favorability,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perception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compared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competitors.</a:t>
            </a:r>
            <a:endParaRPr sz="14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356870" algn="l"/>
              </a:tabLst>
            </a:pPr>
            <a:r>
              <a:rPr sz="1400" b="1" dirty="0">
                <a:latin typeface="Calibri"/>
                <a:cs typeface="Calibri"/>
              </a:rPr>
              <a:t>Product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Quality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Defect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rates,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warranty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claims,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customer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complaints related</a:t>
            </a:r>
            <a:r>
              <a:rPr sz="1400" dirty="0">
                <a:latin typeface="Calibri"/>
                <a:cs typeface="Calibri"/>
              </a:rPr>
              <a:t> to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vehicle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quality.</a:t>
            </a:r>
            <a:endParaRPr sz="1400">
              <a:latin typeface="Calibri"/>
              <a:cs typeface="Calibri"/>
            </a:endParaRPr>
          </a:p>
          <a:p>
            <a:pPr marL="356870" indent="-344170">
              <a:lnSpc>
                <a:spcPts val="1510"/>
              </a:lnSpc>
              <a:spcBef>
                <a:spcPts val="1680"/>
              </a:spcBef>
              <a:buFont typeface="Arial MT"/>
              <a:buChar char="•"/>
              <a:tabLst>
                <a:tab pos="356870" algn="l"/>
              </a:tabLst>
            </a:pPr>
            <a:r>
              <a:rPr sz="1400" b="1" spc="-10" dirty="0">
                <a:latin typeface="Calibri"/>
                <a:cs typeface="Calibri"/>
              </a:rPr>
              <a:t>Innovation</a:t>
            </a:r>
            <a:r>
              <a:rPr sz="1400" spc="-10" dirty="0">
                <a:latin typeface="Calibri"/>
                <a:cs typeface="Calibri"/>
              </a:rPr>
              <a:t>: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Number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patents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filed,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successful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implementation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new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technologies,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introduction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of</a:t>
            </a:r>
            <a:endParaRPr sz="1400">
              <a:latin typeface="Calibri"/>
              <a:cs typeface="Calibri"/>
            </a:endParaRPr>
          </a:p>
          <a:p>
            <a:pPr marL="356870">
              <a:lnSpc>
                <a:spcPts val="1510"/>
              </a:lnSpc>
            </a:pPr>
            <a:r>
              <a:rPr sz="1400" spc="-10" dirty="0">
                <a:latin typeface="Calibri"/>
                <a:cs typeface="Calibri"/>
              </a:rPr>
              <a:t>innovative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features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vehicles.</a:t>
            </a:r>
            <a:endParaRPr sz="1400">
              <a:latin typeface="Calibri"/>
              <a:cs typeface="Calibri"/>
            </a:endParaRPr>
          </a:p>
          <a:p>
            <a:pPr marL="356870" indent="-344170">
              <a:lnSpc>
                <a:spcPts val="1510"/>
              </a:lnSpc>
              <a:spcBef>
                <a:spcPts val="1680"/>
              </a:spcBef>
              <a:buFont typeface="Arial MT"/>
              <a:buChar char="•"/>
              <a:tabLst>
                <a:tab pos="356870" algn="l"/>
              </a:tabLst>
            </a:pPr>
            <a:r>
              <a:rPr sz="1400" b="1" spc="-10" dirty="0">
                <a:latin typeface="Calibri"/>
                <a:cs typeface="Calibri"/>
              </a:rPr>
              <a:t>Operational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Efficiency</a:t>
            </a:r>
            <a:r>
              <a:rPr sz="1400" spc="-10" dirty="0">
                <a:latin typeface="Calibri"/>
                <a:cs typeface="Calibri"/>
              </a:rPr>
              <a:t>: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Manufacturing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efficiency,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supply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chain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performance,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cost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per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vehicle</a:t>
            </a:r>
            <a:endParaRPr sz="1400">
              <a:latin typeface="Calibri"/>
              <a:cs typeface="Calibri"/>
            </a:endParaRPr>
          </a:p>
          <a:p>
            <a:pPr marL="356870">
              <a:lnSpc>
                <a:spcPts val="1510"/>
              </a:lnSpc>
            </a:pPr>
            <a:r>
              <a:rPr sz="1400" spc="-10" dirty="0">
                <a:latin typeface="Calibri"/>
                <a:cs typeface="Calibri"/>
              </a:rPr>
              <a:t>produced.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400">
              <a:latin typeface="Calibri"/>
              <a:cs typeface="Calibri"/>
            </a:endParaRPr>
          </a:p>
          <a:p>
            <a:pPr marL="356870" marR="143510" indent="-344805">
              <a:lnSpc>
                <a:spcPct val="80000"/>
              </a:lnSpc>
              <a:buFont typeface="Arial MT"/>
              <a:buChar char="•"/>
              <a:tabLst>
                <a:tab pos="356870" algn="l"/>
              </a:tabLst>
            </a:pPr>
            <a:r>
              <a:rPr sz="1400" b="1" spc="-10" dirty="0">
                <a:latin typeface="Calibri"/>
                <a:cs typeface="Calibri"/>
              </a:rPr>
              <a:t>Sustainability</a:t>
            </a:r>
            <a:r>
              <a:rPr sz="1400" b="1" spc="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Goals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Reduction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carbon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emissions,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adoption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eco-friendly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technologies,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progress towards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renewable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energy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usage.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7801" y="41859"/>
            <a:ext cx="444119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u="none" spc="-10" dirty="0"/>
              <a:t>Buyer/Audience</a:t>
            </a:r>
            <a:r>
              <a:rPr u="none" spc="30" dirty="0"/>
              <a:t> </a:t>
            </a:r>
            <a:r>
              <a:rPr sz="4000" u="none" spc="-10" dirty="0"/>
              <a:t>Persona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684733"/>
            <a:ext cx="4315460" cy="583565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484"/>
              </a:spcBef>
              <a:buFont typeface="Wingdings"/>
              <a:buChar char=""/>
              <a:tabLst>
                <a:tab pos="356870" algn="l"/>
              </a:tabLst>
            </a:pPr>
            <a:r>
              <a:rPr sz="1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Buyer</a:t>
            </a:r>
            <a:r>
              <a:rPr sz="16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Persona:</a:t>
            </a:r>
            <a:r>
              <a:rPr sz="1600" b="1" u="sng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Urban</a:t>
            </a: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Commuters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-</a:t>
            </a:r>
            <a:r>
              <a:rPr sz="1600" b="1" spc="3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Priya</a:t>
            </a:r>
            <a:endParaRPr sz="1600">
              <a:latin typeface="Calibri"/>
              <a:cs typeface="Calibri"/>
            </a:endParaRPr>
          </a:p>
          <a:p>
            <a:pPr marL="356870" marR="93980" indent="-34480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6870" algn="l"/>
              </a:tabLst>
            </a:pPr>
            <a:r>
              <a:rPr sz="1600" b="1" dirty="0">
                <a:latin typeface="Calibri"/>
                <a:cs typeface="Calibri"/>
              </a:rPr>
              <a:t>Background</a:t>
            </a:r>
            <a:r>
              <a:rPr sz="1600" dirty="0">
                <a:latin typeface="Calibri"/>
                <a:cs typeface="Calibri"/>
              </a:rPr>
              <a:t>: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Priya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28-</a:t>
            </a:r>
            <a:r>
              <a:rPr sz="1600" spc="-10" dirty="0">
                <a:latin typeface="Calibri"/>
                <a:cs typeface="Calibri"/>
              </a:rPr>
              <a:t>year-</a:t>
            </a:r>
            <a:r>
              <a:rPr sz="1600" dirty="0">
                <a:latin typeface="Calibri"/>
                <a:cs typeface="Calibri"/>
              </a:rPr>
              <a:t>old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marketing professional</a:t>
            </a:r>
            <a:r>
              <a:rPr sz="1600" dirty="0">
                <a:latin typeface="Calibri"/>
                <a:cs typeface="Calibri"/>
              </a:rPr>
              <a:t> living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Mumbai,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India.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She </a:t>
            </a:r>
            <a:r>
              <a:rPr sz="1600" spc="-10" dirty="0">
                <a:latin typeface="Calibri"/>
                <a:cs typeface="Calibri"/>
              </a:rPr>
              <a:t>commutes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work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daily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occasionally</a:t>
            </a:r>
            <a:r>
              <a:rPr sz="1600" spc="-10" dirty="0">
                <a:latin typeface="Calibri"/>
                <a:cs typeface="Calibri"/>
              </a:rPr>
              <a:t> takes weekend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trips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friends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family.</a:t>
            </a:r>
            <a:endParaRPr sz="1600">
              <a:latin typeface="Calibri"/>
              <a:cs typeface="Calibri"/>
            </a:endParaRPr>
          </a:p>
          <a:p>
            <a:pPr marL="356870" marR="119380" indent="-34480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6870" algn="l"/>
              </a:tabLst>
            </a:pPr>
            <a:r>
              <a:rPr sz="1600" b="1" spc="-10" dirty="0">
                <a:latin typeface="Calibri"/>
                <a:cs typeface="Calibri"/>
              </a:rPr>
              <a:t>Values</a:t>
            </a:r>
            <a:r>
              <a:rPr sz="1600" spc="-10" dirty="0">
                <a:latin typeface="Calibri"/>
                <a:cs typeface="Calibri"/>
              </a:rPr>
              <a:t>: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Priya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values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convenience,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affordability,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eco-</a:t>
            </a:r>
            <a:r>
              <a:rPr sz="1600" dirty="0">
                <a:latin typeface="Calibri"/>
                <a:cs typeface="Calibri"/>
              </a:rPr>
              <a:t>friendliness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her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transportation choices.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385"/>
              </a:spcBef>
              <a:buFont typeface="Wingdings"/>
              <a:buChar char=""/>
              <a:tabLst>
                <a:tab pos="356870" algn="l"/>
              </a:tabLst>
            </a:pPr>
            <a:r>
              <a:rPr sz="1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Needs</a:t>
            </a:r>
            <a:r>
              <a:rPr sz="16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sz="1600" b="1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Preferences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354965" marR="285115" indent="-342900" algn="just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356870" algn="l"/>
              </a:tabLst>
            </a:pPr>
            <a:r>
              <a:rPr sz="1400" b="1" dirty="0">
                <a:latin typeface="Calibri"/>
                <a:cs typeface="Calibri"/>
              </a:rPr>
              <a:t>Affordability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2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Priya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conscious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her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budget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and 	</a:t>
            </a:r>
            <a:r>
              <a:rPr sz="1400" dirty="0">
                <a:latin typeface="Calibri"/>
                <a:cs typeface="Calibri"/>
              </a:rPr>
              <a:t>seeks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vehicle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offers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value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money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without 	compromising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quality.</a:t>
            </a:r>
            <a:endParaRPr sz="1400">
              <a:latin typeface="Calibri"/>
              <a:cs typeface="Calibri"/>
            </a:endParaRPr>
          </a:p>
          <a:p>
            <a:pPr marL="356870" marR="351155" indent="-34480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6870" algn="l"/>
              </a:tabLst>
            </a:pPr>
            <a:r>
              <a:rPr sz="1400" b="1" dirty="0">
                <a:latin typeface="Calibri"/>
                <a:cs typeface="Calibri"/>
              </a:rPr>
              <a:t>Fuel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Efficiency</a:t>
            </a:r>
            <a:r>
              <a:rPr sz="1400" spc="-10" dirty="0">
                <a:latin typeface="Calibri"/>
                <a:cs typeface="Calibri"/>
              </a:rPr>
              <a:t>: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high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cost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fuel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urban </a:t>
            </a:r>
            <a:r>
              <a:rPr sz="1400" dirty="0">
                <a:latin typeface="Calibri"/>
                <a:cs typeface="Calibri"/>
              </a:rPr>
              <a:t>areas,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Priya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prefers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vehicle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fuel-efficient, </a:t>
            </a:r>
            <a:r>
              <a:rPr sz="1400" dirty="0">
                <a:latin typeface="Calibri"/>
                <a:cs typeface="Calibri"/>
              </a:rPr>
              <a:t>helping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her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save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daily</a:t>
            </a:r>
            <a:r>
              <a:rPr sz="1400" spc="-10" dirty="0">
                <a:latin typeface="Calibri"/>
                <a:cs typeface="Calibri"/>
              </a:rPr>
              <a:t> commuting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expenses.</a:t>
            </a:r>
            <a:endParaRPr sz="1400">
              <a:latin typeface="Calibri"/>
              <a:cs typeface="Calibri"/>
            </a:endParaRPr>
          </a:p>
          <a:p>
            <a:pPr marL="356870" marR="5080" indent="-34480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356870" algn="l"/>
              </a:tabLst>
            </a:pPr>
            <a:r>
              <a:rPr sz="1400" b="1" dirty="0">
                <a:latin typeface="Calibri"/>
                <a:cs typeface="Calibri"/>
              </a:rPr>
              <a:t>Modern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Features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2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Priya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enjoys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technology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looks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modern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features </a:t>
            </a:r>
            <a:r>
              <a:rPr sz="1400" dirty="0">
                <a:latin typeface="Calibri"/>
                <a:cs typeface="Calibri"/>
              </a:rPr>
              <a:t>such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smartphone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connectivity, navigation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system,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advanced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safety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features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her </a:t>
            </a:r>
            <a:r>
              <a:rPr sz="1400" spc="-10" dirty="0">
                <a:latin typeface="Calibri"/>
                <a:cs typeface="Calibri"/>
              </a:rPr>
              <a:t>vehicle.</a:t>
            </a:r>
            <a:endParaRPr sz="1400">
              <a:latin typeface="Calibri"/>
              <a:cs typeface="Calibri"/>
            </a:endParaRPr>
          </a:p>
          <a:p>
            <a:pPr marL="356870" marR="152400" indent="-34480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356870" algn="l"/>
              </a:tabLst>
            </a:pPr>
            <a:r>
              <a:rPr sz="1400" b="1" spc="-10" dirty="0">
                <a:latin typeface="Calibri"/>
                <a:cs typeface="Calibri"/>
              </a:rPr>
              <a:t>Sustainability</a:t>
            </a:r>
            <a:r>
              <a:rPr sz="1400" spc="-10" dirty="0">
                <a:latin typeface="Calibri"/>
                <a:cs typeface="Calibri"/>
              </a:rPr>
              <a:t>: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environmentally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conscious </a:t>
            </a:r>
            <a:r>
              <a:rPr sz="1400" dirty="0">
                <a:latin typeface="Calibri"/>
                <a:cs typeface="Calibri"/>
              </a:rPr>
              <a:t>individual,</a:t>
            </a:r>
            <a:r>
              <a:rPr sz="1400" spc="2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Priya</a:t>
            </a:r>
            <a:r>
              <a:rPr sz="1400" spc="2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prefers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vehicles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low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emissions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eco-friendly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features,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aligning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her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values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of </a:t>
            </a:r>
            <a:r>
              <a:rPr sz="1400" spc="-10" dirty="0">
                <a:latin typeface="Calibri"/>
                <a:cs typeface="Calibri"/>
              </a:rPr>
              <a:t>sustainability.</a:t>
            </a:r>
            <a:endParaRPr sz="14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6870" algn="l"/>
              </a:tabLst>
            </a:pPr>
            <a:r>
              <a:rPr sz="1400" b="1" spc="-10" dirty="0">
                <a:latin typeface="Calibri"/>
                <a:cs typeface="Calibri"/>
              </a:rPr>
              <a:t>Example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Vehicle</a:t>
            </a:r>
            <a:r>
              <a:rPr sz="1400" spc="-10" dirty="0">
                <a:latin typeface="Calibri"/>
                <a:cs typeface="Calibri"/>
              </a:rPr>
              <a:t>: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Tata</a:t>
            </a:r>
            <a:r>
              <a:rPr sz="1400" spc="2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Altroz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EV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8464" y="613613"/>
            <a:ext cx="4312285" cy="57804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480"/>
              </a:spcBef>
              <a:buFont typeface="Wingdings"/>
              <a:buChar char=""/>
              <a:tabLst>
                <a:tab pos="356870" algn="l"/>
              </a:tabLst>
            </a:pPr>
            <a:r>
              <a:rPr sz="1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Goals</a:t>
            </a:r>
            <a:r>
              <a:rPr sz="16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:</a:t>
            </a:r>
            <a:endParaRPr sz="1600">
              <a:latin typeface="Calibri"/>
              <a:cs typeface="Calibri"/>
            </a:endParaRPr>
          </a:p>
          <a:p>
            <a:pPr marL="356870" marR="84455" indent="24130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xpanding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charging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infrastructure, </a:t>
            </a:r>
            <a:r>
              <a:rPr sz="1600" dirty="0">
                <a:latin typeface="Calibri"/>
                <a:cs typeface="Calibri"/>
              </a:rPr>
              <a:t>enhancing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driving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range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electric</a:t>
            </a:r>
            <a:r>
              <a:rPr sz="1600" spc="-10" dirty="0">
                <a:latin typeface="Calibri"/>
                <a:cs typeface="Calibri"/>
              </a:rPr>
              <a:t> vehicles </a:t>
            </a:r>
            <a:r>
              <a:rPr sz="1600" dirty="0">
                <a:latin typeface="Calibri"/>
                <a:cs typeface="Calibri"/>
              </a:rPr>
              <a:t>like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Altroz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EV,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shifting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consumer </a:t>
            </a:r>
            <a:r>
              <a:rPr sz="1600" dirty="0">
                <a:latin typeface="Calibri"/>
                <a:cs typeface="Calibri"/>
              </a:rPr>
              <a:t>perception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towards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electric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vehicle performance.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356870" algn="l"/>
              </a:tabLst>
            </a:pP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Challenges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356870" marR="14604" indent="-344805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356870" algn="l"/>
              </a:tabLst>
            </a:pPr>
            <a:r>
              <a:rPr sz="1400" b="1" dirty="0">
                <a:latin typeface="Calibri"/>
                <a:cs typeface="Calibri"/>
              </a:rPr>
              <a:t>Charging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Infrastructure</a:t>
            </a:r>
            <a:r>
              <a:rPr sz="1400" spc="-10" dirty="0">
                <a:latin typeface="Calibri"/>
                <a:cs typeface="Calibri"/>
              </a:rPr>
              <a:t>: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35" dirty="0">
                <a:latin typeface="Calibri"/>
                <a:cs typeface="Calibri"/>
              </a:rPr>
              <a:t>Tata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Motors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collaborates</a:t>
            </a:r>
            <a:r>
              <a:rPr sz="1400" spc="-20" dirty="0">
                <a:latin typeface="Calibri"/>
                <a:cs typeface="Calibri"/>
              </a:rPr>
              <a:t> with </a:t>
            </a:r>
            <a:r>
              <a:rPr sz="1400" dirty="0">
                <a:latin typeface="Calibri"/>
                <a:cs typeface="Calibri"/>
              </a:rPr>
              <a:t>local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authorities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private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partners</a:t>
            </a:r>
            <a:r>
              <a:rPr sz="1400" dirty="0">
                <a:latin typeface="Calibri"/>
                <a:cs typeface="Calibri"/>
              </a:rPr>
              <a:t> to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expand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the </a:t>
            </a:r>
            <a:r>
              <a:rPr sz="1400" spc="-10" dirty="0">
                <a:latin typeface="Calibri"/>
                <a:cs typeface="Calibri"/>
              </a:rPr>
              <a:t>charging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infrastructure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network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urban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areas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like </a:t>
            </a:r>
            <a:r>
              <a:rPr sz="1400" dirty="0">
                <a:latin typeface="Calibri"/>
                <a:cs typeface="Calibri"/>
              </a:rPr>
              <a:t>Mumbai,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ensuring</a:t>
            </a:r>
            <a:r>
              <a:rPr sz="1400" spc="-10" dirty="0">
                <a:latin typeface="Calibri"/>
                <a:cs typeface="Calibri"/>
              </a:rPr>
              <a:t> convenient </a:t>
            </a:r>
            <a:r>
              <a:rPr sz="1400" dirty="0">
                <a:latin typeface="Calibri"/>
                <a:cs typeface="Calibri"/>
              </a:rPr>
              <a:t>access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charging stations</a:t>
            </a:r>
            <a:r>
              <a:rPr sz="1400" dirty="0">
                <a:latin typeface="Calibri"/>
                <a:cs typeface="Calibri"/>
              </a:rPr>
              <a:t> for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Altroz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EV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owners.</a:t>
            </a:r>
            <a:endParaRPr sz="1400">
              <a:latin typeface="Calibri"/>
              <a:cs typeface="Calibri"/>
            </a:endParaRPr>
          </a:p>
          <a:p>
            <a:pPr marL="356870" marR="180975" indent="-344805">
              <a:lnSpc>
                <a:spcPct val="100000"/>
              </a:lnSpc>
              <a:spcBef>
                <a:spcPts val="360"/>
              </a:spcBef>
              <a:buChar char="•"/>
              <a:tabLst>
                <a:tab pos="356870" algn="l"/>
                <a:tab pos="396875" algn="l"/>
              </a:tabLst>
            </a:pPr>
            <a:r>
              <a:rPr sz="1400" dirty="0">
                <a:latin typeface="Arial MT"/>
                <a:cs typeface="Arial MT"/>
              </a:rPr>
              <a:t>	</a:t>
            </a:r>
            <a:r>
              <a:rPr sz="1400" b="1" dirty="0">
                <a:latin typeface="Calibri"/>
                <a:cs typeface="Calibri"/>
              </a:rPr>
              <a:t>Range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Anxiety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: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Priya's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concerns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about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range </a:t>
            </a:r>
            <a:r>
              <a:rPr sz="1600" dirty="0">
                <a:latin typeface="Calibri"/>
                <a:cs typeface="Calibri"/>
              </a:rPr>
              <a:t>anxiety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providing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confidence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her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daily </a:t>
            </a:r>
            <a:r>
              <a:rPr sz="1600" dirty="0">
                <a:latin typeface="Calibri"/>
                <a:cs typeface="Calibri"/>
              </a:rPr>
              <a:t>commuting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needs.</a:t>
            </a:r>
            <a:endParaRPr sz="1600">
              <a:latin typeface="Calibri"/>
              <a:cs typeface="Calibri"/>
            </a:endParaRPr>
          </a:p>
          <a:p>
            <a:pPr marL="356870" marR="5080" indent="-344805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356870" algn="l"/>
              </a:tabLst>
            </a:pPr>
            <a:r>
              <a:rPr sz="1400" b="1" dirty="0">
                <a:latin typeface="Calibri"/>
                <a:cs typeface="Calibri"/>
              </a:rPr>
              <a:t>Financial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Incentives</a:t>
            </a:r>
            <a:r>
              <a:rPr sz="1400" spc="-10" dirty="0">
                <a:latin typeface="Calibri"/>
                <a:cs typeface="Calibri"/>
              </a:rPr>
              <a:t>: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35" dirty="0">
                <a:latin typeface="Calibri"/>
                <a:cs typeface="Calibri"/>
              </a:rPr>
              <a:t>Tata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Motors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offers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attractive </a:t>
            </a:r>
            <a:r>
              <a:rPr sz="1400" dirty="0">
                <a:latin typeface="Calibri"/>
                <a:cs typeface="Calibri"/>
              </a:rPr>
              <a:t>financing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options,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government subsidies,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and </a:t>
            </a:r>
            <a:r>
              <a:rPr sz="1400" spc="-10" dirty="0">
                <a:latin typeface="Calibri"/>
                <a:cs typeface="Calibri"/>
              </a:rPr>
              <a:t>incentives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electric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vehicle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buyers, </a:t>
            </a:r>
            <a:r>
              <a:rPr sz="1400" dirty="0">
                <a:latin typeface="Calibri"/>
                <a:cs typeface="Calibri"/>
              </a:rPr>
              <a:t>making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initial investment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Altroz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EV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more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affordable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and </a:t>
            </a:r>
            <a:r>
              <a:rPr sz="1400" spc="-10" dirty="0">
                <a:latin typeface="Calibri"/>
                <a:cs typeface="Calibri"/>
              </a:rPr>
              <a:t>appealing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Priya.</a:t>
            </a:r>
            <a:endParaRPr sz="1400">
              <a:latin typeface="Calibri"/>
              <a:cs typeface="Calibri"/>
            </a:endParaRPr>
          </a:p>
          <a:p>
            <a:pPr marL="356870" marR="399415" indent="-34480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356870" algn="l"/>
              </a:tabLst>
            </a:pPr>
            <a:r>
              <a:rPr sz="1400" b="1" spc="-10" dirty="0">
                <a:latin typeface="Calibri"/>
                <a:cs typeface="Calibri"/>
              </a:rPr>
              <a:t>Performance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Assurance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2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Altroz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EV's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superior performance,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smooth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driving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experience,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and </a:t>
            </a:r>
            <a:r>
              <a:rPr sz="1400" dirty="0">
                <a:latin typeface="Calibri"/>
                <a:cs typeface="Calibri"/>
              </a:rPr>
              <a:t>advanced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features,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dispelling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Priya's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doubts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and </a:t>
            </a:r>
            <a:r>
              <a:rPr sz="1400" spc="-10" dirty="0">
                <a:latin typeface="Calibri"/>
                <a:cs typeface="Calibri"/>
              </a:rPr>
              <a:t>showcasing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benefits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electric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mobility.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43255"/>
            <a:ext cx="8330565" cy="1000125"/>
          </a:xfrm>
          <a:prstGeom prst="rect">
            <a:avLst/>
          </a:prstGeom>
          <a:solidFill>
            <a:srgbClr val="C5D9F0"/>
          </a:solidFill>
        </p:spPr>
        <p:txBody>
          <a:bodyPr vert="horz" wrap="square" lIns="0" tIns="49530" rIns="0" bIns="0" rtlCol="0">
            <a:spAutoFit/>
          </a:bodyPr>
          <a:lstStyle/>
          <a:p>
            <a:pPr marL="2171700" marR="1113790" indent="-1052195">
              <a:lnSpc>
                <a:spcPct val="100000"/>
              </a:lnSpc>
              <a:spcBef>
                <a:spcPts val="390"/>
              </a:spcBef>
            </a:pPr>
            <a:r>
              <a:rPr sz="2800" u="none" spc="-25" dirty="0"/>
              <a:t>Part-</a:t>
            </a:r>
            <a:r>
              <a:rPr sz="2800" u="none" dirty="0"/>
              <a:t>1:Brand</a:t>
            </a:r>
            <a:r>
              <a:rPr sz="2800" u="none" spc="-85" dirty="0"/>
              <a:t> </a:t>
            </a:r>
            <a:r>
              <a:rPr sz="2800" u="none" spc="-20" dirty="0"/>
              <a:t>Study,</a:t>
            </a:r>
            <a:r>
              <a:rPr sz="2800" u="none" spc="-85" dirty="0"/>
              <a:t> </a:t>
            </a:r>
            <a:r>
              <a:rPr sz="2800" u="none" dirty="0"/>
              <a:t>Competitor</a:t>
            </a:r>
            <a:r>
              <a:rPr sz="2800" u="none" spc="-105" dirty="0"/>
              <a:t> </a:t>
            </a:r>
            <a:r>
              <a:rPr sz="2800" u="none" dirty="0"/>
              <a:t>Analysis</a:t>
            </a:r>
            <a:r>
              <a:rPr sz="2800" u="none" spc="-110" dirty="0"/>
              <a:t> </a:t>
            </a:r>
            <a:r>
              <a:rPr sz="2800" u="none" spc="-50" dirty="0"/>
              <a:t>&amp; </a:t>
            </a:r>
            <a:r>
              <a:rPr sz="2800" u="none" spc="-25" dirty="0"/>
              <a:t>Buyer’s/Audience’s</a:t>
            </a:r>
            <a:r>
              <a:rPr sz="2800" u="none" spc="-45" dirty="0"/>
              <a:t> </a:t>
            </a:r>
            <a:r>
              <a:rPr sz="2800" u="none" spc="-10" dirty="0"/>
              <a:t>Persona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35965" y="1590294"/>
            <a:ext cx="1574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535" indent="-204470">
              <a:lnSpc>
                <a:spcPct val="100000"/>
              </a:lnSpc>
              <a:spcBef>
                <a:spcPts val="100"/>
              </a:spcBef>
              <a:buSzPct val="94444"/>
              <a:buFont typeface="Wingdings"/>
              <a:buChar char=""/>
              <a:tabLst>
                <a:tab pos="216535" algn="l"/>
              </a:tabLst>
            </a:pPr>
            <a:r>
              <a:rPr sz="1800" u="sng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Competitor</a:t>
            </a:r>
            <a:r>
              <a:rPr sz="1800" u="sng" spc="-4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 </a:t>
            </a:r>
            <a:r>
              <a:rPr sz="1800" u="sng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:</a:t>
            </a:r>
            <a:r>
              <a:rPr sz="1800" u="sng" spc="-6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50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7635" y="4234688"/>
            <a:ext cx="16833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8125" indent="-227329">
              <a:lnSpc>
                <a:spcPct val="100000"/>
              </a:lnSpc>
              <a:spcBef>
                <a:spcPts val="90"/>
              </a:spcBef>
              <a:buSzPct val="95000"/>
              <a:buFont typeface="Wingdings"/>
              <a:buChar char=""/>
              <a:tabLst>
                <a:tab pos="238125" algn="l"/>
              </a:tabLst>
            </a:pP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Competitor: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9232" y="4715255"/>
            <a:ext cx="2974847" cy="17861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901" y="2618053"/>
            <a:ext cx="1905940" cy="114778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61491" y="2495757"/>
            <a:ext cx="2136370" cy="139653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725795" y="1661236"/>
            <a:ext cx="14706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535" indent="-205104">
              <a:lnSpc>
                <a:spcPct val="100000"/>
              </a:lnSpc>
              <a:spcBef>
                <a:spcPts val="100"/>
              </a:spcBef>
              <a:buSzPct val="94444"/>
              <a:buFont typeface="Wingdings"/>
              <a:buChar char=""/>
              <a:tabLst>
                <a:tab pos="216535" algn="l"/>
              </a:tabLst>
            </a:pP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Competitor:3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308" y="611505"/>
            <a:ext cx="8430895" cy="4110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8270" indent="-123825">
              <a:lnSpc>
                <a:spcPct val="100000"/>
              </a:lnSpc>
              <a:spcBef>
                <a:spcPts val="90"/>
              </a:spcBef>
              <a:buSzPct val="95000"/>
              <a:buFont typeface="Wingdings"/>
              <a:buChar char=""/>
              <a:tabLst>
                <a:tab pos="128270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Competitor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r>
              <a:rPr sz="2000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Volkswagen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55"/>
              </a:spcBef>
            </a:pPr>
            <a:endParaRPr sz="2000">
              <a:latin typeface="Calibri"/>
              <a:cs typeface="Calibri"/>
            </a:endParaRPr>
          </a:p>
          <a:p>
            <a:pPr marL="19050" marR="5080" indent="-12700">
              <a:lnSpc>
                <a:spcPct val="100299"/>
              </a:lnSpc>
              <a:buSzPct val="95833"/>
              <a:buFont typeface="Arial MT"/>
              <a:buChar char="•"/>
              <a:tabLst>
                <a:tab pos="125730" algn="l"/>
              </a:tabLst>
            </a:pPr>
            <a:r>
              <a:rPr sz="2400" dirty="0">
                <a:latin typeface="Calibri"/>
                <a:cs typeface="Calibri"/>
              </a:rPr>
              <a:t>	USP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Volkswagen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claims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higher level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quality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respect 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price, </a:t>
            </a:r>
            <a:r>
              <a:rPr sz="1800" dirty="0">
                <a:latin typeface="Calibri"/>
                <a:cs typeface="Calibri"/>
              </a:rPr>
              <a:t>compared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it's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competition.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terms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pricing,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Volkswagen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several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tactics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give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its </a:t>
            </a:r>
            <a:r>
              <a:rPr sz="1800" dirty="0">
                <a:latin typeface="Calibri"/>
                <a:cs typeface="Calibri"/>
              </a:rPr>
              <a:t>products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strong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competitive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advantage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target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market.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While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company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focus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product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quality,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tries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offer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consumer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affordable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price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every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new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car.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75"/>
              </a:spcBef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19050" marR="145415" indent="-13335">
              <a:lnSpc>
                <a:spcPct val="100000"/>
              </a:lnSpc>
              <a:buSzPct val="95000"/>
              <a:buFont typeface="Arial MT"/>
              <a:buChar char="•"/>
              <a:tabLst>
                <a:tab pos="107314" algn="l"/>
              </a:tabLst>
            </a:pPr>
            <a:r>
              <a:rPr sz="2000" dirty="0">
                <a:latin typeface="Calibri"/>
                <a:cs typeface="Calibri"/>
              </a:rPr>
              <a:t>	Online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Communication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provide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about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products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innovations, strategic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corporate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decisions,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people,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sites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outlook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at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Volkswagen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therefore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address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high-</a:t>
            </a:r>
            <a:r>
              <a:rPr sz="1800" dirty="0">
                <a:latin typeface="Calibri"/>
                <a:cs typeface="Calibri"/>
              </a:rPr>
              <a:t>visibility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opinion-</a:t>
            </a:r>
            <a:r>
              <a:rPr sz="1800" dirty="0">
                <a:latin typeface="Calibri"/>
                <a:cs typeface="Calibri"/>
              </a:rPr>
              <a:t>forming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target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groups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like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journalists, </a:t>
            </a:r>
            <a:r>
              <a:rPr sz="1800" dirty="0">
                <a:latin typeface="Calibri"/>
                <a:cs typeface="Calibri"/>
              </a:rPr>
              <a:t>bloggers,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employees,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investors,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politicians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other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disseminators.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Transparent communication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open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dialogue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especially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important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That’s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because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all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major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impact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Volkswagen’s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Europe’s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biggest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manufacturer.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SWOT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495" y="1229995"/>
            <a:ext cx="6730365" cy="4328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Strengths:</a:t>
            </a:r>
            <a:endParaRPr sz="24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spcBef>
                <a:spcPts val="218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spc="-20" dirty="0">
                <a:latin typeface="Calibri"/>
                <a:cs typeface="Calibri"/>
              </a:rPr>
              <a:t>Volkswagen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presence 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recall.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latin typeface="Calibri"/>
                <a:cs typeface="Calibri"/>
              </a:rPr>
              <a:t>One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oldest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manufacturers,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resulting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increased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reach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masses.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latin typeface="Calibri"/>
                <a:cs typeface="Calibri"/>
              </a:rPr>
              <a:t>Owner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Audi,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Bentley,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Bugatti,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Lamborghini,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Skoda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gives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wide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large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base.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spc="-20" dirty="0">
                <a:latin typeface="Calibri"/>
                <a:cs typeface="Calibri"/>
              </a:rPr>
              <a:t>Volkswagen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presence in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hybrid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cars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motorsports.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35"/>
              </a:spcBef>
            </a:pPr>
            <a:r>
              <a:rPr sz="2400" spc="-10" dirty="0">
                <a:latin typeface="Calibri"/>
                <a:cs typeface="Calibri"/>
              </a:rPr>
              <a:t>Weaknesses:</a:t>
            </a:r>
            <a:endParaRPr sz="24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spcBef>
                <a:spcPts val="218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latin typeface="Calibri"/>
                <a:cs typeface="Calibri"/>
              </a:rPr>
              <a:t>Intense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competition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global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car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manufacturing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companies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means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limited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market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share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growth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Volkswagen.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spc="-10" dirty="0">
                <a:latin typeface="Calibri"/>
                <a:cs typeface="Calibri"/>
              </a:rPr>
              <a:t>Controversy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fraud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about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emissions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cars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caused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global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brand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loss.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SWOT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Oppurtunities</a:t>
            </a:r>
            <a:r>
              <a:rPr spc="-120" dirty="0"/>
              <a:t> </a:t>
            </a:r>
            <a:r>
              <a:rPr spc="-50" dirty="0"/>
              <a:t>:</a:t>
            </a:r>
          </a:p>
          <a:p>
            <a:pPr marL="91440" indent="-88900">
              <a:lnSpc>
                <a:spcPct val="100000"/>
              </a:lnSpc>
              <a:spcBef>
                <a:spcPts val="290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/>
              <a:t>Create</a:t>
            </a:r>
            <a:r>
              <a:rPr sz="1800" spc="-25" dirty="0"/>
              <a:t> </a:t>
            </a:r>
            <a:r>
              <a:rPr sz="1800" dirty="0"/>
              <a:t>long</a:t>
            </a:r>
            <a:r>
              <a:rPr sz="1800" spc="-45" dirty="0"/>
              <a:t> </a:t>
            </a:r>
            <a:r>
              <a:rPr sz="1800" dirty="0"/>
              <a:t>term</a:t>
            </a:r>
            <a:r>
              <a:rPr sz="1800" spc="-35" dirty="0"/>
              <a:t> </a:t>
            </a:r>
            <a:r>
              <a:rPr sz="1800" spc="-10" dirty="0"/>
              <a:t>relationships</a:t>
            </a:r>
            <a:r>
              <a:rPr sz="1800" spc="-25" dirty="0"/>
              <a:t> </a:t>
            </a:r>
            <a:r>
              <a:rPr sz="1800" dirty="0"/>
              <a:t>with</a:t>
            </a:r>
            <a:r>
              <a:rPr sz="1800" spc="-45" dirty="0"/>
              <a:t> </a:t>
            </a:r>
            <a:r>
              <a:rPr sz="1800" spc="-10" dirty="0"/>
              <a:t>non-</a:t>
            </a:r>
            <a:r>
              <a:rPr sz="1800" dirty="0"/>
              <a:t>German</a:t>
            </a:r>
            <a:r>
              <a:rPr sz="1800" spc="-25" dirty="0"/>
              <a:t> </a:t>
            </a:r>
            <a:r>
              <a:rPr sz="1800" dirty="0"/>
              <a:t>car</a:t>
            </a:r>
            <a:r>
              <a:rPr sz="1800" spc="-35" dirty="0"/>
              <a:t> </a:t>
            </a:r>
            <a:r>
              <a:rPr sz="1800" spc="-10" dirty="0"/>
              <a:t>manufacturers</a:t>
            </a:r>
            <a:endParaRPr sz="1800"/>
          </a:p>
          <a:p>
            <a:pPr marL="91440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/>
              <a:t>Implementing</a:t>
            </a:r>
            <a:r>
              <a:rPr sz="1800" spc="15" dirty="0"/>
              <a:t> </a:t>
            </a:r>
            <a:r>
              <a:rPr sz="1800" spc="-10" dirty="0"/>
              <a:t>continuous</a:t>
            </a:r>
            <a:r>
              <a:rPr sz="1800" spc="-20" dirty="0"/>
              <a:t> </a:t>
            </a:r>
            <a:r>
              <a:rPr sz="1800" spc="-10" dirty="0"/>
              <a:t>innovations</a:t>
            </a:r>
            <a:r>
              <a:rPr sz="1800" spc="-45" dirty="0"/>
              <a:t> </a:t>
            </a:r>
            <a:r>
              <a:rPr sz="1800" dirty="0"/>
              <a:t>in</a:t>
            </a:r>
            <a:r>
              <a:rPr sz="1800" spc="-45" dirty="0"/>
              <a:t> </a:t>
            </a:r>
            <a:r>
              <a:rPr sz="1800" dirty="0"/>
              <a:t>cars</a:t>
            </a:r>
            <a:r>
              <a:rPr sz="1800" spc="-40" dirty="0"/>
              <a:t> </a:t>
            </a:r>
            <a:r>
              <a:rPr sz="1800" dirty="0"/>
              <a:t>to</a:t>
            </a:r>
            <a:r>
              <a:rPr sz="1800" spc="-50" dirty="0"/>
              <a:t> </a:t>
            </a:r>
            <a:r>
              <a:rPr sz="1800" dirty="0"/>
              <a:t>stand</a:t>
            </a:r>
            <a:r>
              <a:rPr sz="1800" spc="-45" dirty="0"/>
              <a:t> </a:t>
            </a:r>
            <a:r>
              <a:rPr sz="1800" spc="-10" dirty="0"/>
              <a:t>competition</a:t>
            </a:r>
            <a:r>
              <a:rPr sz="1800" spc="-45" dirty="0"/>
              <a:t> </a:t>
            </a:r>
            <a:r>
              <a:rPr sz="1800" spc="-25" dirty="0"/>
              <a:t>can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z="1800" dirty="0"/>
              <a:t>boost</a:t>
            </a:r>
            <a:r>
              <a:rPr sz="1800" spc="-50" dirty="0"/>
              <a:t> </a:t>
            </a:r>
            <a:r>
              <a:rPr sz="1800" spc="-10" dirty="0"/>
              <a:t>Volkswagen</a:t>
            </a:r>
            <a:endParaRPr sz="1800"/>
          </a:p>
          <a:p>
            <a:pPr marL="91440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spc="-20" dirty="0"/>
              <a:t>Volkswagen</a:t>
            </a:r>
            <a:r>
              <a:rPr sz="1800" spc="-65" dirty="0"/>
              <a:t> </a:t>
            </a:r>
            <a:r>
              <a:rPr sz="1800" dirty="0"/>
              <a:t>can</a:t>
            </a:r>
            <a:r>
              <a:rPr sz="1800" spc="-60" dirty="0"/>
              <a:t> </a:t>
            </a:r>
            <a:r>
              <a:rPr sz="1800" dirty="0"/>
              <a:t>enter</a:t>
            </a:r>
            <a:r>
              <a:rPr sz="1800" spc="-35" dirty="0"/>
              <a:t> </a:t>
            </a:r>
            <a:r>
              <a:rPr sz="1800" spc="-10" dirty="0"/>
              <a:t>different</a:t>
            </a:r>
            <a:r>
              <a:rPr sz="1800" spc="-15" dirty="0"/>
              <a:t> </a:t>
            </a:r>
            <a:r>
              <a:rPr sz="1800" dirty="0"/>
              <a:t>markets</a:t>
            </a:r>
            <a:r>
              <a:rPr sz="1800" spc="-85" dirty="0"/>
              <a:t> </a:t>
            </a:r>
            <a:r>
              <a:rPr sz="1800" dirty="0"/>
              <a:t>by</a:t>
            </a:r>
            <a:r>
              <a:rPr sz="1800" spc="-70" dirty="0"/>
              <a:t> </a:t>
            </a:r>
            <a:r>
              <a:rPr sz="1800" dirty="0"/>
              <a:t>offering</a:t>
            </a:r>
            <a:r>
              <a:rPr sz="1800" spc="-40" dirty="0"/>
              <a:t> </a:t>
            </a:r>
            <a:r>
              <a:rPr sz="1800" dirty="0"/>
              <a:t>cars</a:t>
            </a:r>
            <a:r>
              <a:rPr sz="1800" spc="-75" dirty="0"/>
              <a:t> </a:t>
            </a:r>
            <a:r>
              <a:rPr sz="1800" dirty="0"/>
              <a:t>with</a:t>
            </a:r>
            <a:r>
              <a:rPr sz="1800" spc="-65" dirty="0"/>
              <a:t> </a:t>
            </a:r>
            <a:r>
              <a:rPr sz="1800" spc="-10" dirty="0"/>
              <a:t>features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z="1800" spc="-10" dirty="0"/>
              <a:t>attractive</a:t>
            </a:r>
            <a:r>
              <a:rPr sz="1800" spc="-45" dirty="0"/>
              <a:t> </a:t>
            </a:r>
            <a:r>
              <a:rPr sz="1800" dirty="0"/>
              <a:t>for</a:t>
            </a:r>
            <a:r>
              <a:rPr sz="1800" spc="-45" dirty="0"/>
              <a:t> </a:t>
            </a:r>
            <a:r>
              <a:rPr sz="1800" dirty="0"/>
              <a:t>the</a:t>
            </a:r>
            <a:r>
              <a:rPr sz="1800" spc="-45" dirty="0"/>
              <a:t> </a:t>
            </a:r>
            <a:r>
              <a:rPr sz="1800" spc="-10" dirty="0"/>
              <a:t>targeted</a:t>
            </a:r>
            <a:r>
              <a:rPr sz="1800" spc="-25" dirty="0"/>
              <a:t> </a:t>
            </a:r>
            <a:r>
              <a:rPr sz="1800" spc="-10" dirty="0"/>
              <a:t>market</a:t>
            </a:r>
            <a:endParaRPr sz="1800"/>
          </a:p>
          <a:p>
            <a:pPr marL="91440" indent="-88900">
              <a:lnSpc>
                <a:spcPct val="1000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/>
              <a:t>Increasing</a:t>
            </a:r>
            <a:r>
              <a:rPr sz="1800" spc="-55" dirty="0"/>
              <a:t> </a:t>
            </a:r>
            <a:r>
              <a:rPr sz="1800" dirty="0"/>
              <a:t>purchasing</a:t>
            </a:r>
            <a:r>
              <a:rPr sz="1800" spc="-30" dirty="0"/>
              <a:t> </a:t>
            </a:r>
            <a:r>
              <a:rPr sz="1800" dirty="0"/>
              <a:t>power</a:t>
            </a:r>
            <a:r>
              <a:rPr sz="1800" spc="-65" dirty="0"/>
              <a:t> </a:t>
            </a:r>
            <a:r>
              <a:rPr sz="1800" dirty="0"/>
              <a:t>of</a:t>
            </a:r>
            <a:r>
              <a:rPr sz="1800" spc="-100" dirty="0"/>
              <a:t> </a:t>
            </a:r>
            <a:r>
              <a:rPr sz="1800" spc="-10" dirty="0"/>
              <a:t>people</a:t>
            </a:r>
            <a:endParaRPr sz="1800"/>
          </a:p>
          <a:p>
            <a:pPr marL="12700">
              <a:lnSpc>
                <a:spcPct val="100000"/>
              </a:lnSpc>
              <a:spcBef>
                <a:spcPts val="2140"/>
              </a:spcBef>
            </a:pPr>
            <a:r>
              <a:rPr spc="-10" dirty="0"/>
              <a:t>Threats:</a:t>
            </a:r>
          </a:p>
          <a:p>
            <a:pPr marL="12700" marR="5080" indent="-10160">
              <a:lnSpc>
                <a:spcPct val="100000"/>
              </a:lnSpc>
              <a:spcBef>
                <a:spcPts val="218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spc="-10" dirty="0"/>
              <a:t>	Innovative</a:t>
            </a:r>
            <a:r>
              <a:rPr sz="1800" spc="-55" dirty="0"/>
              <a:t> </a:t>
            </a:r>
            <a:r>
              <a:rPr sz="1800" spc="-10" dirty="0"/>
              <a:t>features</a:t>
            </a:r>
            <a:r>
              <a:rPr sz="1800" spc="-35" dirty="0"/>
              <a:t> </a:t>
            </a:r>
            <a:r>
              <a:rPr sz="1800" dirty="0"/>
              <a:t>included</a:t>
            </a:r>
            <a:r>
              <a:rPr sz="1800" spc="10" dirty="0"/>
              <a:t> </a:t>
            </a:r>
            <a:r>
              <a:rPr sz="1800" dirty="0"/>
              <a:t>by</a:t>
            </a:r>
            <a:r>
              <a:rPr sz="1800" spc="-65" dirty="0"/>
              <a:t> </a:t>
            </a:r>
            <a:r>
              <a:rPr sz="1800" spc="-10" dirty="0"/>
              <a:t>competitors</a:t>
            </a:r>
            <a:r>
              <a:rPr sz="1800" spc="-70" dirty="0"/>
              <a:t> </a:t>
            </a:r>
            <a:r>
              <a:rPr sz="1800" dirty="0"/>
              <a:t>can</a:t>
            </a:r>
            <a:r>
              <a:rPr sz="1800" spc="-50" dirty="0"/>
              <a:t> </a:t>
            </a:r>
            <a:r>
              <a:rPr sz="1800" spc="-10" dirty="0"/>
              <a:t>affect</a:t>
            </a:r>
            <a:r>
              <a:rPr sz="1800" spc="-70" dirty="0"/>
              <a:t> </a:t>
            </a:r>
            <a:r>
              <a:rPr sz="1800" dirty="0"/>
              <a:t>market</a:t>
            </a:r>
            <a:r>
              <a:rPr sz="1800" spc="-70" dirty="0"/>
              <a:t> </a:t>
            </a:r>
            <a:r>
              <a:rPr sz="1800" dirty="0"/>
              <a:t>share</a:t>
            </a:r>
            <a:r>
              <a:rPr sz="1800" spc="-50" dirty="0"/>
              <a:t> </a:t>
            </a:r>
            <a:r>
              <a:rPr sz="1800" spc="-25" dirty="0"/>
              <a:t>of </a:t>
            </a:r>
            <a:r>
              <a:rPr sz="1800" spc="-10" dirty="0"/>
              <a:t>Volkswagen</a:t>
            </a:r>
            <a:endParaRPr sz="1800"/>
          </a:p>
          <a:p>
            <a:pPr marL="91440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/>
              <a:t>Increasing</a:t>
            </a:r>
            <a:r>
              <a:rPr sz="1800" spc="-45" dirty="0"/>
              <a:t> </a:t>
            </a:r>
            <a:r>
              <a:rPr sz="1800" dirty="0"/>
              <a:t>fuel</a:t>
            </a:r>
            <a:r>
              <a:rPr sz="1800" spc="-40" dirty="0"/>
              <a:t> </a:t>
            </a:r>
            <a:r>
              <a:rPr sz="1800" dirty="0"/>
              <a:t>costs</a:t>
            </a:r>
            <a:r>
              <a:rPr sz="1800" spc="-85" dirty="0"/>
              <a:t> </a:t>
            </a:r>
            <a:r>
              <a:rPr sz="1800" dirty="0"/>
              <a:t>can</a:t>
            </a:r>
            <a:r>
              <a:rPr sz="1800" spc="-65" dirty="0"/>
              <a:t> </a:t>
            </a:r>
            <a:r>
              <a:rPr sz="1800" dirty="0"/>
              <a:t>reduce</a:t>
            </a:r>
            <a:r>
              <a:rPr sz="1800" spc="-45" dirty="0"/>
              <a:t> </a:t>
            </a:r>
            <a:r>
              <a:rPr sz="1800" dirty="0"/>
              <a:t>purchase</a:t>
            </a:r>
            <a:r>
              <a:rPr sz="1800" spc="-45" dirty="0"/>
              <a:t> </a:t>
            </a:r>
            <a:r>
              <a:rPr sz="1800" dirty="0"/>
              <a:t>of</a:t>
            </a:r>
            <a:r>
              <a:rPr sz="1800" spc="-75" dirty="0"/>
              <a:t> </a:t>
            </a:r>
            <a:r>
              <a:rPr sz="1800" spc="-20" dirty="0"/>
              <a:t>cars</a:t>
            </a:r>
            <a:endParaRPr sz="1800"/>
          </a:p>
          <a:p>
            <a:pPr marL="91440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spc="-10" dirty="0"/>
              <a:t>Government</a:t>
            </a:r>
            <a:r>
              <a:rPr sz="1800" spc="-30" dirty="0"/>
              <a:t> </a:t>
            </a:r>
            <a:r>
              <a:rPr sz="1800" dirty="0"/>
              <a:t>regulations</a:t>
            </a:r>
            <a:r>
              <a:rPr sz="1800" spc="-10" dirty="0"/>
              <a:t> </a:t>
            </a:r>
            <a:r>
              <a:rPr sz="1800" dirty="0"/>
              <a:t>and</a:t>
            </a:r>
            <a:r>
              <a:rPr sz="1800" spc="-50" dirty="0"/>
              <a:t> </a:t>
            </a:r>
            <a:r>
              <a:rPr sz="1800" dirty="0"/>
              <a:t>policies</a:t>
            </a:r>
            <a:r>
              <a:rPr sz="1800" spc="-35" dirty="0"/>
              <a:t> </a:t>
            </a:r>
            <a:r>
              <a:rPr sz="1800" dirty="0"/>
              <a:t>to</a:t>
            </a:r>
            <a:r>
              <a:rPr sz="1800" spc="-55" dirty="0"/>
              <a:t> </a:t>
            </a:r>
            <a:r>
              <a:rPr sz="1800" spc="-10" dirty="0"/>
              <a:t>protect</a:t>
            </a:r>
            <a:r>
              <a:rPr sz="1800" spc="-65" dirty="0"/>
              <a:t> </a:t>
            </a:r>
            <a:r>
              <a:rPr sz="1800" spc="-10" dirty="0"/>
              <a:t>interest</a:t>
            </a:r>
            <a:r>
              <a:rPr sz="1800" spc="-5" dirty="0"/>
              <a:t> </a:t>
            </a:r>
            <a:r>
              <a:rPr sz="1800" dirty="0"/>
              <a:t>of</a:t>
            </a:r>
            <a:r>
              <a:rPr sz="1800" spc="-65" dirty="0"/>
              <a:t> </a:t>
            </a:r>
            <a:r>
              <a:rPr sz="1800" dirty="0"/>
              <a:t>local</a:t>
            </a:r>
            <a:r>
              <a:rPr sz="1800" spc="-65" dirty="0"/>
              <a:t> </a:t>
            </a:r>
            <a:r>
              <a:rPr sz="1800" spc="-25" dirty="0"/>
              <a:t>car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z="1800" spc="-10" dirty="0"/>
              <a:t>manufacturers</a:t>
            </a:r>
            <a:r>
              <a:rPr sz="1800" spc="-20" dirty="0"/>
              <a:t> </a:t>
            </a:r>
            <a:r>
              <a:rPr sz="1800" dirty="0"/>
              <a:t>e.g.</a:t>
            </a:r>
            <a:r>
              <a:rPr sz="1800" spc="10" dirty="0"/>
              <a:t> </a:t>
            </a:r>
            <a:r>
              <a:rPr sz="1800" spc="-110" dirty="0"/>
              <a:t>TATA</a:t>
            </a:r>
            <a:r>
              <a:rPr sz="1800" spc="-10" dirty="0"/>
              <a:t> </a:t>
            </a:r>
            <a:r>
              <a:rPr sz="1800" dirty="0"/>
              <a:t>in</a:t>
            </a:r>
            <a:r>
              <a:rPr sz="1800" spc="-5" dirty="0"/>
              <a:t> </a:t>
            </a:r>
            <a:r>
              <a:rPr sz="1800" spc="-20" dirty="0"/>
              <a:t>India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1950</Words>
  <Application>Microsoft Office PowerPoint</Application>
  <PresentationFormat>On-screen Show (4:3)</PresentationFormat>
  <Paragraphs>378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Slide 1</vt:lpstr>
      <vt:lpstr>Slide 2</vt:lpstr>
      <vt:lpstr>Brand Study(Mission/Values &amp; Usp)</vt:lpstr>
      <vt:lpstr>Brand study (Brand Tone &amp; KPI)</vt:lpstr>
      <vt:lpstr>Buyer/Audience Persona</vt:lpstr>
      <vt:lpstr>Part-1:Brand Study, Competitor Analysis &amp; Buyer’s/Audience’s Persona</vt:lpstr>
      <vt:lpstr>Slide 7</vt:lpstr>
      <vt:lpstr>SWOT</vt:lpstr>
      <vt:lpstr>SWOT</vt:lpstr>
      <vt:lpstr>Slide 10</vt:lpstr>
      <vt:lpstr>SWOT</vt:lpstr>
      <vt:lpstr>SWOT</vt:lpstr>
      <vt:lpstr>Slide 13</vt:lpstr>
      <vt:lpstr>SWOT</vt:lpstr>
      <vt:lpstr>SWOT</vt:lpstr>
      <vt:lpstr>Part 2: SEO &amp; Keyword Research</vt:lpstr>
      <vt:lpstr>SEO Audit</vt:lpstr>
      <vt:lpstr>On Page Optimization</vt:lpstr>
      <vt:lpstr>On Page Optimization (Content Optimization)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Siva</dc:creator>
  <cp:lastModifiedBy>Siva</cp:lastModifiedBy>
  <cp:revision>12</cp:revision>
  <dcterms:created xsi:type="dcterms:W3CDTF">2024-04-26T04:56:57Z</dcterms:created>
  <dcterms:modified xsi:type="dcterms:W3CDTF">2024-04-26T06:39:04Z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2024-04-26T00:00:00Z</vt:filetime>
  </property>
  <property fmtid="{D5CDD505-2E9C-101B-9397-08002B2CF9AE}" pid="5" name="Producer">
    <vt:lpwstr>www.ilovepdf.com</vt:lpwstr>
  </property>
</Properties>
</file>