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7"/>
  </p:notesMasterIdLst>
  <p:sldIdLst>
    <p:sldId id="3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Buchanan" initials="SB" lastIdx="2" clrIdx="0">
    <p:extLst>
      <p:ext uri="{19B8F6BF-5375-455C-9EA6-DF929625EA0E}">
        <p15:presenceInfo xmlns:p15="http://schemas.microsoft.com/office/powerpoint/2012/main" userId="75e6bc1c2aa61b7a" providerId="Windows Live"/>
      </p:ext>
    </p:extLst>
  </p:cmAuthor>
  <p:cmAuthor id="2" name="James Burleson" initials="JB" lastIdx="1" clrIdx="1">
    <p:extLst>
      <p:ext uri="{19B8F6BF-5375-455C-9EA6-DF929625EA0E}">
        <p15:presenceInfo xmlns:p15="http://schemas.microsoft.com/office/powerpoint/2012/main" userId="James Burleson" providerId="None"/>
      </p:ext>
    </p:extLst>
  </p:cmAuthor>
  <p:cmAuthor id="3" name="Sandy Alto (GP Strategies Corporation)" initials="SA(SC" lastIdx="1" clrIdx="2">
    <p:extLst>
      <p:ext uri="{19B8F6BF-5375-455C-9EA6-DF929625EA0E}">
        <p15:presenceInfo xmlns:p15="http://schemas.microsoft.com/office/powerpoint/2012/main" userId="S-1-5-21-2127521184-1604012920-1887927527-293338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47FE5-9C48-442E-BEE4-0E76DDF939BF}" v="1" dt="2018-05-08T17:30:14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3" autoAdjust="0"/>
    <p:restoredTop sz="78231" autoAdjust="0"/>
  </p:normalViewPr>
  <p:slideViewPr>
    <p:cSldViewPr snapToGrid="0">
      <p:cViewPr varScale="1">
        <p:scale>
          <a:sx n="99" d="100"/>
          <a:sy n="99" d="100"/>
        </p:scale>
        <p:origin x="1416" y="168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7/1/20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0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1A82DC-2529-4862-82F8-452F2E8F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1F2DAF-83C5-4281-8099-FC9E4E596F0A}"/>
              </a:ext>
            </a:extLst>
          </p:cNvPr>
          <p:cNvGrpSpPr/>
          <p:nvPr/>
        </p:nvGrpSpPr>
        <p:grpSpPr>
          <a:xfrm>
            <a:off x="468630" y="1019850"/>
            <a:ext cx="9488796" cy="4226311"/>
            <a:chOff x="284480" y="1203217"/>
            <a:chExt cx="11592446" cy="53607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503814-85A8-4F0E-B41F-628889F99532}"/>
                </a:ext>
              </a:extLst>
            </p:cNvPr>
            <p:cNvSpPr/>
            <p:nvPr/>
          </p:nvSpPr>
          <p:spPr>
            <a:xfrm>
              <a:off x="284480" y="1203217"/>
              <a:ext cx="11592446" cy="5360777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7737CE1-25AD-448A-90F5-9E1CDD2C7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415" y="1890775"/>
              <a:ext cx="780290" cy="780290"/>
            </a:xfrm>
            <a:prstGeom prst="rect">
              <a:avLst/>
            </a:prstGeom>
          </p:spPr>
        </p:pic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F1FCCA4-C8B4-45C1-BBC0-AB9FEFF47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735" y="3557015"/>
              <a:ext cx="780290" cy="78029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F6D31A-7333-4828-AFA9-1A1A07A29B58}"/>
                </a:ext>
              </a:extLst>
            </p:cNvPr>
            <p:cNvSpPr txBox="1"/>
            <p:nvPr/>
          </p:nvSpPr>
          <p:spPr>
            <a:xfrm>
              <a:off x="518160" y="4724400"/>
              <a:ext cx="2245360" cy="774732"/>
            </a:xfrm>
            <a:prstGeom prst="rect">
              <a:avLst/>
            </a:prstGeom>
            <a:solidFill>
              <a:srgbClr val="1C1989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Contoso customers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F82A00-5178-48A2-9468-8F7B91B05903}"/>
                </a:ext>
              </a:extLst>
            </p:cNvPr>
            <p:cNvSpPr/>
            <p:nvPr/>
          </p:nvSpPr>
          <p:spPr>
            <a:xfrm>
              <a:off x="3169920" y="1422400"/>
              <a:ext cx="8564879" cy="3728720"/>
            </a:xfrm>
            <a:prstGeom prst="rect">
              <a:avLst/>
            </a:prstGeom>
            <a:solidFill>
              <a:srgbClr val="1C1989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D2E066C-964B-4F3D-B1FB-699A321A7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1746" y="5638063"/>
              <a:ext cx="780290" cy="780290"/>
            </a:xfrm>
            <a:prstGeom prst="rect">
              <a:avLst/>
            </a:prstGeom>
          </p:spPr>
        </p:pic>
        <p:pic>
          <p:nvPicPr>
            <p:cNvPr id="12" name="Picture 11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A084CF19-C044-45DC-B4E1-AA0A12D25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950465" y="2650745"/>
              <a:ext cx="924560" cy="924560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6E19EA3-14EC-4C48-BFCD-02E8D5DA7190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2377440" y="3113024"/>
              <a:ext cx="573025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4D6B10-4805-4523-B13C-4CE117790493}"/>
                </a:ext>
              </a:extLst>
            </p:cNvPr>
            <p:cNvCxnSpPr/>
            <p:nvPr/>
          </p:nvCxnSpPr>
          <p:spPr>
            <a:xfrm>
              <a:off x="2367280" y="2286000"/>
              <a:ext cx="0" cy="1758695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A6C5116-F910-4710-A4E1-81E800CCE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3520" y="2286000"/>
              <a:ext cx="87782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C0E5DC-51F0-4ECD-A283-CBBF01B7B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9614" y="4034535"/>
              <a:ext cx="87782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2EA7B1A-6541-40D5-AA09-5E6E097F6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3280" y="3860800"/>
              <a:ext cx="87782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5BEEA41-9D25-4585-BDAD-EC12AE9C2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920" y="2265680"/>
              <a:ext cx="87782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EB330BB-ED85-4B85-B9E9-2603831270C6}"/>
                </a:ext>
              </a:extLst>
            </p:cNvPr>
            <p:cNvCxnSpPr/>
            <p:nvPr/>
          </p:nvCxnSpPr>
          <p:spPr>
            <a:xfrm>
              <a:off x="5571746" y="2265680"/>
              <a:ext cx="0" cy="26314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E8FBEB-249F-43D1-A8D9-144781F67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94" y="3571240"/>
              <a:ext cx="113" cy="29057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C2BB81B-9972-4780-A58E-8C1B7959A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21592" y="2565350"/>
              <a:ext cx="923657" cy="923657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6816FB73-67BA-4457-A44C-4B7A06C76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43040" y="2033404"/>
              <a:ext cx="1827396" cy="1827396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0C87A65-F5C2-4901-88FE-7C871CD92842}"/>
                </a:ext>
              </a:extLst>
            </p:cNvPr>
            <p:cNvCxnSpPr/>
            <p:nvPr/>
          </p:nvCxnSpPr>
          <p:spPr>
            <a:xfrm>
              <a:off x="6096000" y="3027178"/>
              <a:ext cx="690880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95ED5450-F654-4E9D-8F2B-8E388B770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55477" y="3058160"/>
              <a:ext cx="1913067" cy="1478279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D0E00CE-C344-4A15-8967-C92ED4213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85957" y="1493520"/>
              <a:ext cx="1913067" cy="1478279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377A63-0FFC-4C94-B2E2-653281E47C1A}"/>
                </a:ext>
              </a:extLst>
            </p:cNvPr>
            <p:cNvCxnSpPr/>
            <p:nvPr/>
          </p:nvCxnSpPr>
          <p:spPr>
            <a:xfrm>
              <a:off x="8188960" y="3027178"/>
              <a:ext cx="690880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85E5D6-4194-425F-BAB8-68244630E676}"/>
                </a:ext>
              </a:extLst>
            </p:cNvPr>
            <p:cNvSpPr txBox="1"/>
            <p:nvPr/>
          </p:nvSpPr>
          <p:spPr>
            <a:xfrm>
              <a:off x="6374383" y="5862676"/>
              <a:ext cx="5360414" cy="507511"/>
            </a:xfrm>
            <a:prstGeom prst="rect">
              <a:avLst/>
            </a:prstGeom>
            <a:solidFill>
              <a:srgbClr val="1C1989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Contoso data center, (Dallas, TX) 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043FE3AB-4A72-42D0-88D9-ED3173745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642095" y="1820578"/>
              <a:ext cx="1764285" cy="1363312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FB0A84AA-00C5-47A3-B6CB-5F768EB23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631935" y="2938178"/>
              <a:ext cx="1764285" cy="1363312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41E1076-239B-4AC4-80AD-9A9F3F3FB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433859" y="2428240"/>
              <a:ext cx="1937721" cy="149733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1CE3A6-7F8E-43A3-AFA9-86BBA58AA964}"/>
                </a:ext>
              </a:extLst>
            </p:cNvPr>
            <p:cNvSpPr txBox="1"/>
            <p:nvPr/>
          </p:nvSpPr>
          <p:spPr>
            <a:xfrm>
              <a:off x="3576657" y="4358641"/>
              <a:ext cx="1761408" cy="584775"/>
            </a:xfrm>
            <a:prstGeom prst="rect">
              <a:avLst/>
            </a:prstGeom>
            <a:solidFill>
              <a:srgbClr val="1C1989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Public facing Web servers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B31AB-36AF-4B18-91B7-818F35B82B77}"/>
                </a:ext>
              </a:extLst>
            </p:cNvPr>
            <p:cNvSpPr txBox="1"/>
            <p:nvPr/>
          </p:nvSpPr>
          <p:spPr>
            <a:xfrm>
              <a:off x="8910657" y="4536439"/>
              <a:ext cx="1493183" cy="338554"/>
            </a:xfrm>
            <a:prstGeom prst="rect">
              <a:avLst/>
            </a:prstGeom>
            <a:solidFill>
              <a:srgbClr val="1C1989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SQL servers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CE3AB5-2B2C-45F4-AF70-9F979344852D}"/>
                </a:ext>
              </a:extLst>
            </p:cNvPr>
            <p:cNvSpPr txBox="1"/>
            <p:nvPr/>
          </p:nvSpPr>
          <p:spPr>
            <a:xfrm>
              <a:off x="6583679" y="3606800"/>
              <a:ext cx="1731265" cy="584775"/>
            </a:xfrm>
            <a:prstGeom prst="rect">
              <a:avLst/>
            </a:prstGeom>
            <a:solidFill>
              <a:srgbClr val="1C1989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Application servers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78C174-8067-4F45-9CA6-6E503B501F65}"/>
                </a:ext>
              </a:extLst>
            </p:cNvPr>
            <p:cNvSpPr txBox="1"/>
            <p:nvPr/>
          </p:nvSpPr>
          <p:spPr>
            <a:xfrm>
              <a:off x="4786031" y="3952241"/>
              <a:ext cx="1588353" cy="338554"/>
            </a:xfrm>
            <a:prstGeom prst="rect">
              <a:avLst/>
            </a:prstGeom>
            <a:solidFill>
              <a:srgbClr val="1C1989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Queue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AECE2C-843F-4557-AB50-594D4D6FF7D5}"/>
              </a:ext>
            </a:extLst>
          </p:cNvPr>
          <p:cNvGrpSpPr/>
          <p:nvPr/>
        </p:nvGrpSpPr>
        <p:grpSpPr>
          <a:xfrm>
            <a:off x="8481060" y="5289969"/>
            <a:ext cx="3536836" cy="1498344"/>
            <a:chOff x="284480" y="1098871"/>
            <a:chExt cx="11592446" cy="546512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64DF1A-719D-4911-A7A3-AD36773E3D8D}"/>
                </a:ext>
              </a:extLst>
            </p:cNvPr>
            <p:cNvSpPr/>
            <p:nvPr/>
          </p:nvSpPr>
          <p:spPr>
            <a:xfrm>
              <a:off x="284480" y="1098871"/>
              <a:ext cx="11592446" cy="54651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7" name="Picture 3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DFC6414-2D07-43C4-A941-6BD41C7FD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415" y="1890775"/>
              <a:ext cx="780290" cy="780290"/>
            </a:xfrm>
            <a:prstGeom prst="rect">
              <a:avLst/>
            </a:prstGeom>
          </p:spPr>
        </p:pic>
        <p:pic>
          <p:nvPicPr>
            <p:cNvPr id="38" name="Picture 3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1334BC7-2804-4029-A292-0D34A2D2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735" y="3557015"/>
              <a:ext cx="780290" cy="78029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249D8C5-8780-45EA-B6D6-D43C7DB95A97}"/>
                </a:ext>
              </a:extLst>
            </p:cNvPr>
            <p:cNvSpPr/>
            <p:nvPr/>
          </p:nvSpPr>
          <p:spPr>
            <a:xfrm>
              <a:off x="3169920" y="1422400"/>
              <a:ext cx="8564879" cy="3728720"/>
            </a:xfrm>
            <a:prstGeom prst="rect">
              <a:avLst/>
            </a:prstGeom>
            <a:solidFill>
              <a:srgbClr val="1C1989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3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1488206-157E-41FA-A673-1CFBC2FB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1746" y="5548688"/>
              <a:ext cx="780289" cy="780291"/>
            </a:xfrm>
            <a:prstGeom prst="rect">
              <a:avLst/>
            </a:prstGeom>
          </p:spPr>
        </p:pic>
        <p:pic>
          <p:nvPicPr>
            <p:cNvPr id="41" name="Picture 40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2DE47B5-A72A-4CF2-9D34-8BEA18FB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950465" y="2650745"/>
              <a:ext cx="924560" cy="924560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3799C9-0CD0-454C-B6F9-483C7EC8C49C}"/>
                </a:ext>
              </a:extLst>
            </p:cNvPr>
            <p:cNvCxnSpPr>
              <a:endCxn id="41" idx="0"/>
            </p:cNvCxnSpPr>
            <p:nvPr/>
          </p:nvCxnSpPr>
          <p:spPr>
            <a:xfrm>
              <a:off x="2377440" y="3113024"/>
              <a:ext cx="573025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932502-886D-45D6-933F-2BB2E3B7D78C}"/>
                </a:ext>
              </a:extLst>
            </p:cNvPr>
            <p:cNvCxnSpPr/>
            <p:nvPr/>
          </p:nvCxnSpPr>
          <p:spPr>
            <a:xfrm>
              <a:off x="2367280" y="2286000"/>
              <a:ext cx="0" cy="1758695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F7110A6-4FE8-4049-8097-8BD060B2A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3520" y="2286000"/>
              <a:ext cx="87782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1A3E12A-6511-4DAE-8422-4F656A6E4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9614" y="4034535"/>
              <a:ext cx="87782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9F968B6-EE26-4FBB-9652-4387DDDAF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3280" y="3860800"/>
              <a:ext cx="87782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CEF5605-516E-4EC2-9436-7388495680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920" y="2265680"/>
              <a:ext cx="87782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A7CBC81-EBB1-47B9-B540-BF6E43C6E107}"/>
                </a:ext>
              </a:extLst>
            </p:cNvPr>
            <p:cNvCxnSpPr/>
            <p:nvPr/>
          </p:nvCxnSpPr>
          <p:spPr>
            <a:xfrm>
              <a:off x="5571746" y="2265680"/>
              <a:ext cx="0" cy="26314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1B7EBE2-FF3B-4FCC-9E17-1FA4F62C9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294" y="3571240"/>
              <a:ext cx="113" cy="29057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D11D495A-3972-44CA-90E5-0EB2B0C2D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21592" y="2565350"/>
              <a:ext cx="923657" cy="923657"/>
            </a:xfrm>
            <a:prstGeom prst="rect">
              <a:avLst/>
            </a:prstGeom>
          </p:spPr>
        </p:pic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E9E7DB8C-F961-448E-BC5B-5B86CD3A8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43040" y="2033404"/>
              <a:ext cx="1827396" cy="1827396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70D2E3-C6F7-4154-A634-DFA08F0F4E44}"/>
                </a:ext>
              </a:extLst>
            </p:cNvPr>
            <p:cNvCxnSpPr/>
            <p:nvPr/>
          </p:nvCxnSpPr>
          <p:spPr>
            <a:xfrm>
              <a:off x="6096000" y="3027178"/>
              <a:ext cx="690880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0001CEB-D860-47A6-AAE0-6B26E5400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55477" y="3058160"/>
              <a:ext cx="1913067" cy="1478279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10165D53-067D-43B1-9F00-2D1AE2FA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85957" y="1493520"/>
              <a:ext cx="1913067" cy="1478279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5A86B62-7D98-4952-8EED-72AC0FD3E6AF}"/>
                </a:ext>
              </a:extLst>
            </p:cNvPr>
            <p:cNvCxnSpPr/>
            <p:nvPr/>
          </p:nvCxnSpPr>
          <p:spPr>
            <a:xfrm>
              <a:off x="8188960" y="3027178"/>
              <a:ext cx="690880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5D7C30-3C02-48AD-B324-F2DA7F2A4E6E}"/>
                </a:ext>
              </a:extLst>
            </p:cNvPr>
            <p:cNvSpPr txBox="1"/>
            <p:nvPr/>
          </p:nvSpPr>
          <p:spPr>
            <a:xfrm>
              <a:off x="6352035" y="5329242"/>
              <a:ext cx="5360413" cy="1203288"/>
            </a:xfrm>
            <a:prstGeom prst="rect">
              <a:avLst/>
            </a:prstGeom>
            <a:solidFill>
              <a:srgbClr val="1C1989"/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DR site (Tulsa, OK) 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C11EB38C-2914-4235-A966-F2E509AF5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642095" y="1820578"/>
              <a:ext cx="1764285" cy="1363312"/>
            </a:xfrm>
            <a:prstGeom prst="rect">
              <a:avLst/>
            </a:prstGeom>
          </p:spPr>
        </p:pic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FBA79414-6892-4B8B-9F84-CF02DE292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631935" y="2938178"/>
              <a:ext cx="1764285" cy="1363312"/>
            </a:xfrm>
            <a:prstGeom prst="rect">
              <a:avLst/>
            </a:prstGeom>
          </p:spPr>
        </p:pic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F4C2E284-A4E3-417B-A058-9AAD69644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433859" y="2428240"/>
              <a:ext cx="1937721" cy="1497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01192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F7D529-36AB-45DA-B239-2F912F2D161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2023ac63-7b75-4916-a9ee-591457758ee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d9c797ad-d7c3-4982-82b7-81352a75e4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8109</TotalTime>
  <Words>31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Customer situation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Paul Burpo</cp:lastModifiedBy>
  <cp:revision>227</cp:revision>
  <dcterms:created xsi:type="dcterms:W3CDTF">2016-01-21T23:17:09Z</dcterms:created>
  <dcterms:modified xsi:type="dcterms:W3CDTF">2020-07-01T21:25:19Z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