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63" r:id="rId10"/>
    <p:sldId id="324" r:id="rId11"/>
    <p:sldId id="354" r:id="rId12"/>
    <p:sldId id="327" r:id="rId13"/>
    <p:sldId id="361" r:id="rId14"/>
    <p:sldId id="326" r:id="rId15"/>
    <p:sldId id="330" r:id="rId16"/>
    <p:sldId id="364" r:id="rId17"/>
    <p:sldId id="303" r:id="rId18"/>
    <p:sldId id="365" r:id="rId19"/>
    <p:sldId id="331" r:id="rId20"/>
    <p:sldId id="305" r:id="rId21"/>
    <p:sldId id="320" r:id="rId22"/>
    <p:sldId id="322" r:id="rId23"/>
    <p:sldId id="321" r:id="rId24"/>
    <p:sldId id="317" r:id="rId25"/>
    <p:sldId id="338" r:id="rId26"/>
    <p:sldId id="343" r:id="rId27"/>
    <p:sldId id="357" r:id="rId28"/>
    <p:sldId id="340" r:id="rId29"/>
    <p:sldId id="366" r:id="rId30"/>
    <p:sldId id="359" r:id="rId31"/>
    <p:sldId id="360" r:id="rId32"/>
    <p:sldId id="358" r:id="rId33"/>
    <p:sldId id="362" r:id="rId34"/>
    <p:sldId id="342" r:id="rId35"/>
    <p:sldId id="356" r:id="rId36"/>
    <p:sldId id="349" r:id="rId37"/>
    <p:sldId id="352" r:id="rId38"/>
    <p:sldId id="353" r:id="rId39"/>
    <p:sldId id="351" r:id="rId40"/>
    <p:sldId id="367"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78367" autoAdjust="0"/>
  </p:normalViewPr>
  <p:slideViewPr>
    <p:cSldViewPr snapToGrid="0">
      <p:cViewPr varScale="1">
        <p:scale>
          <a:sx n="99" d="100"/>
          <a:sy n="99" d="100"/>
        </p:scale>
        <p:origin x="1184" y="17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July 2020</a:t>
            </a:r>
          </a:p>
          <a:p>
            <a:endParaRPr lang="en-US" sz="1200" kern="1200">
              <a:solidFill>
                <a:schemeClr val="tx1"/>
              </a:solidFill>
              <a:effectLst/>
              <a:latin typeface="+mn-lt"/>
              <a:ea typeface="+mn-ea"/>
              <a:cs typeface="+mn-cs"/>
            </a:endParaRPr>
          </a:p>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40333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03179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98323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950409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083286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7/1/20 4:26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2120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548624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FusionTumo.</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415558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48122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rPr>
              <a:t>Design an integration model that would allow resource access for both Contoso and Fabrikam users.</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rPr>
              <a:t>Propose a self-service approach that will allow Contoso and Fabrikam developers provision their own resources from the service catalog offered by infrastructure teams. The scope of resources available in service catalog must be controlled centrally, with an oversight by designated Contoso and Fabrikam administrators.</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5798510"/>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Recommend a procedure for delegation of permissions that would not only allow designated Fabrikam IT admins to manage Contoso infrastructure but also account for the need to provide limited access to the Contoso internal audit team.</a:t>
            </a:r>
          </a:p>
          <a:p>
            <a:pPr marL="514350" indent="-514350">
              <a:lnSpc>
                <a:spcPct val="90000"/>
              </a:lnSpc>
              <a:spcAft>
                <a:spcPts val="600"/>
              </a:spcAft>
              <a:buFont typeface="+mj-lt"/>
              <a:buAutoNum type="arabicPeriod" startAt="9"/>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Suggest a methodology that would facilitate implementing corporate standards by automating the process of resource provisioning and configuration.</a:t>
            </a:r>
          </a:p>
          <a:p>
            <a:pPr marL="514350" indent="-514350">
              <a:lnSpc>
                <a:spcPct val="90000"/>
              </a:lnSpc>
              <a:spcAft>
                <a:spcPts val="600"/>
              </a:spcAft>
              <a:buFont typeface="+mj-lt"/>
              <a:buAutoNum type="arabicPeriod" startAt="9"/>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Document standard operational tasks such as infrastructure backup and log collection.</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195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2044658" cy="589699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where we have to use two sets of skillsets?</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zure Stack provides a common set of tools and APIs with the Azure public cloud.">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4339650"/>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Fabrikam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In this preferred solution, the Azure public cloud will provide part of the solution with hybrid connectivity enabled through site-to-site VPN. The primary application is deployed on-premises with Azure Stack.">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157566"/>
          </a:xfrm>
        </p:spPr>
        <p:txBody>
          <a:bodyPr/>
          <a:lstStyle/>
          <a:p>
            <a:pPr marL="0" indent="0">
              <a:spcAft>
                <a:spcPts val="600"/>
              </a:spcAft>
              <a:buNone/>
            </a:pPr>
            <a:r>
              <a:rPr lang="en-US" sz="3600" dirty="0"/>
              <a:t>Cloud operators</a:t>
            </a:r>
          </a:p>
          <a:p>
            <a:pPr lvl="1">
              <a:spcAft>
                <a:spcPts val="600"/>
              </a:spcAft>
            </a:pPr>
            <a:r>
              <a:rPr lang="en-US" sz="2800" dirty="0"/>
              <a:t>FT will act in this role as the Service Provider.</a:t>
            </a:r>
          </a:p>
          <a:p>
            <a:pPr lvl="1">
              <a:spcAft>
                <a:spcPts val="600"/>
              </a:spcAft>
            </a:pPr>
            <a:r>
              <a:rPr lang="en-US" sz="2800" dirty="0"/>
              <a:t>Through the delegated providers model, Contoso and Fabrikam IT staff will be able to create delegated offers and plans</a:t>
            </a:r>
          </a:p>
          <a:p>
            <a:pPr lvl="1">
              <a:spcAft>
                <a:spcPts val="600"/>
              </a:spcAft>
            </a:pPr>
            <a:r>
              <a:rPr lang="en-US" sz="2800" dirty="0"/>
              <a:t>FT will be able to leverage built-in and custom Role Based Access Control roles to provide restricted access to the Azure Stack Admin portal to Contoso and Fabrikam staff</a:t>
            </a:r>
          </a:p>
          <a:p>
            <a:pPr marL="0" indent="0">
              <a:spcAft>
                <a:spcPts val="600"/>
              </a:spcAft>
              <a:buNone/>
            </a:pPr>
            <a:r>
              <a:rPr lang="en-US" sz="3600" dirty="0"/>
              <a:t>Regions</a:t>
            </a:r>
          </a:p>
          <a:p>
            <a:pPr lvl="1">
              <a:spcAft>
                <a:spcPts val="600"/>
              </a:spcAft>
            </a:pPr>
            <a:r>
              <a:rPr lang="en-US" sz="2800" dirty="0"/>
              <a:t>One Azure Stack region will be created in the FT Dallas datacenter.</a:t>
            </a:r>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3532505"/>
          </a:xfrm>
        </p:spPr>
        <p:txBody>
          <a:bodyPr/>
          <a:lstStyle/>
          <a:p>
            <a:pPr marL="0" indent="0">
              <a:spcAft>
                <a:spcPts val="600"/>
              </a:spcAft>
              <a:buNone/>
            </a:pPr>
            <a:r>
              <a:rPr lang="en-US" sz="3600" dirty="0"/>
              <a:t>Tenants</a:t>
            </a:r>
          </a:p>
          <a:p>
            <a:pPr lvl="1">
              <a:spcAft>
                <a:spcPts val="600"/>
              </a:spcAft>
            </a:pPr>
            <a:r>
              <a:rPr lang="en-US" sz="2800" dirty="0"/>
              <a:t>Contoso will be setup as the primary tenant</a:t>
            </a:r>
          </a:p>
          <a:p>
            <a:pPr lvl="1">
              <a:spcAft>
                <a:spcPts val="600"/>
              </a:spcAft>
            </a:pPr>
            <a:r>
              <a:rPr lang="en-US" sz="2800" dirty="0"/>
              <a:t>To accommodate requirements for integration with Fabrikam Azure Active Directory, FT will implement multi-tenant Azure Stack topology.</a:t>
            </a:r>
          </a:p>
          <a:p>
            <a:pPr lvl="1">
              <a:spcAft>
                <a:spcPts val="600"/>
              </a:spcAft>
            </a:pPr>
            <a:r>
              <a:rPr lang="en-US" sz="2800" dirty="0"/>
              <a:t>The same topology can be further extended to include other tenants as Contoso grows its business</a:t>
            </a:r>
          </a:p>
          <a:p>
            <a:pPr lvl="1"/>
            <a:endParaRPr lang="en-US" sz="2032" dirty="0"/>
          </a:p>
        </p:txBody>
      </p:sp>
    </p:spTree>
    <p:extLst>
      <p:ext uri="{BB962C8B-B14F-4D97-AF65-F5344CB8AC3E}">
        <p14:creationId xmlns:p14="http://schemas.microsoft.com/office/powerpoint/2010/main" val="295210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6440225"/>
          </a:xfrm>
        </p:spPr>
        <p:txBody>
          <a:bodyPr/>
          <a:lstStyle/>
          <a:p>
            <a:pPr marL="0" indent="0">
              <a:spcAft>
                <a:spcPts val="600"/>
              </a:spcAft>
              <a:buNone/>
            </a:pPr>
            <a:r>
              <a:rPr lang="en-US" sz="3600" dirty="0"/>
              <a:t>Subscriptions</a:t>
            </a:r>
          </a:p>
          <a:p>
            <a:pPr lvl="1">
              <a:spcAft>
                <a:spcPts val="600"/>
              </a:spcAft>
            </a:pPr>
            <a:r>
              <a:rPr lang="en-US" sz="2800" dirty="0"/>
              <a:t>The Azure Stack environment will contain multiple subscriptions. </a:t>
            </a:r>
          </a:p>
          <a:p>
            <a:pPr lvl="1">
              <a:spcAft>
                <a:spcPts val="600"/>
              </a:spcAft>
            </a:pPr>
            <a:r>
              <a:rPr lang="en-US" sz="2800" dirty="0"/>
              <a:t>Distinct subscriptions will facilitate cost allocation and chargeback processes.</a:t>
            </a:r>
            <a:endParaRPr lang="en-US" sz="2032" dirty="0"/>
          </a:p>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SQL Server RP will be installed and made available.</a:t>
            </a:r>
            <a:endParaRPr lang="en-US" sz="2800" dirty="0">
              <a:cs typeface="Segoe UI Semilight"/>
            </a:endParaRP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taxonomy of creating an Azure Stack offering is depicted. Included in the image is the region, tenant, subscription, offer, plan and services.">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 uri="{C183D7F6-B498-43B3-948B-1728B52AA6E4}">
                <adec:decorative xmlns:adec="http://schemas.microsoft.com/office/drawing/2017/decorative" val="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2103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6286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All of the services that are used for this application in both of Azure Public and Azure Stack leverage PaaS.  As a result, there is very limited need for management of the platforms beyond the application.</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00752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01648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as long as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79208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There is no need for creating duplicate accounts for Fabrikam users. When using Azure Active Directory as the identity provider, Azure Stack supports multi-tenant topology. Once implemented, the topology allows users from different Azure Active Directory tenants provision and access Azure Stack offers directly from the Azure Stack User portal. When using Active Directory Federation Services (AD FS) as the identity provider, multi-tenancy can be provided through federation trusts.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9501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906232"/>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recently acquired Fabrikam, a financial analytics company based in Houston, TX.</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Fabrikam has already its Azure AD tenant and significant experience in working with Azure</a:t>
            </a:r>
          </a:p>
          <a:p>
            <a:pPr marL="571500" indent="-571500">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wants to leverage Fabrikam’s experience and provide its IT staff a sufficient level of autonomy in managing computing resources.</a:t>
            </a:r>
          </a:p>
          <a:p>
            <a:pPr marL="0" indent="0">
              <a:buNone/>
            </a:pPr>
            <a:endParaRPr lang="en-US" sz="3200" i="1" dirty="0"/>
          </a:p>
        </p:txBody>
      </p:sp>
    </p:spTree>
    <p:extLst>
      <p:ext uri="{BB962C8B-B14F-4D97-AF65-F5344CB8AC3E}">
        <p14:creationId xmlns:p14="http://schemas.microsoft.com/office/powerpoint/2010/main" val="292498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6112443"/>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Contoso wants to integrate Fabrikam’s internal apps to process and analyze data used by its mortgage application.</a:t>
            </a:r>
          </a:p>
          <a:p>
            <a:pPr marL="0" indent="0">
              <a:spcAft>
                <a:spcPts val="600"/>
              </a:spcAft>
              <a:buNone/>
            </a:pPr>
            <a:endParaRPr lang="en-US" sz="3200" dirty="0">
              <a:gradFill>
                <a:gsLst>
                  <a:gs pos="2917">
                    <a:schemeClr val="tx1"/>
                  </a:gs>
                  <a:gs pos="30000">
                    <a:schemeClr val="tx1"/>
                  </a:gs>
                </a:gsLst>
                <a:lin ang="5400000" scaled="0"/>
              </a:gradFill>
            </a:endParaRP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7474</TotalTime>
  <Words>3028</Words>
  <Application>Microsoft Macintosh PowerPoint</Application>
  <PresentationFormat>Widescreen</PresentationFormat>
  <Paragraphs>268</Paragraphs>
  <Slides>38</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Paul Burpo</cp:lastModifiedBy>
  <cp:revision>188</cp:revision>
  <dcterms:created xsi:type="dcterms:W3CDTF">2016-01-21T23:17:09Z</dcterms:created>
  <dcterms:modified xsi:type="dcterms:W3CDTF">2020-07-01T21:26:55Z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