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Inter" panose="020B0604020202020204" charset="0"/>
      <p:regular r:id="rId15"/>
      <p:bold r:id="rId16"/>
    </p:embeddedFont>
    <p:embeddedFont>
      <p:font typeface="Lexend" panose="020B0604020202020204" charset="0"/>
      <p:regular r:id="rId17"/>
      <p:bold r:id="rId18"/>
    </p:embeddedFont>
    <p:embeddedFont>
      <p:font typeface="Nunito" panose="020B0604020202020204" charset="-52"/>
      <p:regular r:id="rId19"/>
      <p:bold r:id="rId20"/>
      <p:italic r:id="rId21"/>
      <p:boldItalic r:id="rId22"/>
    </p:embeddedFont>
    <p:embeddedFont>
      <p:font typeface="League Spartan" panose="020B0604020202020204" charset="0"/>
      <p:regular r:id="rId23"/>
      <p:bold r:id="rId24"/>
    </p:embeddedFont>
    <p:embeddedFont>
      <p:font typeface="Maven Pro" panose="020B0604020202020204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SLIDES_API23957352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SLIDES_API23957352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SLIDES_API239573527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SLIDES_API239573527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209db4624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209db4624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SLIDES_API239573527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SLIDES_API239573527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SLIDES_API239573527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SLIDES_API239573527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209db4624c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209db4624c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20018b0e32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20018b0e32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20018b0e3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20018b0e3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20018b0e32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20018b0e32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20018b0e3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20018b0e3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SLIDES_API239573527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SLIDES_API239573527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SLIDES_API239573527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SLIDES_API239573527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?ref=SlidesAI.io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?ref=SlidesAI.io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?ref=SlidesAI.io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news.ycombinator.com/item?id=3891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?ref=SlidesAI.io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?ref=SlidesAI.io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?ref=SlidesAI.io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?ref=SlidesAI.io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?ref=SlidesAI.io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?ref=SlidesAI.io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?ref=SlidesAI.io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8" name="Google Shape;278;p13"/>
          <p:cNvGrpSpPr/>
          <p:nvPr/>
        </p:nvGrpSpPr>
        <p:grpSpPr>
          <a:xfrm>
            <a:off x="406350" y="1879650"/>
            <a:ext cx="8331300" cy="1384200"/>
            <a:chOff x="406350" y="2317800"/>
            <a:chExt cx="8331300" cy="1384200"/>
          </a:xfrm>
        </p:grpSpPr>
        <p:sp>
          <p:nvSpPr>
            <p:cNvPr id="279" name="Google Shape;279;p13"/>
            <p:cNvSpPr txBox="1"/>
            <p:nvPr/>
          </p:nvSpPr>
          <p:spPr>
            <a:xfrm>
              <a:off x="406350" y="3194100"/>
              <a:ext cx="83313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Inter"/>
                  <a:ea typeface="Inter"/>
                  <a:cs typeface="Inter"/>
                  <a:sym typeface="Inter"/>
                </a:rPr>
                <a:t>Data Science Section</a:t>
              </a:r>
              <a:endParaRPr>
                <a:latin typeface="Inter"/>
                <a:ea typeface="Inter"/>
                <a:cs typeface="Inter"/>
                <a:sym typeface="Inter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Inter"/>
                  <a:ea typeface="Inter"/>
                  <a:cs typeface="Inter"/>
                  <a:sym typeface="Inter"/>
                </a:rPr>
                <a:t>32 Bits of Analytics</a:t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280" name="Google Shape;280;p13"/>
            <p:cNvSpPr txBox="1"/>
            <p:nvPr/>
          </p:nvSpPr>
          <p:spPr>
            <a:xfrm>
              <a:off x="406350" y="2317800"/>
              <a:ext cx="83313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2400" b="1">
                  <a:latin typeface="League Spartan"/>
                  <a:ea typeface="League Spartan"/>
                  <a:cs typeface="League Spartan"/>
                  <a:sym typeface="League Spartan"/>
                </a:rPr>
                <a:t>Changellenge Cup IT 2023 </a:t>
              </a:r>
              <a:endParaRPr sz="2400" b="1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2"/>
          <p:cNvSpPr txBox="1"/>
          <p:nvPr/>
        </p:nvSpPr>
        <p:spPr>
          <a:xfrm>
            <a:off x="7848600" y="4838700"/>
            <a:ext cx="12699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Photo by </a:t>
            </a:r>
            <a:r>
              <a:rPr lang="ru" sz="800" u="sng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Pixabay</a:t>
            </a:r>
            <a:endParaRPr sz="80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59" name="Google Shape;359;p22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2"/>
          <p:cNvSpPr txBox="1"/>
          <p:nvPr/>
        </p:nvSpPr>
        <p:spPr>
          <a:xfrm>
            <a:off x="912500" y="148600"/>
            <a:ext cx="5214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b="1">
                <a:latin typeface="League Spartan"/>
                <a:ea typeface="League Spartan"/>
                <a:cs typeface="League Spartan"/>
                <a:sym typeface="League Spartan"/>
              </a:rPr>
              <a:t>Рекомендации для команды VK</a:t>
            </a:r>
            <a:endParaRPr sz="2400"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361" name="Google Shape;361;p22"/>
          <p:cNvSpPr txBox="1"/>
          <p:nvPr/>
        </p:nvSpPr>
        <p:spPr>
          <a:xfrm>
            <a:off x="290550" y="656500"/>
            <a:ext cx="3718500" cy="42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Inter"/>
                <a:ea typeface="Inter"/>
                <a:cs typeface="Inter"/>
                <a:sym typeface="Inter"/>
              </a:rPr>
              <a:t>Чтобы увеличить активность пользователей 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Inter"/>
                <a:ea typeface="Inter"/>
                <a:cs typeface="Inter"/>
                <a:sym typeface="Inter"/>
              </a:rPr>
              <a:t>в комментариях, можно принять во внимание следующие методы: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-"/>
            </a:pPr>
            <a:r>
              <a:rPr lang="ru">
                <a:latin typeface="Inter"/>
                <a:ea typeface="Inter"/>
                <a:cs typeface="Inter"/>
                <a:sym typeface="Inter"/>
              </a:rPr>
              <a:t>сделать интерактивные в</a:t>
            </a:r>
            <a:r>
              <a:rPr lang="ru" b="1">
                <a:latin typeface="Inter"/>
                <a:ea typeface="Inter"/>
                <a:cs typeface="Inter"/>
                <a:sym typeface="Inter"/>
              </a:rPr>
              <a:t>сплывающие окна с подсказками</a:t>
            </a:r>
            <a:r>
              <a:rPr lang="ru">
                <a:latin typeface="Inter"/>
                <a:ea typeface="Inter"/>
                <a:cs typeface="Inter"/>
                <a:sym typeface="Inter"/>
              </a:rPr>
              <a:t> для пользователей. В подсказках будет описано, как пользователь может сделать комментарий популярнее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-"/>
            </a:pPr>
            <a:r>
              <a:rPr lang="ru">
                <a:latin typeface="Inter"/>
                <a:ea typeface="Inter"/>
                <a:cs typeface="Inter"/>
                <a:sym typeface="Inter"/>
              </a:rPr>
              <a:t>предусмотреть </a:t>
            </a:r>
            <a:r>
              <a:rPr lang="ru" b="1">
                <a:latin typeface="Inter"/>
                <a:ea typeface="Inter"/>
                <a:cs typeface="Inter"/>
                <a:sym typeface="Inter"/>
              </a:rPr>
              <a:t>систему поощрения</a:t>
            </a:r>
            <a:r>
              <a:rPr lang="ru">
                <a:latin typeface="Inter"/>
                <a:ea typeface="Inter"/>
                <a:cs typeface="Inter"/>
                <a:sym typeface="Inter"/>
              </a:rPr>
              <a:t> за большое количество комментариев с высокими баллами: сделать напротив имени пользователя иконку с короной или предусмотреть другие привилегии по пользованию мессенджером.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62" name="Google Shape;36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9050" y="1454375"/>
            <a:ext cx="4967000" cy="287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3"/>
          <p:cNvSpPr txBox="1"/>
          <p:nvPr/>
        </p:nvSpPr>
        <p:spPr>
          <a:xfrm>
            <a:off x="7848600" y="4838700"/>
            <a:ext cx="12699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Photo by </a:t>
            </a:r>
            <a:r>
              <a:rPr lang="ru" sz="800" u="sng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Pixabay</a:t>
            </a:r>
            <a:endParaRPr sz="80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68" name="Google Shape;368;p23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3"/>
          <p:cNvSpPr txBox="1"/>
          <p:nvPr/>
        </p:nvSpPr>
        <p:spPr>
          <a:xfrm>
            <a:off x="1677095" y="405700"/>
            <a:ext cx="600233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b="1" dirty="0">
                <a:latin typeface="League Spartan"/>
                <a:ea typeface="League Spartan"/>
                <a:cs typeface="League Spartan"/>
                <a:sym typeface="League Spartan"/>
              </a:rPr>
              <a:t>Рекомендации для пользователей</a:t>
            </a:r>
            <a:endParaRPr sz="2400" b="1" dirty="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370" name="Google Shape;370;p23"/>
          <p:cNvSpPr txBox="1"/>
          <p:nvPr/>
        </p:nvSpPr>
        <p:spPr>
          <a:xfrm>
            <a:off x="62150" y="903675"/>
            <a:ext cx="52140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Inter"/>
                <a:ea typeface="Inter"/>
                <a:cs typeface="Inter"/>
                <a:sym typeface="Inter"/>
              </a:rPr>
              <a:t>Мы смоделировали форму, где отражен возможный способ оповещения пользователя о способах улучшения его комментария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71" name="Google Shape;37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100" y="1722750"/>
            <a:ext cx="5243590" cy="3322724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23"/>
          <p:cNvSpPr txBox="1"/>
          <p:nvPr/>
        </p:nvSpPr>
        <p:spPr>
          <a:xfrm>
            <a:off x="6015625" y="1787424"/>
            <a:ext cx="1663800" cy="29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Nunito"/>
                <a:ea typeface="Nunito"/>
                <a:cs typeface="Nunito"/>
                <a:sym typeface="Nunito"/>
              </a:rPr>
              <a:t>like: 47083              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Nunito"/>
                <a:ea typeface="Nunito"/>
                <a:cs typeface="Nunito"/>
                <a:sym typeface="Nunito"/>
              </a:rPr>
              <a:t>people: 41115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Nunito"/>
                <a:ea typeface="Nunito"/>
                <a:cs typeface="Nunito"/>
                <a:sym typeface="Nunito"/>
              </a:rPr>
              <a:t>would: 40818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Nunito"/>
                <a:ea typeface="Nunito"/>
                <a:cs typeface="Nunito"/>
                <a:sym typeface="Nunito"/>
              </a:rPr>
              <a:t>url: 40750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Nunito"/>
                <a:ea typeface="Nunito"/>
                <a:cs typeface="Nunito"/>
                <a:sym typeface="Nunito"/>
              </a:rPr>
              <a:t>one: 38736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Nunito"/>
                <a:ea typeface="Nunito"/>
                <a:cs typeface="Nunito"/>
                <a:sym typeface="Nunito"/>
              </a:rPr>
              <a:t>get: 35931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Nunito"/>
                <a:ea typeface="Nunito"/>
                <a:cs typeface="Nunito"/>
                <a:sym typeface="Nunito"/>
              </a:rPr>
              <a:t>time: 31385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Nunito"/>
                <a:ea typeface="Nunito"/>
                <a:cs typeface="Nunito"/>
                <a:sym typeface="Nunito"/>
              </a:rPr>
              <a:t>make: 29826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Nunito"/>
                <a:ea typeface="Nunito"/>
                <a:cs typeface="Nunito"/>
                <a:sym typeface="Nunito"/>
              </a:rPr>
              <a:t>thing: 28183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Nunito"/>
                <a:ea typeface="Nunito"/>
                <a:cs typeface="Nunito"/>
                <a:sym typeface="Nunito"/>
              </a:rPr>
              <a:t>work: 27166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3" name="Google Shape;373;p23"/>
          <p:cNvSpPr txBox="1"/>
          <p:nvPr/>
        </p:nvSpPr>
        <p:spPr>
          <a:xfrm>
            <a:off x="7427075" y="2002975"/>
            <a:ext cx="16116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Nunito"/>
                <a:ea typeface="Nunito"/>
                <a:cs typeface="Nunito"/>
                <a:sym typeface="Nunito"/>
              </a:rPr>
              <a:t>think: 26428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Nunito"/>
                <a:ea typeface="Nunito"/>
                <a:cs typeface="Nunito"/>
                <a:sym typeface="Nunito"/>
              </a:rPr>
              <a:t>really: 23869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Nunito"/>
                <a:ea typeface="Nunito"/>
                <a:cs typeface="Nunito"/>
                <a:sym typeface="Nunito"/>
              </a:rPr>
              <a:t>use: 23400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Nunito"/>
                <a:ea typeface="Nunito"/>
                <a:cs typeface="Nunito"/>
                <a:sym typeface="Nunito"/>
              </a:rPr>
              <a:t>way: 23048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Nunito"/>
                <a:ea typeface="Nunito"/>
                <a:cs typeface="Nunito"/>
                <a:sym typeface="Nunito"/>
              </a:rPr>
              <a:t>good: 21602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Nunito"/>
                <a:ea typeface="Nunito"/>
                <a:cs typeface="Nunito"/>
                <a:sym typeface="Nunito"/>
              </a:rPr>
              <a:t>want: 21550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Nunito"/>
                <a:ea typeface="Nunito"/>
                <a:cs typeface="Nunito"/>
                <a:sym typeface="Nunito"/>
              </a:rPr>
              <a:t>even: 21498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Nunito"/>
                <a:ea typeface="Nunito"/>
                <a:cs typeface="Nunito"/>
                <a:sym typeface="Nunito"/>
              </a:rPr>
              <a:t>much: 21432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Nunito"/>
                <a:ea typeface="Nunito"/>
                <a:cs typeface="Nunito"/>
                <a:sym typeface="Nunito"/>
              </a:rPr>
              <a:t>could: 21086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Nunito"/>
                <a:ea typeface="Nunito"/>
                <a:cs typeface="Nunito"/>
                <a:sym typeface="Nunito"/>
              </a:rPr>
              <a:t>need: 20209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4" name="Google Shape;374;p23"/>
          <p:cNvSpPr txBox="1"/>
          <p:nvPr/>
        </p:nvSpPr>
        <p:spPr>
          <a:xfrm>
            <a:off x="6015625" y="993900"/>
            <a:ext cx="3042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Nunito"/>
                <a:ea typeface="Nunito"/>
                <a:cs typeface="Nunito"/>
                <a:sym typeface="Nunito"/>
              </a:rPr>
              <a:t>Также собрали ТОП-20 самых популярных слов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5" name="Google Shape;375;p23"/>
          <p:cNvSpPr/>
          <p:nvPr/>
        </p:nvSpPr>
        <p:spPr>
          <a:xfrm>
            <a:off x="5819875" y="1037400"/>
            <a:ext cx="3088200" cy="3980100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4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4"/>
          <p:cNvSpPr txBox="1"/>
          <p:nvPr/>
        </p:nvSpPr>
        <p:spPr>
          <a:xfrm>
            <a:off x="406350" y="2254200"/>
            <a:ext cx="83313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b="1">
                <a:latin typeface="League Spartan"/>
                <a:ea typeface="League Spartan"/>
                <a:cs typeface="League Spartan"/>
                <a:sym typeface="League Spartan"/>
              </a:rPr>
              <a:t>Thank you for your time 😊</a:t>
            </a:r>
            <a:endParaRPr sz="2400"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/>
          <p:nvPr/>
        </p:nvSpPr>
        <p:spPr>
          <a:xfrm>
            <a:off x="7848600" y="4838700"/>
            <a:ext cx="12699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Photo by </a:t>
            </a:r>
            <a:r>
              <a:rPr lang="ru" sz="800" u="sng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Pixabay</a:t>
            </a:r>
            <a:endParaRPr sz="80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86" name="Google Shape;286;p14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4"/>
          <p:cNvSpPr txBox="1"/>
          <p:nvPr/>
        </p:nvSpPr>
        <p:spPr>
          <a:xfrm>
            <a:off x="485875" y="480125"/>
            <a:ext cx="45213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b="1">
                <a:latin typeface="League Spartan"/>
                <a:ea typeface="League Spartan"/>
                <a:cs typeface="League Spartan"/>
                <a:sym typeface="League Spartan"/>
              </a:rPr>
              <a:t>Проверка данных и EDA</a:t>
            </a:r>
            <a:endParaRPr sz="2400"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288" name="Google Shape;288;p14"/>
          <p:cNvSpPr txBox="1"/>
          <p:nvPr/>
        </p:nvSpPr>
        <p:spPr>
          <a:xfrm>
            <a:off x="364100" y="611925"/>
            <a:ext cx="45213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Inter"/>
                <a:ea typeface="Inter"/>
                <a:cs typeface="Inter"/>
                <a:sym typeface="Inter"/>
              </a:rPr>
              <a:t>На основании визуального анализа были выделены некоторые закономерности в данных и впоследствии обработаны: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AutoNum type="arabicPeriod"/>
            </a:pPr>
            <a:r>
              <a:rPr lang="ru">
                <a:latin typeface="Inter"/>
                <a:ea typeface="Inter"/>
                <a:cs typeface="Inter"/>
                <a:sym typeface="Inter"/>
              </a:rPr>
              <a:t>Смайлики (позитивные и грустные) и заменены на SMILE SAD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AutoNum type="arabicPeriod"/>
            </a:pPr>
            <a:r>
              <a:rPr lang="ru">
                <a:latin typeface="Inter"/>
                <a:ea typeface="Inter"/>
                <a:cs typeface="Inter"/>
                <a:sym typeface="Inter"/>
              </a:rPr>
              <a:t>Почты и заменены на mail 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AutoNum type="arabicPeriod"/>
            </a:pPr>
            <a:r>
              <a:rPr lang="ru">
                <a:latin typeface="Inter"/>
                <a:ea typeface="Inter"/>
                <a:cs typeface="Inter"/>
                <a:sym typeface="Inter"/>
              </a:rPr>
              <a:t>Найдены все ссылки (http,https,www), отделены друг от друга и заменены на URL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AutoNum type="arabicPeriod"/>
            </a:pPr>
            <a:r>
              <a:rPr lang="ru">
                <a:latin typeface="Inter"/>
                <a:ea typeface="Inter"/>
                <a:cs typeface="Inter"/>
                <a:sym typeface="Inter"/>
              </a:rPr>
              <a:t>Найдены все ссылки на источники ([1] [2]) и заменены на LINKS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AutoNum type="arabicPeriod"/>
            </a:pPr>
            <a:r>
              <a:rPr lang="ru">
                <a:latin typeface="Inter"/>
                <a:ea typeface="Inter"/>
                <a:cs typeface="Inter"/>
                <a:sym typeface="Inter"/>
              </a:rPr>
              <a:t>Так же текст был обработан от символов юникода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89" name="Google Shape;289;p14"/>
          <p:cNvPicPr preferRelativeResize="0"/>
          <p:nvPr/>
        </p:nvPicPr>
        <p:blipFill rotWithShape="1">
          <a:blip r:embed="rId4">
            <a:alphaModFix/>
          </a:blip>
          <a:srcRect t="-9390" b="9389"/>
          <a:stretch/>
        </p:blipFill>
        <p:spPr>
          <a:xfrm>
            <a:off x="5007187" y="1119826"/>
            <a:ext cx="3958426" cy="21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14"/>
          <p:cNvSpPr txBox="1"/>
          <p:nvPr/>
        </p:nvSpPr>
        <p:spPr>
          <a:xfrm>
            <a:off x="364100" y="3864825"/>
            <a:ext cx="86943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Inter"/>
                <a:ea typeface="Inter"/>
                <a:cs typeface="Inter"/>
                <a:sym typeface="Inter"/>
              </a:rPr>
              <a:t>Нашли сайт, откуда спарсили данные </a:t>
            </a:r>
            <a:r>
              <a:rPr lang="ru" u="sng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https://news.ycombinator.com/item?id=3891</a:t>
            </a:r>
            <a:r>
              <a:rPr lang="ru">
                <a:latin typeface="Inter"/>
                <a:ea typeface="Inter"/>
                <a:cs typeface="Inter"/>
                <a:sym typeface="Inter"/>
              </a:rPr>
              <a:t> .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Inter"/>
                <a:ea typeface="Inter"/>
                <a:cs typeface="Inter"/>
                <a:sym typeface="Inter"/>
              </a:rPr>
              <a:t> Обнаружили, что комментарии ранжируются на основании оценок пользователей. 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5"/>
          <p:cNvSpPr txBox="1"/>
          <p:nvPr/>
        </p:nvSpPr>
        <p:spPr>
          <a:xfrm>
            <a:off x="7848600" y="4838700"/>
            <a:ext cx="12699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Photo by </a:t>
            </a:r>
            <a:r>
              <a:rPr lang="ru" sz="800" u="sng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Pixabay</a:t>
            </a:r>
            <a:endParaRPr sz="80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96" name="Google Shape;296;p15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5"/>
          <p:cNvSpPr txBox="1"/>
          <p:nvPr/>
        </p:nvSpPr>
        <p:spPr>
          <a:xfrm>
            <a:off x="552250" y="374700"/>
            <a:ext cx="45213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b="1">
                <a:latin typeface="League Spartan"/>
                <a:ea typeface="League Spartan"/>
                <a:cs typeface="League Spartan"/>
                <a:sym typeface="League Spartan"/>
              </a:rPr>
              <a:t>Проверка данных и EDA</a:t>
            </a:r>
            <a:endParaRPr sz="2400"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298" name="Google Shape;298;p15"/>
          <p:cNvSpPr txBox="1"/>
          <p:nvPr/>
        </p:nvSpPr>
        <p:spPr>
          <a:xfrm>
            <a:off x="552250" y="882600"/>
            <a:ext cx="45213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Inter"/>
                <a:ea typeface="Inter"/>
                <a:cs typeface="Inter"/>
                <a:sym typeface="Inter"/>
              </a:rPr>
              <a:t>Для обработки постов и комментариев мы применили ряд методов предобработки </a:t>
            </a:r>
            <a:r>
              <a:rPr lang="ru" dirty="0" smtClean="0">
                <a:latin typeface="Inter"/>
                <a:ea typeface="Inter"/>
                <a:cs typeface="Inter"/>
                <a:sym typeface="Inter"/>
              </a:rPr>
              <a:t>текста:</a:t>
            </a:r>
            <a:endParaRPr dirty="0"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latin typeface="Inter"/>
                <a:ea typeface="Inter"/>
                <a:cs typeface="Inter"/>
                <a:sym typeface="Inter"/>
              </a:rPr>
              <a:t>1.Токенизация</a:t>
            </a:r>
            <a:endParaRPr dirty="0"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latin typeface="Inter"/>
                <a:ea typeface="Inter"/>
                <a:cs typeface="Inter"/>
                <a:sym typeface="Inter"/>
              </a:rPr>
              <a:t>2.Удаление стоп слов и пунктуаций</a:t>
            </a:r>
            <a:endParaRPr dirty="0"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latin typeface="Inter"/>
                <a:ea typeface="Inter"/>
                <a:cs typeface="Inter"/>
                <a:sym typeface="Inter"/>
              </a:rPr>
              <a:t>3.Стемминг</a:t>
            </a:r>
            <a:endParaRPr dirty="0"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latin typeface="Inter"/>
                <a:ea typeface="Inter"/>
                <a:cs typeface="Inter"/>
                <a:sym typeface="Inter"/>
              </a:rPr>
              <a:t>4.</a:t>
            </a:r>
            <a:r>
              <a:rPr lang="ru" b="1" dirty="0">
                <a:latin typeface="Inter"/>
                <a:ea typeface="Inter"/>
                <a:cs typeface="Inter"/>
                <a:sym typeface="Inter"/>
              </a:rPr>
              <a:t>Лемматизация</a:t>
            </a:r>
            <a:r>
              <a:rPr lang="ru" dirty="0">
                <a:latin typeface="Inter"/>
                <a:ea typeface="Inter"/>
                <a:cs typeface="Inter"/>
                <a:sym typeface="Inter"/>
              </a:rPr>
              <a:t> </a:t>
            </a:r>
            <a:endParaRPr dirty="0"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latin typeface="Inter"/>
                <a:ea typeface="Inter"/>
                <a:cs typeface="Inter"/>
                <a:sym typeface="Inter"/>
              </a:rPr>
              <a:t>Однако, наши эксперименты показали, что использование стемминга дает худшие результаты на модели, поэтому мы решили использовать лемматизацию.</a:t>
            </a:r>
            <a:endParaRPr dirty="0"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99" name="Google Shape;29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4000" y="619625"/>
            <a:ext cx="4229500" cy="216117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15"/>
          <p:cNvSpPr txBox="1"/>
          <p:nvPr/>
        </p:nvSpPr>
        <p:spPr>
          <a:xfrm>
            <a:off x="5073550" y="3007550"/>
            <a:ext cx="36282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Nunito"/>
                <a:ea typeface="Nunito"/>
                <a:cs typeface="Nunito"/>
                <a:sym typeface="Nunito"/>
              </a:rPr>
              <a:t>Так же были проанализированы слова в самых популярных </a:t>
            </a:r>
            <a:r>
              <a:rPr lang="ru" dirty="0" smtClean="0">
                <a:latin typeface="Nunito"/>
                <a:ea typeface="Nunito"/>
                <a:cs typeface="Nunito"/>
                <a:sym typeface="Nunito"/>
              </a:rPr>
              <a:t>комментариях. </a:t>
            </a:r>
            <a:r>
              <a:rPr lang="ru" dirty="0">
                <a:latin typeface="Nunito"/>
                <a:ea typeface="Nunito"/>
                <a:cs typeface="Nunito"/>
                <a:sym typeface="Nunito"/>
              </a:rPr>
              <a:t>И в </a:t>
            </a:r>
            <a:r>
              <a:rPr lang="ru" b="1" dirty="0">
                <a:latin typeface="Nunito"/>
                <a:ea typeface="Nunito"/>
                <a:cs typeface="Nunito"/>
                <a:sym typeface="Nunito"/>
              </a:rPr>
              <a:t>топ 100 </a:t>
            </a:r>
            <a:r>
              <a:rPr lang="ru" dirty="0">
                <a:latin typeface="Nunito"/>
                <a:ea typeface="Nunito"/>
                <a:cs typeface="Nunito"/>
                <a:sym typeface="Nunito"/>
              </a:rPr>
              <a:t>вошли: </a:t>
            </a:r>
            <a:r>
              <a:rPr lang="ru" b="1" dirty="0">
                <a:latin typeface="Nunito"/>
                <a:ea typeface="Nunito"/>
                <a:cs typeface="Nunito"/>
                <a:sym typeface="Nunito"/>
              </a:rPr>
              <a:t>URL,MAIL,LINKS</a:t>
            </a:r>
            <a:r>
              <a:rPr lang="ru" dirty="0">
                <a:latin typeface="Nunito"/>
                <a:ea typeface="Nunito"/>
                <a:cs typeface="Nunito"/>
                <a:sym typeface="Nunito"/>
              </a:rPr>
              <a:t>. Следовательно, наша гипотеза о том, что чем информативнее комментарий, тем большей популярностью он обладает, верна.</a:t>
            </a:r>
            <a:endParaRPr dirty="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6"/>
          <p:cNvSpPr txBox="1"/>
          <p:nvPr/>
        </p:nvSpPr>
        <p:spPr>
          <a:xfrm>
            <a:off x="7848600" y="4838700"/>
            <a:ext cx="12699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Photo by </a:t>
            </a:r>
            <a:r>
              <a:rPr lang="ru" sz="800" u="sng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Pixabay</a:t>
            </a:r>
            <a:endParaRPr sz="80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06" name="Google Shape;306;p16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6"/>
          <p:cNvSpPr txBox="1"/>
          <p:nvPr/>
        </p:nvSpPr>
        <p:spPr>
          <a:xfrm>
            <a:off x="508000" y="635000"/>
            <a:ext cx="82395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b="1">
                <a:latin typeface="League Spartan"/>
                <a:ea typeface="League Spartan"/>
                <a:cs typeface="League Spartan"/>
                <a:sym typeface="League Spartan"/>
              </a:rPr>
              <a:t>Анализ эмоционального содержания комментариев </a:t>
            </a:r>
            <a:endParaRPr sz="2400"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pic>
        <p:nvPicPr>
          <p:cNvPr id="308" name="Google Shape;30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5200" y="3084675"/>
            <a:ext cx="4657725" cy="1800225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16"/>
          <p:cNvSpPr txBox="1"/>
          <p:nvPr/>
        </p:nvSpPr>
        <p:spPr>
          <a:xfrm>
            <a:off x="480100" y="1142900"/>
            <a:ext cx="82953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Предварительно, перед построением модели, был проведён анализ эмоционального содержания комментариев.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Для этого с сервиса hugging face была взята модель</a:t>
            </a:r>
            <a:r>
              <a:rPr lang="ru" sz="1100" b="1"/>
              <a:t> ‘j-hartmann/emotion-english-distilroberta-base’</a:t>
            </a:r>
            <a:r>
              <a:rPr lang="ru" sz="1100"/>
              <a:t>, которая определяет </a:t>
            </a:r>
            <a:r>
              <a:rPr lang="ru" sz="1100" b="1"/>
              <a:t>6 базовых эмоций,</a:t>
            </a:r>
            <a:r>
              <a:rPr lang="ru" sz="1100"/>
              <a:t> плюс включает </a:t>
            </a:r>
            <a:r>
              <a:rPr lang="ru" sz="1100" b="1"/>
              <a:t>нейтральный класс</a:t>
            </a:r>
            <a:r>
              <a:rPr lang="ru" sz="1100"/>
              <a:t>.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После определения эмоций, каждый комментарий был отнесён к своей группе по рангу и внутри группы находились средние значения для эмоций, результат представлен в таблице ниже.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Можно предположить следующее: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ru" sz="1100"/>
              <a:t>Комментарии, входящие в топ-5, в основном, сдержанные и содержат долю удивления, остальные эмоции выражаются менее сильно.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ru" sz="1100"/>
              <a:t>Популярность комментария слабо зависит от выражения эмоций в комментарии. 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Второе кажется более вероятным, более того, это предположение можно было бы проверить скачав все, а не только популярные комментарии и найдя их средние тональности.</a:t>
            </a:r>
            <a:endParaRPr sz="1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7"/>
          <p:cNvSpPr txBox="1"/>
          <p:nvPr/>
        </p:nvSpPr>
        <p:spPr>
          <a:xfrm>
            <a:off x="7848600" y="4838700"/>
            <a:ext cx="12699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Photo by </a:t>
            </a:r>
            <a:r>
              <a:rPr lang="ru" sz="800" u="sng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Pixabay</a:t>
            </a:r>
            <a:endParaRPr sz="80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15" name="Google Shape;315;p17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17"/>
          <p:cNvSpPr txBox="1"/>
          <p:nvPr/>
        </p:nvSpPr>
        <p:spPr>
          <a:xfrm>
            <a:off x="508000" y="535763"/>
            <a:ext cx="45213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b="1" dirty="0">
                <a:latin typeface="League Spartan"/>
                <a:ea typeface="League Spartan"/>
                <a:cs typeface="League Spartan"/>
                <a:sym typeface="League Spartan"/>
              </a:rPr>
              <a:t>Модели ранжирования текста </a:t>
            </a:r>
            <a:endParaRPr sz="2400" b="1" dirty="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317" name="Google Shape;317;p17"/>
          <p:cNvSpPr txBox="1"/>
          <p:nvPr/>
        </p:nvSpPr>
        <p:spPr>
          <a:xfrm>
            <a:off x="508000" y="1234675"/>
            <a:ext cx="5932500" cy="35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dirty="0">
                <a:latin typeface="Inter"/>
                <a:ea typeface="Inter"/>
                <a:cs typeface="Inter"/>
                <a:sym typeface="Inter"/>
              </a:rPr>
              <a:t>Последовательность построения модели следующая: </a:t>
            </a:r>
            <a:endParaRPr sz="1200" dirty="0"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dirty="0">
                <a:latin typeface="Inter"/>
                <a:ea typeface="Inter"/>
                <a:cs typeface="Inter"/>
                <a:sym typeface="Inter"/>
              </a:rPr>
              <a:t>1.  Ранжировали комментарии при помощи нескольких методов. </a:t>
            </a:r>
            <a:endParaRPr sz="1200" dirty="0"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dirty="0">
                <a:latin typeface="Inter"/>
                <a:ea typeface="Inter"/>
                <a:cs typeface="Inter"/>
                <a:sym typeface="Inter"/>
              </a:rPr>
              <a:t>2. Модели валидировались путём разбиения тренировочного датасета на обучающую и валидационную части.</a:t>
            </a:r>
            <a:endParaRPr sz="1200" dirty="0"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dirty="0">
                <a:latin typeface="Inter"/>
                <a:ea typeface="Inter"/>
                <a:cs typeface="Inter"/>
                <a:sym typeface="Inter"/>
              </a:rPr>
              <a:t>3. Выбрали модели с наибольшей </a:t>
            </a:r>
            <a:r>
              <a:rPr lang="ru" sz="1200" b="1" dirty="0">
                <a:latin typeface="Inter"/>
                <a:ea typeface="Inter"/>
                <a:cs typeface="Inter"/>
                <a:sym typeface="Inter"/>
              </a:rPr>
              <a:t>целевой метрикой (NDCG)</a:t>
            </a:r>
            <a:r>
              <a:rPr lang="ru" sz="1200" dirty="0">
                <a:latin typeface="Inter"/>
                <a:ea typeface="Inter"/>
                <a:cs typeface="Inter"/>
                <a:sym typeface="Inter"/>
              </a:rPr>
              <a:t>.</a:t>
            </a:r>
            <a:endParaRPr sz="1200" dirty="0"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dirty="0">
                <a:latin typeface="Inter"/>
                <a:ea typeface="Inter"/>
                <a:cs typeface="Inter"/>
                <a:sym typeface="Inter"/>
              </a:rPr>
              <a:t>Для ранжирования использовали несколько подходов:</a:t>
            </a:r>
            <a:endParaRPr sz="1200" dirty="0"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dirty="0">
                <a:latin typeface="Inter"/>
                <a:ea typeface="Inter"/>
                <a:cs typeface="Inter"/>
                <a:sym typeface="Inter"/>
              </a:rPr>
              <a:t>Первый подход: векторизация комментариев и текстов затем применение модели машинного обучения. Было использовано два метода:</a:t>
            </a:r>
            <a:endParaRPr sz="1200" dirty="0"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dirty="0">
                <a:latin typeface="Inter"/>
                <a:ea typeface="Inter"/>
                <a:cs typeface="Inter"/>
                <a:sym typeface="Inter"/>
              </a:rPr>
              <a:t>а) векторизация при помощи </a:t>
            </a:r>
            <a:r>
              <a:rPr lang="ru" sz="1200" b="1" dirty="0">
                <a:latin typeface="Inter"/>
                <a:ea typeface="Inter"/>
                <a:cs typeface="Inter"/>
                <a:sym typeface="Inter"/>
              </a:rPr>
              <a:t>Bag of Words (BoW)</a:t>
            </a:r>
            <a:r>
              <a:rPr lang="ru" sz="1200" dirty="0">
                <a:latin typeface="Inter"/>
                <a:ea typeface="Inter"/>
                <a:cs typeface="Inter"/>
                <a:sym typeface="Inter"/>
              </a:rPr>
              <a:t> показала себя как слишком медленная, поэтому модели на ней не строились</a:t>
            </a:r>
            <a:endParaRPr sz="1200" dirty="0"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dirty="0">
                <a:latin typeface="Inter"/>
                <a:ea typeface="Inter"/>
                <a:cs typeface="Inter"/>
                <a:sym typeface="Inter"/>
              </a:rPr>
              <a:t>б) векторизация при помощи Term Frequency – Inversed Document Frequency, затем применяли несколько моделей: </a:t>
            </a:r>
            <a:r>
              <a:rPr lang="ru" sz="1200" b="1" dirty="0">
                <a:latin typeface="Inter"/>
                <a:ea typeface="Inter"/>
                <a:cs typeface="Inter"/>
                <a:sym typeface="Inter"/>
              </a:rPr>
              <a:t>kNN, RidgeRegression, </a:t>
            </a:r>
            <a:endParaRPr sz="1200" b="1" dirty="0"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b="1" dirty="0">
                <a:latin typeface="Inter"/>
                <a:ea typeface="Inter"/>
                <a:cs typeface="Inter"/>
                <a:sym typeface="Inter"/>
              </a:rPr>
              <a:t>LinearDiscriminantAnalysis (LDA), многослойный перцептрон (MLP). </a:t>
            </a:r>
            <a:r>
              <a:rPr lang="ru" sz="1200" dirty="0">
                <a:latin typeface="Inter"/>
                <a:ea typeface="Inter"/>
                <a:cs typeface="Inter"/>
                <a:sym typeface="Inter"/>
              </a:rPr>
              <a:t>Величину метрики NDCG данных моделей можно увидеть на столбчатой диаграмме</a:t>
            </a:r>
            <a:endParaRPr sz="1200" dirty="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18" name="Google Shape;318;p17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6650" y="2419851"/>
            <a:ext cx="2800551" cy="173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8"/>
          <p:cNvSpPr txBox="1"/>
          <p:nvPr/>
        </p:nvSpPr>
        <p:spPr>
          <a:xfrm>
            <a:off x="7848600" y="4838700"/>
            <a:ext cx="12699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Photo by </a:t>
            </a:r>
            <a:r>
              <a:rPr lang="ru" sz="800" u="sng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Pixabay</a:t>
            </a:r>
            <a:endParaRPr sz="80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24" name="Google Shape;324;p18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8"/>
          <p:cNvSpPr txBox="1"/>
          <p:nvPr/>
        </p:nvSpPr>
        <p:spPr>
          <a:xfrm>
            <a:off x="508000" y="635000"/>
            <a:ext cx="45213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b="1">
                <a:latin typeface="League Spartan"/>
                <a:ea typeface="League Spartan"/>
                <a:cs typeface="League Spartan"/>
                <a:sym typeface="League Spartan"/>
              </a:rPr>
              <a:t>Модели ранжирования текста </a:t>
            </a:r>
            <a:endParaRPr sz="2400"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326" name="Google Shape;326;p18"/>
          <p:cNvSpPr txBox="1"/>
          <p:nvPr/>
        </p:nvSpPr>
        <p:spPr>
          <a:xfrm>
            <a:off x="508000" y="1511200"/>
            <a:ext cx="4584000" cy="3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Inter"/>
                <a:ea typeface="Inter"/>
                <a:cs typeface="Inter"/>
                <a:sym typeface="Inter"/>
              </a:rPr>
              <a:t>Второй подход: извлечение трансформерных эмбеддингов, затем применение модели.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Inter"/>
                <a:ea typeface="Inter"/>
                <a:cs typeface="Inter"/>
                <a:sym typeface="Inter"/>
              </a:rPr>
              <a:t>Для извлечения эмбеддингов из комментариев использовалась модель </a:t>
            </a:r>
            <a:r>
              <a:rPr lang="ru" b="1">
                <a:latin typeface="Inter"/>
                <a:ea typeface="Inter"/>
                <a:cs typeface="Inter"/>
                <a:sym typeface="Inter"/>
              </a:rPr>
              <a:t>paraphrase-MiniLM-L6-v2.</a:t>
            </a:r>
            <a:r>
              <a:rPr lang="ru">
                <a:latin typeface="Inter"/>
                <a:ea typeface="Inter"/>
                <a:cs typeface="Inter"/>
                <a:sym typeface="Inter"/>
              </a:rPr>
              <a:t/>
            </a:r>
            <a:br>
              <a:rPr lang="ru">
                <a:latin typeface="Inter"/>
                <a:ea typeface="Inter"/>
                <a:cs typeface="Inter"/>
                <a:sym typeface="Inter"/>
              </a:rPr>
            </a:br>
            <a:r>
              <a:rPr lang="ru">
                <a:latin typeface="Inter"/>
                <a:ea typeface="Inter"/>
                <a:cs typeface="Inter"/>
                <a:sym typeface="Inter"/>
              </a:rPr>
              <a:t>Затем на полученных эмбеддингах были применены модели kNN и RidgeClassifier.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Величину метрики NDCG данных моделей и сравнение с моделями предыдущего слайда можно увидеть на столбчатой диаграмме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27" name="Google Shape;327;p18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0500" y="1826475"/>
            <a:ext cx="3747201" cy="2317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9"/>
          <p:cNvSpPr txBox="1"/>
          <p:nvPr/>
        </p:nvSpPr>
        <p:spPr>
          <a:xfrm>
            <a:off x="7848600" y="4838700"/>
            <a:ext cx="12699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Photo by </a:t>
            </a:r>
            <a:r>
              <a:rPr lang="ru" sz="800" u="sng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Pixabay</a:t>
            </a:r>
            <a:endParaRPr sz="80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33" name="Google Shape;333;p19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9"/>
          <p:cNvSpPr txBox="1"/>
          <p:nvPr/>
        </p:nvSpPr>
        <p:spPr>
          <a:xfrm>
            <a:off x="508000" y="635000"/>
            <a:ext cx="45213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b="1">
                <a:latin typeface="League Spartan"/>
                <a:ea typeface="League Spartan"/>
                <a:cs typeface="League Spartan"/>
                <a:sym typeface="League Spartan"/>
              </a:rPr>
              <a:t>Модели ранжирования текста </a:t>
            </a:r>
            <a:endParaRPr sz="2400"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335" name="Google Shape;335;p19"/>
          <p:cNvSpPr txBox="1"/>
          <p:nvPr/>
        </p:nvSpPr>
        <p:spPr>
          <a:xfrm>
            <a:off x="508000" y="1511200"/>
            <a:ext cx="8094600" cy="3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Inter"/>
                <a:ea typeface="Inter"/>
                <a:cs typeface="Inter"/>
                <a:sym typeface="Inter"/>
              </a:rPr>
              <a:t>Отдельно отметим, что при прямом использовании методов машинного обучения получалось, что комментарии ранжировались сквозным методом, то есть комментарии одного поста могли, например, получить одинаковые ранги.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Inter"/>
                <a:ea typeface="Inter"/>
                <a:cs typeface="Inter"/>
                <a:sym typeface="Inter"/>
              </a:rPr>
              <a:t> 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Inter"/>
                <a:ea typeface="Inter"/>
                <a:cs typeface="Inter"/>
                <a:sym typeface="Inter"/>
              </a:rPr>
              <a:t>Поэтому для ранжирования комментариев конечная модель применялась следующим образом: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AutoNum type="arabicPeriod"/>
            </a:pPr>
            <a:r>
              <a:rPr lang="ru">
                <a:latin typeface="Inter"/>
                <a:ea typeface="Inter"/>
                <a:cs typeface="Inter"/>
                <a:sym typeface="Inter"/>
              </a:rPr>
              <a:t>Для выбранного поста рассчитывались ранги и вероятности принадлежности к рангу для каждого комментария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AutoNum type="arabicPeriod"/>
            </a:pPr>
            <a:r>
              <a:rPr lang="ru">
                <a:latin typeface="Inter"/>
                <a:ea typeface="Inter"/>
                <a:cs typeface="Inter"/>
                <a:sym typeface="Inter"/>
              </a:rPr>
              <a:t>Находилось математическое ожидание ранга каждого комментария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AutoNum type="arabicPeriod"/>
            </a:pPr>
            <a:r>
              <a:rPr lang="ru">
                <a:latin typeface="Inter"/>
                <a:ea typeface="Inter"/>
                <a:cs typeface="Inter"/>
                <a:sym typeface="Inter"/>
              </a:rPr>
              <a:t>Комментарии ранжировались в порядке полученного математического ожидания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Inter"/>
                <a:ea typeface="Inter"/>
                <a:cs typeface="Inter"/>
                <a:sym typeface="Inter"/>
              </a:rPr>
              <a:t>Итоговое значение метрики </a:t>
            </a:r>
            <a:r>
              <a:rPr lang="ru" b="1">
                <a:latin typeface="Inter"/>
                <a:ea typeface="Inter"/>
                <a:cs typeface="Inter"/>
                <a:sym typeface="Inter"/>
              </a:rPr>
              <a:t>NDCG</a:t>
            </a:r>
            <a:r>
              <a:rPr lang="ru">
                <a:latin typeface="Inter"/>
                <a:ea typeface="Inter"/>
                <a:cs typeface="Inter"/>
                <a:sym typeface="Inter"/>
              </a:rPr>
              <a:t> для лучшей модели равно </a:t>
            </a:r>
            <a:r>
              <a:rPr lang="ru" b="1">
                <a:latin typeface="Inter"/>
                <a:ea typeface="Inter"/>
                <a:cs typeface="Inter"/>
                <a:sym typeface="Inter"/>
              </a:rPr>
              <a:t>0.7</a:t>
            </a:r>
            <a:r>
              <a:rPr lang="ru">
                <a:latin typeface="Inter"/>
                <a:ea typeface="Inter"/>
                <a:cs typeface="Inter"/>
                <a:sym typeface="Inter"/>
              </a:rPr>
              <a:t>.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0"/>
          <p:cNvSpPr txBox="1"/>
          <p:nvPr/>
        </p:nvSpPr>
        <p:spPr>
          <a:xfrm>
            <a:off x="7848600" y="4838700"/>
            <a:ext cx="12699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Photo by </a:t>
            </a:r>
            <a:r>
              <a:rPr lang="ru" sz="800" u="sng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Pixabay</a:t>
            </a:r>
            <a:endParaRPr sz="80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41" name="Google Shape;341;p20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0"/>
          <p:cNvSpPr txBox="1"/>
          <p:nvPr/>
        </p:nvSpPr>
        <p:spPr>
          <a:xfrm>
            <a:off x="508000" y="635000"/>
            <a:ext cx="45213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b="1">
                <a:latin typeface="League Spartan"/>
                <a:ea typeface="League Spartan"/>
                <a:cs typeface="League Spartan"/>
                <a:sym typeface="League Spartan"/>
              </a:rPr>
              <a:t>Анализ результатов и полезные инсайты</a:t>
            </a:r>
            <a:endParaRPr sz="2400"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343" name="Google Shape;343;p20"/>
          <p:cNvSpPr txBox="1"/>
          <p:nvPr/>
        </p:nvSpPr>
        <p:spPr>
          <a:xfrm>
            <a:off x="508000" y="1511200"/>
            <a:ext cx="4521300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Inter"/>
                <a:ea typeface="Inter"/>
                <a:cs typeface="Inter"/>
                <a:sym typeface="Inter"/>
              </a:rPr>
              <a:t>Таким образом, популярный комментарий должен: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➔"/>
            </a:pPr>
            <a:r>
              <a:rPr lang="ru">
                <a:latin typeface="Inter"/>
                <a:ea typeface="Inter"/>
                <a:cs typeface="Inter"/>
                <a:sym typeface="Inter"/>
              </a:rPr>
              <a:t>использовать популярные слова (like,would,people,work,use)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➔"/>
            </a:pPr>
            <a:r>
              <a:rPr lang="ru">
                <a:latin typeface="Inter"/>
                <a:ea typeface="Inter"/>
                <a:cs typeface="Inter"/>
                <a:sym typeface="Inter"/>
              </a:rPr>
              <a:t>быть информативным (использовать url,links,mail)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➔"/>
            </a:pPr>
            <a:r>
              <a:rPr lang="ru">
                <a:latin typeface="Inter"/>
                <a:ea typeface="Inter"/>
                <a:cs typeface="Inter"/>
                <a:sym typeface="Inter"/>
              </a:rPr>
              <a:t>соответствовать тематике 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➔"/>
            </a:pPr>
            <a:r>
              <a:rPr lang="ru">
                <a:latin typeface="Inter"/>
                <a:ea typeface="Inter"/>
                <a:cs typeface="Inter"/>
                <a:sym typeface="Inter"/>
              </a:rPr>
              <a:t>вызывать возможное удивление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44" name="Google Shape;34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7000" y="635000"/>
            <a:ext cx="3738625" cy="373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1"/>
          <p:cNvSpPr txBox="1"/>
          <p:nvPr/>
        </p:nvSpPr>
        <p:spPr>
          <a:xfrm>
            <a:off x="7848600" y="4838700"/>
            <a:ext cx="12699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Photo by </a:t>
            </a:r>
            <a:r>
              <a:rPr lang="ru" sz="800" u="sng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Pixabay</a:t>
            </a:r>
            <a:endParaRPr sz="80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50" name="Google Shape;350;p21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21"/>
          <p:cNvSpPr txBox="1"/>
          <p:nvPr/>
        </p:nvSpPr>
        <p:spPr>
          <a:xfrm>
            <a:off x="508000" y="635000"/>
            <a:ext cx="45213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b="1">
                <a:latin typeface="League Spartan"/>
                <a:ea typeface="League Spartan"/>
                <a:cs typeface="League Spartan"/>
                <a:sym typeface="League Spartan"/>
              </a:rPr>
              <a:t>Методы взаимодействия с комментаторами</a:t>
            </a:r>
            <a:endParaRPr sz="2400"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352" name="Google Shape;352;p21"/>
          <p:cNvSpPr txBox="1"/>
          <p:nvPr/>
        </p:nvSpPr>
        <p:spPr>
          <a:xfrm>
            <a:off x="508000" y="1511200"/>
            <a:ext cx="45213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Inter"/>
                <a:ea typeface="Inter"/>
                <a:cs typeface="Inter"/>
                <a:sym typeface="Inter"/>
              </a:rPr>
              <a:t>-  Нами были предложены методы взаимодействия с комментаторами для команды VK: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Inter"/>
                <a:ea typeface="Inter"/>
                <a:cs typeface="Inter"/>
                <a:sym typeface="Inter"/>
              </a:rPr>
              <a:t>-  Механизмы поддержки для разных групп пользователей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53" name="Google Shape;35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3550" y="821675"/>
            <a:ext cx="3809900" cy="38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814</Words>
  <Application>Microsoft Office PowerPoint</Application>
  <PresentationFormat>Экран (16:9)</PresentationFormat>
  <Paragraphs>112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Inter</vt:lpstr>
      <vt:lpstr>Lexend</vt:lpstr>
      <vt:lpstr>Nunito</vt:lpstr>
      <vt:lpstr>League Spartan</vt:lpstr>
      <vt:lpstr>Maven Pro</vt:lpstr>
      <vt:lpstr>Momentum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Анастасия</cp:lastModifiedBy>
  <cp:revision>3</cp:revision>
  <dcterms:modified xsi:type="dcterms:W3CDTF">2023-03-19T21:06:57Z</dcterms:modified>
</cp:coreProperties>
</file>