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925"/>
  </p:normalViewPr>
  <p:slideViewPr>
    <p:cSldViewPr snapToGrid="0" snapToObjects="1">
      <p:cViewPr varScale="1">
        <p:scale>
          <a:sx n="91" d="100"/>
          <a:sy n="9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73DC-33D7-4347-B87D-8A02DF25D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Lab12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Hint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5ABC40-30F9-D14E-BB5F-B9F6FA6E0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zhao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67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2052EAD-55CD-3249-86DE-A9354F0F687B}"/>
              </a:ext>
            </a:extLst>
          </p:cNvPr>
          <p:cNvSpPr txBox="1">
            <a:spLocks/>
          </p:cNvSpPr>
          <p:nvPr/>
        </p:nvSpPr>
        <p:spPr>
          <a:xfrm>
            <a:off x="507840" y="270284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Lab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12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78AF2A-61FA-EA4B-A2B4-702A9284B9C6}"/>
              </a:ext>
            </a:extLst>
          </p:cNvPr>
          <p:cNvSpPr txBox="1"/>
          <p:nvPr/>
        </p:nvSpPr>
        <p:spPr>
          <a:xfrm>
            <a:off x="507840" y="2794841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charset="0"/>
              </a:rPr>
              <a:t>OPT(</a:t>
            </a:r>
            <a:r>
              <a:rPr lang="en-US" altLang="zh-CN" i="1" dirty="0" err="1">
                <a:latin typeface="Cambria Math" charset="0"/>
              </a:rPr>
              <a:t>i,w,d</a:t>
            </a:r>
            <a:r>
              <a:rPr lang="en-US" altLang="zh-CN" i="1" dirty="0">
                <a:latin typeface="Cambria Math" charset="0"/>
              </a:rPr>
              <a:t>)</a:t>
            </a:r>
            <a:r>
              <a:rPr lang="zh-CN" altLang="en-US" i="1" dirty="0">
                <a:latin typeface="Cambria Math" charset="0"/>
              </a:rPr>
              <a:t> </a:t>
            </a:r>
            <a:r>
              <a:rPr lang="en-US" altLang="zh-CN" i="1" dirty="0">
                <a:latin typeface="Cambria Math" charset="0"/>
              </a:rPr>
              <a:t>=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27CB31-7291-CE4F-9CA9-8C56D4C62731}"/>
                  </a:ext>
                </a:extLst>
              </p:cNvPr>
              <p:cNvSpPr txBox="1"/>
              <p:nvPr/>
            </p:nvSpPr>
            <p:spPr>
              <a:xfrm>
                <a:off x="2389043" y="2517842"/>
                <a:ext cx="76582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-</a:t>
                </a:r>
                <a:r>
                  <a:rPr kumimoji="1" lang="zh-CN" altLang="en-US" dirty="0"/>
                  <a:t>∞</a:t>
                </a:r>
                <a:r>
                  <a:rPr lang="en-US" altLang="zh-CN" i="1" dirty="0">
                    <a:latin typeface="Cambria Math" charset="0"/>
                  </a:rPr>
                  <a:t>,</a:t>
                </a:r>
                <a:r>
                  <a:rPr lang="zh-CN" altLang="en-US" i="1" dirty="0">
                    <a:latin typeface="Cambria Math" charset="0"/>
                  </a:rPr>
                  <a:t>                                                                                         </a:t>
                </a:r>
                <a:r>
                  <a:rPr lang="en-US" altLang="zh-CN" i="1" dirty="0">
                    <a:latin typeface="Cambria Math" charset="0"/>
                  </a:rPr>
                  <a:t>if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 err="1">
                    <a:latin typeface="Cambria Math" charset="0"/>
                  </a:rPr>
                  <a:t>i</a:t>
                </a:r>
                <a:r>
                  <a:rPr lang="en-US" altLang="zh-CN" i="1" dirty="0">
                    <a:latin typeface="Cambria Math" charset="0"/>
                  </a:rPr>
                  <a:t>=0,d=1~D</a:t>
                </a:r>
                <a:r>
                  <a:rPr lang="zh-CN" altLang="en-US" i="1" dirty="0">
                    <a:latin typeface="Cambria Math" charset="0"/>
                  </a:rPr>
                  <a:t>    </a:t>
                </a:r>
                <a:r>
                  <a:rPr lang="en-US" altLang="zh-CN" i="1" dirty="0">
                    <a:latin typeface="Cambria Math" charset="0"/>
                  </a:rPr>
                  <a:t>else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0</a:t>
                </a:r>
              </a:p>
              <a:p>
                <a:r>
                  <a:rPr lang="en-US" altLang="zh-CN" i="1" dirty="0">
                    <a:latin typeface="Cambria Math" charset="0"/>
                  </a:rPr>
                  <a:t>OPT(i-1,w,d)</a:t>
                </a:r>
                <a:r>
                  <a:rPr lang="zh-CN" altLang="en-US" i="1" dirty="0">
                    <a:latin typeface="Cambria Math" charset="0"/>
                  </a:rPr>
                  <a:t>                                                                       </a:t>
                </a:r>
                <a:r>
                  <a:rPr lang="en-US" altLang="zh-CN" i="1" dirty="0">
                    <a:latin typeface="Cambria Math" charset="0"/>
                  </a:rPr>
                  <a:t>if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charset="0"/>
                      </a:rPr>
                      <m:t>w</m:t>
                    </m:r>
                  </m:oMath>
                </a14:m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&gt;0</a:t>
                </a:r>
                <a:r>
                  <a:rPr lang="zh-CN" altLang="en-US" i="1" dirty="0">
                    <a:latin typeface="Cambria Math" charset="0"/>
                  </a:rPr>
                  <a:t>  </a:t>
                </a:r>
                <a:r>
                  <a:rPr lang="en-US" altLang="zh-CN" i="1" dirty="0">
                    <a:latin typeface="Cambria Math" charset="0"/>
                  </a:rPr>
                  <a:t>or</a:t>
                </a:r>
                <a:r>
                  <a:rPr lang="zh-CN" altLang="en-US" i="1" dirty="0">
                    <a:latin typeface="Cambria Math" charset="0"/>
                  </a:rPr>
                  <a:t>  </a:t>
                </a:r>
                <a:r>
                  <a:rPr lang="en-US" altLang="zh-CN" i="1" dirty="0">
                    <a:latin typeface="Cambria Math" charset="0"/>
                  </a:rPr>
                  <a:t>di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&gt;d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&gt;0</a:t>
                </a:r>
              </a:p>
              <a:p>
                <a:r>
                  <a:rPr lang="en-US" altLang="zh-CN" i="1" dirty="0">
                    <a:latin typeface="Cambria Math" charset="0"/>
                  </a:rPr>
                  <a:t>max(OPT(i-1,w,d),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Cambria Math" charset="0"/>
                  </a:rPr>
                  <a:t>+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OPT(i-1,</a:t>
                </a:r>
                <a:r>
                  <a:rPr lang="zh-CN" altLang="en-US" i="1" dirty="0">
                    <a:latin typeface="Cambria Math" charset="0"/>
                  </a:rPr>
                  <a:t> </a:t>
                </a:r>
                <a:r>
                  <a:rPr lang="en-US" altLang="zh-CN" i="1" dirty="0">
                    <a:latin typeface="Cambria Math" charset="0"/>
                  </a:rPr>
                  <a:t>w-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nor/>
                      </m:rPr>
                      <a:rPr lang="en-US" altLang="zh-CN" i="1" dirty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charset="0"/>
                  </a:rPr>
                  <a:t>))</a:t>
                </a:r>
                <a:r>
                  <a:rPr lang="zh-CN" altLang="en-US" i="1" dirty="0">
                    <a:latin typeface="Cambria Math" charset="0"/>
                  </a:rPr>
                  <a:t>     </a:t>
                </a:r>
                <a:r>
                  <a:rPr lang="en-US" altLang="zh-CN" i="1" dirty="0">
                    <a:latin typeface="Cambria Math" charset="0"/>
                  </a:rPr>
                  <a:t>0&lt;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i="1" dirty="0">
                    <a:latin typeface="Cambria Math" charset="0"/>
                  </a:rPr>
                  <a:t>≤</a:t>
                </a:r>
                <a:r>
                  <a:rPr lang="en-US" altLang="zh-CN" i="1" dirty="0">
                    <a:latin typeface="Cambria Math" charset="0"/>
                  </a:rPr>
                  <a:t>w</a:t>
                </a:r>
                <a:r>
                  <a:rPr lang="zh-CN" altLang="en-US" i="1" dirty="0">
                    <a:latin typeface="Cambria Math" charset="0"/>
                  </a:rPr>
                  <a:t>，</a:t>
                </a:r>
                <a:r>
                  <a:rPr lang="en-US" altLang="zh-CN" i="1" dirty="0">
                    <a:latin typeface="Cambria Math" charset="0"/>
                  </a:rPr>
                  <a:t>0&lt;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i="1" dirty="0">
                    <a:latin typeface="Cambria Math" charset="0"/>
                  </a:rPr>
                  <a:t>≤</a:t>
                </a:r>
                <a:r>
                  <a:rPr lang="en-US" altLang="zh-CN" i="1" dirty="0">
                    <a:latin typeface="Cambria Math" charset="0"/>
                  </a:rPr>
                  <a:t>d</a:t>
                </a:r>
                <a:endParaRPr lang="zh-CN" altLang="en-US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F27CB31-7291-CE4F-9CA9-8C56D4C62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43" y="2517842"/>
                <a:ext cx="7658251" cy="923330"/>
              </a:xfrm>
              <a:prstGeom prst="rect">
                <a:avLst/>
              </a:prstGeom>
              <a:blipFill>
                <a:blip r:embed="rId2"/>
                <a:stretch>
                  <a:fillRect l="-662" t="-4054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F26D5E3-B560-CA4E-BC1C-19201794E3BD}"/>
              </a:ext>
            </a:extLst>
          </p:cNvPr>
          <p:cNvSpPr txBox="1"/>
          <p:nvPr/>
        </p:nvSpPr>
        <p:spPr>
          <a:xfrm>
            <a:off x="507840" y="1392702"/>
            <a:ext cx="40655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Dimension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knapsack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problem: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21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62429-2BD5-BD46-9D80-87C33CB2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Lab12</a:t>
            </a:r>
            <a:r>
              <a:rPr kumimoji="1" lang="zh-CN" altLang="en-US" dirty="0"/>
              <a:t> </a:t>
            </a:r>
            <a:r>
              <a:rPr kumimoji="1" lang="en-US" altLang="zh-CN" dirty="0"/>
              <a:t>Q2</a:t>
            </a:r>
            <a:r>
              <a:rPr kumimoji="1" lang="zh-CN" altLang="en-US" dirty="0"/>
              <a:t> </a:t>
            </a:r>
            <a:r>
              <a:rPr kumimoji="1" lang="en-US" altLang="zh-CN" dirty="0"/>
              <a:t>Hint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B90542-6BA7-9C4A-BCDF-92A4612754E0}"/>
              </a:ext>
            </a:extLst>
          </p:cNvPr>
          <p:cNvSpPr/>
          <p:nvPr/>
        </p:nvSpPr>
        <p:spPr>
          <a:xfrm>
            <a:off x="1154954" y="2273664"/>
            <a:ext cx="1467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7 10 </a:t>
            </a:r>
          </a:p>
          <a:p>
            <a:r>
              <a:rPr lang="en-US" altLang="zh-CN" dirty="0"/>
              <a:t>1 2 3 3 3 4 5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E535E7-D136-3C43-956F-389187FDC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26210"/>
              </p:ext>
            </p:extLst>
          </p:nvPr>
        </p:nvGraphicFramePr>
        <p:xfrm>
          <a:off x="1293641" y="3581234"/>
          <a:ext cx="20826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521">
                  <a:extLst>
                    <a:ext uri="{9D8B030D-6E8A-4147-A177-3AD203B41FA5}">
                      <a16:colId xmlns:a16="http://schemas.microsoft.com/office/drawing/2014/main" val="3315645912"/>
                    </a:ext>
                  </a:extLst>
                </a:gridCol>
                <a:gridCol w="416521">
                  <a:extLst>
                    <a:ext uri="{9D8B030D-6E8A-4147-A177-3AD203B41FA5}">
                      <a16:colId xmlns:a16="http://schemas.microsoft.com/office/drawing/2014/main" val="3882724722"/>
                    </a:ext>
                  </a:extLst>
                </a:gridCol>
                <a:gridCol w="416521">
                  <a:extLst>
                    <a:ext uri="{9D8B030D-6E8A-4147-A177-3AD203B41FA5}">
                      <a16:colId xmlns:a16="http://schemas.microsoft.com/office/drawing/2014/main" val="3481515373"/>
                    </a:ext>
                  </a:extLst>
                </a:gridCol>
                <a:gridCol w="416521">
                  <a:extLst>
                    <a:ext uri="{9D8B030D-6E8A-4147-A177-3AD203B41FA5}">
                      <a16:colId xmlns:a16="http://schemas.microsoft.com/office/drawing/2014/main" val="60625704"/>
                    </a:ext>
                  </a:extLst>
                </a:gridCol>
                <a:gridCol w="416521">
                  <a:extLst>
                    <a:ext uri="{9D8B030D-6E8A-4147-A177-3AD203B41FA5}">
                      <a16:colId xmlns:a16="http://schemas.microsoft.com/office/drawing/2014/main" val="352897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99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00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F62B332-B286-9841-A444-DA76C7FB36C8}"/>
              </a:ext>
            </a:extLst>
          </p:cNvPr>
          <p:cNvSpPr/>
          <p:nvPr/>
        </p:nvSpPr>
        <p:spPr>
          <a:xfrm>
            <a:off x="1154954" y="3115559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Count each number：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442C10-E532-C748-BC98-913F351F10BD}"/>
              </a:ext>
            </a:extLst>
          </p:cNvPr>
          <p:cNvSpPr txBox="1"/>
          <p:nvPr/>
        </p:nvSpPr>
        <p:spPr>
          <a:xfrm>
            <a:off x="1242777" y="4543865"/>
            <a:ext cx="64636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number,</a:t>
            </a:r>
            <a:r>
              <a:rPr kumimoji="1" lang="zh-CN" altLang="en-US" dirty="0"/>
              <a:t> 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choice:</a:t>
            </a:r>
          </a:p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“3”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Together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Shunzi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Together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Shunzi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Together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Shunzi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Kezi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11884C-9E52-D547-8A88-BD81182082DA}"/>
              </a:ext>
            </a:extLst>
          </p:cNvPr>
          <p:cNvSpPr txBox="1"/>
          <p:nvPr/>
        </p:nvSpPr>
        <p:spPr>
          <a:xfrm>
            <a:off x="1154954" y="6235669"/>
            <a:ext cx="1045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Shunzi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3.</a:t>
            </a:r>
          </a:p>
          <a:p>
            <a:r>
              <a:rPr kumimoji="1" lang="en-US" altLang="zh-CN" dirty="0"/>
              <a:t>Image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Shunzi</a:t>
            </a:r>
            <a:r>
              <a:rPr kumimoji="1" lang="zh-CN" altLang="en-US" dirty="0"/>
              <a:t>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</a:t>
            </a:r>
            <a:r>
              <a:rPr kumimoji="1" lang="en-US" altLang="zh-CN" dirty="0"/>
              <a:t>3</a:t>
            </a:r>
            <a:r>
              <a:rPr kumimoji="1" lang="zh-CN" altLang="en-US" dirty="0"/>
              <a:t>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Kezi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858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978</TotalTime>
  <Words>217</Words>
  <Application>Microsoft Macintosh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Cambria Math</vt:lpstr>
      <vt:lpstr>Century Gothic</vt:lpstr>
      <vt:lpstr>Wingdings 3</vt:lpstr>
      <vt:lpstr>离子会议室</vt:lpstr>
      <vt:lpstr>Lab12 Solution&amp; Hint</vt:lpstr>
      <vt:lpstr>PowerPoint 演示文稿</vt:lpstr>
      <vt:lpstr>Lab12 Q2 Hint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Lab12</dc:title>
  <dc:creator>yezi</dc:creator>
  <cp:lastModifiedBy>yezi</cp:lastModifiedBy>
  <cp:revision>17</cp:revision>
  <dcterms:created xsi:type="dcterms:W3CDTF">2020-05-13T09:41:10Z</dcterms:created>
  <dcterms:modified xsi:type="dcterms:W3CDTF">2020-05-14T02:00:32Z</dcterms:modified>
</cp:coreProperties>
</file>