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4925"/>
  </p:normalViewPr>
  <p:slideViewPr>
    <p:cSldViewPr snapToGrid="0" snapToObjects="1">
      <p:cViewPr varScale="1">
        <p:scale>
          <a:sx n="91" d="100"/>
          <a:sy n="91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73DC-33D7-4347-B87D-8A02DF25D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Lab13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ABC40-30F9-D14E-BB5F-B9F6FA6E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67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62429-2BD5-BD46-9D80-87C33CB2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Lab12</a:t>
            </a:r>
            <a:r>
              <a:rPr kumimoji="1" lang="zh-CN" altLang="en-US" dirty="0"/>
              <a:t> </a:t>
            </a:r>
            <a:r>
              <a:rPr kumimoji="1" lang="en-US" altLang="zh-CN" dirty="0"/>
              <a:t>Q2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B90542-6BA7-9C4A-BCDF-92A4612754E0}"/>
              </a:ext>
            </a:extLst>
          </p:cNvPr>
          <p:cNvSpPr/>
          <p:nvPr/>
        </p:nvSpPr>
        <p:spPr>
          <a:xfrm>
            <a:off x="1154954" y="2273664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7 10 </a:t>
            </a:r>
          </a:p>
          <a:p>
            <a:r>
              <a:rPr lang="en-US" altLang="zh-CN" dirty="0"/>
              <a:t>1 2 3 3 3 4 5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E535E7-D136-3C43-956F-389187FDC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0498" y="3581234"/>
          <a:ext cx="20257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4">
                  <a:extLst>
                    <a:ext uri="{9D8B030D-6E8A-4147-A177-3AD203B41FA5}">
                      <a16:colId xmlns:a16="http://schemas.microsoft.com/office/drawing/2014/main" val="3315645912"/>
                    </a:ext>
                  </a:extLst>
                </a:gridCol>
                <a:gridCol w="440185">
                  <a:extLst>
                    <a:ext uri="{9D8B030D-6E8A-4147-A177-3AD203B41FA5}">
                      <a16:colId xmlns:a16="http://schemas.microsoft.com/office/drawing/2014/main" val="3882724722"/>
                    </a:ext>
                  </a:extLst>
                </a:gridCol>
                <a:gridCol w="392857">
                  <a:extLst>
                    <a:ext uri="{9D8B030D-6E8A-4147-A177-3AD203B41FA5}">
                      <a16:colId xmlns:a16="http://schemas.microsoft.com/office/drawing/2014/main" val="3481515373"/>
                    </a:ext>
                  </a:extLst>
                </a:gridCol>
                <a:gridCol w="453214">
                  <a:extLst>
                    <a:ext uri="{9D8B030D-6E8A-4147-A177-3AD203B41FA5}">
                      <a16:colId xmlns:a16="http://schemas.microsoft.com/office/drawing/2014/main" val="60625704"/>
                    </a:ext>
                  </a:extLst>
                </a:gridCol>
                <a:gridCol w="379828">
                  <a:extLst>
                    <a:ext uri="{9D8B030D-6E8A-4147-A177-3AD203B41FA5}">
                      <a16:colId xmlns:a16="http://schemas.microsoft.com/office/drawing/2014/main" val="352897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0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F62B332-B286-9841-A444-DA76C7FB36C8}"/>
              </a:ext>
            </a:extLst>
          </p:cNvPr>
          <p:cNvSpPr/>
          <p:nvPr/>
        </p:nvSpPr>
        <p:spPr>
          <a:xfrm>
            <a:off x="1154954" y="3115559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Count each number：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442C10-E532-C748-BC98-913F351F10BD}"/>
              </a:ext>
            </a:extLst>
          </p:cNvPr>
          <p:cNvSpPr txBox="1"/>
          <p:nvPr/>
        </p:nvSpPr>
        <p:spPr>
          <a:xfrm>
            <a:off x="1242777" y="4543865"/>
            <a:ext cx="6463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number,</a:t>
            </a:r>
            <a:r>
              <a:rPr kumimoji="1" lang="zh-CN" altLang="en-US" dirty="0"/>
              <a:t> 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choice:</a:t>
            </a:r>
          </a:p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“3”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Kezi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1884C-9E52-D547-8A88-BD81182082DA}"/>
              </a:ext>
            </a:extLst>
          </p:cNvPr>
          <p:cNvSpPr txBox="1"/>
          <p:nvPr/>
        </p:nvSpPr>
        <p:spPr>
          <a:xfrm>
            <a:off x="1154954" y="6235669"/>
            <a:ext cx="1045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3.</a:t>
            </a:r>
          </a:p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Kezi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7F73E2-726E-B849-BD25-0891A82C7AD9}"/>
              </a:ext>
            </a:extLst>
          </p:cNvPr>
          <p:cNvSpPr txBox="1"/>
          <p:nvPr/>
        </p:nvSpPr>
        <p:spPr>
          <a:xfrm>
            <a:off x="8004517" y="2785403"/>
            <a:ext cx="8258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123</a:t>
            </a:r>
          </a:p>
          <a:p>
            <a:r>
              <a:rPr kumimoji="1" lang="en-US" altLang="zh-CN" dirty="0"/>
              <a:t>123</a:t>
            </a:r>
          </a:p>
          <a:p>
            <a:r>
              <a:rPr kumimoji="1" lang="en-US" altLang="zh-CN" dirty="0"/>
              <a:t>  234</a:t>
            </a:r>
          </a:p>
          <a:p>
            <a:r>
              <a:rPr kumimoji="1" lang="en-US" altLang="zh-CN" dirty="0"/>
              <a:t>  234</a:t>
            </a:r>
          </a:p>
          <a:p>
            <a:r>
              <a:rPr kumimoji="1" lang="en-US" altLang="zh-CN" dirty="0"/>
              <a:t>    345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345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3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27C4-2C44-714A-ACD2-04DC469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 12 Q2 Solution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DA5642-6EAB-C848-926A-AA17E642B912}"/>
              </a:ext>
            </a:extLst>
          </p:cNvPr>
          <p:cNvSpPr/>
          <p:nvPr/>
        </p:nvSpPr>
        <p:spPr>
          <a:xfrm>
            <a:off x="1154955" y="2358069"/>
            <a:ext cx="10661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Make OPT</a:t>
            </a:r>
            <a:r>
              <a:rPr lang="zh-CN" altLang="en-US" dirty="0"/>
              <a:t>[i][k][l]</a:t>
            </a:r>
            <a:r>
              <a:rPr lang="en-US" altLang="zh-CN" dirty="0"/>
              <a:t> means that the most triples number from 1 to </a:t>
            </a:r>
            <a:r>
              <a:rPr lang="en-US" altLang="zh-CN" dirty="0" err="1"/>
              <a:t>i</a:t>
            </a:r>
            <a:r>
              <a:rPr lang="en-US" altLang="zh-CN" dirty="0"/>
              <a:t> when the count[</a:t>
            </a:r>
            <a:r>
              <a:rPr lang="en-US" altLang="zh-CN" dirty="0" err="1"/>
              <a:t>i</a:t>
            </a:r>
            <a:r>
              <a:rPr lang="en-US" altLang="zh-CN" dirty="0"/>
              <a:t>] give k to next position and give the number  </a:t>
            </a:r>
            <a:r>
              <a:rPr lang="en-US" altLang="zh-CN" dirty="0" err="1"/>
              <a:t>i</a:t>
            </a:r>
            <a:r>
              <a:rPr lang="en-US" altLang="zh-CN" dirty="0"/>
              <a:t> to the next next </a:t>
            </a:r>
            <a:r>
              <a:rPr lang="en-US" altLang="zh-CN" dirty="0" err="1"/>
              <a:t>postion</a:t>
            </a:r>
            <a:r>
              <a:rPr lang="en-US" altLang="zh-CN" dirty="0"/>
              <a:t> to make </a:t>
            </a:r>
            <a:r>
              <a:rPr lang="en-US" altLang="zh-CN" dirty="0" err="1"/>
              <a:t>shunzi</a:t>
            </a:r>
            <a:r>
              <a:rPr lang="en-US" altLang="zh-CN" dirty="0"/>
              <a:t>, while 0≤k≤2 and 0≤l≤2.</a:t>
            </a:r>
          </a:p>
          <a:p>
            <a:r>
              <a:rPr lang="en-US" altLang="zh-CN" dirty="0"/>
              <a:t>When you are calculating the OPT value, you should consider that count[</a:t>
            </a:r>
            <a:r>
              <a:rPr lang="en-US" altLang="zh-CN" dirty="0" err="1"/>
              <a:t>i</a:t>
            </a:r>
            <a:r>
              <a:rPr lang="en-US" altLang="zh-CN" dirty="0"/>
              <a:t>] may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numbers.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FAF035-F0B4-A543-AA60-9B8D50B94F00}"/>
              </a:ext>
            </a:extLst>
          </p:cNvPr>
          <p:cNvSpPr/>
          <p:nvPr/>
        </p:nvSpPr>
        <p:spPr>
          <a:xfrm>
            <a:off x="1711568" y="4755327"/>
            <a:ext cx="7784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r>
              <a:rPr lang="en-US" altLang="zh-CN" i="1" dirty="0">
                <a:latin typeface="Cambria Math" charset="0"/>
              </a:rPr>
              <a:t>,</a:t>
            </a:r>
            <a:r>
              <a:rPr lang="zh-CN" altLang="en-US" i="1" dirty="0">
                <a:latin typeface="Cambria Math" charset="0"/>
              </a:rPr>
              <a:t>                                                                                         </a:t>
            </a:r>
            <a:r>
              <a:rPr lang="en-US" altLang="zh-CN" i="1" dirty="0">
                <a:latin typeface="Cambria Math" charset="0"/>
              </a:rPr>
              <a:t>if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 err="1">
                <a:latin typeface="Cambria Math" charset="0"/>
              </a:rPr>
              <a:t>i</a:t>
            </a:r>
            <a:r>
              <a:rPr lang="en-US" altLang="zh-CN" i="1" dirty="0">
                <a:latin typeface="Cambria Math" charset="0"/>
              </a:rPr>
              <a:t>=0</a:t>
            </a:r>
          </a:p>
          <a:p>
            <a:r>
              <a:rPr lang="en-US" altLang="zh-CN" i="1" dirty="0">
                <a:latin typeface="Cambria Math" charset="0"/>
              </a:rPr>
              <a:t>0</a:t>
            </a:r>
            <a:r>
              <a:rPr lang="zh-CN" altLang="en-US" i="1" dirty="0">
                <a:latin typeface="Cambria Math" charset="0"/>
              </a:rPr>
              <a:t>                                                                                          </a:t>
            </a:r>
            <a:r>
              <a:rPr lang="en-US" altLang="zh-CN" i="1" dirty="0">
                <a:latin typeface="Cambria Math" charset="0"/>
              </a:rPr>
              <a:t>if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>
                <a:latin typeface="Cambria Math" charset="0"/>
              </a:rPr>
              <a:t>count[</a:t>
            </a:r>
            <a:r>
              <a:rPr lang="en-US" altLang="zh-CN" i="1" dirty="0" err="1">
                <a:latin typeface="Cambria Math" charset="0"/>
              </a:rPr>
              <a:t>i</a:t>
            </a:r>
            <a:r>
              <a:rPr lang="en-US" altLang="zh-CN" i="1" dirty="0">
                <a:latin typeface="Cambria Math" charset="0"/>
              </a:rPr>
              <a:t>]&lt;</a:t>
            </a:r>
            <a:r>
              <a:rPr lang="en-US" altLang="zh-CN" i="1" dirty="0" err="1">
                <a:latin typeface="Cambria Math" charset="0"/>
              </a:rPr>
              <a:t>j+k+l</a:t>
            </a:r>
            <a:endParaRPr lang="en-US" altLang="zh-CN" i="1" dirty="0">
              <a:latin typeface="Cambria Math" charset="0"/>
            </a:endParaRPr>
          </a:p>
          <a:p>
            <a:r>
              <a:rPr lang="en-US" altLang="zh-CN" i="1" dirty="0">
                <a:latin typeface="Cambria Math" charset="0"/>
              </a:rPr>
              <a:t>max(OPT(i-1,j,k) +l+(count</a:t>
            </a:r>
            <a:r>
              <a:rPr lang="zh-CN" altLang="en-US" i="1" dirty="0">
                <a:latin typeface="Cambria Math" charset="0"/>
              </a:rPr>
              <a:t>[i]-(j+k+l)</a:t>
            </a:r>
            <a:r>
              <a:rPr lang="en-US" altLang="zh-CN" i="1" dirty="0">
                <a:latin typeface="Cambria Math" charset="0"/>
              </a:rPr>
              <a:t>)/3)</a:t>
            </a:r>
            <a:r>
              <a:rPr lang="zh-CN" altLang="en-US" i="1" dirty="0">
                <a:latin typeface="Cambria Math" charset="0"/>
              </a:rPr>
              <a:t>        </a:t>
            </a:r>
            <a:r>
              <a:rPr lang="en-US" altLang="zh-CN" i="1" dirty="0">
                <a:latin typeface="Cambria Math" charset="0"/>
              </a:rPr>
              <a:t>0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j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2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>
                <a:latin typeface="Cambria Math" charset="0"/>
              </a:rPr>
              <a:t>0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k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2</a:t>
            </a:r>
            <a:r>
              <a:rPr lang="zh-CN" altLang="en-US" dirty="0"/>
              <a:t> </a:t>
            </a:r>
            <a:r>
              <a:rPr lang="en-US" altLang="zh-CN" i="1" dirty="0">
                <a:latin typeface="Cambria Math" charset="0"/>
              </a:rPr>
              <a:t>0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l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B27BBB-70CC-8B48-BB9A-24050B82A223}"/>
              </a:ext>
            </a:extLst>
          </p:cNvPr>
          <p:cNvSpPr txBox="1"/>
          <p:nvPr/>
        </p:nvSpPr>
        <p:spPr>
          <a:xfrm>
            <a:off x="128012" y="475532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charset="0"/>
              </a:rPr>
              <a:t>OPT(</a:t>
            </a:r>
            <a:r>
              <a:rPr lang="en-US" altLang="zh-CN" i="1" dirty="0" err="1">
                <a:latin typeface="Cambria Math" charset="0"/>
              </a:rPr>
              <a:t>i,k,l</a:t>
            </a:r>
            <a:r>
              <a:rPr lang="en-US" altLang="zh-CN" i="1" dirty="0">
                <a:latin typeface="Cambria Math" charset="0"/>
              </a:rPr>
              <a:t>)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>
                <a:latin typeface="Cambria Math" charset="0"/>
              </a:rPr>
              <a:t>=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62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24EFF9-5F7E-CA4C-B921-1894971D05D0}"/>
              </a:ext>
            </a:extLst>
          </p:cNvPr>
          <p:cNvSpPr/>
          <p:nvPr/>
        </p:nvSpPr>
        <p:spPr>
          <a:xfrm>
            <a:off x="929871" y="740286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7 10 </a:t>
            </a:r>
          </a:p>
          <a:p>
            <a:r>
              <a:rPr lang="en-US" altLang="zh-CN" dirty="0"/>
              <a:t>1 2 3 3 3 4 5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29AD7C-4399-414C-BF5D-D63CCFDCA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37433"/>
              </p:ext>
            </p:extLst>
          </p:nvPr>
        </p:nvGraphicFramePr>
        <p:xfrm>
          <a:off x="1041009" y="1386617"/>
          <a:ext cx="20257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4">
                  <a:extLst>
                    <a:ext uri="{9D8B030D-6E8A-4147-A177-3AD203B41FA5}">
                      <a16:colId xmlns:a16="http://schemas.microsoft.com/office/drawing/2014/main" val="3315645912"/>
                    </a:ext>
                  </a:extLst>
                </a:gridCol>
                <a:gridCol w="440185">
                  <a:extLst>
                    <a:ext uri="{9D8B030D-6E8A-4147-A177-3AD203B41FA5}">
                      <a16:colId xmlns:a16="http://schemas.microsoft.com/office/drawing/2014/main" val="3882724722"/>
                    </a:ext>
                  </a:extLst>
                </a:gridCol>
                <a:gridCol w="392857">
                  <a:extLst>
                    <a:ext uri="{9D8B030D-6E8A-4147-A177-3AD203B41FA5}">
                      <a16:colId xmlns:a16="http://schemas.microsoft.com/office/drawing/2014/main" val="3481515373"/>
                    </a:ext>
                  </a:extLst>
                </a:gridCol>
                <a:gridCol w="453214">
                  <a:extLst>
                    <a:ext uri="{9D8B030D-6E8A-4147-A177-3AD203B41FA5}">
                      <a16:colId xmlns:a16="http://schemas.microsoft.com/office/drawing/2014/main" val="60625704"/>
                    </a:ext>
                  </a:extLst>
                </a:gridCol>
                <a:gridCol w="379828">
                  <a:extLst>
                    <a:ext uri="{9D8B030D-6E8A-4147-A177-3AD203B41FA5}">
                      <a16:colId xmlns:a16="http://schemas.microsoft.com/office/drawing/2014/main" val="352897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00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B6B6B59-4968-4D4B-807C-8B656150B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25455"/>
              </p:ext>
            </p:extLst>
          </p:nvPr>
        </p:nvGraphicFramePr>
        <p:xfrm>
          <a:off x="647114" y="2312963"/>
          <a:ext cx="2841672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903">
                  <a:extLst>
                    <a:ext uri="{9D8B030D-6E8A-4147-A177-3AD203B41FA5}">
                      <a16:colId xmlns:a16="http://schemas.microsoft.com/office/drawing/2014/main" val="2561028106"/>
                    </a:ext>
                  </a:extLst>
                </a:gridCol>
                <a:gridCol w="722923">
                  <a:extLst>
                    <a:ext uri="{9D8B030D-6E8A-4147-A177-3AD203B41FA5}">
                      <a16:colId xmlns:a16="http://schemas.microsoft.com/office/drawing/2014/main" val="1184692514"/>
                    </a:ext>
                  </a:extLst>
                </a:gridCol>
                <a:gridCol w="722923">
                  <a:extLst>
                    <a:ext uri="{9D8B030D-6E8A-4147-A177-3AD203B41FA5}">
                      <a16:colId xmlns:a16="http://schemas.microsoft.com/office/drawing/2014/main" val="2517482317"/>
                    </a:ext>
                  </a:extLst>
                </a:gridCol>
                <a:gridCol w="722923">
                  <a:extLst>
                    <a:ext uri="{9D8B030D-6E8A-4147-A177-3AD203B41FA5}">
                      <a16:colId xmlns:a16="http://schemas.microsoft.com/office/drawing/2014/main" val="408898190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90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87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4523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932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68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0905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737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869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067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56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18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7178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AB832FE-4B12-9B4E-8F56-8E41BEC0651B}"/>
              </a:ext>
            </a:extLst>
          </p:cNvPr>
          <p:cNvSpPr/>
          <p:nvPr/>
        </p:nvSpPr>
        <p:spPr>
          <a:xfrm>
            <a:off x="3638843" y="3635776"/>
            <a:ext cx="7906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opt</a:t>
            </a:r>
            <a:r>
              <a:rPr lang="zh-CN" altLang="en-US" dirty="0"/>
              <a:t>[</a:t>
            </a:r>
            <a:r>
              <a:rPr lang="en-US" altLang="zh-CN" dirty="0"/>
              <a:t>1</a:t>
            </a:r>
            <a:r>
              <a:rPr lang="zh-CN" altLang="en-US" dirty="0"/>
              <a:t>][</a:t>
            </a:r>
            <a:r>
              <a:rPr lang="en-US" altLang="zh-CN" dirty="0"/>
              <a:t>0</a:t>
            </a:r>
            <a:r>
              <a:rPr lang="zh-CN" altLang="en-US" dirty="0"/>
              <a:t>][</a:t>
            </a:r>
            <a:r>
              <a:rPr lang="en-US" altLang="zh-CN" dirty="0"/>
              <a:t>0</a:t>
            </a:r>
            <a:r>
              <a:rPr lang="zh-CN" altLang="en-US" dirty="0"/>
              <a:t>]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max(opt[0][0][0]+0+(1-0)/3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opt[0][1][0]+0+(1-1)/3)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opt[1][0][1]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max(opt[0][0][0]+1+(1-1)/3)</a:t>
            </a:r>
            <a:r>
              <a:rPr lang="zh-CN" altLang="en-US" dirty="0"/>
              <a:t> 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opt[1][1][0]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max(opt[0][0][1]+0+(1-1)/3)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E83C54-6711-364E-BF14-4130D9B007A6}"/>
              </a:ext>
            </a:extLst>
          </p:cNvPr>
          <p:cNvSpPr/>
          <p:nvPr/>
        </p:nvSpPr>
        <p:spPr>
          <a:xfrm>
            <a:off x="3488786" y="2128297"/>
            <a:ext cx="832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 Math" charset="0"/>
              </a:rPr>
              <a:t>OPT(</a:t>
            </a:r>
            <a:r>
              <a:rPr lang="en-US" altLang="zh-CN" i="1" dirty="0" err="1">
                <a:latin typeface="Cambria Math" charset="0"/>
              </a:rPr>
              <a:t>i,k,l</a:t>
            </a:r>
            <a:r>
              <a:rPr lang="en-US" altLang="zh-CN" i="1" dirty="0">
                <a:latin typeface="Cambria Math" charset="0"/>
              </a:rPr>
              <a:t>) 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>
                <a:latin typeface="Cambria Math" charset="0"/>
              </a:rPr>
              <a:t>=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>
                <a:latin typeface="Cambria Math" charset="0"/>
              </a:rPr>
              <a:t>max(OPT(i-1,j,k) +l+(count</a:t>
            </a:r>
            <a:r>
              <a:rPr lang="zh-CN" altLang="en-US" i="1" dirty="0">
                <a:latin typeface="Cambria Math" charset="0"/>
              </a:rPr>
              <a:t>[i]-(j+k+l)</a:t>
            </a:r>
            <a:r>
              <a:rPr lang="en-US" altLang="zh-CN" i="1" dirty="0">
                <a:latin typeface="Cambria Math" charset="0"/>
              </a:rPr>
              <a:t>)/3)</a:t>
            </a:r>
            <a:r>
              <a:rPr lang="zh-CN" altLang="en-US" i="1" dirty="0">
                <a:latin typeface="Cambria Math" charset="0"/>
              </a:rPr>
              <a:t>        </a:t>
            </a:r>
            <a:r>
              <a:rPr lang="en-US" altLang="zh-CN" i="1" dirty="0">
                <a:latin typeface="Cambria Math" charset="0"/>
              </a:rPr>
              <a:t>0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j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2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>
                <a:latin typeface="Cambria Math" charset="0"/>
              </a:rPr>
              <a:t>0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k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2</a:t>
            </a:r>
            <a:r>
              <a:rPr lang="zh-CN" altLang="en-US" dirty="0"/>
              <a:t> </a:t>
            </a:r>
            <a:r>
              <a:rPr lang="en-US" altLang="zh-CN" i="1" dirty="0">
                <a:latin typeface="Cambria Math" charset="0"/>
              </a:rPr>
              <a:t>0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l</a:t>
            </a:r>
            <a:r>
              <a:rPr lang="zh-CN" altLang="en-US" i="1" dirty="0">
                <a:latin typeface="Cambria Math" charset="0"/>
              </a:rPr>
              <a:t>≤</a:t>
            </a:r>
            <a:r>
              <a:rPr lang="en-US" altLang="zh-CN" i="1" dirty="0">
                <a:latin typeface="Cambria Math" charset="0"/>
              </a:rPr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119BDB-1017-8F44-9673-0BD351B0225E}"/>
              </a:ext>
            </a:extLst>
          </p:cNvPr>
          <p:cNvSpPr/>
          <p:nvPr/>
        </p:nvSpPr>
        <p:spPr>
          <a:xfrm>
            <a:off x="2297434" y="2128297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Cambria Math" charset="0"/>
              </a:rPr>
              <a:t>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14ABA3-4C98-8849-8762-6269E9D9F1F0}"/>
              </a:ext>
            </a:extLst>
          </p:cNvPr>
          <p:cNvSpPr/>
          <p:nvPr/>
        </p:nvSpPr>
        <p:spPr>
          <a:xfrm>
            <a:off x="3638843" y="4591092"/>
            <a:ext cx="7906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opt</a:t>
            </a:r>
            <a:r>
              <a:rPr lang="zh-CN" altLang="en-US" dirty="0"/>
              <a:t>[</a:t>
            </a:r>
            <a:r>
              <a:rPr lang="en-US" altLang="zh-CN" dirty="0"/>
              <a:t>2</a:t>
            </a:r>
            <a:r>
              <a:rPr lang="zh-CN" altLang="en-US" dirty="0"/>
              <a:t>][</a:t>
            </a:r>
            <a:r>
              <a:rPr lang="en-US" altLang="zh-CN" dirty="0"/>
              <a:t>0</a:t>
            </a:r>
            <a:r>
              <a:rPr lang="zh-CN" altLang="en-US" dirty="0"/>
              <a:t>][</a:t>
            </a:r>
            <a:r>
              <a:rPr lang="en-US" altLang="zh-CN" dirty="0"/>
              <a:t>0</a:t>
            </a:r>
            <a:r>
              <a:rPr lang="zh-CN" altLang="en-US" dirty="0"/>
              <a:t>]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max(opt[1][0][0]+0+(1-0)/3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opt[1][1][0]+0+(1-1)/3)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opt[2][0][1]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max(opt[1][0][0]+1+(1-1)/3)</a:t>
            </a:r>
            <a:r>
              <a:rPr lang="zh-CN" altLang="en-US" dirty="0"/>
              <a:t> 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opt[2][1][0]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max(opt[1][0][1]+0+(1-1)/3)</a:t>
            </a:r>
            <a:r>
              <a:rPr lang="zh-CN" altLang="en-US" dirty="0"/>
              <a:t> </a:t>
            </a:r>
            <a:r>
              <a:rPr lang="en-US" altLang="zh-CN" dirty="0"/>
              <a:t>=1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58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C0060D-152B-724C-8304-38144054D909}"/>
              </a:ext>
            </a:extLst>
          </p:cNvPr>
          <p:cNvSpPr txBox="1"/>
          <p:nvPr/>
        </p:nvSpPr>
        <p:spPr>
          <a:xfrm>
            <a:off x="3821721" y="1194476"/>
            <a:ext cx="77419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opt[3][0][0]=max(opt[2][0][0]+0+(3-0)/3,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opt[2][1][0]+0+(3-1)/3,opt[2][2][0]+0+(3-2)/3)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</a:p>
          <a:p>
            <a:r>
              <a:rPr kumimoji="1" lang="en-US" altLang="zh-CN" sz="1200" dirty="0"/>
              <a:t>opt[3][0][1]=max(opt[2][0][0]+1+(3-1)/3,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opt[2][1][0]+1+(3-1-1)/3,opt[2][2][0]+1+(3-2-1)/3)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2</a:t>
            </a:r>
          </a:p>
          <a:p>
            <a:r>
              <a:rPr kumimoji="1" lang="en-US" altLang="zh-CN" sz="1200" dirty="0"/>
              <a:t>opt[3][0][2]=max(opt[2][0][0]+2+(3-2)/3,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opt[2][1][0]+2+(3-1-2)/3)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=3</a:t>
            </a:r>
            <a:endParaRPr kumimoji="1" lang="zh-CN" altLang="en-US" sz="1200" dirty="0"/>
          </a:p>
          <a:p>
            <a:r>
              <a:rPr kumimoji="1" lang="en-US" altLang="zh-CN" sz="1200" dirty="0"/>
              <a:t>opt[3][1][0]=max(opt[2][0][1]+0+(3-1-0)/3,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opt[2][1][1]+0+(3-1-1)/3,opt[2][2][1]+0+(3-2)/3)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</a:p>
          <a:p>
            <a:r>
              <a:rPr kumimoji="1" lang="en-US" altLang="zh-CN" sz="1200" dirty="0"/>
              <a:t>opt[3][1][1]=max(opt[2][0][1]+1+(3-1-1)/3,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opt[2][1][1]+1+(3-1-1-1)/3)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  <a:p>
            <a:r>
              <a:rPr kumimoji="1" lang="en-US" altLang="zh-CN" sz="1200" dirty="0"/>
              <a:t>opt[3][1][2]=max(opt[2][0][1]+2+(3-1-2)/3,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opt[2][1][1]+2+(3-1-1-2)/3)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3</a:t>
            </a:r>
            <a:endParaRPr kumimoji="1" lang="zh-CN" altLang="en-US" sz="1200" dirty="0"/>
          </a:p>
          <a:p>
            <a:r>
              <a:rPr kumimoji="1" lang="en-US" altLang="zh-CN" sz="1200" dirty="0"/>
              <a:t>opt[3][2][0]=max(opt[2][0][2]+0+(3-2)/3,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opt[2][1][2]+0+(3-1)/3)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0</a:t>
            </a:r>
          </a:p>
          <a:p>
            <a:r>
              <a:rPr kumimoji="1" lang="en-US" altLang="zh-CN" sz="1200" dirty="0"/>
              <a:t>opt[3][2][1]=max(opt[2][0][2]+1+(3-2-1)/3)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=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  <a:p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A2E74B4-8650-C847-B30A-C44C069C9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35507"/>
              </p:ext>
            </p:extLst>
          </p:nvPr>
        </p:nvGraphicFramePr>
        <p:xfrm>
          <a:off x="874346" y="985716"/>
          <a:ext cx="2841672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903">
                  <a:extLst>
                    <a:ext uri="{9D8B030D-6E8A-4147-A177-3AD203B41FA5}">
                      <a16:colId xmlns:a16="http://schemas.microsoft.com/office/drawing/2014/main" val="1521093852"/>
                    </a:ext>
                  </a:extLst>
                </a:gridCol>
                <a:gridCol w="722923">
                  <a:extLst>
                    <a:ext uri="{9D8B030D-6E8A-4147-A177-3AD203B41FA5}">
                      <a16:colId xmlns:a16="http://schemas.microsoft.com/office/drawing/2014/main" val="2492784459"/>
                    </a:ext>
                  </a:extLst>
                </a:gridCol>
                <a:gridCol w="722923">
                  <a:extLst>
                    <a:ext uri="{9D8B030D-6E8A-4147-A177-3AD203B41FA5}">
                      <a16:colId xmlns:a16="http://schemas.microsoft.com/office/drawing/2014/main" val="2239076832"/>
                    </a:ext>
                  </a:extLst>
                </a:gridCol>
                <a:gridCol w="722923">
                  <a:extLst>
                    <a:ext uri="{9D8B030D-6E8A-4147-A177-3AD203B41FA5}">
                      <a16:colId xmlns:a16="http://schemas.microsoft.com/office/drawing/2014/main" val="342225835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31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96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8069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09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422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2233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56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341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7652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373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26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0098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3FD9AB-A80F-9F46-A285-FCD193905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28342"/>
              </p:ext>
            </p:extLst>
          </p:nvPr>
        </p:nvGraphicFramePr>
        <p:xfrm>
          <a:off x="3929575" y="244036"/>
          <a:ext cx="20257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64">
                  <a:extLst>
                    <a:ext uri="{9D8B030D-6E8A-4147-A177-3AD203B41FA5}">
                      <a16:colId xmlns:a16="http://schemas.microsoft.com/office/drawing/2014/main" val="3315645912"/>
                    </a:ext>
                  </a:extLst>
                </a:gridCol>
                <a:gridCol w="440185">
                  <a:extLst>
                    <a:ext uri="{9D8B030D-6E8A-4147-A177-3AD203B41FA5}">
                      <a16:colId xmlns:a16="http://schemas.microsoft.com/office/drawing/2014/main" val="3882724722"/>
                    </a:ext>
                  </a:extLst>
                </a:gridCol>
                <a:gridCol w="392857">
                  <a:extLst>
                    <a:ext uri="{9D8B030D-6E8A-4147-A177-3AD203B41FA5}">
                      <a16:colId xmlns:a16="http://schemas.microsoft.com/office/drawing/2014/main" val="3481515373"/>
                    </a:ext>
                  </a:extLst>
                </a:gridCol>
                <a:gridCol w="453214">
                  <a:extLst>
                    <a:ext uri="{9D8B030D-6E8A-4147-A177-3AD203B41FA5}">
                      <a16:colId xmlns:a16="http://schemas.microsoft.com/office/drawing/2014/main" val="60625704"/>
                    </a:ext>
                  </a:extLst>
                </a:gridCol>
                <a:gridCol w="379828">
                  <a:extLst>
                    <a:ext uri="{9D8B030D-6E8A-4147-A177-3AD203B41FA5}">
                      <a16:colId xmlns:a16="http://schemas.microsoft.com/office/drawing/2014/main" val="352897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004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402552E-11FC-FF4A-96FF-16112C8A9B6B}"/>
              </a:ext>
            </a:extLst>
          </p:cNvPr>
          <p:cNvSpPr txBox="1"/>
          <p:nvPr/>
        </p:nvSpPr>
        <p:spPr>
          <a:xfrm>
            <a:off x="3929575" y="3210756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</a:p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opt[5][0][0]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6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052EAD-55CD-3249-86DE-A9354F0F687B}"/>
              </a:ext>
            </a:extLst>
          </p:cNvPr>
          <p:cNvSpPr txBox="1">
            <a:spLocks/>
          </p:cNvSpPr>
          <p:nvPr/>
        </p:nvSpPr>
        <p:spPr>
          <a:xfrm>
            <a:off x="507840" y="270284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13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5AB7F3-DCCE-E146-911A-4542817E2DB1}"/>
              </a:ext>
            </a:extLst>
          </p:cNvPr>
          <p:cNvSpPr/>
          <p:nvPr/>
        </p:nvSpPr>
        <p:spPr>
          <a:xfrm>
            <a:off x="507840" y="1232654"/>
            <a:ext cx="1066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typical packet</a:t>
            </a:r>
            <a:r>
              <a:rPr lang="zh-CN" altLang="en-US" dirty="0"/>
              <a:t> </a:t>
            </a:r>
            <a:r>
              <a:rPr lang="en-US" altLang="zh-CN" dirty="0"/>
              <a:t>Knapsack problem:</a:t>
            </a:r>
          </a:p>
          <a:p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BE4473F-4746-7847-8CD7-1AEC62426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25635"/>
              </p:ext>
            </p:extLst>
          </p:nvPr>
        </p:nvGraphicFramePr>
        <p:xfrm>
          <a:off x="507840" y="3852697"/>
          <a:ext cx="4317379" cy="21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6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group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card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72">
                <a:tc rowSpan="3"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3+3=6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3+4=7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67543"/>
                  </a:ext>
                </a:extLst>
              </a:tr>
              <a:tr h="277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4+5=9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72">
                <a:tc rowSpan="3"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9+5=14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4+12=16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67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3</a:t>
                      </a:r>
                      <a:endParaRPr kumimoji="1"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7+7=14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9AA7273-4186-0C49-9B86-337EC4BEA232}"/>
              </a:ext>
            </a:extLst>
          </p:cNvPr>
          <p:cNvSpPr/>
          <p:nvPr/>
        </p:nvSpPr>
        <p:spPr>
          <a:xfrm>
            <a:off x="507840" y="1555411"/>
            <a:ext cx="88998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2 3 10 </a:t>
            </a:r>
          </a:p>
          <a:p>
            <a:r>
              <a:rPr lang="en-US" altLang="zh-CN" dirty="0"/>
              <a:t>2 3 3 </a:t>
            </a:r>
          </a:p>
          <a:p>
            <a:r>
              <a:rPr lang="en-US" altLang="zh-CN" dirty="0"/>
              <a:t>3 3 4 </a:t>
            </a:r>
          </a:p>
          <a:p>
            <a:r>
              <a:rPr lang="en-US" altLang="zh-CN" dirty="0"/>
              <a:t>4 4 5 </a:t>
            </a:r>
          </a:p>
          <a:p>
            <a:r>
              <a:rPr lang="en-US" altLang="zh-CN" dirty="0"/>
              <a:t>7 9 5 </a:t>
            </a:r>
          </a:p>
          <a:p>
            <a:r>
              <a:rPr lang="en-US" altLang="zh-CN" dirty="0"/>
              <a:t>8 4 12 </a:t>
            </a:r>
          </a:p>
          <a:p>
            <a:r>
              <a:rPr lang="en-US" altLang="zh-CN" dirty="0"/>
              <a:t>7 7 7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56C855-C967-7E4C-83F7-6D1691F89289}"/>
                  </a:ext>
                </a:extLst>
              </p:cNvPr>
              <p:cNvSpPr/>
              <p:nvPr/>
            </p:nvSpPr>
            <p:spPr>
              <a:xfrm>
                <a:off x="1641231" y="2409695"/>
                <a:ext cx="90080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>
                    <a:latin typeface="Cambria Math" charset="0"/>
                  </a:rPr>
                  <a:t>OPT(</a:t>
                </a:r>
                <a:r>
                  <a:rPr lang="en-US" altLang="zh-CN" i="1" dirty="0" err="1">
                    <a:latin typeface="Cambria Math" charset="0"/>
                  </a:rPr>
                  <a:t>i,w</a:t>
                </a:r>
                <a:r>
                  <a:rPr lang="en-US" altLang="zh-CN" i="1" dirty="0">
                    <a:latin typeface="Cambria Math" charset="0"/>
                  </a:rPr>
                  <a:t>)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=max(OPT(i-1, w),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charset="0"/>
                  </a:rPr>
                  <a:t>+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OPT(i-1,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charset="0"/>
                  </a:rPr>
                  <a:t>),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charset="0"/>
                  </a:rPr>
                  <a:t>+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OPT(i-1,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charset="0"/>
                  </a:rPr>
                  <a:t>),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charset="0"/>
                  </a:rPr>
                  <a:t>+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OPT(i-1,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charset="0"/>
                  </a:rPr>
                  <a:t>))   while  k =3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56C855-C967-7E4C-83F7-6D1691F89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31" y="2409695"/>
                <a:ext cx="9008012" cy="646331"/>
              </a:xfrm>
              <a:prstGeom prst="rect">
                <a:avLst/>
              </a:prstGeom>
              <a:blipFill>
                <a:blip r:embed="rId2"/>
                <a:stretch>
                  <a:fillRect l="-422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21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62429-2BD5-BD46-9D80-87C33CB2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Lab13</a:t>
            </a:r>
            <a:r>
              <a:rPr kumimoji="1" lang="zh-CN" altLang="en-US" dirty="0"/>
              <a:t> </a:t>
            </a:r>
            <a:r>
              <a:rPr kumimoji="1" lang="en-US" altLang="zh-CN" dirty="0"/>
              <a:t>Q2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F38E5-DFEE-CB42-956E-DED7637ADBFE}"/>
              </a:ext>
            </a:extLst>
          </p:cNvPr>
          <p:cNvSpPr txBox="1"/>
          <p:nvPr/>
        </p:nvSpPr>
        <p:spPr>
          <a:xfrm>
            <a:off x="588933" y="3995225"/>
            <a:ext cx="5920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-1</a:t>
            </a:r>
            <a:r>
              <a:rPr kumimoji="1" lang="zh-CN" altLang="en-US" dirty="0"/>
              <a:t>   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/>
              <a:t>-1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initial 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terminal state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C052E-EE0C-7344-869B-203F46BD7F4C}"/>
              </a:ext>
            </a:extLst>
          </p:cNvPr>
          <p:cNvSpPr txBox="1"/>
          <p:nvPr/>
        </p:nvSpPr>
        <p:spPr>
          <a:xfrm>
            <a:off x="588933" y="2700997"/>
            <a:ext cx="7382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][j][k]</a:t>
            </a:r>
            <a:r>
              <a:rPr kumimoji="1" lang="zh-CN" altLang="en-US" dirty="0"/>
              <a:t> 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i-th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             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 </a:t>
            </a:r>
            <a:r>
              <a:rPr kumimoji="1" lang="en-US" altLang="zh-CN" dirty="0"/>
              <a:t>Ai&lt;=Ai-1</a:t>
            </a:r>
          </a:p>
          <a:p>
            <a:r>
              <a:rPr kumimoji="1" lang="zh-CN" altLang="en-US" dirty="0"/>
              <a:t>                  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 </a:t>
            </a:r>
            <a:r>
              <a:rPr kumimoji="1" lang="en-US" altLang="zh-CN" dirty="0"/>
              <a:t>Ai&gt;Ai-1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85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9202</TotalTime>
  <Words>1152</Words>
  <Application>Microsoft Macintosh PowerPoint</Application>
  <PresentationFormat>宽屏</PresentationFormat>
  <Paragraphs>175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离子会议室</vt:lpstr>
      <vt:lpstr>Lab13 Solution&amp; Hint</vt:lpstr>
      <vt:lpstr>Lab12 Q2 Hint</vt:lpstr>
      <vt:lpstr>Lab 12 Q2 Solution</vt:lpstr>
      <vt:lpstr>PowerPoint 演示文稿</vt:lpstr>
      <vt:lpstr>PowerPoint 演示文稿</vt:lpstr>
      <vt:lpstr>PowerPoint 演示文稿</vt:lpstr>
      <vt:lpstr>Lab13 Q2 Hint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Lab12</dc:title>
  <dc:creator>yezi</dc:creator>
  <cp:lastModifiedBy>yezi</cp:lastModifiedBy>
  <cp:revision>48</cp:revision>
  <dcterms:created xsi:type="dcterms:W3CDTF">2020-05-13T09:41:10Z</dcterms:created>
  <dcterms:modified xsi:type="dcterms:W3CDTF">2020-05-21T02:01:21Z</dcterms:modified>
</cp:coreProperties>
</file>