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9" r:id="rId5"/>
    <p:sldId id="260" r:id="rId6"/>
    <p:sldId id="27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A73367-2045-4055-AC52-9F7D76F2D4C8}">
          <p14:sldIdLst>
            <p14:sldId id="256"/>
            <p14:sldId id="257"/>
            <p14:sldId id="259"/>
            <p14:sldId id="269"/>
            <p14:sldId id="260"/>
            <p14:sldId id="270"/>
            <p14:sldId id="261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 XY" initials="QX" lastIdx="2" clrIdx="0">
    <p:extLst>
      <p:ext uri="{19B8F6BF-5375-455C-9EA6-DF929625EA0E}">
        <p15:presenceInfo xmlns:p15="http://schemas.microsoft.com/office/powerpoint/2012/main" userId="87aaa9ba103091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4746C-B846-4616-8B4A-F027FCA091A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6D3-CA19-4E82-82A5-E93C5A7D1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5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566D3-CA19-4E82-82A5-E93C5A7D12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1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95CF2-19FE-4F20-8411-C3F11F0E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6DE93A-E7E1-4124-B6C9-CACE3145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5C806-38E6-4497-B6CF-785262D3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951C-2DE5-4325-88C3-841A25E67C81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3E106-74E2-4429-9E01-15C66A17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CC16F-15A5-43DB-9801-85D10653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7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7BA4-8ED1-4A3D-B7AB-08B64150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F0049F-90FB-4D9F-A4B9-A645C307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8F52B-E8D2-4389-B550-A34A1B0E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CC69-A6E6-43C3-BF87-C613AFAEC613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02073-124E-48E6-9A2B-B352AF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2E11B-C65C-40E9-A00E-3084ADA5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04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9E40C9-3B5D-4BA7-A941-52AFFA6CA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EBBD3-412D-4575-AC3D-AB6B7C914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36BB7-F103-4575-95F9-C1733049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4BFB-A4FF-4E96-879D-57DBFCC09D81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BCFC8-A6D2-4C17-AB6B-6AE1DD6E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91DF2-6FBC-4AED-80E1-1BB16589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2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A6A7-1E44-412F-AE03-87619373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0C2A2-FB59-4BC6-8829-3CC36669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721AF-056A-4FFF-8A8B-F261F239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61-B52B-45EA-9D4D-41B1730B01C5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5B46C-66F4-4190-8B80-1E68E576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9E661-5F9D-4247-B75C-A1C2AD6A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9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F9321-C4BB-4DCD-92D5-A3C2C639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193AC-CBAC-453D-874B-5EB6B2C8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A894-EB0E-477B-8E6A-3212C6A3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9C11-9E35-4E25-A898-FDDA7FEDABD1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89A05-4369-46CA-AE3F-2C9EDFE6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70340-3977-4A98-BABD-A351D56A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2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A808D-6E46-4488-8EE1-8F272AA0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DB60C-117A-49E9-9261-4AD29CBCD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AFF3A-4836-4E71-B191-5AFAFF66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E4C20-0BCD-47D4-B132-2686AF54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D26-4FA5-4DBA-9F4D-2FEA3143A011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113BD-2827-4F85-A537-C889A8EA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6D07A-6803-4260-AF6A-B6EC3FFE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3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0E56-3265-47A1-B132-211F34CE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97EF75-13B3-4508-9333-DE8A87AE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DEF21-71DE-4228-964F-B27201B65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EFC2E-C6CF-4C9B-B9CD-0099C2D89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8EBDD9-AC15-49E2-9552-D7101DB50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F276F7-298D-4F90-B17A-708CA616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A87C-52E6-43DC-A9E2-E5E3ACE8B311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69A5F-3013-4BA7-8F7D-65E9BF31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F8A95-AC06-44B7-A58E-2B8DECA9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1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E70A4-7103-4CCC-B110-712FF7D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3B05EB-EED3-4A84-A9FC-ABC9453D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B280-3BCD-4C26-970E-8773A6A1C4E5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1A085-5D0D-4AF8-AC30-D33B7F22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02B33-642B-407E-A8B1-1916611F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6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EA395-4926-4FCC-9DF4-1C9692EE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29B4-F554-486B-8791-1A828C3903D0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F91DB-332B-43A3-9B47-729F1E9A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E7D903-9AD3-4A2D-913C-507E7E75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3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51C3B-8718-409B-A90F-91B7F756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7A6F2-2430-492D-8A6C-772BC33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B04F1D-6F7C-46DF-8084-3FF8AA90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7AED7-B3A2-46BF-B7BB-4AA5E6FF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45FD-6258-46B0-9CE5-265E4EEF2C62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A37A9-62A8-455F-80CB-0ADE4F1C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0F6D0-BE7A-4249-896A-8F93DA91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54B37-C94B-4ECB-8BF2-7245B827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B72795-7F04-4492-BC75-742D563AC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58E6A-C670-4DBA-9659-C36F7F396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52414-2205-4453-A18E-869B4036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1C1F-6E95-48FA-8B94-3DC33C954B69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C1E22-5E2E-4934-9716-7749D755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89F52-AEA2-4C7B-AFB9-C0AC65C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1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D37E08-F2BB-48AD-9BCD-7449E7C6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B9BF7-5E1C-4D3A-B9B1-F2C710D7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2C3F4-8F9B-43F9-B1A5-2E43A720E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8617-3D4E-49BA-98B7-848A56FB3224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AF9CC-3EBB-4ACF-AA05-70645E62E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4230F-0818-46F0-94A7-79607971B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7EF31-1749-4C2F-8E33-E092C5175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2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1100C-1928-4956-8BE6-AFAF1B12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06"/>
            <a:ext cx="10515600" cy="1694494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Saint Petersburg Electrotechnical University "LETI"</a:t>
            </a:r>
            <a:br>
              <a:rPr lang="zh-CN" altLang="zh-CN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18571" y="1740500"/>
            <a:ext cx="93548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OPTIMIZING SIMD-INSTRUCTIONS IN MODERN ARCHITECTURES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FD505F-8E40-46BE-13FC-71B4FA261435}"/>
              </a:ext>
            </a:extLst>
          </p:cNvPr>
          <p:cNvSpPr txBox="1"/>
          <p:nvPr/>
        </p:nvSpPr>
        <p:spPr>
          <a:xfrm>
            <a:off x="2139057" y="4225618"/>
            <a:ext cx="699206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Mei Haitao</a:t>
            </a:r>
          </a:p>
          <a:p>
            <a:pPr algn="ctr">
              <a:lnSpc>
                <a:spcPct val="140000"/>
              </a:lnSpc>
            </a:pPr>
            <a:endParaRPr lang="ru-RU" altLang="zh-CN" sz="1800" baseline="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800" b="1" baseline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Scientific advisor</a:t>
            </a:r>
            <a:r>
              <a:rPr lang="en-US" altLang="zh-CN" sz="1800" baseline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Ph.D., associate prof. </a:t>
            </a:r>
            <a:r>
              <a:rPr lang="en-US" sz="1800" kern="1200" baseline="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A. A. </a:t>
            </a:r>
            <a:r>
              <a:rPr lang="en-US" sz="1800" kern="1200" baseline="0" dirty="0" err="1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Paznikov</a:t>
            </a:r>
            <a:endParaRPr lang="zh-CN" altLang="en-US" sz="1800" kern="1200" baseline="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708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44141-B4F7-2920-5C0D-96FFF40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3086D0-08A8-74CC-37CD-EAA287316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1" y="2022971"/>
            <a:ext cx="5439418" cy="36521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7452612-A6EA-3FE9-385C-3F0C3CDA9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1896" y="363558"/>
            <a:ext cx="10369826" cy="13381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Performance comparison between algorithms </a:t>
            </a:r>
            <a:b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</a:b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at different scales and existing algorithms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055C4E-E9E6-513F-B6F3-2BCEDBBDB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42" y="2348857"/>
            <a:ext cx="5572958" cy="30004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423B80-6308-3296-737D-A417CE848951}"/>
              </a:ext>
            </a:extLst>
          </p:cNvPr>
          <p:cNvSpPr txBox="1"/>
          <p:nvPr/>
        </p:nvSpPr>
        <p:spPr>
          <a:xfrm>
            <a:off x="1367371" y="5167320"/>
            <a:ext cx="444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speedup of the eight programs at different non-vectorization multiple iterations</a:t>
            </a:r>
            <a:endParaRPr 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3C17D9-DD58-60FE-C311-7C8F99DFE953}"/>
              </a:ext>
            </a:extLst>
          </p:cNvPr>
          <p:cNvSpPr txBox="1"/>
          <p:nvPr/>
        </p:nvSpPr>
        <p:spPr>
          <a:xfrm>
            <a:off x="6381507" y="5536652"/>
            <a:ext cx="5980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algorithm when the number of iterations is 3199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6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9B8C-E605-DE47-740F-002D980F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algorithm under multi-threading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44141-B4F7-2920-5C0D-96FFF40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4F9283-B2F3-C0B5-F2F9-B99E0CA4E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3" y="1541355"/>
            <a:ext cx="5108025" cy="3429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16D6B43-B060-64A5-A321-A1528FB2E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73207"/>
              </p:ext>
            </p:extLst>
          </p:nvPr>
        </p:nvGraphicFramePr>
        <p:xfrm>
          <a:off x="748683" y="5073123"/>
          <a:ext cx="5486270" cy="910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3540">
                  <a:extLst>
                    <a:ext uri="{9D8B030D-6E8A-4147-A177-3AD203B41FA5}">
                      <a16:colId xmlns:a16="http://schemas.microsoft.com/office/drawing/2014/main" val="1593634108"/>
                    </a:ext>
                  </a:extLst>
                </a:gridCol>
                <a:gridCol w="1379041">
                  <a:extLst>
                    <a:ext uri="{9D8B030D-6E8A-4147-A177-3AD203B41FA5}">
                      <a16:colId xmlns:a16="http://schemas.microsoft.com/office/drawing/2014/main" val="3395846674"/>
                    </a:ext>
                  </a:extLst>
                </a:gridCol>
                <a:gridCol w="1364094">
                  <a:extLst>
                    <a:ext uri="{9D8B030D-6E8A-4147-A177-3AD203B41FA5}">
                      <a16:colId xmlns:a16="http://schemas.microsoft.com/office/drawing/2014/main" val="1979263824"/>
                    </a:ext>
                  </a:extLst>
                </a:gridCol>
                <a:gridCol w="1379595">
                  <a:extLst>
                    <a:ext uri="{9D8B030D-6E8A-4147-A177-3AD203B41FA5}">
                      <a16:colId xmlns:a16="http://schemas.microsoft.com/office/drawing/2014/main" val="2805444710"/>
                    </a:ext>
                  </a:extLst>
                </a:gridCol>
              </a:tblGrid>
              <a:tr h="3033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Thread num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683377"/>
                  </a:ext>
                </a:extLst>
              </a:tr>
              <a:tr h="3033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lu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1.56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1.57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1.49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96301"/>
                  </a:ext>
                </a:extLst>
              </a:tr>
              <a:tr h="3033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trisolv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1.62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>
                          <a:effectLst/>
                        </a:rPr>
                        <a:t>1.58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</a:rPr>
                        <a:t>1.58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05644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B87E3EF-0E11-B542-97EB-184D2E62791B}"/>
              </a:ext>
            </a:extLst>
          </p:cNvPr>
          <p:cNvSpPr txBox="1"/>
          <p:nvPr/>
        </p:nvSpPr>
        <p:spPr>
          <a:xfrm>
            <a:off x="6482218" y="4757437"/>
            <a:ext cx="4948303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LU decomposition and Triangular solver are not well parallelized.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4AED49-F380-F8F0-8A66-63D7EFADB4A4}"/>
              </a:ext>
            </a:extLst>
          </p:cNvPr>
          <p:cNvSpPr txBox="1"/>
          <p:nvPr/>
        </p:nvSpPr>
        <p:spPr>
          <a:xfrm>
            <a:off x="6482218" y="3496684"/>
            <a:ext cx="60970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of the eight programs are parallelizable with good performance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575DAB-4442-E3CA-5484-64C01487CADD}"/>
              </a:ext>
            </a:extLst>
          </p:cNvPr>
          <p:cNvSpPr txBox="1"/>
          <p:nvPr/>
        </p:nvSpPr>
        <p:spPr>
          <a:xfrm>
            <a:off x="6482218" y="2543707"/>
            <a:ext cx="6250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export omp_num_threads=</a:t>
            </a:r>
            <a:r>
              <a:rPr lang="en-US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1,4,8</a:t>
            </a:r>
            <a:endParaRPr lang="LID4096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CA7B6-8C95-6BFD-45BD-3667D12F4928}"/>
              </a:ext>
            </a:extLst>
          </p:cNvPr>
          <p:cNvSpPr txBox="1"/>
          <p:nvPr/>
        </p:nvSpPr>
        <p:spPr>
          <a:xfrm>
            <a:off x="6482218" y="5956240"/>
            <a:ext cx="211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competition</a:t>
            </a:r>
            <a:endParaRPr lang="LID4096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9B8C-E605-DE47-740F-002D980F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83" y="-17877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AFE1-526A-5607-44B5-4E1ED9F4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92" y="62892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analyze the auto-vectorization features in modern compilers and make optimizations based on existing loop tile schemes. Experimental results show that: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 the size of the problem increases, the advantages of the algorithm become more and more obvious.</a:t>
            </a:r>
          </a:p>
          <a:p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Our loop tiling algorithm shows a speedup of about 40 on programs that vectorize well, such as matrix multiplication, and the algorithm works well.</a:t>
            </a:r>
          </a:p>
          <a:p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Works well with multiple threads.</a:t>
            </a:r>
          </a:p>
          <a:p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However, in the case of vectorized multiples, the proposed algorithm does not show an advantage,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there is still room for improvement in the generality  of the algorithm.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Overall, the algorithm proposed in this paper satisfies the basic criteria of the cyclic tile algorithm, namely locality and parallelism, optimizing the performance of vectorization under cyclic tiles. It also provides a reference for tile selection in specific cases.</a:t>
            </a:r>
            <a:endParaRPr lang="LID4096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44141-B4F7-2920-5C0D-96FFF40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3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9B8C-E605-DE47-740F-002D980F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DAFE1-526A-5607-44B5-4E1ED9F4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452" y="2321569"/>
            <a:ext cx="8657095" cy="12042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44141-B4F7-2920-5C0D-96FFF40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D81944-5F21-7B4C-C652-764CBC651389}"/>
              </a:ext>
            </a:extLst>
          </p:cNvPr>
          <p:cNvSpPr txBox="1"/>
          <p:nvPr/>
        </p:nvSpPr>
        <p:spPr>
          <a:xfrm>
            <a:off x="2643753" y="3591277"/>
            <a:ext cx="761741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Haitao.                            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7300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+79210964625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https://github.com/mingshi2333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meihaitao0812@gmail.com</a:t>
            </a:r>
          </a:p>
          <a:p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0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44141-B4F7-2920-5C0D-96FFF40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D4C092-58DF-5BAE-E159-B63DEEAFABBC}"/>
              </a:ext>
            </a:extLst>
          </p:cNvPr>
          <p:cNvSpPr txBox="1"/>
          <p:nvPr/>
        </p:nvSpPr>
        <p:spPr>
          <a:xfrm>
            <a:off x="1086761" y="3608137"/>
            <a:ext cx="100184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relevance of the GQW</a:t>
            </a:r>
            <a:endParaRPr lang="LID4096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56A142-FF55-D699-7CB9-82B49DCCEC14}"/>
              </a:ext>
            </a:extLst>
          </p:cNvPr>
          <p:cNvSpPr txBox="1"/>
          <p:nvPr/>
        </p:nvSpPr>
        <p:spPr>
          <a:xfrm>
            <a:off x="732882" y="4625205"/>
            <a:ext cx="106008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It improves computational efficiency in high-performance computing. The study optimizes the performance of automatic vectorization under specific circumstances. It contributes to enabling programmers to achieve high-performance computing.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2AA457-4F22-854A-538F-EF363C20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61" y="-15796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GQW</a:t>
            </a:r>
            <a:endParaRPr lang="LID4096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CB0087-7AF9-4FAF-B558-D1D7394F10E2}"/>
              </a:ext>
            </a:extLst>
          </p:cNvPr>
          <p:cNvSpPr txBox="1"/>
          <p:nvPr/>
        </p:nvSpPr>
        <p:spPr>
          <a:xfrm>
            <a:off x="840707" y="1497190"/>
            <a:ext cx="103729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Conduct research and analysis on modern compiler's automatic vectorization algorithms, identify the weaknesses of automatic vectorization, understand the underlying reasons, and implement optimizations</a:t>
            </a:r>
            <a:r>
              <a:rPr 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1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9B8C-E605-DE47-740F-002D980F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67" y="-226416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Vectorization Overview</a:t>
            </a:r>
            <a:endParaRPr lang="LID4096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44141-B4F7-2920-5C0D-96FFF40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2F6E3B-5166-7308-158C-2C58628370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73" y="1689556"/>
            <a:ext cx="6134136" cy="28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407E3B-DE13-1498-E7DF-7D4B0A7F158A}"/>
              </a:ext>
            </a:extLst>
          </p:cNvPr>
          <p:cNvSpPr txBox="1"/>
          <p:nvPr/>
        </p:nvSpPr>
        <p:spPr>
          <a:xfrm>
            <a:off x="513967" y="1420881"/>
            <a:ext cx="48251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typedef float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vec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#define VECLEN 8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void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vector_op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vec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*a 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vec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*b,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vec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* __restrict c) 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for (int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=0;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&lt; VECLEN;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++) {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c[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] = a[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] * b[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];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}</a:t>
            </a:r>
            <a:endParaRPr lang="LID4096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CA0EB0-D1A2-2307-6F6F-28AC7AD01007}"/>
              </a:ext>
            </a:extLst>
          </p:cNvPr>
          <p:cNvSpPr txBox="1"/>
          <p:nvPr/>
        </p:nvSpPr>
        <p:spPr>
          <a:xfrm>
            <a:off x="513967" y="4494125"/>
            <a:ext cx="60970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vector_op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(float*, float*, float*):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vmovups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ymm0, YMMWORD PTR [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rdi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]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ource-code-pro"/>
              </a:rPr>
              <a:t>vmulps</a:t>
            </a:r>
            <a:r>
              <a:rPr lang="en-US" b="0" i="0" dirty="0">
                <a:solidFill>
                  <a:srgbClr val="FF0000"/>
                </a:solidFill>
                <a:effectLst/>
                <a:latin typeface="source-code-pro"/>
              </a:rPr>
              <a:t> ymm0, ymm0, YMMWORD PTR [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ource-code-pro"/>
              </a:rPr>
              <a:t>rsi</a:t>
            </a:r>
            <a:r>
              <a:rPr lang="en-US" b="0" i="0" dirty="0">
                <a:solidFill>
                  <a:srgbClr val="FF0000"/>
                </a:solidFill>
                <a:effectLst/>
                <a:latin typeface="source-code-pro"/>
              </a:rPr>
              <a:t>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	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vmovups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YMMWORD PTR [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rdx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], ymm0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ret</a:t>
            </a:r>
            <a:endParaRPr lang="LID4096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4EA81FB-014B-565B-1D84-47FC458CC8C2}"/>
              </a:ext>
            </a:extLst>
          </p:cNvPr>
          <p:cNvCxnSpPr/>
          <p:nvPr/>
        </p:nvCxnSpPr>
        <p:spPr>
          <a:xfrm flipH="1" flipV="1">
            <a:off x="5669273" y="5292448"/>
            <a:ext cx="1540365" cy="46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5058DF0-4D30-169C-5A57-745F076AD826}"/>
              </a:ext>
            </a:extLst>
          </p:cNvPr>
          <p:cNvSpPr txBox="1"/>
          <p:nvPr/>
        </p:nvSpPr>
        <p:spPr>
          <a:xfrm>
            <a:off x="7321848" y="5574187"/>
            <a:ext cx="257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command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6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A6F49-2B97-3847-E220-AA292412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706" y="-23762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oop tiling algorithm</a:t>
            </a:r>
            <a:endParaRPr lang="LID4096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253AC-61E0-FE91-F388-8A8EFC36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F2AE37-FD19-1EE2-CA37-7F0F76C5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06" y="1293210"/>
            <a:ext cx="2743200" cy="12871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B3E776-B780-B58C-1BDC-2D9395FF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" y="3563465"/>
            <a:ext cx="3770657" cy="194866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5EC3E61-DB20-A22A-7B66-67C11A9456BE}"/>
              </a:ext>
            </a:extLst>
          </p:cNvPr>
          <p:cNvSpPr txBox="1"/>
          <p:nvPr/>
        </p:nvSpPr>
        <p:spPr>
          <a:xfrm>
            <a:off x="1250622" y="2635370"/>
            <a:ext cx="278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code 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77A47C-8D7A-2B89-F7B3-A923E4ED0A49}"/>
              </a:ext>
            </a:extLst>
          </p:cNvPr>
          <p:cNvSpPr txBox="1"/>
          <p:nvPr/>
        </p:nvSpPr>
        <p:spPr>
          <a:xfrm>
            <a:off x="1084318" y="5570838"/>
            <a:ext cx="278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tiled-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code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erformance critical A · B part of the GEMM using a tiling strategy. A... |  Download Scientific Diagram">
            <a:extLst>
              <a:ext uri="{FF2B5EF4-FFF2-40B4-BE49-F238E27FC236}">
                <a16:creationId xmlns:a16="http://schemas.microsoft.com/office/drawing/2014/main" id="{9EEC45F7-4DE8-6AAE-FC39-F312CC7B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46" y="3429000"/>
            <a:ext cx="6101954" cy="264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maxeler/Dense-Matrix-Multiplication: Dense Matrix Multiplication  app">
            <a:extLst>
              <a:ext uri="{FF2B5EF4-FFF2-40B4-BE49-F238E27FC236}">
                <a16:creationId xmlns:a16="http://schemas.microsoft.com/office/drawing/2014/main" id="{7C38DE4A-C379-9002-76C4-E1752287A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23" y="1229768"/>
            <a:ext cx="2743199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2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9B8C-E605-DE47-740F-002D980F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62" y="-1996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oop tiling algorithm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44141-B4F7-2920-5C0D-96FFF40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6F1F25-734A-E8F4-15B9-B49BCA77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17" y="1432912"/>
            <a:ext cx="6000648" cy="37726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1A37060-121A-9F80-EA19-866AA0E6115E}"/>
              </a:ext>
            </a:extLst>
          </p:cNvPr>
          <p:cNvSpPr txBox="1"/>
          <p:nvPr/>
        </p:nvSpPr>
        <p:spPr>
          <a:xfrm>
            <a:off x="789105" y="2166480"/>
            <a:ext cx="612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Vectorization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Data Locality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Parallelism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Load Balancing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F3A0B-72C0-ECEB-3A4D-6C848C2616C2}"/>
              </a:ext>
            </a:extLst>
          </p:cNvPr>
          <p:cNvSpPr txBox="1"/>
          <p:nvPr/>
        </p:nvSpPr>
        <p:spPr>
          <a:xfrm>
            <a:off x="818766" y="1594123"/>
            <a:ext cx="6127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dvantages:</a:t>
            </a:r>
            <a:endParaRPr lang="LID4096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EF3280-9A56-0D22-31D3-46015FCE318B}"/>
              </a:ext>
            </a:extLst>
          </p:cNvPr>
          <p:cNvSpPr txBox="1"/>
          <p:nvPr/>
        </p:nvSpPr>
        <p:spPr>
          <a:xfrm>
            <a:off x="838200" y="3849541"/>
            <a:ext cx="6134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  <a:endParaRPr lang="LID4096" sz="2400" b="1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69798F-E28E-06EA-E82D-82234607BF59}"/>
              </a:ext>
            </a:extLst>
          </p:cNvPr>
          <p:cNvSpPr txBox="1"/>
          <p:nvPr/>
        </p:nvSpPr>
        <p:spPr>
          <a:xfrm>
            <a:off x="818766" y="4542776"/>
            <a:ext cx="6127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Alignment 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size p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rediction Difficulty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A3C664-CFF6-B6EC-9973-13B806E1E5B1}"/>
              </a:ext>
            </a:extLst>
          </p:cNvPr>
          <p:cNvSpPr txBox="1"/>
          <p:nvPr/>
        </p:nvSpPr>
        <p:spPr>
          <a:xfrm>
            <a:off x="5168841" y="58184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lead to too frequent cache replacement or</a:t>
            </a:r>
            <a:endParaRPr lang="en-US" dirty="0">
              <a:solidFill>
                <a:srgbClr val="3C4043"/>
              </a:solidFill>
              <a:highlight>
                <a:srgbClr val="FFFF00"/>
              </a:highlight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underutilization of the cache</a:t>
            </a:r>
            <a:endParaRPr lang="LID4096" dirty="0">
              <a:highlight>
                <a:srgbClr val="FFFF00"/>
              </a:highlight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87D07A6-D505-3832-283B-7551D28017CC}"/>
              </a:ext>
            </a:extLst>
          </p:cNvPr>
          <p:cNvCxnSpPr/>
          <p:nvPr/>
        </p:nvCxnSpPr>
        <p:spPr>
          <a:xfrm flipH="1" flipV="1">
            <a:off x="4330262" y="5205581"/>
            <a:ext cx="1681655" cy="5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8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5EFA3-DDCE-EB02-8AA7-5355B35A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25" y="-189351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TSS Algorithm Description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E7829-C940-FE94-CCDA-610080A7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46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known algorithms: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case where the number of iterations is a multiple of the vector width was tested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only consider the impact of cache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consider about the gains of  vectorization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known algorithms: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good evaluation of parallelism and locality of loop tiles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LID4096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5A869A-BD92-7C0E-EFCE-FC36523E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3186D1-3C0B-4BC0-FD2C-DA647323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30" y="4805942"/>
            <a:ext cx="4169612" cy="9984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F31DEB-4B2A-AB7B-CC4B-87021943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78" y="4914827"/>
            <a:ext cx="3065932" cy="64633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20655E-7314-9226-7F20-2F2AFCD2D869}"/>
              </a:ext>
            </a:extLst>
          </p:cNvPr>
          <p:cNvSpPr txBox="1"/>
          <p:nvPr/>
        </p:nvSpPr>
        <p:spPr>
          <a:xfrm>
            <a:off x="2814161" y="569071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Locality</a:t>
            </a:r>
            <a:endParaRPr lang="LID4096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671605-25E3-A115-86EA-95CCDE309B9B}"/>
              </a:ext>
            </a:extLst>
          </p:cNvPr>
          <p:cNvSpPr txBox="1"/>
          <p:nvPr/>
        </p:nvSpPr>
        <p:spPr>
          <a:xfrm>
            <a:off x="7377206" y="567279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Parallelism</a:t>
            </a:r>
            <a:endParaRPr lang="LID4096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398A4C-D310-1383-27CA-60EBD173C7B4}"/>
              </a:ext>
            </a:extLst>
          </p:cNvPr>
          <p:cNvSpPr txBox="1"/>
          <p:nvPr/>
        </p:nvSpPr>
        <p:spPr>
          <a:xfrm>
            <a:off x="1271752" y="6136962"/>
            <a:ext cx="4540469" cy="378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should be 70% of each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level cache </a:t>
            </a:r>
            <a:endParaRPr lang="LID4096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53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9B8C-E605-DE47-740F-002D980F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4645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Description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44141-B4F7-2920-5C0D-96FFF40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EB710D-9BBB-5B33-6EB8-5B2F8A263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124" y="2360443"/>
            <a:ext cx="6224876" cy="32057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DD17621-AFB4-F30E-44F1-4C90593FF5E3}"/>
              </a:ext>
            </a:extLst>
          </p:cNvPr>
          <p:cNvSpPr txBox="1"/>
          <p:nvPr/>
        </p:nvSpPr>
        <p:spPr>
          <a:xfrm>
            <a:off x="290224" y="3840857"/>
            <a:ext cx="6224876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𝑁𝑈𝑀_𝑉𝐸𝐶 as profit. When on part can vectorization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𝑁𝑈𝑀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_VEC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+1 ,</a:t>
            </a:r>
            <a:r>
              <a:rPr lang="LID4096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the block size under maximum profit</a:t>
            </a:r>
          </a:p>
          <a:p>
            <a:pPr indent="457200">
              <a:lnSpc>
                <a:spcPct val="150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25F94C-2F52-DF6B-B6BE-F7433B9A4F45}"/>
              </a:ext>
            </a:extLst>
          </p:cNvPr>
          <p:cNvSpPr txBox="1"/>
          <p:nvPr/>
        </p:nvSpPr>
        <p:spPr>
          <a:xfrm>
            <a:off x="678640" y="1120918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Focus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041029-44FA-80F9-95B4-B595F43C24E5}"/>
              </a:ext>
            </a:extLst>
          </p:cNvPr>
          <p:cNvSpPr txBox="1"/>
          <p:nvPr/>
        </p:nvSpPr>
        <p:spPr>
          <a:xfrm>
            <a:off x="838200" y="1656705"/>
            <a:ext cx="6097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tile size selection when the number of iterations is not a multiple of the vectorisation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7099CF-01C8-0D4E-5A72-0E1A2AB42B27}"/>
              </a:ext>
            </a:extLst>
          </p:cNvPr>
          <p:cNvSpPr txBox="1"/>
          <p:nvPr/>
        </p:nvSpPr>
        <p:spPr>
          <a:xfrm>
            <a:off x="6774640" y="5566180"/>
            <a:ext cx="522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iterations is 13 and the block size is 6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8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9B8C-E605-DE47-740F-002D980F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9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Description</a:t>
            </a:r>
            <a:endParaRPr lang="LID4096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44141-B4F7-2920-5C0D-96FFF40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206585-2933-918D-BE6B-B0B5F4FBECCD}"/>
              </a:ext>
            </a:extLst>
          </p:cNvPr>
          <p:cNvSpPr txBox="1"/>
          <p:nvPr/>
        </p:nvSpPr>
        <p:spPr>
          <a:xfrm>
            <a:off x="1176732" y="5624085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5D3EDD-F891-22DB-F2B6-1AEE66DF3DAD}"/>
              </a:ext>
            </a:extLst>
          </p:cNvPr>
          <p:cNvSpPr txBox="1"/>
          <p:nvPr/>
        </p:nvSpPr>
        <p:spPr>
          <a:xfrm>
            <a:off x="239339" y="3697985"/>
            <a:ext cx="613691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LID4096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J ranges from the vector width V to the array width W, which is the range of possible tile factors.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298E22-4A13-4A1A-D6D6-FC1C2C1B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41" y="1435047"/>
            <a:ext cx="4381725" cy="19495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4115666-6B9B-CDAA-D35D-3EB27E80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852" y="1771698"/>
            <a:ext cx="4704997" cy="4338373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E23AC1F-D85A-6BC5-802B-8227021895B0}"/>
              </a:ext>
            </a:extLst>
          </p:cNvPr>
          <p:cNvCxnSpPr/>
          <p:nvPr/>
        </p:nvCxnSpPr>
        <p:spPr>
          <a:xfrm flipV="1">
            <a:off x="5486400" y="2409822"/>
            <a:ext cx="1386942" cy="128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7F400BA-1A60-FF9F-1FC4-ADB030D09724}"/>
              </a:ext>
            </a:extLst>
          </p:cNvPr>
          <p:cNvSpPr txBox="1"/>
          <p:nvPr/>
        </p:nvSpPr>
        <p:spPr>
          <a:xfrm>
            <a:off x="239339" y="4916199"/>
            <a:ext cx="6097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current row h is divisible by V to determine whether to give new J and W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E7EAFAB-A6B4-6D78-78C9-9A96C7B81801}"/>
              </a:ext>
            </a:extLst>
          </p:cNvPr>
          <p:cNvCxnSpPr/>
          <p:nvPr/>
        </p:nvCxnSpPr>
        <p:spPr>
          <a:xfrm flipV="1">
            <a:off x="6376251" y="3384597"/>
            <a:ext cx="897525" cy="166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90C84C7-1B7A-537D-F604-E7491C489D4C}"/>
              </a:ext>
            </a:extLst>
          </p:cNvPr>
          <p:cNvSpPr txBox="1"/>
          <p:nvPr/>
        </p:nvSpPr>
        <p:spPr>
          <a:xfrm>
            <a:off x="238134" y="5949747"/>
            <a:ext cx="6097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Guarantee that J is a multiple of V.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24AE831-4075-66D7-1314-59D469876131}"/>
              </a:ext>
            </a:extLst>
          </p:cNvPr>
          <p:cNvCxnSpPr/>
          <p:nvPr/>
        </p:nvCxnSpPr>
        <p:spPr>
          <a:xfrm flipV="1">
            <a:off x="3541541" y="4916199"/>
            <a:ext cx="3528182" cy="119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4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69B8C-E605-DE47-740F-002D980F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90" y="80666"/>
            <a:ext cx="10200060" cy="9380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hierarchy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44141-B4F7-2920-5C0D-96FFF406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7EF31-1749-4C2F-8E33-E092C517533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7D7E1C-277E-E249-F2C3-522AB7636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16" y="1018709"/>
            <a:ext cx="7595082" cy="203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62F9C5-A933-B39A-5F86-C8B09B7C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2245"/>
            <a:ext cx="2966555" cy="28365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911BF2-9F5C-AFB3-7B19-03268E45A390}"/>
              </a:ext>
            </a:extLst>
          </p:cNvPr>
          <p:cNvSpPr txBox="1"/>
          <p:nvPr/>
        </p:nvSpPr>
        <p:spPr>
          <a:xfrm>
            <a:off x="3967134" y="3226219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pluto compiler and use the interface exposed by pluto to integrate my algorithm into pluto.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F6883-D0D3-2D22-549B-846A075606C2}"/>
              </a:ext>
            </a:extLst>
          </p:cNvPr>
          <p:cNvSpPr txBox="1"/>
          <p:nvPr/>
        </p:nvSpPr>
        <p:spPr>
          <a:xfrm>
            <a:off x="4101257" y="5725319"/>
            <a:ext cx="3137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Polybench3.2 test sets, we selected eight test sets that can be vectorized.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D7D2DC-1EC4-0BF5-4FE0-47876BBFDF43}"/>
              </a:ext>
            </a:extLst>
          </p:cNvPr>
          <p:cNvSpPr/>
          <p:nvPr/>
        </p:nvSpPr>
        <p:spPr>
          <a:xfrm>
            <a:off x="6095999" y="1749048"/>
            <a:ext cx="237637" cy="656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F8B3733-2E75-E36C-6EC4-8358316734FD}"/>
              </a:ext>
            </a:extLst>
          </p:cNvPr>
          <p:cNvCxnSpPr>
            <a:cxnSpLocks/>
          </p:cNvCxnSpPr>
          <p:nvPr/>
        </p:nvCxnSpPr>
        <p:spPr>
          <a:xfrm flipH="1" flipV="1">
            <a:off x="6228966" y="2405670"/>
            <a:ext cx="553878" cy="5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B2304FB-E86F-A9F9-1C22-9571E335F489}"/>
              </a:ext>
            </a:extLst>
          </p:cNvPr>
          <p:cNvSpPr txBox="1"/>
          <p:nvPr/>
        </p:nvSpPr>
        <p:spPr>
          <a:xfrm>
            <a:off x="3974576" y="411098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information to calculate the best size.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DA5065-1B5B-7956-97AC-B1F1615B94D3}"/>
              </a:ext>
            </a:extLst>
          </p:cNvPr>
          <p:cNvSpPr/>
          <p:nvPr/>
        </p:nvSpPr>
        <p:spPr>
          <a:xfrm>
            <a:off x="6807896" y="2892547"/>
            <a:ext cx="889348" cy="33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Our code</a:t>
            </a:r>
            <a:endParaRPr lang="LID4096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098286-8391-61F1-00B4-8CB4560B2DD8}"/>
              </a:ext>
            </a:extLst>
          </p:cNvPr>
          <p:cNvSpPr txBox="1"/>
          <p:nvPr/>
        </p:nvSpPr>
        <p:spPr>
          <a:xfrm>
            <a:off x="4101256" y="4758853"/>
            <a:ext cx="596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is to call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stile.sizes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we change its interface to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vec_tile_size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our results.</a:t>
            </a:r>
            <a:endParaRPr 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1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6891</TotalTime>
  <Words>806</Words>
  <Application>Microsoft Office PowerPoint</Application>
  <PresentationFormat>宽屏</PresentationFormat>
  <Paragraphs>107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source-code-pro</vt:lpstr>
      <vt:lpstr>等线</vt:lpstr>
      <vt:lpstr>等线 Light</vt:lpstr>
      <vt:lpstr>Arial</vt:lpstr>
      <vt:lpstr>Roboto</vt:lpstr>
      <vt:lpstr>Times New Roman</vt:lpstr>
      <vt:lpstr>Office 主题​​</vt:lpstr>
      <vt:lpstr>Saint Petersburg Electrotechnical University "LETI" </vt:lpstr>
      <vt:lpstr>The goal of the GQW</vt:lpstr>
      <vt:lpstr>Vectorization Overview</vt:lpstr>
      <vt:lpstr>Loop tiling algorithm</vt:lpstr>
      <vt:lpstr>Loop tiling algorithm</vt:lpstr>
      <vt:lpstr>TSS Algorithm Description</vt:lpstr>
      <vt:lpstr>Algorithm Description</vt:lpstr>
      <vt:lpstr>Algorithm Description</vt:lpstr>
      <vt:lpstr>Algorithm hierarchy</vt:lpstr>
      <vt:lpstr>Performance comparison between algorithms  at different scales and existing algorithms </vt:lpstr>
      <vt:lpstr>Performance of algorithm under multi-threading</vt:lpstr>
      <vt:lpstr>Conclusion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«Санкт-Петербургский государственный электротехнический университет  «ЛЭТИ» им. В.И.Ульянова (Ленина)» (СПбГЭТУ «ЛЭТИ»)</dc:title>
  <dc:creator>Q XY</dc:creator>
  <cp:lastModifiedBy>haitao mei</cp:lastModifiedBy>
  <cp:revision>249</cp:revision>
  <dcterms:created xsi:type="dcterms:W3CDTF">2021-01-28T08:30:41Z</dcterms:created>
  <dcterms:modified xsi:type="dcterms:W3CDTF">2023-05-26T04:24:45Z</dcterms:modified>
</cp:coreProperties>
</file>