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86" r:id="rId2"/>
    <p:sldId id="257" r:id="rId3"/>
    <p:sldId id="297" r:id="rId4"/>
    <p:sldId id="258" r:id="rId5"/>
    <p:sldId id="295" r:id="rId6"/>
    <p:sldId id="312" r:id="rId7"/>
    <p:sldId id="313" r:id="rId8"/>
    <p:sldId id="322" r:id="rId9"/>
    <p:sldId id="314" r:id="rId10"/>
    <p:sldId id="315" r:id="rId11"/>
    <p:sldId id="316" r:id="rId12"/>
    <p:sldId id="318" r:id="rId13"/>
    <p:sldId id="319" r:id="rId14"/>
    <p:sldId id="287" r:id="rId15"/>
    <p:sldId id="285" r:id="rId16"/>
    <p:sldId id="266" r:id="rId17"/>
    <p:sldId id="291" r:id="rId18"/>
    <p:sldId id="324" r:id="rId19"/>
    <p:sldId id="326" r:id="rId20"/>
    <p:sldId id="325" r:id="rId21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495F0C2-427C-4340-955F-08844125D70D}">
          <p14:sldIdLst>
            <p14:sldId id="286"/>
            <p14:sldId id="257"/>
            <p14:sldId id="297"/>
            <p14:sldId id="258"/>
            <p14:sldId id="295"/>
            <p14:sldId id="312"/>
            <p14:sldId id="313"/>
            <p14:sldId id="322"/>
            <p14:sldId id="314"/>
            <p14:sldId id="315"/>
            <p14:sldId id="316"/>
            <p14:sldId id="318"/>
            <p14:sldId id="319"/>
            <p14:sldId id="287"/>
            <p14:sldId id="285"/>
            <p14:sldId id="266"/>
            <p14:sldId id="291"/>
            <p14:sldId id="324"/>
            <p14:sldId id="326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08" autoAdjust="0"/>
    <p:restoredTop sz="86337" autoAdjust="0"/>
  </p:normalViewPr>
  <p:slideViewPr>
    <p:cSldViewPr snapToGrid="0">
      <p:cViewPr varScale="1">
        <p:scale>
          <a:sx n="98" d="100"/>
          <a:sy n="98" d="100"/>
        </p:scale>
        <p:origin x="15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8D1A942-9086-44D0-9249-0D9848CA4C98}" type="datetimeFigureOut">
              <a:rPr lang="ru-RU" smtClean="0"/>
              <a:pPr/>
              <a:t>30.05.2023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2479BCF-B8B1-4B4F-9F3A-238E972D25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34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E08A-804B-42FF-A49B-D30C1B6CD150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25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A85E-EA53-41FD-8315-679FF8FE1CC4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4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4FDE-2625-49D4-8093-BBABD70FE6D9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D7A5-8696-455E-B1ED-BB18ABDCFDFF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20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EED0-4923-4665-87E2-BBE8F1AEC174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7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AC20-556A-4FE0-8814-04F8F92D5110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39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FFF2-41B0-4952-B979-C8AB256969D2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34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C6A7-8837-4CA7-A11F-2FED1FE17FE9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31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66BE-5338-4FAE-B389-FC42D77F1163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09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34A7-6D36-4C1A-8C3B-54FECA1F818B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24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2859-8A02-4ABE-80AF-A3400DB22067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45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4C06D-E8C7-4D28-ACDF-0C57F4653E39}" type="datetime1">
              <a:rPr lang="ru-RU" smtClean="0"/>
              <a:pPr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8D4F6-C451-4C5A-BCA6-FF79BDF6F0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58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giro747/GraduationWork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52260-9DF8-427D-992B-9D66FE3DA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16" y="1896177"/>
            <a:ext cx="8587740" cy="1790700"/>
          </a:xfrm>
        </p:spPr>
        <p:txBody>
          <a:bodyPr>
            <a:noAutofit/>
          </a:bodyPr>
          <a:lstStyle/>
          <a:p>
            <a:r>
              <a:rPr lang="ru-RU" sz="4800" dirty="0"/>
              <a:t>Анализ методов оптимизации размещения инструкций машинного кода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812396-0AD0-4D58-B72C-BA75F0BB0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835" y="5049768"/>
            <a:ext cx="8570036" cy="1116191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Выполнил:	   Грибов Артем Вячеславович, гр. 7304</a:t>
            </a:r>
          </a:p>
          <a:p>
            <a:pPr algn="l"/>
            <a:r>
              <a:rPr lang="ru-RU" dirty="0"/>
              <a:t>Руководитель:   Пазников Алексей Александрович, к.т.н., доцент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EB1681-1B00-4C38-A381-0DF5165740E0}"/>
              </a:ext>
            </a:extLst>
          </p:cNvPr>
          <p:cNvSpPr/>
          <p:nvPr/>
        </p:nvSpPr>
        <p:spPr>
          <a:xfrm>
            <a:off x="0" y="0"/>
            <a:ext cx="886587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</a:rPr>
              <a:t>Санкт-Петербургский государственный электротехнический университет </a:t>
            </a:r>
          </a:p>
          <a:p>
            <a:pPr algn="ctr"/>
            <a:r>
              <a:rPr lang="ru-RU" sz="2000" dirty="0">
                <a:solidFill>
                  <a:srgbClr val="000000"/>
                </a:solidFill>
              </a:rPr>
              <a:t>им. В.И. Ульянова (Ленина)</a:t>
            </a:r>
            <a:endParaRPr lang="ru-RU" sz="2000" dirty="0"/>
          </a:p>
          <a:p>
            <a:br>
              <a:rPr lang="ru-RU" dirty="0"/>
            </a:b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FF9630-CB35-474A-B00D-5B5C4FF5C049}"/>
              </a:ext>
            </a:extLst>
          </p:cNvPr>
          <p:cNvSpPr/>
          <p:nvPr/>
        </p:nvSpPr>
        <p:spPr>
          <a:xfrm>
            <a:off x="2286000" y="632069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</a:rPr>
              <a:t>Санкт-Петербург</a:t>
            </a:r>
            <a:r>
              <a:rPr lang="ru-RU" dirty="0">
                <a:solidFill>
                  <a:srgbClr val="000000"/>
                </a:solidFill>
              </a:rPr>
              <a:t>, </a:t>
            </a:r>
            <a:r>
              <a:rPr lang="ru-RU" sz="2000" dirty="0">
                <a:solidFill>
                  <a:srgbClr val="000000"/>
                </a:solidFill>
              </a:rPr>
              <a:t>2023</a:t>
            </a:r>
            <a:endParaRPr lang="ru-RU" dirty="0"/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111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AB6889-D57F-4497-AC5F-1A872B82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6B1CEA-8E85-4A1F-941F-DE52399AACD7}"/>
              </a:ext>
            </a:extLst>
          </p:cNvPr>
          <p:cNvSpPr txBox="1"/>
          <p:nvPr/>
        </p:nvSpPr>
        <p:spPr>
          <a:xfrm>
            <a:off x="323850" y="815788"/>
            <a:ext cx="788670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	В качестве исследуемых были разработаны следующие программы: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Алгоритм шифрования </a:t>
            </a:r>
            <a:r>
              <a:rPr lang="en-US" sz="2000" dirty="0"/>
              <a:t>Mars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Рекурсивный алгоритм Фибоначчи.</a:t>
            </a:r>
          </a:p>
          <a:p>
            <a:pPr algn="just"/>
            <a:r>
              <a:rPr lang="ru-RU" sz="2000" dirty="0"/>
              <a:t>	Первый алгоритм был выбран, потому что криптографические программы часто работают блоками и используют множество функций. </a:t>
            </a:r>
          </a:p>
          <a:p>
            <a:pPr algn="just"/>
            <a:r>
              <a:rPr lang="ru-RU" sz="2000" dirty="0"/>
              <a:t>	Второй алгоритм был выбран, поскольку является рекурсивным и затратен по времени вычисления. Поскольку во втором случае программы были маленькими по объёму, диаграммы для них не составлялось.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FFBF2F7-52CD-4210-9C75-40450D48F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50637"/>
            <a:ext cx="7886700" cy="565151"/>
          </a:xfrm>
        </p:spPr>
        <p:txBody>
          <a:bodyPr>
            <a:noAutofit/>
          </a:bodyPr>
          <a:lstStyle/>
          <a:p>
            <a:r>
              <a:rPr lang="ru-RU" sz="4000" dirty="0"/>
              <a:t>Разработка тестовых программ</a:t>
            </a:r>
          </a:p>
        </p:txBody>
      </p:sp>
    </p:spTree>
    <p:extLst>
      <p:ext uri="{BB962C8B-B14F-4D97-AF65-F5344CB8AC3E}">
        <p14:creationId xmlns:p14="http://schemas.microsoft.com/office/powerpoint/2010/main" val="280744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AB6889-D57F-4497-AC5F-1A872B82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1C06A17-7EBC-48D6-B1B5-B76FFDD9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83" y="381816"/>
            <a:ext cx="8515833" cy="565151"/>
          </a:xfrm>
        </p:spPr>
        <p:txBody>
          <a:bodyPr>
            <a:noAutofit/>
          </a:bodyPr>
          <a:lstStyle/>
          <a:p>
            <a:r>
              <a:rPr lang="ru-RU" sz="4000" dirty="0"/>
              <a:t>Архитектура программы по алгоритму шифрования MARS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DE9D23-E526-4621-8BE4-BCC9FCEB2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80" y="1112859"/>
            <a:ext cx="8891239" cy="488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AB6889-D57F-4497-AC5F-1A872B82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6B1CEA-8E85-4A1F-941F-DE52399AACD7}"/>
              </a:ext>
            </a:extLst>
          </p:cNvPr>
          <p:cNvSpPr txBox="1"/>
          <p:nvPr/>
        </p:nvSpPr>
        <p:spPr>
          <a:xfrm>
            <a:off x="323850" y="815788"/>
            <a:ext cx="78867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	Программа, основанная на алгоритме шифрования </a:t>
            </a:r>
            <a:r>
              <a:rPr lang="en-US" sz="2000" dirty="0"/>
              <a:t>MARS </a:t>
            </a:r>
            <a:r>
              <a:rPr lang="ru-RU" sz="2000" dirty="0"/>
              <a:t>показала значительный прирост производительности</a:t>
            </a:r>
            <a:r>
              <a:rPr lang="en-US" sz="2000" dirty="0"/>
              <a:t> </a:t>
            </a:r>
            <a:r>
              <a:rPr lang="ru-RU" sz="2000" dirty="0"/>
              <a:t>при использовании всех методов оптимизации. В среднем, относительно неоптимизированной программы, увеличение составляет 29,37%.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EEFEEAE-09CE-41D5-B671-B0E53803E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438217"/>
              </p:ext>
            </p:extLst>
          </p:nvPr>
        </p:nvGraphicFramePr>
        <p:xfrm>
          <a:off x="628648" y="2600364"/>
          <a:ext cx="7886702" cy="3294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4367">
                  <a:extLst>
                    <a:ext uri="{9D8B030D-6E8A-4147-A177-3AD203B41FA5}">
                      <a16:colId xmlns:a16="http://schemas.microsoft.com/office/drawing/2014/main" val="4046687676"/>
                    </a:ext>
                  </a:extLst>
                </a:gridCol>
                <a:gridCol w="1289613">
                  <a:extLst>
                    <a:ext uri="{9D8B030D-6E8A-4147-A177-3AD203B41FA5}">
                      <a16:colId xmlns:a16="http://schemas.microsoft.com/office/drawing/2014/main" val="296163185"/>
                    </a:ext>
                  </a:extLst>
                </a:gridCol>
                <a:gridCol w="1289613">
                  <a:extLst>
                    <a:ext uri="{9D8B030D-6E8A-4147-A177-3AD203B41FA5}">
                      <a16:colId xmlns:a16="http://schemas.microsoft.com/office/drawing/2014/main" val="2684097539"/>
                    </a:ext>
                  </a:extLst>
                </a:gridCol>
                <a:gridCol w="1283883">
                  <a:extLst>
                    <a:ext uri="{9D8B030D-6E8A-4147-A177-3AD203B41FA5}">
                      <a16:colId xmlns:a16="http://schemas.microsoft.com/office/drawing/2014/main" val="1585610186"/>
                    </a:ext>
                  </a:extLst>
                </a:gridCol>
                <a:gridCol w="1289613">
                  <a:extLst>
                    <a:ext uri="{9D8B030D-6E8A-4147-A177-3AD203B41FA5}">
                      <a16:colId xmlns:a16="http://schemas.microsoft.com/office/drawing/2014/main" val="451123101"/>
                    </a:ext>
                  </a:extLst>
                </a:gridCol>
                <a:gridCol w="1289613">
                  <a:extLst>
                    <a:ext uri="{9D8B030D-6E8A-4147-A177-3AD203B41FA5}">
                      <a16:colId xmlns:a16="http://schemas.microsoft.com/office/drawing/2014/main" val="822197064"/>
                    </a:ext>
                  </a:extLst>
                </a:gridCol>
              </a:tblGrid>
              <a:tr h="13179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№ теста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Без оптимизации, </a:t>
                      </a:r>
                      <a:r>
                        <a:rPr lang="ru-RU" sz="1400" u="none" strike="noStrike" dirty="0" err="1">
                          <a:effectLst/>
                        </a:rPr>
                        <a:t>мс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Распределение базовых блоков, </a:t>
                      </a:r>
                      <a:r>
                        <a:rPr lang="ru-RU" sz="1400" u="none" strike="noStrike" dirty="0" err="1">
                          <a:effectLst/>
                        </a:rPr>
                        <a:t>мс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Разбиение на функции, </a:t>
                      </a:r>
                      <a:r>
                        <a:rPr lang="ru-RU" sz="1400" u="none" strike="noStrike" dirty="0" err="1">
                          <a:effectLst/>
                        </a:rPr>
                        <a:t>мс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Группировка функций, </a:t>
                      </a:r>
                      <a:r>
                        <a:rPr lang="ru-RU" sz="1400" u="none" strike="noStrike" dirty="0" err="1">
                          <a:effectLst/>
                        </a:rPr>
                        <a:t>мс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Все методы, </a:t>
                      </a:r>
                      <a:r>
                        <a:rPr lang="ru-RU" sz="1400" u="none" strike="noStrike" dirty="0" err="1">
                          <a:effectLst/>
                        </a:rPr>
                        <a:t>мс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163916"/>
                  </a:ext>
                </a:extLst>
              </a:tr>
              <a:tr h="32948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2,39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1,86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1,9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2,05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1,55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80984"/>
                  </a:ext>
                </a:extLst>
              </a:tr>
              <a:tr h="32948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2,22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1,79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1,93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2,08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1,51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140144"/>
                  </a:ext>
                </a:extLst>
              </a:tr>
              <a:tr h="32948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1,98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1,8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1,82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2,05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1,56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030033"/>
                  </a:ext>
                </a:extLst>
              </a:tr>
              <a:tr h="32948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2,23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1,7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2,01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2,06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1,7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766852"/>
                  </a:ext>
                </a:extLst>
              </a:tr>
              <a:tr h="32948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2,21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1,85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1,94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2,14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1,47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338876"/>
                  </a:ext>
                </a:extLst>
              </a:tr>
              <a:tr h="32948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</a:rPr>
                        <a:t>Ср. прирост, 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0,00%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18,40%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12,96%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5,89%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29,37%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830660"/>
                  </a:ext>
                </a:extLst>
              </a:tr>
            </a:tbl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4697C-E2A5-4CF1-9FDE-CD769B9A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1" y="254445"/>
            <a:ext cx="7886700" cy="638920"/>
          </a:xfrm>
        </p:spPr>
        <p:txBody>
          <a:bodyPr>
            <a:noAutofit/>
          </a:bodyPr>
          <a:lstStyle/>
          <a:p>
            <a:r>
              <a:rPr lang="ru-RU" sz="4000" dirty="0"/>
              <a:t>Анализ результатов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8061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AB6889-D57F-4497-AC5F-1A872B82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CC4B2-7A5E-4160-A13D-7CF042AA2AE5}"/>
              </a:ext>
            </a:extLst>
          </p:cNvPr>
          <p:cNvSpPr txBox="1"/>
          <p:nvPr/>
        </p:nvSpPr>
        <p:spPr>
          <a:xfrm>
            <a:off x="323850" y="3269030"/>
            <a:ext cx="123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Таблица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46E1D-5530-43C9-ACC3-0C38862677A7}"/>
              </a:ext>
            </a:extLst>
          </p:cNvPr>
          <p:cNvSpPr txBox="1"/>
          <p:nvPr/>
        </p:nvSpPr>
        <p:spPr>
          <a:xfrm>
            <a:off x="323853" y="5134598"/>
            <a:ext cx="123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Таблица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8928C8-BB3C-4201-AEBA-5B5FCD82D480}"/>
              </a:ext>
            </a:extLst>
          </p:cNvPr>
          <p:cNvSpPr txBox="1"/>
          <p:nvPr/>
        </p:nvSpPr>
        <p:spPr>
          <a:xfrm>
            <a:off x="323850" y="815788"/>
            <a:ext cx="81609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	</a:t>
            </a:r>
            <a:r>
              <a:rPr lang="ru-RU" sz="2000" dirty="0"/>
              <a:t>Программа, основанная на рекурсивном алгоритме Фибоначчи показала неэффективность данных методов оптимизации на рекурсивных алгоритмах.</a:t>
            </a:r>
          </a:p>
          <a:p>
            <a:pPr algn="just"/>
            <a:r>
              <a:rPr lang="ru-RU" sz="2000" dirty="0"/>
              <a:t>	Основная причина заключается в том, что данные оптимизации лучше работают при большом количестве блоков, которые рекурсия не создаёт.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6E524598-6C1A-4870-9C16-E94300A20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382791"/>
              </p:ext>
            </p:extLst>
          </p:nvPr>
        </p:nvGraphicFramePr>
        <p:xfrm>
          <a:off x="1561227" y="2754780"/>
          <a:ext cx="7055668" cy="1487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2171">
                  <a:extLst>
                    <a:ext uri="{9D8B030D-6E8A-4147-A177-3AD203B41FA5}">
                      <a16:colId xmlns:a16="http://schemas.microsoft.com/office/drawing/2014/main" val="1765377946"/>
                    </a:ext>
                  </a:extLst>
                </a:gridCol>
                <a:gridCol w="1265596">
                  <a:extLst>
                    <a:ext uri="{9D8B030D-6E8A-4147-A177-3AD203B41FA5}">
                      <a16:colId xmlns:a16="http://schemas.microsoft.com/office/drawing/2014/main" val="1035399332"/>
                    </a:ext>
                  </a:extLst>
                </a:gridCol>
                <a:gridCol w="1400962">
                  <a:extLst>
                    <a:ext uri="{9D8B030D-6E8A-4147-A177-3AD203B41FA5}">
                      <a16:colId xmlns:a16="http://schemas.microsoft.com/office/drawing/2014/main" val="3255191516"/>
                    </a:ext>
                  </a:extLst>
                </a:gridCol>
                <a:gridCol w="1015068">
                  <a:extLst>
                    <a:ext uri="{9D8B030D-6E8A-4147-A177-3AD203B41FA5}">
                      <a16:colId xmlns:a16="http://schemas.microsoft.com/office/drawing/2014/main" val="2981587914"/>
                    </a:ext>
                  </a:extLst>
                </a:gridCol>
                <a:gridCol w="1090569">
                  <a:extLst>
                    <a:ext uri="{9D8B030D-6E8A-4147-A177-3AD203B41FA5}">
                      <a16:colId xmlns:a16="http://schemas.microsoft.com/office/drawing/2014/main" val="3186744162"/>
                    </a:ext>
                  </a:extLst>
                </a:gridCol>
                <a:gridCol w="991302">
                  <a:extLst>
                    <a:ext uri="{9D8B030D-6E8A-4147-A177-3AD203B41FA5}">
                      <a16:colId xmlns:a16="http://schemas.microsoft.com/office/drawing/2014/main" val="745482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№ теста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Без оптимизации, </a:t>
                      </a:r>
                      <a:r>
                        <a:rPr lang="ru-RU" sz="1100" u="none" strike="noStrike" dirty="0" err="1">
                          <a:effectLst/>
                        </a:rPr>
                        <a:t>мс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Распределение баз. блоков, </a:t>
                      </a:r>
                      <a:r>
                        <a:rPr lang="ru-RU" sz="1100" u="none" strike="noStrike" dirty="0" err="1">
                          <a:effectLst/>
                        </a:rPr>
                        <a:t>мс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Разбиение на функции, </a:t>
                      </a:r>
                      <a:r>
                        <a:rPr lang="ru-RU" sz="1100" u="none" strike="noStrike" dirty="0" err="1">
                          <a:effectLst/>
                        </a:rPr>
                        <a:t>мс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Группировка функций, </a:t>
                      </a:r>
                      <a:r>
                        <a:rPr lang="ru-RU" sz="1100" u="none" strike="noStrike" dirty="0" err="1">
                          <a:effectLst/>
                        </a:rPr>
                        <a:t>мс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Все методы, </a:t>
                      </a:r>
                      <a:r>
                        <a:rPr lang="ru-RU" sz="1100" u="none" strike="noStrike" dirty="0" err="1">
                          <a:effectLst/>
                        </a:rPr>
                        <a:t>мс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857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150,83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151,69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148,58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154,04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148,04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7104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4,62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4,57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4,37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4,61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4,51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962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2697,79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2710,49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2669,7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2741,15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2698,49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5386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72,74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72,2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69,94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75,31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72,65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722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24,69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24,97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23,78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25,61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23,81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8128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Ср. прирост, 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-0,45%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1,16%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-1,70%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0,11%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287747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63E34A1-3F72-4A28-96A8-D23044FB2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531952"/>
              </p:ext>
            </p:extLst>
          </p:nvPr>
        </p:nvGraphicFramePr>
        <p:xfrm>
          <a:off x="1561229" y="4554407"/>
          <a:ext cx="7055666" cy="1487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2172">
                  <a:extLst>
                    <a:ext uri="{9D8B030D-6E8A-4147-A177-3AD203B41FA5}">
                      <a16:colId xmlns:a16="http://schemas.microsoft.com/office/drawing/2014/main" val="2795513957"/>
                    </a:ext>
                  </a:extLst>
                </a:gridCol>
                <a:gridCol w="1282371">
                  <a:extLst>
                    <a:ext uri="{9D8B030D-6E8A-4147-A177-3AD203B41FA5}">
                      <a16:colId xmlns:a16="http://schemas.microsoft.com/office/drawing/2014/main" val="1563736587"/>
                    </a:ext>
                  </a:extLst>
                </a:gridCol>
                <a:gridCol w="1384184">
                  <a:extLst>
                    <a:ext uri="{9D8B030D-6E8A-4147-A177-3AD203B41FA5}">
                      <a16:colId xmlns:a16="http://schemas.microsoft.com/office/drawing/2014/main" val="377721833"/>
                    </a:ext>
                  </a:extLst>
                </a:gridCol>
                <a:gridCol w="1040235">
                  <a:extLst>
                    <a:ext uri="{9D8B030D-6E8A-4147-A177-3AD203B41FA5}">
                      <a16:colId xmlns:a16="http://schemas.microsoft.com/office/drawing/2014/main" val="954441632"/>
                    </a:ext>
                  </a:extLst>
                </a:gridCol>
                <a:gridCol w="1090569">
                  <a:extLst>
                    <a:ext uri="{9D8B030D-6E8A-4147-A177-3AD203B41FA5}">
                      <a16:colId xmlns:a16="http://schemas.microsoft.com/office/drawing/2014/main" val="1630136924"/>
                    </a:ext>
                  </a:extLst>
                </a:gridCol>
                <a:gridCol w="966135">
                  <a:extLst>
                    <a:ext uri="{9D8B030D-6E8A-4147-A177-3AD203B41FA5}">
                      <a16:colId xmlns:a16="http://schemas.microsoft.com/office/drawing/2014/main" val="2695008284"/>
                    </a:ext>
                  </a:extLst>
                </a:gridCol>
              </a:tblGrid>
              <a:tr h="27975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№ теста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Без оптимизации, </a:t>
                      </a:r>
                      <a:r>
                        <a:rPr lang="ru-RU" sz="1100" u="none" strike="noStrike" dirty="0" err="1">
                          <a:effectLst/>
                        </a:rPr>
                        <a:t>мс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Распределение баз. блоков, </a:t>
                      </a:r>
                      <a:r>
                        <a:rPr lang="ru-RU" sz="1100" u="none" strike="noStrike" dirty="0" err="1">
                          <a:effectLst/>
                        </a:rPr>
                        <a:t>мс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Разбиение на функции, </a:t>
                      </a:r>
                      <a:r>
                        <a:rPr lang="ru-RU" sz="1100" u="none" strike="noStrike" dirty="0" err="1">
                          <a:effectLst/>
                        </a:rPr>
                        <a:t>мс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Группировка функций, </a:t>
                      </a:r>
                      <a:r>
                        <a:rPr lang="ru-RU" sz="1100" u="none" strike="noStrike" dirty="0" err="1">
                          <a:effectLst/>
                        </a:rPr>
                        <a:t>мс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Все методы, </a:t>
                      </a:r>
                      <a:r>
                        <a:rPr lang="ru-RU" sz="1100" u="none" strike="noStrike" dirty="0" err="1">
                          <a:effectLst/>
                        </a:rPr>
                        <a:t>мс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668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157,36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155,27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154,63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154,21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153,43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584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4,92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4,81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4,69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4,78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4,57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1494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2814,01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2802,52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2757,93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2764,35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2661,44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352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83,24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82,35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73,37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74,25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66,26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812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25,69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24,35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23,54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23,4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23,17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2184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Ср. прирост, 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0,52%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2,30%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2,08%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5,72%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731494"/>
                  </a:ext>
                </a:extLst>
              </a:tr>
            </a:tbl>
          </a:graphicData>
        </a:graphic>
      </p:graphicFrame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6234F5E-E462-4C02-A2A0-A5F1B11C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8" y="220718"/>
            <a:ext cx="7886700" cy="638227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результатов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980357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43C5A5-1B72-412F-90D1-ED368AB7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DE08293-EC10-4CC4-A62E-37C4DC318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815788"/>
            <a:ext cx="7979020" cy="548998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sz="2000" dirty="0"/>
              <a:t>Исходный код(</a:t>
            </a:r>
            <a:r>
              <a:rPr lang="en-US" sz="2000" dirty="0" err="1"/>
              <a:t>GitHub</a:t>
            </a:r>
            <a:r>
              <a:rPr lang="ru-RU" sz="2000" dirty="0"/>
              <a:t>)</a:t>
            </a:r>
            <a:r>
              <a:rPr lang="en-US" sz="2000" dirty="0"/>
              <a:t>:</a:t>
            </a:r>
            <a:r>
              <a:rPr lang="ru-RU" sz="2000" dirty="0"/>
              <a:t> 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sz="2000" dirty="0">
                <a:hlinkClick r:id="rId2"/>
              </a:rPr>
              <a:t>https://github.com/Augiro747/GraduationWork</a:t>
            </a: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DA42AF4-5277-4C4A-87D4-278DA929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26987"/>
            <a:ext cx="7886700" cy="638227"/>
          </a:xfrm>
        </p:spPr>
        <p:txBody>
          <a:bodyPr>
            <a:normAutofit fontScale="90000"/>
          </a:bodyPr>
          <a:lstStyle/>
          <a:p>
            <a:r>
              <a:rPr lang="ru-RU" dirty="0"/>
              <a:t>Апробация</a:t>
            </a:r>
          </a:p>
        </p:txBody>
      </p:sp>
    </p:spTree>
    <p:extLst>
      <p:ext uri="{BB962C8B-B14F-4D97-AF65-F5344CB8AC3E}">
        <p14:creationId xmlns:p14="http://schemas.microsoft.com/office/powerpoint/2010/main" val="2085360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43C5A5-1B72-412F-90D1-ED368AB7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DE08293-EC10-4CC4-A62E-37C4DC318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815788"/>
            <a:ext cx="8147706" cy="634420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sz="2000" dirty="0"/>
              <a:t>Проведён обзор существующих методов оптимизации размещения инструкций машинного кода.</a:t>
            </a:r>
          </a:p>
          <a:p>
            <a:pPr algn="just">
              <a:lnSpc>
                <a:spcPct val="100000"/>
              </a:lnSpc>
            </a:pPr>
            <a:r>
              <a:rPr lang="ru-RU" sz="2000" dirty="0"/>
              <a:t>Выполнено сравнение существующих профилировщиков, в его результате для работы были выбраны встроенный в  </a:t>
            </a:r>
            <a:r>
              <a:rPr lang="en-US" sz="2000" dirty="0"/>
              <a:t>LLVM Bolt </a:t>
            </a:r>
            <a:r>
              <a:rPr lang="ru-RU" sz="2000" dirty="0"/>
              <a:t>и </a:t>
            </a:r>
            <a:r>
              <a:rPr lang="en-US" sz="2000" dirty="0"/>
              <a:t>perf.</a:t>
            </a:r>
            <a:endParaRPr lang="ru-RU" sz="2000" dirty="0"/>
          </a:p>
          <a:p>
            <a:pPr algn="just">
              <a:lnSpc>
                <a:spcPct val="100000"/>
              </a:lnSpc>
            </a:pPr>
            <a:r>
              <a:rPr lang="ru-RU" sz="2000" dirty="0"/>
              <a:t>Разработана</a:t>
            </a:r>
            <a:r>
              <a:rPr lang="en-US" sz="2000" dirty="0"/>
              <a:t> </a:t>
            </a:r>
            <a:r>
              <a:rPr lang="ru-RU" sz="2000" dirty="0"/>
              <a:t>тестовая программа:</a:t>
            </a:r>
          </a:p>
          <a:p>
            <a:pPr lvl="1" algn="just">
              <a:lnSpc>
                <a:spcPct val="100000"/>
              </a:lnSpc>
            </a:pPr>
            <a:r>
              <a:rPr lang="ru-RU" sz="2000" dirty="0"/>
              <a:t>Разработана архитектура программы.</a:t>
            </a:r>
          </a:p>
          <a:p>
            <a:pPr lvl="1" algn="just">
              <a:lnSpc>
                <a:spcPct val="100000"/>
              </a:lnSpc>
            </a:pPr>
            <a:r>
              <a:rPr lang="ru-RU" sz="2000" dirty="0"/>
              <a:t>Разработан алгоритм для шифровки и дешифровки на основе криптографического алгоритма </a:t>
            </a:r>
            <a:r>
              <a:rPr lang="en-US" sz="2000" dirty="0"/>
              <a:t>MARS</a:t>
            </a:r>
            <a:r>
              <a:rPr lang="ru-RU" sz="2000" dirty="0"/>
              <a:t>. </a:t>
            </a:r>
          </a:p>
          <a:p>
            <a:pPr lvl="1" algn="just">
              <a:lnSpc>
                <a:spcPct val="100000"/>
              </a:lnSpc>
            </a:pPr>
            <a:r>
              <a:rPr lang="ru-RU" sz="2000" dirty="0"/>
              <a:t>Выполнено предварительное профилирование.</a:t>
            </a:r>
          </a:p>
          <a:p>
            <a:pPr lvl="1" algn="just">
              <a:lnSpc>
                <a:spcPct val="100000"/>
              </a:lnSpc>
            </a:pPr>
            <a:r>
              <a:rPr lang="ru-RU" sz="2000" dirty="0"/>
              <a:t>Проведены эксперименты на пяти наборах данных. </a:t>
            </a:r>
          </a:p>
          <a:p>
            <a:pPr algn="just">
              <a:lnSpc>
                <a:spcPct val="100000"/>
              </a:lnSpc>
            </a:pPr>
            <a:r>
              <a:rPr lang="ru-RU" sz="2000" dirty="0"/>
              <a:t>Проанализированы результаты тестирования программ.</a:t>
            </a:r>
            <a:endParaRPr lang="en-US" sz="2000" dirty="0"/>
          </a:p>
          <a:p>
            <a:pPr algn="just">
              <a:buNone/>
            </a:pPr>
            <a:r>
              <a:rPr lang="en-US" sz="2000" dirty="0"/>
              <a:t>	</a:t>
            </a:r>
            <a:r>
              <a:rPr lang="ru-RU" sz="2000" dirty="0"/>
              <a:t>	В дальнейшем предлагается исследование данных методов оптимизации при совместном использовании криптографических и веб технологий.</a:t>
            </a:r>
          </a:p>
          <a:p>
            <a:pPr algn="just">
              <a:lnSpc>
                <a:spcPct val="100000"/>
              </a:lnSpc>
            </a:pPr>
            <a:endParaRPr lang="ru-RU" dirty="0"/>
          </a:p>
          <a:p>
            <a:pPr algn="just">
              <a:lnSpc>
                <a:spcPct val="100000"/>
              </a:lnSpc>
            </a:pP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ECDBB-6BD4-4999-A63C-7DB48F01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40087"/>
            <a:ext cx="7886700" cy="475701"/>
          </a:xfrm>
        </p:spPr>
        <p:txBody>
          <a:bodyPr>
            <a:noAutofit/>
          </a:bodyPr>
          <a:lstStyle/>
          <a:p>
            <a:r>
              <a:rPr lang="ru-RU" sz="4000" dirty="0"/>
              <a:t>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9971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B1A97-F7E5-46D7-A188-6A01C667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09374"/>
            <a:ext cx="7886700" cy="994172"/>
          </a:xfrm>
        </p:spPr>
        <p:txBody>
          <a:bodyPr/>
          <a:lstStyle/>
          <a:p>
            <a:pPr algn="ctr"/>
            <a:r>
              <a:rPr lang="ru-RU" sz="4000" dirty="0"/>
              <a:t>Запасные</a:t>
            </a:r>
            <a:r>
              <a:rPr lang="ru-RU" dirty="0"/>
              <a:t> слайды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86787B-DCFF-4131-BA24-DD0837D2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437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869576"/>
            <a:ext cx="7886700" cy="5307387"/>
          </a:xfrm>
        </p:spPr>
        <p:txBody>
          <a:bodyPr>
            <a:normAutofit/>
          </a:bodyPr>
          <a:lstStyle/>
          <a:p>
            <a:pPr algn="just"/>
            <a:r>
              <a:rPr lang="ru-RU" sz="2000" dirty="0"/>
              <a:t>Базовый блок — последовательность команд, имеющая одну точку входа и заканчивающаяся одной или несколькими точками выхода.</a:t>
            </a:r>
          </a:p>
          <a:p>
            <a:pPr algn="just"/>
            <a:r>
              <a:rPr lang="ru-RU" sz="2000" dirty="0"/>
              <a:t>Горячий код — часто используемые базовые блоки в процессе работы программы</a:t>
            </a:r>
          </a:p>
          <a:p>
            <a:pPr algn="just"/>
            <a:r>
              <a:rPr lang="ru-RU" sz="2000" dirty="0"/>
              <a:t>Холодный код — редко используемые базовые блоки в процессе работы программы</a:t>
            </a:r>
          </a:p>
          <a:p>
            <a:pPr algn="just"/>
            <a:r>
              <a:rPr lang="ru-RU" sz="2000" dirty="0"/>
              <a:t>Профилировщик — инструмент для сбора информации о работе программы</a:t>
            </a:r>
          </a:p>
          <a:p>
            <a:pPr algn="just"/>
            <a:r>
              <a:rPr lang="ru-RU" sz="2000" dirty="0"/>
              <a:t>Профиль — файл, содержащий в себе информацию, полученную от профилировщика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9997BD9-8AB8-46A4-A9C1-37769CE34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38" y="216699"/>
            <a:ext cx="7886700" cy="775074"/>
          </a:xfrm>
        </p:spPr>
        <p:txBody>
          <a:bodyPr>
            <a:normAutofit/>
          </a:bodyPr>
          <a:lstStyle/>
          <a:p>
            <a:r>
              <a:rPr lang="ru-RU" sz="4000" dirty="0"/>
              <a:t>Термины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43C5A5-1B72-412F-90D1-ED368AB7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97731620-889E-4453-9073-BD091FAD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53" y="309368"/>
            <a:ext cx="7886700" cy="775074"/>
          </a:xfrm>
        </p:spPr>
        <p:txBody>
          <a:bodyPr>
            <a:noAutofit/>
          </a:bodyPr>
          <a:lstStyle/>
          <a:p>
            <a:r>
              <a:rPr lang="ru-RU" sz="4000" dirty="0"/>
              <a:t>Пример распределения базовых блоков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8B3BB6-A44D-4B1E-9FBE-7C440A511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2080"/>
            <a:ext cx="6976826" cy="489663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1EBAB66-5FA7-41E4-9DF6-2ABE05CAB9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49"/>
          <a:stretch/>
        </p:blipFill>
        <p:spPr>
          <a:xfrm>
            <a:off x="6657930" y="1605551"/>
            <a:ext cx="2486070" cy="21148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942771-9799-4A5A-AA7C-AFF1AEBDEFEF}"/>
              </a:ext>
            </a:extLst>
          </p:cNvPr>
          <p:cNvSpPr txBox="1"/>
          <p:nvPr/>
        </p:nvSpPr>
        <p:spPr>
          <a:xfrm>
            <a:off x="2894053" y="58932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Рисунок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94057C-A0D3-4D3B-B394-4075E069B0F1}"/>
              </a:ext>
            </a:extLst>
          </p:cNvPr>
          <p:cNvSpPr txBox="1"/>
          <p:nvPr/>
        </p:nvSpPr>
        <p:spPr>
          <a:xfrm>
            <a:off x="7306605" y="3538702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Рисунок 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124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43C5A5-1B72-412F-90D1-ED368AB7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97731620-889E-4453-9073-BD091FAD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53" y="309368"/>
            <a:ext cx="7886700" cy="775074"/>
          </a:xfrm>
        </p:spPr>
        <p:txBody>
          <a:bodyPr>
            <a:noAutofit/>
          </a:bodyPr>
          <a:lstStyle/>
          <a:p>
            <a:r>
              <a:rPr lang="ru-RU" sz="4000" dirty="0"/>
              <a:t>Пример распределения базовых блоков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1E586E-C8EF-4CE9-9033-FD82943BB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978"/>
            <a:ext cx="9144000" cy="400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3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3338128-A620-47D7-ABDE-F8D023EE3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1" y="815789"/>
            <a:ext cx="8501368" cy="34877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	Цель работы – анализ методов оптимизации размещения инструкций машинного кода после предварительного профилирования.</a:t>
            </a:r>
          </a:p>
          <a:p>
            <a:pPr marL="0" indent="0" algn="just">
              <a:buNone/>
            </a:pPr>
            <a:r>
              <a:rPr lang="ru-RU" sz="2000" dirty="0"/>
              <a:t>Задачи: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000" dirty="0"/>
              <a:t>Обзор существующих методов оптимизации размещения инструкций.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000" dirty="0"/>
              <a:t>Сравнение существующих профилировщиков</a:t>
            </a:r>
            <a:r>
              <a:rPr lang="en-US" sz="2000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000" dirty="0"/>
              <a:t>Разработка тестовых программ.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000" dirty="0"/>
              <a:t>Анализ результатов тестирования программ.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EF688D-F5DC-47DA-8DB2-1ADD0E8C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0C54A62-C6F5-40BC-98A3-73756DFC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09" y="65443"/>
            <a:ext cx="7886700" cy="872412"/>
          </a:xfrm>
        </p:spPr>
        <p:txBody>
          <a:bodyPr>
            <a:normAutofit/>
          </a:bodyPr>
          <a:lstStyle/>
          <a:p>
            <a:r>
              <a:rPr lang="ru-RU" sz="4000" dirty="0"/>
              <a:t>Цель и задачи </a:t>
            </a:r>
          </a:p>
        </p:txBody>
      </p:sp>
    </p:spTree>
    <p:extLst>
      <p:ext uri="{BB962C8B-B14F-4D97-AF65-F5344CB8AC3E}">
        <p14:creationId xmlns:p14="http://schemas.microsoft.com/office/powerpoint/2010/main" val="1439310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43C5A5-1B72-412F-90D1-ED368AB7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97731620-889E-4453-9073-BD091FAD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53" y="309368"/>
            <a:ext cx="7886700" cy="775074"/>
          </a:xfrm>
        </p:spPr>
        <p:txBody>
          <a:bodyPr>
            <a:noAutofit/>
          </a:bodyPr>
          <a:lstStyle/>
          <a:p>
            <a:r>
              <a:rPr lang="ru-RU" sz="4000" dirty="0"/>
              <a:t>Принцип работы группировки функций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01AC6E-1A23-49D4-904F-55590248E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009"/>
            <a:ext cx="9144000" cy="420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6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176868"/>
            <a:ext cx="8705850" cy="1191558"/>
          </a:xfrm>
        </p:spPr>
        <p:txBody>
          <a:bodyPr anchor="t">
            <a:noAutofit/>
          </a:bodyPr>
          <a:lstStyle/>
          <a:p>
            <a:r>
              <a:rPr lang="ru-RU" sz="4000" dirty="0"/>
              <a:t>Актуальность и используемые технологии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850" y="1368426"/>
            <a:ext cx="8496299" cy="535305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2000" dirty="0"/>
              <a:t>		Большинство программ в современности имеют необходимость в повышении производительности. Основной причиной такой необходимости служит постоянное увеличение количества обрабатываемых данных. Это связано с тем, что отрасль информационных технологий постоянно развивается, как и количество задач в ней. </a:t>
            </a:r>
          </a:p>
          <a:p>
            <a:pPr algn="just">
              <a:buNone/>
            </a:pPr>
            <a:r>
              <a:rPr lang="ru-RU" sz="2000" dirty="0"/>
              <a:t>		В данный момент уже существует необходимость обработки больших объёмов данных. Для этого обычно требуется произвести множество различных однотипных действий, на что тратится много компьютерных ресурсов. </a:t>
            </a:r>
          </a:p>
          <a:p>
            <a:pPr algn="just">
              <a:buNone/>
            </a:pPr>
            <a:r>
              <a:rPr lang="ru-RU" sz="2000" dirty="0"/>
              <a:t>		Решение данной проблемы заключается в оптимизации, ведь даже небольшое увеличение производительности может привести к крупной экономии. Анализ опасных методов оптимизации может помочь в решении данной проблемы.</a:t>
            </a:r>
          </a:p>
          <a:p>
            <a:pPr algn="just">
              <a:buNone/>
            </a:pPr>
            <a:r>
              <a:rPr lang="en-US" sz="2000" dirty="0"/>
              <a:t>		</a:t>
            </a:r>
            <a:r>
              <a:rPr lang="ru-RU" sz="2000" dirty="0"/>
              <a:t>Технологии:</a:t>
            </a:r>
            <a:r>
              <a:rPr lang="en-US" sz="2000" dirty="0"/>
              <a:t> C++, LLVM Bolt,</a:t>
            </a:r>
            <a:r>
              <a:rPr lang="ru-RU" sz="2000" dirty="0"/>
              <a:t> </a:t>
            </a:r>
            <a:r>
              <a:rPr lang="en-US" sz="2000" dirty="0"/>
              <a:t>LLVM IR, Docker, perf, </a:t>
            </a:r>
            <a:r>
              <a:rPr lang="en-US" sz="2000" dirty="0" err="1"/>
              <a:t>Dynamorio</a:t>
            </a:r>
            <a:r>
              <a:rPr lang="en-US" sz="2000" dirty="0"/>
              <a:t>, Clang, GCC, </a:t>
            </a:r>
            <a:r>
              <a:rPr lang="en-US" sz="2000" dirty="0" err="1"/>
              <a:t>CMake</a:t>
            </a:r>
            <a:endParaRPr lang="ru-RU" sz="2000" dirty="0"/>
          </a:p>
          <a:p>
            <a:pPr algn="just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AB6889-D57F-4497-AC5F-1A872B82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6B1CEA-8E85-4A1F-941F-DE52399AACD7}"/>
              </a:ext>
            </a:extLst>
          </p:cNvPr>
          <p:cNvSpPr txBox="1"/>
          <p:nvPr/>
        </p:nvSpPr>
        <p:spPr>
          <a:xfrm>
            <a:off x="323851" y="1913944"/>
            <a:ext cx="84962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	Методы оптимизации размещения инструкций машинного кода являются опасными, поскольку результат их применения может быть непредсказуем. В качестве обзора были рассмотрены следующие методы: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Распределение базовых блоков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Выравнивание базовых блоков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Разбиение на 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Группировка функций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5B03FAF-B855-47E5-B798-DA36155A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1" y="533807"/>
            <a:ext cx="8496298" cy="872412"/>
          </a:xfrm>
        </p:spPr>
        <p:txBody>
          <a:bodyPr>
            <a:noAutofit/>
          </a:bodyPr>
          <a:lstStyle/>
          <a:p>
            <a:r>
              <a:rPr lang="ru-RU" sz="4000" dirty="0"/>
              <a:t>Обзор существующих методов оптимизации размещения инструкций</a:t>
            </a:r>
          </a:p>
        </p:txBody>
      </p:sp>
    </p:spTree>
    <p:extLst>
      <p:ext uri="{BB962C8B-B14F-4D97-AF65-F5344CB8AC3E}">
        <p14:creationId xmlns:p14="http://schemas.microsoft.com/office/powerpoint/2010/main" val="261172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AB6889-D57F-4497-AC5F-1A872B82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6D597C-E159-4798-B5B8-2D9E3A722A4F}"/>
              </a:ext>
            </a:extLst>
          </p:cNvPr>
          <p:cNvSpPr txBox="1"/>
          <p:nvPr/>
        </p:nvSpPr>
        <p:spPr>
          <a:xfrm>
            <a:off x="318782" y="815788"/>
            <a:ext cx="850136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	Горячий код – часто используемые базовые блоки в процессе работы программы</a:t>
            </a:r>
          </a:p>
          <a:p>
            <a:pPr algn="just"/>
            <a:r>
              <a:rPr lang="ru-RU" sz="2000" dirty="0"/>
              <a:t>	Холодный код –редко используемые базовые блоки в процессе работы программы</a:t>
            </a:r>
          </a:p>
          <a:p>
            <a:pPr algn="just"/>
            <a:r>
              <a:rPr lang="ru-RU" sz="2000" dirty="0"/>
              <a:t>	Метод оптимизации распределения базовых блоков выглядит следующим образом: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471C1-D5A2-4772-845B-253EBFED0E77}"/>
              </a:ext>
            </a:extLst>
          </p:cNvPr>
          <p:cNvSpPr txBox="1"/>
          <p:nvPr/>
        </p:nvSpPr>
        <p:spPr>
          <a:xfrm>
            <a:off x="318782" y="2754780"/>
            <a:ext cx="402418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2000" dirty="0"/>
              <a:t>Поиск блока с холодным кодом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/>
              <a:t>Перестановка холодного и последующего горячего блока местами</a:t>
            </a:r>
          </a:p>
          <a:p>
            <a:pPr algn="just"/>
            <a:r>
              <a:rPr lang="ru-RU" sz="2000" dirty="0"/>
              <a:t>	Это позволяет лучше использовать кэш и тратить меньше ресурсов на  перемещение между блоками.</a:t>
            </a:r>
            <a:r>
              <a:rPr lang="en-US" sz="2000" dirty="0"/>
              <a:t> </a:t>
            </a:r>
          </a:p>
          <a:p>
            <a:pPr algn="just"/>
            <a:r>
              <a:rPr lang="en-US" sz="2000" dirty="0"/>
              <a:t>	</a:t>
            </a:r>
            <a:r>
              <a:rPr lang="ru-RU" sz="2000" dirty="0"/>
              <a:t>В </a:t>
            </a:r>
            <a:r>
              <a:rPr lang="en-US" sz="2000" dirty="0"/>
              <a:t>LLVM Bolt </a:t>
            </a:r>
            <a:r>
              <a:rPr lang="ru-RU" sz="2000" dirty="0"/>
              <a:t>метод реализуется добавлением флага: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-</a:t>
            </a:r>
            <a:r>
              <a:rPr lang="en-US" sz="2000" dirty="0"/>
              <a:t>reorder-blocks.</a:t>
            </a:r>
            <a:endParaRPr lang="ru-RU" sz="20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14FBE38-EF81-4621-BD27-D62A7DF00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82" y="101494"/>
            <a:ext cx="8496298" cy="872412"/>
          </a:xfrm>
        </p:spPr>
        <p:txBody>
          <a:bodyPr>
            <a:noAutofit/>
          </a:bodyPr>
          <a:lstStyle/>
          <a:p>
            <a:r>
              <a:rPr lang="ru-RU" sz="4000" dirty="0"/>
              <a:t>Распределение базовых блоков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64A266-3CE8-4D96-8DF5-D6B30401A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965" y="2812557"/>
            <a:ext cx="4732968" cy="329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2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AB6889-D57F-4497-AC5F-1A872B82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6D597C-E159-4798-B5B8-2D9E3A722A4F}"/>
              </a:ext>
            </a:extLst>
          </p:cNvPr>
          <p:cNvSpPr txBox="1"/>
          <p:nvPr/>
        </p:nvSpPr>
        <p:spPr>
          <a:xfrm>
            <a:off x="323850" y="815788"/>
            <a:ext cx="853649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Данный метод работает следующим образом: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/>
              <a:t>Проверка предыдущей кэш-линии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/>
              <a:t>Добавление в неё пустых инструкций </a:t>
            </a:r>
            <a:r>
              <a:rPr lang="en-US" sz="2000" dirty="0" err="1"/>
              <a:t>nop</a:t>
            </a:r>
            <a:r>
              <a:rPr lang="en-US" sz="2000" dirty="0"/>
              <a:t> </a:t>
            </a:r>
            <a:r>
              <a:rPr lang="ru-RU" sz="2000" dirty="0"/>
              <a:t>до конца кэш-линии(или </a:t>
            </a:r>
            <a:r>
              <a:rPr lang="en-US" sz="2000" dirty="0"/>
              <a:t>ALIGN)</a:t>
            </a:r>
            <a:endParaRPr lang="ru-RU" sz="2000" dirty="0"/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/>
              <a:t>Отправка горячего кода в кэш</a:t>
            </a:r>
          </a:p>
          <a:p>
            <a:pPr algn="just"/>
            <a:r>
              <a:rPr lang="ru-RU" sz="2000" dirty="0"/>
              <a:t>	Данный метод оптимизации повышает локальность, что позволяет кэш-памяти быстрее обрабатывать данные и напрямую влияет на скорость выполнения программы.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44938B-27BD-408C-A381-8740CF26A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8"/>
          <a:stretch/>
        </p:blipFill>
        <p:spPr>
          <a:xfrm>
            <a:off x="4336120" y="3091464"/>
            <a:ext cx="4484030" cy="3258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4ED3FF-1997-48C9-88E4-149D00A664AE}"/>
              </a:ext>
            </a:extLst>
          </p:cNvPr>
          <p:cNvSpPr txBox="1"/>
          <p:nvPr/>
        </p:nvSpPr>
        <p:spPr>
          <a:xfrm>
            <a:off x="323850" y="3370333"/>
            <a:ext cx="402268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В</a:t>
            </a:r>
            <a:r>
              <a:rPr lang="en-US" sz="2000" dirty="0"/>
              <a:t> LLVM </a:t>
            </a:r>
            <a:r>
              <a:rPr lang="ru-RU" sz="2000" dirty="0"/>
              <a:t>данный метод реализуется следующими флагами: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-align-all-functions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-align-all-blocks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-align-all-</a:t>
            </a:r>
            <a:r>
              <a:rPr lang="en-US" sz="2000" dirty="0" err="1"/>
              <a:t>nofallthru</a:t>
            </a:r>
            <a:r>
              <a:rPr lang="en-US" sz="2000" dirty="0"/>
              <a:t>-blocks</a:t>
            </a:r>
            <a:endParaRPr lang="ru-RU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F4E7C-39B0-4D3E-A73B-55E412CAC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69" y="43611"/>
            <a:ext cx="7886700" cy="679264"/>
          </a:xfrm>
        </p:spPr>
        <p:txBody>
          <a:bodyPr>
            <a:normAutofit/>
          </a:bodyPr>
          <a:lstStyle/>
          <a:p>
            <a:r>
              <a:rPr lang="ru-RU" sz="4000" dirty="0"/>
              <a:t>Выравнивание базовых блоков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823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1FFA69C-7C0B-47CD-8F60-70AADC96AA3A}"/>
              </a:ext>
            </a:extLst>
          </p:cNvPr>
          <p:cNvSpPr txBox="1"/>
          <p:nvPr/>
        </p:nvSpPr>
        <p:spPr>
          <a:xfrm>
            <a:off x="329127" y="815788"/>
            <a:ext cx="519511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Метод оптимизации разбиения на функции заключается в следующем: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/>
              <a:t>Поиск блоков холодного кода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/>
              <a:t>Создание отдельных функций для каждого из них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/>
              <a:t>Перенос холодного кода в функции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/>
              <a:t>Замена холодного кода на вызов соответствующей функции.</a:t>
            </a:r>
            <a:endParaRPr lang="en-US" sz="2000" dirty="0"/>
          </a:p>
          <a:p>
            <a:pPr algn="just"/>
            <a:r>
              <a:rPr lang="ru-RU" sz="2000" dirty="0"/>
              <a:t>В </a:t>
            </a:r>
            <a:r>
              <a:rPr lang="en-US" sz="2000" dirty="0"/>
              <a:t>LLVM Bolt </a:t>
            </a:r>
            <a:r>
              <a:rPr lang="ru-RU" sz="2000" dirty="0"/>
              <a:t>реализовано с помощью флагов: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-split-functions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-split-all-cold-functions</a:t>
            </a:r>
            <a:endParaRPr lang="ru-RU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6A85CA-9EA3-4671-8BF9-D5123DB7D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27" y="4219876"/>
            <a:ext cx="7850368" cy="23190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494470-08F5-43AD-893D-C608B8CD04BC}"/>
              </a:ext>
            </a:extLst>
          </p:cNvPr>
          <p:cNvSpPr txBox="1"/>
          <p:nvPr/>
        </p:nvSpPr>
        <p:spPr>
          <a:xfrm>
            <a:off x="3662369" y="6419600"/>
            <a:ext cx="1171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Рисунок 2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AE0EB0E-C1D0-4631-BE81-86939ECF1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244" y="969738"/>
            <a:ext cx="3463692" cy="20007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971FB4-1AD1-4CF9-856A-9950A86EE79C}"/>
              </a:ext>
            </a:extLst>
          </p:cNvPr>
          <p:cNvSpPr txBox="1"/>
          <p:nvPr/>
        </p:nvSpPr>
        <p:spPr>
          <a:xfrm>
            <a:off x="6661730" y="2970455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Рисунок 1</a:t>
            </a:r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A1EEBE38-98DB-424C-B656-F15ABD9B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4A8D4F6-C451-4C5A-BCA6-FF79BDF6F088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1AAAD-5D8B-4E8C-9A1F-5E23FFBD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02" y="229981"/>
            <a:ext cx="7886700" cy="508832"/>
          </a:xfrm>
        </p:spPr>
        <p:txBody>
          <a:bodyPr>
            <a:noAutofit/>
          </a:bodyPr>
          <a:lstStyle/>
          <a:p>
            <a:r>
              <a:rPr lang="ru-RU" sz="4000" dirty="0"/>
              <a:t>Разбиение на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94999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AB6889-D57F-4497-AC5F-1A872B82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FA69C-7C0B-47CD-8F60-70AADC96AA3A}"/>
              </a:ext>
            </a:extLst>
          </p:cNvPr>
          <p:cNvSpPr txBox="1"/>
          <p:nvPr/>
        </p:nvSpPr>
        <p:spPr>
          <a:xfrm>
            <a:off x="323851" y="815788"/>
            <a:ext cx="8191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Метод оптимизации группировки функций заключается в следующем: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/>
              <a:t>Поиск блоков горячего кода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/>
              <a:t>Последовательное объединение найденных блоков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/>
              <a:t>Объединение холодных блоков</a:t>
            </a:r>
          </a:p>
          <a:p>
            <a:pPr algn="just"/>
            <a:r>
              <a:rPr lang="ru-RU" sz="2000" dirty="0"/>
              <a:t>	Он позволяет улучшить локальность, поскольку позволяет подавать сразу несколько горячих функций в кэш-линию. Этот метод особенно эффективен при большом количестве небольших функций.</a:t>
            </a:r>
          </a:p>
          <a:p>
            <a:pPr algn="just"/>
            <a:r>
              <a:rPr lang="ru-RU" sz="2000" dirty="0"/>
              <a:t>	В</a:t>
            </a:r>
            <a:r>
              <a:rPr lang="en-US" sz="2000" dirty="0"/>
              <a:t> LLVM</a:t>
            </a:r>
            <a:r>
              <a:rPr lang="ru-RU" sz="2000" dirty="0"/>
              <a:t> </a:t>
            </a:r>
            <a:r>
              <a:rPr lang="en-US" sz="2000" dirty="0"/>
              <a:t>Bolt </a:t>
            </a:r>
            <a:r>
              <a:rPr lang="ru-RU" sz="2000" dirty="0"/>
              <a:t>данный метод реализуется следующим флагом: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-reorder-functions</a:t>
            </a:r>
            <a:endParaRPr lang="ru-RU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4A5C9-ACF0-4DCD-A9DA-8C6DA40D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1" y="185482"/>
            <a:ext cx="7886700" cy="653143"/>
          </a:xfrm>
        </p:spPr>
        <p:txBody>
          <a:bodyPr/>
          <a:lstStyle/>
          <a:p>
            <a:r>
              <a:rPr lang="ru-RU" sz="4000" dirty="0"/>
              <a:t>Группировка функций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9D9209-678D-489A-8F56-0917E7913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1" y="4302756"/>
            <a:ext cx="844985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1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AB6889-D57F-4497-AC5F-1A872B82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6B1CEA-8E85-4A1F-941F-DE52399AACD7}"/>
              </a:ext>
            </a:extLst>
          </p:cNvPr>
          <p:cNvSpPr txBox="1"/>
          <p:nvPr/>
        </p:nvSpPr>
        <p:spPr>
          <a:xfrm>
            <a:off x="323850" y="1348326"/>
            <a:ext cx="815462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	</a:t>
            </a:r>
            <a:r>
              <a:rPr lang="ru-RU" sz="2000" dirty="0"/>
              <a:t>Профилировщики – это инструменты для сбора информации о программе во время её работы. Они необходимы для предсказания результатов опасных методов оптимизации. В данной работе были рассмотрены следующие из них:</a:t>
            </a:r>
            <a:endParaRPr lang="en-US" sz="2000" dirty="0"/>
          </a:p>
          <a:p>
            <a:pPr algn="just"/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Dynamorio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Perf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Встроенный профилировщик </a:t>
            </a:r>
            <a:r>
              <a:rPr lang="en-US" sz="2000" dirty="0"/>
              <a:t>LLVM Bolt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/>
          </a:p>
          <a:p>
            <a:pPr algn="just"/>
            <a:r>
              <a:rPr lang="ru-RU" sz="2000" dirty="0"/>
              <a:t>	</a:t>
            </a:r>
            <a:r>
              <a:rPr lang="en-US" sz="2000" dirty="0" err="1"/>
              <a:t>Dynamorio</a:t>
            </a:r>
            <a:r>
              <a:rPr lang="en-US" sz="2000" dirty="0"/>
              <a:t> </a:t>
            </a:r>
            <a:r>
              <a:rPr lang="ru-RU" sz="2000" dirty="0"/>
              <a:t>создан для изменения кода в процессе работы программы. </a:t>
            </a:r>
            <a:r>
              <a:rPr lang="en-US" sz="2000" dirty="0"/>
              <a:t>Perf –</a:t>
            </a:r>
            <a:r>
              <a:rPr lang="ru-RU" sz="2000" dirty="0"/>
              <a:t> это инструмент для измерения производительности в </a:t>
            </a:r>
            <a:r>
              <a:rPr lang="en-US" sz="2000" dirty="0"/>
              <a:t>Linux.</a:t>
            </a:r>
            <a:r>
              <a:rPr lang="ru-RU" sz="2000" dirty="0"/>
              <a:t> Основным инструментом для применения методов оптимизаций размещения инструкций машинного кода является </a:t>
            </a:r>
            <a:r>
              <a:rPr lang="en-US" sz="2000" dirty="0"/>
              <a:t>LLVM Bolt.</a:t>
            </a:r>
            <a:endParaRPr lang="ru-RU" sz="2000" dirty="0"/>
          </a:p>
          <a:p>
            <a:pPr algn="just"/>
            <a:r>
              <a:rPr lang="ru-RU" sz="2000" dirty="0"/>
              <a:t>	В итоге для работы был выбран встроенный </a:t>
            </a:r>
            <a:r>
              <a:rPr lang="en-US" sz="2000" dirty="0"/>
              <a:t>LLVM Bolt,</a:t>
            </a:r>
            <a:r>
              <a:rPr lang="ru-RU" sz="2000" dirty="0"/>
              <a:t> как наиболее совместимый с инструментом для работы,</a:t>
            </a:r>
            <a:r>
              <a:rPr lang="en-US" sz="2000" dirty="0"/>
              <a:t> </a:t>
            </a:r>
            <a:r>
              <a:rPr lang="ru-RU" sz="2000" dirty="0"/>
              <a:t>а для проверки</a:t>
            </a:r>
            <a:r>
              <a:rPr lang="en-US" sz="2000" dirty="0"/>
              <a:t> </a:t>
            </a:r>
            <a:r>
              <a:rPr lang="ru-RU" sz="2000" dirty="0"/>
              <a:t>результатов </a:t>
            </a:r>
            <a:r>
              <a:rPr lang="en-US" sz="2000" dirty="0"/>
              <a:t>perf.</a:t>
            </a:r>
            <a:endParaRPr lang="ru-RU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810F7-5924-4D64-9B34-D24B2594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6524"/>
            <a:ext cx="78867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Сравнение существующих профилировщиков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22116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9143</TotalTime>
  <Words>1180</Words>
  <Application>Microsoft Office PowerPoint</Application>
  <PresentationFormat>Экран (4:3)</PresentationFormat>
  <Paragraphs>258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Анализ методов оптимизации размещения инструкций машинного кода</vt:lpstr>
      <vt:lpstr>Цель и задачи </vt:lpstr>
      <vt:lpstr>Актуальность и используемые технологии </vt:lpstr>
      <vt:lpstr>Обзор существующих методов оптимизации размещения инструкций</vt:lpstr>
      <vt:lpstr>Распределение базовых блоков</vt:lpstr>
      <vt:lpstr>Выравнивание базовых блоков</vt:lpstr>
      <vt:lpstr>Разбиение на функции</vt:lpstr>
      <vt:lpstr>Группировка функций</vt:lpstr>
      <vt:lpstr>Сравнение существующих профилировщиков</vt:lpstr>
      <vt:lpstr>Разработка тестовых программ</vt:lpstr>
      <vt:lpstr>Архитектура программы по алгоритму шифрования MARS</vt:lpstr>
      <vt:lpstr>Анализ результатов тестирования</vt:lpstr>
      <vt:lpstr>Анализ результатов тестирования</vt:lpstr>
      <vt:lpstr>Апробация</vt:lpstr>
      <vt:lpstr>Заключение</vt:lpstr>
      <vt:lpstr>Запасные слайды</vt:lpstr>
      <vt:lpstr>Термины</vt:lpstr>
      <vt:lpstr>Пример распределения базовых блоков</vt:lpstr>
      <vt:lpstr>Пример распределения базовых блоков</vt:lpstr>
      <vt:lpstr>Принцип работы группировки функций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виртуальной обучающей среды на основе веб-технологий</dc:title>
  <dc:creator>Дмитрий</dc:creator>
  <cp:lastModifiedBy>Грибов Артем Вячеславович</cp:lastModifiedBy>
  <cp:revision>425</cp:revision>
  <cp:lastPrinted>2023-05-30T07:12:31Z</cp:lastPrinted>
  <dcterms:created xsi:type="dcterms:W3CDTF">2020-04-04T13:33:40Z</dcterms:created>
  <dcterms:modified xsi:type="dcterms:W3CDTF">2023-05-31T05:23:04Z</dcterms:modified>
</cp:coreProperties>
</file>