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3"/>
  </p:notesMasterIdLst>
  <p:sldIdLst>
    <p:sldId id="256" r:id="rId2"/>
    <p:sldId id="286" r:id="rId3"/>
    <p:sldId id="287" r:id="rId4"/>
    <p:sldId id="288" r:id="rId5"/>
    <p:sldId id="296" r:id="rId6"/>
    <p:sldId id="259" r:id="rId7"/>
    <p:sldId id="289" r:id="rId8"/>
    <p:sldId id="269" r:id="rId9"/>
    <p:sldId id="268" r:id="rId10"/>
    <p:sldId id="261" r:id="rId11"/>
    <p:sldId id="262" r:id="rId12"/>
    <p:sldId id="263" r:id="rId13"/>
    <p:sldId id="290" r:id="rId14"/>
    <p:sldId id="291" r:id="rId15"/>
    <p:sldId id="292" r:id="rId16"/>
    <p:sldId id="293" r:id="rId17"/>
    <p:sldId id="264" r:id="rId18"/>
    <p:sldId id="295" r:id="rId19"/>
    <p:sldId id="265" r:id="rId20"/>
    <p:sldId id="294" r:id="rId21"/>
    <p:sldId id="266" r:id="rId22"/>
  </p:sldIdLst>
  <p:sldSz cx="6858000" cy="51435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524" y="78"/>
      </p:cViewPr>
      <p:guideLst>
        <p:guide orient="horz" pos="16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DEA92-AADF-4A62-A031-70574DBF4874}" type="datetimeFigureOut">
              <a:rPr lang="ru-RU" smtClean="0"/>
              <a:pPr/>
              <a:t>16.06.2023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11BD8-8DA9-4130-8B90-12A7E63FCEC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330398" y="1086735"/>
            <a:ext cx="6197204" cy="351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626F585C-A712-4830-A0C7-92073662323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0" name="Google Shape;20;p11"/>
          <p:cNvSpPr txBox="1">
            <a:spLocks noGrp="1"/>
          </p:cNvSpPr>
          <p:nvPr>
            <p:ph type="title"/>
          </p:nvPr>
        </p:nvSpPr>
        <p:spPr>
          <a:xfrm>
            <a:off x="330399" y="402430"/>
            <a:ext cx="4448771" cy="54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2"/>
          </p:nvPr>
        </p:nvSpPr>
        <p:spPr>
          <a:xfrm>
            <a:off x="330399" y="4767264"/>
            <a:ext cx="44487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600"/>
              <a:buFont typeface="Arial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>
  <p:cSld name="Объект с подписью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336054" y="409456"/>
            <a:ext cx="4507409" cy="54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3200"/>
              <a:buFont typeface="PT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2902444" y="1086736"/>
            <a:ext cx="3625160" cy="351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2"/>
          </p:nvPr>
        </p:nvSpPr>
        <p:spPr>
          <a:xfrm>
            <a:off x="336054" y="1086736"/>
            <a:ext cx="2404370" cy="351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626F585C-A712-4830-A0C7-92073662323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3"/>
          </p:nvPr>
        </p:nvSpPr>
        <p:spPr>
          <a:xfrm>
            <a:off x="330399" y="4767264"/>
            <a:ext cx="44487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600"/>
              <a:buFont typeface="Arial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>
  <p:cSld name="Два объекта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30402" y="416029"/>
            <a:ext cx="4513064" cy="54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30401" y="1086735"/>
            <a:ext cx="3017593" cy="351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2"/>
          </p:nvPr>
        </p:nvSpPr>
        <p:spPr>
          <a:xfrm>
            <a:off x="3510012" y="1086735"/>
            <a:ext cx="3012830" cy="351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626F585C-A712-4830-A0C7-92073662323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3"/>
          </p:nvPr>
        </p:nvSpPr>
        <p:spPr>
          <a:xfrm>
            <a:off x="330399" y="4767264"/>
            <a:ext cx="44487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600"/>
              <a:buFont typeface="Arial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заголовка и объекта">
  <p:cSld name="Два заголовка и объект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330401" y="411728"/>
            <a:ext cx="4513064" cy="54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1"/>
          </p:nvPr>
        </p:nvSpPr>
        <p:spPr>
          <a:xfrm>
            <a:off x="323632" y="1122258"/>
            <a:ext cx="3017593" cy="67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2"/>
          </p:nvPr>
        </p:nvSpPr>
        <p:spPr>
          <a:xfrm>
            <a:off x="330397" y="1804469"/>
            <a:ext cx="3017594" cy="2792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3"/>
          </p:nvPr>
        </p:nvSpPr>
        <p:spPr>
          <a:xfrm>
            <a:off x="3510010" y="1128903"/>
            <a:ext cx="3008067" cy="67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4"/>
          </p:nvPr>
        </p:nvSpPr>
        <p:spPr>
          <a:xfrm>
            <a:off x="3510012" y="1804469"/>
            <a:ext cx="3008068" cy="2792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626F585C-A712-4830-A0C7-92073662323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5"/>
          </p:nvPr>
        </p:nvSpPr>
        <p:spPr>
          <a:xfrm>
            <a:off x="330399" y="4767264"/>
            <a:ext cx="44487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600"/>
              <a:buFont typeface="Arial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идео + заголовок и объект">
  <p:cSld name="Видео + заголовок и объек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2517740" y="411727"/>
            <a:ext cx="2936283" cy="74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3200"/>
              <a:buFont typeface="P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1"/>
          </p:nvPr>
        </p:nvSpPr>
        <p:spPr>
          <a:xfrm>
            <a:off x="2517742" y="1289236"/>
            <a:ext cx="4100671" cy="330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5" name="Google Shape;45;p15"/>
          <p:cNvSpPr txBox="1"/>
          <p:nvPr/>
        </p:nvSpPr>
        <p:spPr>
          <a:xfrm>
            <a:off x="188964" y="2099245"/>
            <a:ext cx="1873146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НЕ ИСПОЛЬЗОВАТЬ</a:t>
            </a:r>
            <a:endParaRPr sz="1800"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6365286" y="4767264"/>
            <a:ext cx="25312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626F585C-A712-4830-A0C7-92073662323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2"/>
          </p:nvPr>
        </p:nvSpPr>
        <p:spPr>
          <a:xfrm>
            <a:off x="2517743" y="4767264"/>
            <a:ext cx="379691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600"/>
              <a:buFont typeface="Arial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42900" y="4767267"/>
            <a:ext cx="1600200" cy="273844"/>
          </a:xfrm>
          <a:prstGeom prst="rect">
            <a:avLst/>
          </a:prstGeom>
        </p:spPr>
        <p:txBody>
          <a:bodyPr/>
          <a:lstStyle/>
          <a:p>
            <a:fld id="{4F133CFD-21A3-4B32-92C3-E091BF17E8B4}" type="datetime1">
              <a:rPr lang="ru-RU" smtClean="0"/>
              <a:t>16.06.2023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343150" y="4767267"/>
            <a:ext cx="2171700" cy="27384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85C-A712-4830-A0C7-9207366232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3402-68B3-4CA0-BA34-D80B3ABB6F4F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787-15DF-4CEF-A72D-CE69274A13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63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330399" y="402430"/>
            <a:ext cx="4448771" cy="54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3200"/>
              <a:buFont typeface="PT Sans"/>
              <a:buNone/>
              <a:defRPr sz="3200" b="1" i="0" u="none" strike="noStrike" cap="none">
                <a:solidFill>
                  <a:srgbClr val="05336E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330398" y="1086735"/>
            <a:ext cx="6197204" cy="351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5336E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5336E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5336E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5336E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5336E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A2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A2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A2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A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A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A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A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A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A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fld id="{626F585C-A712-4830-A0C7-92073662323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4" r:id="rId6"/>
    <p:sldLayoutId id="214748370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 userDrawn="1">
          <p15:clr>
            <a:srgbClr val="F26B43"/>
          </p15:clr>
        </p15:guide>
        <p15:guide id="2" pos="3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E14CF-B074-4B36-A067-850E33E1F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33" y="159004"/>
            <a:ext cx="4824536" cy="993481"/>
          </a:xfrm>
        </p:spPr>
        <p:txBody>
          <a:bodyPr anchor="ctr" anchorCtr="0">
            <a:normAutofit/>
          </a:bodyPr>
          <a:lstStyle/>
          <a:p>
            <a:r>
              <a:rPr lang="ru-RU" alt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государственный электротехнический университет</a:t>
            </a:r>
            <a:br>
              <a:rPr lang="ru-RU" alt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«ЛЭТИ» им. В. И. Ульянова (Ленина)</a:t>
            </a:r>
            <a:br>
              <a:rPr lang="en-US" alt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вычислительной техники</a:t>
            </a:r>
            <a:endParaRPr lang="ru-RU" sz="15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40C210-6645-448F-997E-6A8C0D510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359" y="1203598"/>
            <a:ext cx="6089281" cy="1241822"/>
          </a:xfrm>
        </p:spPr>
        <p:txBody>
          <a:bodyPr>
            <a:noAutofit/>
          </a:bodyPr>
          <a:lstStyle/>
          <a:p>
            <a:r>
              <a:rPr lang="ru-RU" alt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бакалавра</a:t>
            </a:r>
          </a:p>
          <a:p>
            <a:r>
              <a:rPr lang="ru-RU" alt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и оптимизация неблокирующих связанных списков</a:t>
            </a:r>
          </a:p>
          <a:p>
            <a:pPr algn="l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</a:t>
            </a: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9305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alt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Кашин Андрей Александрович</a:t>
            </a:r>
          </a:p>
          <a:p>
            <a:pPr algn="l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кандидат технических наук, доцент  </a:t>
            </a:r>
          </a:p>
          <a:p>
            <a:pPr algn="l"/>
            <a:r>
              <a:rPr lang="ru-RU" alt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Пазников Алексей Александрович</a:t>
            </a:r>
          </a:p>
          <a:p>
            <a:pPr algn="l"/>
            <a:endParaRPr lang="ru-RU" alt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</a:t>
            </a:r>
          </a:p>
          <a:p>
            <a:r>
              <a:rPr lang="ru-RU" alt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г.</a:t>
            </a:r>
          </a:p>
          <a:p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5FE62-FBB2-4A89-9B2A-A640FE42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626F585C-A712-4830-A0C7-92073662323B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578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EDE07-E53A-4EBA-A1D8-F5A939AD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4" y="-283292"/>
            <a:ext cx="4896544" cy="1746124"/>
          </a:xfrm>
        </p:spPr>
        <p:txBody>
          <a:bodyPr>
            <a:normAutofit/>
          </a:bodyPr>
          <a:lstStyle/>
          <a:p>
            <a:r>
              <a:rPr lang="ru-RU" sz="2400" dirty="0"/>
              <a:t>Список Харриса тест, результаты и производительность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7362D9-5C21-4238-8B4F-C6315CF7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r>
              <a:rPr lang="ru-RU" sz="1800" dirty="0"/>
              <a:t>Тип ключа элемента – </a:t>
            </a:r>
            <a:r>
              <a:rPr lang="en-US" sz="1800" dirty="0"/>
              <a:t>int. 3200 </a:t>
            </a:r>
            <a:r>
              <a:rPr lang="ru-RU" sz="1800" dirty="0"/>
              <a:t>операций.</a:t>
            </a:r>
            <a:r>
              <a:rPr lang="en-US" sz="1800" dirty="0"/>
              <a:t> </a:t>
            </a:r>
            <a:endParaRPr lang="ru-RU" sz="1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0E4FA1-BA7F-4768-AA93-D3BA3AC56D98}"/>
              </a:ext>
            </a:extLst>
          </p:cNvPr>
          <p:cNvPicPr/>
          <p:nvPr/>
        </p:nvPicPr>
        <p:blipFill rotWithShape="1">
          <a:blip r:embed="rId2"/>
          <a:srcRect r="28861" b="-3259"/>
          <a:stretch/>
        </p:blipFill>
        <p:spPr bwMode="auto">
          <a:xfrm>
            <a:off x="296425" y="1839204"/>
            <a:ext cx="3168352" cy="25278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453DAA-2AF0-46A7-BF4B-656FB6FBC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769" y="1744537"/>
            <a:ext cx="2818394" cy="2717134"/>
          </a:xfrm>
          <a:prstGeom prst="rect">
            <a:avLst/>
          </a:prstGeom>
        </p:spPr>
      </p:pic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630E7052-F420-454A-9463-85EFDBDA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626F585C-A712-4830-A0C7-92073662323B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53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AD6038-8BF0-4D2A-9779-F961354E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05" y="229486"/>
            <a:ext cx="4448771" cy="549140"/>
          </a:xfrm>
        </p:spPr>
        <p:txBody>
          <a:bodyPr>
            <a:normAutofit/>
          </a:bodyPr>
          <a:lstStyle/>
          <a:p>
            <a:r>
              <a:rPr lang="ru-RU" sz="2400" dirty="0"/>
              <a:t>Введение в </a:t>
            </a:r>
            <a:r>
              <a:rPr lang="en-US" sz="2400" dirty="0"/>
              <a:t>Libcds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1CE89E-3004-4B5B-99A5-A2B43F841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561" y="677000"/>
            <a:ext cx="6552728" cy="3510039"/>
          </a:xfrm>
        </p:spPr>
        <p:txBody>
          <a:bodyPr>
            <a:normAutofit/>
          </a:bodyPr>
          <a:lstStyle/>
          <a:p>
            <a:pPr marL="50800" indent="0">
              <a:lnSpc>
                <a:spcPct val="100000"/>
              </a:lnSpc>
              <a:buNone/>
            </a:pPr>
            <a:r>
              <a:rPr lang="en-US" sz="1600" dirty="0"/>
              <a:t>Libcds – </a:t>
            </a:r>
            <a:r>
              <a:rPr lang="ru-RU" sz="1600" dirty="0"/>
              <a:t>библиотека неблокирующих структур данных, разработанная Максимом </a:t>
            </a:r>
            <a:r>
              <a:rPr lang="ru-RU" sz="1600" dirty="0" err="1"/>
              <a:t>Хижинским</a:t>
            </a:r>
            <a:r>
              <a:rPr lang="ru-RU" sz="1600" dirty="0">
                <a:latin typeface="PT Sans" panose="020B0503020203020204" pitchFamily="34" charset="-52"/>
              </a:rPr>
              <a:t>, </a:t>
            </a:r>
            <a:r>
              <a:rPr lang="ru-RU" sz="1600" dirty="0">
                <a:effectLst/>
                <a:latin typeface="PT Sans" panose="020B0503020203020204" pitchFamily="34" charset="-52"/>
                <a:ea typeface="Times New Roman" panose="02020603050405020304" pitchFamily="18" charset="0"/>
              </a:rPr>
              <a:t>ведущим инженером компании “</a:t>
            </a:r>
            <a:r>
              <a:rPr lang="en-US" sz="1600" dirty="0" err="1">
                <a:effectLst/>
                <a:latin typeface="PT Sans" panose="020B0503020203020204" pitchFamily="34" charset="-52"/>
                <a:ea typeface="Times New Roman" panose="02020603050405020304" pitchFamily="18" charset="0"/>
              </a:rPr>
              <a:t>VasExperts</a:t>
            </a:r>
            <a:r>
              <a:rPr lang="ru-RU" sz="1600" dirty="0">
                <a:effectLst/>
                <a:latin typeface="PT Sans" panose="020B0503020203020204" pitchFamily="34" charset="-52"/>
                <a:ea typeface="Times New Roman" panose="02020603050405020304" pitchFamily="18" charset="0"/>
              </a:rPr>
              <a:t>” в 2009 году.</a:t>
            </a:r>
          </a:p>
          <a:p>
            <a:pPr marL="50800" indent="0">
              <a:lnSpc>
                <a:spcPct val="100000"/>
              </a:lnSpc>
              <a:buNone/>
            </a:pPr>
            <a:r>
              <a:rPr lang="ru-RU" sz="1600" dirty="0">
                <a:latin typeface="PT Sans" panose="020B0503020203020204" pitchFamily="34" charset="-52"/>
              </a:rPr>
              <a:t>Структура программы с </a:t>
            </a:r>
            <a:r>
              <a:rPr lang="en-US" sz="1600" dirty="0">
                <a:latin typeface="PT Sans" panose="020B0503020203020204" pitchFamily="34" charset="-52"/>
              </a:rPr>
              <a:t>Libcds: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F133C6-25AF-455D-A313-6F6898609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925" y="1635646"/>
            <a:ext cx="2797611" cy="2715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2A8236-1221-4F94-A78F-F67B0FF6AA12}"/>
              </a:ext>
            </a:extLst>
          </p:cNvPr>
          <p:cNvSpPr txBox="1"/>
          <p:nvPr/>
        </p:nvSpPr>
        <p:spPr>
          <a:xfrm>
            <a:off x="142261" y="2211710"/>
            <a:ext cx="35027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PT Sans" panose="020B0503020203020204" pitchFamily="34" charset="-52"/>
              </a:rPr>
              <a:t>Каждая структура имеет набор параметров, определяющих поведение структуры данных и алгоритм её работы.</a:t>
            </a:r>
          </a:p>
          <a:p>
            <a:endParaRPr lang="ru-RU" sz="1600" dirty="0">
              <a:latin typeface="PT Sans" panose="020B0503020203020204" pitchFamily="34" charset="-52"/>
            </a:endParaRPr>
          </a:p>
          <a:p>
            <a:r>
              <a:rPr lang="ru-RU" sz="1600" dirty="0">
                <a:latin typeface="PT Sans" panose="020B0503020203020204" pitchFamily="34" charset="-52"/>
              </a:rPr>
              <a:t>Рассматриваемые параметры: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-52"/>
              </a:rPr>
              <a:t>Safe-Memory-Reclamation </a:t>
            </a:r>
            <a:r>
              <a:rPr lang="ru-RU" sz="1600" dirty="0">
                <a:latin typeface="PT Sans" panose="020B0503020203020204" pitchFamily="34" charset="-52"/>
              </a:rPr>
              <a:t>схема </a:t>
            </a:r>
            <a:endParaRPr lang="en-US" sz="1600" dirty="0">
              <a:latin typeface="PT Sans" panose="020B0503020203020204" pitchFamily="34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-52"/>
              </a:rPr>
              <a:t>Back-off </a:t>
            </a:r>
            <a:r>
              <a:rPr lang="ru-RU" sz="1600" dirty="0">
                <a:latin typeface="PT Sans" panose="020B0503020203020204" pitchFamily="34" charset="-52"/>
              </a:rPr>
              <a:t>стратегия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2582068D-7A4E-4CFD-9E89-2B3178F9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626F585C-A712-4830-A0C7-92073662323B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0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88B8E-E5B7-4EB7-8F4C-925DC8FA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Описание параметров </a:t>
            </a:r>
            <a:r>
              <a:rPr lang="en-US" sz="2400" dirty="0"/>
              <a:t>c</a:t>
            </a:r>
            <a:r>
              <a:rPr lang="ru-RU" sz="2400" dirty="0" err="1"/>
              <a:t>труктур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0CF4AF-5CBD-4413-833E-3F805919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98" y="1086735"/>
            <a:ext cx="2306514" cy="3510039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sz="1600" dirty="0"/>
              <a:t>SMR </a:t>
            </a:r>
            <a:r>
              <a:rPr lang="ru-RU" sz="1600" dirty="0"/>
              <a:t>схемы:</a:t>
            </a:r>
          </a:p>
          <a:p>
            <a:r>
              <a:rPr lang="en-US" sz="1600" dirty="0"/>
              <a:t>Hazard Pointers (HP);</a:t>
            </a:r>
          </a:p>
          <a:p>
            <a:r>
              <a:rPr lang="en-US" sz="1600" dirty="0"/>
              <a:t>Dynamic Hazard Pointers (DHP);</a:t>
            </a:r>
          </a:p>
          <a:p>
            <a:r>
              <a:rPr lang="en-US" sz="1600" dirty="0"/>
              <a:t>User-spaced Read-Copy-Update (URCU).</a:t>
            </a: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B6D2F4-28EB-414D-8EC6-9E788BAE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626F585C-A712-4830-A0C7-92073662323B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631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AA9AF-62FC-40DB-972B-CE333C2D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Hazard Pointer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C29EE0-4E4A-4E9A-9953-9207E285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85C-A712-4830-A0C7-92073662323B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F599F-C441-4A4D-B48C-6812364B7503}"/>
              </a:ext>
            </a:extLst>
          </p:cNvPr>
          <p:cNvSpPr txBox="1"/>
          <p:nvPr/>
        </p:nvSpPr>
        <p:spPr>
          <a:xfrm>
            <a:off x="185917" y="974649"/>
            <a:ext cx="2664296" cy="3098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ru-RU" sz="1400" dirty="0"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У каждого потока есть локальный массив указателей </a:t>
            </a:r>
            <a:r>
              <a:rPr lang="en-US" sz="1400" dirty="0"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HP</a:t>
            </a:r>
            <a:r>
              <a:rPr lang="ru-RU" sz="1400" dirty="0"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. Прежде, чем работать с указателем на элемент, поток помещает его в этот массив, при этом заполнять массив может только поток-создатель, а читать его могут все потоки. В среднем размер массива для операций с разными структурами не превышает 5 указателей.</a:t>
            </a:r>
          </a:p>
          <a:p>
            <a:endParaRPr lang="ru-RU" sz="1400" dirty="0">
              <a:latin typeface="PT Sans" panose="020B0503020203020204" pitchFamily="34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9BE04-6564-40B2-BAE8-0A07E0020A18}"/>
              </a:ext>
            </a:extLst>
          </p:cNvPr>
          <p:cNvSpPr txBox="1"/>
          <p:nvPr/>
        </p:nvSpPr>
        <p:spPr>
          <a:xfrm flipH="1">
            <a:off x="162507" y="3562928"/>
            <a:ext cx="6661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При удалении поток помещает нужный указатель в массив</a:t>
            </a:r>
            <a:r>
              <a:rPr lang="en-US" sz="1400" dirty="0"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 Retired</a:t>
            </a:r>
            <a:r>
              <a:rPr lang="ru-RU" sz="1400" dirty="0"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. Как только массив </a:t>
            </a:r>
            <a:r>
              <a:rPr lang="en-US" sz="1400" dirty="0"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Retired </a:t>
            </a:r>
            <a:r>
              <a:rPr lang="ru-RU" sz="1400" dirty="0"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полностью заполняется, вызывается </a:t>
            </a:r>
            <a:r>
              <a:rPr lang="en-US" sz="1400" dirty="0"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Scan</a:t>
            </a:r>
            <a:r>
              <a:rPr lang="ru-RU" sz="1400" dirty="0"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(). В этой функции сначала со всех потоков собираются </a:t>
            </a:r>
            <a:r>
              <a:rPr lang="en-US" sz="1400" dirty="0"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HP</a:t>
            </a:r>
            <a:r>
              <a:rPr lang="ru-RU" sz="1400" dirty="0"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, не равные нулю, потом из массива </a:t>
            </a:r>
            <a:r>
              <a:rPr lang="en-US" sz="1400" dirty="0"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Retired </a:t>
            </a:r>
            <a:r>
              <a:rPr lang="ru-RU" sz="1400" dirty="0"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удаляются указатели, не являющиеся </a:t>
            </a:r>
            <a:r>
              <a:rPr lang="en-US" sz="1400" dirty="0"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HP</a:t>
            </a:r>
            <a:r>
              <a:rPr lang="ru-RU" sz="1400" dirty="0"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, т.е. которые можно безопасно удалить, т.к. с ними не работает ни один поток.</a:t>
            </a:r>
          </a:p>
          <a:p>
            <a:endParaRPr lang="ru-RU" sz="1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5B5CA9A-E145-4341-8E63-611BD860B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641" y="916029"/>
            <a:ext cx="3635973" cy="258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35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EDC64-B743-4AF5-B6A1-79791C72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Сравнение </a:t>
            </a:r>
            <a:r>
              <a:rPr lang="en-US" sz="2400" dirty="0"/>
              <a:t>HP </a:t>
            </a:r>
            <a:r>
              <a:rPr lang="ru-RU" sz="2400" dirty="0"/>
              <a:t>и </a:t>
            </a:r>
            <a:r>
              <a:rPr lang="en-US" sz="2400" dirty="0"/>
              <a:t>DHP</a:t>
            </a:r>
            <a:endParaRPr lang="ru-RU" sz="2400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3E02EF9D-B255-4270-A959-E50586E8A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323072"/>
              </p:ext>
            </p:extLst>
          </p:nvPr>
        </p:nvGraphicFramePr>
        <p:xfrm>
          <a:off x="366212" y="1491630"/>
          <a:ext cx="6197601" cy="2358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5867">
                  <a:extLst>
                    <a:ext uri="{9D8B030D-6E8A-4147-A177-3AD203B41FA5}">
                      <a16:colId xmlns:a16="http://schemas.microsoft.com/office/drawing/2014/main" val="875828894"/>
                    </a:ext>
                  </a:extLst>
                </a:gridCol>
                <a:gridCol w="2065867">
                  <a:extLst>
                    <a:ext uri="{9D8B030D-6E8A-4147-A177-3AD203B41FA5}">
                      <a16:colId xmlns:a16="http://schemas.microsoft.com/office/drawing/2014/main" val="2071758679"/>
                    </a:ext>
                  </a:extLst>
                </a:gridCol>
                <a:gridCol w="2065867">
                  <a:extLst>
                    <a:ext uri="{9D8B030D-6E8A-4147-A177-3AD203B41FA5}">
                      <a16:colId xmlns:a16="http://schemas.microsoft.com/office/drawing/2014/main" val="3504850381"/>
                    </a:ext>
                  </a:extLst>
                </a:gridCol>
              </a:tblGrid>
              <a:tr h="286957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>
                          <a:effectLst/>
                        </a:rPr>
                        <a:t>Особенность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381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>
                          <a:effectLst/>
                        </a:rPr>
                        <a:t>HP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381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200">
                          <a:effectLst/>
                        </a:rPr>
                        <a:t>DHP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47625" marB="38100" anchor="ctr"/>
                </a:tc>
                <a:extLst>
                  <a:ext uri="{0D108BD9-81ED-4DB2-BD59-A6C34878D82A}">
                    <a16:rowId xmlns:a16="http://schemas.microsoft.com/office/drawing/2014/main" val="3767411896"/>
                  </a:ext>
                </a:extLst>
              </a:tr>
              <a:tr h="6251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Максимальное число </a:t>
                      </a:r>
                      <a:r>
                        <a:rPr lang="en-US" sz="1200">
                          <a:effectLst/>
                        </a:rPr>
                        <a:t>HP</a:t>
                      </a:r>
                      <a:r>
                        <a:rPr lang="ru-RU" sz="1200">
                          <a:effectLst/>
                        </a:rPr>
                        <a:t> указателей на поток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28575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Ограничено, указывается во время инициализации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28575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Изменяется, память выделяется, когда необходимо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28575" marB="19050" anchor="ctr"/>
                </a:tc>
                <a:extLst>
                  <a:ext uri="{0D108BD9-81ED-4DB2-BD59-A6C34878D82A}">
                    <a16:rowId xmlns:a16="http://schemas.microsoft.com/office/drawing/2014/main" val="4288602686"/>
                  </a:ext>
                </a:extLst>
              </a:tr>
              <a:tr h="8208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Максимальное число элементов на удаление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28575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Ограничено, указывается во время инициализации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28575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Ограничено, изменяется, зависит от числа потоков и размера массива </a:t>
                      </a:r>
                      <a:r>
                        <a:rPr lang="en-US" sz="1200">
                          <a:effectLst/>
                        </a:rPr>
                        <a:t>HP</a:t>
                      </a:r>
                      <a:r>
                        <a:rPr lang="ru-RU" sz="1200">
                          <a:effectLst/>
                        </a:rPr>
                        <a:t> в каждом потоке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28575" marB="19050" anchor="ctr"/>
                </a:tc>
                <a:extLst>
                  <a:ext uri="{0D108BD9-81ED-4DB2-BD59-A6C34878D82A}">
                    <a16:rowId xmlns:a16="http://schemas.microsoft.com/office/drawing/2014/main" val="4023778497"/>
                  </a:ext>
                </a:extLst>
              </a:tr>
              <a:tr h="6251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Поддерживаемое число потоков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28575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Ограничено, верхний порог указывается при инициализации.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28575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Нет ограничений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28575" marB="19050" anchor="ctr"/>
                </a:tc>
                <a:extLst>
                  <a:ext uri="{0D108BD9-81ED-4DB2-BD59-A6C34878D82A}">
                    <a16:rowId xmlns:a16="http://schemas.microsoft.com/office/drawing/2014/main" val="2561954543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647F0C-6CD9-4E8D-B40E-30EAD4C3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85C-A712-4830-A0C7-92073662323B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348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70DBF-A437-4EFD-AE3F-3F092994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User-spaced Read-Copy-Update</a:t>
            </a:r>
            <a:endParaRPr lang="ru-RU" sz="24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630A24C-DFCB-4228-8ED5-7C0FFEED5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579" y="1347614"/>
            <a:ext cx="4647789" cy="2556284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C4867A-C559-4A50-B978-283A6CF8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85C-A712-4830-A0C7-92073662323B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E223D-F879-44F4-B89F-CE18F78E05F4}"/>
              </a:ext>
            </a:extLst>
          </p:cNvPr>
          <p:cNvSpPr txBox="1"/>
          <p:nvPr/>
        </p:nvSpPr>
        <p:spPr>
          <a:xfrm>
            <a:off x="44624" y="1347614"/>
            <a:ext cx="6858000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PT Sans" panose="020B0503020203020204" pitchFamily="34" charset="-52"/>
              </a:rPr>
              <a:t>•URCU </a:t>
            </a:r>
            <a:r>
              <a:rPr lang="ru-RU" sz="2000" dirty="0" err="1">
                <a:latin typeface="PT Sans" panose="020B0503020203020204" pitchFamily="34" charset="-52"/>
              </a:rPr>
              <a:t>instant</a:t>
            </a:r>
            <a:r>
              <a:rPr lang="en-US" sz="2000" dirty="0">
                <a:latin typeface="PT Sans" panose="020B0503020203020204" pitchFamily="34" charset="-5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PT Sans" panose="020B0503020203020204" pitchFamily="34" charset="-52"/>
              </a:rPr>
              <a:t>•URCU </a:t>
            </a:r>
            <a:r>
              <a:rPr lang="ru-RU" sz="2000" dirty="0" err="1">
                <a:latin typeface="PT Sans" panose="020B0503020203020204" pitchFamily="34" charset="-52"/>
              </a:rPr>
              <a:t>buffered</a:t>
            </a:r>
            <a:r>
              <a:rPr lang="en-US" sz="2000" dirty="0">
                <a:latin typeface="PT Sans" panose="020B0503020203020204" pitchFamily="34" charset="-5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PT Sans" panose="020B0503020203020204" pitchFamily="34" charset="-52"/>
              </a:rPr>
              <a:t>•URCU </a:t>
            </a:r>
            <a:r>
              <a:rPr lang="ru-RU" sz="2000" dirty="0" err="1">
                <a:latin typeface="PT Sans" panose="020B0503020203020204" pitchFamily="34" charset="-52"/>
              </a:rPr>
              <a:t>threaded</a:t>
            </a:r>
            <a:r>
              <a:rPr lang="en-US" sz="2000" dirty="0">
                <a:latin typeface="PT Sans" panose="020B0503020203020204" pitchFamily="34" charset="-52"/>
              </a:rPr>
              <a:t>.</a:t>
            </a:r>
            <a:endParaRPr lang="ru-RU" sz="2000" dirty="0">
              <a:latin typeface="PT Sans" panose="020B0503020203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6615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E4247-F9B8-45C9-8724-33852A4B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Back-off </a:t>
            </a:r>
            <a:r>
              <a:rPr lang="ru-RU" sz="2400" dirty="0"/>
              <a:t>стратегия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63F2F9-B1F3-42BA-8DC5-0312A92B3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0800" indent="0">
              <a:buNone/>
            </a:pPr>
            <a:r>
              <a:rPr lang="ru-RU" sz="1600" dirty="0"/>
              <a:t>Смысл </a:t>
            </a:r>
            <a:r>
              <a:rPr lang="en-US" sz="1600" dirty="0"/>
              <a:t>back-off </a:t>
            </a:r>
            <a:r>
              <a:rPr lang="ru-RU" sz="1600" dirty="0"/>
              <a:t>в том, что в ситуации, когда поток не может выполнить атомарную операцию, он приостанавливает свое действие. </a:t>
            </a:r>
          </a:p>
          <a:p>
            <a:pPr marL="50800" indent="0">
              <a:buNone/>
            </a:pPr>
            <a:r>
              <a:rPr lang="ru-RU" sz="1600" dirty="0"/>
              <a:t>В случае большой нагрузки на элемент только один поток сможет выполнить необходимую операцию, остальные будут впустую использовать ресурсы. </a:t>
            </a:r>
          </a:p>
          <a:p>
            <a:pPr marL="50800" indent="0">
              <a:buNone/>
            </a:pPr>
            <a:r>
              <a:rPr lang="ru-RU" sz="1600" dirty="0"/>
              <a:t>Back-</a:t>
            </a:r>
            <a:r>
              <a:rPr lang="ru-RU" sz="1600" dirty="0" err="1"/>
              <a:t>off</a:t>
            </a:r>
            <a:r>
              <a:rPr lang="ru-RU" sz="1600" dirty="0"/>
              <a:t> стратегии выгодны, </a:t>
            </a:r>
            <a:r>
              <a:rPr lang="ru-RU" sz="1600" dirty="0">
                <a:solidFill>
                  <a:schemeClr val="tx1"/>
                </a:solidFill>
              </a:rPr>
              <a:t>поскольку обычно время на смену кон-текста гораздо больше, чем время на выполнение </a:t>
            </a:r>
            <a:r>
              <a:rPr lang="ru-RU" sz="1600" dirty="0"/>
              <a:t>CAS.</a:t>
            </a:r>
          </a:p>
          <a:p>
            <a:pPr marL="50800" indent="0">
              <a:buNone/>
            </a:pPr>
            <a:endParaRPr lang="ru-RU" sz="1600" dirty="0"/>
          </a:p>
          <a:p>
            <a:r>
              <a:rPr lang="en-US" sz="1600" dirty="0"/>
              <a:t>Back-off delay – </a:t>
            </a:r>
            <a:r>
              <a:rPr lang="ru-RU" sz="1600" dirty="0"/>
              <a:t>конкретное время простоя потока</a:t>
            </a:r>
            <a:r>
              <a:rPr lang="en-US" sz="1600" dirty="0"/>
              <a:t>;</a:t>
            </a:r>
            <a:endParaRPr lang="ru-RU" sz="1600" dirty="0"/>
          </a:p>
          <a:p>
            <a:r>
              <a:rPr lang="ru-RU" sz="1600" dirty="0" err="1">
                <a:solidFill>
                  <a:schemeClr val="tx1"/>
                </a:solidFill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Exponential-backoff</a:t>
            </a:r>
            <a:r>
              <a:rPr lang="ru-RU" sz="1600" dirty="0">
                <a:solidFill>
                  <a:schemeClr val="tx1"/>
                </a:solidFill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 – поток входит в режим ожидания на промежуток времени, определяемый параметрами </a:t>
            </a:r>
            <a:r>
              <a:rPr lang="ru-RU" sz="1600" dirty="0" err="1">
                <a:solidFill>
                  <a:schemeClr val="tx1"/>
                </a:solidFill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ru-RU" sz="1600" dirty="0">
                <a:solidFill>
                  <a:schemeClr val="tx1"/>
                </a:solidFill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chemeClr val="tx1"/>
                </a:solidFill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ru-RU" sz="1600" dirty="0">
                <a:solidFill>
                  <a:schemeClr val="tx1"/>
                </a:solidFill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, причем каждый последующий период ожидания, начиная с </a:t>
            </a:r>
            <a:r>
              <a:rPr lang="ru-RU" sz="1600" dirty="0" err="1">
                <a:solidFill>
                  <a:schemeClr val="tx1"/>
                </a:solidFill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ru-RU" sz="1600" dirty="0">
                <a:solidFill>
                  <a:schemeClr val="tx1"/>
                </a:solidFill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, увеличивается в два раза.</a:t>
            </a:r>
            <a:endParaRPr lang="ru-RU" sz="1600" dirty="0">
              <a:solidFill>
                <a:schemeClr val="tx1"/>
              </a:solidFill>
              <a:latin typeface="PT Sans" panose="020B0503020203020204" pitchFamily="34" charset="-52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7FDD0A-8600-47F8-8EB3-214C465B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85C-A712-4830-A0C7-92073662323B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653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9BC66-652A-4E6C-8597-EC9EE7B6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01" y="267494"/>
            <a:ext cx="4448771" cy="549140"/>
          </a:xfrm>
        </p:spPr>
        <p:txBody>
          <a:bodyPr>
            <a:normAutofit/>
          </a:bodyPr>
          <a:lstStyle/>
          <a:p>
            <a:r>
              <a:rPr lang="ru-RU" sz="2400" dirty="0"/>
              <a:t>Результаты первичных тестов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06ED0F-0408-497D-B813-14287C1CB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8" y="578068"/>
            <a:ext cx="3972526" cy="720080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ru-RU" sz="1600" dirty="0"/>
              <a:t>Сравнивались 2 структуры </a:t>
            </a:r>
            <a:r>
              <a:rPr lang="en-US" sz="1600" dirty="0"/>
              <a:t>Michael List </a:t>
            </a:r>
            <a:r>
              <a:rPr lang="ru-RU" sz="1600" dirty="0"/>
              <a:t>и </a:t>
            </a:r>
            <a:r>
              <a:rPr lang="en-US" sz="1600" dirty="0"/>
              <a:t>Lazy List </a:t>
            </a:r>
            <a:r>
              <a:rPr lang="ru-RU" sz="1600" dirty="0"/>
              <a:t>со следующими параметрами:</a:t>
            </a:r>
          </a:p>
          <a:p>
            <a:pPr marL="50800" indent="0">
              <a:buNone/>
            </a:pPr>
            <a:endParaRPr lang="ru-RU" sz="1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A6D3FC-B635-4BCE-9A8F-5226EAA2D6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2713" y="1923678"/>
            <a:ext cx="3640287" cy="2592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D4F060-CFFD-4BA6-8C60-4E5DFD558F9F}"/>
              </a:ext>
            </a:extLst>
          </p:cNvPr>
          <p:cNvSpPr txBox="1"/>
          <p:nvPr/>
        </p:nvSpPr>
        <p:spPr>
          <a:xfrm>
            <a:off x="130091" y="1153300"/>
            <a:ext cx="380552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PT Sans" panose="020B0503020203020204" pitchFamily="34" charset="-52"/>
              </a:rPr>
              <a:t>3 </a:t>
            </a:r>
            <a:r>
              <a:rPr lang="ru-RU" sz="1500" dirty="0">
                <a:latin typeface="PT Sans" panose="020B0503020203020204" pitchFamily="34" charset="-52"/>
              </a:rPr>
              <a:t>вида </a:t>
            </a:r>
            <a:r>
              <a:rPr lang="en-US" sz="1500" dirty="0">
                <a:latin typeface="PT Sans" panose="020B0503020203020204" pitchFamily="34" charset="-52"/>
              </a:rPr>
              <a:t>SMR </a:t>
            </a:r>
            <a:r>
              <a:rPr lang="ru-RU" sz="1500" dirty="0">
                <a:latin typeface="PT Sans" panose="020B0503020203020204" pitchFamily="34" charset="-52"/>
              </a:rPr>
              <a:t>схем</a:t>
            </a:r>
            <a:r>
              <a:rPr lang="en-US" sz="1500" dirty="0">
                <a:latin typeface="PT Sans" panose="020B0503020203020204" pitchFamily="34" charset="-52"/>
              </a:rPr>
              <a:t>;</a:t>
            </a:r>
            <a:endParaRPr lang="ru-RU" sz="1500" dirty="0">
              <a:latin typeface="PT Sans" panose="020B0503020203020204" pitchFamily="34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latin typeface="PT Sans" panose="020B0503020203020204" pitchFamily="34" charset="-52"/>
              </a:rPr>
              <a:t>5 различных </a:t>
            </a:r>
            <a:r>
              <a:rPr lang="en-US" sz="1500" dirty="0">
                <a:latin typeface="PT Sans" panose="020B0503020203020204" pitchFamily="34" charset="-52"/>
              </a:rPr>
              <a:t>back-off </a:t>
            </a:r>
            <a:r>
              <a:rPr lang="ru-RU" sz="1500" dirty="0">
                <a:latin typeface="PT Sans" panose="020B0503020203020204" pitchFamily="34" charset="-52"/>
              </a:rPr>
              <a:t>стратегий</a:t>
            </a:r>
            <a:r>
              <a:rPr lang="en-US" sz="1500" dirty="0">
                <a:latin typeface="PT Sans" panose="020B0503020203020204" pitchFamily="34" charset="-52"/>
              </a:rPr>
              <a:t>;</a:t>
            </a:r>
            <a:endParaRPr lang="ru-RU" sz="1500" dirty="0">
              <a:latin typeface="PT Sans" panose="020B0503020203020204" pitchFamily="34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PT Sans" panose="020B0503020203020204" pitchFamily="34" charset="-52"/>
              </a:rPr>
              <a:t>Тип ключа элемента – </a:t>
            </a:r>
            <a:r>
              <a:rPr lang="en-US" sz="1400" dirty="0">
                <a:latin typeface="PT Sans" panose="020B0503020203020204" pitchFamily="34" charset="-52"/>
              </a:rPr>
              <a:t>int. 3200 </a:t>
            </a:r>
            <a:r>
              <a:rPr lang="ru-RU" sz="1400" dirty="0">
                <a:latin typeface="PT Sans" panose="020B0503020203020204" pitchFamily="34" charset="-52"/>
              </a:rPr>
              <a:t>операций.</a:t>
            </a:r>
            <a:r>
              <a:rPr lang="en-US" sz="1400" dirty="0">
                <a:latin typeface="PT Sans" panose="020B0503020203020204" pitchFamily="34" charset="-52"/>
              </a:rPr>
              <a:t> </a:t>
            </a:r>
            <a:endParaRPr lang="ru-RU" sz="1400" dirty="0">
              <a:latin typeface="PT Sans" panose="020B0503020203020204" pitchFamily="34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500" dirty="0">
              <a:latin typeface="PT Sans" panose="020B0503020203020204" pitchFamily="34" charset="-52"/>
            </a:endParaRPr>
          </a:p>
          <a:p>
            <a:endParaRPr lang="ru-RU" sz="1500" dirty="0">
              <a:latin typeface="PT Sans" panose="020B0503020203020204" pitchFamily="34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9A63DB-13D0-4E18-971A-B0E62668B8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9" t="2768" r="2849" b="-2872"/>
          <a:stretch/>
        </p:blipFill>
        <p:spPr>
          <a:xfrm>
            <a:off x="2762172" y="1941822"/>
            <a:ext cx="3744000" cy="2556000"/>
          </a:xfrm>
          <a:prstGeom prst="rect">
            <a:avLst/>
          </a:prstGeom>
        </p:spPr>
      </p:pic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A97C91BD-EEAF-421A-8B64-5335A04C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803998"/>
            <a:ext cx="1543050" cy="273844"/>
          </a:xfrm>
        </p:spPr>
        <p:txBody>
          <a:bodyPr/>
          <a:lstStyle/>
          <a:p>
            <a:fld id="{626F585C-A712-4830-A0C7-92073662323B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848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1DC98-498C-4B66-ABAD-A6A68DFF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92" y="346455"/>
            <a:ext cx="4448771" cy="549140"/>
          </a:xfrm>
        </p:spPr>
        <p:txBody>
          <a:bodyPr>
            <a:normAutofit/>
          </a:bodyPr>
          <a:lstStyle/>
          <a:p>
            <a:r>
              <a:rPr lang="en-US" sz="2400" dirty="0"/>
              <a:t>Back-off</a:t>
            </a:r>
            <a:endParaRPr lang="ru-RU" sz="24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822F927-5419-419F-AB38-7870AAC6C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02" y="1136732"/>
            <a:ext cx="3312368" cy="2404362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AEE4CD-D646-4678-8E40-27DF9AAA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85C-A712-4830-A0C7-92073662323B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DED0BD-51E9-4915-B0EC-3965A8CFA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662" y="1203598"/>
            <a:ext cx="3511830" cy="22706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F4E46-60F5-4142-9957-14151B163D76}"/>
              </a:ext>
            </a:extLst>
          </p:cNvPr>
          <p:cNvSpPr txBox="1"/>
          <p:nvPr/>
        </p:nvSpPr>
        <p:spPr>
          <a:xfrm>
            <a:off x="394692" y="3683602"/>
            <a:ext cx="6346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PT Sans" panose="020B0503020203020204" pitchFamily="34" charset="-52"/>
              </a:rPr>
              <a:t>Сравнение </a:t>
            </a:r>
            <a:r>
              <a:rPr lang="en-US" sz="1400" dirty="0">
                <a:latin typeface="PT Sans" panose="020B0503020203020204" pitchFamily="34" charset="-52"/>
              </a:rPr>
              <a:t>back-off </a:t>
            </a:r>
            <a:r>
              <a:rPr lang="ru-RU" sz="1400" dirty="0">
                <a:latin typeface="PT Sans" panose="020B0503020203020204" pitchFamily="34" charset="-52"/>
              </a:rPr>
              <a:t>стратегий показало, что среднее время выполнения мало зависит от параметра задержки, что позволяет предположить, что потоки почти не нагружают структуру, т. е. очень редко происходит одновременное обращение потоков к одному и тому же элементу</a:t>
            </a:r>
          </a:p>
        </p:txBody>
      </p:sp>
    </p:spTree>
    <p:extLst>
      <p:ext uri="{BB962C8B-B14F-4D97-AF65-F5344CB8AC3E}">
        <p14:creationId xmlns:p14="http://schemas.microsoft.com/office/powerpoint/2010/main" val="2041396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69118-8A61-4C6C-8181-D50121FC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Результаты оптимизаций </a:t>
            </a:r>
            <a:r>
              <a:rPr lang="en-US" dirty="0"/>
              <a:t>Clang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4583A8-48AA-4300-9690-F56CEC92C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98" y="1021694"/>
            <a:ext cx="3098602" cy="213308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1600" dirty="0">
                <a:effectLst/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Из всех вариантов опций наилучший результат быстродействия показал </a:t>
            </a:r>
            <a:r>
              <a:rPr lang="en-US" sz="1600" dirty="0">
                <a:effectLst/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Lazy List </a:t>
            </a:r>
            <a:r>
              <a:rPr lang="ru-RU" sz="1600" dirty="0">
                <a:effectLst/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со следующими опциями:</a:t>
            </a:r>
            <a:endParaRPr lang="ru-RU" sz="1600" dirty="0">
              <a:effectLst/>
              <a:latin typeface="PT Sans" panose="020B0503020203020204" pitchFamily="34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</a:pPr>
            <a:r>
              <a:rPr lang="en-US" sz="1600" dirty="0">
                <a:effectLst/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Backoff </a:t>
            </a:r>
            <a:r>
              <a:rPr lang="ru-RU" sz="1600" dirty="0">
                <a:effectLst/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стратегия</a:t>
            </a:r>
            <a:r>
              <a:rPr lang="en-US" sz="1600" dirty="0">
                <a:effectLst/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 exponential type</a:t>
            </a:r>
            <a:r>
              <a:rPr lang="ru-RU" sz="1600" dirty="0">
                <a:effectLst/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A;</a:t>
            </a:r>
            <a:endParaRPr lang="ru-RU" sz="1600" dirty="0">
              <a:effectLst/>
              <a:latin typeface="PT Sans" panose="020B0503020203020204" pitchFamily="34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URCU SMR </a:t>
            </a:r>
            <a:r>
              <a:rPr lang="ru-RU" sz="1600" dirty="0">
                <a:effectLst/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схема с алгоритмом</a:t>
            </a:r>
            <a:r>
              <a:rPr lang="en-US" sz="1600" dirty="0">
                <a:effectLst/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&lt;instant&gt;.</a:t>
            </a:r>
            <a:endParaRPr lang="ru-RU" sz="1600" dirty="0">
              <a:effectLst/>
              <a:latin typeface="PT Sans" panose="020B0503020203020204" pitchFamily="34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037D0-7410-4C32-AF4A-005C1134C507}"/>
              </a:ext>
            </a:extLst>
          </p:cNvPr>
          <p:cNvSpPr txBox="1"/>
          <p:nvPr/>
        </p:nvSpPr>
        <p:spPr>
          <a:xfrm>
            <a:off x="330398" y="2873628"/>
            <a:ext cx="20882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latin typeface="PT Sans" panose="020B0503020203020204" pitchFamily="34" charset="-52"/>
                <a:ea typeface="Times New Roman" panose="02020603050405020304" pitchFamily="18" charset="0"/>
              </a:rPr>
              <a:t>Результат - </a:t>
            </a:r>
            <a:r>
              <a:rPr lang="ru-RU" sz="1600" b="1" dirty="0">
                <a:effectLst/>
                <a:latin typeface="PT Sans" panose="020B0503020203020204" pitchFamily="34" charset="-52"/>
                <a:ea typeface="Times New Roman" panose="02020603050405020304" pitchFamily="18" charset="0"/>
              </a:rPr>
              <a:t>18990 микросекунд.</a:t>
            </a:r>
            <a:endParaRPr lang="ru-RU" sz="1600" b="1" dirty="0">
              <a:latin typeface="PT Sans" panose="020B0503020203020204" pitchFamily="34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7F2FC-0912-4879-ADB3-417E1421F3A5}"/>
              </a:ext>
            </a:extLst>
          </p:cNvPr>
          <p:cNvSpPr txBox="1"/>
          <p:nvPr/>
        </p:nvSpPr>
        <p:spPr>
          <a:xfrm>
            <a:off x="293603" y="3386752"/>
            <a:ext cx="3057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PT Sans" panose="020B0503020203020204" pitchFamily="34" charset="-52"/>
              </a:rPr>
              <a:t>Повысим масштаб – увеличим число операций до 32000.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91B4CE-9AD9-4BBA-AFA9-017CBCD41767}"/>
              </a:ext>
            </a:extLst>
          </p:cNvPr>
          <p:cNvSpPr txBox="1"/>
          <p:nvPr/>
        </p:nvSpPr>
        <p:spPr>
          <a:xfrm>
            <a:off x="293603" y="3860196"/>
            <a:ext cx="34307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effectLst/>
                <a:latin typeface="PT Sans" panose="020B0503020203020204" pitchFamily="34" charset="-52"/>
                <a:ea typeface="Times New Roman" panose="02020603050405020304" pitchFamily="18" charset="0"/>
              </a:rPr>
              <a:t>Результат в 1725006 микросекунд. </a:t>
            </a:r>
            <a:endParaRPr lang="en-US" sz="1400" b="1" dirty="0">
              <a:effectLst/>
              <a:latin typeface="PT Sans" panose="020B0503020203020204" pitchFamily="34" charset="-52"/>
              <a:ea typeface="Times New Roman" panose="02020603050405020304" pitchFamily="18" charset="0"/>
            </a:endParaRPr>
          </a:p>
          <a:p>
            <a:r>
              <a:rPr lang="ru-RU" sz="1400" b="1" dirty="0">
                <a:latin typeface="PT Sans" panose="020B0503020203020204" pitchFamily="34" charset="-52"/>
              </a:rPr>
              <a:t>После оптимизаций </a:t>
            </a:r>
            <a:r>
              <a:rPr lang="en-US" sz="1400" b="1" dirty="0">
                <a:latin typeface="PT Sans" panose="020B0503020203020204" pitchFamily="34" charset="-52"/>
              </a:rPr>
              <a:t>Clang – </a:t>
            </a:r>
            <a:r>
              <a:rPr lang="ru-RU" sz="1400" b="1" dirty="0">
                <a:effectLst/>
                <a:latin typeface="PT Sans" panose="020B0503020203020204" pitchFamily="34" charset="-52"/>
                <a:ea typeface="Times New Roman" panose="02020603050405020304" pitchFamily="18" charset="0"/>
              </a:rPr>
              <a:t>521003</a:t>
            </a:r>
            <a:r>
              <a:rPr lang="en-US" sz="1400" b="1" dirty="0">
                <a:effectLst/>
                <a:latin typeface="PT Sans" panose="020B0503020203020204" pitchFamily="34" charset="-52"/>
                <a:ea typeface="Times New Roman" panose="02020603050405020304" pitchFamily="18" charset="0"/>
              </a:rPr>
              <a:t> </a:t>
            </a:r>
            <a:r>
              <a:rPr lang="ru-RU" sz="1400" b="1" dirty="0">
                <a:effectLst/>
                <a:latin typeface="PT Sans" panose="020B0503020203020204" pitchFamily="34" charset="-52"/>
                <a:ea typeface="Times New Roman" panose="02020603050405020304" pitchFamily="18" charset="0"/>
              </a:rPr>
              <a:t>микросекунды – </a:t>
            </a:r>
            <a:r>
              <a:rPr lang="ru-RU" sz="1400" b="1" dirty="0" err="1">
                <a:effectLst/>
                <a:latin typeface="PT Sans" panose="020B0503020203020204" pitchFamily="34" charset="-52"/>
                <a:ea typeface="Times New Roman" panose="02020603050405020304" pitchFamily="18" charset="0"/>
              </a:rPr>
              <a:t>выйгрыш</a:t>
            </a:r>
            <a:r>
              <a:rPr lang="ru-RU" sz="1400" b="1" dirty="0">
                <a:effectLst/>
                <a:latin typeface="PT Sans" panose="020B0503020203020204" pitchFamily="34" charset="-52"/>
                <a:ea typeface="Times New Roman" panose="02020603050405020304" pitchFamily="18" charset="0"/>
              </a:rPr>
              <a:t> в 69,8%.</a:t>
            </a:r>
            <a:endParaRPr lang="ru-RU" sz="1400" b="1" dirty="0">
              <a:latin typeface="PT Sans" panose="020B0503020203020204" pitchFamily="34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B4724-676A-448D-BF4A-ED679EAB5834}"/>
              </a:ext>
            </a:extLst>
          </p:cNvPr>
          <p:cNvSpPr txBox="1"/>
          <p:nvPr/>
        </p:nvSpPr>
        <p:spPr>
          <a:xfrm>
            <a:off x="3429000" y="951570"/>
            <a:ext cx="295232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PT Sans" panose="020B0503020203020204" pitchFamily="34" charset="-52"/>
              </a:rPr>
              <a:t>Рассмотрим проходы </a:t>
            </a:r>
            <a:r>
              <a:rPr lang="en-US" sz="1400" dirty="0">
                <a:latin typeface="PT Sans" panose="020B0503020203020204" pitchFamily="34" charset="-52"/>
              </a:rPr>
              <a:t>LLVM opt: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PT Sans" panose="020B0503020203020204" pitchFamily="34" charset="-52"/>
              </a:rPr>
              <a:t>850 </a:t>
            </a:r>
            <a:r>
              <a:rPr lang="ru-RU" sz="1400" dirty="0">
                <a:latin typeface="PT Sans" panose="020B0503020203020204" pitchFamily="34" charset="-52"/>
              </a:rPr>
              <a:t>проходов всего</a:t>
            </a:r>
            <a:r>
              <a:rPr lang="en-US" sz="1400" dirty="0">
                <a:latin typeface="PT Sans" panose="020B0503020203020204" pitchFamily="34" charset="-52"/>
              </a:rPr>
              <a:t>;</a:t>
            </a:r>
            <a:endParaRPr lang="ru-RU" sz="1400" dirty="0">
              <a:latin typeface="PT Sans" panose="020B0503020203020204" pitchFamily="34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PT Sans" panose="020B0503020203020204" pitchFamily="34" charset="-52"/>
              </a:rPr>
              <a:t>из них: 762 –</a:t>
            </a:r>
            <a:r>
              <a:rPr lang="en-US" sz="1400" dirty="0">
                <a:latin typeface="PT Sans" panose="020B0503020203020204" pitchFamily="34" charset="-52"/>
              </a:rPr>
              <a:t>inline, 18 –</a:t>
            </a:r>
            <a:r>
              <a:rPr lang="en-US" sz="1400" dirty="0" err="1">
                <a:latin typeface="PT Sans" panose="020B0503020203020204" pitchFamily="34" charset="-52"/>
              </a:rPr>
              <a:t>gvn</a:t>
            </a:r>
            <a:r>
              <a:rPr lang="en-US" sz="1400" dirty="0">
                <a:latin typeface="PT Sans" panose="020B0503020203020204" pitchFamily="34" charset="-5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PT Sans" panose="020B0503020203020204" pitchFamily="34" charset="-52"/>
              </a:rPr>
              <a:t>остальные проходы связаны с оптимизацией алгоритмов, не связанных с </a:t>
            </a:r>
            <a:r>
              <a:rPr lang="en-US" sz="1400" dirty="0" err="1">
                <a:latin typeface="PT Sans" panose="020B0503020203020204" pitchFamily="34" charset="-52"/>
              </a:rPr>
              <a:t>libcds</a:t>
            </a:r>
            <a:r>
              <a:rPr lang="ru-RU" sz="1400" dirty="0">
                <a:latin typeface="PT Sans" panose="020B0503020203020204" pitchFamily="34" charset="-52"/>
              </a:rPr>
              <a:t>.</a:t>
            </a:r>
            <a:endParaRPr lang="en-US" dirty="0"/>
          </a:p>
          <a:p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E192F0F-2916-4ACA-9F0A-CA3A98683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637" y="2391859"/>
            <a:ext cx="3350253" cy="2133087"/>
          </a:xfrm>
          <a:prstGeom prst="rect">
            <a:avLst/>
          </a:prstGeom>
        </p:spPr>
      </p:pic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DAEA5456-12BA-4DF1-82CE-729C2775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626F585C-A712-4830-A0C7-92073662323B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512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AF49C-7A32-4FB3-8F56-B3147C31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4" y="123478"/>
            <a:ext cx="7295348" cy="994172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26F4ED-44A3-40AA-878D-7ADD842A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40" y="1117650"/>
            <a:ext cx="6480720" cy="392611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tabLst>
                <a:tab pos="67628" algn="l"/>
              </a:tabLst>
            </a:pPr>
            <a:r>
              <a:rPr lang="ru-RU" sz="1800" dirty="0">
                <a:solidFill>
                  <a:schemeClr val="tx1"/>
                </a:solidFill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Цель: исследование принципов работы неблокирующих структур, </a:t>
            </a:r>
            <a:r>
              <a:rPr lang="ru-RU" sz="1800" dirty="0" err="1">
                <a:solidFill>
                  <a:schemeClr val="tx1"/>
                </a:solidFill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сравение</a:t>
            </a:r>
            <a:r>
              <a:rPr lang="ru-RU" sz="1800" dirty="0">
                <a:solidFill>
                  <a:schemeClr val="tx1"/>
                </a:solidFill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 и получение параметров для эффективного применения структур для конкретного случая.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tabLst>
                <a:tab pos="67628" algn="l"/>
              </a:tabLst>
            </a:pPr>
            <a:r>
              <a:rPr lang="ru-RU" sz="1800" dirty="0">
                <a:solidFill>
                  <a:schemeClr val="tx1"/>
                </a:solidFill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en-US" sz="1800" dirty="0">
              <a:solidFill>
                <a:schemeClr val="tx1"/>
              </a:solidFill>
              <a:latin typeface="PT Sans" panose="020B0503020203020204" pitchFamily="34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tabLst>
                <a:tab pos="67628" algn="l"/>
              </a:tabLst>
            </a:pPr>
            <a:r>
              <a:rPr lang="ru-RU" sz="1800" dirty="0">
                <a:solidFill>
                  <a:schemeClr val="tx1"/>
                </a:solidFill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реализация неблокирующего списка Харриса</a:t>
            </a:r>
            <a:r>
              <a:rPr lang="en-US" sz="1800" dirty="0">
                <a:solidFill>
                  <a:schemeClr val="tx1"/>
                </a:solidFill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800" dirty="0">
                <a:solidFill>
                  <a:schemeClr val="tx1"/>
                </a:solidFill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  <a:spcAft>
                <a:spcPts val="600"/>
              </a:spcAft>
              <a:tabLst>
                <a:tab pos="67628" algn="l"/>
              </a:tabLst>
            </a:pPr>
            <a:r>
              <a:rPr lang="ru-RU" sz="1800" dirty="0">
                <a:solidFill>
                  <a:schemeClr val="tx1"/>
                </a:solidFill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применение и сравнение </a:t>
            </a:r>
            <a:r>
              <a:rPr lang="ru-RU" sz="1800" dirty="0">
                <a:solidFill>
                  <a:schemeClr val="tx1"/>
                </a:solidFill>
                <a:latin typeface="PT Sans" panose="020B0503020203020204" pitchFamily="34" charset="-52"/>
                <a:ea typeface="Times New Roman" panose="02020603050405020304" pitchFamily="18" charset="0"/>
              </a:rPr>
              <a:t>производительности списков из библиотеки </a:t>
            </a:r>
            <a:r>
              <a:rPr lang="en-US" sz="1800" dirty="0">
                <a:solidFill>
                  <a:schemeClr val="tx1"/>
                </a:solidFill>
                <a:latin typeface="PT Sans" panose="020B0503020203020204" pitchFamily="34" charset="-52"/>
                <a:ea typeface="Times New Roman" panose="02020603050405020304" pitchFamily="18" charset="0"/>
              </a:rPr>
              <a:t>Libcds;</a:t>
            </a:r>
            <a:endParaRPr lang="ru-RU" sz="1800" dirty="0">
              <a:solidFill>
                <a:schemeClr val="tx1"/>
              </a:solidFill>
              <a:latin typeface="PT Sans" panose="020B0503020203020204" pitchFamily="34" charset="-52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tabLst>
                <a:tab pos="67628" algn="l"/>
              </a:tabLst>
            </a:pPr>
            <a:r>
              <a:rPr lang="ru-RU" sz="1800" dirty="0">
                <a:solidFill>
                  <a:schemeClr val="tx1"/>
                </a:solidFill>
                <a:latin typeface="PT Sans" panose="020B0503020203020204" pitchFamily="34" charset="-52"/>
              </a:rPr>
              <a:t>Исследование методов оптимизаций на примере алгоритмов </a:t>
            </a:r>
            <a:r>
              <a:rPr lang="en-US" sz="1800" dirty="0" err="1">
                <a:solidFill>
                  <a:schemeClr val="tx1"/>
                </a:solidFill>
                <a:latin typeface="PT Sans" panose="020B0503020203020204" pitchFamily="34" charset="-52"/>
              </a:rPr>
              <a:t>Libcds</a:t>
            </a:r>
            <a:r>
              <a:rPr lang="ru-RU" sz="1800" dirty="0">
                <a:solidFill>
                  <a:schemeClr val="tx1"/>
                </a:solidFill>
                <a:latin typeface="PT Sans" panose="020B0503020203020204" pitchFamily="34" charset="-52"/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3C07CC-2CB6-4113-96F0-D521A4D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626F585C-A712-4830-A0C7-92073662323B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594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E6AD57-5A8B-4B09-AF16-AC8E2F58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VTune</a:t>
            </a:r>
            <a:r>
              <a:rPr lang="en-US" dirty="0"/>
              <a:t> Profiler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D82643-D0F8-4C10-8BB5-73442412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85C-A712-4830-A0C7-92073662323B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CA4B3E-D4A7-4E27-A401-89D0CB1CEA81}"/>
              </a:ext>
            </a:extLst>
          </p:cNvPr>
          <p:cNvPicPr/>
          <p:nvPr/>
        </p:nvPicPr>
        <p:blipFill rotWithShape="1">
          <a:blip r:embed="rId2"/>
          <a:srcRect l="4666" t="6754" r="2816" b="13512"/>
          <a:stretch/>
        </p:blipFill>
        <p:spPr>
          <a:xfrm>
            <a:off x="27765" y="1305700"/>
            <a:ext cx="3888432" cy="2255015"/>
          </a:xfrm>
          <a:prstGeom prst="rect">
            <a:avLst/>
          </a:prstGeo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F1980DA8-311E-4D2C-B04E-314170F9E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98" y="3641748"/>
            <a:ext cx="6197204" cy="95502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EF4CD-6CA1-411B-8E5E-EE228000808B}"/>
              </a:ext>
            </a:extLst>
          </p:cNvPr>
          <p:cNvSpPr txBox="1"/>
          <p:nvPr/>
        </p:nvSpPr>
        <p:spPr>
          <a:xfrm>
            <a:off x="4013547" y="1455669"/>
            <a:ext cx="28687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PT Sans" panose="020B0503020203020204" pitchFamily="34" charset="-52"/>
              </a:rPr>
              <a:t>Профилировщик показал, что наибольшее процессорное время, 77.5%, 14.6 секунд занимает операция сравнения </a:t>
            </a:r>
            <a:r>
              <a:rPr lang="en-US" sz="1400" dirty="0">
                <a:latin typeface="PT Sans" panose="020B0503020203020204" pitchFamily="34" charset="-52"/>
              </a:rPr>
              <a:t>std::less(), </a:t>
            </a:r>
            <a:r>
              <a:rPr lang="ru-RU" sz="1400" dirty="0">
                <a:latin typeface="PT Sans" panose="020B0503020203020204" pitchFamily="34" charset="-52"/>
              </a:rPr>
              <a:t>а все функции структуры данных не превышают 2.529 секунд</a:t>
            </a:r>
            <a:r>
              <a:rPr lang="en-US" sz="1400" dirty="0">
                <a:latin typeface="PT Sans" panose="020B0503020203020204" pitchFamily="34" charset="-52"/>
              </a:rPr>
              <a:t>.</a:t>
            </a:r>
            <a:endParaRPr lang="ru-RU" sz="1400" dirty="0">
              <a:latin typeface="PT Sans" panose="020B0503020203020204" pitchFamily="34" charset="-52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3A60177-007F-4799-A7F8-DFD25DE03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4" y="3864353"/>
            <a:ext cx="6858000" cy="7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3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F06F1-8969-491E-AE83-54844D35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D32640-2573-4752-8E0A-239958219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98" y="1086735"/>
            <a:ext cx="6197204" cy="3680529"/>
          </a:xfrm>
        </p:spPr>
        <p:txBody>
          <a:bodyPr>
            <a:normAutofit fontScale="62500" lnSpcReduction="20000"/>
          </a:bodyPr>
          <a:lstStyle/>
          <a:p>
            <a:pPr marR="0" algn="l" rtl="0"/>
            <a:r>
              <a:rPr lang="ru-RU" sz="1800" dirty="0">
                <a:latin typeface="PT Sans" panose="020B0503020203020204" pitchFamily="34" charset="-52"/>
              </a:rPr>
              <a:t>Был реализован и протестирован алгоритм списка Харриса</a:t>
            </a:r>
          </a:p>
          <a:p>
            <a:pPr marR="0" algn="l" rtl="0"/>
            <a:r>
              <a:rPr lang="ru-RU" sz="1800" b="0" i="0" u="none" strike="noStrike" baseline="0" dirty="0">
                <a:solidFill>
                  <a:srgbClr val="05336E"/>
                </a:solidFill>
                <a:latin typeface="PT Sans" panose="020B0503020203020204" pitchFamily="34" charset="-52"/>
              </a:rPr>
              <a:t>выполнено сравнение методов </a:t>
            </a:r>
            <a:r>
              <a:rPr lang="en-US" sz="1800" b="0" i="0" u="none" strike="noStrike" baseline="0" dirty="0">
                <a:solidFill>
                  <a:srgbClr val="05336E"/>
                </a:solidFill>
                <a:latin typeface="PT Sans" panose="020B0503020203020204" pitchFamily="34" charset="-52"/>
              </a:rPr>
              <a:t>Safe Memory Reclamation: </a:t>
            </a:r>
            <a:r>
              <a:rPr lang="ru-RU" sz="1800" dirty="0">
                <a:latin typeface="PT Sans" panose="020B0503020203020204" pitchFamily="34" charset="-52"/>
              </a:rPr>
              <a:t>наилучшее быстродействие показал алгоритм </a:t>
            </a:r>
            <a:r>
              <a:rPr lang="en-US" sz="1800" dirty="0">
                <a:latin typeface="PT Sans" panose="020B0503020203020204" pitchFamily="34" charset="-52"/>
              </a:rPr>
              <a:t>URCU Instant;</a:t>
            </a:r>
            <a:endParaRPr lang="ru-RU" sz="1800" b="0" i="0" u="none" strike="noStrike" baseline="0" dirty="0">
              <a:solidFill>
                <a:srgbClr val="05336E"/>
              </a:solidFill>
              <a:latin typeface="Arial" panose="020B0604020202020204" pitchFamily="34" charset="0"/>
            </a:endParaRPr>
          </a:p>
          <a:p>
            <a:r>
              <a:rPr lang="ru-RU" sz="1800" dirty="0">
                <a:latin typeface="PT Sans" panose="020B0503020203020204" pitchFamily="34" charset="-52"/>
              </a:rPr>
              <a:t>в результате сравнения алгоритмов выяснилось, что в данных условиях оптимальная </a:t>
            </a:r>
            <a:r>
              <a:rPr lang="en-US" sz="1800" dirty="0">
                <a:latin typeface="PT Sans" panose="020B0503020203020204" pitchFamily="34" charset="-52"/>
              </a:rPr>
              <a:t>back-off </a:t>
            </a:r>
            <a:r>
              <a:rPr lang="ru-RU" sz="1800" dirty="0">
                <a:latin typeface="PT Sans" panose="020B0503020203020204" pitchFamily="34" charset="-52"/>
              </a:rPr>
              <a:t>стратегия не является решающим фактором в производительности структуры</a:t>
            </a:r>
            <a:r>
              <a:rPr lang="en-US" sz="1800" dirty="0">
                <a:latin typeface="PT Sans" panose="020B0503020203020204" pitchFamily="34" charset="-52"/>
              </a:rPr>
              <a:t>;</a:t>
            </a:r>
            <a:endParaRPr lang="ru-RU" sz="1800" dirty="0">
              <a:latin typeface="PT Sans" panose="020B0503020203020204" pitchFamily="34" charset="-52"/>
            </a:endParaRPr>
          </a:p>
          <a:p>
            <a:r>
              <a:rPr lang="ru-RU" sz="1800" b="0" i="0" u="none" strike="noStrike" baseline="0" dirty="0">
                <a:solidFill>
                  <a:srgbClr val="05336E"/>
                </a:solidFill>
                <a:latin typeface="PT Sans" panose="020B0503020203020204" pitchFamily="34" charset="-52"/>
              </a:rPr>
              <a:t>Общий результат сравнения рассмотренных структур показал, что список Харриса уступает в производительности алгоритмам </a:t>
            </a:r>
            <a:r>
              <a:rPr lang="en-US" sz="1800" b="0" i="0" u="none" strike="noStrike" baseline="0" dirty="0" err="1">
                <a:solidFill>
                  <a:srgbClr val="05336E"/>
                </a:solidFill>
                <a:latin typeface="PT Sans" panose="020B0503020203020204" pitchFamily="34" charset="-52"/>
              </a:rPr>
              <a:t>Libcds</a:t>
            </a:r>
            <a:r>
              <a:rPr lang="en-US" sz="1800" b="0" i="0" u="none" strike="noStrike" baseline="0" dirty="0">
                <a:solidFill>
                  <a:srgbClr val="05336E"/>
                </a:solidFill>
                <a:latin typeface="PT Sans" panose="020B0503020203020204" pitchFamily="34" charset="-52"/>
              </a:rPr>
              <a:t>, </a:t>
            </a:r>
            <a:r>
              <a:rPr lang="ru-RU" sz="1800" b="0" i="0" u="none" strike="noStrike" baseline="0" dirty="0">
                <a:solidFill>
                  <a:srgbClr val="05336E"/>
                </a:solidFill>
                <a:latin typeface="PT Sans" panose="020B0503020203020204" pitchFamily="34" charset="-52"/>
              </a:rPr>
              <a:t>среди алгоритмов </a:t>
            </a:r>
            <a:r>
              <a:rPr lang="en-US" sz="1800" b="0" i="0" u="none" strike="noStrike" baseline="0" dirty="0" err="1">
                <a:solidFill>
                  <a:srgbClr val="05336E"/>
                </a:solidFill>
                <a:latin typeface="PT Sans" panose="020B0503020203020204" pitchFamily="34" charset="-52"/>
              </a:rPr>
              <a:t>Libcds</a:t>
            </a:r>
            <a:r>
              <a:rPr lang="en-US" sz="1800" b="0" i="0" u="none" strike="noStrike" baseline="0" dirty="0">
                <a:solidFill>
                  <a:srgbClr val="05336E"/>
                </a:solidFill>
                <a:latin typeface="PT Sans" panose="020B0503020203020204" pitchFamily="34" charset="-52"/>
              </a:rPr>
              <a:t> </a:t>
            </a:r>
            <a:r>
              <a:rPr lang="ru-RU" sz="1800" dirty="0">
                <a:latin typeface="PT Sans" panose="020B0503020203020204" pitchFamily="34" charset="-52"/>
              </a:rPr>
              <a:t>максимальную скорость показал </a:t>
            </a:r>
            <a:r>
              <a:rPr lang="en-US" sz="1800" dirty="0">
                <a:latin typeface="PT Sans" panose="020B0503020203020204" pitchFamily="34" charset="-52"/>
              </a:rPr>
              <a:t>Lazy</a:t>
            </a:r>
            <a:r>
              <a:rPr lang="ru-RU" sz="1800" dirty="0">
                <a:latin typeface="PT Sans" panose="020B0503020203020204" pitchFamily="34" charset="-52"/>
              </a:rPr>
              <a:t> </a:t>
            </a:r>
            <a:r>
              <a:rPr lang="en-US" sz="1800" dirty="0">
                <a:latin typeface="PT Sans" panose="020B0503020203020204" pitchFamily="34" charset="-52"/>
              </a:rPr>
              <a:t>List</a:t>
            </a:r>
            <a:r>
              <a:rPr lang="ru-RU" sz="1800" dirty="0">
                <a:latin typeface="PT Sans" panose="020B0503020203020204" pitchFamily="34" charset="-52"/>
              </a:rPr>
              <a:t> с </a:t>
            </a:r>
            <a:r>
              <a:rPr lang="en-US" sz="1800" dirty="0">
                <a:latin typeface="PT Sans" panose="020B0503020203020204" pitchFamily="34" charset="-52"/>
              </a:rPr>
              <a:t>SMR URCU instant; </a:t>
            </a:r>
            <a:endParaRPr lang="ru-RU" sz="1800" dirty="0">
              <a:latin typeface="PT Sans" panose="020B0503020203020204" pitchFamily="34" charset="-52"/>
            </a:endParaRPr>
          </a:p>
          <a:p>
            <a:r>
              <a:rPr lang="ru-RU" sz="1800" b="0" i="0" u="none" strike="noStrike" baseline="0" dirty="0">
                <a:solidFill>
                  <a:srgbClr val="05336E"/>
                </a:solidFill>
                <a:latin typeface="PT Sans" panose="020B0503020203020204" pitchFamily="34" charset="-52"/>
              </a:rPr>
              <a:t>профилировщик</a:t>
            </a:r>
            <a:r>
              <a:rPr lang="en-US" sz="1800" b="0" i="0" u="none" strike="noStrike" baseline="0" dirty="0">
                <a:solidFill>
                  <a:srgbClr val="05336E"/>
                </a:solidFill>
                <a:latin typeface="PT Sans" panose="020B0503020203020204" pitchFamily="34" charset="-52"/>
              </a:rPr>
              <a:t> </a:t>
            </a:r>
            <a:r>
              <a:rPr lang="ru-RU" sz="1800" b="0" i="0" u="none" strike="noStrike" baseline="0" dirty="0">
                <a:solidFill>
                  <a:srgbClr val="05336E"/>
                </a:solidFill>
                <a:latin typeface="PT Sans" panose="020B0503020203020204" pitchFamily="34" charset="-52"/>
              </a:rPr>
              <a:t>показал, что наибольшее время в алгоритмах </a:t>
            </a:r>
            <a:r>
              <a:rPr lang="en-US" sz="1800" b="0" i="0" u="none" strike="noStrike" baseline="0" dirty="0">
                <a:solidFill>
                  <a:srgbClr val="05336E"/>
                </a:solidFill>
                <a:latin typeface="PT Sans" panose="020B0503020203020204" pitchFamily="34" charset="-52"/>
              </a:rPr>
              <a:t>Libcds </a:t>
            </a:r>
            <a:r>
              <a:rPr lang="ru-RU" sz="1800" b="0" i="0" u="none" strike="noStrike" baseline="0" dirty="0">
                <a:solidFill>
                  <a:srgbClr val="05336E"/>
                </a:solidFill>
                <a:latin typeface="PT Sans" panose="020B0503020203020204" pitchFamily="34" charset="-52"/>
              </a:rPr>
              <a:t>занимает операция сравнения, поэтому выбор оптимальной </a:t>
            </a:r>
            <a:r>
              <a:rPr lang="ru-RU" sz="1800" dirty="0">
                <a:latin typeface="PT Sans" panose="020B0503020203020204" pitchFamily="34" charset="-52"/>
              </a:rPr>
              <a:t>функции позволяет сократить время выполнения программы</a:t>
            </a:r>
            <a:r>
              <a:rPr lang="en-US" sz="1800" dirty="0">
                <a:latin typeface="PT Sans" panose="020B0503020203020204" pitchFamily="34" charset="-52"/>
              </a:rPr>
              <a:t>;</a:t>
            </a:r>
            <a:endParaRPr lang="ru-RU" sz="1800" dirty="0">
              <a:latin typeface="PT Sans" panose="020B0503020203020204" pitchFamily="34" charset="-52"/>
            </a:endParaRPr>
          </a:p>
          <a:p>
            <a:pPr marR="0" algn="l" rtl="0"/>
            <a:r>
              <a:rPr lang="ru-RU" sz="1800" b="0" i="0" u="none" strike="noStrike" baseline="0" dirty="0">
                <a:solidFill>
                  <a:srgbClr val="05336E"/>
                </a:solidFill>
                <a:latin typeface="PT Sans" panose="020B0503020203020204" pitchFamily="34" charset="-52"/>
              </a:rPr>
              <a:t>разбор логов оптимизатора </a:t>
            </a:r>
            <a:r>
              <a:rPr lang="en-US" sz="1800" b="0" i="0" u="none" strike="noStrike" baseline="0" dirty="0">
                <a:solidFill>
                  <a:srgbClr val="05336E"/>
                </a:solidFill>
                <a:latin typeface="PT Sans" panose="020B0503020203020204" pitchFamily="34" charset="-52"/>
              </a:rPr>
              <a:t>LLVM </a:t>
            </a:r>
            <a:r>
              <a:rPr lang="ru-RU" sz="1800" b="0" i="0" u="none" strike="noStrike" baseline="0" dirty="0">
                <a:solidFill>
                  <a:srgbClr val="05336E"/>
                </a:solidFill>
                <a:latin typeface="PT Sans" panose="020B0503020203020204" pitchFamily="34" charset="-52"/>
              </a:rPr>
              <a:t>показал, что наибольший прирост произво</a:t>
            </a:r>
            <a:r>
              <a:rPr lang="ru-RU" sz="1800" dirty="0">
                <a:latin typeface="PT Sans" panose="020B0503020203020204" pitchFamily="34" charset="-52"/>
              </a:rPr>
              <a:t>дительности дает </a:t>
            </a:r>
            <a:r>
              <a:rPr lang="ru-RU" sz="1800" dirty="0" err="1">
                <a:latin typeface="PT Sans" panose="020B0503020203020204" pitchFamily="34" charset="-52"/>
              </a:rPr>
              <a:t>инлайнинг</a:t>
            </a:r>
            <a:r>
              <a:rPr lang="ru-RU" sz="1800" dirty="0">
                <a:latin typeface="PT Sans" panose="020B0503020203020204" pitchFamily="34" charset="-52"/>
              </a:rPr>
              <a:t> методов и упрощение ненужных оптимизаций присваивания</a:t>
            </a:r>
            <a:r>
              <a:rPr lang="en-US" sz="1800" dirty="0">
                <a:latin typeface="PT Sans" panose="020B0503020203020204" pitchFamily="34" charset="-52"/>
              </a:rPr>
              <a:t>;</a:t>
            </a:r>
            <a:endParaRPr lang="ru-RU" sz="1800" dirty="0">
              <a:latin typeface="PT Sans" panose="020B0503020203020204" pitchFamily="34" charset="-52"/>
            </a:endParaRPr>
          </a:p>
          <a:p>
            <a:pPr marR="0" algn="l" rtl="0"/>
            <a:r>
              <a:rPr lang="ru-RU" sz="1800" b="0" i="0" u="none" strike="noStrike" baseline="0" dirty="0">
                <a:solidFill>
                  <a:srgbClr val="05336E"/>
                </a:solidFill>
                <a:latin typeface="Arial" panose="020B0604020202020204" pitchFamily="34" charset="0"/>
              </a:rPr>
              <a:t>разработчикам </a:t>
            </a:r>
            <a:r>
              <a:rPr lang="ru-RU" sz="1800" dirty="0">
                <a:latin typeface="Arial" panose="020B0604020202020204" pitchFamily="34" charset="0"/>
              </a:rPr>
              <a:t>неблокирующих структур, в частности</a:t>
            </a:r>
            <a:r>
              <a:rPr lang="en-US" sz="1800" dirty="0">
                <a:latin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</a:rPr>
              <a:t>Libcds</a:t>
            </a:r>
            <a:r>
              <a:rPr lang="en-US" sz="1800" dirty="0">
                <a:latin typeface="Arial" panose="020B0604020202020204" pitchFamily="34" charset="0"/>
              </a:rPr>
              <a:t>, </a:t>
            </a:r>
            <a:r>
              <a:rPr lang="ru-RU" sz="1800" dirty="0">
                <a:latin typeface="Arial" panose="020B0604020202020204" pitchFamily="34" charset="0"/>
              </a:rPr>
              <a:t>стоит обратить внимание на классические методы оптимизации, такие как векторизация циклов и применение специфичных для платформы </a:t>
            </a:r>
            <a:r>
              <a:rPr lang="en-US" sz="1800" dirty="0">
                <a:latin typeface="Arial" panose="020B0604020202020204" pitchFamily="34" charset="0"/>
              </a:rPr>
              <a:t>SIMD </a:t>
            </a:r>
            <a:r>
              <a:rPr lang="ru-RU" sz="1800" dirty="0">
                <a:latin typeface="Arial" panose="020B0604020202020204" pitchFamily="34" charset="0"/>
              </a:rPr>
              <a:t>инструкций. Сложные алгоритмы, представленные в исходном коде </a:t>
            </a:r>
            <a:r>
              <a:rPr lang="en-US" sz="1800" dirty="0">
                <a:latin typeface="Arial" panose="020B0604020202020204" pitchFamily="34" charset="0"/>
              </a:rPr>
              <a:t>Libcds</a:t>
            </a:r>
            <a:r>
              <a:rPr lang="ru-RU" sz="1800" dirty="0">
                <a:latin typeface="Arial" panose="020B0604020202020204" pitchFamily="34" charset="0"/>
              </a:rPr>
              <a:t>, не позволяют автоматически применять такие оптимизации, поскольку реализованы в большинстве своем на проходах по указателям.</a:t>
            </a:r>
            <a:endParaRPr lang="ru-RU" sz="1800" b="0" i="0" u="none" strike="noStrike" baseline="0" dirty="0">
              <a:solidFill>
                <a:srgbClr val="05336E"/>
              </a:solidFill>
              <a:latin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B8946B-65A7-4ECB-89FD-E6D05AF0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626F585C-A712-4830-A0C7-92073662323B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896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A9108-2B15-4672-9684-E68BE59A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494"/>
            <a:ext cx="5066115" cy="994172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используемые технологии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9CFDFB-5AAC-43A4-89F1-4CB2366FC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2939" y="1369219"/>
            <a:ext cx="6578283" cy="3263504"/>
          </a:xfrm>
        </p:spPr>
        <p:txBody>
          <a:bodyPr>
            <a:normAutofit/>
          </a:bodyPr>
          <a:lstStyle/>
          <a:p>
            <a:r>
              <a:rPr lang="ru-RU" sz="1800" dirty="0"/>
              <a:t>Сложность программного обеспечения постоянно растет, а значит повышаются требования к производительности, следовательно, необходимо применять многопоточность.</a:t>
            </a:r>
          </a:p>
          <a:p>
            <a:r>
              <a:rPr lang="ru-RU" sz="1800" dirty="0"/>
              <a:t>Оптимальные параметры неблокирующих структур данных сложно определить без тестов.</a:t>
            </a:r>
          </a:p>
          <a:p>
            <a:endParaRPr lang="ru-RU" sz="1800" dirty="0"/>
          </a:p>
          <a:p>
            <a:endParaRPr lang="ru-RU" sz="1800" dirty="0"/>
          </a:p>
          <a:p>
            <a:r>
              <a:rPr lang="ru-RU" sz="1800" dirty="0"/>
              <a:t>Используемые технологии: </a:t>
            </a:r>
            <a:r>
              <a:rPr lang="en-US" sz="1800" dirty="0"/>
              <a:t>C++, Intel </a:t>
            </a:r>
            <a:r>
              <a:rPr lang="en-US" sz="1800" dirty="0" err="1"/>
              <a:t>Vtune</a:t>
            </a:r>
            <a:r>
              <a:rPr lang="en-US" sz="1800" dirty="0"/>
              <a:t> Profiler, Clang, </a:t>
            </a:r>
            <a:r>
              <a:rPr lang="en-US" sz="1800" dirty="0" err="1"/>
              <a:t>Cmake</a:t>
            </a:r>
            <a:r>
              <a:rPr lang="ru-RU" sz="1800" dirty="0"/>
              <a:t>.</a:t>
            </a:r>
          </a:p>
          <a:p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5EB93B-08EF-4F34-A5C0-2970CC48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626F585C-A712-4830-A0C7-92073662323B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87D32-0A3F-452E-88E6-BE2A30AD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32" y="275291"/>
            <a:ext cx="4970763" cy="994172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Неблокирующие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47947A-EB52-442A-B653-3D1A9D969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3" y="1347562"/>
            <a:ext cx="6296742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Неблокирующие структуры данных реализуют алгоритмы, которые позволяют использовать одни и те же разделяемые данные несколькими потоками одновременно без внешней синхронизации.</a:t>
            </a:r>
          </a:p>
          <a:p>
            <a:pPr marL="0" indent="0">
              <a:buNone/>
            </a:pPr>
            <a:r>
              <a:rPr lang="ru-RU" sz="1800" dirty="0"/>
              <a:t>Виды:</a:t>
            </a:r>
          </a:p>
          <a:p>
            <a:r>
              <a:rPr lang="ru-RU" sz="1800" dirty="0"/>
              <a:t>Без препятствий (англ. </a:t>
            </a:r>
            <a:r>
              <a:rPr lang="ru-RU" sz="1800" dirty="0" err="1"/>
              <a:t>obstruction-free</a:t>
            </a:r>
            <a:r>
              <a:rPr lang="ru-RU" sz="1800" dirty="0"/>
              <a:t>)</a:t>
            </a:r>
            <a:r>
              <a:rPr lang="en-US" sz="1800" dirty="0"/>
              <a:t>;</a:t>
            </a:r>
            <a:endParaRPr lang="ru-RU" sz="1800" dirty="0"/>
          </a:p>
          <a:p>
            <a:r>
              <a:rPr lang="ru-RU" sz="1800" dirty="0"/>
              <a:t>Без блокировок (англ. </a:t>
            </a:r>
            <a:r>
              <a:rPr lang="ru-RU" sz="1800" dirty="0" err="1"/>
              <a:t>lock-free</a:t>
            </a:r>
            <a:r>
              <a:rPr lang="ru-RU" sz="1800" dirty="0"/>
              <a:t>)</a:t>
            </a:r>
            <a:r>
              <a:rPr lang="en-US" sz="1800" dirty="0"/>
              <a:t>;</a:t>
            </a:r>
            <a:endParaRPr lang="ru-RU" sz="1800" dirty="0"/>
          </a:p>
          <a:p>
            <a:r>
              <a:rPr lang="ru-RU" sz="1800" dirty="0"/>
              <a:t>Без ожиданий (англ. </a:t>
            </a:r>
            <a:r>
              <a:rPr lang="ru-RU" sz="1800" dirty="0" err="1"/>
              <a:t>wait-free</a:t>
            </a:r>
            <a:r>
              <a:rPr lang="ru-RU" sz="1800" dirty="0"/>
              <a:t>)</a:t>
            </a:r>
            <a:r>
              <a:rPr lang="en-US" sz="1800" dirty="0"/>
              <a:t>.</a:t>
            </a:r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1B09C7-ED2F-4C2C-AAFE-D2C87BC0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626F585C-A712-4830-A0C7-92073662323B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043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E72E7-7234-49E4-B618-6390B942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Список Харриса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EB8F74-E2B6-4BA4-AFB8-40A868E30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0800" indent="0">
              <a:lnSpc>
                <a:spcPct val="150000"/>
              </a:lnSpc>
              <a:buNone/>
            </a:pPr>
            <a:r>
              <a:rPr lang="en-US" sz="1600" dirty="0"/>
              <a:t>Harris’ Non-blocking</a:t>
            </a:r>
            <a:r>
              <a:rPr lang="ru-RU" sz="1600" dirty="0"/>
              <a:t> </a:t>
            </a:r>
            <a:r>
              <a:rPr lang="en-US" sz="1600" dirty="0"/>
              <a:t>linked list – </a:t>
            </a:r>
            <a:r>
              <a:rPr lang="ru-RU" sz="1600" dirty="0"/>
              <a:t>структура данных, которая является надстройкой над списком – множеством, т. н. </a:t>
            </a:r>
            <a:r>
              <a:rPr lang="en-US" sz="1600" dirty="0"/>
              <a:t>List-based-set</a:t>
            </a:r>
            <a:r>
              <a:rPr lang="ru-RU" sz="1600" dirty="0"/>
              <a:t>, поскольку является отсортированным, без повторов, односвязным списком.</a:t>
            </a:r>
          </a:p>
          <a:p>
            <a:pPr marL="50800" indent="0">
              <a:lnSpc>
                <a:spcPct val="150000"/>
              </a:lnSpc>
              <a:buNone/>
            </a:pPr>
            <a:r>
              <a:rPr lang="ru-RU" sz="1600" dirty="0"/>
              <a:t>Поддерживает операции: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Insert;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Find;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Delete;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Search.</a:t>
            </a: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2F0213-A867-4499-8906-0AD3770E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85C-A712-4830-A0C7-92073662323B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80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0B045-BD19-4E69-A710-B1F8137F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3" y="150995"/>
            <a:ext cx="3286585" cy="994172"/>
          </a:xfrm>
        </p:spPr>
        <p:txBody>
          <a:bodyPr>
            <a:normAutofit/>
          </a:bodyPr>
          <a:lstStyle/>
          <a:p>
            <a:r>
              <a:rPr lang="ru-RU" sz="2400" dirty="0"/>
              <a:t>Список Харриса, смысл алгоритма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01D743-65FF-43D1-B4AE-5E698B130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50" t="10996" r="7797" b="596"/>
          <a:stretch/>
        </p:blipFill>
        <p:spPr>
          <a:xfrm>
            <a:off x="3328858" y="1203598"/>
            <a:ext cx="3204000" cy="183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A133DF-187A-4DD2-8794-24B0FBF3E3F7}"/>
              </a:ext>
            </a:extLst>
          </p:cNvPr>
          <p:cNvSpPr txBox="1"/>
          <p:nvPr/>
        </p:nvSpPr>
        <p:spPr>
          <a:xfrm>
            <a:off x="234611" y="3278431"/>
            <a:ext cx="62002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kern="150" dirty="0"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Операция вставки в список реализовывается просто – применяется атомарная операция по отношению к полю </a:t>
            </a:r>
            <a:r>
              <a:rPr lang="en-US" sz="1400" kern="150" dirty="0"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next</a:t>
            </a:r>
            <a:r>
              <a:rPr lang="ru-RU" sz="1400" kern="150" dirty="0"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 элемента слева от вставляемого элемента. </a:t>
            </a:r>
            <a:endParaRPr lang="en-US" sz="1400" kern="150" dirty="0">
              <a:effectLst/>
              <a:latin typeface="PT Sans" panose="020B0503020203020204" pitchFamily="34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kern="150" dirty="0"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Если операция </a:t>
            </a:r>
            <a:r>
              <a:rPr lang="en-US" sz="1400" kern="150" dirty="0"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CAS </a:t>
            </a:r>
            <a:r>
              <a:rPr lang="ru-RU" sz="1400" kern="150" dirty="0"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по присваиванию поля </a:t>
            </a:r>
            <a:r>
              <a:rPr lang="en-US" sz="1400" kern="150" dirty="0"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next </a:t>
            </a:r>
            <a:r>
              <a:rPr lang="ru-RU" sz="1400" kern="150" dirty="0">
                <a:effectLst/>
                <a:latin typeface="PT Sans" panose="020B0503020203020204" pitchFamily="34" charset="-52"/>
                <a:ea typeface="Calibri" panose="020F0502020204030204" pitchFamily="34" charset="0"/>
                <a:cs typeface="Times New Roman" panose="02020603050405020304" pitchFamily="18" charset="0"/>
              </a:rPr>
              <a:t>левого элемента списка в данный проход цикла не выполнилась, цикл идет заново, пока выполнение не будет успешным.</a:t>
            </a:r>
            <a:endParaRPr lang="ru-RU" sz="1400" dirty="0">
              <a:effectLst/>
              <a:latin typeface="PT Sans" panose="020B0503020203020204" pitchFamily="34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>
              <a:latin typeface="PT Sans" panose="020B0503020203020204" pitchFamily="34" charset="-52"/>
            </a:endParaRP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9601E42F-AFAC-47F5-85B8-2BD852E5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626F585C-A712-4830-A0C7-92073662323B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00339E3-8B59-48A6-9F06-FDAD65035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98" y="1112403"/>
            <a:ext cx="6197204" cy="3510039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BCD7A4-BB57-4D47-A33F-38191DC62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28"/>
          <a:stretch/>
        </p:blipFill>
        <p:spPr>
          <a:xfrm>
            <a:off x="95997" y="1115061"/>
            <a:ext cx="3179136" cy="217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4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8AEC7-D7FC-4E2F-AF6B-1102F95A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Список Харриса, смысл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F61C4B-8B34-49F7-9E0A-81F27EE2D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7122" y="624336"/>
            <a:ext cx="2016224" cy="4269557"/>
          </a:xfrm>
        </p:spPr>
        <p:txBody>
          <a:bodyPr>
            <a:normAutofit fontScale="47500" lnSpcReduction="20000"/>
          </a:bodyPr>
          <a:lstStyle/>
          <a:p>
            <a:pPr marL="50800" indent="0">
              <a:lnSpc>
                <a:spcPct val="120000"/>
              </a:lnSpc>
              <a:buNone/>
            </a:pPr>
            <a:r>
              <a:rPr lang="ru-RU" dirty="0"/>
              <a:t>Операция поиска находит по ключу элемент, ключ которого больше или равен искомому. Он является правым элементом в поиске. Далее находится первый элемент слева, т.е. ключ у которого меньше, чем у правого элемента. </a:t>
            </a:r>
          </a:p>
          <a:p>
            <a:pPr marL="50800" indent="0">
              <a:lnSpc>
                <a:spcPct val="120000"/>
              </a:lnSpc>
              <a:buNone/>
            </a:pPr>
            <a:r>
              <a:rPr lang="ru-RU" dirty="0"/>
              <a:t>Обязательные условия – оба элемента не должны быть маркированы, должны находиться рядом, левый элемент меньше ключа поиска, правый – больше.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1F68B0-9C57-4EF1-8CF1-F86B74D6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85C-A712-4830-A0C7-92073662323B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7CC0A6-70E9-4F33-A581-7D52B5B7A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99" y="1131590"/>
            <a:ext cx="4582815" cy="326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1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11A24-362D-444A-A50E-2983969C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Список Харриса, смысл алгоритма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DF762-A5A5-497B-BB97-44F9FA7D6BC5}"/>
              </a:ext>
            </a:extLst>
          </p:cNvPr>
          <p:cNvSpPr txBox="1"/>
          <p:nvPr/>
        </p:nvSpPr>
        <p:spPr>
          <a:xfrm>
            <a:off x="2022" y="3939902"/>
            <a:ext cx="6856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effectLst/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Функция удаления пытается удалить элемент с заданным </a:t>
            </a:r>
            <a:r>
              <a:rPr lang="ru-RU" sz="1800" dirty="0" err="1">
                <a:effectLst/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ключем</a:t>
            </a:r>
            <a:r>
              <a:rPr lang="ru-RU" sz="1800" dirty="0">
                <a:effectLst/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800" dirty="0">
                <a:effectLst/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Удаление происходит в два этапа – логическое и физическое. </a:t>
            </a:r>
            <a:endParaRPr lang="ru-RU" sz="1800" dirty="0">
              <a:effectLst/>
              <a:latin typeface="PT Sans" panose="020B0503020203020204" pitchFamily="34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079D810-07B4-4D50-9C76-277238D1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626F585C-A712-4830-A0C7-92073662323B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2C813B9-F746-4BE2-B0D7-73CCC437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76B3563-82DE-402D-9190-AFDB61B27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4" y="1252903"/>
            <a:ext cx="4448771" cy="249073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AC6D18-0338-4D58-A4C2-29EFBBF7C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024" y="2602967"/>
            <a:ext cx="2942840" cy="14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9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AC00A-604E-491B-AE65-25FA9427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40" y="114893"/>
            <a:ext cx="7483040" cy="994172"/>
          </a:xfrm>
        </p:spPr>
        <p:txBody>
          <a:bodyPr>
            <a:normAutofit/>
          </a:bodyPr>
          <a:lstStyle/>
          <a:p>
            <a:r>
              <a:rPr lang="ru-RU" sz="2400" dirty="0"/>
              <a:t>Характеристики тестов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E2B2AC-C803-4CEA-82BF-8A9CE12CC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656" y="1268017"/>
            <a:ext cx="6420010" cy="326350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altLang="ru-RU" sz="2700" b="1" dirty="0">
                <a:latin typeface="PT Sans" panose="020B0503020203020204" pitchFamily="34" charset="-52"/>
                <a:cs typeface="Times New Roman" panose="02020603050405020304" pitchFamily="18" charset="0"/>
              </a:rPr>
              <a:t>Выполнены на компьютере, имеющем следующие характеристики: </a:t>
            </a:r>
          </a:p>
          <a:p>
            <a:pPr marL="0" indent="0">
              <a:buNone/>
            </a:pPr>
            <a:r>
              <a:rPr lang="ru-RU" altLang="ru-RU" dirty="0">
                <a:latin typeface="PT Sans" panose="020B0503020203020204" pitchFamily="34" charset="-52"/>
                <a:cs typeface="Times New Roman" panose="02020603050405020304" pitchFamily="18" charset="0"/>
              </a:rPr>
              <a:t>- </a:t>
            </a:r>
            <a:r>
              <a:rPr lang="en-US" altLang="ru-RU" dirty="0">
                <a:latin typeface="PT Sans" panose="020B0503020203020204" pitchFamily="34" charset="-52"/>
                <a:cs typeface="Times New Roman" panose="02020603050405020304" pitchFamily="18" charset="0"/>
              </a:rPr>
              <a:t>Intel Core i7-8565U @ 1.80</a:t>
            </a:r>
            <a:r>
              <a:rPr lang="ru-RU" altLang="ru-RU" dirty="0">
                <a:latin typeface="PT Sans" panose="020B0503020203020204" pitchFamily="34" charset="-52"/>
                <a:cs typeface="Times New Roman" panose="02020603050405020304" pitchFamily="18" charset="0"/>
              </a:rPr>
              <a:t>ГГц, 4 ядра, 8 логических процессоров</a:t>
            </a:r>
          </a:p>
          <a:p>
            <a:pPr marL="0" indent="0">
              <a:buNone/>
            </a:pPr>
            <a:r>
              <a:rPr lang="ru-RU" altLang="ru-RU" dirty="0">
                <a:latin typeface="PT Sans" panose="020B0503020203020204" pitchFamily="34" charset="-52"/>
                <a:cs typeface="Times New Roman" panose="02020603050405020304" pitchFamily="18" charset="0"/>
              </a:rPr>
              <a:t>- оперативная память: 8 ГБ;</a:t>
            </a:r>
          </a:p>
          <a:p>
            <a:pPr marL="0" indent="0">
              <a:buNone/>
            </a:pPr>
            <a:r>
              <a:rPr lang="ru-RU" altLang="ru-RU" dirty="0">
                <a:latin typeface="PT Sans" panose="020B0503020203020204" pitchFamily="34" charset="-52"/>
                <a:cs typeface="Times New Roman" panose="02020603050405020304" pitchFamily="18" charset="0"/>
              </a:rPr>
              <a:t>- дисковое пространство: 960 ГБ.</a:t>
            </a:r>
          </a:p>
          <a:p>
            <a:pPr marL="0" indent="0">
              <a:buNone/>
            </a:pPr>
            <a:endParaRPr lang="ru-RU" altLang="ru-RU" dirty="0">
              <a:latin typeface="PT Sans" panose="020B0503020203020204" pitchFamily="34" charset="-5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altLang="ru-RU" sz="2700" b="1" dirty="0">
                <a:latin typeface="PT Sans" panose="020B0503020203020204" pitchFamily="34" charset="-52"/>
                <a:cs typeface="Times New Roman" panose="02020603050405020304" pitchFamily="18" charset="0"/>
              </a:rPr>
              <a:t>Порядок проведения:</a:t>
            </a:r>
          </a:p>
          <a:p>
            <a:pPr marL="0" indent="0">
              <a:buNone/>
            </a:pPr>
            <a:r>
              <a:rPr lang="ru-RU" altLang="ru-RU" dirty="0">
                <a:latin typeface="PT Sans" panose="020B0503020203020204" pitchFamily="34" charset="-52"/>
                <a:cs typeface="Times New Roman" panose="02020603050405020304" pitchFamily="18" charset="0"/>
              </a:rPr>
              <a:t>1) Перед каждым тестом все логические процессоры совершают «пустую» работу.</a:t>
            </a:r>
          </a:p>
          <a:p>
            <a:pPr marL="0" indent="0">
              <a:buNone/>
            </a:pPr>
            <a:r>
              <a:rPr lang="ru-RU" altLang="ru-RU" dirty="0">
                <a:latin typeface="PT Sans" panose="020B0503020203020204" pitchFamily="34" charset="-52"/>
                <a:cs typeface="Times New Roman" panose="02020603050405020304" pitchFamily="18" charset="0"/>
              </a:rPr>
              <a:t>2) 3200 одновременных операций вставки и удаления случайного элемента в каждом потоке.</a:t>
            </a:r>
          </a:p>
          <a:p>
            <a:pPr marL="0" indent="0">
              <a:buNone/>
            </a:pPr>
            <a:r>
              <a:rPr lang="ru-RU" altLang="ru-RU" dirty="0">
                <a:latin typeface="PT Sans" panose="020B0503020203020204" pitchFamily="34" charset="-52"/>
                <a:cs typeface="Times New Roman" panose="02020603050405020304" pitchFamily="18" charset="0"/>
              </a:rPr>
              <a:t>3) От 1 до 8 потоков.</a:t>
            </a:r>
            <a:endParaRPr lang="en-US" altLang="ru-RU" dirty="0">
              <a:latin typeface="PT Sans" panose="020B0503020203020204" pitchFamily="34" charset="-5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ru-RU" dirty="0">
                <a:latin typeface="PT Sans" panose="020B0503020203020204" pitchFamily="34" charset="-52"/>
                <a:cs typeface="Times New Roman" panose="02020603050405020304" pitchFamily="18" charset="0"/>
              </a:rPr>
              <a:t>4) </a:t>
            </a:r>
            <a:r>
              <a:rPr lang="ru-RU" altLang="ru-RU" dirty="0">
                <a:latin typeface="PT Sans" panose="020B0503020203020204" pitchFamily="34" charset="-52"/>
                <a:cs typeface="Times New Roman" panose="02020603050405020304" pitchFamily="18" charset="0"/>
              </a:rPr>
              <a:t>Все тесты проводились по 5 раз, в результате получалось среднее значение времени.</a:t>
            </a:r>
          </a:p>
          <a:p>
            <a:pPr marL="0" indent="0">
              <a:buNone/>
            </a:pPr>
            <a:r>
              <a:rPr lang="ru-RU" altLang="ru-RU" sz="2700" b="1" dirty="0">
                <a:latin typeface="PT Sans" panose="020B0503020203020204" pitchFamily="34" charset="-52"/>
                <a:cs typeface="Times New Roman" panose="02020603050405020304" pitchFamily="18" charset="0"/>
              </a:rPr>
              <a:t>Отличие </a:t>
            </a:r>
            <a:r>
              <a:rPr lang="ru-RU" altLang="ru-RU" b="1" dirty="0">
                <a:latin typeface="PT Sans" panose="020B0503020203020204" pitchFamily="34" charset="-52"/>
                <a:cs typeface="Times New Roman" panose="02020603050405020304" pitchFamily="18" charset="0"/>
              </a:rPr>
              <a:t>между экспериментами заключается в структурах и их параметрах.</a:t>
            </a:r>
          </a:p>
          <a:p>
            <a:endParaRPr lang="ru-RU" dirty="0">
              <a:latin typeface="PT Sans" panose="020B0503020203020204" pitchFamily="34" charset="-52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D8D2CD-F297-4AF5-A1A7-92545F64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626F585C-A712-4830-A0C7-92073662323B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9311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2">
  <a:themeElements>
    <a:clrScheme name="corp_colors">
      <a:dk1>
        <a:srgbClr val="05336E"/>
      </a:dk1>
      <a:lt1>
        <a:srgbClr val="FFFFFF"/>
      </a:lt1>
      <a:dk2>
        <a:srgbClr val="05336E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C490AA"/>
      </a:hlink>
      <a:folHlink>
        <a:srgbClr val="954F72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2729</TotalTime>
  <Words>1282</Words>
  <Application>Microsoft Office PowerPoint</Application>
  <PresentationFormat>Произвольный</PresentationFormat>
  <Paragraphs>148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PT Sans</vt:lpstr>
      <vt:lpstr>Times New Roman</vt:lpstr>
      <vt:lpstr>Тема2</vt:lpstr>
      <vt:lpstr>Санкт-Петербургский государственный электротехнический университет «ЛЭТИ» им. В. И. Ульянова (Ленина) Кафедра вычислительной техники</vt:lpstr>
      <vt:lpstr>Цель и задачи </vt:lpstr>
      <vt:lpstr>Актуальность темы и используемые технологии </vt:lpstr>
      <vt:lpstr>Неблокирующие структуры данных</vt:lpstr>
      <vt:lpstr>Список Харриса</vt:lpstr>
      <vt:lpstr>Список Харриса, смысл алгоритма</vt:lpstr>
      <vt:lpstr>Список Харриса, смысл алгоритма</vt:lpstr>
      <vt:lpstr>Список Харриса, смысл алгоритма</vt:lpstr>
      <vt:lpstr>Характеристики тестов </vt:lpstr>
      <vt:lpstr>Список Харриса тест, результаты и производительность</vt:lpstr>
      <vt:lpstr>Введение в Libcds</vt:lpstr>
      <vt:lpstr>Описание параметров cтруктур</vt:lpstr>
      <vt:lpstr>Hazard Pointer</vt:lpstr>
      <vt:lpstr>Сравнение HP и DHP</vt:lpstr>
      <vt:lpstr>User-spaced Read-Copy-Update</vt:lpstr>
      <vt:lpstr>Back-off стратегия</vt:lpstr>
      <vt:lpstr>Результаты первичных тестов</vt:lpstr>
      <vt:lpstr>Back-off</vt:lpstr>
      <vt:lpstr>Результаты оптимизаций Clang</vt:lpstr>
      <vt:lpstr>VTune Profiler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КОМПЬЮТЕРНОЙ ИГРЫ С АВТОМАТИЧЕСКОЙ ГЕНЕРАЦИЕЙ УРОВНЕЙ</dc:title>
  <dc:creator>H-Lord</dc:creator>
  <cp:lastModifiedBy>Андрей К.</cp:lastModifiedBy>
  <cp:revision>159</cp:revision>
  <dcterms:created xsi:type="dcterms:W3CDTF">2022-06-12T17:08:26Z</dcterms:created>
  <dcterms:modified xsi:type="dcterms:W3CDTF">2023-06-16T06:00:47Z</dcterms:modified>
</cp:coreProperties>
</file>