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9" r:id="rId10"/>
    <p:sldId id="268" r:id="rId11"/>
    <p:sldId id="267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Результаты работы</a:t>
            </a:r>
            <a:r>
              <a:rPr lang="ru-RU" baseline="0" dirty="0"/>
              <a:t> программы </a:t>
            </a:r>
            <a:r>
              <a:rPr lang="en-US" baseline="0" dirty="0" err="1"/>
              <a:t>randacc</a:t>
            </a:r>
            <a:endParaRPr lang="ru-RU" baseline="0" dirty="0"/>
          </a:p>
          <a:p>
            <a:pPr>
              <a:defRPr/>
            </a:pPr>
            <a:r>
              <a:rPr lang="en-US" baseline="0" dirty="0"/>
              <a:t>Speedup = 1.06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До предвыборки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Среднее время работы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6.6719999999999997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94-4866-95B8-7101622A4870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После предвыборки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Среднее время работы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6.2649999999999997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94-4866-95B8-7101622A48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8736943"/>
        <c:axId val="520706543"/>
      </c:barChart>
      <c:catAx>
        <c:axId val="528736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20706543"/>
        <c:crosses val="autoZero"/>
        <c:auto val="1"/>
        <c:lblAlgn val="ctr"/>
        <c:lblOffset val="100"/>
        <c:noMultiLvlLbl val="0"/>
      </c:catAx>
      <c:valAx>
        <c:axId val="520706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28736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77EB3-EE11-492B-B46F-7B8CE229BD6D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81FB8-D8CE-40E5-B3C6-CE4AA3C88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896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21C50-B4E3-44F8-896B-1E82FC994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F3DA34-38BF-49D7-B81F-827737E22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6781BB-EC2E-4686-B925-A9714538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2A-928A-48E0-8D84-5F37B9FB453A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2EFDFC-847C-4016-B67E-B4E8A07A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2C2E73-5290-4761-A531-6C99DDF8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0040-7327-402C-A105-DDA946A44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56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1D0472-2B0F-44E3-BCD5-F45999EA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C2B0C62-E992-4738-A903-0E044B302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281C22-8640-4BFA-A6A9-EA82FA703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2A-928A-48E0-8D84-5F37B9FB453A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17DD35-D27C-4B1F-8CF4-B8427E2B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170EF0-BDFD-466A-8FB0-6C93264E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0040-7327-402C-A105-DDA946A44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82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DBF7488-9394-4939-9230-5BD09453A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938D04-BA69-482C-B3A1-53F3EC099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B13BE2-3A72-4CAB-A367-0C780B93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2A-928A-48E0-8D84-5F37B9FB453A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DA2EB3-214A-444C-94B9-719F79DB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114BC9-929A-43EE-8B29-885BBAB4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0040-7327-402C-A105-DDA946A44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26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41A83C-411B-440C-AE96-7062B2C5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B81C2E-197C-4721-9C4A-3ADBB94EC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6DF35D-C688-4E7C-9666-E6E9C493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2A-928A-48E0-8D84-5F37B9FB453A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E79871-7637-48F1-A142-EB247AB2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F9240E-0CEB-4D8C-9CCF-4F1E0F7A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0040-7327-402C-A105-DDA946A44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80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592954-EE98-40EC-99E4-474DFA86A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A63746-E565-4552-BBD8-8E715F68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F1B3D1-5418-401D-B362-5BFCD0A0E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2A-928A-48E0-8D84-5F37B9FB453A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425189-08F3-4566-ACD9-32F68017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2816AE-091D-4563-B13B-D800BFC3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0040-7327-402C-A105-DDA946A44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68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A33F3C-19FB-4E95-A3D8-C62E08CD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8F73EE-CBBD-4DA7-903C-4DC6B8066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3B988A-767A-4292-A434-CC569CBB0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781641-3E44-459D-92EC-DEECDFE94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2A-928A-48E0-8D84-5F37B9FB453A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DB9EE0-2DE1-43BB-835C-B11FD2B72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666ABE-51ED-437C-BCC1-7EE9E6D7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0040-7327-402C-A105-DDA946A44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70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B283D-D092-4FC7-9997-EB0FD97A0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50A596-FC45-4C19-B680-4FDD70B28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DCBCB8-E1FB-43E4-ABD7-3CF13C0F7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12559ED-CD1A-4603-9E2D-724F351E5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6176296-88CB-4984-89DB-F737D4FD2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5FE1E00-4E39-449F-8BD1-2B27D121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2A-928A-48E0-8D84-5F37B9FB453A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E855649-D5D6-40E3-A65E-DAE4657D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A7FEFA-347F-455F-8CF0-215295D2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0040-7327-402C-A105-DDA946A44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10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2A7B9-7210-4910-868A-83095AF5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019E768-C9C3-4EE1-B382-C009778A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2A-928A-48E0-8D84-5F37B9FB453A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AB78F0A-E9EF-4FBF-AC80-232A576D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9474CB-AF99-4663-B209-94795F2E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0040-7327-402C-A105-DDA946A44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66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3FA655-F5C0-498E-BCC8-A6D163F3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2A-928A-48E0-8D84-5F37B9FB453A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E9397B1-92AA-400F-AE3A-5E62BBDE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CB2AED-2AE2-4E80-B0AD-BB8624F36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0040-7327-402C-A105-DDA946A44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90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72CF0-0CE7-4789-BA7B-D2C39E54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1A83DF-2874-4CDD-9E38-BBE8B7918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C9FC97-D9B4-4ADB-BC8F-BE985CEC4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FF7E99-9AEA-426A-9D43-4876B2D1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2A-928A-48E0-8D84-5F37B9FB453A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C985CC-46A7-462A-A35F-24CCAC6CA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A91883-1509-4792-8181-EE3238B6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0040-7327-402C-A105-DDA946A44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99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5BB74-8EEE-4B56-8C25-D467E15E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E24CB0F-E40D-4212-9B3A-A785E5427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2576E1-73F7-4931-8D04-F6775F8D8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4FF782-2316-4A48-8362-358451D6B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2A-928A-48E0-8D84-5F37B9FB453A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CE7ECF-3C18-4BF3-B7DC-1D5F25D91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EA0A09-BEDE-4D45-B306-60438953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0040-7327-402C-A105-DDA946A44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50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B7D2B-49A6-45E2-9629-25333BAE2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9A5087-5117-4333-AE21-2B661E3BB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0DC5F9-E6E5-4646-BB08-15644FD29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F802A-928A-48E0-8D84-5F37B9FB453A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3E8490-2F27-463D-8C20-7ADF71B3E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C3106A-135D-40AA-9062-0A6EAABB9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70040-7327-402C-A105-DDA946A44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50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F3342-A1CB-49C9-8270-51E7238BF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846" y="412954"/>
            <a:ext cx="9144000" cy="688259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+mn-lt"/>
              </a:rPr>
              <a:t>Кадыров Тимур Валерьевич, группа 7308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26CEA1-67F2-4441-8009-8D150B561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90" y="1421602"/>
            <a:ext cx="12024220" cy="773317"/>
          </a:xfrm>
        </p:spPr>
        <p:txBody>
          <a:bodyPr>
            <a:noAutofit/>
          </a:bodyPr>
          <a:lstStyle/>
          <a:p>
            <a:r>
              <a:rPr lang="ru-RU" sz="2800" b="1" dirty="0"/>
              <a:t>Тема: </a:t>
            </a:r>
            <a:r>
              <a:rPr lang="ru-RU" sz="2800" dirty="0"/>
              <a:t>«</a:t>
            </a:r>
            <a:r>
              <a:rPr lang="ru-RU" b="1" dirty="0"/>
              <a:t>Средства оптимизации программ на основе программной предвыборки данных</a:t>
            </a:r>
            <a:r>
              <a:rPr lang="ru-RU" sz="2800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95B62-BEB5-44DD-B468-6E7F592E7485}"/>
              </a:ext>
            </a:extLst>
          </p:cNvPr>
          <p:cNvSpPr txBox="1"/>
          <p:nvPr/>
        </p:nvSpPr>
        <p:spPr>
          <a:xfrm>
            <a:off x="717754" y="2327706"/>
            <a:ext cx="10500852" cy="3646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b="1" dirty="0"/>
              <a:t>Цель: </a:t>
            </a:r>
            <a:r>
              <a:rPr lang="ru-RU" sz="2600" dirty="0">
                <a:latin typeface="Times New Roman CYR" panose="02020603050405020304" pitchFamily="18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исследование средств оптимизации программ на основе программной предвыборки данных.</a:t>
            </a:r>
            <a:endParaRPr lang="ru-RU" sz="2600" dirty="0">
              <a:effectLst/>
              <a:latin typeface="Times New Roman CYR" panose="02020603050405020304" pitchFamily="18" charset="-52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600" dirty="0">
              <a:latin typeface="Times New Roman CYR" panose="02020603050405020304" pitchFamily="18" charset="-52"/>
              <a:cs typeface="Times New Roman" panose="02020603050405020304" pitchFamily="18" charset="0"/>
            </a:endParaRPr>
          </a:p>
          <a:p>
            <a:r>
              <a:rPr lang="ru-RU" sz="2600" b="1" dirty="0">
                <a:latin typeface="Times New Roman CYR" panose="02020603050405020304" pitchFamily="18" charset="-52"/>
                <a:cs typeface="Times New Roman" panose="02020603050405020304" pitchFamily="18" charset="0"/>
              </a:rPr>
              <a:t>Задачи: </a:t>
            </a:r>
            <a:endParaRPr lang="ru-RU" sz="2600" dirty="0">
              <a:latin typeface="Times New Roman CYR" panose="02020603050405020304" pitchFamily="18" charset="-52"/>
              <a:cs typeface="Times New Roman" panose="02020603050405020304" pitchFamily="18" charset="0"/>
            </a:endParaRPr>
          </a:p>
          <a:p>
            <a:pPr marL="541338" indent="354013">
              <a:lnSpc>
                <a:spcPct val="125000"/>
              </a:lnSpc>
              <a:buAutoNum type="arabicParenR"/>
            </a:pPr>
            <a:r>
              <a:rPr lang="ru-RU" sz="2600" dirty="0">
                <a:latin typeface="Times New Roman CYR" panose="02020603050405020304" pitchFamily="18" charset="-52"/>
                <a:cs typeface="Times New Roman" panose="02020603050405020304" pitchFamily="18" charset="0"/>
              </a:rPr>
              <a:t>Анализ методов предвыборки данных</a:t>
            </a:r>
          </a:p>
          <a:p>
            <a:pPr marL="541338" indent="354013">
              <a:lnSpc>
                <a:spcPct val="125000"/>
              </a:lnSpc>
              <a:buAutoNum type="arabicParenR"/>
            </a:pPr>
            <a:r>
              <a:rPr lang="ru-RU" sz="2600" dirty="0">
                <a:latin typeface="Times New Roman CYR" panose="02020603050405020304" pitchFamily="18" charset="-52"/>
                <a:cs typeface="Times New Roman" panose="02020603050405020304" pitchFamily="18" charset="0"/>
              </a:rPr>
              <a:t>Анализ структуры LLVM</a:t>
            </a:r>
          </a:p>
          <a:p>
            <a:pPr marL="541338" indent="354013">
              <a:lnSpc>
                <a:spcPct val="125000"/>
              </a:lnSpc>
              <a:buAutoNum type="arabicParenR"/>
            </a:pPr>
            <a:r>
              <a:rPr lang="ru-RU" sz="2600" dirty="0">
                <a:latin typeface="Times New Roman CYR" panose="02020603050405020304" pitchFamily="18" charset="-52"/>
                <a:cs typeface="Times New Roman" panose="02020603050405020304" pitchFamily="18" charset="0"/>
              </a:rPr>
              <a:t>Анализ алгоритмов предвыборки данных</a:t>
            </a:r>
          </a:p>
          <a:p>
            <a:pPr marL="541338" indent="354013">
              <a:lnSpc>
                <a:spcPct val="125000"/>
              </a:lnSpc>
              <a:buAutoNum type="arabicParenR"/>
            </a:pPr>
            <a:r>
              <a:rPr lang="ru-RU" sz="2600" dirty="0">
                <a:latin typeface="Times New Roman CYR" panose="02020603050405020304" pitchFamily="18" charset="-52"/>
                <a:cs typeface="Times New Roman" panose="02020603050405020304" pitchFamily="18" charset="0"/>
              </a:rPr>
              <a:t>Тестирование алгоритмов предвыборки данных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151C7-5889-4FB1-B641-FCB225E49654}"/>
              </a:ext>
            </a:extLst>
          </p:cNvPr>
          <p:cNvSpPr txBox="1"/>
          <p:nvPr/>
        </p:nvSpPr>
        <p:spPr>
          <a:xfrm>
            <a:off x="11218606" y="212436"/>
            <a:ext cx="30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8469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080E2-76D6-447A-9FCF-C72E97DD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319"/>
            <a:ext cx="10515600" cy="608269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Тестирование алгоритма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4B807-A282-49C2-BEE4-ADCE6698CF0E}"/>
              </a:ext>
            </a:extLst>
          </p:cNvPr>
          <p:cNvSpPr txBox="1"/>
          <p:nvPr/>
        </p:nvSpPr>
        <p:spPr>
          <a:xfrm>
            <a:off x="11218606" y="212436"/>
            <a:ext cx="4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10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7E9B7ED-88E3-4988-AA57-B4DAFD2DD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998025"/>
              </p:ext>
            </p:extLst>
          </p:nvPr>
        </p:nvGraphicFramePr>
        <p:xfrm>
          <a:off x="412751" y="1787589"/>
          <a:ext cx="4229099" cy="5716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7284">
                  <a:extLst>
                    <a:ext uri="{9D8B030D-6E8A-4147-A177-3AD203B41FA5}">
                      <a16:colId xmlns:a16="http://schemas.microsoft.com/office/drawing/2014/main" val="3870696643"/>
                    </a:ext>
                  </a:extLst>
                </a:gridCol>
                <a:gridCol w="630744">
                  <a:extLst>
                    <a:ext uri="{9D8B030D-6E8A-4147-A177-3AD203B41FA5}">
                      <a16:colId xmlns:a16="http://schemas.microsoft.com/office/drawing/2014/main" val="2161941849"/>
                    </a:ext>
                  </a:extLst>
                </a:gridCol>
                <a:gridCol w="630109">
                  <a:extLst>
                    <a:ext uri="{9D8B030D-6E8A-4147-A177-3AD203B41FA5}">
                      <a16:colId xmlns:a16="http://schemas.microsoft.com/office/drawing/2014/main" val="3594965255"/>
                    </a:ext>
                  </a:extLst>
                </a:gridCol>
                <a:gridCol w="630109">
                  <a:extLst>
                    <a:ext uri="{9D8B030D-6E8A-4147-A177-3AD203B41FA5}">
                      <a16:colId xmlns:a16="http://schemas.microsoft.com/office/drawing/2014/main" val="523741688"/>
                    </a:ext>
                  </a:extLst>
                </a:gridCol>
                <a:gridCol w="630109">
                  <a:extLst>
                    <a:ext uri="{9D8B030D-6E8A-4147-A177-3AD203B41FA5}">
                      <a16:colId xmlns:a16="http://schemas.microsoft.com/office/drawing/2014/main" val="927033574"/>
                    </a:ext>
                  </a:extLst>
                </a:gridCol>
                <a:gridCol w="630744">
                  <a:extLst>
                    <a:ext uri="{9D8B030D-6E8A-4147-A177-3AD203B41FA5}">
                      <a16:colId xmlns:a16="http://schemas.microsoft.com/office/drawing/2014/main" val="12433655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 prefetch</a:t>
                      </a:r>
                      <a:endParaRPr lang="ru-RU" sz="100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6.698</a:t>
                      </a:r>
                      <a:endParaRPr lang="ru-RU" sz="10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6.660</a:t>
                      </a:r>
                      <a:endParaRPr lang="ru-RU" sz="10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6.674</a:t>
                      </a:r>
                      <a:endParaRPr lang="ru-RU" sz="100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6.703</a:t>
                      </a:r>
                      <a:endParaRPr lang="ru-RU" sz="100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6.627</a:t>
                      </a:r>
                      <a:endParaRPr lang="ru-RU" sz="100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4010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prefetch</a:t>
                      </a:r>
                      <a:endParaRPr lang="ru-RU" sz="10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6.286</a:t>
                      </a:r>
                      <a:endParaRPr lang="ru-RU" sz="100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6.275</a:t>
                      </a:r>
                      <a:endParaRPr lang="ru-RU" sz="100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6.254</a:t>
                      </a:r>
                      <a:endParaRPr lang="ru-RU" sz="100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6.255</a:t>
                      </a:r>
                      <a:endParaRPr lang="ru-RU" sz="100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6.256</a:t>
                      </a:r>
                      <a:endParaRPr lang="ru-RU" sz="10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9899431"/>
                  </a:ext>
                </a:extLst>
              </a:tr>
            </a:tbl>
          </a:graphicData>
        </a:graphic>
      </p:graphicFrame>
      <p:graphicFrame>
        <p:nvGraphicFramePr>
          <p:cNvPr id="15" name="Диаграмма 14">
            <a:extLst>
              <a:ext uri="{FF2B5EF4-FFF2-40B4-BE49-F238E27FC236}">
                <a16:creationId xmlns:a16="http://schemas.microsoft.com/office/drawing/2014/main" id="{991146C5-127E-42C4-AE69-FC50E499F5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3045544"/>
              </p:ext>
            </p:extLst>
          </p:nvPr>
        </p:nvGraphicFramePr>
        <p:xfrm>
          <a:off x="5876924" y="862493"/>
          <a:ext cx="5654675" cy="5385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5BBB93B-7ED3-4A6A-B1C7-5867A734BC6A}"/>
              </a:ext>
            </a:extLst>
          </p:cNvPr>
          <p:cNvSpPr/>
          <p:nvPr/>
        </p:nvSpPr>
        <p:spPr>
          <a:xfrm>
            <a:off x="568433" y="1345572"/>
            <a:ext cx="327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Результаты работы программы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76478D3-F4C2-4297-9A20-0B4DAD5FE8CB}"/>
              </a:ext>
            </a:extLst>
          </p:cNvPr>
          <p:cNvSpPr/>
          <p:nvPr/>
        </p:nvSpPr>
        <p:spPr>
          <a:xfrm>
            <a:off x="131762" y="2754200"/>
            <a:ext cx="5497514" cy="4255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clang -S -emit-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llvm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-O1 –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Xclang</a:t>
            </a:r>
            <a:r>
              <a:rPr lang="ru-RU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-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disable-O0-optnone -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Xclang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-no-opaque-pointers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randacc.c</a:t>
            </a:r>
            <a:endParaRPr lang="ru-RU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 -S -load-pass</a:t>
            </a:r>
            <a:r>
              <a:rPr lang="ru-RU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ru-RU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../libPrefetchIndirect.so  </a:t>
            </a:r>
            <a:r>
              <a:rPr lang="ru-RU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-passes=prefetch-indirect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randacc.ll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-debug &gt;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randopt.ll</a:t>
            </a:r>
            <a:endParaRPr lang="ru-RU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clang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randopt.ll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-o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randopt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clang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randacc.ll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-o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randacc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sz="20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4B1D009-B241-4376-889E-799F01629EE7}"/>
              </a:ext>
            </a:extLst>
          </p:cNvPr>
          <p:cNvSpPr/>
          <p:nvPr/>
        </p:nvSpPr>
        <p:spPr>
          <a:xfrm>
            <a:off x="235058" y="2431902"/>
            <a:ext cx="18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сборки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BC2CEAE-E852-496B-8374-FBCC41A7DFED}"/>
              </a:ext>
            </a:extLst>
          </p:cNvPr>
          <p:cNvSpPr/>
          <p:nvPr/>
        </p:nvSpPr>
        <p:spPr>
          <a:xfrm>
            <a:off x="235058" y="656944"/>
            <a:ext cx="57475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тестирования используется бенчмарк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randacc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выполняющий множество доступов к большой матрице.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5061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94C36-68D1-4656-8590-AAB21856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Выводы по работе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48D171-FC4F-4BD9-98EC-232E6D0683A2}"/>
              </a:ext>
            </a:extLst>
          </p:cNvPr>
          <p:cNvSpPr txBox="1"/>
          <p:nvPr/>
        </p:nvSpPr>
        <p:spPr>
          <a:xfrm>
            <a:off x="838200" y="1786931"/>
            <a:ext cx="105008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b="1" dirty="0"/>
              <a:t>Результаты: </a:t>
            </a:r>
          </a:p>
          <a:p>
            <a:pPr marL="806450" indent="-457200">
              <a:buFont typeface="Arial" panose="020B0604020202020204" pitchFamily="34" charset="0"/>
              <a:buChar char="•"/>
            </a:pPr>
            <a:r>
              <a:rPr lang="ru-RU" sz="2600" dirty="0">
                <a:latin typeface="Times New Roman CYR" panose="02020603050405020304" pitchFamily="18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600" dirty="0">
                <a:effectLst/>
                <a:latin typeface="Times New Roman CYR" panose="02020603050405020304" pitchFamily="18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ссл</a:t>
            </a:r>
            <a:r>
              <a:rPr lang="ru-RU" sz="2600" dirty="0">
                <a:latin typeface="Times New Roman CYR" panose="02020603050405020304" pitchFamily="18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едованы методы и алгоритмы предвыборки данных</a:t>
            </a:r>
            <a:r>
              <a:rPr lang="ru-RU" sz="2600" dirty="0">
                <a:effectLst/>
                <a:latin typeface="Times New Roman CYR" panose="02020603050405020304" pitchFamily="18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06450" indent="-457200">
              <a:buFont typeface="Arial" panose="020B0604020202020204" pitchFamily="34" charset="0"/>
              <a:buChar char="•"/>
            </a:pPr>
            <a:r>
              <a:rPr lang="ru-RU" sz="2600" dirty="0">
                <a:latin typeface="Times New Roman CYR" panose="02020603050405020304" pitchFamily="18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выполнена реализация алгоритма предвыборки данных;</a:t>
            </a:r>
          </a:p>
          <a:p>
            <a:pPr marL="806450" indent="-457200">
              <a:buFont typeface="Arial" panose="020B0604020202020204" pitchFamily="34" charset="0"/>
              <a:buChar char="•"/>
            </a:pPr>
            <a:r>
              <a:rPr lang="ru-RU" sz="2600" dirty="0">
                <a:latin typeface="Times New Roman CYR" panose="02020603050405020304" pitchFamily="18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600" dirty="0">
                <a:effectLst/>
                <a:latin typeface="Times New Roman CYR" panose="02020603050405020304" pitchFamily="18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роведено тестирование алгоритма предвыборки данных</a:t>
            </a:r>
            <a:r>
              <a:rPr lang="en-US" sz="2600" dirty="0">
                <a:effectLst/>
                <a:latin typeface="Times New Roman CYR" panose="02020603050405020304" pitchFamily="18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600" dirty="0">
                <a:effectLst/>
                <a:latin typeface="Times New Roman CYR" panose="02020603050405020304" pitchFamily="18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600" dirty="0">
              <a:latin typeface="Times New Roman CYR" panose="02020603050405020304" pitchFamily="18" charset="-52"/>
              <a:cs typeface="Times New Roman" panose="02020603050405020304" pitchFamily="18" charset="0"/>
            </a:endParaRPr>
          </a:p>
          <a:p>
            <a:r>
              <a:rPr lang="ru-RU" sz="2600" b="1" dirty="0">
                <a:latin typeface="Times New Roman CYR" panose="02020603050405020304" pitchFamily="18" charset="-52"/>
                <a:cs typeface="Times New Roman" panose="02020603050405020304" pitchFamily="18" charset="0"/>
              </a:rPr>
              <a:t>Развитие работы:</a:t>
            </a:r>
          </a:p>
          <a:p>
            <a:pPr marL="806450" indent="-457200">
              <a:buFont typeface="Arial" panose="020B0604020202020204" pitchFamily="34" charset="0"/>
              <a:buChar char="•"/>
            </a:pPr>
            <a:r>
              <a:rPr lang="ru-RU" sz="2600" dirty="0">
                <a:latin typeface="Times New Roman CYR" panose="02020603050405020304" pitchFamily="18" charset="-52"/>
                <a:cs typeface="Times New Roman" panose="02020603050405020304" pitchFamily="18" charset="0"/>
              </a:rPr>
              <a:t>Больше экспериментов с различными бенчмарками на различных платформах.</a:t>
            </a:r>
          </a:p>
          <a:p>
            <a:pPr marL="806450" indent="-457200">
              <a:buFont typeface="Arial" panose="020B0604020202020204" pitchFamily="34" charset="0"/>
              <a:buChar char="•"/>
            </a:pPr>
            <a:r>
              <a:rPr lang="ru-RU" sz="2600" dirty="0">
                <a:latin typeface="Times New Roman CYR" panose="02020603050405020304" pitchFamily="18" charset="-52"/>
                <a:cs typeface="Times New Roman" panose="02020603050405020304" pitchFamily="18" charset="0"/>
              </a:rPr>
              <a:t>Реализация большего числа алгоритмов.</a:t>
            </a:r>
          </a:p>
          <a:p>
            <a:pPr marL="806450" indent="-457200">
              <a:buFont typeface="Arial" panose="020B0604020202020204" pitchFamily="34" charset="0"/>
              <a:buChar char="•"/>
            </a:pPr>
            <a:r>
              <a:rPr lang="ru-RU" sz="2600" dirty="0">
                <a:latin typeface="Times New Roman CYR" panose="02020603050405020304" pitchFamily="18" charset="-52"/>
                <a:cs typeface="Times New Roman" panose="02020603050405020304" pitchFamily="18" charset="0"/>
              </a:rPr>
              <a:t>Добавление алгоритмов в стандартную библиотеку </a:t>
            </a:r>
            <a:r>
              <a:rPr lang="en-US" sz="2600" dirty="0">
                <a:latin typeface="Times New Roman CYR" panose="02020603050405020304" pitchFamily="18" charset="-52"/>
                <a:cs typeface="Times New Roman" panose="02020603050405020304" pitchFamily="18" charset="0"/>
              </a:rPr>
              <a:t>LLVM.</a:t>
            </a:r>
            <a:endParaRPr lang="ru-RU" sz="2600" dirty="0">
              <a:latin typeface="Times New Roman CYR" panose="02020603050405020304" pitchFamily="18" charset="-52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2F663-6EB9-4409-932D-02A923198F2D}"/>
              </a:ext>
            </a:extLst>
          </p:cNvPr>
          <p:cNvSpPr txBox="1"/>
          <p:nvPr/>
        </p:nvSpPr>
        <p:spPr>
          <a:xfrm>
            <a:off x="11218605" y="212436"/>
            <a:ext cx="48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20644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1EE95-E41E-4AE9-A752-133E99145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188" y="25577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2984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F2462F-2AE1-4A54-B9B7-669FF721F7E2}"/>
              </a:ext>
            </a:extLst>
          </p:cNvPr>
          <p:cNvSpPr txBox="1"/>
          <p:nvPr/>
        </p:nvSpPr>
        <p:spPr>
          <a:xfrm>
            <a:off x="11218606" y="212436"/>
            <a:ext cx="25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5C545B54-0608-43A5-8820-FCF591D5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467"/>
            <a:ext cx="10515600" cy="608269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Иерархия памяти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19D5A19-30C2-4AAC-AC76-01BCBCABB360}"/>
              </a:ext>
            </a:extLst>
          </p:cNvPr>
          <p:cNvSpPr/>
          <p:nvPr/>
        </p:nvSpPr>
        <p:spPr>
          <a:xfrm>
            <a:off x="494581" y="1352747"/>
            <a:ext cx="4947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Память в современных компьютерах имеет иерархическую структуру.</a:t>
            </a:r>
            <a:endParaRPr lang="ru-RU" dirty="0"/>
          </a:p>
        </p:txBody>
      </p:sp>
      <p:pic>
        <p:nvPicPr>
          <p:cNvPr id="1026" name="Picture 2" descr="Иерархия памяти">
            <a:extLst>
              <a:ext uri="{FF2B5EF4-FFF2-40B4-BE49-F238E27FC236}">
                <a16:creationId xmlns:a16="http://schemas.microsoft.com/office/drawing/2014/main" id="{3BD375BF-1224-4886-94AF-839D48419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6" y="2181046"/>
            <a:ext cx="5720298" cy="439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эш — Википедия">
            <a:extLst>
              <a:ext uri="{FF2B5EF4-FFF2-40B4-BE49-F238E27FC236}">
                <a16:creationId xmlns:a16="http://schemas.microsoft.com/office/drawing/2014/main" id="{10FD0175-1330-4A09-A451-29657F71D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183" y="1999078"/>
            <a:ext cx="5105697" cy="185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0DEC345-E68E-4CF0-A885-CB1DCE8D025C}"/>
              </a:ext>
            </a:extLst>
          </p:cNvPr>
          <p:cNvSpPr/>
          <p:nvPr/>
        </p:nvSpPr>
        <p:spPr>
          <a:xfrm>
            <a:off x="6615023" y="1176554"/>
            <a:ext cx="5339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Кэш-память дублирует данные из основной памяти для ускорения доступа к ним.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3CD3B4-5400-4EBE-BCFE-143EB724E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998" y="4398368"/>
            <a:ext cx="4668723" cy="2173165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39C1D62-EA68-438C-92D0-7BF01D1789EF}"/>
              </a:ext>
            </a:extLst>
          </p:cNvPr>
          <p:cNvSpPr/>
          <p:nvPr/>
        </p:nvSpPr>
        <p:spPr>
          <a:xfrm>
            <a:off x="6131915" y="3992277"/>
            <a:ext cx="5339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При отсутствии данных в кэше происходит промах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388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151E4-9596-4805-835C-99E93E218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467"/>
            <a:ext cx="10515600" cy="608269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Структура кэш-памяти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1CAE23-B18A-4632-B23A-F565B4E63172}"/>
              </a:ext>
            </a:extLst>
          </p:cNvPr>
          <p:cNvSpPr txBox="1"/>
          <p:nvPr/>
        </p:nvSpPr>
        <p:spPr>
          <a:xfrm>
            <a:off x="11218606" y="212436"/>
            <a:ext cx="30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F213BA6-7A9E-49BB-B626-E9C7E106F6EC}"/>
              </a:ext>
            </a:extLst>
          </p:cNvPr>
          <p:cNvSpPr/>
          <p:nvPr/>
        </p:nvSpPr>
        <p:spPr>
          <a:xfrm>
            <a:off x="484909" y="995886"/>
            <a:ext cx="1122218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Данные в кэш-памяти хранятся в виде блоков заданного размера, которые обычно называют кэш-линиями.</a:t>
            </a:r>
          </a:p>
          <a:p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Для распределения данных по кэш-линиям применяют 3 основных алгоритма:</a:t>
            </a:r>
          </a:p>
          <a:p>
            <a:pPr indent="266700">
              <a:lnSpc>
                <a:spcPct val="125000"/>
              </a:lnSpc>
              <a:buAutoNum type="arabicParenR"/>
            </a:pPr>
            <a:r>
              <a:rPr lang="ru-RU" dirty="0">
                <a:latin typeface="Times New Roman CYR" panose="02020603050405020304" pitchFamily="18" charset="-52"/>
                <a:cs typeface="Times New Roman" panose="02020603050405020304" pitchFamily="18" charset="0"/>
              </a:rPr>
              <a:t>Прямое отображение (</a:t>
            </a:r>
            <a:r>
              <a:rPr lang="en-US" dirty="0">
                <a:latin typeface="Times New Roman CYR" panose="02020603050405020304" pitchFamily="18" charset="-52"/>
                <a:cs typeface="Times New Roman" panose="02020603050405020304" pitchFamily="18" charset="0"/>
              </a:rPr>
              <a:t>direct mapped cache)</a:t>
            </a:r>
            <a:endParaRPr lang="ru-RU" dirty="0">
              <a:latin typeface="Times New Roman CYR" panose="02020603050405020304" pitchFamily="18" charset="-52"/>
              <a:cs typeface="Times New Roman" panose="02020603050405020304" pitchFamily="18" charset="0"/>
            </a:endParaRPr>
          </a:p>
          <a:p>
            <a:pPr indent="266700">
              <a:lnSpc>
                <a:spcPct val="125000"/>
              </a:lnSpc>
              <a:buAutoNum type="arabicParenR"/>
            </a:pPr>
            <a:r>
              <a:rPr lang="ru-RU" dirty="0">
                <a:latin typeface="Times New Roman CYR" panose="02020603050405020304" pitchFamily="18" charset="-52"/>
                <a:cs typeface="Times New Roman" panose="02020603050405020304" pitchFamily="18" charset="0"/>
              </a:rPr>
              <a:t>Полностью ассоциативное отображение</a:t>
            </a:r>
            <a:r>
              <a:rPr lang="en-US" dirty="0">
                <a:latin typeface="Times New Roman CYR" panose="02020603050405020304" pitchFamily="18" charset="-52"/>
                <a:cs typeface="Times New Roman" panose="02020603050405020304" pitchFamily="18" charset="0"/>
              </a:rPr>
              <a:t> (fully associative cache)</a:t>
            </a:r>
            <a:endParaRPr lang="ru-RU" dirty="0">
              <a:latin typeface="Times New Roman CYR" panose="02020603050405020304" pitchFamily="18" charset="-52"/>
              <a:cs typeface="Times New Roman" panose="02020603050405020304" pitchFamily="18" charset="0"/>
            </a:endParaRPr>
          </a:p>
          <a:p>
            <a:pPr indent="266700">
              <a:lnSpc>
                <a:spcPct val="125000"/>
              </a:lnSpc>
              <a:buAutoNum type="arabicParenR"/>
            </a:pPr>
            <a:r>
              <a:rPr lang="ru-RU" dirty="0">
                <a:latin typeface="Times New Roman CYR" panose="02020603050405020304" pitchFamily="18" charset="-52"/>
                <a:cs typeface="Times New Roman" panose="02020603050405020304" pitchFamily="18" charset="0"/>
              </a:rPr>
              <a:t>Наборно-ассоциативное или множественно-ассоциативное или </a:t>
            </a:r>
            <a:r>
              <a:rPr lang="en-US" dirty="0">
                <a:latin typeface="Times New Roman CYR" panose="02020603050405020304" pitchFamily="18" charset="-52"/>
                <a:cs typeface="Times New Roman" panose="02020603050405020304" pitchFamily="18" charset="0"/>
              </a:rPr>
              <a:t>k</a:t>
            </a:r>
            <a:r>
              <a:rPr lang="ru-RU" dirty="0">
                <a:latin typeface="Times New Roman CYR" panose="02020603050405020304" pitchFamily="18" charset="-52"/>
                <a:cs typeface="Times New Roman" panose="02020603050405020304" pitchFamily="18" charset="0"/>
              </a:rPr>
              <a:t>-канальное ассоциативное (</a:t>
            </a:r>
            <a:r>
              <a:rPr lang="en-US" dirty="0">
                <a:latin typeface="Times New Roman CYR" panose="02020603050405020304" pitchFamily="18" charset="-52"/>
                <a:cs typeface="Times New Roman" panose="02020603050405020304" pitchFamily="18" charset="0"/>
              </a:rPr>
              <a:t>k-way set associative cache)</a:t>
            </a:r>
            <a:endParaRPr lang="ru-RU" dirty="0">
              <a:latin typeface="Times New Roman CYR" panose="02020603050405020304" pitchFamily="18" charset="-52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2050" name="Picture 2" descr="https://studfile.net/html/2706/195/html_ogMRP60BeN.JcJf/img-FJpxli.png">
            <a:extLst>
              <a:ext uri="{FF2B5EF4-FFF2-40B4-BE49-F238E27FC236}">
                <a16:creationId xmlns:a16="http://schemas.microsoft.com/office/drawing/2014/main" id="{26203349-D53C-4193-A4C1-F9C254099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243" y="3266808"/>
            <a:ext cx="3687896" cy="332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tudfile.net/html/2706/195/html_ogMRP60BeN.JcJf/img-GoYZC6.png">
            <a:extLst>
              <a:ext uri="{FF2B5EF4-FFF2-40B4-BE49-F238E27FC236}">
                <a16:creationId xmlns:a16="http://schemas.microsoft.com/office/drawing/2014/main" id="{6F8E80BA-AC3D-4B3B-933B-59C79AC54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40" y="3311613"/>
            <a:ext cx="3766549" cy="332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studfile.net/html/2706/195/html_ogMRP60BeN.JcJf/img-qUprW5.png">
            <a:extLst>
              <a:ext uri="{FF2B5EF4-FFF2-40B4-BE49-F238E27FC236}">
                <a16:creationId xmlns:a16="http://schemas.microsoft.com/office/drawing/2014/main" id="{D9A080CC-B021-4B4A-90A5-04B4146FC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983" y="3233199"/>
            <a:ext cx="3918779" cy="339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8DB663B-EA10-4649-9A85-9A61CC377AC0}"/>
              </a:ext>
            </a:extLst>
          </p:cNvPr>
          <p:cNvSpPr/>
          <p:nvPr/>
        </p:nvSpPr>
        <p:spPr>
          <a:xfrm>
            <a:off x="368552" y="3496986"/>
            <a:ext cx="939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 CYR" panose="02020603050405020304" pitchFamily="18" charset="-52"/>
                <a:cs typeface="Times New Roman" panose="02020603050405020304" pitchFamily="18" charset="0"/>
              </a:rPr>
              <a:t>Прямое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04AF81F-0C77-4759-997D-5BB2D3E434AE}"/>
              </a:ext>
            </a:extLst>
          </p:cNvPr>
          <p:cNvSpPr/>
          <p:nvPr/>
        </p:nvSpPr>
        <p:spPr>
          <a:xfrm>
            <a:off x="4201915" y="3487429"/>
            <a:ext cx="17158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 CYR" panose="02020603050405020304" pitchFamily="18" charset="-52"/>
                <a:cs typeface="Times New Roman" panose="02020603050405020304" pitchFamily="18" charset="0"/>
              </a:rPr>
              <a:t>Полностью ассоциативное 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7107FF7-9E45-4231-9633-6AD30998168A}"/>
              </a:ext>
            </a:extLst>
          </p:cNvPr>
          <p:cNvSpPr/>
          <p:nvPr/>
        </p:nvSpPr>
        <p:spPr>
          <a:xfrm>
            <a:off x="8115431" y="3384885"/>
            <a:ext cx="18491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 CYR" panose="02020603050405020304" pitchFamily="18" charset="-52"/>
                <a:cs typeface="Times New Roman" panose="02020603050405020304" pitchFamily="18" charset="0"/>
              </a:rPr>
              <a:t>Множественно- ассоциативное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779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0363AD-98A7-42A2-8AD1-D59F5F37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0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b="1" dirty="0"/>
              <a:t>Предвыборка данных в кэш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021D2-8BB5-47B5-ADB7-F54EEEDD0515}"/>
              </a:ext>
            </a:extLst>
          </p:cNvPr>
          <p:cNvSpPr txBox="1"/>
          <p:nvPr/>
        </p:nvSpPr>
        <p:spPr>
          <a:xfrm>
            <a:off x="11218606" y="212436"/>
            <a:ext cx="30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pic>
        <p:nvPicPr>
          <p:cNvPr id="3074" name="Picture 2" descr="Making Temporal Prefetchers Practical: The MISB Prefetcher - Research  Articles - Research Collaboration and Enablement - Arm Community">
            <a:extLst>
              <a:ext uri="{FF2B5EF4-FFF2-40B4-BE49-F238E27FC236}">
                <a16:creationId xmlns:a16="http://schemas.microsoft.com/office/drawing/2014/main" id="{5F752961-36F2-478E-8E3E-9B14E26FA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36" y="1796791"/>
            <a:ext cx="10079102" cy="478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0B59BE5-74C8-49FA-AD73-E17D042D94BF}"/>
              </a:ext>
            </a:extLst>
          </p:cNvPr>
          <p:cNvSpPr/>
          <p:nvPr/>
        </p:nvSpPr>
        <p:spPr>
          <a:xfrm>
            <a:off x="296173" y="1150460"/>
            <a:ext cx="11823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Предвыборка данных в кэш – это загрузка данных или команд из основной памяти в кэш заранее, чтобы избежать промаха кэша при обращении к этим данным. Может выполняться как аппаратными, так и программными методами.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78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CC18F-0336-470A-A15B-54B7D6458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194" y="127000"/>
            <a:ext cx="10515600" cy="765585"/>
          </a:xfrm>
        </p:spPr>
        <p:txBody>
          <a:bodyPr/>
          <a:lstStyle/>
          <a:p>
            <a:pPr algn="ctr"/>
            <a:r>
              <a:rPr lang="ru-RU" b="1" dirty="0"/>
              <a:t>Аппаратная предвыборка команд и данных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C5ECB-BF6F-4A34-BBD8-D43A3C6C34F7}"/>
              </a:ext>
            </a:extLst>
          </p:cNvPr>
          <p:cNvSpPr txBox="1"/>
          <p:nvPr/>
        </p:nvSpPr>
        <p:spPr>
          <a:xfrm>
            <a:off x="11218606" y="212436"/>
            <a:ext cx="30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pic>
        <p:nvPicPr>
          <p:cNvPr id="4098" name="Picture 2" descr="Cache prefetching - Wikipedia">
            <a:extLst>
              <a:ext uri="{FF2B5EF4-FFF2-40B4-BE49-F238E27FC236}">
                <a16:creationId xmlns:a16="http://schemas.microsoft.com/office/drawing/2014/main" id="{F6E7B08D-8C2B-411C-9571-A1C30D43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49" y="1654907"/>
            <a:ext cx="6234461" cy="514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E76CC92-1B7F-4F6F-ACF7-529B1B3FAE5B}"/>
              </a:ext>
            </a:extLst>
          </p:cNvPr>
          <p:cNvSpPr/>
          <p:nvPr/>
        </p:nvSpPr>
        <p:spPr>
          <a:xfrm>
            <a:off x="7082579" y="1905931"/>
            <a:ext cx="4895384" cy="2414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 CYR" panose="02020603050405020304" pitchFamily="18" charset="-52"/>
                <a:cs typeface="Times New Roman" panose="02020603050405020304" pitchFamily="18" charset="0"/>
              </a:rPr>
              <a:t>Преимущества аппаратной предвыборки: </a:t>
            </a:r>
            <a:endParaRPr lang="ru-RU" dirty="0">
              <a:latin typeface="Times New Roman CYR" panose="02020603050405020304" pitchFamily="18" charset="-52"/>
              <a:cs typeface="Times New Roman" panose="02020603050405020304" pitchFamily="18" charset="0"/>
            </a:endParaRPr>
          </a:p>
          <a:p>
            <a:pPr indent="2667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 CYR" panose="02020603050405020304" pitchFamily="18" charset="-52"/>
                <a:cs typeface="Times New Roman" panose="02020603050405020304" pitchFamily="18" charset="0"/>
              </a:rPr>
              <a:t>Процессор анализирует паттерны доступа к памяти прямо во время работы программы</a:t>
            </a:r>
          </a:p>
          <a:p>
            <a:pPr indent="2667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 CYR" panose="02020603050405020304" pitchFamily="18" charset="-52"/>
                <a:cs typeface="Times New Roman" panose="02020603050405020304" pitchFamily="18" charset="0"/>
              </a:rPr>
              <a:t>Отлично подходит для предвыборки команд</a:t>
            </a:r>
            <a:r>
              <a:rPr lang="en-US" dirty="0">
                <a:latin typeface="Times New Roman CYR" panose="02020603050405020304" pitchFamily="18" charset="-52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 CYR" panose="02020603050405020304" pitchFamily="18" charset="-52"/>
                <a:cs typeface="Times New Roman" panose="02020603050405020304" pitchFamily="18" charset="0"/>
              </a:rPr>
              <a:t>и последовательных доступов к памяти (например, обход массива)</a:t>
            </a:r>
          </a:p>
          <a:p>
            <a:pPr indent="2667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ru-RU" dirty="0">
              <a:latin typeface="Times New Roman CYR" panose="02020603050405020304" pitchFamily="18" charset="-52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34DB789-2A64-4268-AA57-65EF8C2EED8A}"/>
              </a:ext>
            </a:extLst>
          </p:cNvPr>
          <p:cNvSpPr/>
          <p:nvPr/>
        </p:nvSpPr>
        <p:spPr>
          <a:xfrm>
            <a:off x="5460079" y="4320310"/>
            <a:ext cx="5912715" cy="2068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 CYR" panose="02020603050405020304" pitchFamily="18" charset="-52"/>
                <a:cs typeface="Times New Roman" panose="02020603050405020304" pitchFamily="18" charset="0"/>
              </a:rPr>
              <a:t>Недостатки аппаратной предвыборки: </a:t>
            </a:r>
            <a:endParaRPr lang="ru-RU" dirty="0">
              <a:latin typeface="Times New Roman CYR" panose="02020603050405020304" pitchFamily="18" charset="-52"/>
              <a:cs typeface="Times New Roman" panose="02020603050405020304" pitchFamily="18" charset="0"/>
            </a:endParaRPr>
          </a:p>
          <a:p>
            <a:pPr indent="2667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 CYR" panose="02020603050405020304" pitchFamily="18" charset="-52"/>
                <a:cs typeface="Times New Roman" panose="02020603050405020304" pitchFamily="18" charset="0"/>
              </a:rPr>
              <a:t>Дополнительные накладные расходы процессора на анализ паттернов</a:t>
            </a:r>
          </a:p>
          <a:p>
            <a:pPr indent="2667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 CYR" panose="02020603050405020304" pitchFamily="18" charset="-52"/>
                <a:cs typeface="Times New Roman" panose="02020603050405020304" pitchFamily="18" charset="0"/>
              </a:rPr>
              <a:t>Сложные паттерны (например, непрямой доступ к элементам массива) трудно предсказать во время исполнения программы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8AE4669-20E5-43CF-B86D-3CDE90E2B33E}"/>
              </a:ext>
            </a:extLst>
          </p:cNvPr>
          <p:cNvSpPr/>
          <p:nvPr/>
        </p:nvSpPr>
        <p:spPr>
          <a:xfrm>
            <a:off x="665233" y="810721"/>
            <a:ext cx="108995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Аппаратная предвыборка данных осуществляется процессором с помощью встроенных алгоритмов. Существует множество методов, один из самых популярных – потоковый буфер.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A68D17D-0270-4A10-930D-743782F3E821}"/>
              </a:ext>
            </a:extLst>
          </p:cNvPr>
          <p:cNvSpPr/>
          <p:nvPr/>
        </p:nvSpPr>
        <p:spPr>
          <a:xfrm>
            <a:off x="857194" y="1470241"/>
            <a:ext cx="3733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 CYR" panose="02020603050405020304" pitchFamily="18" charset="-52"/>
                <a:cs typeface="Times New Roman" panose="02020603050405020304" pitchFamily="18" charset="0"/>
              </a:rPr>
              <a:t>Схема работы потокового буфера: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17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8EE196-5206-408A-A96A-5BCB594C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43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Программная предвыборка данных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640AD8-9E25-45A6-A84C-FBC212047D25}"/>
              </a:ext>
            </a:extLst>
          </p:cNvPr>
          <p:cNvSpPr txBox="1"/>
          <p:nvPr/>
        </p:nvSpPr>
        <p:spPr>
          <a:xfrm>
            <a:off x="11218606" y="212436"/>
            <a:ext cx="30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0B2DCC7-63C6-4F88-B1E5-AA5CC75A8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15" y="2008097"/>
            <a:ext cx="11836885" cy="3985644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CBE0B50-4DAD-429C-A8FF-8FAAF405E17D}"/>
              </a:ext>
            </a:extLst>
          </p:cNvPr>
          <p:cNvSpPr/>
          <p:nvPr/>
        </p:nvSpPr>
        <p:spPr>
          <a:xfrm>
            <a:off x="686267" y="6109343"/>
            <a:ext cx="455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 CYR" panose="02020603050405020304" pitchFamily="18" charset="-52"/>
                <a:cs typeface="Times New Roman" panose="02020603050405020304" pitchFamily="18" charset="0"/>
              </a:rPr>
              <a:t>Код до добавления команд предвыборки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D840DE8-5517-4D65-A5B2-3F168032D0EA}"/>
              </a:ext>
            </a:extLst>
          </p:cNvPr>
          <p:cNvSpPr/>
          <p:nvPr/>
        </p:nvSpPr>
        <p:spPr>
          <a:xfrm>
            <a:off x="6096000" y="6109343"/>
            <a:ext cx="5409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 CYR" panose="02020603050405020304" pitchFamily="18" charset="-52"/>
                <a:cs typeface="Times New Roman" panose="02020603050405020304" pitchFamily="18" charset="0"/>
              </a:rPr>
              <a:t>Код со вставленными командами предвыборки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7653763-1D79-4793-B435-E73CA2A6625E}"/>
              </a:ext>
            </a:extLst>
          </p:cNvPr>
          <p:cNvSpPr/>
          <p:nvPr/>
        </p:nvSpPr>
        <p:spPr>
          <a:xfrm>
            <a:off x="497092" y="1246164"/>
            <a:ext cx="11552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Программная предвыборка данных выполняется программистом или компилятором путем вставки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prefetch-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инструкций. Главное преимущество в том, что можно проанализировать более сложные паттерны доступа к памяти.</a:t>
            </a:r>
          </a:p>
        </p:txBody>
      </p:sp>
    </p:spTree>
    <p:extLst>
      <p:ext uri="{BB962C8B-B14F-4D97-AF65-F5344CB8AC3E}">
        <p14:creationId xmlns:p14="http://schemas.microsoft.com/office/powerpoint/2010/main" val="255076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FB4A0-7077-4879-9689-0F42800B7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7" y="43606"/>
            <a:ext cx="10601325" cy="107632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Алгоритмы программной предвыборки данных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151434-995C-4E8A-AE06-E27BDEB49C07}"/>
              </a:ext>
            </a:extLst>
          </p:cNvPr>
          <p:cNvSpPr txBox="1"/>
          <p:nvPr/>
        </p:nvSpPr>
        <p:spPr>
          <a:xfrm>
            <a:off x="11218606" y="212436"/>
            <a:ext cx="30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7FCE115-F260-4DE8-A085-31FB45A032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9364" y="1626236"/>
            <a:ext cx="5568951" cy="196469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B0C6DE5-0639-4D63-804E-7DCB95DF165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9068" y="3590926"/>
            <a:ext cx="5568952" cy="3038266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F2C6F86-FFEF-4471-A251-6A805C5DAB41}"/>
              </a:ext>
            </a:extLst>
          </p:cNvPr>
          <p:cNvSpPr/>
          <p:nvPr/>
        </p:nvSpPr>
        <p:spPr>
          <a:xfrm>
            <a:off x="1751945" y="1003751"/>
            <a:ext cx="1700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 CYR" panose="02020603050405020304" pitchFamily="18" charset="-52"/>
                <a:cs typeface="Times New Roman" panose="02020603050405020304" pitchFamily="18" charset="0"/>
              </a:rPr>
              <a:t>Для массивов: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5B97068-CEA7-4D20-AD8B-23670AAE372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63234" y="1649689"/>
            <a:ext cx="5363748" cy="214253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A97E227-C58D-4508-A7DA-9EBE6A1B10D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898020" y="3792222"/>
            <a:ext cx="5940425" cy="2794635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569D641-0E5D-4FD0-AD90-9FEBD03444E8}"/>
              </a:ext>
            </a:extLst>
          </p:cNvPr>
          <p:cNvSpPr/>
          <p:nvPr/>
        </p:nvSpPr>
        <p:spPr>
          <a:xfrm>
            <a:off x="6791116" y="976657"/>
            <a:ext cx="4107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 CYR" panose="02020603050405020304" pitchFamily="18" charset="-52"/>
                <a:cs typeface="Times New Roman" panose="02020603050405020304" pitchFamily="18" charset="0"/>
              </a:rPr>
              <a:t>Для рекурсивных структур данных: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A86140-0291-4326-9110-D2B9C3014058}"/>
              </a:ext>
            </a:extLst>
          </p:cNvPr>
          <p:cNvSpPr/>
          <p:nvPr/>
        </p:nvSpPr>
        <p:spPr>
          <a:xfrm>
            <a:off x="535621" y="2671754"/>
            <a:ext cx="1700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Прямой доступ по индексу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A8A80D8-9666-40D5-8BF2-ABB1D49265DC}"/>
              </a:ext>
            </a:extLst>
          </p:cNvPr>
          <p:cNvSpPr/>
          <p:nvPr/>
        </p:nvSpPr>
        <p:spPr>
          <a:xfrm>
            <a:off x="329068" y="4770099"/>
            <a:ext cx="20636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Непрямой доступ (с вычислением индекса)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7327097-7ECA-4EC6-89DA-A76788FDC973}"/>
              </a:ext>
            </a:extLst>
          </p:cNvPr>
          <p:cNvSpPr/>
          <p:nvPr/>
        </p:nvSpPr>
        <p:spPr>
          <a:xfrm>
            <a:off x="6263529" y="1345989"/>
            <a:ext cx="2073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Жадный алгоритм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5D378D9-0770-4688-A504-E3ED5E5BD2C0}"/>
              </a:ext>
            </a:extLst>
          </p:cNvPr>
          <p:cNvSpPr/>
          <p:nvPr/>
        </p:nvSpPr>
        <p:spPr>
          <a:xfrm>
            <a:off x="6163234" y="3592772"/>
            <a:ext cx="2073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Алгоритм линеаризации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4317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E0F523-962E-4EEE-92F4-D1F7F7167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271" y="385788"/>
            <a:ext cx="8743950" cy="391959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Инфраструктура для разработки компиляторов </a:t>
            </a:r>
            <a:r>
              <a:rPr lang="en-US" b="1" dirty="0"/>
              <a:t>LLVM</a:t>
            </a:r>
            <a:endParaRPr lang="ru-RU" b="1" dirty="0"/>
          </a:p>
        </p:txBody>
      </p:sp>
      <p:pic>
        <p:nvPicPr>
          <p:cNvPr id="5124" name="Picture 4" descr="Diagram depicting LLVM (low level virtual machine) being used as a collection of modular and reusable compiler and toolchain technologies for data.">
            <a:extLst>
              <a:ext uri="{FF2B5EF4-FFF2-40B4-BE49-F238E27FC236}">
                <a16:creationId xmlns:a16="http://schemas.microsoft.com/office/drawing/2014/main" id="{F8BF560A-E9BC-42C5-AF21-8047D7188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1813"/>
            <a:ext cx="11971310" cy="34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BA1B8A-9802-4DC6-AB27-BD702A33EDF1}"/>
              </a:ext>
            </a:extLst>
          </p:cNvPr>
          <p:cNvSpPr txBox="1"/>
          <p:nvPr/>
        </p:nvSpPr>
        <p:spPr>
          <a:xfrm>
            <a:off x="11218606" y="212436"/>
            <a:ext cx="30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pic>
        <p:nvPicPr>
          <p:cNvPr id="13" name="Рисунок 12" descr="4: The hierarchical levels in an LLVM input program. A call-graph SCC is a particular pattern amongst the functions in a module. Similarly, a loop and a region are particular patterns on the CFG of a function. ">
            <a:extLst>
              <a:ext uri="{FF2B5EF4-FFF2-40B4-BE49-F238E27FC236}">
                <a16:creationId xmlns:a16="http://schemas.microsoft.com/office/drawing/2014/main" id="{6EAD9AFD-677E-43B1-B420-3FC5B24E8EE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694" y="4645314"/>
            <a:ext cx="2705100" cy="2000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68A304E3-F381-4F48-B7FB-69B6005989FC}"/>
              </a:ext>
            </a:extLst>
          </p:cNvPr>
          <p:cNvCxnSpPr>
            <a:cxnSpLocks/>
          </p:cNvCxnSpPr>
          <p:nvPr/>
        </p:nvCxnSpPr>
        <p:spPr>
          <a:xfrm>
            <a:off x="8001000" y="4304393"/>
            <a:ext cx="504825" cy="75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FAD77A9-A577-4A24-9BAD-4D2FDBD1CFC2}"/>
              </a:ext>
            </a:extLst>
          </p:cNvPr>
          <p:cNvSpPr/>
          <p:nvPr/>
        </p:nvSpPr>
        <p:spPr>
          <a:xfrm>
            <a:off x="542562" y="4337240"/>
            <a:ext cx="64640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Некоторые важные инструкции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LLVM 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load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и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store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обращение к памяти (запись и чтение)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getelementptr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gep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вычисление адреса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phi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абстракция, определяющая значение переменной при различных переходах (например, в циклах)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alloca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выделение памяти в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стэк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icmp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сравнение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select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выбор из двух вариантов по условию</a:t>
            </a:r>
          </a:p>
        </p:txBody>
      </p:sp>
    </p:spTree>
    <p:extLst>
      <p:ext uri="{BB962C8B-B14F-4D97-AF65-F5344CB8AC3E}">
        <p14:creationId xmlns:p14="http://schemas.microsoft.com/office/powerpoint/2010/main" val="41718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080E2-76D6-447A-9FCF-C72E97DD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550"/>
            <a:ext cx="10515600" cy="608269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Реализация предвыборки для массивов с непрямым доступом к элементам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4B807-A282-49C2-BEE4-ADCE6698CF0E}"/>
              </a:ext>
            </a:extLst>
          </p:cNvPr>
          <p:cNvSpPr txBox="1"/>
          <p:nvPr/>
        </p:nvSpPr>
        <p:spPr>
          <a:xfrm>
            <a:off x="11218606" y="212436"/>
            <a:ext cx="30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1E9E85C-BA4C-4103-BB40-2FDA54E571A8}"/>
              </a:ext>
            </a:extLst>
          </p:cNvPr>
          <p:cNvSpPr/>
          <p:nvPr/>
        </p:nvSpPr>
        <p:spPr>
          <a:xfrm>
            <a:off x="408317" y="1194851"/>
            <a:ext cx="11118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Для реализации был выбран данный тип массивов, так как такой паттерн трудно предугадывать процессору.</a:t>
            </a:r>
          </a:p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Программа выполнена в виде прохода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LLVM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. В результате работы алгоритма получается такая трансформация: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2BB59BF-6DAD-42A1-BEE9-913EF65BCFB3}"/>
              </a:ext>
            </a:extLst>
          </p:cNvPr>
          <p:cNvSpPr/>
          <p:nvPr/>
        </p:nvSpPr>
        <p:spPr>
          <a:xfrm>
            <a:off x="408317" y="3035392"/>
            <a:ext cx="208471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cs typeface="Courier New" panose="02070309020205020404" pitchFamily="49" charset="0"/>
              </a:rPr>
              <a:t>i</a:t>
            </a:r>
            <a:r>
              <a:rPr lang="en-US" dirty="0">
                <a:cs typeface="Courier New" panose="02070309020205020404" pitchFamily="49" charset="0"/>
              </a:rPr>
              <a:t> = </a:t>
            </a:r>
            <a:r>
              <a:rPr lang="en-US" b="1" dirty="0">
                <a:cs typeface="Courier New" panose="02070309020205020404" pitchFamily="49" charset="0"/>
              </a:rPr>
              <a:t>phi</a:t>
            </a:r>
            <a:r>
              <a:rPr lang="en-US" dirty="0">
                <a:cs typeface="Courier New" panose="02070309020205020404" pitchFamily="49" charset="0"/>
              </a:rPr>
              <a:t> [ %</a:t>
            </a:r>
            <a:r>
              <a:rPr lang="en-US" dirty="0" err="1">
                <a:cs typeface="Courier New" panose="02070309020205020404" pitchFamily="49" charset="0"/>
              </a:rPr>
              <a:t>inc</a:t>
            </a:r>
            <a:r>
              <a:rPr lang="en-US" dirty="0">
                <a:cs typeface="Courier New" panose="02070309020205020404" pitchFamily="49" charset="0"/>
              </a:rPr>
              <a:t>, 0]</a:t>
            </a:r>
          </a:p>
          <a:p>
            <a:r>
              <a:rPr lang="en-US" dirty="0">
                <a:cs typeface="Courier New" panose="02070309020205020404" pitchFamily="49" charset="0"/>
              </a:rPr>
              <a:t>ptr1</a:t>
            </a:r>
            <a:r>
              <a:rPr lang="ru-RU" dirty="0">
                <a:cs typeface="Courier New" panose="02070309020205020404" pitchFamily="49" charset="0"/>
              </a:rPr>
              <a:t> = </a:t>
            </a:r>
            <a:r>
              <a:rPr lang="ru-RU" b="1" dirty="0" err="1">
                <a:cs typeface="Courier New" panose="02070309020205020404" pitchFamily="49" charset="0"/>
              </a:rPr>
              <a:t>ge</a:t>
            </a:r>
            <a:r>
              <a:rPr lang="en-US" b="1" dirty="0">
                <a:cs typeface="Courier New" panose="02070309020205020404" pitchFamily="49" charset="0"/>
              </a:rPr>
              <a:t>p</a:t>
            </a:r>
            <a:r>
              <a:rPr lang="ru-RU" dirty="0">
                <a:cs typeface="Courier New" panose="02070309020205020404" pitchFamily="49" charset="0"/>
              </a:rPr>
              <a:t> arr2, i 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index</a:t>
            </a:r>
            <a:r>
              <a:rPr lang="ru-RU" dirty="0">
                <a:cs typeface="Courier New" panose="02070309020205020404" pitchFamily="49" charset="0"/>
              </a:rPr>
              <a:t> = </a:t>
            </a:r>
            <a:r>
              <a:rPr lang="ru-RU" b="1" dirty="0" err="1">
                <a:cs typeface="Courier New" panose="02070309020205020404" pitchFamily="49" charset="0"/>
              </a:rPr>
              <a:t>ld</a:t>
            </a:r>
            <a:r>
              <a:rPr lang="ru-RU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ptr1</a:t>
            </a:r>
            <a:endParaRPr lang="ru-RU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ptr2</a:t>
            </a:r>
            <a:r>
              <a:rPr lang="ru-RU" dirty="0">
                <a:cs typeface="Courier New" panose="02070309020205020404" pitchFamily="49" charset="0"/>
              </a:rPr>
              <a:t> =</a:t>
            </a:r>
            <a:r>
              <a:rPr lang="ru-RU" b="1" dirty="0">
                <a:cs typeface="Courier New" panose="02070309020205020404" pitchFamily="49" charset="0"/>
              </a:rPr>
              <a:t> </a:t>
            </a:r>
            <a:r>
              <a:rPr lang="ru-RU" b="1" dirty="0" err="1">
                <a:cs typeface="Courier New" panose="02070309020205020404" pitchFamily="49" charset="0"/>
              </a:rPr>
              <a:t>ge</a:t>
            </a:r>
            <a:r>
              <a:rPr lang="en-US" b="1" dirty="0">
                <a:cs typeface="Courier New" panose="02070309020205020404" pitchFamily="49" charset="0"/>
              </a:rPr>
              <a:t>p</a:t>
            </a:r>
            <a:r>
              <a:rPr lang="ru-RU" dirty="0">
                <a:cs typeface="Courier New" panose="02070309020205020404" pitchFamily="49" charset="0"/>
              </a:rPr>
              <a:t> </a:t>
            </a:r>
            <a:r>
              <a:rPr lang="ru-RU" dirty="0" err="1">
                <a:cs typeface="Courier New" panose="02070309020205020404" pitchFamily="49" charset="0"/>
              </a:rPr>
              <a:t>arr</a:t>
            </a:r>
            <a:r>
              <a:rPr lang="ru-RU" dirty="0">
                <a:cs typeface="Courier New" panose="02070309020205020404" pitchFamily="49" charset="0"/>
              </a:rPr>
              <a:t>, </a:t>
            </a:r>
            <a:r>
              <a:rPr lang="en-US" dirty="0">
                <a:cs typeface="Courier New" panose="02070309020205020404" pitchFamily="49" charset="0"/>
              </a:rPr>
              <a:t>index</a:t>
            </a:r>
            <a:endParaRPr lang="ru-RU" dirty="0">
              <a:cs typeface="Courier New" panose="02070309020205020404" pitchFamily="49" charset="0"/>
            </a:endParaRPr>
          </a:p>
          <a:p>
            <a:r>
              <a:rPr lang="en-US" dirty="0" err="1">
                <a:cs typeface="Courier New" panose="02070309020205020404" pitchFamily="49" charset="0"/>
              </a:rPr>
              <a:t>elem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ru-RU" dirty="0">
                <a:cs typeface="Courier New" panose="02070309020205020404" pitchFamily="49" charset="0"/>
              </a:rPr>
              <a:t>= </a:t>
            </a:r>
            <a:r>
              <a:rPr lang="ru-RU" b="1" dirty="0">
                <a:cs typeface="Courier New" panose="02070309020205020404" pitchFamily="49" charset="0"/>
              </a:rPr>
              <a:t>l</a:t>
            </a:r>
            <a:r>
              <a:rPr lang="en-US" b="1" dirty="0">
                <a:cs typeface="Courier New" panose="02070309020205020404" pitchFamily="49" charset="0"/>
              </a:rPr>
              <a:t>d</a:t>
            </a:r>
            <a:r>
              <a:rPr lang="ru-RU" dirty="0">
                <a:cs typeface="Courier New" panose="02070309020205020404" pitchFamily="49" charset="0"/>
              </a:rPr>
              <a:t> i32, i32*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FC62F52-7784-41E8-9A2E-6BC4AD0631E0}"/>
              </a:ext>
            </a:extLst>
          </p:cNvPr>
          <p:cNvSpPr/>
          <p:nvPr/>
        </p:nvSpPr>
        <p:spPr>
          <a:xfrm>
            <a:off x="2820836" y="2178696"/>
            <a:ext cx="3418207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cs typeface="Courier New" panose="02070309020205020404" pitchFamily="49" charset="0"/>
              </a:rPr>
              <a:t>i</a:t>
            </a:r>
            <a:r>
              <a:rPr lang="en-US" dirty="0">
                <a:cs typeface="Courier New" panose="02070309020205020404" pitchFamily="49" charset="0"/>
              </a:rPr>
              <a:t> = </a:t>
            </a:r>
            <a:r>
              <a:rPr lang="en-US" b="1" dirty="0">
                <a:cs typeface="Courier New" panose="02070309020205020404" pitchFamily="49" charset="0"/>
              </a:rPr>
              <a:t>phi</a:t>
            </a:r>
            <a:r>
              <a:rPr lang="en-US" dirty="0">
                <a:cs typeface="Courier New" panose="02070309020205020404" pitchFamily="49" charset="0"/>
              </a:rPr>
              <a:t> [ %</a:t>
            </a:r>
            <a:r>
              <a:rPr lang="en-US" dirty="0" err="1">
                <a:cs typeface="Courier New" panose="02070309020205020404" pitchFamily="49" charset="0"/>
              </a:rPr>
              <a:t>inc</a:t>
            </a:r>
            <a:r>
              <a:rPr lang="en-US" dirty="0">
                <a:cs typeface="Courier New" panose="02070309020205020404" pitchFamily="49" charset="0"/>
              </a:rPr>
              <a:t>, 0]</a:t>
            </a:r>
          </a:p>
          <a:p>
            <a:r>
              <a:rPr lang="en-US" dirty="0">
                <a:cs typeface="Courier New" panose="02070309020205020404" pitchFamily="49" charset="0"/>
              </a:rPr>
              <a:t>ptr1</a:t>
            </a:r>
            <a:r>
              <a:rPr lang="ru-RU" dirty="0">
                <a:cs typeface="Courier New" panose="02070309020205020404" pitchFamily="49" charset="0"/>
              </a:rPr>
              <a:t> = </a:t>
            </a:r>
            <a:r>
              <a:rPr lang="ru-RU" b="1" dirty="0" err="1">
                <a:cs typeface="Courier New" panose="02070309020205020404" pitchFamily="49" charset="0"/>
              </a:rPr>
              <a:t>ge</a:t>
            </a:r>
            <a:r>
              <a:rPr lang="en-US" b="1" dirty="0">
                <a:cs typeface="Courier New" panose="02070309020205020404" pitchFamily="49" charset="0"/>
              </a:rPr>
              <a:t>p</a:t>
            </a:r>
            <a:r>
              <a:rPr lang="ru-RU" dirty="0">
                <a:cs typeface="Courier New" panose="02070309020205020404" pitchFamily="49" charset="0"/>
              </a:rPr>
              <a:t> arr2, i 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ptr1.pref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solidFill>
                  <a:srgbClr val="0070C0"/>
                </a:solidFill>
              </a:rPr>
              <a:t>= </a:t>
            </a:r>
            <a:r>
              <a:rPr lang="ru-RU" b="1" dirty="0" err="1">
                <a:solidFill>
                  <a:srgbClr val="0070C0"/>
                </a:solidFill>
                <a:cs typeface="Courier New" panose="02070309020205020404" pitchFamily="49" charset="0"/>
              </a:rPr>
              <a:t>ge</a:t>
            </a:r>
            <a:r>
              <a:rPr 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p</a:t>
            </a:r>
            <a:r>
              <a:rPr lang="ru-RU" dirty="0">
                <a:solidFill>
                  <a:srgbClr val="0070C0"/>
                </a:solidFill>
                <a:cs typeface="Courier New" panose="02070309020205020404" pitchFamily="49" charset="0"/>
              </a:rPr>
              <a:t> arr2, </a:t>
            </a:r>
            <a:r>
              <a:rPr lang="en-US" dirty="0" err="1">
                <a:solidFill>
                  <a:srgbClr val="0070C0"/>
                </a:solidFill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 + 64</a:t>
            </a:r>
            <a:r>
              <a:rPr lang="ru-RU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endParaRPr lang="en-US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index</a:t>
            </a:r>
            <a:r>
              <a:rPr lang="ru-RU" dirty="0">
                <a:cs typeface="Courier New" panose="02070309020205020404" pitchFamily="49" charset="0"/>
              </a:rPr>
              <a:t> = </a:t>
            </a:r>
            <a:r>
              <a:rPr lang="ru-RU" b="1" dirty="0" err="1">
                <a:cs typeface="Courier New" panose="02070309020205020404" pitchFamily="49" charset="0"/>
              </a:rPr>
              <a:t>ld</a:t>
            </a:r>
            <a:r>
              <a:rPr lang="ru-RU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ptr1</a:t>
            </a:r>
            <a:endParaRPr lang="ru-RU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ptr2</a:t>
            </a:r>
            <a:r>
              <a:rPr lang="ru-RU" dirty="0">
                <a:cs typeface="Courier New" panose="02070309020205020404" pitchFamily="49" charset="0"/>
              </a:rPr>
              <a:t> =</a:t>
            </a:r>
            <a:r>
              <a:rPr lang="ru-RU" b="1" dirty="0">
                <a:cs typeface="Courier New" panose="02070309020205020404" pitchFamily="49" charset="0"/>
              </a:rPr>
              <a:t> </a:t>
            </a:r>
            <a:r>
              <a:rPr lang="ru-RU" b="1" dirty="0" err="1">
                <a:cs typeface="Courier New" panose="02070309020205020404" pitchFamily="49" charset="0"/>
              </a:rPr>
              <a:t>ge</a:t>
            </a:r>
            <a:r>
              <a:rPr lang="en-US" b="1" dirty="0">
                <a:cs typeface="Courier New" panose="02070309020205020404" pitchFamily="49" charset="0"/>
              </a:rPr>
              <a:t>p</a:t>
            </a:r>
            <a:r>
              <a:rPr lang="ru-RU" dirty="0">
                <a:cs typeface="Courier New" panose="02070309020205020404" pitchFamily="49" charset="0"/>
              </a:rPr>
              <a:t> </a:t>
            </a:r>
            <a:r>
              <a:rPr lang="ru-RU" dirty="0" err="1">
                <a:cs typeface="Courier New" panose="02070309020205020404" pitchFamily="49" charset="0"/>
              </a:rPr>
              <a:t>arr</a:t>
            </a:r>
            <a:r>
              <a:rPr lang="ru-RU" dirty="0">
                <a:cs typeface="Courier New" panose="02070309020205020404" pitchFamily="49" charset="0"/>
              </a:rPr>
              <a:t>, </a:t>
            </a:r>
            <a:r>
              <a:rPr lang="en-US" dirty="0">
                <a:cs typeface="Courier New" panose="02070309020205020404" pitchFamily="49" charset="0"/>
              </a:rPr>
              <a:t>index</a:t>
            </a:r>
            <a:b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</a:br>
            <a:r>
              <a:rPr lang="en-US" dirty="0" err="1">
                <a:solidFill>
                  <a:srgbClr val="0070C0"/>
                </a:solidFill>
                <a:cs typeface="Courier New" panose="02070309020205020404" pitchFamily="49" charset="0"/>
              </a:rPr>
              <a:t>cond</a:t>
            </a:r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ru-RU" dirty="0">
                <a:solidFill>
                  <a:srgbClr val="0070C0"/>
                </a:solidFill>
              </a:rPr>
              <a:t>= </a:t>
            </a:r>
            <a:r>
              <a:rPr lang="ru-RU" b="1" dirty="0" err="1">
                <a:solidFill>
                  <a:srgbClr val="0070C0"/>
                </a:solidFill>
              </a:rPr>
              <a:t>icmp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size2 &lt;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 + 32</a:t>
            </a:r>
          </a:p>
          <a:p>
            <a:r>
              <a:rPr lang="en-US" dirty="0">
                <a:solidFill>
                  <a:srgbClr val="0070C0"/>
                </a:solidFill>
              </a:rPr>
              <a:t>index.1</a:t>
            </a:r>
            <a:r>
              <a:rPr lang="ru-RU" dirty="0">
                <a:solidFill>
                  <a:srgbClr val="0070C0"/>
                </a:solidFill>
              </a:rPr>
              <a:t> = </a:t>
            </a:r>
            <a:r>
              <a:rPr lang="ru-RU" b="1" dirty="0" err="1">
                <a:solidFill>
                  <a:srgbClr val="0070C0"/>
                </a:solidFill>
              </a:rPr>
              <a:t>select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cond</a:t>
            </a:r>
            <a:r>
              <a:rPr lang="ru-RU" dirty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size2</a:t>
            </a:r>
            <a:r>
              <a:rPr lang="ru-RU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+ 32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ptr1.1</a:t>
            </a:r>
            <a:r>
              <a:rPr lang="ru-RU" dirty="0">
                <a:solidFill>
                  <a:srgbClr val="0070C0"/>
                </a:solidFill>
              </a:rPr>
              <a:t> = </a:t>
            </a:r>
            <a:r>
              <a:rPr lang="ru-RU" b="1" dirty="0">
                <a:solidFill>
                  <a:srgbClr val="0070C0"/>
                </a:solidFill>
              </a:rPr>
              <a:t>g</a:t>
            </a:r>
            <a:r>
              <a:rPr lang="en-US" b="1" dirty="0">
                <a:solidFill>
                  <a:srgbClr val="0070C0"/>
                </a:solidFill>
              </a:rPr>
              <a:t>ep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rgbClr val="0070C0"/>
                </a:solidFill>
              </a:rPr>
              <a:t>arr2, </a:t>
            </a:r>
            <a:r>
              <a:rPr lang="en-US" dirty="0">
                <a:solidFill>
                  <a:srgbClr val="0070C0"/>
                </a:solidFill>
              </a:rPr>
              <a:t>index.1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index.pref</a:t>
            </a:r>
            <a:r>
              <a:rPr lang="ru-RU" dirty="0">
                <a:solidFill>
                  <a:srgbClr val="0070C0"/>
                </a:solidFill>
              </a:rPr>
              <a:t>  = </a:t>
            </a:r>
            <a:r>
              <a:rPr lang="ru-RU" b="1" dirty="0" err="1">
                <a:solidFill>
                  <a:srgbClr val="0070C0"/>
                </a:solidFill>
              </a:rPr>
              <a:t>ld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ptr1.1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ptr2.pref</a:t>
            </a:r>
            <a:r>
              <a:rPr lang="ru-RU" dirty="0">
                <a:solidFill>
                  <a:srgbClr val="0070C0"/>
                </a:solidFill>
              </a:rPr>
              <a:t> =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gep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arr</a:t>
            </a:r>
            <a:r>
              <a:rPr lang="ru-RU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index.pref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en-US" dirty="0" err="1">
                <a:cs typeface="Courier New" panose="02070309020205020404" pitchFamily="49" charset="0"/>
              </a:rPr>
              <a:t>elem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ru-RU" dirty="0">
                <a:cs typeface="Courier New" panose="02070309020205020404" pitchFamily="49" charset="0"/>
              </a:rPr>
              <a:t>= </a:t>
            </a:r>
            <a:r>
              <a:rPr lang="ru-RU" b="1" dirty="0">
                <a:cs typeface="Courier New" panose="02070309020205020404" pitchFamily="49" charset="0"/>
              </a:rPr>
              <a:t>l</a:t>
            </a:r>
            <a:r>
              <a:rPr lang="en-US" b="1" dirty="0">
                <a:cs typeface="Courier New" panose="02070309020205020404" pitchFamily="49" charset="0"/>
              </a:rPr>
              <a:t>d</a:t>
            </a:r>
            <a:r>
              <a:rPr lang="ru-RU" dirty="0">
                <a:cs typeface="Courier New" panose="02070309020205020404" pitchFamily="49" charset="0"/>
              </a:rPr>
              <a:t> i32, i32*</a:t>
            </a:r>
          </a:p>
          <a:p>
            <a:r>
              <a:rPr lang="nn-NO" b="1" dirty="0">
                <a:solidFill>
                  <a:srgbClr val="0070C0"/>
                </a:solidFill>
              </a:rPr>
              <a:t>prefetch </a:t>
            </a:r>
            <a:r>
              <a:rPr lang="nn-NO" dirty="0">
                <a:solidFill>
                  <a:srgbClr val="0070C0"/>
                </a:solidFill>
              </a:rPr>
              <a:t>ptr1.pref</a:t>
            </a:r>
          </a:p>
          <a:p>
            <a:r>
              <a:rPr lang="nn-NO" b="1" dirty="0">
                <a:solidFill>
                  <a:srgbClr val="0070C0"/>
                </a:solidFill>
              </a:rPr>
              <a:t>prefetch </a:t>
            </a:r>
            <a:r>
              <a:rPr lang="nn-NO" dirty="0">
                <a:solidFill>
                  <a:srgbClr val="0070C0"/>
                </a:solidFill>
              </a:rPr>
              <a:t>ptr2.pref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15995C0-0F66-4C1F-91B7-A907A69B9146}"/>
              </a:ext>
            </a:extLst>
          </p:cNvPr>
          <p:cNvSpPr/>
          <p:nvPr/>
        </p:nvSpPr>
        <p:spPr>
          <a:xfrm>
            <a:off x="6511256" y="2871193"/>
            <a:ext cx="13270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cs typeface="Courier New" panose="02070309020205020404" pitchFamily="49" charset="0"/>
              </a:rPr>
              <a:t>arr</a:t>
            </a:r>
            <a:r>
              <a:rPr lang="en-US" dirty="0">
                <a:cs typeface="Courier New" panose="02070309020205020404" pitchFamily="49" charset="0"/>
              </a:rPr>
              <a:t>[arr2[</a:t>
            </a:r>
            <a:r>
              <a:rPr lang="en-US" dirty="0" err="1">
                <a:cs typeface="Courier New" panose="02070309020205020404" pitchFamily="49" charset="0"/>
              </a:rPr>
              <a:t>i</a:t>
            </a:r>
            <a:r>
              <a:rPr lang="en-US" dirty="0">
                <a:cs typeface="Courier New" panose="02070309020205020404" pitchFamily="49" charset="0"/>
              </a:rPr>
              <a:t>]];</a:t>
            </a:r>
            <a:endParaRPr lang="ru-RU" dirty="0">
              <a:cs typeface="Courier New" panose="02070309020205020404" pitchFamily="49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F35FED-88E6-4F0E-9B24-B3F75FB1E4D5}"/>
              </a:ext>
            </a:extLst>
          </p:cNvPr>
          <p:cNvSpPr/>
          <p:nvPr/>
        </p:nvSpPr>
        <p:spPr>
          <a:xfrm>
            <a:off x="425149" y="2167179"/>
            <a:ext cx="1189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LLVM-IR:</a:t>
            </a:r>
            <a:endParaRPr lang="ru-RU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C7FBC705-A4D1-4039-979F-9362C0712EF9}"/>
              </a:ext>
            </a:extLst>
          </p:cNvPr>
          <p:cNvSpPr/>
          <p:nvPr/>
        </p:nvSpPr>
        <p:spPr>
          <a:xfrm>
            <a:off x="6431682" y="1942430"/>
            <a:ext cx="1406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аналог в Си</a:t>
            </a:r>
            <a:r>
              <a:rPr lang="en-US" dirty="0">
                <a:latin typeface="Times New Roman" panose="02020603050405020304" pitchFamily="18" charset="0"/>
              </a:rPr>
              <a:t>:</a:t>
            </a:r>
            <a:endParaRPr lang="ru-RU" dirty="0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6FEC706B-2A16-40D5-81C1-68FD2DFF0A1A}"/>
              </a:ext>
            </a:extLst>
          </p:cNvPr>
          <p:cNvCxnSpPr>
            <a:cxnSpLocks/>
          </p:cNvCxnSpPr>
          <p:nvPr/>
        </p:nvCxnSpPr>
        <p:spPr>
          <a:xfrm>
            <a:off x="2493034" y="3710419"/>
            <a:ext cx="327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35324A33-91F9-4834-9B9C-07786DAC83E8}"/>
              </a:ext>
            </a:extLst>
          </p:cNvPr>
          <p:cNvCxnSpPr>
            <a:cxnSpLocks/>
            <a:stCxn id="22" idx="3"/>
            <a:endCxn id="27" idx="1"/>
          </p:cNvCxnSpPr>
          <p:nvPr/>
        </p:nvCxnSpPr>
        <p:spPr>
          <a:xfrm>
            <a:off x="7838286" y="3055859"/>
            <a:ext cx="357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5A1A4D95-D47B-4E8F-812D-130E480B06F1}"/>
              </a:ext>
            </a:extLst>
          </p:cNvPr>
          <p:cNvSpPr/>
          <p:nvPr/>
        </p:nvSpPr>
        <p:spPr>
          <a:xfrm>
            <a:off x="8195415" y="2178696"/>
            <a:ext cx="2780581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cs typeface="Courier New" panose="02070309020205020404" pitchFamily="49" charset="0"/>
              </a:rPr>
              <a:t>arr</a:t>
            </a:r>
            <a:r>
              <a:rPr lang="en-US" dirty="0">
                <a:cs typeface="Courier New" panose="02070309020205020404" pitchFamily="49" charset="0"/>
              </a:rPr>
              <a:t>[arr2[</a:t>
            </a:r>
            <a:r>
              <a:rPr lang="en-US" dirty="0" err="1">
                <a:cs typeface="Courier New" panose="02070309020205020404" pitchFamily="49" charset="0"/>
              </a:rPr>
              <a:t>i</a:t>
            </a:r>
            <a:r>
              <a:rPr lang="en-US" dirty="0">
                <a:cs typeface="Courier New" panose="02070309020205020404" pitchFamily="49" charset="0"/>
              </a:rPr>
              <a:t>]];</a:t>
            </a:r>
          </a:p>
          <a:p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prefetch(arr2[i+64]);</a:t>
            </a:r>
          </a:p>
          <a:p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if (size &lt; (i+32))</a:t>
            </a:r>
          </a:p>
          <a:p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    prefetch(</a:t>
            </a:r>
            <a:r>
              <a:rPr lang="en-US" dirty="0" err="1">
                <a:solidFill>
                  <a:srgbClr val="0070C0"/>
                </a:solidFill>
                <a:cs typeface="Courier New" panose="02070309020205020404" pitchFamily="49" charset="0"/>
              </a:rPr>
              <a:t>arr</a:t>
            </a:r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[arr2[i+32]);</a:t>
            </a:r>
          </a:p>
          <a:p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else</a:t>
            </a:r>
          </a:p>
          <a:p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    prefetch(</a:t>
            </a:r>
            <a:r>
              <a:rPr lang="en-US" dirty="0" err="1">
                <a:solidFill>
                  <a:srgbClr val="0070C0"/>
                </a:solidFill>
                <a:cs typeface="Courier New" panose="02070309020205020404" pitchFamily="49" charset="0"/>
              </a:rPr>
              <a:t>arr</a:t>
            </a:r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[arr2[size]);</a:t>
            </a:r>
            <a:endParaRPr lang="ru-RU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57FD617B-0BD6-421D-9BC1-BF98FD32BE55}"/>
              </a:ext>
            </a:extLst>
          </p:cNvPr>
          <p:cNvSpPr/>
          <p:nvPr/>
        </p:nvSpPr>
        <p:spPr>
          <a:xfrm>
            <a:off x="6313805" y="4117688"/>
            <a:ext cx="38387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Описание алгоритма:</a:t>
            </a:r>
          </a:p>
          <a:p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buAutoNum type="arabicParenR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Находим непрямой доступ (в виде последовательного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gep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  <a:p>
            <a:pPr marL="342900" indent="-342900">
              <a:buAutoNum type="arabicParenR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Ограничиваем дистанцию </a:t>
            </a:r>
            <a:r>
              <a:rPr lang="ru-RU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префетча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чтобы не выйти за границу массива индексов</a:t>
            </a:r>
          </a:p>
          <a:p>
            <a:pPr marL="342900" indent="-342900">
              <a:buAutoNum type="arabicParenR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Вставляем </a:t>
            </a:r>
            <a:r>
              <a:rPr lang="ru-RU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префетч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на дистанцию, вычисленную по формуле</a:t>
            </a:r>
          </a:p>
          <a:p>
            <a:pPr marL="342900" indent="-342900">
              <a:buAutoNum type="arabicParenR"/>
            </a:pP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B38DAF19-1472-44DC-8798-50C198CFA610}"/>
                  </a:ext>
                </a:extLst>
              </p:cNvPr>
              <p:cNvSpPr/>
              <p:nvPr/>
            </p:nvSpPr>
            <p:spPr>
              <a:xfrm>
                <a:off x="9942995" y="4504935"/>
                <a:ext cx="2249005" cy="6004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ru-RU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ru-RU" sz="16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ru-RU" sz="1600" dirty="0"/>
              </a:p>
            </p:txBody>
          </p:sp>
        </mc:Choice>
        <mc:Fallback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B38DAF19-1472-44DC-8798-50C198CFA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2995" y="4504935"/>
                <a:ext cx="2249005" cy="6004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05C2E6E5-80B9-47F4-BA9D-C6311A8A2664}"/>
              </a:ext>
            </a:extLst>
          </p:cNvPr>
          <p:cNvSpPr/>
          <p:nvPr/>
        </p:nvSpPr>
        <p:spPr>
          <a:xfrm>
            <a:off x="10152560" y="5061059"/>
            <a:ext cx="17087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</a:rPr>
              <a:t>c</a:t>
            </a:r>
            <a:r>
              <a:rPr lang="ru-RU" sz="1600" dirty="0">
                <a:latin typeface="Times New Roman" panose="02020603050405020304" pitchFamily="18" charset="0"/>
              </a:rPr>
              <a:t> = 64</a:t>
            </a:r>
          </a:p>
          <a:p>
            <a:r>
              <a:rPr lang="en-US" sz="1600" dirty="0">
                <a:latin typeface="Times New Roman" panose="02020603050405020304" pitchFamily="18" charset="0"/>
              </a:rPr>
              <a:t>t – </a:t>
            </a:r>
            <a:r>
              <a:rPr lang="ru-RU" sz="1600" dirty="0">
                <a:latin typeface="Times New Roman" panose="02020603050405020304" pitchFamily="18" charset="0"/>
              </a:rPr>
              <a:t>число чтений </a:t>
            </a:r>
          </a:p>
          <a:p>
            <a:r>
              <a:rPr lang="en-US" sz="1600" dirty="0">
                <a:latin typeface="Times New Roman" panose="02020603050405020304" pitchFamily="18" charset="0"/>
              </a:rPr>
              <a:t>l – </a:t>
            </a:r>
            <a:r>
              <a:rPr lang="ru-RU" sz="1600" dirty="0">
                <a:latin typeface="Times New Roman" panose="02020603050405020304" pitchFamily="18" charset="0"/>
              </a:rPr>
              <a:t>число чтений в </a:t>
            </a:r>
            <a:r>
              <a:rPr lang="ru-RU" sz="1600" dirty="0" err="1">
                <a:latin typeface="Times New Roman" panose="02020603050405020304" pitchFamily="18" charset="0"/>
              </a:rPr>
              <a:t>префетче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endParaRPr lang="ru-RU" sz="160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C5BB974D-271E-4B31-ACCF-4B0182BD6AF5}"/>
              </a:ext>
            </a:extLst>
          </p:cNvPr>
          <p:cNvSpPr/>
          <p:nvPr/>
        </p:nvSpPr>
        <p:spPr>
          <a:xfrm>
            <a:off x="9903875" y="4126069"/>
            <a:ext cx="2144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Формула дистанции:</a:t>
            </a:r>
          </a:p>
        </p:txBody>
      </p:sp>
    </p:spTree>
    <p:extLst>
      <p:ext uri="{BB962C8B-B14F-4D97-AF65-F5344CB8AC3E}">
        <p14:creationId xmlns:p14="http://schemas.microsoft.com/office/powerpoint/2010/main" val="26407374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</TotalTime>
  <Words>850</Words>
  <Application>Microsoft Office PowerPoint</Application>
  <PresentationFormat>Широкоэкранный</PresentationFormat>
  <Paragraphs>136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Times New Roman</vt:lpstr>
      <vt:lpstr>Times New Roman CYR</vt:lpstr>
      <vt:lpstr>Тема Office</vt:lpstr>
      <vt:lpstr>Кадыров Тимур Валерьевич, группа 7308</vt:lpstr>
      <vt:lpstr>Иерархия памяти</vt:lpstr>
      <vt:lpstr>Структура кэш-памяти</vt:lpstr>
      <vt:lpstr> Предвыборка данных в кэш</vt:lpstr>
      <vt:lpstr>Аппаратная предвыборка команд и данных</vt:lpstr>
      <vt:lpstr>Программная предвыборка данных</vt:lpstr>
      <vt:lpstr>Алгоритмы программной предвыборки данных</vt:lpstr>
      <vt:lpstr>Инфраструктура для разработки компиляторов LLVM</vt:lpstr>
      <vt:lpstr>Реализация предвыборки для массивов с непрямым доступом к элементам</vt:lpstr>
      <vt:lpstr>Тестирование алгоритма</vt:lpstr>
      <vt:lpstr>Выводы по работе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Кадыров Тимур Валерьевич, группа 7308</dc:title>
  <dc:creator>Kotonikov Valv</dc:creator>
  <cp:lastModifiedBy>Kotonikov Valv</cp:lastModifiedBy>
  <cp:revision>77</cp:revision>
  <cp:lastPrinted>2023-05-22T21:26:20Z</cp:lastPrinted>
  <dcterms:created xsi:type="dcterms:W3CDTF">2021-06-10T09:42:06Z</dcterms:created>
  <dcterms:modified xsi:type="dcterms:W3CDTF">2023-05-22T21:34:53Z</dcterms:modified>
</cp:coreProperties>
</file>