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1" name="Alexey Paznikov"/>
  <p:cmAuthor clrIdx="1" id="1" initials="" lastIdx="1" name="Den Derzhav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47A08B-32C8-4295-8C3E-22B721DF8AE5}">
  <a:tblStyle styleId="{0847A08B-32C8-4295-8C3E-22B721DF8A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24T15:23:10.785">
    <p:pos x="196" y="424"/>
    <p:text>Сделайте по пунктам, такой текст никто не прочитает
И этим слайдом надо заканчивать актуальность, а не начинать. Сначала про систему, потом про RMA, потом про структуры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3-05-24T15:30:12.517">
    <p:pos x="196" y="480"/>
    <p:text>отдельный слайд не надо )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3-05-24T15:30:41.849">
    <p:pos x="196" y="437"/>
    <p:text>более конкретно: цифры, что дает, где использовать, зачем, какие + и -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5-24T15:24:38.546">
    <p:pos x="29" y="2963"/>
    <p:text>в данном случае одну статью странно привести. Лучше тогда приведите The Art of...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5-24T15:26:04.602">
    <p:pos x="0" y="2009"/>
    <p:text>Не надо так акцентировать на RDMA. Это не единственное преимущество RMA. Посмотрите презентации по этой теме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5-24T15:27:11.210">
    <p:pos x="196" y="0"/>
    <p:text>Уместнее привести обзор работ по теме. И там, в числе прочих, укажите нашу работу в Вестник ТГУ.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5-24T15:27:39.157">
    <p:pos x="0" y="480"/>
    <p:text>ссылки не на учебник, а на исх. статьи</p:text>
  </p:cm>
  <p:cm authorId="1" idx="1" dt="2023-05-24T16:27:00.677">
    <p:pos x="0" y="580"/>
    <p:text>*https://arxiv.org/pdf/1910.11714.pdf
*https://dl.acm.org/doi/abs/10.1145/3572848.3577491
*https://arxiv.org/pdf/1905.07903.pdf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5-24T15:28:28.511">
    <p:pos x="0" y="417"/>
    <p:text>Много текста, ничего непонятно. Подсчет ссылок чего
Сделайте подсветку синтаксиса
Сделайте рисунок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3-05-24T15:29:27.127">
    <p:pos x="0" y="480"/>
    <p:text>этот и сл. слайды: без анимации это не воспринимается. Как вы здесь будете рассказывать? Разбейте хотя бы на подфункции. сделайте удобные комменты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3-05-24T15:29:36.689">
    <p:pos x="653" y="480"/>
    <p:text>то же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05-24T15:29:59.364">
    <p:pos x="196" y="0"/>
    <p:text>а где сл про организацию экспериментов, про систему, бенчи, метрики и проч.?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3b8e31d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3b8e3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931e1022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931e10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1022851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810228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1022851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810228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f07eddc9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7f07edd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f01b096a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f01b096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f01b096a_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f01b096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7f01b096a_2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7f01b096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7f07eddc9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7f07eddc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f07eddc9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7f07edd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95ca09e1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95ca09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7f01b096a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7f01b09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7f07eddc9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7f07edd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7f01b096a_2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7f01b096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f07eddc9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f07edd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7f07eddc9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7f07edd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7f07eddc9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7f07edd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9bd326dfd_2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9bd326df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f07eddc9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7f07edd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7f07eddc9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7f07eddc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7.xm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9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0.xml"/><Relationship Id="rId4" Type="http://schemas.openxmlformats.org/officeDocument/2006/relationships/hyperlink" Target="https://github.com/Derzhavin/mpi_rma_stack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650" y="1374600"/>
            <a:ext cx="8318700" cy="30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Распределённый стек без блокировок в модели удалённого доступа к памяти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750" y="4871300"/>
            <a:ext cx="87945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rgbClr val="000000"/>
                </a:solidFill>
              </a:rPr>
              <a:t>Выполнил: 		Державин Денис Павлович, гр. 7307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rgbClr val="000000"/>
                </a:solidFill>
              </a:rPr>
              <a:t>Руководитель:	Пазников Алексей Александрович, к.т.н., доцен</a:t>
            </a:r>
            <a:r>
              <a:rPr lang="ru" sz="2200">
                <a:solidFill>
                  <a:srgbClr val="000000"/>
                </a:solidFill>
              </a:rPr>
              <a:t>т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Санкт-Петербургский государственный электротехнический университет им.  В.И. Ульянова (Ленина)</a:t>
            </a:r>
            <a:endParaRPr sz="22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288200"/>
            <a:ext cx="9144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Санкт-Петербург, 2023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-1"/>
            <a:ext cx="8520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Подсчёт ссылок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0" y="663000"/>
            <a:ext cx="9144000" cy="6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Внешний счётчик хранится вместе с указателем на узел и увеличивается на 1 при каждом чтении указателя. Когда поток завершает обработку узла, он уменьшает внутренний счётчик на 1. Когда связь между внешним счётчиком и указателем становится больше не нужна, внутренний счётчик инкрементируется на значение внешнего минус 1. Если внутренний счётчик обращается в 0, это значит, что никаких ссылок на узел извне больше не осталось, и его можно освободить.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B5394"/>
                </a:solidFill>
              </a:rPr>
              <a:t>Rank</a:t>
            </a:r>
            <a:r>
              <a:rPr lang="ru">
                <a:solidFill>
                  <a:schemeClr val="dk1"/>
                </a:solidFill>
              </a:rPr>
              <a:t> — номер процесса, </a:t>
            </a:r>
            <a:r>
              <a:rPr lang="ru">
                <a:solidFill>
                  <a:srgbClr val="0B5394"/>
                </a:solidFill>
              </a:rPr>
              <a:t>offset</a:t>
            </a:r>
            <a:r>
              <a:rPr lang="ru">
                <a:solidFill>
                  <a:schemeClr val="dk1"/>
                </a:solidFill>
              </a:rPr>
              <a:t> — смещение адреса в памяти процесса. Пара </a:t>
            </a:r>
            <a:r>
              <a:rPr lang="ru">
                <a:solidFill>
                  <a:srgbClr val="0B5394"/>
                </a:solidFill>
              </a:rPr>
              <a:t>rank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lang="ru">
                <a:solidFill>
                  <a:srgbClr val="0B5394"/>
                </a:solidFill>
              </a:rPr>
              <a:t>offset</a:t>
            </a:r>
            <a:r>
              <a:rPr lang="ru">
                <a:solidFill>
                  <a:schemeClr val="dk1"/>
                </a:solidFill>
              </a:rPr>
              <a:t> составляет глобальный указатель.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90000"/>
                </a:solidFill>
              </a:rPr>
              <a:t>constexpr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0B5394"/>
                </a:solidFill>
              </a:rPr>
              <a:t>uint64_t</a:t>
            </a:r>
            <a:r>
              <a:rPr lang="ru">
                <a:solidFill>
                  <a:srgbClr val="1C4587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RankBitsLimit</a:t>
            </a:r>
            <a:r>
              <a:rPr lang="ru">
                <a:solidFill>
                  <a:schemeClr val="dk1"/>
                </a:solidFill>
              </a:rPr>
              <a:t> 			= </a:t>
            </a:r>
            <a:r>
              <a:rPr lang="ru">
                <a:solidFill>
                  <a:srgbClr val="0B5394"/>
                </a:solidFill>
              </a:rPr>
              <a:t>13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90000"/>
                </a:solidFill>
              </a:rPr>
              <a:t>constexpr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0B5394"/>
                </a:solidFill>
              </a:rPr>
              <a:t>uint64_t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ExternalCounterBitsLimit</a:t>
            </a:r>
            <a:r>
              <a:rPr lang="ru">
                <a:solidFill>
                  <a:schemeClr val="dk1"/>
                </a:solidFill>
              </a:rPr>
              <a:t> 	= </a:t>
            </a:r>
            <a:r>
              <a:rPr lang="ru">
                <a:solidFill>
                  <a:srgbClr val="0B5394"/>
                </a:solidFill>
              </a:rPr>
              <a:t>RankBitsLimit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constexpr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0B5394"/>
                </a:solidFill>
              </a:rPr>
              <a:t>uint64_t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OffsetBitsLimit</a:t>
            </a:r>
            <a:r>
              <a:rPr lang="ru">
                <a:solidFill>
                  <a:schemeClr val="dk1"/>
                </a:solidFill>
              </a:rPr>
              <a:t> 			= </a:t>
            </a:r>
            <a:r>
              <a:rPr lang="ru">
                <a:solidFill>
                  <a:srgbClr val="0B5394"/>
                </a:solidFill>
              </a:rPr>
              <a:t>64</a:t>
            </a:r>
            <a:r>
              <a:rPr lang="ru">
                <a:solidFill>
                  <a:schemeClr val="dk1"/>
                </a:solidFill>
              </a:rPr>
              <a:t> - </a:t>
            </a:r>
            <a:r>
              <a:rPr lang="ru">
                <a:solidFill>
                  <a:srgbClr val="0B5394"/>
                </a:solidFill>
              </a:rPr>
              <a:t>RankBitsLimit</a:t>
            </a:r>
            <a:r>
              <a:rPr lang="ru">
                <a:solidFill>
                  <a:schemeClr val="dk1"/>
                </a:solidFill>
              </a:rPr>
              <a:t> * </a:t>
            </a:r>
            <a:r>
              <a:rPr lang="ru">
                <a:solidFill>
                  <a:srgbClr val="0B5394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Поля класса </a:t>
            </a:r>
            <a:r>
              <a:rPr lang="ru">
                <a:solidFill>
                  <a:srgbClr val="0B5394"/>
                </a:solidFill>
              </a:rPr>
              <a:t>CountedNodePtr</a:t>
            </a:r>
            <a:r>
              <a:rPr lang="ru">
                <a:solidFill>
                  <a:schemeClr val="dk1"/>
                </a:solidFill>
              </a:rPr>
              <a:t> (внешний счётчик с указателем, размер 8 байт):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uint64_t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m_offset</a:t>
            </a:r>
            <a:r>
              <a:rPr lang="ru">
                <a:solidFill>
                  <a:schemeClr val="dk1"/>
                </a:solidFill>
              </a:rPr>
              <a:t>				: </a:t>
            </a:r>
            <a:r>
              <a:rPr lang="ru">
                <a:solidFill>
                  <a:srgbClr val="0B5394"/>
                </a:solidFill>
              </a:rPr>
              <a:t>OffsetBitsLimit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uint64_t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m_rank</a:t>
            </a:r>
            <a:r>
              <a:rPr lang="ru">
                <a:solidFill>
                  <a:schemeClr val="dk1"/>
                </a:solidFill>
              </a:rPr>
              <a:t>				: </a:t>
            </a:r>
            <a:r>
              <a:rPr lang="ru">
                <a:solidFill>
                  <a:srgbClr val="0B5394"/>
                </a:solidFill>
              </a:rPr>
              <a:t>RankBitsLimit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uint64_t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m_externalCounter</a:t>
            </a:r>
            <a:r>
              <a:rPr lang="ru">
                <a:solidFill>
                  <a:schemeClr val="dk1"/>
                </a:solidFill>
              </a:rPr>
              <a:t>	: </a:t>
            </a:r>
            <a:r>
              <a:rPr lang="ru">
                <a:solidFill>
                  <a:srgbClr val="0B5394"/>
                </a:solidFill>
              </a:rPr>
              <a:t>ExternalCounterBitsLimit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Поля класса </a:t>
            </a:r>
            <a:r>
              <a:rPr lang="ru">
                <a:solidFill>
                  <a:srgbClr val="0B5394"/>
                </a:solidFill>
              </a:rPr>
              <a:t>Node</a:t>
            </a:r>
            <a:r>
              <a:rPr lang="ru">
                <a:solidFill>
                  <a:schemeClr val="dk1"/>
                </a:solidFill>
              </a:rPr>
              <a:t> (узел, размер 16 байт):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uint32_t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m_acquired</a:t>
            </a:r>
            <a:r>
              <a:rPr lang="ru">
                <a:solidFill>
                  <a:schemeClr val="dk1"/>
                </a:solidFill>
              </a:rPr>
              <a:t>: </a:t>
            </a:r>
            <a:r>
              <a:rPr lang="ru">
                <a:solidFill>
                  <a:srgbClr val="0B5394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uint32_t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m_reserved</a:t>
            </a:r>
            <a:r>
              <a:rPr lang="ru">
                <a:solidFill>
                  <a:schemeClr val="dk1"/>
                </a:solidFill>
              </a:rPr>
              <a:t>: </a:t>
            </a:r>
            <a:r>
              <a:rPr lang="ru">
                <a:solidFill>
                  <a:srgbClr val="0B5394"/>
                </a:solidFill>
              </a:rPr>
              <a:t>32</a:t>
            </a:r>
            <a:r>
              <a:rPr lang="ru">
                <a:solidFill>
                  <a:schemeClr val="dk1"/>
                </a:solidFill>
              </a:rPr>
              <a:t> - </a:t>
            </a:r>
            <a:r>
              <a:rPr lang="ru">
                <a:solidFill>
                  <a:srgbClr val="0B5394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int32_t</a:t>
            </a:r>
            <a:r>
              <a:rPr lang="ru">
                <a:solidFill>
                  <a:schemeClr val="dk1"/>
                </a:solidFill>
              </a:rPr>
              <a:t>   </a:t>
            </a:r>
            <a:r>
              <a:rPr lang="ru">
                <a:solidFill>
                  <a:srgbClr val="274E13"/>
                </a:solidFill>
              </a:rPr>
              <a:t>m_internalCounter</a:t>
            </a:r>
            <a:r>
              <a:rPr lang="ru">
                <a:solidFill>
                  <a:schemeClr val="dk1"/>
                </a:solidFill>
              </a:rPr>
              <a:t>;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rgbClr val="0B5394"/>
                </a:solidFill>
              </a:rPr>
              <a:t>CountedNodePtr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rgbClr val="274E13"/>
                </a:solidFill>
              </a:rPr>
              <a:t>m_countedNodePtrNext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Операция PUSH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89" l="0" r="0" t="99"/>
          <a:stretch/>
        </p:blipFill>
        <p:spPr>
          <a:xfrm>
            <a:off x="0" y="763500"/>
            <a:ext cx="9143999" cy="5605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POP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139" l="0" r="0" t="139"/>
          <a:stretch/>
        </p:blipFill>
        <p:spPr>
          <a:xfrm>
            <a:off x="1038180" y="763500"/>
            <a:ext cx="7067644" cy="609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Пропускная способность стека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38" y="4090025"/>
            <a:ext cx="3796083" cy="27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125" y="998213"/>
            <a:ext cx="3796075" cy="27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121099"/>
            <a:ext cx="3796074" cy="27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4877200" y="37007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POP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4838213" y="517275"/>
            <a:ext cx="36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Только PUSH</a:t>
            </a:r>
            <a:endParaRPr sz="1500"/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3638575"/>
            <a:ext cx="37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Равновероятные о</a:t>
            </a:r>
            <a:r>
              <a:rPr lang="ru"/>
              <a:t>перации PUSH и POP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51400" y="998225"/>
            <a:ext cx="43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Модель CPU		: </a:t>
            </a:r>
            <a:r>
              <a:rPr lang="ru" sz="1800">
                <a:solidFill>
                  <a:schemeClr val="dk1"/>
                </a:solidFill>
              </a:rPr>
              <a:t>AMD Ryzen 5 4600H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Кол-во ядер CPU: 6 ядер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Базовая частота	: 3000 МГц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L1d cache		: 192 КиБ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L1i cache		: 192 КиБ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L2 cache		: 3 МиБ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L3 cache		: 8 МиБ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Апробация работы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7635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Исходный код проекта на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Github: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https://github.com/Derzhavin/mpi_rma_stack.git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-1"/>
            <a:ext cx="85206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694200"/>
            <a:ext cx="8520600" cy="6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i="1" lang="ru">
                <a:solidFill>
                  <a:schemeClr val="dk1"/>
                </a:solidFill>
              </a:rPr>
              <a:t>Б</a:t>
            </a:r>
            <a:r>
              <a:rPr i="1" lang="ru">
                <a:solidFill>
                  <a:schemeClr val="dk1"/>
                </a:solidFill>
              </a:rPr>
              <a:t>ыл </a:t>
            </a:r>
            <a:r>
              <a:rPr i="1" lang="ru">
                <a:solidFill>
                  <a:schemeClr val="dk1"/>
                </a:solidFill>
              </a:rPr>
              <a:t>проведён обзор неблокирующих реализаций стека для систем с общей и распределённой памятью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i="1" lang="ru">
                <a:solidFill>
                  <a:schemeClr val="dk1"/>
                </a:solidFill>
              </a:rPr>
              <a:t>Был разработан распределённый стек на C++ в модели удалённого доступа к памяти</a:t>
            </a:r>
            <a:r>
              <a:rPr lang="ru">
                <a:solidFill>
                  <a:schemeClr val="dk1"/>
                </a:solidFill>
              </a:rPr>
              <a:t> дополнения MPI RMA стандарта MPI библиотеки MPICH. Разработанный стек может найти применение на вычислительных кластерах при реализации планирования задач на основе LIFO.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i="1" lang="ru">
                <a:solidFill>
                  <a:schemeClr val="dk1"/>
                </a:solidFill>
              </a:rPr>
              <a:t>Были проведены эксперименты с использованием разработанного стека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i="1"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измерена продолжительность операций PUSH и POP и вычислена пропускная способность в 3-ёх бенчмарках: только PUSH, только POP, равновероятные операции PUSH и POP.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✓"/>
            </a:pPr>
            <a:r>
              <a:rPr i="1" lang="ru">
                <a:solidFill>
                  <a:schemeClr val="dk1"/>
                </a:solidFill>
              </a:rPr>
              <a:t>Был проведён анализ производительности разработанного стека</a:t>
            </a:r>
            <a:r>
              <a:rPr lang="ru">
                <a:solidFill>
                  <a:schemeClr val="dk1"/>
                </a:solidFill>
              </a:rPr>
              <a:t>.  Стек масштабируется до 6 процессов. Централизованная версия стека производительнее децентрализованной в операции POP и в равновероятных операциях PUSH и POP, децентрализованная производительнее централизованной в операции PUSH.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236550" y="2662400"/>
            <a:ext cx="867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2976602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Дополнительные слайды</a:t>
            </a:r>
            <a:endParaRPr sz="4800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Категория вычислительных машин MIMD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00" y="821850"/>
            <a:ext cx="7471799" cy="35984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0" y="4420275"/>
            <a:ext cx="914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UMA (Unified Memory Access) — система с однородным доступом к памяти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NUMA (Non Unified Memory Access) — система с неоднородным доступом к памяти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COMA (Cache Only Memory Access) —  система с доступом только к кэш-памяти.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MPP (Massively Parallel Processor) — процессор с массовым параллелизмом.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/>
              <a:t>COW (Cluster Of Workstations) — кластер рабочих станций.</a:t>
            </a:r>
            <a:endParaRPr sz="1800"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неблокирующей синхронизации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0" y="763500"/>
            <a:ext cx="9144000" cy="6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Уровень свободный от препятствий (</a:t>
            </a:r>
            <a:r>
              <a:rPr b="1" lang="ru">
                <a:solidFill>
                  <a:srgbClr val="000000"/>
                </a:solidFill>
              </a:rPr>
              <a:t>obstruction-free</a:t>
            </a:r>
            <a:r>
              <a:rPr lang="ru">
                <a:solidFill>
                  <a:srgbClr val="000000"/>
                </a:solidFill>
              </a:rPr>
              <a:t>) означает, что каждый поток алгоритма, запущенный в любой момент времени, завершится за конечное число шагов, если он не встретит препятствий со стороны других потоков. То есть </a:t>
            </a:r>
            <a:r>
              <a:rPr lang="ru">
                <a:solidFill>
                  <a:srgbClr val="000000"/>
                </a:solidFill>
              </a:rPr>
              <a:t>с</a:t>
            </a:r>
            <a:r>
              <a:rPr lang="ru">
                <a:solidFill>
                  <a:srgbClr val="000000"/>
                </a:solidFill>
              </a:rPr>
              <a:t>истемный прогресс алгоритма гарантируется, если поток исполняется в изоляции: одновременно с ним другие потоки не работают.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Уровень свободный от блокировок (</a:t>
            </a:r>
            <a:r>
              <a:rPr b="1" lang="ru">
                <a:solidFill>
                  <a:srgbClr val="000000"/>
                </a:solidFill>
              </a:rPr>
              <a:t>lock-free</a:t>
            </a:r>
            <a:r>
              <a:rPr lang="ru">
                <a:solidFill>
                  <a:srgbClr val="000000"/>
                </a:solidFill>
              </a:rPr>
              <a:t>) означает, что с каждой итерацией алгоритма хотя бы один поток совершает прогресс независимо от успеха остальных потоков, и если шаги алгоритма будут вызываться бесконечно часто, то алгоритм завершится за конечное число шагов.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Уровень свободный от ожиданий (</a:t>
            </a:r>
            <a:r>
              <a:rPr b="1" lang="ru">
                <a:solidFill>
                  <a:srgbClr val="000000"/>
                </a:solidFill>
              </a:rPr>
              <a:t>wait-free</a:t>
            </a:r>
            <a:r>
              <a:rPr lang="ru">
                <a:solidFill>
                  <a:srgbClr val="000000"/>
                </a:solidFill>
              </a:rPr>
              <a:t>) означает, что каждый поток завершит шаги алгоритма за конечное число шагов, не зависящее от других потоков.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652800"/>
            <a:ext cx="8520600" cy="6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Цель работы</a:t>
            </a:r>
            <a:r>
              <a:rPr lang="ru">
                <a:solidFill>
                  <a:srgbClr val="000000"/>
                </a:solidFill>
              </a:rPr>
              <a:t>: реализовать распределённый стек без использования блокировок в модели удалённого доступа к памяти (RMA).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Задачи</a:t>
            </a:r>
            <a:r>
              <a:rPr lang="ru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200025" lvl="0" marL="809999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провести обзор неблокирующих реализаций стека для систем с общей и распределённой памятью;</a:t>
            </a:r>
            <a:endParaRPr>
              <a:solidFill>
                <a:srgbClr val="000000"/>
              </a:solidFill>
            </a:endParaRPr>
          </a:p>
          <a:p>
            <a:pPr indent="-200025" lvl="0" marL="809999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разработать распределённый стек без блокировок на C++ с применением модели удалённого доступа к памяти (RMA); </a:t>
            </a:r>
            <a:endParaRPr>
              <a:solidFill>
                <a:srgbClr val="000000"/>
              </a:solidFill>
            </a:endParaRPr>
          </a:p>
          <a:p>
            <a:pPr indent="-200025" lvl="0" marL="809999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провести эксперименты с использованием разработанного стека;</a:t>
            </a:r>
            <a:endParaRPr>
              <a:solidFill>
                <a:srgbClr val="000000"/>
              </a:solidFill>
            </a:endParaRPr>
          </a:p>
          <a:p>
            <a:pPr indent="-200025" lvl="0" marL="809999" rtl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провести анализ производительности разработанного стека.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синхронизации MPI RMA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091" y="763500"/>
            <a:ext cx="3367909" cy="24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3500"/>
            <a:ext cx="2972450" cy="24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450" y="3434966"/>
            <a:ext cx="2803700" cy="2708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25" y="3170400"/>
            <a:ext cx="29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Активная коммуникация с простой синхронизацией</a:t>
            </a:r>
            <a:endParaRPr b="1" sz="1800"/>
          </a:p>
        </p:txBody>
      </p:sp>
      <p:sp>
        <p:nvSpPr>
          <p:cNvPr id="212" name="Google Shape;212;p32"/>
          <p:cNvSpPr txBox="1"/>
          <p:nvPr/>
        </p:nvSpPr>
        <p:spPr>
          <a:xfrm>
            <a:off x="5776150" y="3170400"/>
            <a:ext cx="336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Активная коммуникация с обобщённой синхронизацией</a:t>
            </a:r>
            <a:endParaRPr b="1" sz="1800"/>
          </a:p>
        </p:txBody>
      </p:sp>
      <p:sp>
        <p:nvSpPr>
          <p:cNvPr id="213" name="Google Shape;213;p32"/>
          <p:cNvSpPr txBox="1"/>
          <p:nvPr/>
        </p:nvSpPr>
        <p:spPr>
          <a:xfrm>
            <a:off x="2888088" y="6143625"/>
            <a:ext cx="33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Пассивная синхронизация</a:t>
            </a:r>
            <a:endParaRPr b="1" sz="1800"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работы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73500"/>
            <a:ext cx="85206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Вычислительные кластеры позволяют решать сложные вычислительные задачи. Программы на таких системах имеют распределённую память. Распределённая память приводит к созданию распределённых структур данных, конкурентный доступ к которым должен быть синхронизирован.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>
                <a:solidFill>
                  <a:schemeClr val="dk1"/>
                </a:solidFill>
              </a:rPr>
              <a:t>Одним из подходов к синхронизации доступа к данным является неблокирующий подход. В отличие от систем с общей памятью исследований для систем с распределённой памятью в этой области недостаточно. Одной из таких мало изученных структур данных является стек.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825" y="3663013"/>
            <a:ext cx="4260000" cy="3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625" y="3663000"/>
            <a:ext cx="2354205" cy="3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0"/>
            <a:ext cx="8520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Блокирующий и неблокирующий подходы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46625" y="5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{0847A08B-32C8-4295-8C3E-22B721DF8AE5}</a:tableStyleId>
              </a:tblPr>
              <a:tblGrid>
                <a:gridCol w="1558375"/>
                <a:gridCol w="3636350"/>
                <a:gridCol w="3856025"/>
              </a:tblGrid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Плюсы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Минусы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Блокирующий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подход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8899" lvl="0" marL="179999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простота построения алгоритмов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8899" lvl="0" marL="179999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низкая отказоустойчивость по причине блокировок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78899" lvl="0" marL="179999" rtl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низкая масштабируемость по процессорам, так как в алгоритмах с блокировками любой поток может быть приостановлен в любой момент времени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Неблокирующий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подход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9875" lvl="0" marL="180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высокая отказоустойчивость, так как блокировки либо полностью отсутствуют, либо возникают редко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78899" lvl="0" marL="179999" rtl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высокая масштабируемость по процессорам, так как в случае lock-free хотя бы один поток совершает прогресс на каждом шаге алгоритма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8899" lvl="0" marL="179999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сложность построения алгоритмов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78899" lvl="0" marL="179999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подверженность проблеме ABA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78899" lvl="0" marL="179999" rtl="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подверженность проблеме SMR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78899" lvl="0" marL="179999" rtl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большое количество атомарных операций, которые выполняются медленнее, чем не атомарные, что оказывает влияние на производительность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46650" y="4705075"/>
            <a:ext cx="90507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Michael, M. </a:t>
            </a:r>
            <a:r>
              <a:rPr b="1" i="1" lang="ru" sz="1800"/>
              <a:t>Nonblocking algorithms and preemption-safe locking on multiprogrammed shared memory multiprocessors</a:t>
            </a:r>
            <a:r>
              <a:rPr i="1" lang="ru" sz="1800"/>
              <a:t> / Michael M. M., Scott M. L. // Journal of Parallel and Distributed Computing. – 1998. – Vol. 51. – С. 1–26.</a:t>
            </a:r>
            <a:endParaRPr i="1" sz="1800"/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В приведённой статье авторы сравнили блокирующие и неблокирующие реализации структур данных и пришли к выводу, что неблокирующие аналоги являются более производительными и масштабируемыми, чем блокирующие</a:t>
            </a:r>
            <a:r>
              <a:rPr lang="ru" sz="1800"/>
              <a:t>. </a:t>
            </a:r>
            <a:endParaRPr sz="18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Обмен сообщениями между процессами на системе с распределённой памятью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-150" y="3190725"/>
            <a:ext cx="91440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RDMA поддерживается как высокоскоростными сетями (</a:t>
            </a:r>
            <a:r>
              <a:rPr i="1" lang="ru">
                <a:solidFill>
                  <a:schemeClr val="dk1"/>
                </a:solidFill>
              </a:rPr>
              <a:t>InfiniBand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PERCS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Gemini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Aries</a:t>
            </a:r>
            <a:r>
              <a:rPr lang="ru">
                <a:solidFill>
                  <a:schemeClr val="dk1"/>
                </a:solidFill>
              </a:rPr>
              <a:t>), так и обыкновенными (по протоколам </a:t>
            </a:r>
            <a:r>
              <a:rPr i="1" lang="ru">
                <a:solidFill>
                  <a:schemeClr val="dk1"/>
                </a:solidFill>
              </a:rPr>
              <a:t>RoCE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i="1" lang="ru">
                <a:solidFill>
                  <a:schemeClr val="dk1"/>
                </a:solidFill>
              </a:rPr>
              <a:t>iWarp</a:t>
            </a:r>
            <a:r>
              <a:rPr lang="ru">
                <a:solidFill>
                  <a:schemeClr val="dk1"/>
                </a:solidFill>
              </a:rPr>
              <a:t>). Нередко RDMA оказывается эффективнее MP за счёт реализации подхода zero-copy.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MPI (Message Passing Interface) – стандарт</a:t>
            </a:r>
            <a:r>
              <a:rPr lang="ru">
                <a:solidFill>
                  <a:schemeClr val="dk1"/>
                </a:solidFill>
              </a:rPr>
              <a:t>, описывающий </a:t>
            </a:r>
            <a:r>
              <a:rPr lang="ru">
                <a:solidFill>
                  <a:schemeClr val="dk1"/>
                </a:solidFill>
              </a:rPr>
              <a:t>обмен сообщениями между процессами программы с распределённой памятью. Одна из библиотек, реализующих стандарт MPI — MPICH.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RDMA в MPI доступен через MPI RMA — дополнение к MPI, позволяющее задавать все коммуникационные параметры отправителя и получателя в одном процессе.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515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127" y="1018852"/>
            <a:ext cx="6517736" cy="182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обмена сообщениями MPI RMA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6594"/>
          <a:stretch/>
        </p:blipFill>
        <p:spPr>
          <a:xfrm>
            <a:off x="3022150" y="2939025"/>
            <a:ext cx="2924399" cy="16638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6400350"/>
            <a:ext cx="27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MPI_Get_accumulate</a:t>
            </a:r>
            <a:endParaRPr b="1" sz="180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6594"/>
          <a:stretch/>
        </p:blipFill>
        <p:spPr>
          <a:xfrm>
            <a:off x="5983575" y="763488"/>
            <a:ext cx="3099699" cy="17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983575" y="2538050"/>
            <a:ext cx="30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MPI_Put</a:t>
            </a:r>
            <a:endParaRPr b="1"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3022150" y="4713975"/>
            <a:ext cx="29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MPI_Get</a:t>
            </a:r>
            <a:endParaRPr b="1"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02844"/>
            <a:ext cx="2924400" cy="1797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300" y="4410345"/>
            <a:ext cx="3099700" cy="1927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044353" y="6368850"/>
            <a:ext cx="30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MPI_Accumulate</a:t>
            </a:r>
            <a:endParaRPr b="1" sz="18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595308" y="63373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789263"/>
            <a:ext cx="539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Функции коммуникации MPI RMA: </a:t>
            </a:r>
            <a:endParaRPr sz="1800">
              <a:solidFill>
                <a:schemeClr val="dk1"/>
              </a:solidFill>
            </a:endParaRPr>
          </a:p>
          <a:p>
            <a:pPr indent="-342899" lvl="0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MPI_Put;</a:t>
            </a:r>
            <a:endParaRPr sz="1800">
              <a:solidFill>
                <a:schemeClr val="dk1"/>
              </a:solidFill>
            </a:endParaRPr>
          </a:p>
          <a:p>
            <a:pPr indent="-342899" lvl="0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MPI_Get;</a:t>
            </a:r>
            <a:endParaRPr sz="1800">
              <a:solidFill>
                <a:schemeClr val="dk1"/>
              </a:solidFill>
            </a:endParaRPr>
          </a:p>
          <a:p>
            <a:pPr indent="-342899" lvl="0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MPI_Compare_and_swap (атомарная); </a:t>
            </a:r>
            <a:endParaRPr sz="1800">
              <a:solidFill>
                <a:schemeClr val="dk1"/>
              </a:solidFill>
            </a:endParaRPr>
          </a:p>
          <a:p>
            <a:pPr indent="-342899" lvl="0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MPI_Fetch_and_op (атомарная); </a:t>
            </a:r>
            <a:endParaRPr sz="1800">
              <a:solidFill>
                <a:schemeClr val="dk1"/>
              </a:solidFill>
            </a:endParaRPr>
          </a:p>
          <a:p>
            <a:pPr indent="-342899" lvl="0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MPI_Accumulate (атомарная); </a:t>
            </a:r>
            <a:endParaRPr sz="1800">
              <a:solidFill>
                <a:schemeClr val="dk1"/>
              </a:solidFill>
            </a:endParaRPr>
          </a:p>
          <a:p>
            <a:pPr indent="-342899" lvl="0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MPI_Get_accumulate (атомарная).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Реализации неблокирующего стека для систем с общей памятью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50" y="3659850"/>
            <a:ext cx="5484675" cy="27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0" y="903375"/>
            <a:ext cx="9144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Treiber Stack</a:t>
            </a:r>
            <a:r>
              <a:rPr lang="ru" sz="1800">
                <a:solidFill>
                  <a:schemeClr val="dk1"/>
                </a:solidFill>
              </a:rPr>
              <a:t> представляет собой односвязный список, в котором используется операция CAS для модификации вершины стека. 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 </a:t>
            </a:r>
            <a:r>
              <a:rPr b="1" lang="ru" sz="1800">
                <a:solidFill>
                  <a:schemeClr val="dk1"/>
                </a:solidFill>
              </a:rPr>
              <a:t>Elimination Backoff Stack</a:t>
            </a:r>
            <a:r>
              <a:rPr lang="ru" sz="1800">
                <a:solidFill>
                  <a:schemeClr val="dk1"/>
                </a:solidFill>
              </a:rPr>
              <a:t> дополнительно используются массивы исключения для устранения противоположных вызовов PUSH и POP. 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 </a:t>
            </a:r>
            <a:r>
              <a:rPr b="1" lang="ru" sz="1800">
                <a:solidFill>
                  <a:schemeClr val="dk1"/>
                </a:solidFill>
              </a:rPr>
              <a:t>Timed-Stamped Stack</a:t>
            </a:r>
            <a:r>
              <a:rPr lang="ru" sz="1800">
                <a:solidFill>
                  <a:schemeClr val="dk1"/>
                </a:solidFill>
              </a:rPr>
              <a:t> для синхронизации операций над элементами стека используются временные метки.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674275" y="3198150"/>
            <a:ext cx="54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Elimination Backoff Stack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0"/>
            <a:ext cx="85206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820"/>
              <a:t>Реализации неблокирующего стека для систем с распределённой памятью</a:t>
            </a:r>
            <a:endParaRPr sz="28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0" y="1087750"/>
            <a:ext cx="9144000" cy="5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000000"/>
                </a:solidFill>
              </a:rPr>
              <a:t>Diep, D. </a:t>
            </a:r>
            <a:r>
              <a:rPr b="1" i="1" lang="ru">
                <a:solidFill>
                  <a:srgbClr val="000000"/>
                </a:solidFill>
              </a:rPr>
              <a:t>A general approach for supporting nonblocking data structures on distributed-memory systems</a:t>
            </a:r>
            <a:r>
              <a:rPr i="1" lang="ru">
                <a:solidFill>
                  <a:srgbClr val="000000"/>
                </a:solidFill>
              </a:rPr>
              <a:t> / D. Dang, P. H. Ha, K. Fürlinger // Elseivier Inc. – 2023. – Vol. 173 – С. 48–60.</a:t>
            </a:r>
            <a:endParaRPr i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Принципы портирования</a:t>
            </a:r>
            <a:r>
              <a:rPr lang="ru">
                <a:solidFill>
                  <a:srgbClr val="000000"/>
                </a:solidFill>
              </a:rPr>
              <a:t> неблокирующих структур данных на систем с распределённой памятью, предложенные в статье: </a:t>
            </a:r>
            <a:endParaRPr>
              <a:solidFill>
                <a:srgbClr val="000000"/>
              </a:solidFill>
            </a:endParaRPr>
          </a:p>
          <a:p>
            <a:pPr indent="-204299" lvl="0" marL="80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использование 64-битного глобального указателя, одна часть бит которого отводится под ранг процесса, а другая – под смещение в памяти вычислительного узла; </a:t>
            </a:r>
            <a:endParaRPr>
              <a:solidFill>
                <a:srgbClr val="000000"/>
              </a:solidFill>
            </a:endParaRPr>
          </a:p>
          <a:p>
            <a:pPr indent="-204299" lvl="0" marL="809999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использование только 64-битных атомарных операций;</a:t>
            </a:r>
            <a:endParaRPr>
              <a:solidFill>
                <a:srgbClr val="000000"/>
              </a:solidFill>
            </a:endParaRPr>
          </a:p>
          <a:p>
            <a:pPr indent="-204299" lvl="0" marL="809999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использование Hazard Pointer для решения проблем ABA и SMR.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Авторы </a:t>
            </a:r>
            <a:r>
              <a:rPr b="1" lang="ru">
                <a:solidFill>
                  <a:srgbClr val="000000"/>
                </a:solidFill>
              </a:rPr>
              <a:t>портировали на системы с распределённой памятью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i="1" lang="ru">
                <a:solidFill>
                  <a:srgbClr val="000000"/>
                </a:solidFill>
              </a:rPr>
              <a:t>Treiber Stack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i="1" lang="ru">
                <a:solidFill>
                  <a:srgbClr val="000000"/>
                </a:solidFill>
              </a:rPr>
              <a:t>Time-Stamped Stack</a:t>
            </a:r>
            <a:r>
              <a:rPr lang="ru">
                <a:solidFill>
                  <a:srgbClr val="000000"/>
                </a:solidFill>
              </a:rPr>
              <a:t> и </a:t>
            </a:r>
            <a:r>
              <a:rPr i="1" lang="ru">
                <a:solidFill>
                  <a:srgbClr val="000000"/>
                </a:solidFill>
              </a:rPr>
              <a:t>Elimination Backoff Stack</a:t>
            </a:r>
            <a:r>
              <a:rPr lang="ru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Самым</a:t>
            </a:r>
            <a:r>
              <a:rPr b="1" lang="ru">
                <a:solidFill>
                  <a:schemeClr val="dk1"/>
                </a:solidFill>
              </a:rPr>
              <a:t> производительным и масштабируемым</a:t>
            </a:r>
            <a:r>
              <a:rPr lang="ru">
                <a:solidFill>
                  <a:schemeClr val="dk1"/>
                </a:solidFill>
              </a:rPr>
              <a:t> оказался </a:t>
            </a:r>
            <a:r>
              <a:rPr b="1" lang="ru">
                <a:solidFill>
                  <a:schemeClr val="dk1"/>
                </a:solidFill>
              </a:rPr>
              <a:t>Elimination Backoff Stack</a:t>
            </a:r>
            <a:r>
              <a:rPr lang="ru">
                <a:solidFill>
                  <a:schemeClr val="dk1"/>
                </a:solidFill>
              </a:rPr>
              <a:t> с локальными массивами исключения, обращение к которым осуществляется до обращения к вершине стека.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Собственная реализация распределённого стека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763500"/>
            <a:ext cx="9144000" cy="6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Уильямс, Э. </a:t>
            </a:r>
            <a:r>
              <a:rPr b="1" i="1" lang="ru">
                <a:solidFill>
                  <a:schemeClr val="dk1"/>
                </a:solidFill>
              </a:rPr>
              <a:t>Параллельное программирование на C++ в действии. Практика разработки многопоточных программ.</a:t>
            </a:r>
            <a:r>
              <a:rPr i="1" lang="ru">
                <a:solidFill>
                  <a:schemeClr val="dk1"/>
                </a:solidFill>
              </a:rPr>
              <a:t> / Уильямс С. ; пер. с англ. Слинкин А. А. – М. : ДМК Пресс, 2012. – 672 с.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Detlefs, D. </a:t>
            </a:r>
            <a:r>
              <a:rPr b="1" i="1" lang="ru">
                <a:solidFill>
                  <a:schemeClr val="dk1"/>
                </a:solidFill>
              </a:rPr>
              <a:t>Lock-Free Reference Counting</a:t>
            </a:r>
            <a:r>
              <a:rPr i="1" lang="ru">
                <a:solidFill>
                  <a:schemeClr val="dk1"/>
                </a:solidFill>
              </a:rPr>
              <a:t> / D. Detlefs, P. Martin, M. Moir // Distributed Computing. – 2002. – С. 255–271.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Общее описание реализации собственного распределённого стека:</a:t>
            </a:r>
            <a:endParaRPr>
              <a:solidFill>
                <a:schemeClr val="dk1"/>
              </a:solidFill>
            </a:endParaRPr>
          </a:p>
          <a:p>
            <a:pPr indent="-203925" lvl="0" marL="8096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стек представляет собой Treiber Stack с Exponential Backoff;</a:t>
            </a:r>
            <a:endParaRPr>
              <a:solidFill>
                <a:schemeClr val="dk1"/>
              </a:solidFill>
            </a:endParaRPr>
          </a:p>
          <a:p>
            <a:pPr indent="-203925" lvl="0" marL="8096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проблемы ABA и </a:t>
            </a:r>
            <a:r>
              <a:rPr lang="ru">
                <a:solidFill>
                  <a:schemeClr val="dk1"/>
                </a:solidFill>
              </a:rPr>
              <a:t>SMR</a:t>
            </a:r>
            <a:r>
              <a:rPr lang="ru">
                <a:solidFill>
                  <a:schemeClr val="dk1"/>
                </a:solidFill>
              </a:rPr>
              <a:t> были решены методом подсчёта ссылок;</a:t>
            </a:r>
            <a:endParaRPr>
              <a:solidFill>
                <a:schemeClr val="dk1"/>
              </a:solidFill>
            </a:endParaRPr>
          </a:p>
          <a:p>
            <a:pPr indent="-203925" lvl="0" marL="8096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операции PUSH и POP были реализованы с помощью MPI RMA библиотеки MPICH;</a:t>
            </a:r>
            <a:endParaRPr>
              <a:solidFill>
                <a:schemeClr val="dk1"/>
              </a:solidFill>
            </a:endParaRPr>
          </a:p>
          <a:p>
            <a:pPr indent="-203925" lvl="0" marL="8096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в стеке используются только 64-битные атомарные операции (MPI_Fetch_and_op и MPI_Compare_and_swap);</a:t>
            </a:r>
            <a:endParaRPr>
              <a:solidFill>
                <a:schemeClr val="dk1"/>
              </a:solidFill>
            </a:endParaRPr>
          </a:p>
          <a:p>
            <a:pPr indent="-203925" lvl="0" marL="8096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объём памяти стека фиксированный, и при добавлении очередного элемента в стек данные сохраняются в свободную ячейку уже выделенной памяти;</a:t>
            </a:r>
            <a:endParaRPr>
              <a:solidFill>
                <a:schemeClr val="dk1"/>
              </a:solidFill>
            </a:endParaRPr>
          </a:p>
          <a:p>
            <a:pPr indent="-203925" lvl="0" marL="8096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было создано 2 версии стека: централизованная и децентрализованная, в отличие от централизованной версии в децентрализованной для хранения данных в стеке используется память всех процессов вместо одного.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633329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