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70" r:id="rId5"/>
    <p:sldId id="260" r:id="rId6"/>
    <p:sldId id="272" r:id="rId7"/>
    <p:sldId id="261" r:id="rId8"/>
    <p:sldId id="273" r:id="rId9"/>
    <p:sldId id="26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83" r:id="rId18"/>
  </p:sldIdLst>
  <p:sldSz cx="12192000" cy="6858000"/>
  <p:notesSz cx="6735763" cy="9869488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T Sans" panose="020B0503020203020204" pitchFamily="34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SBtxppNKuDTStbEcK/t83/Mu6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E"/>
    <a:srgbClr val="000095"/>
    <a:srgbClr val="4472C4"/>
    <a:srgbClr val="3B64AD"/>
    <a:srgbClr val="375DA1"/>
    <a:srgbClr val="000000"/>
    <a:srgbClr val="4A7FB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16" autoAdjust="0"/>
  </p:normalViewPr>
  <p:slideViewPr>
    <p:cSldViewPr snapToGrid="0">
      <p:cViewPr>
        <p:scale>
          <a:sx n="75" d="100"/>
          <a:sy n="75" d="100"/>
        </p:scale>
        <p:origin x="946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Проходы для подготовки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Пример 1</c:v>
                </c:pt>
                <c:pt idx="1">
                  <c:v>Пример 2</c:v>
                </c:pt>
                <c:pt idx="2">
                  <c:v>Пример 3</c:v>
                </c:pt>
                <c:pt idx="3">
                  <c:v>Пример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2.56</c:v>
                </c:pt>
                <c:pt idx="1">
                  <c:v>2.66</c:v>
                </c:pt>
                <c:pt idx="2">
                  <c:v>2.21</c:v>
                </c:pt>
                <c:pt idx="3">
                  <c:v>3.36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8-4974-8673-C063CEB7D4B4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Разделение циклов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Пример 1</c:v>
                </c:pt>
                <c:pt idx="1">
                  <c:v>Пример 2</c:v>
                </c:pt>
                <c:pt idx="2">
                  <c:v>Пример 3</c:v>
                </c:pt>
                <c:pt idx="3">
                  <c:v>Пример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4.66</c:v>
                </c:pt>
                <c:pt idx="1">
                  <c:v>4.3600000000000003</c:v>
                </c:pt>
                <c:pt idx="2">
                  <c:v>3.05</c:v>
                </c:pt>
                <c:pt idx="3">
                  <c:v>2.85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8-4974-8673-C063CEB7D4B4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Векторизация циклов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Пример 1</c:v>
                </c:pt>
                <c:pt idx="1">
                  <c:v>Пример 2</c:v>
                </c:pt>
                <c:pt idx="2">
                  <c:v>Пример 3</c:v>
                </c:pt>
                <c:pt idx="3">
                  <c:v>Пример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4.49</c:v>
                </c:pt>
                <c:pt idx="1">
                  <c:v>3.59</c:v>
                </c:pt>
                <c:pt idx="2">
                  <c:v>3.05</c:v>
                </c:pt>
                <c:pt idx="3">
                  <c:v>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8-4974-8673-C063CEB7D4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512369792"/>
        <c:axId val="1512370208"/>
      </c:barChart>
      <c:catAx>
        <c:axId val="151236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512370208"/>
        <c:crosses val="autoZero"/>
        <c:auto val="1"/>
        <c:lblAlgn val="ctr"/>
        <c:lblOffset val="100"/>
        <c:noMultiLvlLbl val="0"/>
      </c:catAx>
      <c:valAx>
        <c:axId val="15123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000"/>
                </a:solidFill>
                <a:latin typeface="+mj-lt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51236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Проходы для подготовки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Пример 1</c:v>
                </c:pt>
                <c:pt idx="1">
                  <c:v>Пример 2</c:v>
                </c:pt>
                <c:pt idx="2">
                  <c:v>Пример 3</c:v>
                </c:pt>
                <c:pt idx="3">
                  <c:v>Пример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1.23</c:v>
                </c:pt>
                <c:pt idx="2">
                  <c:v>1.93</c:v>
                </c:pt>
                <c:pt idx="3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7-422B-BBF8-E0CE57A211AF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Слияние циклов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Пример 1</c:v>
                </c:pt>
                <c:pt idx="1">
                  <c:v>Пример 2</c:v>
                </c:pt>
                <c:pt idx="2">
                  <c:v>Пример 3</c:v>
                </c:pt>
                <c:pt idx="3">
                  <c:v>Пример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1.87</c:v>
                </c:pt>
                <c:pt idx="1">
                  <c:v>0.92</c:v>
                </c:pt>
                <c:pt idx="2">
                  <c:v>2.6</c:v>
                </c:pt>
                <c:pt idx="3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B7-422B-BBF8-E0CE57A211A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1512369792"/>
        <c:axId val="1512370208"/>
      </c:barChart>
      <c:catAx>
        <c:axId val="151236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512370208"/>
        <c:crosses val="autoZero"/>
        <c:auto val="1"/>
        <c:lblAlgn val="ctr"/>
        <c:lblOffset val="100"/>
        <c:noMultiLvlLbl val="0"/>
      </c:catAx>
      <c:valAx>
        <c:axId val="1512370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  <c:crossAx val="151236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Times New Roman" panose="02020603050405020304" pitchFamily="18" charset="0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4763" y="0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4188"/>
            <a:ext cx="291941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99099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56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122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8950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345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438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4046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63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16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0ce85cf8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33488"/>
            <a:ext cx="5919787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0ce85cf8c_0_21:notes"/>
          <p:cNvSpPr txBox="1">
            <a:spLocks noGrp="1"/>
          </p:cNvSpPr>
          <p:nvPr>
            <p:ph type="body" idx="1"/>
          </p:nvPr>
        </p:nvSpPr>
        <p:spPr>
          <a:xfrm>
            <a:off x="673100" y="4749800"/>
            <a:ext cx="5389500" cy="388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30ce85cf8c_0_21:notes"/>
          <p:cNvSpPr txBox="1">
            <a:spLocks noGrp="1"/>
          </p:cNvSpPr>
          <p:nvPr>
            <p:ph type="sldNum" idx="12"/>
          </p:nvPr>
        </p:nvSpPr>
        <p:spPr>
          <a:xfrm>
            <a:off x="3814763" y="9374188"/>
            <a:ext cx="2919300" cy="4953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>
            <a:off x="839789" y="4120536"/>
            <a:ext cx="10514011" cy="90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4800"/>
              <a:buFont typeface="PT San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839790" y="5141916"/>
            <a:ext cx="10514012" cy="9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800"/>
              <a:buNone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2"/>
          </p:nvPr>
        </p:nvSpPr>
        <p:spPr>
          <a:xfrm>
            <a:off x="839790" y="3537012"/>
            <a:ext cx="10514012" cy="465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800"/>
              <a:buNone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587376" y="1448978"/>
            <a:ext cx="11017251" cy="468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587376" y="536574"/>
            <a:ext cx="7908925" cy="73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2"/>
          </p:nvPr>
        </p:nvSpPr>
        <p:spPr>
          <a:xfrm>
            <a:off x="587376" y="6356354"/>
            <a:ext cx="7908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89" marR="0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597429" y="545939"/>
            <a:ext cx="8013171" cy="72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5159898" y="1448982"/>
            <a:ext cx="6444729" cy="468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4317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3200"/>
              <a:buChar char="•"/>
              <a:defRPr sz="3200"/>
            </a:lvl1pPr>
            <a:lvl2pPr marL="914377" lvl="1" indent="-4063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Char char="•"/>
              <a:defRPr sz="2800"/>
            </a:lvl2pPr>
            <a:lvl3pPr marL="1371566" lvl="2" indent="-38099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400"/>
              <a:buChar char="•"/>
              <a:defRPr sz="2400"/>
            </a:lvl3pPr>
            <a:lvl4pPr marL="1828754" lvl="3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Char char="•"/>
              <a:defRPr sz="2000"/>
            </a:lvl4pPr>
            <a:lvl5pPr marL="2285943" lvl="4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Char char="•"/>
              <a:defRPr sz="2000"/>
            </a:lvl5pPr>
            <a:lvl6pPr marL="2743131" lvl="5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320" lvl="6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509" lvl="7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697" lvl="8" indent="-3555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2"/>
          </p:nvPr>
        </p:nvSpPr>
        <p:spPr>
          <a:xfrm>
            <a:off x="597429" y="1448982"/>
            <a:ext cx="4274435" cy="468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 sz="1400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200"/>
              <a:buNone/>
              <a:defRPr sz="1200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000"/>
              <a:buNone/>
              <a:defRPr sz="1000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000"/>
              <a:buNone/>
              <a:defRPr sz="1000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3"/>
          </p:nvPr>
        </p:nvSpPr>
        <p:spPr>
          <a:xfrm>
            <a:off x="587376" y="6356354"/>
            <a:ext cx="7908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89" marR="0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587378" y="554705"/>
            <a:ext cx="8023225" cy="7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587377" y="1448978"/>
            <a:ext cx="5364609" cy="468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6240018" y="1448978"/>
            <a:ext cx="5356143" cy="468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3"/>
          </p:nvPr>
        </p:nvSpPr>
        <p:spPr>
          <a:xfrm>
            <a:off x="587376" y="6356354"/>
            <a:ext cx="7908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89" marR="0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заголовка и объекта">
  <p:cSld name="Два заголовка и объект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87377" y="548968"/>
            <a:ext cx="8023225" cy="720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575344" y="1496342"/>
            <a:ext cx="5364609" cy="9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587373" y="2405958"/>
            <a:ext cx="5364611" cy="372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3"/>
          </p:nvPr>
        </p:nvSpPr>
        <p:spPr>
          <a:xfrm>
            <a:off x="6240017" y="1505202"/>
            <a:ext cx="5347675" cy="90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189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400"/>
              <a:buNone/>
              <a:defRPr sz="2400" b="1"/>
            </a:lvl1pPr>
            <a:lvl2pPr marL="914377" lvl="1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None/>
              <a:defRPr sz="2000" b="1"/>
            </a:lvl2pPr>
            <a:lvl3pPr marL="1371566" lvl="2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 sz="1800" b="1"/>
            </a:lvl3pPr>
            <a:lvl4pPr marL="1828754" lvl="3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4pPr>
            <a:lvl5pPr marL="2285943" lvl="4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5pPr>
            <a:lvl6pPr marL="2743131" lvl="5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320" lvl="6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509" lvl="7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697" lvl="8" indent="-22859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4"/>
          </p:nvPr>
        </p:nvSpPr>
        <p:spPr>
          <a:xfrm>
            <a:off x="6240018" y="2405958"/>
            <a:ext cx="5347676" cy="372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587376" y="6356354"/>
            <a:ext cx="79089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89" marR="0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идео + заголовок и объект">
  <p:cSld name="Видео + заголовок и объек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4475981" y="548970"/>
            <a:ext cx="5220059" cy="99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4475984" y="1718982"/>
            <a:ext cx="7290081" cy="4410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/>
          <p:nvPr/>
        </p:nvSpPr>
        <p:spPr>
          <a:xfrm>
            <a:off x="335936" y="2798994"/>
            <a:ext cx="3330037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НЕ ИСПОЛЬЗОВАТЬ</a:t>
            </a:r>
            <a:endParaRPr sz="1400"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11316059" y="6356354"/>
            <a:ext cx="4500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4475983" y="6356354"/>
            <a:ext cx="675007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189" marR="0" lvl="0" indent="-228594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587376" y="536574"/>
            <a:ext cx="7908925" cy="73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 sz="3200" b="1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587376" y="1448978"/>
            <a:ext cx="11017251" cy="468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5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ctrTitle"/>
          </p:nvPr>
        </p:nvSpPr>
        <p:spPr>
          <a:xfrm>
            <a:off x="839790" y="3766835"/>
            <a:ext cx="11089735" cy="9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ru-RU" sz="3000" dirty="0">
                <a:solidFill>
                  <a:schemeClr val="dk1"/>
                </a:solidFill>
                <a:highlight>
                  <a:schemeClr val="lt1"/>
                </a:highlight>
              </a:rPr>
              <a:t>Средства трансформации исходного кода на основе LLVM с учетом микроархитектурных свойств вычислительных систем</a:t>
            </a:r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1"/>
          </p:nvPr>
        </p:nvSpPr>
        <p:spPr>
          <a:xfrm>
            <a:off x="839789" y="5141914"/>
            <a:ext cx="10514012" cy="98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dk1"/>
                </a:solidFill>
                <a:latin typeface="PT Sans" panose="020B0604020202020204" charset="-52"/>
              </a:rPr>
              <a:t>Выполнил студент группы 8305 Костин Александр Викторович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ts val="2400"/>
            </a:pPr>
            <a:r>
              <a:rPr lang="ru-RU" sz="2400" dirty="0">
                <a:solidFill>
                  <a:schemeClr val="dk1"/>
                </a:solidFill>
                <a:latin typeface="PT Sans" panose="020B0604020202020204" charset="-52"/>
              </a:rPr>
              <a:t>Руководитель: к. т. н., доцент Пазников Алексей Александрович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предварительные проходы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A34B2-06E7-D3F5-0461-1D1FA527D5CD}"/>
              </a:ext>
            </a:extLst>
          </p:cNvPr>
          <p:cNvSpPr txBox="1"/>
          <p:nvPr/>
        </p:nvSpPr>
        <p:spPr>
          <a:xfrm>
            <a:off x="587376" y="1332159"/>
            <a:ext cx="6096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300" dirty="0">
                <a:solidFill>
                  <a:srgbClr val="05336E"/>
                </a:solidFill>
                <a:latin typeface="PT Sans"/>
                <a:sym typeface="PT Sans"/>
              </a:rPr>
              <a:t>2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. 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Канонизация циклов (</a:t>
            </a:r>
            <a:r>
              <a:rPr lang="en-US" sz="2300" dirty="0">
                <a:solidFill>
                  <a:srgbClr val="05336E"/>
                </a:solidFill>
                <a:latin typeface="PT Sans"/>
                <a:sym typeface="PT Sans"/>
              </a:rPr>
              <a:t>loop-simplify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)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0E4B6D-EF9B-0031-052D-FFAB8F4C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6" y="1978716"/>
            <a:ext cx="5035149" cy="2571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E6278A5-31DA-92E9-0DA8-A76101F06F54}"/>
              </a:ext>
            </a:extLst>
          </p:cNvPr>
          <p:cNvSpPr txBox="1"/>
          <p:nvPr/>
        </p:nvSpPr>
        <p:spPr>
          <a:xfrm>
            <a:off x="587377" y="2436111"/>
            <a:ext cx="4965012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>
                <a:solidFill>
                  <a:srgbClr val="05336E"/>
                </a:solidFill>
                <a:latin typeface="PT Sans"/>
                <a:sym typeface="PT Sans"/>
              </a:rPr>
              <a:t>Каждый цикл должен иметь: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5336E"/>
              </a:solidFill>
              <a:effectLst/>
              <a:uLnTx/>
              <a:uFillTx/>
              <a:latin typeface="PT Sans"/>
              <a:sym typeface="PT Sans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Предзаголовок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, то есть единственный блок, предшествующий заголовку цикла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;</a:t>
            </a:r>
            <a:endParaRPr lang="ru-RU" sz="2000" dirty="0">
              <a:solidFill>
                <a:srgbClr val="05336E"/>
              </a:solidFill>
              <a:latin typeface="PT Sans"/>
              <a:sym typeface="PT Sans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5336E"/>
                </a:solidFill>
                <a:latin typeface="PT Sans"/>
                <a:sym typeface="PT Sans"/>
              </a:rPr>
              <a:t>Е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динственный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 переход из конца цикла к заголовку (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backedge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) и защёлку (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latch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), из которой осуществляется переход;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Собственный выходной блок, который не имеет предшественников вне цикла.</a:t>
            </a:r>
            <a:endParaRPr lang="ru-RU" sz="2000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29A86E-4FAF-012F-6812-3A3959C9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477" y="1841834"/>
            <a:ext cx="3120743" cy="31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0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предварительные проходы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E5DE5-C958-71E5-A635-13964F47E9D0}"/>
              </a:ext>
            </a:extLst>
          </p:cNvPr>
          <p:cNvSpPr txBox="1"/>
          <p:nvPr/>
        </p:nvSpPr>
        <p:spPr>
          <a:xfrm>
            <a:off x="587376" y="1268760"/>
            <a:ext cx="609442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3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. 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Поворот циклов (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loop-</a:t>
            </a:r>
            <a:r>
              <a:rPr lang="en-US" sz="2300" dirty="0">
                <a:solidFill>
                  <a:srgbClr val="05336E"/>
                </a:solidFill>
                <a:latin typeface="PT Sans"/>
                <a:sym typeface="PT Sans"/>
              </a:rPr>
              <a:t>rotate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)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7A9079-2865-7FED-F14D-4A072F58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6" y="1780226"/>
            <a:ext cx="4606793" cy="25146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48E4307-58AF-BCC7-3FC8-46F95D1A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76" y="2204774"/>
            <a:ext cx="5360248" cy="3538292"/>
          </a:xfrm>
          <a:prstGeom prst="rect">
            <a:avLst/>
          </a:prstGeom>
        </p:spPr>
      </p:pic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2F461E4-4D25-9DA0-E0FC-29873111132E}"/>
              </a:ext>
            </a:extLst>
          </p:cNvPr>
          <p:cNvCxnSpPr>
            <a:cxnSpLocks/>
          </p:cNvCxnSpPr>
          <p:nvPr/>
        </p:nvCxnSpPr>
        <p:spPr>
          <a:xfrm>
            <a:off x="5970306" y="1142252"/>
            <a:ext cx="0" cy="5100298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20A649-1766-F7A1-44CA-339F16FEE13B}"/>
              </a:ext>
            </a:extLst>
          </p:cNvPr>
          <p:cNvSpPr txBox="1"/>
          <p:nvPr/>
        </p:nvSpPr>
        <p:spPr>
          <a:xfrm>
            <a:off x="6249967" y="1268760"/>
            <a:ext cx="578334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Канонизация переменных индукции </a:t>
            </a:r>
            <a:r>
              <a:rPr lang="en-US" sz="2300" dirty="0">
                <a:solidFill>
                  <a:srgbClr val="05336E"/>
                </a:solidFill>
                <a:latin typeface="PT Sans"/>
                <a:sym typeface="PT Sans"/>
              </a:rPr>
              <a:t>   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(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indvars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)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BDA84-24D1-CAF1-1F7B-2B882E3F4EF1}"/>
              </a:ext>
            </a:extLst>
          </p:cNvPr>
          <p:cNvSpPr txBox="1"/>
          <p:nvPr/>
        </p:nvSpPr>
        <p:spPr>
          <a:xfrm>
            <a:off x="5956167" y="1268086"/>
            <a:ext cx="609442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cs typeface="Arial"/>
                <a:sym typeface="PT Sans"/>
              </a:rPr>
              <a:t>4.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E5BE0AD-10EA-0E3F-5559-FE443FA9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236" y="2111751"/>
            <a:ext cx="4524911" cy="29298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218593F-D353-B5E0-53E6-62126CB5B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0236" y="2465694"/>
            <a:ext cx="5658950" cy="36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12</a:t>
            </a:fld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5365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Разделение циклов (</a:t>
            </a:r>
            <a:r>
              <a:rPr lang="en-US" dirty="0"/>
              <a:t>loop-distribute)</a:t>
            </a:r>
            <a:endParaRPr dirty="0"/>
          </a:p>
        </p:txBody>
      </p:sp>
      <p:sp>
        <p:nvSpPr>
          <p:cNvPr id="2" name="AutoShape 2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08FEE3-18EE-98C1-0473-C613E2227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4" y="1997549"/>
            <a:ext cx="4199438" cy="379993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F75F797-8474-FCBD-B9D5-146C55777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84" y="1265362"/>
            <a:ext cx="9477375" cy="2286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6F44CE7-C5A1-DF9F-FA68-6161F8356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940" y="1627941"/>
            <a:ext cx="2841254" cy="2448228"/>
          </a:xfrm>
          <a:prstGeom prst="rect">
            <a:avLst/>
          </a:prstGeom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04DCE78-1AF1-77DA-F140-C15B86293A29}"/>
              </a:ext>
            </a:extLst>
          </p:cNvPr>
          <p:cNvCxnSpPr>
            <a:cxnSpLocks/>
          </p:cNvCxnSpPr>
          <p:nvPr/>
        </p:nvCxnSpPr>
        <p:spPr>
          <a:xfrm>
            <a:off x="4901940" y="1627941"/>
            <a:ext cx="0" cy="4605182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877E6F0-31A2-09C6-E83B-6FF01689C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665" y="4170439"/>
            <a:ext cx="2753803" cy="1977295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765DA10-9433-6A28-1100-8A0CCEC933B9}"/>
              </a:ext>
            </a:extLst>
          </p:cNvPr>
          <p:cNvCxnSpPr>
            <a:cxnSpLocks/>
          </p:cNvCxnSpPr>
          <p:nvPr/>
        </p:nvCxnSpPr>
        <p:spPr>
          <a:xfrm>
            <a:off x="4901940" y="4170439"/>
            <a:ext cx="2950590" cy="0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397E1E0-1613-3B85-30B6-C600F63848BF}"/>
              </a:ext>
            </a:extLst>
          </p:cNvPr>
          <p:cNvCxnSpPr>
            <a:cxnSpLocks/>
          </p:cNvCxnSpPr>
          <p:nvPr/>
        </p:nvCxnSpPr>
        <p:spPr>
          <a:xfrm>
            <a:off x="7863527" y="1644732"/>
            <a:ext cx="0" cy="4605182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760DD4-A1FA-FAE1-641E-3684920839B1}"/>
              </a:ext>
            </a:extLst>
          </p:cNvPr>
          <p:cNvSpPr txBox="1"/>
          <p:nvPr/>
        </p:nvSpPr>
        <p:spPr>
          <a:xfrm>
            <a:off x="3894299" y="198640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FC558-2143-3122-2028-A7D9D8B753BF}"/>
              </a:ext>
            </a:extLst>
          </p:cNvPr>
          <p:cNvSpPr txBox="1"/>
          <p:nvPr/>
        </p:nvSpPr>
        <p:spPr>
          <a:xfrm>
            <a:off x="7184798" y="32289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FD9980-7947-93A6-551A-3C6E0A7DE8DF}"/>
              </a:ext>
            </a:extLst>
          </p:cNvPr>
          <p:cNvSpPr txBox="1"/>
          <p:nvPr/>
        </p:nvSpPr>
        <p:spPr>
          <a:xfrm>
            <a:off x="7184798" y="49392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BF8A28-4621-6A82-81CF-245F0C6D4EED}"/>
              </a:ext>
            </a:extLst>
          </p:cNvPr>
          <p:cNvSpPr txBox="1"/>
          <p:nvPr/>
        </p:nvSpPr>
        <p:spPr>
          <a:xfrm>
            <a:off x="9224142" y="238651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75424B-5EBF-F1FA-5596-92EC612D3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255" y="3122689"/>
            <a:ext cx="3057692" cy="19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3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13</a:t>
            </a:fld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5365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Разделение циклов. Тест эффективности</a:t>
            </a:r>
            <a:endParaRPr dirty="0"/>
          </a:p>
        </p:txBody>
      </p:sp>
      <p:sp>
        <p:nvSpPr>
          <p:cNvPr id="2" name="AutoShape 2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91456B5C-C70E-603F-C977-1F1F7A4E9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6793"/>
              </p:ext>
            </p:extLst>
          </p:nvPr>
        </p:nvGraphicFramePr>
        <p:xfrm>
          <a:off x="1023044" y="1497520"/>
          <a:ext cx="9438479" cy="411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C22BB9-488B-0AC0-CB79-6829E6BB2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1250357"/>
            <a:ext cx="3546270" cy="24716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121E9A-DABF-FEA5-52CC-E2055E484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715" y="1250356"/>
            <a:ext cx="3254326" cy="2471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00668E-BD48-13FF-FAE2-30D3A83A1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711" y="1250356"/>
            <a:ext cx="1431491" cy="2471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87A86E-4861-9E39-9FD1-4C751F7F96E4}"/>
              </a:ext>
            </a:extLst>
          </p:cNvPr>
          <p:cNvSpPr txBox="1"/>
          <p:nvPr/>
        </p:nvSpPr>
        <p:spPr>
          <a:xfrm>
            <a:off x="1790875" y="5633099"/>
            <a:ext cx="595035" cy="338554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C00000"/>
                </a:solidFill>
              </a:rPr>
              <a:t>82%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E66B2-E231-A684-76D2-1E0B1A68658B}"/>
              </a:ext>
            </a:extLst>
          </p:cNvPr>
          <p:cNvSpPr txBox="1"/>
          <p:nvPr/>
        </p:nvSpPr>
        <p:spPr>
          <a:xfrm>
            <a:off x="2521975" y="5637623"/>
            <a:ext cx="595035" cy="338554"/>
          </a:xfrm>
          <a:prstGeom prst="rect">
            <a:avLst/>
          </a:prstGeom>
          <a:noFill/>
          <a:ln w="19050">
            <a:solidFill>
              <a:srgbClr val="375DA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C00000"/>
                </a:solidFill>
              </a:rPr>
              <a:t>75%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9C0835-7B9B-39FB-AD99-86E07FBF1C9B}"/>
              </a:ext>
            </a:extLst>
          </p:cNvPr>
          <p:cNvSpPr txBox="1"/>
          <p:nvPr/>
        </p:nvSpPr>
        <p:spPr>
          <a:xfrm>
            <a:off x="4159045" y="5633099"/>
            <a:ext cx="595035" cy="338554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C00000"/>
                </a:solidFill>
              </a:rPr>
              <a:t>64%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B9009-75E1-7E25-759E-1CF7EA9D9E3F}"/>
              </a:ext>
            </a:extLst>
          </p:cNvPr>
          <p:cNvSpPr txBox="1"/>
          <p:nvPr/>
        </p:nvSpPr>
        <p:spPr>
          <a:xfrm>
            <a:off x="4890144" y="5631699"/>
            <a:ext cx="595035" cy="338554"/>
          </a:xfrm>
          <a:prstGeom prst="rect">
            <a:avLst/>
          </a:prstGeom>
          <a:noFill/>
          <a:ln w="19050">
            <a:solidFill>
              <a:srgbClr val="375DA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C00000"/>
                </a:solidFill>
              </a:rPr>
              <a:t>35%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2EBE27-B259-A10B-EF37-1EAFC7CB3A46}"/>
              </a:ext>
            </a:extLst>
          </p:cNvPr>
          <p:cNvSpPr txBox="1"/>
          <p:nvPr/>
        </p:nvSpPr>
        <p:spPr>
          <a:xfrm>
            <a:off x="6722292" y="5635190"/>
            <a:ext cx="595035" cy="338554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C00000"/>
                </a:solidFill>
              </a:rPr>
              <a:t>38%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01E89-BFD4-0273-36FC-6785C36DEA63}"/>
              </a:ext>
            </a:extLst>
          </p:cNvPr>
          <p:cNvSpPr txBox="1"/>
          <p:nvPr/>
        </p:nvSpPr>
        <p:spPr>
          <a:xfrm>
            <a:off x="8482767" y="5631699"/>
            <a:ext cx="595035" cy="338554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00B050"/>
                </a:solidFill>
              </a:rPr>
              <a:t>15%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F3ECC3-6A82-4D73-43E7-27C6C9D4B9A1}"/>
              </a:ext>
            </a:extLst>
          </p:cNvPr>
          <p:cNvSpPr txBox="1"/>
          <p:nvPr/>
        </p:nvSpPr>
        <p:spPr>
          <a:xfrm>
            <a:off x="9213867" y="5631699"/>
            <a:ext cx="595035" cy="338554"/>
          </a:xfrm>
          <a:prstGeom prst="rect">
            <a:avLst/>
          </a:prstGeom>
          <a:noFill/>
          <a:ln w="19050">
            <a:solidFill>
              <a:srgbClr val="375DA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00B050"/>
                </a:solidFill>
              </a:rPr>
              <a:t>43%</a:t>
            </a:r>
          </a:p>
        </p:txBody>
      </p:sp>
    </p:spTree>
    <p:extLst>
      <p:ext uri="{BB962C8B-B14F-4D97-AF65-F5344CB8AC3E}">
        <p14:creationId xmlns:p14="http://schemas.microsoft.com/office/powerpoint/2010/main" val="418759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mtClean="0"/>
              <a:pPr/>
              <a:t>14</a:t>
            </a:fld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5365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Слияние циклов (</a:t>
            </a:r>
            <a:r>
              <a:rPr lang="en-US" dirty="0"/>
              <a:t>loop-fusion)</a:t>
            </a:r>
            <a:endParaRPr dirty="0"/>
          </a:p>
        </p:txBody>
      </p:sp>
      <p:sp>
        <p:nvSpPr>
          <p:cNvPr id="2" name="AutoShape 2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4E09BA06-6DAB-5F56-840C-222BAE44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340194"/>
            <a:ext cx="4235745" cy="288104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968691D-48AF-28A6-29BB-BFCFA202D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886" y="1268761"/>
            <a:ext cx="4553911" cy="278476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F07C1F5-F703-92F1-B6BE-91C5D5400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392" y="2181110"/>
            <a:ext cx="3965216" cy="3887701"/>
          </a:xfrm>
          <a:prstGeom prst="rect">
            <a:avLst/>
          </a:prstGeom>
        </p:spPr>
      </p:pic>
      <p:sp>
        <p:nvSpPr>
          <p:cNvPr id="48" name="Стрелка: вправо 47">
            <a:extLst>
              <a:ext uri="{FF2B5EF4-FFF2-40B4-BE49-F238E27FC236}">
                <a16:creationId xmlns:a16="http://schemas.microsoft.com/office/drawing/2014/main" id="{58CEA72F-9B6B-4305-3D2A-62DD1CBED7C6}"/>
              </a:ext>
            </a:extLst>
          </p:cNvPr>
          <p:cNvSpPr/>
          <p:nvPr/>
        </p:nvSpPr>
        <p:spPr>
          <a:xfrm rot="2198419">
            <a:off x="3754134" y="4295053"/>
            <a:ext cx="718516" cy="448463"/>
          </a:xfrm>
          <a:prstGeom prst="rightArrow">
            <a:avLst/>
          </a:prstGeom>
          <a:noFill/>
          <a:ln>
            <a:solidFill>
              <a:srgbClr val="4A7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право 52">
            <a:extLst>
              <a:ext uri="{FF2B5EF4-FFF2-40B4-BE49-F238E27FC236}">
                <a16:creationId xmlns:a16="http://schemas.microsoft.com/office/drawing/2014/main" id="{10F6116A-B3A8-CF67-DA37-CB945434DEDD}"/>
              </a:ext>
            </a:extLst>
          </p:cNvPr>
          <p:cNvSpPr/>
          <p:nvPr/>
        </p:nvSpPr>
        <p:spPr>
          <a:xfrm rot="18398419">
            <a:off x="7747114" y="4248125"/>
            <a:ext cx="718516" cy="448463"/>
          </a:xfrm>
          <a:prstGeom prst="rightArrow">
            <a:avLst/>
          </a:prstGeom>
          <a:noFill/>
          <a:ln>
            <a:solidFill>
              <a:srgbClr val="4A7F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427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 smtClean="0"/>
              <a:pPr/>
              <a:t>15</a:t>
            </a:fld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5365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Слияние циклов (</a:t>
            </a:r>
            <a:r>
              <a:rPr lang="en-US" dirty="0"/>
              <a:t>loop-fusion)</a:t>
            </a:r>
            <a:endParaRPr dirty="0"/>
          </a:p>
        </p:txBody>
      </p:sp>
      <p:sp>
        <p:nvSpPr>
          <p:cNvPr id="2" name="AutoShape 2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04DCE78-1AF1-77DA-F140-C15B86293A29}"/>
              </a:ext>
            </a:extLst>
          </p:cNvPr>
          <p:cNvCxnSpPr>
            <a:cxnSpLocks/>
          </p:cNvCxnSpPr>
          <p:nvPr/>
        </p:nvCxnSpPr>
        <p:spPr>
          <a:xfrm flipH="1">
            <a:off x="3810767" y="1133811"/>
            <a:ext cx="10998" cy="5116103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765DA10-9433-6A28-1100-8A0CCEC933B9}"/>
              </a:ext>
            </a:extLst>
          </p:cNvPr>
          <p:cNvCxnSpPr>
            <a:cxnSpLocks/>
          </p:cNvCxnSpPr>
          <p:nvPr/>
        </p:nvCxnSpPr>
        <p:spPr>
          <a:xfrm>
            <a:off x="3810767" y="3429000"/>
            <a:ext cx="3683542" cy="0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397E1E0-1613-3B85-30B6-C600F63848BF}"/>
              </a:ext>
            </a:extLst>
          </p:cNvPr>
          <p:cNvCxnSpPr>
            <a:cxnSpLocks/>
          </p:cNvCxnSpPr>
          <p:nvPr/>
        </p:nvCxnSpPr>
        <p:spPr>
          <a:xfrm>
            <a:off x="7494309" y="1439424"/>
            <a:ext cx="10997" cy="4810490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760DD4-A1FA-FAE1-641E-3684920839B1}"/>
              </a:ext>
            </a:extLst>
          </p:cNvPr>
          <p:cNvSpPr txBox="1"/>
          <p:nvPr/>
        </p:nvSpPr>
        <p:spPr>
          <a:xfrm>
            <a:off x="5228898" y="1420570"/>
            <a:ext cx="327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EFC558-2143-3122-2028-A7D9D8B753BF}"/>
              </a:ext>
            </a:extLst>
          </p:cNvPr>
          <p:cNvSpPr txBox="1"/>
          <p:nvPr/>
        </p:nvSpPr>
        <p:spPr>
          <a:xfrm>
            <a:off x="5228898" y="351016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07978B-28E6-134A-4D10-B1D87F3D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288" y="1133811"/>
            <a:ext cx="6600825" cy="2476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34B809-E76D-903D-26B3-99B244EC5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62" y="1160810"/>
            <a:ext cx="2968143" cy="50628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1B0EA37-4035-5836-02C4-37CB45F11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160" y="1803329"/>
            <a:ext cx="3330143" cy="150604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03574E8-169F-C530-38B1-56E1501952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160" y="3963570"/>
            <a:ext cx="3419475" cy="1571625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25ED15EB-5A57-1522-5897-B3A6385D1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871" y="1484365"/>
            <a:ext cx="3303329" cy="237944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50403AA-5202-A1DB-E446-68CD6833A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9870" y="4063333"/>
            <a:ext cx="2983881" cy="204248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FD9980-7947-93A6-551A-3C6E0A7DE8DF}"/>
              </a:ext>
            </a:extLst>
          </p:cNvPr>
          <p:cNvSpPr txBox="1"/>
          <p:nvPr/>
        </p:nvSpPr>
        <p:spPr>
          <a:xfrm>
            <a:off x="10321446" y="208501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3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DD06FA0F-207E-1205-5B67-4672AD8EF5C9}"/>
              </a:ext>
            </a:extLst>
          </p:cNvPr>
          <p:cNvCxnSpPr>
            <a:cxnSpLocks/>
          </p:cNvCxnSpPr>
          <p:nvPr/>
        </p:nvCxnSpPr>
        <p:spPr>
          <a:xfrm>
            <a:off x="7494309" y="3963570"/>
            <a:ext cx="3348891" cy="0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4BF8A28-4621-6A82-81CF-245F0C6D4EED}"/>
              </a:ext>
            </a:extLst>
          </p:cNvPr>
          <p:cNvSpPr txBox="1"/>
          <p:nvPr/>
        </p:nvSpPr>
        <p:spPr>
          <a:xfrm>
            <a:off x="9547662" y="399826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4</a:t>
            </a:r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2755A6AB-9212-145C-1B45-758C0826777A}"/>
              </a:ext>
            </a:extLst>
          </p:cNvPr>
          <p:cNvSpPr/>
          <p:nvPr/>
        </p:nvSpPr>
        <p:spPr>
          <a:xfrm>
            <a:off x="853440" y="1982786"/>
            <a:ext cx="144780" cy="732187"/>
          </a:xfrm>
          <a:prstGeom prst="leftBrace">
            <a:avLst/>
          </a:prstGeom>
          <a:ln w="12700">
            <a:solidFill>
              <a:srgbClr val="3B6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19413DAA-01C9-81D7-456E-E355375EB90D}"/>
              </a:ext>
            </a:extLst>
          </p:cNvPr>
          <p:cNvSpPr/>
          <p:nvPr/>
        </p:nvSpPr>
        <p:spPr>
          <a:xfrm>
            <a:off x="849630" y="3523172"/>
            <a:ext cx="144780" cy="732187"/>
          </a:xfrm>
          <a:prstGeom prst="leftBrace">
            <a:avLst/>
          </a:prstGeom>
          <a:ln w="12700">
            <a:solidFill>
              <a:srgbClr val="3B64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EECEE06E-A162-BE68-D2F6-36C0C5DE78E0}"/>
              </a:ext>
            </a:extLst>
          </p:cNvPr>
          <p:cNvSpPr/>
          <p:nvPr/>
        </p:nvSpPr>
        <p:spPr>
          <a:xfrm>
            <a:off x="849630" y="2753038"/>
            <a:ext cx="144780" cy="333062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Левая фигурная скобка 33">
            <a:extLst>
              <a:ext uri="{FF2B5EF4-FFF2-40B4-BE49-F238E27FC236}">
                <a16:creationId xmlns:a16="http://schemas.microsoft.com/office/drawing/2014/main" id="{27EDB81C-1CE6-B615-FA67-602FED0F222C}"/>
              </a:ext>
            </a:extLst>
          </p:cNvPr>
          <p:cNvSpPr/>
          <p:nvPr/>
        </p:nvSpPr>
        <p:spPr>
          <a:xfrm>
            <a:off x="576208" y="3338002"/>
            <a:ext cx="191055" cy="1144546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16</a:t>
            </a:fld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5365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Слияние циклов</a:t>
            </a:r>
            <a:r>
              <a:rPr lang="en-US" dirty="0"/>
              <a:t>. </a:t>
            </a:r>
            <a:r>
              <a:rPr lang="ru-RU" dirty="0"/>
              <a:t>Тест эффективности</a:t>
            </a:r>
            <a:endParaRPr dirty="0"/>
          </a:p>
        </p:txBody>
      </p:sp>
      <p:sp>
        <p:nvSpPr>
          <p:cNvPr id="2" name="AutoShape 2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20" name="Диаграмма 19">
            <a:extLst>
              <a:ext uri="{FF2B5EF4-FFF2-40B4-BE49-F238E27FC236}">
                <a16:creationId xmlns:a16="http://schemas.microsoft.com/office/drawing/2014/main" id="{991274C1-47A1-1E01-31C6-BA8112B1E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8705869"/>
              </p:ext>
            </p:extLst>
          </p:nvPr>
        </p:nvGraphicFramePr>
        <p:xfrm>
          <a:off x="765175" y="1268760"/>
          <a:ext cx="10141637" cy="4302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FD4257A-629D-300B-5BC8-68D00C9E25DF}"/>
              </a:ext>
            </a:extLst>
          </p:cNvPr>
          <p:cNvSpPr txBox="1"/>
          <p:nvPr/>
        </p:nvSpPr>
        <p:spPr>
          <a:xfrm>
            <a:off x="2096630" y="5625243"/>
            <a:ext cx="595035" cy="338554"/>
          </a:xfrm>
          <a:prstGeom prst="rect">
            <a:avLst/>
          </a:prstGeom>
          <a:noFill/>
          <a:ln w="19050">
            <a:solidFill>
              <a:srgbClr val="3B64AD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00B050"/>
                </a:solidFill>
              </a:rPr>
              <a:t>19%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C344FB-5BA3-838D-F977-D10699E25A80}"/>
              </a:ext>
            </a:extLst>
          </p:cNvPr>
          <p:cNvSpPr txBox="1"/>
          <p:nvPr/>
        </p:nvSpPr>
        <p:spPr>
          <a:xfrm>
            <a:off x="4505491" y="5625243"/>
            <a:ext cx="595035" cy="338554"/>
          </a:xfrm>
          <a:prstGeom prst="rect">
            <a:avLst/>
          </a:prstGeom>
          <a:noFill/>
          <a:ln w="19050">
            <a:solidFill>
              <a:srgbClr val="3B64AD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00B050"/>
                </a:solidFill>
              </a:rPr>
              <a:t>25%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5C095-DC52-3673-18A6-1F1AF04678B6}"/>
              </a:ext>
            </a:extLst>
          </p:cNvPr>
          <p:cNvSpPr txBox="1"/>
          <p:nvPr/>
        </p:nvSpPr>
        <p:spPr>
          <a:xfrm>
            <a:off x="6914352" y="5625243"/>
            <a:ext cx="595035" cy="338554"/>
          </a:xfrm>
          <a:prstGeom prst="rect">
            <a:avLst/>
          </a:prstGeom>
          <a:noFill/>
          <a:ln w="19050">
            <a:solidFill>
              <a:srgbClr val="3B64A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3</a:t>
            </a:r>
            <a:r>
              <a:rPr lang="ru-RU" sz="1600" dirty="0">
                <a:solidFill>
                  <a:srgbClr val="C00000"/>
                </a:solidFill>
              </a:rPr>
              <a:t>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68A9D-0D79-D045-5889-59BFBCF8A466}"/>
              </a:ext>
            </a:extLst>
          </p:cNvPr>
          <p:cNvSpPr txBox="1"/>
          <p:nvPr/>
        </p:nvSpPr>
        <p:spPr>
          <a:xfrm>
            <a:off x="9387165" y="5625243"/>
            <a:ext cx="595035" cy="338554"/>
          </a:xfrm>
          <a:prstGeom prst="rect">
            <a:avLst/>
          </a:prstGeom>
          <a:noFill/>
          <a:ln w="19050">
            <a:solidFill>
              <a:srgbClr val="3B64AD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10</a:t>
            </a:r>
            <a:r>
              <a:rPr lang="ru-RU" sz="1600" dirty="0">
                <a:solidFill>
                  <a:srgbClr val="00B05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92314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17</a:t>
            </a:fld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5365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Флаг для объединения двух циклов</a:t>
            </a:r>
            <a:endParaRPr dirty="0"/>
          </a:p>
        </p:txBody>
      </p:sp>
      <p:sp>
        <p:nvSpPr>
          <p:cNvPr id="2" name="AutoShape 2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A2788F-3AF3-4339-5E48-90C3D74E6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10053"/>
            <a:ext cx="3063416" cy="4038531"/>
          </a:xfrm>
          <a:prstGeom prst="rect">
            <a:avLst/>
          </a:prstGeom>
        </p:spPr>
      </p:pic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3EC59FD7-1FDE-69C1-BA68-8F92904BBDE8}"/>
              </a:ext>
            </a:extLst>
          </p:cNvPr>
          <p:cNvSpPr/>
          <p:nvPr/>
        </p:nvSpPr>
        <p:spPr>
          <a:xfrm>
            <a:off x="3523791" y="2846894"/>
            <a:ext cx="228598" cy="942681"/>
          </a:xfrm>
          <a:prstGeom prst="rightBrac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7D0C866-DDCD-6284-B056-EC24101E3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838" y="1610053"/>
            <a:ext cx="7692953" cy="38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7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464100" y="1475251"/>
            <a:ext cx="112638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ru-RU" sz="3500" b="1" dirty="0"/>
              <a:t>Цель работы:</a:t>
            </a:r>
            <a:r>
              <a:rPr lang="ru-RU" sz="3300" b="1" dirty="0"/>
              <a:t> </a:t>
            </a:r>
            <a:r>
              <a:rPr lang="ru-RU" sz="3300" dirty="0"/>
              <a:t>исследование средств трансформации исходного кода на основе инструментов LLVM для разделения и слияния циклов.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ru-RU" sz="35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 sz="3500" b="1" dirty="0">
                <a:solidFill>
                  <a:schemeClr val="dk1"/>
                </a:solidFill>
              </a:rPr>
              <a:t>Задачи: </a:t>
            </a:r>
          </a:p>
          <a:p>
            <a:pPr indent="-450839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ru-RU" sz="3300" dirty="0">
                <a:solidFill>
                  <a:schemeClr val="dk1"/>
                </a:solidFill>
              </a:rPr>
              <a:t>Анализ оптимизаций путём трансформации исходного кода</a:t>
            </a:r>
            <a:r>
              <a:rPr lang="en-US" sz="3300" dirty="0">
                <a:solidFill>
                  <a:schemeClr val="dk1"/>
                </a:solidFill>
              </a:rPr>
              <a:t>;</a:t>
            </a:r>
            <a:endParaRPr sz="3300" dirty="0">
              <a:solidFill>
                <a:schemeClr val="dk1"/>
              </a:solidFill>
            </a:endParaRPr>
          </a:p>
          <a:p>
            <a:pPr indent="-450839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ru-RU" sz="3300" dirty="0">
                <a:solidFill>
                  <a:schemeClr val="dk1"/>
                </a:solidFill>
              </a:rPr>
              <a:t>Поиск и исследование инструментов для разделения и слияния циклов</a:t>
            </a:r>
            <a:r>
              <a:rPr lang="en-US" sz="3300" dirty="0">
                <a:solidFill>
                  <a:schemeClr val="dk1"/>
                </a:solidFill>
              </a:rPr>
              <a:t>;</a:t>
            </a:r>
            <a:endParaRPr sz="3300" dirty="0">
              <a:solidFill>
                <a:schemeClr val="dk1"/>
              </a:solidFill>
            </a:endParaRPr>
          </a:p>
          <a:p>
            <a:pPr indent="-450839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ru-RU" sz="3300" dirty="0">
                <a:solidFill>
                  <a:schemeClr val="dk1"/>
                </a:solidFill>
              </a:rPr>
              <a:t>Тестирование инструментов и формулирование результатов</a:t>
            </a:r>
            <a:r>
              <a:rPr lang="en-US" sz="3300" dirty="0">
                <a:solidFill>
                  <a:schemeClr val="dk1"/>
                </a:solidFill>
              </a:rPr>
              <a:t>;</a:t>
            </a:r>
          </a:p>
          <a:p>
            <a:pPr indent="-450839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ru-RU" sz="3300" dirty="0">
                <a:solidFill>
                  <a:schemeClr val="dk1"/>
                </a:solidFill>
              </a:rPr>
              <a:t>Создание модуля для объединения двух циклов.</a:t>
            </a:r>
            <a:endParaRPr lang="en-US" sz="3300" dirty="0">
              <a:solidFill>
                <a:schemeClr val="dk1"/>
              </a:solidFill>
            </a:endParaRPr>
          </a:p>
        </p:txBody>
      </p:sp>
      <p:sp>
        <p:nvSpPr>
          <p:cNvPr id="72" name="Google Shape;72;p3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2</a:t>
            </a:fld>
            <a:endParaRPr dirty="0"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464101" y="541913"/>
            <a:ext cx="79089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Цель работы и задачи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3</a:t>
            </a:fld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5365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Доступ к памяти</a:t>
            </a:r>
          </a:p>
        </p:txBody>
      </p:sp>
      <p:sp>
        <p:nvSpPr>
          <p:cNvPr id="2" name="AutoShape 2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CBE329-849C-53D2-A5B3-0892E6FDC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1811669"/>
            <a:ext cx="5548701" cy="38333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319237-C2EF-3431-E239-4A2F570BB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594" y="5246340"/>
            <a:ext cx="2409825" cy="685800"/>
          </a:xfrm>
          <a:prstGeom prst="rect">
            <a:avLst/>
          </a:prstGeom>
        </p:spPr>
      </p:pic>
      <p:sp>
        <p:nvSpPr>
          <p:cNvPr id="24" name="Google Shape;79;p5">
            <a:extLst>
              <a:ext uri="{FF2B5EF4-FFF2-40B4-BE49-F238E27FC236}">
                <a16:creationId xmlns:a16="http://schemas.microsoft.com/office/drawing/2014/main" id="{72C14094-4A99-DAB6-F553-3472853B4789}"/>
              </a:ext>
            </a:extLst>
          </p:cNvPr>
          <p:cNvSpPr txBox="1">
            <a:spLocks/>
          </p:cNvSpPr>
          <p:nvPr/>
        </p:nvSpPr>
        <p:spPr>
          <a:xfrm>
            <a:off x="6179976" y="1445576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Font typeface="PT Sans"/>
              <a:buNone/>
              <a:defRPr sz="3200" b="1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00"/>
            </a:pPr>
            <a:r>
              <a:rPr lang="ru-RU" b="0" dirty="0"/>
              <a:t>Загрузка данных из памяти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7063B3B-86A6-880D-9BAF-9392991F9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107" y="4822127"/>
            <a:ext cx="4238625" cy="30480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807B567-1330-0BB7-A6F1-FE9062683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283635"/>
            <a:ext cx="5623560" cy="2148840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C97C2C2-378B-25A9-6E69-E345ACE9A561}"/>
              </a:ext>
            </a:extLst>
          </p:cNvPr>
          <p:cNvCxnSpPr/>
          <p:nvPr/>
        </p:nvCxnSpPr>
        <p:spPr>
          <a:xfrm>
            <a:off x="9992360" y="3992880"/>
            <a:ext cx="284480" cy="0"/>
          </a:xfrm>
          <a:prstGeom prst="straightConnector1">
            <a:avLst/>
          </a:prstGeom>
          <a:ln w="3175">
            <a:solidFill>
              <a:srgbClr val="0000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9238AB9-2F9A-D720-ABE9-8CC8929AEDE5}"/>
              </a:ext>
            </a:extLst>
          </p:cNvPr>
          <p:cNvCxnSpPr/>
          <p:nvPr/>
        </p:nvCxnSpPr>
        <p:spPr>
          <a:xfrm flipV="1">
            <a:off x="8580120" y="3175000"/>
            <a:ext cx="0" cy="162560"/>
          </a:xfrm>
          <a:prstGeom prst="straightConnector1">
            <a:avLst/>
          </a:prstGeom>
          <a:ln w="3175">
            <a:solidFill>
              <a:srgbClr val="0000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BA7A56-8CAA-40E3-DEA2-0EE3BE7B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37" y="2154989"/>
            <a:ext cx="6257435" cy="3825754"/>
          </a:xfrm>
          <a:prstGeom prst="rect">
            <a:avLst/>
          </a:prstGeom>
        </p:spPr>
      </p:pic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4</a:t>
            </a:fld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5365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200"/>
            </a:pPr>
            <a:r>
              <a:rPr lang="ru-RU" dirty="0"/>
              <a:t>Локальность ссылок</a:t>
            </a:r>
            <a:endParaRPr dirty="0"/>
          </a:p>
        </p:txBody>
      </p:sp>
      <p:sp>
        <p:nvSpPr>
          <p:cNvPr id="5" name="Google Shape;71;p3"/>
          <p:cNvSpPr txBox="1">
            <a:spLocks noGrp="1"/>
          </p:cNvSpPr>
          <p:nvPr>
            <p:ph type="body" idx="1"/>
          </p:nvPr>
        </p:nvSpPr>
        <p:spPr>
          <a:xfrm>
            <a:off x="460376" y="2199243"/>
            <a:ext cx="5707160" cy="360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ru-RU" sz="2000" b="1" dirty="0"/>
              <a:t>Локальность ссылок </a:t>
            </a:r>
            <a:r>
              <a:rPr lang="ru-RU" sz="2000" dirty="0"/>
              <a:t>– свойство программы относительно часто обращаться к одним адресам памяти.</a:t>
            </a:r>
            <a:endParaRPr lang="en-US" sz="20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ru-RU" sz="2000" b="1" dirty="0"/>
              <a:t>Пространственная локальность</a:t>
            </a:r>
            <a:r>
              <a:rPr lang="en-US" sz="2000" b="1" dirty="0"/>
              <a:t> </a:t>
            </a:r>
            <a:r>
              <a:rPr lang="ru-RU" sz="2000" dirty="0"/>
              <a:t>– повторное обращение к адресам, расположенным в памяти близко друг к другу, в течение короткого промежутка времени.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ru-RU" sz="2000" b="1" dirty="0"/>
              <a:t>Временная локальность </a:t>
            </a:r>
            <a:r>
              <a:rPr lang="ru-RU" sz="2000" dirty="0"/>
              <a:t>– повторное обращение к одним и тем же адресам через небольшие промежутки времени</a:t>
            </a:r>
            <a:r>
              <a:rPr lang="ru-RU" sz="24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en-US" sz="2400" dirty="0"/>
          </a:p>
        </p:txBody>
      </p:sp>
      <p:sp>
        <p:nvSpPr>
          <p:cNvPr id="2" name="AutoShape 2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6" descr="Эндопротезирование коленного сустава | ПИМУ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41AA4-424B-960D-EB0D-E289C4FCAD23}"/>
              </a:ext>
            </a:extLst>
          </p:cNvPr>
          <p:cNvSpPr txBox="1"/>
          <p:nvPr/>
        </p:nvSpPr>
        <p:spPr>
          <a:xfrm>
            <a:off x="485921" y="1309713"/>
            <a:ext cx="11140022" cy="804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Частота попаданий в кэш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 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– отношение числа успешных поисков и чтений данных из кэш-памяти (попаданий кэша) к общему числу обращений.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5336E"/>
              </a:solidFill>
              <a:effectLst/>
              <a:uLnTx/>
              <a:uFillTx/>
              <a:latin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410177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5</a:t>
            </a:fld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587376" y="53657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00000"/>
            </a:pPr>
            <a:r>
              <a:rPr lang="ru-RU" dirty="0"/>
              <a:t>Трансформация разделения циклов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FFDCD5-1746-A479-FFCA-CDD3B84C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07" y="3441842"/>
            <a:ext cx="3763347" cy="27301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5501DB-B262-7D2A-9DEC-B1F88581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801" y="3535820"/>
            <a:ext cx="3202442" cy="1835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191C79-B089-B05B-B950-094FD38A7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75" y="1268760"/>
            <a:ext cx="8457114" cy="1961650"/>
          </a:xfrm>
          <a:prstGeom prst="rect">
            <a:avLst/>
          </a:prstGeo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3A69E9C-80FC-E9E4-7FFA-DFE993AF6120}"/>
              </a:ext>
            </a:extLst>
          </p:cNvPr>
          <p:cNvCxnSpPr/>
          <p:nvPr/>
        </p:nvCxnSpPr>
        <p:spPr>
          <a:xfrm>
            <a:off x="445861" y="3364389"/>
            <a:ext cx="10907939" cy="0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9F2CB13C-E457-9240-89EE-4C736F94B020}"/>
              </a:ext>
            </a:extLst>
          </p:cNvPr>
          <p:cNvSpPr/>
          <p:nvPr/>
        </p:nvSpPr>
        <p:spPr>
          <a:xfrm rot="20360660">
            <a:off x="3975952" y="4580007"/>
            <a:ext cx="1131771" cy="696422"/>
          </a:xfrm>
          <a:prstGeom prst="rightArrow">
            <a:avLst>
              <a:gd name="adj1" fmla="val 50000"/>
              <a:gd name="adj2" fmla="val 80744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00D0D8F-CA47-F8FB-DC88-58741D1F7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85" y="1550307"/>
            <a:ext cx="1970724" cy="969965"/>
          </a:xfrm>
          <a:prstGeom prst="rect">
            <a:avLst/>
          </a:prstGeom>
        </p:spPr>
      </p:pic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A16D8B9D-E17A-0C62-B577-F877E546276A}"/>
              </a:ext>
            </a:extLst>
          </p:cNvPr>
          <p:cNvSpPr/>
          <p:nvPr/>
        </p:nvSpPr>
        <p:spPr>
          <a:xfrm>
            <a:off x="4712443" y="1798839"/>
            <a:ext cx="1131771" cy="696422"/>
          </a:xfrm>
          <a:prstGeom prst="rightArrow">
            <a:avLst>
              <a:gd name="adj1" fmla="val 50000"/>
              <a:gd name="adj2" fmla="val 80744"/>
            </a:avLst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D0E26F3-E67A-8519-944D-F008B1A78221}"/>
              </a:ext>
            </a:extLst>
          </p:cNvPr>
          <p:cNvSpPr/>
          <p:nvPr/>
        </p:nvSpPr>
        <p:spPr>
          <a:xfrm>
            <a:off x="8538670" y="4090988"/>
            <a:ext cx="2967528" cy="36275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CB2F44D-D3FE-9E08-CAD3-8FC656B9AA92}"/>
              </a:ext>
            </a:extLst>
          </p:cNvPr>
          <p:cNvCxnSpPr/>
          <p:nvPr/>
        </p:nvCxnSpPr>
        <p:spPr>
          <a:xfrm>
            <a:off x="8922331" y="409098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D2116C6-87C7-673F-DFD4-3BD1DB6BDBE4}"/>
              </a:ext>
            </a:extLst>
          </p:cNvPr>
          <p:cNvCxnSpPr/>
          <p:nvPr/>
        </p:nvCxnSpPr>
        <p:spPr>
          <a:xfrm>
            <a:off x="9312475" y="409098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68E9DBA-1EA1-037E-5C68-FB1A780E10D3}"/>
              </a:ext>
            </a:extLst>
          </p:cNvPr>
          <p:cNvCxnSpPr/>
          <p:nvPr/>
        </p:nvCxnSpPr>
        <p:spPr>
          <a:xfrm>
            <a:off x="10416613" y="409098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F375EAFB-62C3-0C42-44B0-A522114E910B}"/>
              </a:ext>
            </a:extLst>
          </p:cNvPr>
          <p:cNvCxnSpPr/>
          <p:nvPr/>
        </p:nvCxnSpPr>
        <p:spPr>
          <a:xfrm>
            <a:off x="9690427" y="409098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225EFD2-C865-0529-CED6-020460F2CDE6}"/>
              </a:ext>
            </a:extLst>
          </p:cNvPr>
          <p:cNvCxnSpPr/>
          <p:nvPr/>
        </p:nvCxnSpPr>
        <p:spPr>
          <a:xfrm>
            <a:off x="10057711" y="409098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41F5734-4DFD-8270-3267-9185BE11F844}"/>
              </a:ext>
            </a:extLst>
          </p:cNvPr>
          <p:cNvCxnSpPr/>
          <p:nvPr/>
        </p:nvCxnSpPr>
        <p:spPr>
          <a:xfrm>
            <a:off x="10783897" y="409098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54A7696-1AE4-36D8-D2EF-39B5229C6705}"/>
              </a:ext>
            </a:extLst>
          </p:cNvPr>
          <p:cNvCxnSpPr/>
          <p:nvPr/>
        </p:nvCxnSpPr>
        <p:spPr>
          <a:xfrm>
            <a:off x="11145847" y="409098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79;p5">
            <a:extLst>
              <a:ext uri="{FF2B5EF4-FFF2-40B4-BE49-F238E27FC236}">
                <a16:creationId xmlns:a16="http://schemas.microsoft.com/office/drawing/2014/main" id="{524490ED-A163-31D3-5F2A-CF2C1E214024}"/>
              </a:ext>
            </a:extLst>
          </p:cNvPr>
          <p:cNvSpPr txBox="1">
            <a:spLocks/>
          </p:cNvSpPr>
          <p:nvPr/>
        </p:nvSpPr>
        <p:spPr>
          <a:xfrm>
            <a:off x="8237537" y="3285603"/>
            <a:ext cx="7908925" cy="7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Font typeface="PT Sans"/>
              <a:buNone/>
              <a:defRPr sz="3200" b="1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00"/>
            </a:pPr>
            <a:r>
              <a:rPr lang="ru-RU" sz="2000" b="0" dirty="0"/>
              <a:t>Первые 32 байта кэш-линий: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6F7205-4C30-9474-50D4-9848FEC6B332}"/>
              </a:ext>
            </a:extLst>
          </p:cNvPr>
          <p:cNvSpPr txBox="1"/>
          <p:nvPr/>
        </p:nvSpPr>
        <p:spPr>
          <a:xfrm>
            <a:off x="8463815" y="4119893"/>
            <a:ext cx="89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[0].a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A679C4-877C-07F9-87B0-89F1253A5452}"/>
              </a:ext>
            </a:extLst>
          </p:cNvPr>
          <p:cNvSpPr txBox="1"/>
          <p:nvPr/>
        </p:nvSpPr>
        <p:spPr>
          <a:xfrm>
            <a:off x="9242548" y="4119893"/>
            <a:ext cx="89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[1].a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34290B-5419-5B55-BD6E-6FA09EEE4A08}"/>
              </a:ext>
            </a:extLst>
          </p:cNvPr>
          <p:cNvSpPr txBox="1"/>
          <p:nvPr/>
        </p:nvSpPr>
        <p:spPr>
          <a:xfrm>
            <a:off x="9970812" y="4119894"/>
            <a:ext cx="618847" cy="307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[2].a</a:t>
            </a:r>
            <a:endParaRPr lang="ru-RU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7F2A78-3CBF-15C1-17D2-5BD684962A32}"/>
              </a:ext>
            </a:extLst>
          </p:cNvPr>
          <p:cNvSpPr txBox="1"/>
          <p:nvPr/>
        </p:nvSpPr>
        <p:spPr>
          <a:xfrm>
            <a:off x="10699917" y="4119661"/>
            <a:ext cx="71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[3].a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F8201E-284F-5062-6EA7-299EB0EA98C6}"/>
              </a:ext>
            </a:extLst>
          </p:cNvPr>
          <p:cNvSpPr txBox="1"/>
          <p:nvPr/>
        </p:nvSpPr>
        <p:spPr>
          <a:xfrm>
            <a:off x="8847549" y="4119660"/>
            <a:ext cx="89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[0].b</a:t>
            </a:r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EE64A0-CCC0-D680-CF90-C404460C141D}"/>
              </a:ext>
            </a:extLst>
          </p:cNvPr>
          <p:cNvSpPr txBox="1"/>
          <p:nvPr/>
        </p:nvSpPr>
        <p:spPr>
          <a:xfrm>
            <a:off x="9613819" y="4119660"/>
            <a:ext cx="623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[1].b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BDC0B5-8082-3AAD-7F72-2D59258E92E1}"/>
              </a:ext>
            </a:extLst>
          </p:cNvPr>
          <p:cNvSpPr txBox="1"/>
          <p:nvPr/>
        </p:nvSpPr>
        <p:spPr>
          <a:xfrm>
            <a:off x="10338230" y="4114809"/>
            <a:ext cx="89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[2].b</a:t>
            </a:r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ECFA3C-10E8-7F46-DEE8-50AC5EF3C502}"/>
              </a:ext>
            </a:extLst>
          </p:cNvPr>
          <p:cNvSpPr txBox="1"/>
          <p:nvPr/>
        </p:nvSpPr>
        <p:spPr>
          <a:xfrm>
            <a:off x="11057338" y="4107513"/>
            <a:ext cx="89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[3].b</a:t>
            </a:r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EC4B227F-E9B3-89E0-09BC-8D6DA57669AA}"/>
              </a:ext>
            </a:extLst>
          </p:cNvPr>
          <p:cNvSpPr/>
          <p:nvPr/>
        </p:nvSpPr>
        <p:spPr>
          <a:xfrm>
            <a:off x="8538670" y="4822508"/>
            <a:ext cx="2967528" cy="36275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333D2C61-C45D-9E85-1A47-DC1FEDB61908}"/>
              </a:ext>
            </a:extLst>
          </p:cNvPr>
          <p:cNvCxnSpPr/>
          <p:nvPr/>
        </p:nvCxnSpPr>
        <p:spPr>
          <a:xfrm>
            <a:off x="8922331" y="482250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3B74FE31-4854-D9D4-03D2-D3418AA702A8}"/>
              </a:ext>
            </a:extLst>
          </p:cNvPr>
          <p:cNvCxnSpPr/>
          <p:nvPr/>
        </p:nvCxnSpPr>
        <p:spPr>
          <a:xfrm>
            <a:off x="9312475" y="482250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007FDAA0-4F4F-1B3A-AB8D-37152FA45781}"/>
              </a:ext>
            </a:extLst>
          </p:cNvPr>
          <p:cNvCxnSpPr/>
          <p:nvPr/>
        </p:nvCxnSpPr>
        <p:spPr>
          <a:xfrm>
            <a:off x="10416613" y="482250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E0D76E6B-E26D-5913-5888-3716BE1FA2CB}"/>
              </a:ext>
            </a:extLst>
          </p:cNvPr>
          <p:cNvCxnSpPr/>
          <p:nvPr/>
        </p:nvCxnSpPr>
        <p:spPr>
          <a:xfrm>
            <a:off x="9690427" y="482250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F3D6183-7F45-B936-F45B-FD7682BFC6F9}"/>
              </a:ext>
            </a:extLst>
          </p:cNvPr>
          <p:cNvCxnSpPr/>
          <p:nvPr/>
        </p:nvCxnSpPr>
        <p:spPr>
          <a:xfrm>
            <a:off x="10057711" y="482250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9FFA3512-0E24-08FB-EB3D-6380BB5ABCAF}"/>
              </a:ext>
            </a:extLst>
          </p:cNvPr>
          <p:cNvCxnSpPr/>
          <p:nvPr/>
        </p:nvCxnSpPr>
        <p:spPr>
          <a:xfrm>
            <a:off x="10783897" y="482250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D0F5860B-F321-1CD7-6C0F-A4B50B7E8295}"/>
              </a:ext>
            </a:extLst>
          </p:cNvPr>
          <p:cNvCxnSpPr/>
          <p:nvPr/>
        </p:nvCxnSpPr>
        <p:spPr>
          <a:xfrm>
            <a:off x="11145847" y="4822507"/>
            <a:ext cx="0" cy="365127"/>
          </a:xfrm>
          <a:prstGeom prst="line">
            <a:avLst/>
          </a:prstGeom>
          <a:ln w="1905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3D43812-1C4A-7D5A-79D6-13DDC7EEB6AA}"/>
              </a:ext>
            </a:extLst>
          </p:cNvPr>
          <p:cNvSpPr txBox="1"/>
          <p:nvPr/>
        </p:nvSpPr>
        <p:spPr>
          <a:xfrm>
            <a:off x="8463815" y="4851413"/>
            <a:ext cx="89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[0].c</a:t>
            </a:r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4B0EA9-2E3C-F127-DBDC-D344A65ED3A5}"/>
              </a:ext>
            </a:extLst>
          </p:cNvPr>
          <p:cNvSpPr txBox="1"/>
          <p:nvPr/>
        </p:nvSpPr>
        <p:spPr>
          <a:xfrm>
            <a:off x="9242548" y="4851413"/>
            <a:ext cx="89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[0].e</a:t>
            </a:r>
            <a:endParaRPr lang="ru-RU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9E4605-9136-AED7-98B0-47693B53937B}"/>
              </a:ext>
            </a:extLst>
          </p:cNvPr>
          <p:cNvSpPr txBox="1"/>
          <p:nvPr/>
        </p:nvSpPr>
        <p:spPr>
          <a:xfrm>
            <a:off x="9970812" y="4851414"/>
            <a:ext cx="618847" cy="307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[1].d</a:t>
            </a:r>
            <a:endParaRPr lang="ru-RU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A4ACB8A-6971-167C-21AC-712DA29C84F8}"/>
              </a:ext>
            </a:extLst>
          </p:cNvPr>
          <p:cNvSpPr txBox="1"/>
          <p:nvPr/>
        </p:nvSpPr>
        <p:spPr>
          <a:xfrm>
            <a:off x="10699917" y="4851181"/>
            <a:ext cx="714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[2].c</a:t>
            </a:r>
            <a:endParaRPr lang="ru-RU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41B800-0A0C-22DC-0EF8-35401305F415}"/>
              </a:ext>
            </a:extLst>
          </p:cNvPr>
          <p:cNvSpPr txBox="1"/>
          <p:nvPr/>
        </p:nvSpPr>
        <p:spPr>
          <a:xfrm>
            <a:off x="8847549" y="4851180"/>
            <a:ext cx="59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[0].d</a:t>
            </a:r>
            <a:endParaRPr lang="ru-RU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1F39D7-ABF0-27FA-100C-68575AE88188}"/>
              </a:ext>
            </a:extLst>
          </p:cNvPr>
          <p:cNvSpPr txBox="1"/>
          <p:nvPr/>
        </p:nvSpPr>
        <p:spPr>
          <a:xfrm>
            <a:off x="9613819" y="4851180"/>
            <a:ext cx="623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[1].c</a:t>
            </a:r>
            <a:endParaRPr lang="ru-RU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44826D-57E1-D2A3-3E53-91E3A8A2190A}"/>
              </a:ext>
            </a:extLst>
          </p:cNvPr>
          <p:cNvSpPr txBox="1"/>
          <p:nvPr/>
        </p:nvSpPr>
        <p:spPr>
          <a:xfrm>
            <a:off x="10338231" y="4846330"/>
            <a:ext cx="613378" cy="307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[1].e</a:t>
            </a:r>
            <a:endParaRPr lang="ru-RU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80C8DA-7AAD-E1F4-E9F9-BF8CE94C666F}"/>
              </a:ext>
            </a:extLst>
          </p:cNvPr>
          <p:cNvSpPr txBox="1"/>
          <p:nvPr/>
        </p:nvSpPr>
        <p:spPr>
          <a:xfrm>
            <a:off x="11060531" y="4840326"/>
            <a:ext cx="89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[2].d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BBCC21-8CA1-4F29-E0D1-3E066D4A4635}"/>
              </a:ext>
            </a:extLst>
          </p:cNvPr>
          <p:cNvSpPr txBox="1"/>
          <p:nvPr/>
        </p:nvSpPr>
        <p:spPr>
          <a:xfrm>
            <a:off x="8492340" y="381246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</a:t>
            </a:r>
            <a:r>
              <a:rPr lang="ru-RU" dirty="0"/>
              <a:t>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F7EFFC5-65C4-53BA-9AB5-B845E533A7FB}"/>
              </a:ext>
            </a:extLst>
          </p:cNvPr>
          <p:cNvSpPr txBox="1"/>
          <p:nvPr/>
        </p:nvSpPr>
        <p:spPr>
          <a:xfrm>
            <a:off x="8494661" y="454600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cde</a:t>
            </a:r>
            <a:r>
              <a:rPr lang="ru-RU" dirty="0"/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597429" y="545940"/>
            <a:ext cx="8013171" cy="72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00000"/>
            </a:pPr>
            <a:r>
              <a:rPr lang="ru-RU" dirty="0"/>
              <a:t>Трансформация слияния циклов</a:t>
            </a:r>
            <a:endParaRPr dirty="0"/>
          </a:p>
        </p:txBody>
      </p:sp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6</a:t>
            </a:fld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5711327" y="5525951"/>
            <a:ext cx="56427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4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EE85F8C-21AB-05BE-1129-699FA14DE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973" y="1460500"/>
            <a:ext cx="4675611" cy="43928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EC5D44-5787-A763-63C0-EEBC88040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63" y="4976251"/>
            <a:ext cx="3294697" cy="122092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AE8CFB-1306-5B41-5E1E-23FD029B71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675" y="1271287"/>
            <a:ext cx="4133850" cy="3124200"/>
          </a:xfrm>
          <a:prstGeom prst="rect">
            <a:avLst/>
          </a:prstGeom>
        </p:spPr>
      </p:pic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D2039C8F-1625-4A01-C166-A5733038AF8E}"/>
              </a:ext>
            </a:extLst>
          </p:cNvPr>
          <p:cNvSpPr/>
          <p:nvPr/>
        </p:nvSpPr>
        <p:spPr>
          <a:xfrm>
            <a:off x="7833360" y="4407140"/>
            <a:ext cx="396240" cy="444891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2303E5E-72A9-42C2-E812-43AF0C1BC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9862" y="1259634"/>
            <a:ext cx="4181475" cy="31242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EF15852-5E5E-9559-D2FC-1026554652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9862" y="4892249"/>
            <a:ext cx="3686175" cy="1304925"/>
          </a:xfrm>
          <a:prstGeom prst="rect">
            <a:avLst/>
          </a:prstGeom>
        </p:spPr>
      </p:pic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DBAB057-2F32-17C2-4933-F6E121FA691E}"/>
              </a:ext>
            </a:extLst>
          </p:cNvPr>
          <p:cNvCxnSpPr>
            <a:cxnSpLocks/>
          </p:cNvCxnSpPr>
          <p:nvPr/>
        </p:nvCxnSpPr>
        <p:spPr>
          <a:xfrm>
            <a:off x="5984240" y="1148080"/>
            <a:ext cx="0" cy="5100298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33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>
            <a:spLocks noGrp="1"/>
          </p:cNvSpPr>
          <p:nvPr>
            <p:ph type="title"/>
          </p:nvPr>
        </p:nvSpPr>
        <p:spPr>
          <a:xfrm>
            <a:off x="597429" y="545940"/>
            <a:ext cx="8013171" cy="72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ct val="100000"/>
            </a:pPr>
            <a:r>
              <a:rPr lang="ru-RU" dirty="0"/>
              <a:t>Проект </a:t>
            </a:r>
            <a:r>
              <a:rPr lang="en-US" dirty="0"/>
              <a:t>LLVM</a:t>
            </a:r>
            <a:endParaRPr dirty="0"/>
          </a:p>
        </p:txBody>
      </p:sp>
      <p:sp>
        <p:nvSpPr>
          <p:cNvPr id="95" name="Google Shape;95;p4"/>
          <p:cNvSpPr txBox="1">
            <a:spLocks noGrp="1"/>
          </p:cNvSpPr>
          <p:nvPr>
            <p:ph type="sldNum" idx="12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7</a:t>
            </a:fld>
            <a:endParaRPr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B1FCE6-9A79-EECA-3B50-1DCA3A1D245F}"/>
              </a:ext>
            </a:extLst>
          </p:cNvPr>
          <p:cNvSpPr/>
          <p:nvPr/>
        </p:nvSpPr>
        <p:spPr>
          <a:xfrm>
            <a:off x="1524942" y="2075937"/>
            <a:ext cx="1463040" cy="6306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CBAF0-BFA4-58CB-365E-16BF3F37DA41}"/>
              </a:ext>
            </a:extLst>
          </p:cNvPr>
          <p:cNvSpPr txBox="1"/>
          <p:nvPr/>
        </p:nvSpPr>
        <p:spPr>
          <a:xfrm>
            <a:off x="1760973" y="2160432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Clang</a:t>
            </a:r>
            <a:endParaRPr lang="ru-RU" sz="2400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403011D-76A3-3260-BAFE-E57EFF9CA6A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41022" y="2391266"/>
            <a:ext cx="88392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242DCD-96CE-4360-DC92-51D624CD5EF2}"/>
              </a:ext>
            </a:extLst>
          </p:cNvPr>
          <p:cNvSpPr txBox="1"/>
          <p:nvPr/>
        </p:nvSpPr>
        <p:spPr>
          <a:xfrm>
            <a:off x="558600" y="20236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C/C++</a:t>
            </a:r>
            <a:endParaRPr lang="ru-RU" sz="18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68AED2-AFF0-1679-CD19-971DD818A364}"/>
              </a:ext>
            </a:extLst>
          </p:cNvPr>
          <p:cNvSpPr/>
          <p:nvPr/>
        </p:nvSpPr>
        <p:spPr>
          <a:xfrm>
            <a:off x="1524942" y="3123077"/>
            <a:ext cx="1463040" cy="63065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D56F1-400A-9081-66F4-E52484917B02}"/>
              </a:ext>
            </a:extLst>
          </p:cNvPr>
          <p:cNvSpPr txBox="1"/>
          <p:nvPr/>
        </p:nvSpPr>
        <p:spPr>
          <a:xfrm>
            <a:off x="1684831" y="3207573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Gollvm</a:t>
            </a:r>
            <a:endParaRPr lang="ru-RU" sz="24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43DBAFF-9949-3F8B-A0B5-D879A8E3CBC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41022" y="3438406"/>
            <a:ext cx="88392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AF42DA-83B1-5A75-A485-02461694E02F}"/>
              </a:ext>
            </a:extLst>
          </p:cNvPr>
          <p:cNvSpPr txBox="1"/>
          <p:nvPr/>
        </p:nvSpPr>
        <p:spPr>
          <a:xfrm>
            <a:off x="641022" y="307167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Go</a:t>
            </a:r>
            <a:endParaRPr lang="ru-RU" sz="18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966CAC4-FD7F-0009-111A-90EA35B8306F}"/>
              </a:ext>
            </a:extLst>
          </p:cNvPr>
          <p:cNvSpPr/>
          <p:nvPr/>
        </p:nvSpPr>
        <p:spPr>
          <a:xfrm>
            <a:off x="1524942" y="4170217"/>
            <a:ext cx="1515407" cy="88997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6B030-37B4-4B02-AF2E-7FA5782EAD17}"/>
              </a:ext>
            </a:extLst>
          </p:cNvPr>
          <p:cNvSpPr txBox="1"/>
          <p:nvPr/>
        </p:nvSpPr>
        <p:spPr>
          <a:xfrm>
            <a:off x="1449188" y="4136866"/>
            <a:ext cx="1614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/>
              <a:t>Другие</a:t>
            </a:r>
          </a:p>
          <a:p>
            <a:pPr algn="ctr"/>
            <a:r>
              <a:rPr lang="ru-RU" sz="1800" dirty="0" err="1"/>
              <a:t>фронтенд</a:t>
            </a:r>
            <a:endParaRPr lang="ru-RU" sz="1800" dirty="0"/>
          </a:p>
          <a:p>
            <a:pPr algn="ctr"/>
            <a:r>
              <a:rPr lang="ru-RU" sz="1800" dirty="0"/>
              <a:t>компиляторы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DFED348-2B38-BE34-E379-DB2FC1BFE34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41022" y="4615207"/>
            <a:ext cx="88392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85C1B9B-5B4A-7A73-776D-29941AFACDEA}"/>
              </a:ext>
            </a:extLst>
          </p:cNvPr>
          <p:cNvSpPr txBox="1"/>
          <p:nvPr/>
        </p:nvSpPr>
        <p:spPr>
          <a:xfrm>
            <a:off x="10661018" y="3105832"/>
            <a:ext cx="138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Машин-</a:t>
            </a:r>
            <a:r>
              <a:rPr lang="ru-RU" sz="1800" dirty="0" err="1"/>
              <a:t>ный</a:t>
            </a:r>
            <a:r>
              <a:rPr lang="ru-RU" sz="1800" dirty="0"/>
              <a:t> код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3292700-9F85-9F85-3D16-075AFED9D292}"/>
              </a:ext>
            </a:extLst>
          </p:cNvPr>
          <p:cNvSpPr/>
          <p:nvPr/>
        </p:nvSpPr>
        <p:spPr>
          <a:xfrm>
            <a:off x="1372542" y="1725574"/>
            <a:ext cx="1778000" cy="355600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433EFF-680C-765B-B062-1F800453BD05}"/>
              </a:ext>
            </a:extLst>
          </p:cNvPr>
          <p:cNvSpPr txBox="1"/>
          <p:nvPr/>
        </p:nvSpPr>
        <p:spPr>
          <a:xfrm>
            <a:off x="1470027" y="1271287"/>
            <a:ext cx="159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/>
              <a:t>Фронтенд</a:t>
            </a:r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51F0D-B0B8-2767-94A4-58EB09FA4AB1}"/>
              </a:ext>
            </a:extLst>
          </p:cNvPr>
          <p:cNvSpPr txBox="1"/>
          <p:nvPr/>
        </p:nvSpPr>
        <p:spPr>
          <a:xfrm>
            <a:off x="3619202" y="31762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IR</a:t>
            </a:r>
            <a:endParaRPr lang="ru-RU" sz="24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9B6819B-0716-62D9-2C27-11CF8024672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87982" y="2391266"/>
            <a:ext cx="813942" cy="86507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0D1A791D-E509-7C7C-3CE4-F8BAF1B117B6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2987982" y="3407054"/>
            <a:ext cx="631220" cy="3135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8738B01-32E3-4A0C-21CC-0F21E16CDD7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063733" y="3590806"/>
            <a:ext cx="738191" cy="1007725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0B924DDF-424E-33B1-D561-4C3296E2E2F8}"/>
              </a:ext>
            </a:extLst>
          </p:cNvPr>
          <p:cNvCxnSpPr>
            <a:cxnSpLocks/>
          </p:cNvCxnSpPr>
          <p:nvPr/>
        </p:nvCxnSpPr>
        <p:spPr>
          <a:xfrm>
            <a:off x="4043065" y="3407054"/>
            <a:ext cx="33586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6396162E-25F9-29C7-D2E1-AAF9E0877BE5}"/>
              </a:ext>
            </a:extLst>
          </p:cNvPr>
          <p:cNvSpPr/>
          <p:nvPr/>
        </p:nvSpPr>
        <p:spPr>
          <a:xfrm>
            <a:off x="4368292" y="3131183"/>
            <a:ext cx="1057686" cy="5191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2CAD33-6023-F749-5452-BE81D71129BD}"/>
              </a:ext>
            </a:extLst>
          </p:cNvPr>
          <p:cNvSpPr txBox="1"/>
          <p:nvPr/>
        </p:nvSpPr>
        <p:spPr>
          <a:xfrm>
            <a:off x="4351644" y="3190696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Проход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9EA057A0-E63F-42EF-0C04-1F82E3869AF1}"/>
              </a:ext>
            </a:extLst>
          </p:cNvPr>
          <p:cNvCxnSpPr>
            <a:cxnSpLocks/>
          </p:cNvCxnSpPr>
          <p:nvPr/>
        </p:nvCxnSpPr>
        <p:spPr>
          <a:xfrm>
            <a:off x="5425977" y="3407054"/>
            <a:ext cx="33586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227E2C-10CD-DF74-6595-598A0C73A8F0}"/>
              </a:ext>
            </a:extLst>
          </p:cNvPr>
          <p:cNvSpPr txBox="1"/>
          <p:nvPr/>
        </p:nvSpPr>
        <p:spPr>
          <a:xfrm>
            <a:off x="5667542" y="31923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IR</a:t>
            </a:r>
            <a:endParaRPr lang="ru-RU" sz="2400" dirty="0"/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6548187-9723-433C-F63B-5F21ABCB8459}"/>
              </a:ext>
            </a:extLst>
          </p:cNvPr>
          <p:cNvCxnSpPr>
            <a:cxnSpLocks/>
          </p:cNvCxnSpPr>
          <p:nvPr/>
        </p:nvCxnSpPr>
        <p:spPr>
          <a:xfrm>
            <a:off x="6088865" y="3407054"/>
            <a:ext cx="33586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02CF81-D053-4E72-417D-FADAAEAA17DC}"/>
              </a:ext>
            </a:extLst>
          </p:cNvPr>
          <p:cNvSpPr txBox="1"/>
          <p:nvPr/>
        </p:nvSpPr>
        <p:spPr>
          <a:xfrm>
            <a:off x="6424728" y="31762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…</a:t>
            </a: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6718CF7-D951-373A-65E9-9C0E06CFEFA8}"/>
              </a:ext>
            </a:extLst>
          </p:cNvPr>
          <p:cNvCxnSpPr>
            <a:cxnSpLocks/>
          </p:cNvCxnSpPr>
          <p:nvPr/>
        </p:nvCxnSpPr>
        <p:spPr>
          <a:xfrm>
            <a:off x="6821612" y="3398948"/>
            <a:ext cx="33586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3025C3D-AD70-36E3-E8BB-5B90E6313C53}"/>
              </a:ext>
            </a:extLst>
          </p:cNvPr>
          <p:cNvSpPr/>
          <p:nvPr/>
        </p:nvSpPr>
        <p:spPr>
          <a:xfrm>
            <a:off x="7146839" y="3123077"/>
            <a:ext cx="1057686" cy="51913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C46A10-1B27-EECA-CC0D-935E605C7F87}"/>
              </a:ext>
            </a:extLst>
          </p:cNvPr>
          <p:cNvSpPr txBox="1"/>
          <p:nvPr/>
        </p:nvSpPr>
        <p:spPr>
          <a:xfrm>
            <a:off x="7130191" y="318259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Проход</a:t>
            </a:r>
          </a:p>
        </p:txBody>
      </p: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AD8B74E-4609-1C94-659F-9A107842B897}"/>
              </a:ext>
            </a:extLst>
          </p:cNvPr>
          <p:cNvCxnSpPr>
            <a:cxnSpLocks/>
          </p:cNvCxnSpPr>
          <p:nvPr/>
        </p:nvCxnSpPr>
        <p:spPr>
          <a:xfrm>
            <a:off x="8715064" y="3398948"/>
            <a:ext cx="33586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B4D56FB-4768-35D1-E352-42CF7123845C}"/>
              </a:ext>
            </a:extLst>
          </p:cNvPr>
          <p:cNvSpPr/>
          <p:nvPr/>
        </p:nvSpPr>
        <p:spPr>
          <a:xfrm>
            <a:off x="9042637" y="2760644"/>
            <a:ext cx="1384998" cy="12835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D986CE-9BEE-B5FB-D872-7B651BD23124}"/>
              </a:ext>
            </a:extLst>
          </p:cNvPr>
          <p:cNvSpPr txBox="1"/>
          <p:nvPr/>
        </p:nvSpPr>
        <p:spPr>
          <a:xfrm>
            <a:off x="9130623" y="3121035"/>
            <a:ext cx="1199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Бэкенд</a:t>
            </a:r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282FE6F4-4495-89FB-DA02-7E8B688AC04D}"/>
              </a:ext>
            </a:extLst>
          </p:cNvPr>
          <p:cNvCxnSpPr>
            <a:cxnSpLocks/>
          </p:cNvCxnSpPr>
          <p:nvPr/>
        </p:nvCxnSpPr>
        <p:spPr>
          <a:xfrm>
            <a:off x="10427635" y="3424346"/>
            <a:ext cx="335863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1CB45F4-5FD5-88AD-5B82-493A42582D52}"/>
              </a:ext>
            </a:extLst>
          </p:cNvPr>
          <p:cNvSpPr txBox="1"/>
          <p:nvPr/>
        </p:nvSpPr>
        <p:spPr>
          <a:xfrm>
            <a:off x="520928" y="4292040"/>
            <a:ext cx="926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Другие</a:t>
            </a:r>
          </a:p>
          <a:p>
            <a:r>
              <a:rPr lang="ru-RU" sz="1800" dirty="0"/>
              <a:t>языки</a:t>
            </a:r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6D269DAA-43C1-A58D-19B5-AF8770B5AA6B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204524" y="3382645"/>
            <a:ext cx="232285" cy="19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0DBACB0-5343-F734-5025-A4DF19155487}"/>
              </a:ext>
            </a:extLst>
          </p:cNvPr>
          <p:cNvSpPr txBox="1"/>
          <p:nvPr/>
        </p:nvSpPr>
        <p:spPr>
          <a:xfrm>
            <a:off x="8342511" y="316811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IR</a:t>
            </a:r>
            <a:endParaRPr lang="ru-RU" sz="2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72EAE6A8-88E4-7908-2B1A-80DB1ABB7E72}"/>
              </a:ext>
            </a:extLst>
          </p:cNvPr>
          <p:cNvSpPr/>
          <p:nvPr/>
        </p:nvSpPr>
        <p:spPr>
          <a:xfrm>
            <a:off x="4174477" y="2760644"/>
            <a:ext cx="4088338" cy="1237216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E7F6D9-AE26-9655-57D7-2C366893D36B}"/>
              </a:ext>
            </a:extLst>
          </p:cNvPr>
          <p:cNvSpPr txBox="1"/>
          <p:nvPr/>
        </p:nvSpPr>
        <p:spPr>
          <a:xfrm>
            <a:off x="4659802" y="1933963"/>
            <a:ext cx="3007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Оптимизации </a:t>
            </a:r>
            <a:r>
              <a:rPr lang="en-US" sz="2400" dirty="0"/>
              <a:t>LLVM</a:t>
            </a:r>
            <a:endParaRPr lang="ru-RU" sz="2400" dirty="0"/>
          </a:p>
          <a:p>
            <a:pPr algn="ctr"/>
            <a:r>
              <a:rPr lang="ru-RU" sz="2400" dirty="0"/>
              <a:t>(</a:t>
            </a:r>
            <a:r>
              <a:rPr lang="en-US" sz="2400" dirty="0"/>
              <a:t>LLVM Core)</a:t>
            </a:r>
            <a:endParaRPr lang="ru-RU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7CB08C-A148-1282-5851-4B56CB94BE6D}"/>
              </a:ext>
            </a:extLst>
          </p:cNvPr>
          <p:cNvSpPr txBox="1"/>
          <p:nvPr/>
        </p:nvSpPr>
        <p:spPr>
          <a:xfrm>
            <a:off x="5911802" y="42506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IR</a:t>
            </a:r>
            <a:endParaRPr lang="ru-RU" sz="2400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0F3CF224-8A94-F145-95AD-28B91F5AC69E}"/>
              </a:ext>
            </a:extLst>
          </p:cNvPr>
          <p:cNvCxnSpPr/>
          <p:nvPr/>
        </p:nvCxnSpPr>
        <p:spPr>
          <a:xfrm flipH="1">
            <a:off x="5120640" y="4615725"/>
            <a:ext cx="791162" cy="23111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F49B4347-9862-B90D-7498-25F9B4581A95}"/>
              </a:ext>
            </a:extLst>
          </p:cNvPr>
          <p:cNvCxnSpPr>
            <a:cxnSpLocks/>
          </p:cNvCxnSpPr>
          <p:nvPr/>
        </p:nvCxnSpPr>
        <p:spPr>
          <a:xfrm>
            <a:off x="6366313" y="4615725"/>
            <a:ext cx="791162" cy="23111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B8CE37F-882F-9023-745F-11674AB76684}"/>
              </a:ext>
            </a:extLst>
          </p:cNvPr>
          <p:cNvSpPr txBox="1"/>
          <p:nvPr/>
        </p:nvSpPr>
        <p:spPr>
          <a:xfrm>
            <a:off x="4260428" y="4805039"/>
            <a:ext cx="1447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Двоичный</a:t>
            </a:r>
          </a:p>
          <a:p>
            <a:r>
              <a:rPr lang="ru-RU" sz="1800" dirty="0"/>
              <a:t>формат </a:t>
            </a:r>
            <a:r>
              <a:rPr lang="en-US" sz="1800" dirty="0"/>
              <a:t>/</a:t>
            </a:r>
            <a:r>
              <a:rPr lang="ru-RU" sz="1800" dirty="0"/>
              <a:t> </a:t>
            </a:r>
          </a:p>
          <a:p>
            <a:r>
              <a:rPr lang="ru-RU" sz="1800" dirty="0" err="1"/>
              <a:t>биткод</a:t>
            </a:r>
            <a:r>
              <a:rPr lang="ru-RU" sz="1800" dirty="0"/>
              <a:t> </a:t>
            </a:r>
            <a:r>
              <a:rPr lang="en-US" sz="1800" dirty="0"/>
              <a:t>(.</a:t>
            </a:r>
            <a:r>
              <a:rPr lang="en-US" sz="1800" dirty="0" err="1"/>
              <a:t>bc</a:t>
            </a:r>
            <a:r>
              <a:rPr lang="en-US" sz="2000" dirty="0"/>
              <a:t>)</a:t>
            </a:r>
            <a:endParaRPr lang="ru-RU" sz="2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4E18EF-4834-A181-D72D-44C29F4312B5}"/>
              </a:ext>
            </a:extLst>
          </p:cNvPr>
          <p:cNvSpPr txBox="1"/>
          <p:nvPr/>
        </p:nvSpPr>
        <p:spPr>
          <a:xfrm>
            <a:off x="6761894" y="4820428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/>
              <a:t>Файл</a:t>
            </a:r>
            <a:endParaRPr lang="en-US" sz="1800" dirty="0"/>
          </a:p>
          <a:p>
            <a:r>
              <a:rPr lang="ru-RU" sz="1800" dirty="0"/>
              <a:t>текстовой</a:t>
            </a:r>
          </a:p>
          <a:p>
            <a:r>
              <a:rPr lang="en-US" sz="1800" dirty="0"/>
              <a:t>c</a:t>
            </a:r>
            <a:r>
              <a:rPr lang="ru-RU" sz="1800" dirty="0" err="1"/>
              <a:t>борки</a:t>
            </a:r>
            <a:r>
              <a:rPr lang="ru-RU" sz="1800" dirty="0"/>
              <a:t> (</a:t>
            </a:r>
            <a:r>
              <a:rPr lang="en-US" sz="1800" dirty="0"/>
              <a:t>.</a:t>
            </a:r>
            <a:r>
              <a:rPr lang="en-US" sz="1800" dirty="0" err="1"/>
              <a:t>ll</a:t>
            </a:r>
            <a:r>
              <a:rPr lang="en-US" sz="1800" dirty="0"/>
              <a:t>)</a:t>
            </a:r>
            <a:endParaRPr lang="ru-RU" sz="2000" dirty="0"/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2FB9A2D9-9347-966F-15F8-9E7D2F60D410}"/>
              </a:ext>
            </a:extLst>
          </p:cNvPr>
          <p:cNvCxnSpPr/>
          <p:nvPr/>
        </p:nvCxnSpPr>
        <p:spPr>
          <a:xfrm>
            <a:off x="5544171" y="5262288"/>
            <a:ext cx="1227704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A4B41C7-7CF7-507F-D456-E0B2091FCAAF}"/>
              </a:ext>
            </a:extLst>
          </p:cNvPr>
          <p:cNvSpPr txBox="1"/>
          <p:nvPr/>
        </p:nvSpPr>
        <p:spPr>
          <a:xfrm>
            <a:off x="5667542" y="495751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32629"/>
                </a:solidFill>
                <a:effectLst/>
                <a:latin typeface="+mn-lt"/>
              </a:rPr>
              <a:t>llvm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+mn-lt"/>
              </a:rPr>
              <a:t>-dis</a:t>
            </a:r>
            <a:endParaRPr lang="ru-RU" sz="1600" dirty="0">
              <a:latin typeface="+mn-lt"/>
            </a:endParaRPr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C87ADBD2-5AB0-AF5A-0A13-2F5CC173985B}"/>
              </a:ext>
            </a:extLst>
          </p:cNvPr>
          <p:cNvCxnSpPr>
            <a:cxnSpLocks/>
          </p:cNvCxnSpPr>
          <p:nvPr/>
        </p:nvCxnSpPr>
        <p:spPr>
          <a:xfrm flipH="1">
            <a:off x="5534190" y="5333409"/>
            <a:ext cx="1227704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9EF2F0B-EA5B-342A-41BD-ECB6570AC4FF}"/>
              </a:ext>
            </a:extLst>
          </p:cNvPr>
          <p:cNvSpPr txBox="1"/>
          <p:nvPr/>
        </p:nvSpPr>
        <p:spPr>
          <a:xfrm>
            <a:off x="5667542" y="530262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 err="1">
                <a:solidFill>
                  <a:srgbClr val="232629"/>
                </a:solidFill>
                <a:effectLst/>
                <a:latin typeface="+mn-lt"/>
              </a:rPr>
              <a:t>llvm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+mn-lt"/>
              </a:rPr>
              <a:t>-</a:t>
            </a:r>
            <a:r>
              <a:rPr lang="en-US" sz="1600" dirty="0">
                <a:solidFill>
                  <a:srgbClr val="232629"/>
                </a:solidFill>
                <a:latin typeface="+mn-lt"/>
              </a:rPr>
              <a:t>a</a:t>
            </a:r>
            <a:r>
              <a:rPr lang="en-US" sz="1600" b="0" i="0" dirty="0">
                <a:solidFill>
                  <a:srgbClr val="232629"/>
                </a:solidFill>
                <a:effectLst/>
                <a:latin typeface="+mn-lt"/>
              </a:rPr>
              <a:t>s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Промежуточное представление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9943BD1-DE2F-6903-8ACF-C2D0189F0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09" y="1214342"/>
            <a:ext cx="4550915" cy="267018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58684FA-53B0-A6BF-0082-882F1D77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29" y="1438069"/>
            <a:ext cx="1883605" cy="24836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6EAD5B7-8C69-3301-4356-BC9CE9991F56}"/>
              </a:ext>
            </a:extLst>
          </p:cNvPr>
          <p:cNvSpPr txBox="1"/>
          <p:nvPr/>
        </p:nvSpPr>
        <p:spPr>
          <a:xfrm>
            <a:off x="1066800" y="11120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test.c</a:t>
            </a:r>
            <a:endParaRPr lang="ru-RU" sz="1800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8399015-FD15-E818-C136-C5BC0A0E0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429" y="4188778"/>
            <a:ext cx="5132811" cy="202524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5F7BA20-C94D-B846-473E-9BBB18F64EAE}"/>
              </a:ext>
            </a:extLst>
          </p:cNvPr>
          <p:cNvSpPr txBox="1"/>
          <p:nvPr/>
        </p:nvSpPr>
        <p:spPr>
          <a:xfrm>
            <a:off x="2286000" y="38194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test.ll</a:t>
            </a:r>
            <a:endParaRPr lang="ru-RU" sz="1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FC4760-FC1D-7A94-606D-92068D4DCF01}"/>
              </a:ext>
            </a:extLst>
          </p:cNvPr>
          <p:cNvSpPr txBox="1"/>
          <p:nvPr/>
        </p:nvSpPr>
        <p:spPr>
          <a:xfrm>
            <a:off x="6967752" y="1567974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test.ll</a:t>
            </a:r>
            <a:r>
              <a:rPr lang="en-US" sz="1800" dirty="0"/>
              <a:t> – </a:t>
            </a:r>
            <a:r>
              <a:rPr lang="ru-RU" sz="1800" dirty="0"/>
              <a:t>продолжение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2D7B580-4DFD-C25D-EE3F-BA3E2E8B72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140" y="1929593"/>
            <a:ext cx="4837037" cy="424439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D7EA666-D17E-44FD-AD6A-CCE0C2A07B65}"/>
              </a:ext>
            </a:extLst>
          </p:cNvPr>
          <p:cNvSpPr txBox="1"/>
          <p:nvPr/>
        </p:nvSpPr>
        <p:spPr>
          <a:xfrm>
            <a:off x="492009" y="2512868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[1]</a:t>
            </a:r>
            <a:endParaRPr lang="ru-RU" sz="13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D618B-C59A-7A23-CE0B-DC11CD2D4C88}"/>
              </a:ext>
            </a:extLst>
          </p:cNvPr>
          <p:cNvSpPr txBox="1"/>
          <p:nvPr/>
        </p:nvSpPr>
        <p:spPr>
          <a:xfrm>
            <a:off x="492009" y="2739935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[2]</a:t>
            </a:r>
            <a:endParaRPr lang="ru-RU" sz="13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ED61BB-1927-E651-1BB3-F67D7EDB5352}"/>
              </a:ext>
            </a:extLst>
          </p:cNvPr>
          <p:cNvSpPr txBox="1"/>
          <p:nvPr/>
        </p:nvSpPr>
        <p:spPr>
          <a:xfrm>
            <a:off x="696186" y="3200485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[4]</a:t>
            </a:r>
            <a:endParaRPr lang="ru-RU" sz="1300" dirty="0"/>
          </a:p>
        </p:txBody>
      </p:sp>
      <p:sp>
        <p:nvSpPr>
          <p:cNvPr id="41" name="Левая фигурная скобка 40">
            <a:extLst>
              <a:ext uri="{FF2B5EF4-FFF2-40B4-BE49-F238E27FC236}">
                <a16:creationId xmlns:a16="http://schemas.microsoft.com/office/drawing/2014/main" id="{2881C520-2D52-E1D1-E42B-46FB626FB025}"/>
              </a:ext>
            </a:extLst>
          </p:cNvPr>
          <p:cNvSpPr/>
          <p:nvPr/>
        </p:nvSpPr>
        <p:spPr>
          <a:xfrm>
            <a:off x="6238240" y="2153920"/>
            <a:ext cx="304900" cy="185928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Левая фигурная скобка 41">
            <a:extLst>
              <a:ext uri="{FF2B5EF4-FFF2-40B4-BE49-F238E27FC236}">
                <a16:creationId xmlns:a16="http://schemas.microsoft.com/office/drawing/2014/main" id="{8F015EEF-70FA-2548-0731-6B72BA86EA74}"/>
              </a:ext>
            </a:extLst>
          </p:cNvPr>
          <p:cNvSpPr/>
          <p:nvPr/>
        </p:nvSpPr>
        <p:spPr>
          <a:xfrm>
            <a:off x="6238340" y="4237527"/>
            <a:ext cx="304800" cy="113711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Левая фигурная скобка 42">
            <a:extLst>
              <a:ext uri="{FF2B5EF4-FFF2-40B4-BE49-F238E27FC236}">
                <a16:creationId xmlns:a16="http://schemas.microsoft.com/office/drawing/2014/main" id="{F5BC99FF-799B-AE0C-185A-88AE6FC482BE}"/>
              </a:ext>
            </a:extLst>
          </p:cNvPr>
          <p:cNvSpPr/>
          <p:nvPr/>
        </p:nvSpPr>
        <p:spPr>
          <a:xfrm>
            <a:off x="6309360" y="5592100"/>
            <a:ext cx="233780" cy="32915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860C762E-8705-A581-9ACA-C7CAEEA78E45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5962401" y="2706057"/>
            <a:ext cx="275839" cy="3775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45D98DD7-6A02-ADBA-3D6A-A203A9F5CE08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5828997" y="2805256"/>
            <a:ext cx="409343" cy="20008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3038314E-8A0C-1AB2-43CB-84DFD46EC1FB}"/>
              </a:ext>
            </a:extLst>
          </p:cNvPr>
          <p:cNvCxnSpPr>
            <a:cxnSpLocks/>
            <a:stCxn id="43" idx="1"/>
            <a:endCxn id="55" idx="2"/>
          </p:cNvCxnSpPr>
          <p:nvPr/>
        </p:nvCxnSpPr>
        <p:spPr>
          <a:xfrm flipH="1" flipV="1">
            <a:off x="5615443" y="2795580"/>
            <a:ext cx="693917" cy="2961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B0F6B2A-03A0-0BEF-2056-0D76405FCA22}"/>
              </a:ext>
            </a:extLst>
          </p:cNvPr>
          <p:cNvSpPr txBox="1"/>
          <p:nvPr/>
        </p:nvSpPr>
        <p:spPr>
          <a:xfrm>
            <a:off x="5109535" y="2210805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Базовые</a:t>
            </a:r>
          </a:p>
          <a:p>
            <a:pPr algn="ctr"/>
            <a:r>
              <a:rPr lang="ru-RU" sz="1600" dirty="0"/>
              <a:t>блоки</a:t>
            </a: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60374FFD-0E4B-62CF-73BE-C47F088ADC2A}"/>
              </a:ext>
            </a:extLst>
          </p:cNvPr>
          <p:cNvCxnSpPr>
            <a:cxnSpLocks/>
          </p:cNvCxnSpPr>
          <p:nvPr/>
        </p:nvCxnSpPr>
        <p:spPr>
          <a:xfrm flipH="1">
            <a:off x="5222240" y="3580359"/>
            <a:ext cx="14426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10ED238-5CD0-2750-2F2B-055A4B4770F6}"/>
              </a:ext>
            </a:extLst>
          </p:cNvPr>
          <p:cNvSpPr txBox="1"/>
          <p:nvPr/>
        </p:nvSpPr>
        <p:spPr>
          <a:xfrm>
            <a:off x="3940490" y="3376738"/>
            <a:ext cx="143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Инструкция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630C62C-E52D-03C0-B7E6-615B7DE21364}"/>
              </a:ext>
            </a:extLst>
          </p:cNvPr>
          <p:cNvSpPr txBox="1"/>
          <p:nvPr/>
        </p:nvSpPr>
        <p:spPr>
          <a:xfrm>
            <a:off x="9320823" y="2459287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[1]</a:t>
            </a:r>
            <a:endParaRPr lang="ru-RU" sz="13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E83C85-A161-521C-6D32-F9040E51DBC2}"/>
              </a:ext>
            </a:extLst>
          </p:cNvPr>
          <p:cNvSpPr txBox="1"/>
          <p:nvPr/>
        </p:nvSpPr>
        <p:spPr>
          <a:xfrm>
            <a:off x="9587546" y="3009921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[1]</a:t>
            </a:r>
            <a:endParaRPr lang="ru-RU" sz="13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A1B597-0080-47F3-F832-E7BED37BB49A}"/>
              </a:ext>
            </a:extLst>
          </p:cNvPr>
          <p:cNvSpPr txBox="1"/>
          <p:nvPr/>
        </p:nvSpPr>
        <p:spPr>
          <a:xfrm>
            <a:off x="9320823" y="2659062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[2]</a:t>
            </a:r>
            <a:endParaRPr lang="ru-RU" sz="13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98FCD9-FB63-FD36-9B88-EB16071FE8BA}"/>
              </a:ext>
            </a:extLst>
          </p:cNvPr>
          <p:cNvSpPr txBox="1"/>
          <p:nvPr/>
        </p:nvSpPr>
        <p:spPr>
          <a:xfrm>
            <a:off x="9587546" y="3199536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[2]</a:t>
            </a:r>
            <a:endParaRPr lang="ru-RU" sz="13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D9EDAB-EEFE-2E4E-0518-C9F6DEC4CE6A}"/>
              </a:ext>
            </a:extLst>
          </p:cNvPr>
          <p:cNvSpPr txBox="1"/>
          <p:nvPr/>
        </p:nvSpPr>
        <p:spPr>
          <a:xfrm>
            <a:off x="492009" y="2947291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[3]</a:t>
            </a:r>
            <a:endParaRPr lang="ru-RU" sz="1300" dirty="0"/>
          </a:p>
        </p:txBody>
      </p:sp>
      <p:sp>
        <p:nvSpPr>
          <p:cNvPr id="80" name="Правая круглая скобка 79">
            <a:extLst>
              <a:ext uri="{FF2B5EF4-FFF2-40B4-BE49-F238E27FC236}">
                <a16:creationId xmlns:a16="http://schemas.microsoft.com/office/drawing/2014/main" id="{7BBE7D83-87CE-3591-6E5A-5C401C910022}"/>
              </a:ext>
            </a:extLst>
          </p:cNvPr>
          <p:cNvSpPr/>
          <p:nvPr/>
        </p:nvSpPr>
        <p:spPr>
          <a:xfrm>
            <a:off x="10388704" y="3491924"/>
            <a:ext cx="116736" cy="551753"/>
          </a:xfrm>
          <a:prstGeom prst="rightBracket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58DF82-E5C4-5CBF-2D83-539540EADDDD}"/>
              </a:ext>
            </a:extLst>
          </p:cNvPr>
          <p:cNvSpPr txBox="1"/>
          <p:nvPr/>
        </p:nvSpPr>
        <p:spPr>
          <a:xfrm>
            <a:off x="10439726" y="3580359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[3]</a:t>
            </a:r>
            <a:endParaRPr lang="ru-RU" sz="1300" dirty="0"/>
          </a:p>
        </p:txBody>
      </p:sp>
      <p:sp>
        <p:nvSpPr>
          <p:cNvPr id="82" name="Правая круглая скобка 81">
            <a:extLst>
              <a:ext uri="{FF2B5EF4-FFF2-40B4-BE49-F238E27FC236}">
                <a16:creationId xmlns:a16="http://schemas.microsoft.com/office/drawing/2014/main" id="{9A624E41-9AD6-2DD5-136B-8459291018B8}"/>
              </a:ext>
            </a:extLst>
          </p:cNvPr>
          <p:cNvSpPr/>
          <p:nvPr/>
        </p:nvSpPr>
        <p:spPr>
          <a:xfrm>
            <a:off x="11276574" y="4412601"/>
            <a:ext cx="169538" cy="772975"/>
          </a:xfrm>
          <a:prstGeom prst="rightBracket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223A8B-C4A1-CD71-651E-F49292900FD5}"/>
              </a:ext>
            </a:extLst>
          </p:cNvPr>
          <p:cNvSpPr txBox="1"/>
          <p:nvPr/>
        </p:nvSpPr>
        <p:spPr>
          <a:xfrm>
            <a:off x="11380177" y="4659889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[</a:t>
            </a:r>
            <a:r>
              <a:rPr lang="ru-RU" sz="1300" dirty="0"/>
              <a:t>4</a:t>
            </a:r>
            <a:r>
              <a:rPr lang="en-US" sz="1300" dirty="0"/>
              <a:t>]</a:t>
            </a:r>
            <a:endParaRPr lang="ru-RU" sz="1300" dirty="0"/>
          </a:p>
        </p:txBody>
      </p:sp>
    </p:spTree>
    <p:extLst>
      <p:ext uri="{BB962C8B-B14F-4D97-AF65-F5344CB8AC3E}">
        <p14:creationId xmlns:p14="http://schemas.microsoft.com/office/powerpoint/2010/main" val="324360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0ce85cf8c_0_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ru-RU"/>
              <a:pPr/>
              <a:t>9</a:t>
            </a:fld>
            <a:endParaRPr/>
          </a:p>
        </p:txBody>
      </p:sp>
      <p:sp>
        <p:nvSpPr>
          <p:cNvPr id="114" name="Google Shape;114;g130ce85cf8c_0_21"/>
          <p:cNvSpPr txBox="1">
            <a:spLocks noGrp="1"/>
          </p:cNvSpPr>
          <p:nvPr>
            <p:ph type="title"/>
          </p:nvPr>
        </p:nvSpPr>
        <p:spPr>
          <a:xfrm>
            <a:off x="587375" y="536575"/>
            <a:ext cx="7908900" cy="73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dirty="0"/>
              <a:t>Необходимые предварительные проходы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B69BCC-4AD1-D49B-134A-77A34C51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60" y="2411076"/>
            <a:ext cx="5421045" cy="36544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926625-A660-F56C-397E-AE696AEA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8" y="1851201"/>
            <a:ext cx="4622792" cy="3407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CEE734-446E-B012-E61F-D8018B505D5D}"/>
              </a:ext>
            </a:extLst>
          </p:cNvPr>
          <p:cNvSpPr txBox="1"/>
          <p:nvPr/>
        </p:nvSpPr>
        <p:spPr>
          <a:xfrm>
            <a:off x="587375" y="1268875"/>
            <a:ext cx="6096000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1. 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Перевод памяти в регистры (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mem2reg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5336E"/>
                </a:solidFill>
                <a:effectLst/>
                <a:uLnTx/>
                <a:uFillTx/>
                <a:latin typeface="PT Sans"/>
                <a:sym typeface="PT Sans"/>
              </a:rPr>
              <a:t>)</a:t>
            </a:r>
            <a:endParaRPr lang="ru-RU" sz="2300" dirty="0"/>
          </a:p>
        </p:txBody>
      </p: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6B2511A-7088-48D2-159F-9BEBF3FAD942}"/>
              </a:ext>
            </a:extLst>
          </p:cNvPr>
          <p:cNvCxnSpPr>
            <a:cxnSpLocks/>
          </p:cNvCxnSpPr>
          <p:nvPr/>
        </p:nvCxnSpPr>
        <p:spPr>
          <a:xfrm>
            <a:off x="6096000" y="1132825"/>
            <a:ext cx="0" cy="5100298"/>
          </a:xfrm>
          <a:prstGeom prst="line">
            <a:avLst/>
          </a:prstGeom>
          <a:ln w="19050"/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D2D6624-15D9-588A-99DA-42026B3C2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225" y="1132825"/>
            <a:ext cx="2743200" cy="13716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D1617F5-5008-CC49-B55C-B5C6101F6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0393" y="2346961"/>
            <a:ext cx="4521346" cy="3772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p_theme_large">
  <a:themeElements>
    <a:clrScheme name="corp_colors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6255</TotalTime>
  <Words>508</Words>
  <Application>Microsoft Office PowerPoint</Application>
  <PresentationFormat>Широкоэкранный</PresentationFormat>
  <Paragraphs>141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</vt:lpstr>
      <vt:lpstr>PT Sans</vt:lpstr>
      <vt:lpstr>Arial</vt:lpstr>
      <vt:lpstr>Corp_theme_large</vt:lpstr>
      <vt:lpstr>Средства трансформации исходного кода на основе LLVM с учетом микроархитектурных свойств вычислительных систем</vt:lpstr>
      <vt:lpstr>Цель работы и задачи</vt:lpstr>
      <vt:lpstr>Доступ к памяти</vt:lpstr>
      <vt:lpstr>Локальность ссылок</vt:lpstr>
      <vt:lpstr>Трансформация разделения циклов</vt:lpstr>
      <vt:lpstr>Трансформация слияния циклов</vt:lpstr>
      <vt:lpstr>Проект LLVM</vt:lpstr>
      <vt:lpstr>Промежуточное представление</vt:lpstr>
      <vt:lpstr>Необходимые предварительные проходы</vt:lpstr>
      <vt:lpstr>Необходимые предварительные проходы</vt:lpstr>
      <vt:lpstr>Необходимые предварительные проходы</vt:lpstr>
      <vt:lpstr>Разделение циклов (loop-distribute)</vt:lpstr>
      <vt:lpstr>Разделение циклов. Тест эффективности</vt:lpstr>
      <vt:lpstr>Слияние циклов (loop-fusion)</vt:lpstr>
      <vt:lpstr>Слияние циклов (loop-fusion)</vt:lpstr>
      <vt:lpstr>Слияние циклов. Тест эффективности</vt:lpstr>
      <vt:lpstr>Флаг для объединения двух циклов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Web-приложение для выполнения реабилитационных мероприятий пациентом с эндопротезом коленного сустава</dc:title>
  <dc:creator>LanGeorgy</dc:creator>
  <cp:lastModifiedBy>Александр Костин</cp:lastModifiedBy>
  <cp:revision>30</cp:revision>
  <dcterms:created xsi:type="dcterms:W3CDTF">2020-03-11T22:11:57Z</dcterms:created>
  <dcterms:modified xsi:type="dcterms:W3CDTF">2022-06-19T14:53:33Z</dcterms:modified>
</cp:coreProperties>
</file>