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257" r:id="rId3"/>
    <p:sldId id="262" r:id="rId4"/>
    <p:sldId id="263" r:id="rId5"/>
    <p:sldId id="259" r:id="rId6"/>
    <p:sldId id="260" r:id="rId7"/>
    <p:sldId id="261" r:id="rId8"/>
    <p:sldId id="266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6200"/>
  </p:normalViewPr>
  <p:slideViewPr>
    <p:cSldViewPr snapToGrid="0" snapToObjects="1">
      <p:cViewPr varScale="1">
        <p:scale>
          <a:sx n="95" d="100"/>
          <a:sy n="95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бинарный поиск</cx:pt>
          <cx:pt idx="1">бинарный поиск</cx:pt>
          <cx:pt idx="2">бинарный поиск</cx:pt>
          <cx:pt idx="3">бинарный поиск</cx:pt>
          <cx:pt idx="4">бинарный поиск</cx:pt>
          <cx:pt idx="5">бинарный поиск по ответу</cx:pt>
          <cx:pt idx="6">бинарный поиск по ответу</cx:pt>
          <cx:pt idx="7">бинарный поиск по ответу</cx:pt>
          <cx:pt idx="8">бинарный поиск по ответу</cx:pt>
          <cx:pt idx="9">бинарный поиск по ответу</cx:pt>
          <cx:pt idx="10">очередь</cx:pt>
          <cx:pt idx="11">очередь</cx:pt>
          <cx:pt idx="12">очередь</cx:pt>
          <cx:pt idx="13">очередь</cx:pt>
          <cx:pt idx="14">очередь</cx:pt>
          <cx:pt idx="15">бинарное дерево вставка</cx:pt>
          <cx:pt idx="16">бинарное дерево вставка</cx:pt>
          <cx:pt idx="17">бинарное дерево вставка</cx:pt>
          <cx:pt idx="18">бинарное дерево вставка</cx:pt>
          <cx:pt idx="19">бинарное дерево вставка</cx:pt>
          <cx:pt idx="20">бинарное дерево следующее</cx:pt>
          <cx:pt idx="21">бинарное дерево следующее</cx:pt>
        </cx:lvl>
      </cx:strDim>
      <cx:numDim type="val">
        <cx:f>Sheet1!$B$2:$B$23</cx:f>
        <cx:lvl ptCount="22" formatCode="General">
          <cx:pt idx="0">0.49535220899999999</cx:pt>
          <cx:pt idx="1">0.49164591400000002</cx:pt>
          <cx:pt idx="2">0.517195128</cx:pt>
          <cx:pt idx="3">0.50061720099999996</cx:pt>
          <cx:pt idx="4">0.50886478499999999</cx:pt>
          <cx:pt idx="5">0.64156849999999999</cx:pt>
          <cx:pt idx="6">0.64382649999999997</cx:pt>
          <cx:pt idx="7">0.65687379999999995</cx:pt>
          <cx:pt idx="8">0.65494249999999998</cx:pt>
          <cx:pt idx="9">0.64120480000000002</cx:pt>
          <cx:pt idx="10">0.64457359999999997</cx:pt>
          <cx:pt idx="11">0.68980980000000003</cx:pt>
          <cx:pt idx="12">0.69787080000000001</cx:pt>
          <cx:pt idx="13">0.69173110999999998</cx:pt>
          <cx:pt idx="14">0.70329419999999998</cx:pt>
          <cx:pt idx="15">0.55429419999999996</cx:pt>
          <cx:pt idx="16">0.56329419999999997</cx:pt>
          <cx:pt idx="17">0.56329419999999997</cx:pt>
          <cx:pt idx="18">0.57329419999999998</cx:pt>
          <cx:pt idx="19">0.58329419999999998</cx:pt>
          <cx:pt idx="20">0.81329419999999997</cx:pt>
          <cx:pt idx="21">0.83329419999999998</cx:pt>
        </cx:lvl>
      </cx:numDim>
    </cx:data>
    <cx:data id="1">
      <cx:strDim type="cat">
        <cx:f>Sheet1!$A$2:$A$23</cx:f>
        <cx:lvl ptCount="22">
          <cx:pt idx="0">бинарный поиск</cx:pt>
          <cx:pt idx="1">бинарный поиск</cx:pt>
          <cx:pt idx="2">бинарный поиск</cx:pt>
          <cx:pt idx="3">бинарный поиск</cx:pt>
          <cx:pt idx="4">бинарный поиск</cx:pt>
          <cx:pt idx="5">бинарный поиск по ответу</cx:pt>
          <cx:pt idx="6">бинарный поиск по ответу</cx:pt>
          <cx:pt idx="7">бинарный поиск по ответу</cx:pt>
          <cx:pt idx="8">бинарный поиск по ответу</cx:pt>
          <cx:pt idx="9">бинарный поиск по ответу</cx:pt>
          <cx:pt idx="10">очередь</cx:pt>
          <cx:pt idx="11">очередь</cx:pt>
          <cx:pt idx="12">очередь</cx:pt>
          <cx:pt idx="13">очередь</cx:pt>
          <cx:pt idx="14">очередь</cx:pt>
          <cx:pt idx="15">бинарное дерево вставка</cx:pt>
          <cx:pt idx="16">бинарное дерево вставка</cx:pt>
          <cx:pt idx="17">бинарное дерево вставка</cx:pt>
          <cx:pt idx="18">бинарное дерево вставка</cx:pt>
          <cx:pt idx="19">бинарное дерево вставка</cx:pt>
          <cx:pt idx="20">бинарное дерево следующее</cx:pt>
          <cx:pt idx="21">бинарное дерево следующее</cx:pt>
        </cx:lvl>
      </cx:strDim>
      <cx:numDim type="val">
        <cx:f>Sheet1!$C$2:$C$23</cx:f>
        <cx:lvl ptCount="22" formatCode="General">
          <cx:pt idx="0">0.45709158799999999</cx:pt>
          <cx:pt idx="1">0.46186949399999999</cx:pt>
          <cx:pt idx="2">0.43641967399999998</cx:pt>
          <cx:pt idx="3">0.44652471300000002</cx:pt>
          <cx:pt idx="4">0.43815067800000002</cx:pt>
          <cx:pt idx="5">0.61994950000000004</cx:pt>
          <cx:pt idx="6">0.60991660000000003</cx:pt>
          <cx:pt idx="7">0.62361889999999998</cx:pt>
          <cx:pt idx="8">0.6275366</cx:pt>
          <cx:pt idx="9">0.62761469999999997</cx:pt>
          <cx:pt idx="10">0.63793710000000003</cx:pt>
          <cx:pt idx="11">0.62531110000000001</cx:pt>
          <cx:pt idx="12">0.62015549999999997</cx:pt>
          <cx:pt idx="13">0.60516789999999998</cx:pt>
          <cx:pt idx="14">0.61327449999999994</cx:pt>
          <cx:pt idx="15">0.51429420000000003</cx:pt>
          <cx:pt idx="16">0.52429420000000004</cx:pt>
          <cx:pt idx="17">0.51429420000000003</cx:pt>
          <cx:pt idx="18">0.51429420000000003</cx:pt>
          <cx:pt idx="19">0.53429420000000005</cx:pt>
          <cx:pt idx="20">0.79329419999999995</cx:pt>
          <cx:pt idx="21">0.76329420000000003</cx:pt>
        </cx:lvl>
      </cx:numDim>
    </cx:data>
    <cx:data id="2">
      <cx:strDim type="cat">
        <cx:f>Sheet1!$A$2:$A$23</cx:f>
        <cx:lvl ptCount="22">
          <cx:pt idx="0">бинарный поиск</cx:pt>
          <cx:pt idx="1">бинарный поиск</cx:pt>
          <cx:pt idx="2">бинарный поиск</cx:pt>
          <cx:pt idx="3">бинарный поиск</cx:pt>
          <cx:pt idx="4">бинарный поиск</cx:pt>
          <cx:pt idx="5">бинарный поиск по ответу</cx:pt>
          <cx:pt idx="6">бинарный поиск по ответу</cx:pt>
          <cx:pt idx="7">бинарный поиск по ответу</cx:pt>
          <cx:pt idx="8">бинарный поиск по ответу</cx:pt>
          <cx:pt idx="9">бинарный поиск по ответу</cx:pt>
          <cx:pt idx="10">очередь</cx:pt>
          <cx:pt idx="11">очередь</cx:pt>
          <cx:pt idx="12">очередь</cx:pt>
          <cx:pt idx="13">очередь</cx:pt>
          <cx:pt idx="14">очередь</cx:pt>
          <cx:pt idx="15">бинарное дерево вставка</cx:pt>
          <cx:pt idx="16">бинарное дерево вставка</cx:pt>
          <cx:pt idx="17">бинарное дерево вставка</cx:pt>
          <cx:pt idx="18">бинарное дерево вставка</cx:pt>
          <cx:pt idx="19">бинарное дерево вставка</cx:pt>
          <cx:pt idx="20">бинарное дерево следующее</cx:pt>
          <cx:pt idx="21">бинарное дерево следующее</cx:pt>
        </cx:lvl>
      </cx:strDim>
      <cx:numDim type="val">
        <cx:f>Sheet1!$D$2:$D$23</cx:f>
        <cx:lvl ptCount="22" formatCode="General"/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GB" sz="1862" b="0" i="0" u="none" strike="noStrike" baseline="0" dirty="0">
            <a:solidFill>
              <a:srgbClr val="05336E">
                <a:lumMod val="65000"/>
                <a:lumOff val="35000"/>
              </a:srgbClr>
            </a:solidFill>
            <a:latin typeface="PT Sans"/>
          </a:endParaRPr>
        </a:p>
      </cx:txPr>
    </cx:title>
    <cx:plotArea>
      <cx:plotAreaRegion>
        <cx:series layoutId="boxWhisker" uniqueId="{A7A09C3F-D1F0-494F-A7FD-4A9A9541B984}">
          <cx:tx>
            <cx:txData>
              <cx:f>Sheet1!$B$1</cx:f>
              <cx:v>без оптимизаций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59F3251E-136D-4D4B-B760-BFA3338FD018}">
          <cx:tx>
            <cx:txData>
              <cx:f>Sheet1!$C$1</cx:f>
              <cx:v>оптимизированный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CC84FB6D-BE8C-004D-A708-305A1BB59A73}">
          <cx:tx>
            <cx:txData>
              <cx:f>Sheet1!$D$1</cx:f>
              <cx:v/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94D96-7709-F344-B17D-271E4C69AA91}" type="datetimeFigureOut">
              <a:rPr lang="en-RU" smtClean="0"/>
              <a:t>08.06.2022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EF004-0974-2A4A-A025-E936CCDD432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4444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 уважаемые члены комиссии я Роман Поздняков и тема моей работы “</a:t>
            </a:r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Оптимизация распределения машинных инструкций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EF004-0974-2A4A-A025-E936CCDD432F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69811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перейдём к тестам. На диаграмме изображены результаты прямой оптимизации тестовых программ с подключенным пакетом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bench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всех тестах результаты оптимизации дали положительный эффект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EF004-0974-2A4A-A025-E936CCDD432F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1261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предыдущем примере программы не имели входных данных, поэтому положительный эффект от оптимизации очевиден. На этот раз профили собирались на различных наборах данных для обучения, а затем тестировались на отдельных данных.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Не везде результаты положительные, ухудшение производительности достигает вплоть до 40%.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EF004-0974-2A4A-A025-E936CCDD432F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6336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моей работы - Исследование методов распределения машинного кода и тестирование современных средств оптимизации бинарных файлов этими методами.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задачи работы представлены на слайде или в раздаточном материале.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EF004-0974-2A4A-A025-E936CCDD432F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13566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Программный код преобразуется компилятором в набор машинных инструкций. Данные инструкции разделяются на блоки последовательно исполняемых команд через операторы ветвления, такие как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 call ret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подобные. 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На данном примере представлена примитивная программа с одним ветвлением и тремя блоками последовательных инструкций. Первый блок является входной точкой программы и исполняется при любом условии, а синий блок исполняется только при удовлетворении условия в условном операторе, последний блок является завершающим и будет вызван далее.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Вот так компилятор расставит инструкции, но видно, что при запуске программы условие не будет удовлетворено и во время исполнения придётся совершить прыжок через синий блок.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опасная для исполнения команда, ведь она меняет счётчик команд и тем самым может вызвать промах по кэшу. Данный прыжок можно избежать, если поменять местами в памяти последние блоки, тогда вся программа будет исполняться последовательно и тем самым её скорость роботы возрастёт. 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изменив расположение блока, мы добились ускорения.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EF004-0974-2A4A-A025-E936CCDD432F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7561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предыдущем случае на этапе компиляции можно предсказать поведение программы и применить оптимизацию, но зачастую программы намного сложнее и их поведение напрямую зависит от входных данных,  на этапе компиляции предсказать поведение программы при использовании невозможно, поэтому первым этапом идёт профилирование программы, на котором создаётся профиль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Который необходим для построения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cfg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Далее применяются специальные алгоритмы для поиска оптимального распределения по данному графу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Теперь имея данные о выгодном распределении инструкций, строится новый бинарный файл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EF004-0974-2A4A-A025-E936CCDD432F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62691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Инструменты для профилирования анализируют работу программ и строят профиль, содержащий информацию о работе программы. Такими например могут быть вызовы определённых команд, промахи по кэшу и вся иная информация, которую можно собрать только во время работы программы.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В моей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вкр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подробно разобраны 3 различных профилировщика: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dynamorio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EF004-0974-2A4A-A025-E936CCDD432F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0194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я расскажу про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flow graph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строится на основе бинарных файлов и данных, собранных профилировщиком.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CGF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граф последовательности вызова блоков машинного кода.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Этот граф является взвешенным и ориентированным. Вершинами принимаются последовательные блоки машинных инструкций, а рёбрами переходы от одного блока к другому через прыжок к их адресу. Веса рёбер определяются на основе информации профиля и принимают значение равное количеству переходов по ним.  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В ходе дипломной работы была написана программа для построения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такий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графов.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EF004-0974-2A4A-A025-E936CCDD432F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78237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построения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CFG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применить к нему алгоритмы для поиска наилучшего распределения для инструкций.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Этими алгоритмами являются эвристика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Петтиса-Хэнсена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кластеризация цепи вызова, которые применены в проекте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HFSort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Данные алгоритмы работают по разному и на выходе выдают разные распределения, которые сравниваются через совокупную стоимость прыжков.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Примеры работы алгоритмов находятся в раздаточном материале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EF004-0974-2A4A-A025-E936CCDD432F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6151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Bolt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инструмент с открытым кодом, который использует методики оптимизации путём перемещения инструкций. Он обладает встроенным профилировщиком, который применяется на бинарном файле и строит на его основе инструментированный бинарный файл, при работе которого все переходы между блоками инструкций записываются в профиль. Далее на основе этого профиля строится оптимизированный бинарный файл.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EF004-0974-2A4A-A025-E936CCDD432F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93982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Инструмент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bolt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тестировался на 5 различных алгоритмических программах. Для данных программ было подготовлено множество входных данных, для профилирования и тестирования.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EF004-0974-2A4A-A025-E936CCDD432F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188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39788" y="4120532"/>
            <a:ext cx="10514011" cy="903855"/>
          </a:xfrm>
        </p:spPr>
        <p:txBody>
          <a:bodyPr anchor="ctr">
            <a:normAutofit/>
          </a:bodyPr>
          <a:lstStyle>
            <a:lvl1pPr algn="l">
              <a:defRPr sz="4800"/>
            </a:lvl1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5141912"/>
            <a:ext cx="10514012" cy="98711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ru-RU" dirty="0"/>
              <a:t>Модуль 1. Название модуля                                                               Блок 1. Название блока</a:t>
            </a:r>
          </a:p>
        </p:txBody>
      </p:sp>
      <p:sp>
        <p:nvSpPr>
          <p:cNvPr id="16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3537012"/>
            <a:ext cx="10514012" cy="465994"/>
          </a:xfrm>
        </p:spPr>
        <p:txBody>
          <a:bodyPr anchor="b"/>
          <a:lstStyle>
            <a:lvl1pPr marL="0" indent="0">
              <a:buNone/>
              <a:defRPr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</p:spTree>
    <p:extLst>
      <p:ext uri="{BB962C8B-B14F-4D97-AF65-F5344CB8AC3E}">
        <p14:creationId xmlns:p14="http://schemas.microsoft.com/office/powerpoint/2010/main" val="64166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375" y="1448978"/>
            <a:ext cx="11017250" cy="46800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D12A-C218-5A41-97A7-53D3156448A1}" type="slidenum">
              <a:rPr lang="en-RU" smtClean="0"/>
              <a:t>‹#›</a:t>
            </a:fld>
            <a:endParaRPr lang="en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6356350"/>
            <a:ext cx="7908925" cy="365125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Номер/название модуля </a:t>
            </a:r>
            <a:r>
              <a:rPr lang="en-US" dirty="0"/>
              <a:t>| </a:t>
            </a:r>
            <a:r>
              <a:rPr lang="ru-RU" dirty="0"/>
              <a:t>Номер/название блока </a:t>
            </a:r>
          </a:p>
        </p:txBody>
      </p:sp>
    </p:spTree>
    <p:extLst>
      <p:ext uri="{BB962C8B-B14F-4D97-AF65-F5344CB8AC3E}">
        <p14:creationId xmlns:p14="http://schemas.microsoft.com/office/powerpoint/2010/main" val="2966597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375" y="554705"/>
            <a:ext cx="8023225" cy="7200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7374" y="1448978"/>
            <a:ext cx="5364609" cy="46800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0016" y="1448978"/>
            <a:ext cx="5356142" cy="46800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D12A-C218-5A41-97A7-53D3156448A1}" type="slidenum">
              <a:rPr lang="en-RU" smtClean="0"/>
              <a:t>‹#›</a:t>
            </a:fld>
            <a:endParaRPr lang="en-RU"/>
          </a:p>
        </p:txBody>
      </p:sp>
      <p:sp>
        <p:nvSpPr>
          <p:cNvPr id="8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6356350"/>
            <a:ext cx="7908925" cy="365125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Номер/название модуля </a:t>
            </a:r>
            <a:r>
              <a:rPr lang="en-US" dirty="0"/>
              <a:t>| </a:t>
            </a:r>
            <a:r>
              <a:rPr lang="ru-RU" dirty="0"/>
              <a:t>Номер/название блока </a:t>
            </a:r>
          </a:p>
        </p:txBody>
      </p:sp>
    </p:spTree>
    <p:extLst>
      <p:ext uri="{BB962C8B-B14F-4D97-AF65-F5344CB8AC3E}">
        <p14:creationId xmlns:p14="http://schemas.microsoft.com/office/powerpoint/2010/main" val="237749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заголовка 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374" y="548968"/>
            <a:ext cx="8023225" cy="72005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75341" y="1496342"/>
            <a:ext cx="5364609" cy="9007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7374" y="2405958"/>
            <a:ext cx="5364610" cy="37230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0016" y="1505202"/>
            <a:ext cx="5347675" cy="9007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0016" y="2405958"/>
            <a:ext cx="5347676" cy="37230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D12A-C218-5A41-97A7-53D3156448A1}" type="slidenum">
              <a:rPr lang="en-RU" smtClean="0"/>
              <a:t>‹#›</a:t>
            </a:fld>
            <a:endParaRPr lang="en-RU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6356350"/>
            <a:ext cx="7908925" cy="365125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Номер/название модуля </a:t>
            </a:r>
            <a:r>
              <a:rPr lang="en-US" dirty="0"/>
              <a:t>| </a:t>
            </a:r>
            <a:r>
              <a:rPr lang="ru-RU" dirty="0"/>
              <a:t>Номер/название блока </a:t>
            </a:r>
          </a:p>
        </p:txBody>
      </p:sp>
    </p:spTree>
    <p:extLst>
      <p:ext uri="{BB962C8B-B14F-4D97-AF65-F5344CB8AC3E}">
        <p14:creationId xmlns:p14="http://schemas.microsoft.com/office/powerpoint/2010/main" val="422764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430" y="545939"/>
            <a:ext cx="8013170" cy="725347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896" y="1448979"/>
            <a:ext cx="6444729" cy="46800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97430" y="1448978"/>
            <a:ext cx="4274434" cy="468005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D12A-C218-5A41-97A7-53D3156448A1}" type="slidenum">
              <a:rPr lang="en-RU" smtClean="0"/>
              <a:t>‹#›</a:t>
            </a:fld>
            <a:endParaRPr lang="en-RU"/>
          </a:p>
        </p:txBody>
      </p:sp>
      <p:sp>
        <p:nvSpPr>
          <p:cNvPr id="8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6356350"/>
            <a:ext cx="7908925" cy="365125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Номер/название модуля </a:t>
            </a:r>
            <a:r>
              <a:rPr lang="en-US" dirty="0"/>
              <a:t>| </a:t>
            </a:r>
            <a:r>
              <a:rPr lang="ru-RU" dirty="0"/>
              <a:t>Номер/название блока </a:t>
            </a:r>
          </a:p>
        </p:txBody>
      </p:sp>
    </p:spTree>
    <p:extLst>
      <p:ext uri="{BB962C8B-B14F-4D97-AF65-F5344CB8AC3E}">
        <p14:creationId xmlns:p14="http://schemas.microsoft.com/office/powerpoint/2010/main" val="282330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идео + заголовок и объект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5982" y="548968"/>
            <a:ext cx="5220058" cy="990011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5981" y="1718982"/>
            <a:ext cx="7290081" cy="4410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5936" y="2798993"/>
            <a:ext cx="3330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НЕ ИСПОЛЬЗОВАТЬ</a:t>
            </a:r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316058" y="6356350"/>
            <a:ext cx="450004" cy="365125"/>
          </a:xfrm>
        </p:spPr>
        <p:txBody>
          <a:bodyPr/>
          <a:lstStyle/>
          <a:p>
            <a:fld id="{576DD12A-C218-5A41-97A7-53D3156448A1}" type="slidenum">
              <a:rPr lang="en-RU" smtClean="0"/>
              <a:t>‹#›</a:t>
            </a:fld>
            <a:endParaRPr lang="en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4475982" y="6356350"/>
            <a:ext cx="6750076" cy="365125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Номер/название модуля </a:t>
            </a:r>
            <a:r>
              <a:rPr lang="en-US" dirty="0"/>
              <a:t>| </a:t>
            </a:r>
            <a:r>
              <a:rPr lang="ru-RU" dirty="0"/>
              <a:t>Номер/название блока </a:t>
            </a:r>
          </a:p>
        </p:txBody>
      </p:sp>
    </p:spTree>
    <p:extLst>
      <p:ext uri="{BB962C8B-B14F-4D97-AF65-F5344CB8AC3E}">
        <p14:creationId xmlns:p14="http://schemas.microsoft.com/office/powerpoint/2010/main" val="488607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375" y="557954"/>
            <a:ext cx="8023225" cy="72005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59896" y="1448978"/>
            <a:ext cx="6444729" cy="46800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7375" y="1448977"/>
            <a:ext cx="4284489" cy="468005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D12A-C218-5A41-97A7-53D3156448A1}" type="slidenum">
              <a:rPr lang="en-RU" smtClean="0"/>
              <a:t>‹#›</a:t>
            </a:fld>
            <a:endParaRPr lang="en-RU"/>
          </a:p>
        </p:txBody>
      </p:sp>
      <p:sp>
        <p:nvSpPr>
          <p:cNvPr id="8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6356350"/>
            <a:ext cx="7908925" cy="365125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Номер/название модуля </a:t>
            </a:r>
            <a:r>
              <a:rPr lang="en-US" dirty="0"/>
              <a:t>| </a:t>
            </a:r>
            <a:r>
              <a:rPr lang="ru-RU" dirty="0"/>
              <a:t>Номер/название блока </a:t>
            </a:r>
          </a:p>
        </p:txBody>
      </p:sp>
    </p:spTree>
    <p:extLst>
      <p:ext uri="{BB962C8B-B14F-4D97-AF65-F5344CB8AC3E}">
        <p14:creationId xmlns:p14="http://schemas.microsoft.com/office/powerpoint/2010/main" val="42748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53DB-4562-111D-36BB-74AD48BE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A5C8-23E6-0D53-D40B-3DD378C6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D0C3A-820A-21EC-D2C5-20683C25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E7B1-1B50-EC4D-A5F9-41ECF0409CF2}" type="datetimeFigureOut">
              <a:rPr lang="en-RU" smtClean="0"/>
              <a:t>08.06.2022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8D1B-8ED5-4FD9-0E4E-A5265A6B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E8CAD-2EC5-A205-0D65-01D9BE25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D12A-C218-5A41-97A7-53D3156448A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855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375" y="536574"/>
            <a:ext cx="7908925" cy="732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7375" y="1448978"/>
            <a:ext cx="11017250" cy="4680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DD12A-C218-5A41-97A7-53D3156448A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139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normalizeH="0" baseline="0">
          <a:solidFill>
            <a:srgbClr val="05336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5336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5336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5336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5336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5336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>
          <p15:clr>
            <a:srgbClr val="F26B43"/>
          </p15:clr>
        </p15:guide>
        <p15:guide id="2" pos="5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9788" y="3916122"/>
            <a:ext cx="10514011" cy="903855"/>
          </a:xfrm>
        </p:spPr>
        <p:txBody>
          <a:bodyPr>
            <a:normAutofit fontScale="90000"/>
          </a:bodyPr>
          <a:lstStyle/>
          <a:p>
            <a:r>
              <a:rPr lang="en-RU" b="1" dirty="0"/>
              <a:t>Оптимизация распределения машинных инструкций</a:t>
            </a:r>
            <a:r>
              <a:rPr lang="en-RU" dirty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839788" y="5141912"/>
            <a:ext cx="10514012" cy="1418376"/>
          </a:xfrm>
        </p:spPr>
        <p:txBody>
          <a:bodyPr/>
          <a:lstStyle/>
          <a:p>
            <a:endParaRPr lang="ru-RU" sz="600" dirty="0"/>
          </a:p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		Поздняков Роман Витальевич</a:t>
            </a:r>
          </a:p>
          <a:p>
            <a:r>
              <a:rPr lang="ru-RU" dirty="0"/>
              <a:t>Руководитель</a:t>
            </a:r>
            <a:r>
              <a:rPr lang="en-US" dirty="0"/>
              <a:t>:</a:t>
            </a:r>
            <a:r>
              <a:rPr lang="ru-RU" dirty="0"/>
              <a:t>	Пазников Алексей Александрович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4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0BE1-60E1-EBFD-63E9-C4712B59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RU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C18F1F5-D77B-8DA6-30E5-EBE59EE720D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9120608"/>
                  </p:ext>
                </p:extLst>
              </p:nvPr>
            </p:nvGraphicFramePr>
            <p:xfrm>
              <a:off x="587375" y="1449388"/>
              <a:ext cx="11017250" cy="46799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4C18F1F5-D77B-8DA6-30E5-EBE59EE720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375" y="1449388"/>
                <a:ext cx="11017250" cy="46799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629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3CCB-A9A8-A1E2-4018-55A5F698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RU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18E7156-FBF4-20EB-0F85-95EF4AF58D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316467"/>
              </p:ext>
            </p:extLst>
          </p:nvPr>
        </p:nvGraphicFramePr>
        <p:xfrm>
          <a:off x="587375" y="1169894"/>
          <a:ext cx="11017250" cy="4894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2370">
                  <a:extLst>
                    <a:ext uri="{9D8B030D-6E8A-4147-A177-3AD203B41FA5}">
                      <a16:colId xmlns:a16="http://schemas.microsoft.com/office/drawing/2014/main" val="545387635"/>
                    </a:ext>
                  </a:extLst>
                </a:gridCol>
                <a:gridCol w="888488">
                  <a:extLst>
                    <a:ext uri="{9D8B030D-6E8A-4147-A177-3AD203B41FA5}">
                      <a16:colId xmlns:a16="http://schemas.microsoft.com/office/drawing/2014/main" val="1015060534"/>
                    </a:ext>
                  </a:extLst>
                </a:gridCol>
                <a:gridCol w="888488">
                  <a:extLst>
                    <a:ext uri="{9D8B030D-6E8A-4147-A177-3AD203B41FA5}">
                      <a16:colId xmlns:a16="http://schemas.microsoft.com/office/drawing/2014/main" val="1395571726"/>
                    </a:ext>
                  </a:extLst>
                </a:gridCol>
                <a:gridCol w="888488">
                  <a:extLst>
                    <a:ext uri="{9D8B030D-6E8A-4147-A177-3AD203B41FA5}">
                      <a16:colId xmlns:a16="http://schemas.microsoft.com/office/drawing/2014/main" val="2867379320"/>
                    </a:ext>
                  </a:extLst>
                </a:gridCol>
                <a:gridCol w="888488">
                  <a:extLst>
                    <a:ext uri="{9D8B030D-6E8A-4147-A177-3AD203B41FA5}">
                      <a16:colId xmlns:a16="http://schemas.microsoft.com/office/drawing/2014/main" val="3880506505"/>
                    </a:ext>
                  </a:extLst>
                </a:gridCol>
                <a:gridCol w="888488">
                  <a:extLst>
                    <a:ext uri="{9D8B030D-6E8A-4147-A177-3AD203B41FA5}">
                      <a16:colId xmlns:a16="http://schemas.microsoft.com/office/drawing/2014/main" val="1064878703"/>
                    </a:ext>
                  </a:extLst>
                </a:gridCol>
                <a:gridCol w="888488">
                  <a:extLst>
                    <a:ext uri="{9D8B030D-6E8A-4147-A177-3AD203B41FA5}">
                      <a16:colId xmlns:a16="http://schemas.microsoft.com/office/drawing/2014/main" val="1954779508"/>
                    </a:ext>
                  </a:extLst>
                </a:gridCol>
                <a:gridCol w="888488">
                  <a:extLst>
                    <a:ext uri="{9D8B030D-6E8A-4147-A177-3AD203B41FA5}">
                      <a16:colId xmlns:a16="http://schemas.microsoft.com/office/drawing/2014/main" val="409280616"/>
                    </a:ext>
                  </a:extLst>
                </a:gridCol>
                <a:gridCol w="888488">
                  <a:extLst>
                    <a:ext uri="{9D8B030D-6E8A-4147-A177-3AD203B41FA5}">
                      <a16:colId xmlns:a16="http://schemas.microsoft.com/office/drawing/2014/main" val="301620978"/>
                    </a:ext>
                  </a:extLst>
                </a:gridCol>
                <a:gridCol w="888488">
                  <a:extLst>
                    <a:ext uri="{9D8B030D-6E8A-4147-A177-3AD203B41FA5}">
                      <a16:colId xmlns:a16="http://schemas.microsoft.com/office/drawing/2014/main" val="3972063314"/>
                    </a:ext>
                  </a:extLst>
                </a:gridCol>
                <a:gridCol w="888488">
                  <a:extLst>
                    <a:ext uri="{9D8B030D-6E8A-4147-A177-3AD203B41FA5}">
                      <a16:colId xmlns:a16="http://schemas.microsoft.com/office/drawing/2014/main" val="3288624246"/>
                    </a:ext>
                  </a:extLst>
                </a:gridCol>
              </a:tblGrid>
              <a:tr h="644043"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 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default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learn1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learn1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learn1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learn1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learn1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learn1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learn1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best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worst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9553403"/>
                  </a:ext>
                </a:extLst>
              </a:tr>
              <a:tr h="644043"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binary-search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3,091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3,041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3.096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3.132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3.182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3.104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-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-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1,62%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1,62%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5977548"/>
                  </a:ext>
                </a:extLst>
              </a:tr>
              <a:tr h="1159279"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binary-search-for-the-answer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0,08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0,096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0,076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0,08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0,085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0,085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-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-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5,00%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-20,00%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8776215"/>
                  </a:ext>
                </a:extLst>
              </a:tr>
              <a:tr h="644043"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priority-queue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607,067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871,499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563,298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557,813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559,178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-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-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-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8,11%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-43,56%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6313119"/>
                  </a:ext>
                </a:extLst>
              </a:tr>
              <a:tr h="644043"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binary-search-tree/contains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24,705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21,412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23,257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25,219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23,775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23,465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22,877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19,528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20,96%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-2,08%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7493403"/>
                  </a:ext>
                </a:extLst>
              </a:tr>
              <a:tr h="1159279"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binary-search-tree/min-after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39,134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36,133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39,058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39,568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41,477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40,646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40,191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34,969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>
                          <a:effectLst/>
                        </a:rPr>
                        <a:t>10,64%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200" dirty="0">
                          <a:effectLst/>
                        </a:rPr>
                        <a:t>-5,99%</a:t>
                      </a:r>
                      <a:endParaRPr lang="en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7427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51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C0C4-3994-14F5-36FA-CE49C30D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 исследования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B3C4-AA0A-C1F0-AD3E-478AD78B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Цель работы - Исследование методов распределения машинного кода и тестирование современных средств оптимизации бинарных файлов этими методами.</a:t>
            </a:r>
          </a:p>
          <a:p>
            <a:pPr marL="0" indent="0">
              <a:buNone/>
            </a:pPr>
            <a:r>
              <a:rPr lang="ru-RU" dirty="0"/>
              <a:t>Основные задачи выпускной квалификационной работы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 Рассмотрение методов оптимизации программ через распределение машинных инструкций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</a:t>
            </a:r>
            <a:r>
              <a:rPr lang="en-US" dirty="0"/>
              <a:t>.</a:t>
            </a:r>
            <a:r>
              <a:rPr lang="ru-RU" dirty="0"/>
              <a:t> Изучение инструмента </a:t>
            </a:r>
            <a:r>
              <a:rPr lang="en-US" dirty="0"/>
              <a:t>bolt</a:t>
            </a:r>
            <a:r>
              <a:rPr lang="ru-RU" dirty="0"/>
              <a:t> и его основных процессов работы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 Создание программы для наглядной презентации </a:t>
            </a:r>
            <a:r>
              <a:rPr lang="en-US" dirty="0"/>
              <a:t>CFG (Control Flow Graph).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ru-RU" dirty="0"/>
              <a:t>Измерение ускорения бинарных файлов после распределения их инструкций</a:t>
            </a:r>
            <a:r>
              <a:rPr lang="en-US" dirty="0"/>
              <a:t>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320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DD1B-BB4F-65FC-5817-1C5D8B05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D9A9-9E18-3506-218A-1F5A23030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9197" y="1983695"/>
            <a:ext cx="3677131" cy="52663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dirty="0"/>
              <a:t>Прямое распределение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65C81-F836-ECB1-EC90-D1D625DE5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86" y="2520778"/>
            <a:ext cx="2521555" cy="3319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7EA696-F721-4B92-B57C-40056F678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880" y="2520778"/>
            <a:ext cx="2521555" cy="332836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2FE4DB-78D7-C892-966E-352870A0E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11308" y="3549525"/>
            <a:ext cx="1561218" cy="150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8CE619-7DD6-AD32-B512-413E6F66CF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67" y="2621249"/>
            <a:ext cx="2881980" cy="3118872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10BE9452-D226-5FB1-7C22-51F8FC034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34648" y="3549525"/>
            <a:ext cx="1561218" cy="150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12F112-93CB-29CF-C6E8-ED4CDD005BFC}"/>
              </a:ext>
            </a:extLst>
          </p:cNvPr>
          <p:cNvSpPr txBox="1">
            <a:spLocks/>
          </p:cNvSpPr>
          <p:nvPr/>
        </p:nvSpPr>
        <p:spPr>
          <a:xfrm>
            <a:off x="696067" y="2247013"/>
            <a:ext cx="2881980" cy="52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Код программы</a:t>
            </a:r>
            <a:endParaRPr lang="en-R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072C2E-C8A4-DC1D-5621-161751FD28AE}"/>
              </a:ext>
            </a:extLst>
          </p:cNvPr>
          <p:cNvSpPr txBox="1">
            <a:spLocks/>
          </p:cNvSpPr>
          <p:nvPr/>
        </p:nvSpPr>
        <p:spPr>
          <a:xfrm>
            <a:off x="8337077" y="1467293"/>
            <a:ext cx="3027159" cy="105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Оптимальное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 распределение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5725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D44B-BA41-265B-4631-0C76C184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оптимизации</a:t>
            </a:r>
            <a:endParaRPr lang="en-RU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AB79B09-27CC-AD56-A680-4696EFF34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7375" y="2902767"/>
            <a:ext cx="11191208" cy="1052465"/>
          </a:xfrm>
        </p:spPr>
      </p:pic>
    </p:spTree>
    <p:extLst>
      <p:ext uri="{BB962C8B-B14F-4D97-AF65-F5344CB8AC3E}">
        <p14:creationId xmlns:p14="http://schemas.microsoft.com/office/powerpoint/2010/main" val="187425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971C-DA59-FA87-BAE7-5D64D712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Профилирование</a:t>
            </a:r>
            <a:endParaRPr lang="en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AF93F8-D927-643C-9E30-745548864FF8}"/>
              </a:ext>
            </a:extLst>
          </p:cNvPr>
          <p:cNvSpPr txBox="1">
            <a:spLocks/>
          </p:cNvSpPr>
          <p:nvPr/>
        </p:nvSpPr>
        <p:spPr>
          <a:xfrm>
            <a:off x="7998279" y="2374898"/>
            <a:ext cx="2443844" cy="57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профиль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2A3D4E-2CF8-3EAE-5609-23F4C7590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799" y="2663370"/>
            <a:ext cx="1631043" cy="1631043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645DF56-1B62-F696-F104-93B055A10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08859" y="1295974"/>
            <a:ext cx="7390509" cy="467995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C7EEDD-CCD7-7A3D-CA84-A15670049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9163" y="3478891"/>
            <a:ext cx="1533978" cy="153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6B91-BAC0-9701-0313-8E0E5D76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  <a:r>
              <a:rPr lang="ru-RU" dirty="0"/>
              <a:t> </a:t>
            </a:r>
            <a:r>
              <a:rPr lang="en-US" dirty="0"/>
              <a:t>Flow Graph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0C62D-9318-634C-3711-F5534DB0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2149220"/>
            <a:ext cx="4250439" cy="433513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Вершины – блоки кода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Рёбра – вызовы блоков кода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Веса определяются количеством переходов по ребру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A30C0-5C89-16CA-6E87-1083005F2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61" y="2149220"/>
            <a:ext cx="5551081" cy="374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5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A0A3E2-C196-1F13-04FE-8B6ABFF1C5C7}"/>
              </a:ext>
            </a:extLst>
          </p:cNvPr>
          <p:cNvSpPr/>
          <p:nvPr/>
        </p:nvSpPr>
        <p:spPr>
          <a:xfrm>
            <a:off x="6300168" y="1324114"/>
            <a:ext cx="5072743" cy="44837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695331-2B87-4B99-A2A3-7AA9DA86A54D}"/>
              </a:ext>
            </a:extLst>
          </p:cNvPr>
          <p:cNvSpPr/>
          <p:nvPr/>
        </p:nvSpPr>
        <p:spPr>
          <a:xfrm>
            <a:off x="299230" y="1302343"/>
            <a:ext cx="5072743" cy="44837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D9619-B407-483A-7B0C-B8830234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графа</a:t>
            </a:r>
            <a:endParaRPr lang="en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7ADFC9-6341-56F7-94CA-3357E15D294C}"/>
              </a:ext>
            </a:extLst>
          </p:cNvPr>
          <p:cNvSpPr txBox="1">
            <a:spLocks/>
          </p:cNvSpPr>
          <p:nvPr/>
        </p:nvSpPr>
        <p:spPr>
          <a:xfrm>
            <a:off x="6498670" y="1448978"/>
            <a:ext cx="4675741" cy="56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кластеризация цепи вызова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466E-F12E-AF9F-E119-849E17F46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48978"/>
            <a:ext cx="4675741" cy="56057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эвристика </a:t>
            </a:r>
            <a:r>
              <a:rPr lang="ru-RU" dirty="0" err="1">
                <a:solidFill>
                  <a:schemeClr val="bg1"/>
                </a:solidFill>
              </a:rPr>
              <a:t>Петтиса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 err="1">
                <a:solidFill>
                  <a:schemeClr val="bg1"/>
                </a:solidFill>
              </a:rPr>
              <a:t>Хэнсена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C831-4E1F-482C-064C-B2EC130A1E4C}"/>
              </a:ext>
            </a:extLst>
          </p:cNvPr>
          <p:cNvSpPr txBox="1">
            <a:spLocks/>
          </p:cNvSpPr>
          <p:nvPr/>
        </p:nvSpPr>
        <p:spPr>
          <a:xfrm>
            <a:off x="587375" y="2093541"/>
            <a:ext cx="4675741" cy="3945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ru-RU" dirty="0">
                <a:solidFill>
                  <a:schemeClr val="bg1"/>
                </a:solidFill>
              </a:rPr>
              <a:t>Выбрать наибольшее по весу ребро.</a:t>
            </a:r>
            <a:endParaRPr lang="en-RU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ru-RU" dirty="0">
                <a:solidFill>
                  <a:schemeClr val="bg1"/>
                </a:solidFill>
              </a:rPr>
              <a:t>Проверить все возможные соединения вершин, соединённых эти ребром, путём переворачивания вершин.</a:t>
            </a:r>
            <a:endParaRPr lang="en-RU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ru-RU" dirty="0">
                <a:solidFill>
                  <a:schemeClr val="bg1"/>
                </a:solidFill>
              </a:rPr>
              <a:t>Объединить выбранные вершины по наиболее нагруженному ва­рианту перебора.</a:t>
            </a:r>
            <a:endParaRPr lang="en-RU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ru-RU" dirty="0">
                <a:solidFill>
                  <a:schemeClr val="bg1"/>
                </a:solidFill>
              </a:rPr>
              <a:t>Повторять до тех пор, пока в графе есть рёбра.</a:t>
            </a:r>
            <a:endParaRPr lang="en-RU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0DED4D-3705-DE37-6F25-41A1A034871E}"/>
              </a:ext>
            </a:extLst>
          </p:cNvPr>
          <p:cNvSpPr txBox="1">
            <a:spLocks/>
          </p:cNvSpPr>
          <p:nvPr/>
        </p:nvSpPr>
        <p:spPr>
          <a:xfrm>
            <a:off x="6498670" y="2009553"/>
            <a:ext cx="4675741" cy="3764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ru-RU" dirty="0">
                <a:solidFill>
                  <a:schemeClr val="bg1"/>
                </a:solidFill>
              </a:rPr>
              <a:t>Разделить все вершины на кластеры.</a:t>
            </a:r>
            <a:endParaRPr lang="en-RU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ru-RU" dirty="0">
                <a:solidFill>
                  <a:schemeClr val="bg1"/>
                </a:solidFill>
              </a:rPr>
              <a:t>Выбрать кластеры, соединённые наибольшим по весу ребром.</a:t>
            </a:r>
            <a:endParaRPr lang="en-RU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ru-RU" dirty="0">
                <a:solidFill>
                  <a:schemeClr val="bg1"/>
                </a:solidFill>
              </a:rPr>
              <a:t>Соединить кластеры в один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RU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ru-RU" dirty="0">
                <a:solidFill>
                  <a:schemeClr val="bg1"/>
                </a:solidFill>
              </a:rPr>
              <a:t>Повторять со второго шага, пока не останется единственный кластер.</a:t>
            </a:r>
            <a:endParaRPr lang="en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5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A2D5-85EE-87EC-D1FA-A7CC6F91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818F-C96B-ADC5-C2AC-564976A8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Это инструмент с открытым кодом, который использует методики оптимизации путём перемещения инструкций</a:t>
            </a:r>
            <a:r>
              <a:rPr lang="en-RU" dirty="0"/>
              <a:t>.</a:t>
            </a:r>
            <a:endParaRPr lang="ru-RU" dirty="0"/>
          </a:p>
          <a:p>
            <a:pPr marL="0" indent="0">
              <a:buNone/>
            </a:pPr>
            <a:endParaRPr lang="en-RU" dirty="0"/>
          </a:p>
          <a:p>
            <a:pPr marL="0" indent="0">
              <a:buNone/>
            </a:pPr>
            <a:r>
              <a:rPr lang="ru-RU" dirty="0"/>
              <a:t>В ходе оптимизации </a:t>
            </a:r>
            <a:r>
              <a:rPr lang="en-US" dirty="0"/>
              <a:t>BOLT</a:t>
            </a:r>
            <a:r>
              <a:rPr lang="ru-RU" dirty="0"/>
              <a:t> применяет</a:t>
            </a:r>
            <a:r>
              <a:rPr lang="en-US" dirty="0"/>
              <a:t> </a:t>
            </a:r>
            <a:r>
              <a:rPr lang="ru-RU" dirty="0"/>
              <a:t>15 этапов работы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Имеет встраиваемый в бинарные файлы профилировщик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Может реализовать полный цикл оптимизации бинарного файла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Использует в своей основе алгоритмы </a:t>
            </a:r>
            <a:r>
              <a:rPr lang="en-US" dirty="0" err="1"/>
              <a:t>HFSort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3A42-8FD5-93C6-4E76-91BA6E9B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R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0B7C5F-D29C-3152-C65E-0C4CD3261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313" y="2105814"/>
            <a:ext cx="4514853" cy="41319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dirty="0"/>
              <a:t>1</a:t>
            </a:r>
            <a:r>
              <a:rPr lang="en-US" sz="3200" dirty="0"/>
              <a:t>. </a:t>
            </a:r>
            <a:r>
              <a:rPr lang="ru-RU" sz="3200" dirty="0"/>
              <a:t>Бинарный поиск</a:t>
            </a:r>
            <a:r>
              <a:rPr lang="en-US" sz="3200" dirty="0"/>
              <a:t>.</a:t>
            </a:r>
            <a:endParaRPr lang="ru-RU" sz="3200" dirty="0"/>
          </a:p>
          <a:p>
            <a:pPr marL="0" indent="0" algn="ctr">
              <a:buNone/>
            </a:pPr>
            <a:r>
              <a:rPr lang="en-US" sz="3200" dirty="0"/>
              <a:t>2. </a:t>
            </a:r>
            <a:r>
              <a:rPr lang="ru-RU" sz="3200" dirty="0"/>
              <a:t>Бинарный поиск по ответу</a:t>
            </a:r>
            <a:r>
              <a:rPr lang="en-US" sz="3200" dirty="0"/>
              <a:t>.</a:t>
            </a:r>
            <a:endParaRPr lang="en-RU" sz="3200" dirty="0"/>
          </a:p>
          <a:p>
            <a:pPr marL="0" indent="0" algn="ctr">
              <a:buNone/>
            </a:pPr>
            <a:r>
              <a:rPr lang="en-US" sz="3200" dirty="0"/>
              <a:t>3. </a:t>
            </a:r>
            <a:r>
              <a:rPr lang="ru-RU" sz="3200" dirty="0"/>
              <a:t>Очередь</a:t>
            </a:r>
            <a:r>
              <a:rPr lang="en-US" sz="3200" dirty="0"/>
              <a:t>.</a:t>
            </a:r>
            <a:endParaRPr lang="en-RU" sz="3200" dirty="0"/>
          </a:p>
          <a:p>
            <a:pPr marL="0" indent="0" algn="ctr">
              <a:buNone/>
            </a:pPr>
            <a:r>
              <a:rPr lang="en-US" sz="3200" dirty="0"/>
              <a:t>4. </a:t>
            </a:r>
            <a:r>
              <a:rPr lang="ru-RU" sz="3200" dirty="0"/>
              <a:t>Бинарные деревья</a:t>
            </a:r>
            <a:r>
              <a:rPr lang="en-US" sz="3200" dirty="0"/>
              <a:t> (</a:t>
            </a:r>
            <a:r>
              <a:rPr lang="ru-RU" sz="3200" dirty="0"/>
              <a:t>вставка</a:t>
            </a:r>
            <a:r>
              <a:rPr lang="en-US" sz="3200" dirty="0"/>
              <a:t>).</a:t>
            </a:r>
            <a:endParaRPr lang="ru-RU" sz="3200" dirty="0"/>
          </a:p>
          <a:p>
            <a:pPr marL="0" indent="0" algn="ctr">
              <a:buNone/>
            </a:pPr>
            <a:r>
              <a:rPr lang="en-US" sz="3200" dirty="0"/>
              <a:t>5. </a:t>
            </a:r>
            <a:r>
              <a:rPr lang="ru-RU" sz="3200" dirty="0"/>
              <a:t>Бинарные деревья</a:t>
            </a:r>
            <a:r>
              <a:rPr lang="en-US" sz="3200" dirty="0"/>
              <a:t> (</a:t>
            </a:r>
            <a:r>
              <a:rPr lang="ru-RU" sz="3200" dirty="0"/>
              <a:t>следующий элемент</a:t>
            </a:r>
            <a:r>
              <a:rPr lang="en-US" sz="3200" dirty="0"/>
              <a:t>).</a:t>
            </a:r>
            <a:endParaRPr lang="ru-RU" sz="3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CBB61B-5BC2-3E6E-E28C-F71A2C31D2E4}"/>
              </a:ext>
            </a:extLst>
          </p:cNvPr>
          <p:cNvSpPr txBox="1">
            <a:spLocks/>
          </p:cNvSpPr>
          <p:nvPr/>
        </p:nvSpPr>
        <p:spPr>
          <a:xfrm>
            <a:off x="2141538" y="1281490"/>
            <a:ext cx="7908924" cy="811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5336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4000" dirty="0"/>
              <a:t>Алгоритмические программы</a:t>
            </a:r>
            <a:endParaRPr lang="en-RU" sz="4000" dirty="0"/>
          </a:p>
        </p:txBody>
      </p:sp>
      <p:pic>
        <p:nvPicPr>
          <p:cNvPr id="2054" name="Picture 6" descr="Want to Prove Your Business Is Fair? Audit Your Algorithm | WIRED">
            <a:extLst>
              <a:ext uri="{FF2B5EF4-FFF2-40B4-BE49-F238E27FC236}">
                <a16:creationId xmlns:a16="http://schemas.microsoft.com/office/drawing/2014/main" id="{9E230FD9-4714-74CF-8B73-CDF5358B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0" y="2017366"/>
            <a:ext cx="3167743" cy="237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lgorithmic Toolbox | Coursera">
            <a:extLst>
              <a:ext uri="{FF2B5EF4-FFF2-40B4-BE49-F238E27FC236}">
                <a16:creationId xmlns:a16="http://schemas.microsoft.com/office/drawing/2014/main" id="{D2813681-59F5-D39E-0BAE-D9265311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166" y="2054892"/>
            <a:ext cx="4182834" cy="418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27823"/>
      </p:ext>
    </p:extLst>
  </p:cSld>
  <p:clrMapOvr>
    <a:masterClrMapping/>
  </p:clrMapOvr>
</p:sld>
</file>

<file path=ppt/theme/theme1.xml><?xml version="1.0" encoding="utf-8"?>
<a:theme xmlns:a="http://schemas.openxmlformats.org/drawingml/2006/main" name="leti">
  <a:themeElements>
    <a:clrScheme name="corp_colors">
      <a:dk1>
        <a:srgbClr val="05336E"/>
      </a:dk1>
      <a:lt1>
        <a:srgbClr val="FFFFFF"/>
      </a:lt1>
      <a:dk2>
        <a:srgbClr val="05336E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490AA"/>
      </a:hlink>
      <a:folHlink>
        <a:srgbClr val="954F72"/>
      </a:folHlink>
    </a:clrScheme>
    <a:fontScheme name="Corp_fonts">
      <a:majorFont>
        <a:latin typeface="PT Sans Bold"/>
        <a:ea typeface=""/>
        <a:cs typeface=""/>
      </a:majorFont>
      <a:minorFont>
        <a:latin typeface="PT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ti" id="{12812671-3921-C94F-8DB3-03B5300D9F05}" vid="{93AC6ED2-0899-5845-A06D-A83E37A6A8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leti</Template>
  <TotalTime>568</TotalTime>
  <Words>1053</Words>
  <Application>Microsoft Macintosh PowerPoint</Application>
  <PresentationFormat>Widescreen</PresentationFormat>
  <Paragraphs>159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PT Sans</vt:lpstr>
      <vt:lpstr>PT Sans Bold</vt:lpstr>
      <vt:lpstr>leti</vt:lpstr>
      <vt:lpstr>Оптимизация распределения машинных инструкций </vt:lpstr>
      <vt:lpstr>Актуальность темы исследования</vt:lpstr>
      <vt:lpstr>Теория</vt:lpstr>
      <vt:lpstr>Этапы оптимизации</vt:lpstr>
      <vt:lpstr>Профилирование</vt:lpstr>
      <vt:lpstr>Control Flow Graph</vt:lpstr>
      <vt:lpstr>Оптимизация графа</vt:lpstr>
      <vt:lpstr>bolt</vt:lpstr>
      <vt:lpstr>тестирование</vt:lpstr>
      <vt:lpstr>тестирование</vt:lpstr>
      <vt:lpstr>тестирование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Pozdnyakov</dc:creator>
  <cp:lastModifiedBy>Roman Pozdnyakov</cp:lastModifiedBy>
  <cp:revision>32</cp:revision>
  <dcterms:created xsi:type="dcterms:W3CDTF">2022-06-06T22:51:26Z</dcterms:created>
  <dcterms:modified xsi:type="dcterms:W3CDTF">2022-06-08T01:20:34Z</dcterms:modified>
</cp:coreProperties>
</file>