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5"/>
  </p:notesMasterIdLst>
  <p:sldIdLst>
    <p:sldId id="272" r:id="rId2"/>
    <p:sldId id="257" r:id="rId3"/>
    <p:sldId id="258" r:id="rId4"/>
    <p:sldId id="260" r:id="rId5"/>
    <p:sldId id="274" r:id="rId6"/>
    <p:sldId id="281" r:id="rId7"/>
    <p:sldId id="279" r:id="rId8"/>
    <p:sldId id="280" r:id="rId9"/>
    <p:sldId id="282" r:id="rId10"/>
    <p:sldId id="283" r:id="rId11"/>
    <p:sldId id="285" r:id="rId12"/>
    <p:sldId id="284" r:id="rId13"/>
    <p:sldId id="273" r:id="rId14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02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DEA92-AADF-4A62-A031-70574DBF4874}" type="datetimeFigureOut">
              <a:rPr lang="ru-RU" smtClean="0"/>
              <a:pPr/>
              <a:t>22.06.2022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D11BD8-8DA9-4130-8B90-12A7E63FCEC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11BD8-8DA9-4130-8B90-12A7E63FCEC0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0993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11BD8-8DA9-4130-8B90-12A7E63FCEC0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1987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11BD8-8DA9-4130-8B90-12A7E63FCEC0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3376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11BD8-8DA9-4130-8B90-12A7E63FCEC0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8607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11BD8-8DA9-4130-8B90-12A7E63FCEC0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992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11BD8-8DA9-4130-8B90-12A7E63FCEC0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3182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11BD8-8DA9-4130-8B90-12A7E63FCEC0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5376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D11BD8-8DA9-4130-8B90-12A7E63FCEC0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7621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0ce85cf8c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30ce85cf8c_0_97:notes"/>
          <p:cNvSpPr txBox="1">
            <a:spLocks noGrp="1"/>
          </p:cNvSpPr>
          <p:nvPr>
            <p:ph type="body" idx="1"/>
          </p:nvPr>
        </p:nvSpPr>
        <p:spPr>
          <a:xfrm>
            <a:off x="685315" y="4400651"/>
            <a:ext cx="5487306" cy="360053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130ce85cf8c_0_97:notes"/>
          <p:cNvSpPr txBox="1">
            <a:spLocks noGrp="1"/>
          </p:cNvSpPr>
          <p:nvPr>
            <p:ph type="sldNum" idx="12"/>
          </p:nvPr>
        </p:nvSpPr>
        <p:spPr>
          <a:xfrm>
            <a:off x="3883991" y="8685109"/>
            <a:ext cx="2972278" cy="458891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13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>
  <p:cSld name="Титульный слайд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>
            <a:spLocks noGrp="1"/>
          </p:cNvSpPr>
          <p:nvPr>
            <p:ph type="ctrTitle"/>
          </p:nvPr>
        </p:nvSpPr>
        <p:spPr>
          <a:xfrm>
            <a:off x="629842" y="3090401"/>
            <a:ext cx="7885508" cy="677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5336E"/>
              </a:buClr>
              <a:buSzPts val="4800"/>
              <a:buFont typeface="PT Sans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body" idx="1"/>
          </p:nvPr>
        </p:nvSpPr>
        <p:spPr>
          <a:xfrm>
            <a:off x="629844" y="3856436"/>
            <a:ext cx="7885509" cy="740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5336E"/>
              </a:buClr>
              <a:buSzPts val="2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Google Shape;16;p10"/>
          <p:cNvSpPr txBox="1">
            <a:spLocks noGrp="1"/>
          </p:cNvSpPr>
          <p:nvPr>
            <p:ph type="body" idx="2"/>
          </p:nvPr>
        </p:nvSpPr>
        <p:spPr>
          <a:xfrm>
            <a:off x="629844" y="2652760"/>
            <a:ext cx="7885509" cy="34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5336E"/>
              </a:buClr>
              <a:buSzPts val="2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>
  <p:cSld name="Заголовок и объект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body" idx="1"/>
          </p:nvPr>
        </p:nvSpPr>
        <p:spPr>
          <a:xfrm>
            <a:off x="440531" y="1086734"/>
            <a:ext cx="8262938" cy="3510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Google Shape;19;p11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626F585C-A712-4830-A0C7-92073662323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0" name="Google Shape;20;p11"/>
          <p:cNvSpPr txBox="1">
            <a:spLocks noGrp="1"/>
          </p:cNvSpPr>
          <p:nvPr>
            <p:ph type="title"/>
          </p:nvPr>
        </p:nvSpPr>
        <p:spPr>
          <a:xfrm>
            <a:off x="440532" y="402430"/>
            <a:ext cx="5931694" cy="54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5336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body" idx="2"/>
          </p:nvPr>
        </p:nvSpPr>
        <p:spPr>
          <a:xfrm>
            <a:off x="440532" y="4767264"/>
            <a:ext cx="593169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5336E"/>
              </a:buClr>
              <a:buSzPts val="1600"/>
              <a:buFont typeface="Arial"/>
              <a:buNone/>
              <a:defRPr sz="16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7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>
  <p:cSld name="Объект с подписью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>
            <a:spLocks noGrp="1"/>
          </p:cNvSpPr>
          <p:nvPr>
            <p:ph type="title"/>
          </p:nvPr>
        </p:nvSpPr>
        <p:spPr>
          <a:xfrm>
            <a:off x="448072" y="409456"/>
            <a:ext cx="6009878" cy="544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5336E"/>
              </a:buClr>
              <a:buSzPts val="3200"/>
              <a:buFont typeface="PT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body" idx="1"/>
          </p:nvPr>
        </p:nvSpPr>
        <p:spPr>
          <a:xfrm>
            <a:off x="3869925" y="1086736"/>
            <a:ext cx="4833547" cy="3510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5336E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Google Shape;25;p12"/>
          <p:cNvSpPr txBox="1">
            <a:spLocks noGrp="1"/>
          </p:cNvSpPr>
          <p:nvPr>
            <p:ph type="body" idx="2"/>
          </p:nvPr>
        </p:nvSpPr>
        <p:spPr>
          <a:xfrm>
            <a:off x="448072" y="1086736"/>
            <a:ext cx="3205826" cy="3510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5336E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Google Shape;26;p12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626F585C-A712-4830-A0C7-92073662323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7" name="Google Shape;27;p12"/>
          <p:cNvSpPr txBox="1">
            <a:spLocks noGrp="1"/>
          </p:cNvSpPr>
          <p:nvPr>
            <p:ph type="body" idx="3"/>
          </p:nvPr>
        </p:nvSpPr>
        <p:spPr>
          <a:xfrm>
            <a:off x="440532" y="4767264"/>
            <a:ext cx="593169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5336E"/>
              </a:buClr>
              <a:buSzPts val="1600"/>
              <a:buFont typeface="Arial"/>
              <a:buNone/>
              <a:defRPr sz="16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>
  <p:cSld name="Два объекта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>
            <a:spLocks noGrp="1"/>
          </p:cNvSpPr>
          <p:nvPr>
            <p:ph type="title"/>
          </p:nvPr>
        </p:nvSpPr>
        <p:spPr>
          <a:xfrm>
            <a:off x="440535" y="416029"/>
            <a:ext cx="6017419" cy="540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5336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body" idx="1"/>
          </p:nvPr>
        </p:nvSpPr>
        <p:spPr>
          <a:xfrm>
            <a:off x="440534" y="1086734"/>
            <a:ext cx="4023457" cy="3510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2"/>
          </p:nvPr>
        </p:nvSpPr>
        <p:spPr>
          <a:xfrm>
            <a:off x="4680015" y="1086734"/>
            <a:ext cx="4017107" cy="3510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2" name="Google Shape;32;p13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626F585C-A712-4830-A0C7-92073662323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3" name="Google Shape;33;p13"/>
          <p:cNvSpPr txBox="1">
            <a:spLocks noGrp="1"/>
          </p:cNvSpPr>
          <p:nvPr>
            <p:ph type="body" idx="3"/>
          </p:nvPr>
        </p:nvSpPr>
        <p:spPr>
          <a:xfrm>
            <a:off x="440532" y="4767264"/>
            <a:ext cx="593169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5336E"/>
              </a:buClr>
              <a:buSzPts val="1600"/>
              <a:buFont typeface="Arial"/>
              <a:buNone/>
              <a:defRPr sz="16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заголовка и объекта">
  <p:cSld name="Два заголовка и объекта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4"/>
          <p:cNvSpPr txBox="1">
            <a:spLocks noGrp="1"/>
          </p:cNvSpPr>
          <p:nvPr>
            <p:ph type="title"/>
          </p:nvPr>
        </p:nvSpPr>
        <p:spPr>
          <a:xfrm>
            <a:off x="440534" y="411727"/>
            <a:ext cx="6017419" cy="540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5336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body" idx="1"/>
          </p:nvPr>
        </p:nvSpPr>
        <p:spPr>
          <a:xfrm>
            <a:off x="431509" y="1122257"/>
            <a:ext cx="4023457" cy="675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5336E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7" name="Google Shape;37;p14"/>
          <p:cNvSpPr txBox="1">
            <a:spLocks noGrp="1"/>
          </p:cNvSpPr>
          <p:nvPr>
            <p:ph type="body" idx="2"/>
          </p:nvPr>
        </p:nvSpPr>
        <p:spPr>
          <a:xfrm>
            <a:off x="440530" y="1804469"/>
            <a:ext cx="4023458" cy="2792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8" name="Google Shape;38;p14"/>
          <p:cNvSpPr txBox="1">
            <a:spLocks noGrp="1"/>
          </p:cNvSpPr>
          <p:nvPr>
            <p:ph type="body" idx="3"/>
          </p:nvPr>
        </p:nvSpPr>
        <p:spPr>
          <a:xfrm>
            <a:off x="4680013" y="1128902"/>
            <a:ext cx="4010756" cy="675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5336E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4"/>
          </p:nvPr>
        </p:nvSpPr>
        <p:spPr>
          <a:xfrm>
            <a:off x="4680015" y="1804469"/>
            <a:ext cx="4010757" cy="2792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0" name="Google Shape;40;p14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626F585C-A712-4830-A0C7-92073662323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5"/>
          </p:nvPr>
        </p:nvSpPr>
        <p:spPr>
          <a:xfrm>
            <a:off x="440532" y="4767264"/>
            <a:ext cx="593169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5336E"/>
              </a:buClr>
              <a:buSzPts val="1600"/>
              <a:buFont typeface="Arial"/>
              <a:buNone/>
              <a:defRPr sz="16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идео + заголовок и объект">
  <p:cSld name="Видео + заголовок и объект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5"/>
          <p:cNvSpPr txBox="1">
            <a:spLocks noGrp="1"/>
          </p:cNvSpPr>
          <p:nvPr>
            <p:ph type="title"/>
          </p:nvPr>
        </p:nvSpPr>
        <p:spPr>
          <a:xfrm>
            <a:off x="3356986" y="411727"/>
            <a:ext cx="3915044" cy="742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5336E"/>
              </a:buClr>
              <a:buSzPts val="3200"/>
              <a:buFont typeface="PT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body" idx="1"/>
          </p:nvPr>
        </p:nvSpPr>
        <p:spPr>
          <a:xfrm>
            <a:off x="3356989" y="1289236"/>
            <a:ext cx="5467561" cy="330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5" name="Google Shape;45;p15"/>
          <p:cNvSpPr txBox="1"/>
          <p:nvPr/>
        </p:nvSpPr>
        <p:spPr>
          <a:xfrm>
            <a:off x="251952" y="2099245"/>
            <a:ext cx="2497528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НЕ ИСПОЛЬЗОВАТЬ</a:t>
            </a:r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sldNum" idx="12"/>
          </p:nvPr>
        </p:nvSpPr>
        <p:spPr>
          <a:xfrm>
            <a:off x="8487047" y="4767264"/>
            <a:ext cx="3375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626F585C-A712-4830-A0C7-92073662323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47" name="Google Shape;47;p15"/>
          <p:cNvSpPr txBox="1">
            <a:spLocks noGrp="1"/>
          </p:cNvSpPr>
          <p:nvPr>
            <p:ph type="body" idx="2"/>
          </p:nvPr>
        </p:nvSpPr>
        <p:spPr>
          <a:xfrm>
            <a:off x="3356990" y="4767264"/>
            <a:ext cx="506255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5336E"/>
              </a:buClr>
              <a:buSzPts val="1600"/>
              <a:buFont typeface="Arial"/>
              <a:buNone/>
              <a:defRPr sz="16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7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4767267"/>
            <a:ext cx="2133600" cy="273844"/>
          </a:xfrm>
          <a:prstGeom prst="rect">
            <a:avLst/>
          </a:prstGeom>
        </p:spPr>
        <p:txBody>
          <a:bodyPr/>
          <a:lstStyle/>
          <a:p>
            <a:fld id="{4F133CFD-21A3-4B32-92C3-E091BF17E8B4}" type="datetime1">
              <a:rPr lang="ru-RU" smtClean="0"/>
              <a:t>22.06.2022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585C-A712-4830-A0C7-92073662323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title"/>
          </p:nvPr>
        </p:nvSpPr>
        <p:spPr>
          <a:xfrm>
            <a:off x="440532" y="402430"/>
            <a:ext cx="5931694" cy="54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5336E"/>
              </a:buClr>
              <a:buSzPts val="3200"/>
              <a:buFont typeface="PT Sans"/>
              <a:buNone/>
              <a:defRPr sz="3200" b="1" i="0" u="none" strike="noStrike" cap="none">
                <a:solidFill>
                  <a:srgbClr val="05336E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body" idx="1"/>
          </p:nvPr>
        </p:nvSpPr>
        <p:spPr>
          <a:xfrm>
            <a:off x="440531" y="1086734"/>
            <a:ext cx="8262938" cy="3510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5336E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5336E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5336E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5336E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5336E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5336E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5336E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DA2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DA2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DA2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DA2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DA2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DA2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DA2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DA2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DA2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fld id="{626F585C-A712-4830-A0C7-92073662323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4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57">
          <p15:clr>
            <a:srgbClr val="F26B43"/>
          </p15:clr>
        </p15:guide>
        <p15:guide id="2" pos="52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29842" y="2928940"/>
            <a:ext cx="7885508" cy="677891"/>
          </a:xfrm>
        </p:spPr>
        <p:txBody>
          <a:bodyPr>
            <a:noAutofit/>
          </a:bodyPr>
          <a:lstStyle/>
          <a:p>
            <a:r>
              <a:rPr lang="ru-RU" sz="2800" dirty="0"/>
              <a:t>Средства динамической инструментации программ для микроархитектурной оптимизации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4" y="3786196"/>
            <a:ext cx="7885509" cy="740338"/>
          </a:xfrm>
        </p:spPr>
        <p:txBody>
          <a:bodyPr>
            <a:normAutofit fontScale="70000" lnSpcReduction="20000"/>
          </a:bodyPr>
          <a:lstStyle/>
          <a:p>
            <a:pPr marL="47625" indent="-47625"/>
            <a:r>
              <a:rPr lang="ru-RU" sz="2400" b="1" dirty="0"/>
              <a:t>Выполнил: студент группы 8305, Смеюха Иван Сергеевич</a:t>
            </a:r>
          </a:p>
          <a:p>
            <a:pPr marL="39688" indent="-39688"/>
            <a:r>
              <a:rPr lang="ru-RU" sz="2400" b="1" dirty="0"/>
              <a:t>Руководитель: </a:t>
            </a:r>
            <a:r>
              <a:rPr lang="ru-RU" sz="2400" b="1" dirty="0">
                <a:solidFill>
                  <a:schemeClr val="dk1"/>
                </a:solidFill>
                <a:latin typeface="PT Sans" panose="020B0604020202020204" charset="-52"/>
              </a:rPr>
              <a:t>к. т. н., доцент Пазников Алексей Александрович</a:t>
            </a:r>
            <a:endParaRPr lang="ru-RU"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Трассировка</a:t>
            </a:r>
          </a:p>
        </p:txBody>
      </p:sp>
      <p:sp>
        <p:nvSpPr>
          <p:cNvPr id="15" name="Стрелка: вправо 14">
            <a:extLst>
              <a:ext uri="{FF2B5EF4-FFF2-40B4-BE49-F238E27FC236}">
                <a16:creationId xmlns:a16="http://schemas.microsoft.com/office/drawing/2014/main" id="{229B2E6D-AD48-4FE9-82BF-80FA82126805}"/>
              </a:ext>
            </a:extLst>
          </p:cNvPr>
          <p:cNvSpPr/>
          <p:nvPr/>
        </p:nvSpPr>
        <p:spPr>
          <a:xfrm>
            <a:off x="4355977" y="2643758"/>
            <a:ext cx="504056" cy="360040"/>
          </a:xfrm>
          <a:prstGeom prst="rightArrow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4E4A0EC-2AEE-4FFF-BF45-AF0FD73A7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563638"/>
            <a:ext cx="3362686" cy="244827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93F43ED-E0DE-44C7-B2A9-EE8845388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57" y="1976702"/>
            <a:ext cx="2448272" cy="1546863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DD7E500-6199-4540-8C41-BBEFA2423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585C-A712-4830-A0C7-92073662323B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A36403-1C54-4DA8-B6A9-335DE6E9CBE1}"/>
              </a:ext>
            </a:extLst>
          </p:cNvPr>
          <p:cNvSpPr txBox="1"/>
          <p:nvPr/>
        </p:nvSpPr>
        <p:spPr>
          <a:xfrm>
            <a:off x="899593" y="2931790"/>
            <a:ext cx="216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rgbClr val="FF0000"/>
                </a:solidFill>
              </a:rPr>
              <a:t>1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316844-AFA4-42B8-8CC8-7ED6D12226E4}"/>
              </a:ext>
            </a:extLst>
          </p:cNvPr>
          <p:cNvSpPr txBox="1"/>
          <p:nvPr/>
        </p:nvSpPr>
        <p:spPr>
          <a:xfrm>
            <a:off x="905188" y="3147814"/>
            <a:ext cx="216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rgbClr val="FF0000"/>
                </a:solidFill>
              </a:rPr>
              <a:t>2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00D1A7-19CB-4524-A4C3-2E435110A0D3}"/>
              </a:ext>
            </a:extLst>
          </p:cNvPr>
          <p:cNvSpPr txBox="1"/>
          <p:nvPr/>
        </p:nvSpPr>
        <p:spPr>
          <a:xfrm>
            <a:off x="899593" y="3363838"/>
            <a:ext cx="216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rgbClr val="FF0000"/>
                </a:solidFill>
              </a:rPr>
              <a:t>3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3208E1-9FC1-4EC0-B76A-65878C74F754}"/>
              </a:ext>
            </a:extLst>
          </p:cNvPr>
          <p:cNvSpPr txBox="1"/>
          <p:nvPr/>
        </p:nvSpPr>
        <p:spPr>
          <a:xfrm>
            <a:off x="910438" y="3579862"/>
            <a:ext cx="216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rgbClr val="FF0000"/>
                </a:solidFill>
              </a:rPr>
              <a:t>4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79CBBF-07DE-43AA-8E1B-54F4595193C2}"/>
              </a:ext>
            </a:extLst>
          </p:cNvPr>
          <p:cNvSpPr txBox="1"/>
          <p:nvPr/>
        </p:nvSpPr>
        <p:spPr>
          <a:xfrm>
            <a:off x="910438" y="3784497"/>
            <a:ext cx="216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rgbClr val="FF0000"/>
                </a:solidFill>
              </a:rPr>
              <a:t>5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A98C06-F75C-4997-B6AB-4B3C5174B47C}"/>
              </a:ext>
            </a:extLst>
          </p:cNvPr>
          <p:cNvSpPr txBox="1"/>
          <p:nvPr/>
        </p:nvSpPr>
        <p:spPr>
          <a:xfrm>
            <a:off x="7511645" y="1964761"/>
            <a:ext cx="216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rgbClr val="FF0000"/>
                </a:solidFill>
              </a:rPr>
              <a:t>1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27E04D-9F55-4CAD-8E46-EDC1933EFB94}"/>
              </a:ext>
            </a:extLst>
          </p:cNvPr>
          <p:cNvSpPr txBox="1"/>
          <p:nvPr/>
        </p:nvSpPr>
        <p:spPr>
          <a:xfrm>
            <a:off x="7520785" y="2218260"/>
            <a:ext cx="216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rgbClr val="FF0000"/>
                </a:solidFill>
              </a:rPr>
              <a:t>2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4C56D1-7A9B-47FF-9D57-CD469B5581C2}"/>
              </a:ext>
            </a:extLst>
          </p:cNvPr>
          <p:cNvSpPr txBox="1"/>
          <p:nvPr/>
        </p:nvSpPr>
        <p:spPr>
          <a:xfrm>
            <a:off x="7524329" y="2731929"/>
            <a:ext cx="216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rgbClr val="FF0000"/>
                </a:solidFill>
              </a:rPr>
              <a:t>3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EF3E9F-21BD-4178-8648-022EFFC4EC83}"/>
              </a:ext>
            </a:extLst>
          </p:cNvPr>
          <p:cNvSpPr txBox="1"/>
          <p:nvPr/>
        </p:nvSpPr>
        <p:spPr>
          <a:xfrm>
            <a:off x="7524329" y="2979225"/>
            <a:ext cx="216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rgbClr val="FF0000"/>
                </a:solidFill>
              </a:rPr>
              <a:t>4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2E5FE4-AFE7-4FDB-A0C9-5679C709B9DC}"/>
              </a:ext>
            </a:extLst>
          </p:cNvPr>
          <p:cNvSpPr txBox="1"/>
          <p:nvPr/>
        </p:nvSpPr>
        <p:spPr>
          <a:xfrm>
            <a:off x="7511645" y="3236059"/>
            <a:ext cx="216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rgbClr val="FF0000"/>
                </a:solidFill>
              </a:rPr>
              <a:t>5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44C21A-9BB2-4474-94F1-62F53F45A82B}"/>
              </a:ext>
            </a:extLst>
          </p:cNvPr>
          <p:cNvSpPr txBox="1"/>
          <p:nvPr/>
        </p:nvSpPr>
        <p:spPr>
          <a:xfrm>
            <a:off x="7520785" y="2475095"/>
            <a:ext cx="216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rgbClr val="FF0000"/>
                </a:solidFill>
              </a:rPr>
              <a:t>3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546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Результаты тестирования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DD7E500-6199-4540-8C41-BBEFA2423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585C-A712-4830-A0C7-92073662323B}" type="slidenum">
              <a:rPr lang="ru-RU" smtClean="0"/>
              <a:pPr/>
              <a:t>11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1C4272A-7769-4CE6-8996-592FED986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8526" y="1769278"/>
            <a:ext cx="1966806" cy="172632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89CEAA7-9ABC-4DE3-8FBC-2BB973EE3D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4" y="1896851"/>
            <a:ext cx="2236878" cy="1599735"/>
          </a:xfrm>
          <a:prstGeom prst="rect">
            <a:avLst/>
          </a:prstGeom>
        </p:spPr>
      </p:pic>
      <p:sp>
        <p:nvSpPr>
          <p:cNvPr id="22" name="Стрелка: вправо 21">
            <a:extLst>
              <a:ext uri="{FF2B5EF4-FFF2-40B4-BE49-F238E27FC236}">
                <a16:creationId xmlns:a16="http://schemas.microsoft.com/office/drawing/2014/main" id="{7AE72177-0AAE-4732-A71A-5E77D6842520}"/>
              </a:ext>
            </a:extLst>
          </p:cNvPr>
          <p:cNvSpPr/>
          <p:nvPr/>
        </p:nvSpPr>
        <p:spPr>
          <a:xfrm>
            <a:off x="2815218" y="2369246"/>
            <a:ext cx="648072" cy="549140"/>
          </a:xfrm>
          <a:prstGeom prst="rightArrow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252AB944-1BDA-42DE-8EA5-31E6DF3732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2003" y="2011219"/>
            <a:ext cx="2136218" cy="134919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1537DCA-7044-4B05-80D9-5B1148C545B6}"/>
              </a:ext>
            </a:extLst>
          </p:cNvPr>
          <p:cNvSpPr txBox="1"/>
          <p:nvPr/>
        </p:nvSpPr>
        <p:spPr>
          <a:xfrm>
            <a:off x="395536" y="147574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Простая программа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AE4818B-CF58-4E24-A07A-825617D65872}"/>
              </a:ext>
            </a:extLst>
          </p:cNvPr>
          <p:cNvSpPr txBox="1"/>
          <p:nvPr/>
        </p:nvSpPr>
        <p:spPr>
          <a:xfrm>
            <a:off x="4206329" y="3310935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0000"/>
                </a:solidFill>
              </a:rPr>
              <a:t>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6C3823-BDCC-4AE5-B1BA-842A31455920}"/>
              </a:ext>
            </a:extLst>
          </p:cNvPr>
          <p:cNvSpPr txBox="1"/>
          <p:nvPr/>
        </p:nvSpPr>
        <p:spPr>
          <a:xfrm>
            <a:off x="7014405" y="3206429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0000"/>
                </a:solidFill>
              </a:rPr>
              <a:t>…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723D70-FD65-4C23-A9F5-40C964D580BB}"/>
              </a:ext>
            </a:extLst>
          </p:cNvPr>
          <p:cNvSpPr txBox="1"/>
          <p:nvPr/>
        </p:nvSpPr>
        <p:spPr>
          <a:xfrm>
            <a:off x="6211980" y="1399946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Реализация кучи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42E702A-63E9-41CC-9D61-B66824CACF75}"/>
              </a:ext>
            </a:extLst>
          </p:cNvPr>
          <p:cNvSpPr txBox="1"/>
          <p:nvPr/>
        </p:nvSpPr>
        <p:spPr>
          <a:xfrm>
            <a:off x="6982594" y="1641887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0000"/>
                </a:solidFill>
              </a:rPr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702A91-7513-494B-A5DF-56C9A3A46400}"/>
              </a:ext>
            </a:extLst>
          </p:cNvPr>
          <p:cNvSpPr txBox="1"/>
          <p:nvPr/>
        </p:nvSpPr>
        <p:spPr>
          <a:xfrm>
            <a:off x="4174259" y="1421189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00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42080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87313" indent="361950" algn="just">
              <a:lnSpc>
                <a:spcPct val="120000"/>
              </a:lnSpc>
              <a:spcAft>
                <a:spcPts val="600"/>
              </a:spcAft>
              <a:buNone/>
            </a:pPr>
            <a:r>
              <a:rPr lang="ru-RU" dirty="0"/>
              <a:t>Результатом выпускной квалификационной работы является профилировщик, находящий все аллокации памяти и строящий трассировку работы с динамической памятью. Используя эту трассировку, можно производить различного рода оптимизации.</a:t>
            </a:r>
          </a:p>
          <a:p>
            <a:pPr marL="87313" indent="361950" algn="just">
              <a:lnSpc>
                <a:spcPct val="120000"/>
              </a:lnSpc>
              <a:spcAft>
                <a:spcPts val="600"/>
              </a:spcAft>
              <a:buNone/>
            </a:pPr>
            <a:r>
              <a:rPr lang="ru-RU" dirty="0"/>
              <a:t>Дальнейшие планы по доработке профилировщика:</a:t>
            </a:r>
          </a:p>
          <a:p>
            <a:pPr marL="544513" indent="-457200" algn="just">
              <a:lnSpc>
                <a:spcPct val="120000"/>
              </a:lnSpc>
              <a:spcAft>
                <a:spcPts val="600"/>
              </a:spcAft>
            </a:pPr>
            <a:r>
              <a:rPr lang="ru-RU" dirty="0"/>
              <a:t>Расширение информации об именах (индекс массива, имена полей структур).</a:t>
            </a:r>
          </a:p>
          <a:p>
            <a:pPr marL="544513" indent="-457200" algn="just">
              <a:lnSpc>
                <a:spcPct val="120000"/>
              </a:lnSpc>
              <a:spcAft>
                <a:spcPts val="600"/>
              </a:spcAft>
            </a:pPr>
            <a:r>
              <a:rPr lang="ru-RU" dirty="0"/>
              <a:t>Получение информации о типах переменных.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DC3816-32A7-450F-9ABC-4F210B849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585C-A712-4830-A0C7-92073662323B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466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30ce85cf8c_0_97"/>
          <p:cNvSpPr txBox="1">
            <a:spLocks noGrp="1"/>
          </p:cNvSpPr>
          <p:nvPr>
            <p:ph type="ctrTitle"/>
          </p:nvPr>
        </p:nvSpPr>
        <p:spPr>
          <a:xfrm>
            <a:off x="629841" y="3090399"/>
            <a:ext cx="7885575" cy="677925"/>
          </a:xfrm>
          <a:prstGeom prst="rect">
            <a:avLst/>
          </a:prstGeom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r>
              <a:rPr lang="ru-RU" sz="4400" dirty="0"/>
              <a:t>Спасибо за внимание!</a:t>
            </a:r>
            <a:endParaRPr sz="4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ТЕМЫ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68288" indent="-268288" algn="just">
              <a:lnSpc>
                <a:spcPct val="120000"/>
              </a:lnSpc>
              <a:spcAft>
                <a:spcPts val="1200"/>
              </a:spcAft>
            </a:pPr>
            <a:r>
              <a:rPr lang="ru-RU" dirty="0"/>
              <a:t>Сложность программного обеспечения постоянно растет, а значит растет и сложность оценки его безопасности.</a:t>
            </a:r>
          </a:p>
          <a:p>
            <a:pPr marL="268288" indent="-268288" algn="just">
              <a:lnSpc>
                <a:spcPct val="120000"/>
              </a:lnSpc>
              <a:spcAft>
                <a:spcPts val="1200"/>
              </a:spcAft>
            </a:pPr>
            <a:r>
              <a:rPr lang="ru-RU" dirty="0"/>
              <a:t>Статические методы анализа не позволяют точно оценить заданные метрики.</a:t>
            </a:r>
          </a:p>
          <a:p>
            <a:pPr marL="268288" indent="-268288" algn="just">
              <a:lnSpc>
                <a:spcPct val="120000"/>
              </a:lnSpc>
              <a:spcAft>
                <a:spcPts val="1200"/>
              </a:spcAft>
            </a:pPr>
            <a:r>
              <a:rPr lang="ru-RU" dirty="0"/>
              <a:t>Проблема стены памяти (</a:t>
            </a:r>
            <a:r>
              <a:rPr lang="en-US" dirty="0"/>
              <a:t>Memory Wall Problem</a:t>
            </a:r>
            <a:r>
              <a:rPr lang="ru-RU" dirty="0"/>
              <a:t>).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27C2994-88AA-4FA9-982C-488118C98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585C-A712-4830-A0C7-92073662323B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работы и задачи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SzPts val="2800"/>
              <a:buNone/>
            </a:pPr>
            <a:r>
              <a:rPr lang="ru-RU" sz="3200" b="1" dirty="0"/>
              <a:t>Цель работы: </a:t>
            </a:r>
            <a:r>
              <a:rPr lang="ru-RU" sz="3200" dirty="0"/>
              <a:t>исследование методов анализа программного обеспечения и разработка профилировщика, основанного на использовании динамической инструментации.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SzPts val="2800"/>
              <a:buNone/>
            </a:pPr>
            <a:endParaRPr lang="ru-RU" sz="3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ru-RU" sz="3200" b="1" dirty="0">
                <a:solidFill>
                  <a:schemeClr val="dk1"/>
                </a:solidFill>
              </a:rPr>
              <a:t>Задачи: </a:t>
            </a:r>
          </a:p>
          <a:p>
            <a:pPr indent="-450839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ts val="3500"/>
            </a:pPr>
            <a:r>
              <a:rPr lang="ru-RU" sz="3200" dirty="0">
                <a:solidFill>
                  <a:schemeClr val="dk1"/>
                </a:solidFill>
              </a:rPr>
              <a:t>Изучение существующих методов анализа программного обеспечения;</a:t>
            </a:r>
          </a:p>
          <a:p>
            <a:pPr indent="-450839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ts val="3500"/>
            </a:pPr>
            <a:r>
              <a:rPr lang="ru-RU" sz="3200" dirty="0">
                <a:solidFill>
                  <a:schemeClr val="dk1"/>
                </a:solidFill>
              </a:rPr>
              <a:t>Анализ инструментов для выполнения динамической инструментации;</a:t>
            </a:r>
          </a:p>
          <a:p>
            <a:pPr indent="-450839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ts val="3500"/>
            </a:pPr>
            <a:r>
              <a:rPr lang="ru-RU" sz="3200" dirty="0">
                <a:solidFill>
                  <a:schemeClr val="dk1"/>
                </a:solidFill>
              </a:rPr>
              <a:t>Разработка профилировщика, строящего трассировку работы с динамически выделенной памятью.</a:t>
            </a:r>
          </a:p>
          <a:p>
            <a:pPr indent="-450839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ts val="3500"/>
            </a:pPr>
            <a:r>
              <a:rPr lang="ru-RU" sz="3200" dirty="0">
                <a:solidFill>
                  <a:schemeClr val="dk1"/>
                </a:solidFill>
              </a:rPr>
              <a:t>Тестирование профилировщика.</a:t>
            </a:r>
          </a:p>
          <a:p>
            <a:pPr marL="87313" indent="0">
              <a:lnSpc>
                <a:spcPct val="120000"/>
              </a:lnSpc>
              <a:buNone/>
            </a:pPr>
            <a:endParaRPr lang="ru-RU" dirty="0"/>
          </a:p>
          <a:p>
            <a:pPr marL="87313" indent="0">
              <a:lnSpc>
                <a:spcPct val="120000"/>
              </a:lnSpc>
              <a:buNone/>
            </a:pPr>
            <a:endParaRPr lang="ru-RU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1C54F3D-646A-4784-BC63-A3586A197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585C-A712-4830-A0C7-92073662323B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анализа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1" y="1200155"/>
            <a:ext cx="4906887" cy="3394472"/>
          </a:xfrm>
        </p:spPr>
        <p:txBody>
          <a:bodyPr numCol="1">
            <a:normAutofit fontScale="47500" lnSpcReduction="20000"/>
          </a:bodyPr>
          <a:lstStyle/>
          <a:p>
            <a:pPr marL="268288" indent="-179388" algn="just">
              <a:buSzPct val="156000"/>
              <a:buFont typeface="Arial" panose="020B0604020202020204" pitchFamily="34" charset="0"/>
              <a:buChar char="•"/>
            </a:pPr>
            <a:r>
              <a:rPr lang="ru-RU" sz="2500" b="1" dirty="0"/>
              <a:t>Статический – анализ, проводящийся без запуска программы.</a:t>
            </a:r>
          </a:p>
          <a:p>
            <a:pPr marL="268288" indent="-179388" algn="just">
              <a:buSzPct val="156000"/>
              <a:buFont typeface="Arial" panose="020B0604020202020204" pitchFamily="34" charset="0"/>
              <a:buChar char="•"/>
            </a:pPr>
            <a:r>
              <a:rPr lang="ru-RU" sz="2500" b="1" dirty="0"/>
              <a:t>Динамический – анализ, проводящийся во время работы программы.</a:t>
            </a:r>
          </a:p>
          <a:p>
            <a:pPr marL="87313" indent="0" algn="just">
              <a:buNone/>
            </a:pPr>
            <a:r>
              <a:rPr lang="ru-RU" sz="2500" b="1" dirty="0"/>
              <a:t>Динамический анализ включает в себя два метода:</a:t>
            </a:r>
          </a:p>
          <a:p>
            <a:pPr marL="268288" indent="-180975" algn="just">
              <a:buSzPct val="156000"/>
            </a:pPr>
            <a:r>
              <a:rPr lang="ru-RU" sz="2500" b="1" dirty="0"/>
              <a:t>Сэмплирование – метод, при котором с некоторой периодичностью работа программы приостанавливается, после чего производится анализ состояния программы.</a:t>
            </a:r>
          </a:p>
          <a:p>
            <a:pPr marL="268288" indent="-180975" algn="just">
              <a:buSzPct val="156000"/>
            </a:pPr>
            <a:r>
              <a:rPr lang="ru-RU" sz="2500" b="1" dirty="0"/>
              <a:t>Инструментация – метод, при котором код программы модифицируется с целью её дальнейшего анализа. </a:t>
            </a:r>
          </a:p>
          <a:p>
            <a:pPr marL="87313" indent="0" algn="just">
              <a:buNone/>
            </a:pPr>
            <a:r>
              <a:rPr lang="ru-RU" sz="2500" b="1" dirty="0"/>
              <a:t>Инструментация, в свою очередь, также делится на два вида:</a:t>
            </a:r>
          </a:p>
          <a:p>
            <a:pPr marL="268288" indent="-180975" algn="just">
              <a:buSzPct val="156000"/>
            </a:pPr>
            <a:r>
              <a:rPr lang="ru-RU" sz="2500" b="1" dirty="0"/>
              <a:t>Статическая – вид инструментации, при котором код программы изменяется до её запуска. </a:t>
            </a:r>
          </a:p>
          <a:p>
            <a:pPr marL="268288" indent="-180975" algn="just">
              <a:buSzPct val="156000"/>
            </a:pPr>
            <a:r>
              <a:rPr lang="ru-RU" sz="2500" b="1" dirty="0"/>
              <a:t>Динамическая – вид инструментации, при котором в ходе выполнения программы управление перехватывается, после чего происходит замена блоков кода на модифицированные.</a:t>
            </a:r>
          </a:p>
          <a:p>
            <a:pPr marL="87313" indent="0" algn="just">
              <a:buNone/>
            </a:pPr>
            <a:endParaRPr lang="ru-RU" sz="1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5A27FC-B0F4-4F4E-810F-56355F2A7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585C-A712-4830-A0C7-92073662323B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2AD2444-507A-471E-8838-4E3C7B7C73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726" y="1635646"/>
            <a:ext cx="3116073" cy="207930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Динамическая инструментация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357188" indent="-268288" algn="just">
              <a:lnSpc>
                <a:spcPct val="120000"/>
              </a:lnSpc>
              <a:spcAft>
                <a:spcPts val="600"/>
              </a:spcAft>
              <a:buNone/>
            </a:pPr>
            <a:r>
              <a:rPr lang="ru-RU" dirty="0"/>
              <a:t>Плюсы:</a:t>
            </a:r>
          </a:p>
          <a:p>
            <a:pPr marL="357188" indent="-268288" algn="just">
              <a:lnSpc>
                <a:spcPct val="120000"/>
              </a:lnSpc>
              <a:spcAft>
                <a:spcPts val="600"/>
              </a:spcAft>
            </a:pPr>
            <a:r>
              <a:rPr lang="ru-RU" dirty="0"/>
              <a:t>Нет необходимости каким-либо образом подготавливать исходный код программы;</a:t>
            </a:r>
          </a:p>
          <a:p>
            <a:pPr marL="357188" indent="-268288" algn="just">
              <a:lnSpc>
                <a:spcPct val="120000"/>
              </a:lnSpc>
              <a:spcAft>
                <a:spcPts val="600"/>
              </a:spcAft>
            </a:pPr>
            <a:r>
              <a:rPr lang="ru-RU" dirty="0"/>
              <a:t>Полное покрытие;</a:t>
            </a:r>
          </a:p>
          <a:p>
            <a:pPr marL="357188" indent="-268288" algn="just">
              <a:lnSpc>
                <a:spcPct val="120000"/>
              </a:lnSpc>
              <a:spcAft>
                <a:spcPts val="600"/>
              </a:spcAft>
            </a:pPr>
            <a:r>
              <a:rPr lang="ru-RU" dirty="0"/>
              <a:t>Возможность инструментирования динамически-генерируемого кода.</a:t>
            </a:r>
          </a:p>
          <a:p>
            <a:pPr marL="357188" indent="-268288" algn="just">
              <a:lnSpc>
                <a:spcPct val="120000"/>
              </a:lnSpc>
              <a:spcAft>
                <a:spcPts val="600"/>
              </a:spcAft>
              <a:buNone/>
            </a:pPr>
            <a:r>
              <a:rPr lang="ru-RU" dirty="0"/>
              <a:t>Минусы:</a:t>
            </a:r>
          </a:p>
          <a:p>
            <a:pPr marL="357188" indent="-268288" algn="just">
              <a:lnSpc>
                <a:spcPct val="120000"/>
              </a:lnSpc>
              <a:spcAft>
                <a:spcPts val="600"/>
              </a:spcAft>
            </a:pPr>
            <a:r>
              <a:rPr lang="ru-RU" dirty="0"/>
              <a:t>Высокие накладные расходы;</a:t>
            </a:r>
          </a:p>
          <a:p>
            <a:pPr marL="357188" indent="-268288" algn="just">
              <a:lnSpc>
                <a:spcPct val="120000"/>
              </a:lnSpc>
              <a:spcAft>
                <a:spcPts val="600"/>
              </a:spcAft>
            </a:pPr>
            <a:r>
              <a:rPr lang="ru-RU" dirty="0"/>
              <a:t>Сложность реализации.</a:t>
            </a:r>
          </a:p>
          <a:p>
            <a:pPr marL="492125" indent="-457200" algn="just">
              <a:lnSpc>
                <a:spcPct val="120000"/>
              </a:lnSpc>
              <a:spcAft>
                <a:spcPts val="600"/>
              </a:spcAft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9FC4BE2-28C4-4E2D-8E0F-3F903D8A9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585C-A712-4830-A0C7-92073662323B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26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>
            <a:extLst>
              <a:ext uri="{FF2B5EF4-FFF2-40B4-BE49-F238E27FC236}">
                <a16:creationId xmlns:a16="http://schemas.microsoft.com/office/drawing/2014/main" id="{37D96226-D02A-4DBD-82B0-2E77B2CAFF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818980"/>
            <a:ext cx="7594107" cy="2838857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Динамическая инструментация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0C543A-2B1D-42C2-A4A6-2CC8145107A9}"/>
              </a:ext>
            </a:extLst>
          </p:cNvPr>
          <p:cNvSpPr txBox="1"/>
          <p:nvPr/>
        </p:nvSpPr>
        <p:spPr>
          <a:xfrm>
            <a:off x="434276" y="4134617"/>
            <a:ext cx="8019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effectLst/>
                <a:latin typeface="PT Sans" panose="020B0503020203020204" pitchFamily="34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Базовый блок – это набор последовательных инструкций, не разделённых ветвлениями и выполняющихся друг за другом.</a:t>
            </a:r>
            <a:endParaRPr lang="ru-RU" sz="14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3817919-5EAA-4871-B1F0-CF1367E00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585C-A712-4830-A0C7-92073662323B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7FCC3F-C892-45EB-BAF3-08303C0388F1}"/>
              </a:ext>
            </a:extLst>
          </p:cNvPr>
          <p:cNvSpPr txBox="1"/>
          <p:nvPr/>
        </p:nvSpPr>
        <p:spPr>
          <a:xfrm>
            <a:off x="434274" y="1203598"/>
            <a:ext cx="8081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DBI </a:t>
            </a:r>
            <a:r>
              <a:rPr lang="ru-RU" sz="1400" dirty="0"/>
              <a:t>– </a:t>
            </a:r>
            <a:r>
              <a:rPr lang="en-US" sz="1400" dirty="0"/>
              <a:t>Dynamic Binary Instrumentation – </a:t>
            </a:r>
            <a:r>
              <a:rPr lang="ru-RU" sz="1400" dirty="0"/>
              <a:t>Динамическая Двоичная Инструментация</a:t>
            </a:r>
            <a:r>
              <a:rPr lang="en-US" sz="1400" dirty="0"/>
              <a:t> – </a:t>
            </a:r>
            <a:r>
              <a:rPr lang="ru-RU" sz="1400" dirty="0"/>
              <a:t>динамическая инструментация двоичного исполняемого файла.</a:t>
            </a:r>
          </a:p>
        </p:txBody>
      </p:sp>
    </p:spTree>
    <p:extLst>
      <p:ext uri="{BB962C8B-B14F-4D97-AF65-F5344CB8AC3E}">
        <p14:creationId xmlns:p14="http://schemas.microsoft.com/office/powerpoint/2010/main" val="3004272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Схема работы профилировщика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F983F8F-0DB8-458F-82F7-AD00C5642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585C-A712-4830-A0C7-92073662323B}" type="slidenum">
              <a:rPr lang="ru-RU" smtClean="0"/>
              <a:pPr/>
              <a:t>7</a:t>
            </a:fld>
            <a:endParaRPr lang="ru-RU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55FC57B4-0A74-469B-904C-66CE96DEAB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503" y="2139702"/>
            <a:ext cx="6748993" cy="153238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03BC93-0866-4A1A-BA8A-69E09513BBE1}"/>
              </a:ext>
            </a:extLst>
          </p:cNvPr>
          <p:cNvSpPr txBox="1"/>
          <p:nvPr/>
        </p:nvSpPr>
        <p:spPr>
          <a:xfrm>
            <a:off x="440532" y="1400421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PT Sans" panose="020B0503020203020204" pitchFamily="34" charset="-52"/>
              </a:rPr>
              <a:t>Трассировка – информация о выполнении каждого шага программы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2320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Clang AST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393445F-FBF7-4CE4-B5FA-9B06BA597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362" y="3434121"/>
            <a:ext cx="4224339" cy="1153601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80B35BB-633C-4F0A-83BA-1411B9458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585C-A712-4830-A0C7-92073662323B}" type="slidenum">
              <a:rPr lang="ru-RU" smtClean="0"/>
              <a:pPr/>
              <a:t>8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C56F560-6F60-4C3D-9720-696E0E03E5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1788558"/>
            <a:ext cx="7344816" cy="1238513"/>
          </a:xfrm>
          <a:prstGeom prst="rect">
            <a:avLst/>
          </a:prstGeom>
        </p:spPr>
      </p:pic>
      <p:sp>
        <p:nvSpPr>
          <p:cNvPr id="8" name="Стрелка: вниз 7">
            <a:extLst>
              <a:ext uri="{FF2B5EF4-FFF2-40B4-BE49-F238E27FC236}">
                <a16:creationId xmlns:a16="http://schemas.microsoft.com/office/drawing/2014/main" id="{5C52CE35-231D-4039-9545-253EE260C021}"/>
              </a:ext>
            </a:extLst>
          </p:cNvPr>
          <p:cNvSpPr/>
          <p:nvPr/>
        </p:nvSpPr>
        <p:spPr>
          <a:xfrm>
            <a:off x="3995936" y="1517367"/>
            <a:ext cx="432048" cy="216024"/>
          </a:xfrm>
          <a:prstGeom prst="downArrow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8A7FBACA-D934-4489-98D5-F52B9BBE32E5}"/>
              </a:ext>
            </a:extLst>
          </p:cNvPr>
          <p:cNvCxnSpPr/>
          <p:nvPr/>
        </p:nvCxnSpPr>
        <p:spPr>
          <a:xfrm>
            <a:off x="3425480" y="1851670"/>
            <a:ext cx="174168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1468910-D114-436B-A3CB-95DCE810710A}"/>
              </a:ext>
            </a:extLst>
          </p:cNvPr>
          <p:cNvSpPr txBox="1"/>
          <p:nvPr/>
        </p:nvSpPr>
        <p:spPr>
          <a:xfrm>
            <a:off x="5134497" y="1733391"/>
            <a:ext cx="30963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rgbClr val="FF0000"/>
                </a:solidFill>
              </a:rPr>
              <a:t>Ссылка на положение в исходной программе (строка №3)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F18AD77-61CA-46BA-B8C1-93D833C319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5327" y="1049573"/>
            <a:ext cx="4924425" cy="3238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86EB0B9-D9A3-43BB-A843-3373B54687B8}"/>
              </a:ext>
            </a:extLst>
          </p:cNvPr>
          <p:cNvSpPr txBox="1"/>
          <p:nvPr/>
        </p:nvSpPr>
        <p:spPr>
          <a:xfrm>
            <a:off x="899592" y="3045930"/>
            <a:ext cx="293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Пример матчера:</a:t>
            </a:r>
          </a:p>
        </p:txBody>
      </p:sp>
    </p:spTree>
    <p:extLst>
      <p:ext uri="{BB962C8B-B14F-4D97-AF65-F5344CB8AC3E}">
        <p14:creationId xmlns:p14="http://schemas.microsoft.com/office/powerpoint/2010/main" val="1111894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5F8C9D4-E753-4B5B-B065-73CAE77B8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036" y="1230473"/>
            <a:ext cx="2971800" cy="267652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Клиент </a:t>
            </a:r>
            <a:r>
              <a:rPr lang="en-US" dirty="0"/>
              <a:t>DynamoRIO</a:t>
            </a:r>
            <a:endParaRPr lang="ru-RU" dirty="0"/>
          </a:p>
        </p:txBody>
      </p:sp>
      <p:sp>
        <p:nvSpPr>
          <p:cNvPr id="15" name="Стрелка: вправо 14">
            <a:extLst>
              <a:ext uri="{FF2B5EF4-FFF2-40B4-BE49-F238E27FC236}">
                <a16:creationId xmlns:a16="http://schemas.microsoft.com/office/drawing/2014/main" id="{229B2E6D-AD48-4FE9-82BF-80FA82126805}"/>
              </a:ext>
            </a:extLst>
          </p:cNvPr>
          <p:cNvSpPr/>
          <p:nvPr/>
        </p:nvSpPr>
        <p:spPr>
          <a:xfrm>
            <a:off x="4319972" y="2108234"/>
            <a:ext cx="504056" cy="360040"/>
          </a:xfrm>
          <a:prstGeom prst="rightArrow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F1810EE-2BE5-415C-A78F-9CBE166B5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F585C-A712-4830-A0C7-92073662323B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5747AF-DA38-4159-A8FE-2C115CE3CC50}"/>
              </a:ext>
            </a:extLst>
          </p:cNvPr>
          <p:cNvSpPr txBox="1"/>
          <p:nvPr/>
        </p:nvSpPr>
        <p:spPr>
          <a:xfrm>
            <a:off x="440532" y="3549969"/>
            <a:ext cx="657974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pre_func</a:t>
            </a:r>
            <a:r>
              <a:rPr lang="en-US" sz="1600" dirty="0"/>
              <a:t>() – </a:t>
            </a:r>
            <a:r>
              <a:rPr lang="ru-RU" sz="1600" dirty="0"/>
              <a:t>функция, которая будет вызвана до вызова функции </a:t>
            </a:r>
            <a:r>
              <a:rPr lang="en-US" sz="1600" dirty="0"/>
              <a:t>malloc</a:t>
            </a:r>
            <a:r>
              <a:rPr lang="ru-RU" sz="1600" dirty="0"/>
              <a:t>.</a:t>
            </a:r>
          </a:p>
          <a:p>
            <a:r>
              <a:rPr lang="en-US" sz="1600" dirty="0" err="1"/>
              <a:t>post_func</a:t>
            </a:r>
            <a:r>
              <a:rPr lang="en-US" sz="1600" dirty="0"/>
              <a:t>() – </a:t>
            </a:r>
            <a:r>
              <a:rPr lang="ru-RU" sz="1600" dirty="0"/>
              <a:t>функция, которая будет вызвана сразу после вызова функции </a:t>
            </a:r>
            <a:r>
              <a:rPr lang="en-US" sz="1600" dirty="0"/>
              <a:t>malloc</a:t>
            </a:r>
            <a:r>
              <a:rPr lang="ru-RU" sz="1600" dirty="0"/>
              <a:t>.</a:t>
            </a:r>
          </a:p>
          <a:p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7D81C62-9F84-47F8-AE48-B179A584C0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27" y="1230473"/>
            <a:ext cx="296227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0633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2">
  <a:themeElements>
    <a:clrScheme name="corp_colors">
      <a:dk1>
        <a:srgbClr val="05336E"/>
      </a:dk1>
      <a:lt1>
        <a:srgbClr val="FFFFFF"/>
      </a:lt1>
      <a:dk2>
        <a:srgbClr val="05336E"/>
      </a:dk2>
      <a:lt2>
        <a:srgbClr val="FFFFFF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C490AA"/>
      </a:hlink>
      <a:folHlink>
        <a:srgbClr val="954F72"/>
      </a:folHlink>
    </a:clrScheme>
    <a:fontScheme name="Стандартная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Тема2</Template>
  <TotalTime>2393</TotalTime>
  <Words>453</Words>
  <Application>Microsoft Office PowerPoint</Application>
  <PresentationFormat>Экран (16:9)</PresentationFormat>
  <Paragraphs>88</Paragraphs>
  <Slides>13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PT Sans</vt:lpstr>
      <vt:lpstr>Тема2</vt:lpstr>
      <vt:lpstr>Средства динамической инструментации программ для микроархитектурной оптимизации</vt:lpstr>
      <vt:lpstr>АКТУАЛЬНОСТЬ ТЕМЫ</vt:lpstr>
      <vt:lpstr>Цель работы и задачи</vt:lpstr>
      <vt:lpstr>Виды анализа</vt:lpstr>
      <vt:lpstr>Динамическая инструментация</vt:lpstr>
      <vt:lpstr>Динамическая инструментация</vt:lpstr>
      <vt:lpstr>Схема работы профилировщика</vt:lpstr>
      <vt:lpstr>Clang AST</vt:lpstr>
      <vt:lpstr>Клиент DynamoRIO</vt:lpstr>
      <vt:lpstr>Трассировка</vt:lpstr>
      <vt:lpstr>Результаты тестирования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КОМПЬЮТЕРНОЙ ИГРЫ С АВТОМАТИЧЕСКОЙ ГЕНЕРАЦИЕЙ УРОВНЕЙ</dc:title>
  <dc:creator>H-Lord</dc:creator>
  <cp:lastModifiedBy>Смеюха Иван</cp:lastModifiedBy>
  <cp:revision>125</cp:revision>
  <dcterms:created xsi:type="dcterms:W3CDTF">2022-06-12T17:08:26Z</dcterms:created>
  <dcterms:modified xsi:type="dcterms:W3CDTF">2022-06-21T22:06:17Z</dcterms:modified>
</cp:coreProperties>
</file>