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86" r:id="rId2"/>
    <p:sldId id="257" r:id="rId3"/>
    <p:sldId id="297" r:id="rId4"/>
    <p:sldId id="258" r:id="rId5"/>
    <p:sldId id="295" r:id="rId6"/>
    <p:sldId id="312" r:id="rId7"/>
    <p:sldId id="313" r:id="rId8"/>
    <p:sldId id="314" r:id="rId9"/>
    <p:sldId id="315" r:id="rId10"/>
    <p:sldId id="316" r:id="rId11"/>
    <p:sldId id="318" r:id="rId12"/>
    <p:sldId id="319" r:id="rId13"/>
    <p:sldId id="287" r:id="rId14"/>
    <p:sldId id="285" r:id="rId15"/>
    <p:sldId id="266" r:id="rId16"/>
    <p:sldId id="291" r:id="rId17"/>
    <p:sldId id="305" r:id="rId18"/>
    <p:sldId id="320" r:id="rId19"/>
    <p:sldId id="321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77912" autoAdjust="0"/>
  </p:normalViewPr>
  <p:slideViewPr>
    <p:cSldViewPr snapToGrid="0">
      <p:cViewPr varScale="1">
        <p:scale>
          <a:sx n="77" d="100"/>
          <a:sy n="77" d="100"/>
        </p:scale>
        <p:origin x="102" y="9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D1A942-9086-44D0-9249-0D9848CA4C98}" type="datetimeFigureOut">
              <a:rPr lang="ru-RU" smtClean="0"/>
              <a:pPr/>
              <a:t>15.05.2023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79BCF-B8B1-4B4F-9F3A-238E972D25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34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E08A-804B-42FF-A49B-D30C1B6CD150}" type="datetime1">
              <a:rPr lang="ru-RU" smtClean="0"/>
              <a:pPr/>
              <a:t>15.05.2023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D4F6-C451-4C5A-BCA6-FF79BDF6F08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257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6A85E-EA53-41FD-8315-679FF8FE1CC4}" type="datetime1">
              <a:rPr lang="ru-RU" smtClean="0"/>
              <a:pPr/>
              <a:t>15.05.2023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D4F6-C451-4C5A-BCA6-FF79BDF6F08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747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E4FDE-2625-49D4-8093-BBABD70FE6D9}" type="datetime1">
              <a:rPr lang="ru-RU" smtClean="0"/>
              <a:pPr/>
              <a:t>15.05.2023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D4F6-C451-4C5A-BCA6-FF79BDF6F08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0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ED7A5-8696-455E-B1ED-BB18ABDCFDFF}" type="datetime1">
              <a:rPr lang="ru-RU" smtClean="0"/>
              <a:pPr/>
              <a:t>15.05.2023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D4F6-C451-4C5A-BCA6-FF79BDF6F08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201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DEED0-4923-4665-87E2-BBE8F1AEC174}" type="datetime1">
              <a:rPr lang="ru-RU" smtClean="0"/>
              <a:pPr/>
              <a:t>15.05.2023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D4F6-C451-4C5A-BCA6-FF79BDF6F08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79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FAC20-556A-4FE0-8814-04F8F92D5110}" type="datetime1">
              <a:rPr lang="ru-RU" smtClean="0"/>
              <a:pPr/>
              <a:t>15.05.2023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D4F6-C451-4C5A-BCA6-FF79BDF6F08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39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FFF2-41B0-4952-B979-C8AB256969D2}" type="datetime1">
              <a:rPr lang="ru-RU" smtClean="0"/>
              <a:pPr/>
              <a:t>15.05.2023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D4F6-C451-4C5A-BCA6-FF79BDF6F08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346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C6A7-8837-4CA7-A11F-2FED1FE17FE9}" type="datetime1">
              <a:rPr lang="ru-RU" smtClean="0"/>
              <a:pPr/>
              <a:t>15.05.2023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D4F6-C451-4C5A-BCA6-FF79BDF6F08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314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66BE-5338-4FAE-B389-FC42D77F1163}" type="datetime1">
              <a:rPr lang="ru-RU" smtClean="0"/>
              <a:pPr/>
              <a:t>15.05.2023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D4F6-C451-4C5A-BCA6-FF79BDF6F08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095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34A7-6D36-4C1A-8C3B-54FECA1F818B}" type="datetime1">
              <a:rPr lang="ru-RU" smtClean="0"/>
              <a:pPr/>
              <a:t>15.05.2023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D4F6-C451-4C5A-BCA6-FF79BDF6F08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5240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52859-8A02-4ABE-80AF-A3400DB22067}" type="datetime1">
              <a:rPr lang="ru-RU" smtClean="0"/>
              <a:pPr/>
              <a:t>15.05.2023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D4F6-C451-4C5A-BCA6-FF79BDF6F08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345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4C06D-E8C7-4D28-ACDF-0C57F4653E39}" type="datetime1">
              <a:rPr lang="ru-RU" smtClean="0"/>
              <a:pPr/>
              <a:t>15.05.2023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8D4F6-C451-4C5A-BCA6-FF79BDF6F08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588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ugiro747/GraduationWork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952260-9DF8-427D-992B-9D66FE3DA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716" y="1896177"/>
            <a:ext cx="8587740" cy="1790700"/>
          </a:xfrm>
        </p:spPr>
        <p:txBody>
          <a:bodyPr>
            <a:noAutofit/>
          </a:bodyPr>
          <a:lstStyle/>
          <a:p>
            <a:r>
              <a:rPr lang="ru-RU" sz="4800" dirty="0"/>
              <a:t>Анализ методов оптимизации размещения инструкций машинного кода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9812396-0AD0-4D58-B72C-BA75F0BB0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835" y="5049768"/>
            <a:ext cx="8570036" cy="1116191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Выполнил:	   Грибов Артем Вячеславович, гр. 7304</a:t>
            </a:r>
          </a:p>
          <a:p>
            <a:pPr algn="l"/>
            <a:r>
              <a:rPr lang="ru-RU" dirty="0"/>
              <a:t>Руководитель:   Пазников Алексей Александрович, к.т.н., доцент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3EB1681-1B00-4C38-A381-0DF5165740E0}"/>
              </a:ext>
            </a:extLst>
          </p:cNvPr>
          <p:cNvSpPr/>
          <p:nvPr/>
        </p:nvSpPr>
        <p:spPr>
          <a:xfrm>
            <a:off x="0" y="0"/>
            <a:ext cx="886587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rgbClr val="000000"/>
                </a:solidFill>
              </a:rPr>
              <a:t>Санкт-Петербургский государственный электротехнический университет </a:t>
            </a:r>
          </a:p>
          <a:p>
            <a:pPr algn="ctr"/>
            <a:r>
              <a:rPr lang="ru-RU" sz="2000" dirty="0">
                <a:solidFill>
                  <a:srgbClr val="000000"/>
                </a:solidFill>
              </a:rPr>
              <a:t>им. В.И. Ульянова (Ленина)</a:t>
            </a:r>
            <a:endParaRPr lang="ru-RU" sz="2000" dirty="0"/>
          </a:p>
          <a:p>
            <a:br>
              <a:rPr lang="ru-RU" dirty="0"/>
            </a:b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5FF9630-CB35-474A-B00D-5B5C4FF5C049}"/>
              </a:ext>
            </a:extLst>
          </p:cNvPr>
          <p:cNvSpPr/>
          <p:nvPr/>
        </p:nvSpPr>
        <p:spPr>
          <a:xfrm>
            <a:off x="2286000" y="6320691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2000" dirty="0">
                <a:solidFill>
                  <a:srgbClr val="000000"/>
                </a:solidFill>
              </a:rPr>
              <a:t>Санкт-Петербург</a:t>
            </a:r>
            <a:r>
              <a:rPr lang="ru-RU" dirty="0">
                <a:solidFill>
                  <a:srgbClr val="000000"/>
                </a:solidFill>
              </a:rPr>
              <a:t>, </a:t>
            </a:r>
            <a:r>
              <a:rPr lang="ru-RU" sz="2000" dirty="0">
                <a:solidFill>
                  <a:srgbClr val="000000"/>
                </a:solidFill>
              </a:rPr>
              <a:t>2023</a:t>
            </a:r>
            <a:endParaRPr lang="ru-RU" dirty="0"/>
          </a:p>
          <a:p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5111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A342A6-AEB6-420F-BFF7-07A6024ED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433686"/>
            <a:ext cx="7886700" cy="87458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Архитектура</a:t>
            </a:r>
            <a:r>
              <a:rPr lang="en-US" dirty="0"/>
              <a:t> </a:t>
            </a:r>
            <a:r>
              <a:rPr lang="ru-RU" dirty="0"/>
              <a:t>программы по алгоритму шифрования </a:t>
            </a:r>
            <a:r>
              <a:rPr lang="en-US" dirty="0"/>
              <a:t>MARS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AB6889-D57F-4497-AC5F-1A872B820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D4F6-C451-4C5A-BCA6-FF79BDF6F088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785E2A-EDD3-4C1B-B5E5-546308A11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238" y="1480271"/>
            <a:ext cx="6989522" cy="505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7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A342A6-AEB6-420F-BFF7-07A6024ED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433686"/>
            <a:ext cx="7886700" cy="87458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Анализ результатов тестирования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AB6889-D57F-4497-AC5F-1A872B820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D4F6-C451-4C5A-BCA6-FF79BDF6F088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6B1CEA-8E85-4A1F-941F-DE52399AACD7}"/>
              </a:ext>
            </a:extLst>
          </p:cNvPr>
          <p:cNvSpPr txBox="1"/>
          <p:nvPr/>
        </p:nvSpPr>
        <p:spPr>
          <a:xfrm>
            <a:off x="628649" y="1308275"/>
            <a:ext cx="78867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Программа, основанная на алгоритме шифрования </a:t>
            </a:r>
            <a:r>
              <a:rPr lang="en-US" dirty="0"/>
              <a:t>MARS </a:t>
            </a:r>
            <a:r>
              <a:rPr lang="ru-RU" dirty="0"/>
              <a:t>показала значительный прирост производительности</a:t>
            </a:r>
            <a:r>
              <a:rPr lang="en-US" dirty="0"/>
              <a:t> </a:t>
            </a:r>
            <a:r>
              <a:rPr lang="ru-RU" dirty="0"/>
              <a:t>при использовании всех методов оптимизации. В среднем, относительно неоптимизированной программы, увеличение составляет 28,4%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7F9B031F-74FC-4CDE-98DB-B0D1BC763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681919"/>
              </p:ext>
            </p:extLst>
          </p:nvPr>
        </p:nvGraphicFramePr>
        <p:xfrm>
          <a:off x="628651" y="2918060"/>
          <a:ext cx="7886698" cy="2862674"/>
        </p:xfrm>
        <a:graphic>
          <a:graphicData uri="http://schemas.openxmlformats.org/drawingml/2006/table">
            <a:tbl>
              <a:tblPr firstRow="1" firstCol="1" bandRow="1"/>
              <a:tblGrid>
                <a:gridCol w="769602">
                  <a:extLst>
                    <a:ext uri="{9D8B030D-6E8A-4147-A177-3AD203B41FA5}">
                      <a16:colId xmlns:a16="http://schemas.microsoft.com/office/drawing/2014/main" val="2506636758"/>
                    </a:ext>
                  </a:extLst>
                </a:gridCol>
                <a:gridCol w="1345079">
                  <a:extLst>
                    <a:ext uri="{9D8B030D-6E8A-4147-A177-3AD203B41FA5}">
                      <a16:colId xmlns:a16="http://schemas.microsoft.com/office/drawing/2014/main" val="2502928773"/>
                    </a:ext>
                  </a:extLst>
                </a:gridCol>
                <a:gridCol w="1834276">
                  <a:extLst>
                    <a:ext uri="{9D8B030D-6E8A-4147-A177-3AD203B41FA5}">
                      <a16:colId xmlns:a16="http://schemas.microsoft.com/office/drawing/2014/main" val="2252994534"/>
                    </a:ext>
                  </a:extLst>
                </a:gridCol>
                <a:gridCol w="1462417">
                  <a:extLst>
                    <a:ext uri="{9D8B030D-6E8A-4147-A177-3AD203B41FA5}">
                      <a16:colId xmlns:a16="http://schemas.microsoft.com/office/drawing/2014/main" val="489731120"/>
                    </a:ext>
                  </a:extLst>
                </a:gridCol>
                <a:gridCol w="1462417">
                  <a:extLst>
                    <a:ext uri="{9D8B030D-6E8A-4147-A177-3AD203B41FA5}">
                      <a16:colId xmlns:a16="http://schemas.microsoft.com/office/drawing/2014/main" val="3577615700"/>
                    </a:ext>
                  </a:extLst>
                </a:gridCol>
                <a:gridCol w="1012907">
                  <a:extLst>
                    <a:ext uri="{9D8B030D-6E8A-4147-A177-3AD203B41FA5}">
                      <a16:colId xmlns:a16="http://schemas.microsoft.com/office/drawing/2014/main" val="629951351"/>
                    </a:ext>
                  </a:extLst>
                </a:gridCol>
              </a:tblGrid>
              <a:tr h="6631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600" dirty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№ теста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600" dirty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Без оптимизации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600" dirty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Распределение базовых блоков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Разбиение на функции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Группировка функций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Все методы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6279134"/>
                  </a:ext>
                </a:extLst>
              </a:tr>
              <a:tr h="4338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2,39</a:t>
                      </a:r>
                      <a:endParaRPr lang="ru-RU" sz="1600" dirty="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1,86</a:t>
                      </a:r>
                      <a:endParaRPr lang="ru-RU" sz="1600" dirty="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1,90</a:t>
                      </a:r>
                      <a:endParaRPr lang="ru-RU" sz="160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2,05</a:t>
                      </a:r>
                      <a:endParaRPr lang="ru-RU" sz="160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1,55</a:t>
                      </a:r>
                      <a:endParaRPr lang="ru-RU" sz="160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4428881"/>
                  </a:ext>
                </a:extLst>
              </a:tr>
              <a:tr h="4338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2,22</a:t>
                      </a:r>
                      <a:endParaRPr lang="ru-RU" sz="160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1,79</a:t>
                      </a:r>
                      <a:endParaRPr lang="ru-RU" sz="1600" dirty="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1,93</a:t>
                      </a:r>
                      <a:endParaRPr lang="ru-RU" sz="160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2,08</a:t>
                      </a:r>
                      <a:endParaRPr lang="ru-RU" sz="160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1,51</a:t>
                      </a:r>
                      <a:endParaRPr lang="ru-RU" sz="160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4583478"/>
                  </a:ext>
                </a:extLst>
              </a:tr>
              <a:tr h="4338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1,98</a:t>
                      </a:r>
                      <a:endParaRPr lang="ru-RU" sz="160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1,80</a:t>
                      </a:r>
                      <a:endParaRPr lang="ru-RU" sz="1600" dirty="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1,82</a:t>
                      </a:r>
                      <a:endParaRPr lang="ru-RU" sz="1600" dirty="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2,05</a:t>
                      </a:r>
                      <a:endParaRPr lang="ru-RU" sz="1600" dirty="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1,56</a:t>
                      </a:r>
                      <a:endParaRPr lang="ru-RU" sz="160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0424079"/>
                  </a:ext>
                </a:extLst>
              </a:tr>
              <a:tr h="4338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2,23</a:t>
                      </a:r>
                      <a:endParaRPr lang="ru-RU" sz="160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1,70</a:t>
                      </a:r>
                      <a:endParaRPr lang="ru-RU" sz="160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2,01</a:t>
                      </a:r>
                      <a:endParaRPr lang="ru-RU" sz="160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2,06</a:t>
                      </a:r>
                      <a:endParaRPr lang="ru-RU" sz="160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1,70</a:t>
                      </a:r>
                      <a:endParaRPr lang="ru-RU" sz="1600" dirty="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00111"/>
                  </a:ext>
                </a:extLst>
              </a:tr>
              <a:tr h="4338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60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2,21</a:t>
                      </a:r>
                      <a:endParaRPr lang="ru-RU" sz="160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1,85</a:t>
                      </a:r>
                      <a:endParaRPr lang="ru-RU" sz="160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1,94</a:t>
                      </a:r>
                      <a:endParaRPr lang="ru-RU" sz="160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2,14</a:t>
                      </a:r>
                      <a:endParaRPr lang="ru-RU" sz="160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1,47</a:t>
                      </a:r>
                      <a:endParaRPr lang="ru-RU" sz="1600" dirty="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5097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0613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A342A6-AEB6-420F-BFF7-07A6024ED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433686"/>
            <a:ext cx="7886700" cy="87458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Анализ результатов тестирования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AB6889-D57F-4497-AC5F-1A872B820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D4F6-C451-4C5A-BCA6-FF79BDF6F088}" type="slidenum">
              <a:rPr lang="ru-RU" smtClean="0"/>
              <a:pPr/>
              <a:t>12</a:t>
            </a:fld>
            <a:endParaRPr lang="ru-RU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A1557E56-BEEA-442C-A70B-1528B13DDB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445335"/>
              </p:ext>
            </p:extLst>
          </p:nvPr>
        </p:nvGraphicFramePr>
        <p:xfrm>
          <a:off x="2349876" y="5063084"/>
          <a:ext cx="4424255" cy="1240353"/>
        </p:xfrm>
        <a:graphic>
          <a:graphicData uri="http://schemas.openxmlformats.org/drawingml/2006/table">
            <a:tbl>
              <a:tblPr firstRow="1" firstCol="1" bandRow="1"/>
              <a:tblGrid>
                <a:gridCol w="600710">
                  <a:extLst>
                    <a:ext uri="{9D8B030D-6E8A-4147-A177-3AD203B41FA5}">
                      <a16:colId xmlns:a16="http://schemas.microsoft.com/office/drawing/2014/main" val="41502070"/>
                    </a:ext>
                  </a:extLst>
                </a:gridCol>
                <a:gridCol w="588010">
                  <a:extLst>
                    <a:ext uri="{9D8B030D-6E8A-4147-A177-3AD203B41FA5}">
                      <a16:colId xmlns:a16="http://schemas.microsoft.com/office/drawing/2014/main" val="756660938"/>
                    </a:ext>
                  </a:extLst>
                </a:gridCol>
                <a:gridCol w="1005523">
                  <a:extLst>
                    <a:ext uri="{9D8B030D-6E8A-4147-A177-3AD203B41FA5}">
                      <a16:colId xmlns:a16="http://schemas.microsoft.com/office/drawing/2014/main" val="1742369912"/>
                    </a:ext>
                  </a:extLst>
                </a:gridCol>
                <a:gridCol w="745173">
                  <a:extLst>
                    <a:ext uri="{9D8B030D-6E8A-4147-A177-3AD203B41FA5}">
                      <a16:colId xmlns:a16="http://schemas.microsoft.com/office/drawing/2014/main" val="4007167126"/>
                    </a:ext>
                  </a:extLst>
                </a:gridCol>
                <a:gridCol w="857885">
                  <a:extLst>
                    <a:ext uri="{9D8B030D-6E8A-4147-A177-3AD203B41FA5}">
                      <a16:colId xmlns:a16="http://schemas.microsoft.com/office/drawing/2014/main" val="1487913526"/>
                    </a:ext>
                  </a:extLst>
                </a:gridCol>
                <a:gridCol w="626954">
                  <a:extLst>
                    <a:ext uri="{9D8B030D-6E8A-4147-A177-3AD203B41FA5}">
                      <a16:colId xmlns:a16="http://schemas.microsoft.com/office/drawing/2014/main" val="2658434800"/>
                    </a:ext>
                  </a:extLst>
                </a:gridCol>
              </a:tblGrid>
              <a:tr h="1944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000" dirty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№ теста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000" dirty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Без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000" dirty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Распределение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000" dirty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Разбиение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000" dirty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Группировка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000" dirty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Все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1638605"/>
                  </a:ext>
                </a:extLst>
              </a:tr>
              <a:tr h="2070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000" dirty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dirty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157,36</a:t>
                      </a:r>
                      <a:endParaRPr lang="ru-RU" sz="1000" dirty="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dirty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155,27</a:t>
                      </a:r>
                      <a:endParaRPr lang="ru-RU" sz="1000" dirty="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154,63</a:t>
                      </a:r>
                      <a:endParaRPr lang="ru-RU" sz="100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154,21</a:t>
                      </a:r>
                      <a:endParaRPr lang="ru-RU" sz="100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153,43</a:t>
                      </a:r>
                      <a:endParaRPr lang="ru-RU" sz="100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7285450"/>
                  </a:ext>
                </a:extLst>
              </a:tr>
              <a:tr h="2070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00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4,92</a:t>
                      </a:r>
                      <a:endParaRPr lang="ru-RU" sz="100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dirty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4, 81</a:t>
                      </a:r>
                      <a:endParaRPr lang="ru-RU" sz="1000" dirty="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4,69</a:t>
                      </a:r>
                      <a:endParaRPr lang="ru-RU" sz="100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4,78</a:t>
                      </a:r>
                      <a:endParaRPr lang="ru-RU" sz="100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4,57</a:t>
                      </a:r>
                      <a:endParaRPr lang="ru-RU" sz="100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6873085"/>
                  </a:ext>
                </a:extLst>
              </a:tr>
              <a:tr h="2070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00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2814,01</a:t>
                      </a:r>
                      <a:endParaRPr lang="ru-RU" sz="100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dirty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2802,52</a:t>
                      </a:r>
                      <a:endParaRPr lang="ru-RU" sz="1000" dirty="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dirty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2757,93</a:t>
                      </a:r>
                      <a:endParaRPr lang="ru-RU" sz="1000" dirty="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dirty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2764,35</a:t>
                      </a:r>
                      <a:endParaRPr lang="ru-RU" sz="1000" dirty="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2661,44</a:t>
                      </a:r>
                      <a:endParaRPr lang="ru-RU" sz="100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019090"/>
                  </a:ext>
                </a:extLst>
              </a:tr>
              <a:tr h="2070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00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83,24</a:t>
                      </a:r>
                      <a:endParaRPr lang="ru-RU" sz="100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82,35</a:t>
                      </a:r>
                      <a:endParaRPr lang="ru-RU" sz="100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dirty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73,37</a:t>
                      </a:r>
                      <a:endParaRPr lang="ru-RU" sz="1000" dirty="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dirty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74,25</a:t>
                      </a:r>
                      <a:endParaRPr lang="ru-RU" sz="1000" dirty="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66,26</a:t>
                      </a:r>
                      <a:endParaRPr lang="ru-RU" sz="100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9298254"/>
                  </a:ext>
                </a:extLst>
              </a:tr>
              <a:tr h="2070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00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25,69</a:t>
                      </a:r>
                      <a:endParaRPr lang="ru-RU" sz="100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24,35</a:t>
                      </a:r>
                      <a:endParaRPr lang="ru-RU" sz="100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dirty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23,54</a:t>
                      </a:r>
                      <a:endParaRPr lang="ru-RU" sz="1000" dirty="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dirty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23,40</a:t>
                      </a:r>
                      <a:endParaRPr lang="ru-RU" sz="1000" dirty="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dirty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23,17</a:t>
                      </a:r>
                      <a:endParaRPr lang="ru-RU" sz="1000" dirty="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772003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61CC4B2-7A5E-4160-A13D-7CF042AA2AE5}"/>
              </a:ext>
            </a:extLst>
          </p:cNvPr>
          <p:cNvSpPr txBox="1"/>
          <p:nvPr/>
        </p:nvSpPr>
        <p:spPr>
          <a:xfrm>
            <a:off x="3953312" y="4294829"/>
            <a:ext cx="1237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 Таблица 1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1EC0F6EA-A29E-4CD2-A648-9DB9B2B31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848186"/>
              </p:ext>
            </p:extLst>
          </p:nvPr>
        </p:nvGraphicFramePr>
        <p:xfrm>
          <a:off x="2349876" y="3094500"/>
          <a:ext cx="4444247" cy="1229868"/>
        </p:xfrm>
        <a:graphic>
          <a:graphicData uri="http://schemas.openxmlformats.org/drawingml/2006/table">
            <a:tbl>
              <a:tblPr firstRow="1" firstCol="1" bandRow="1"/>
              <a:tblGrid>
                <a:gridCol w="608078">
                  <a:extLst>
                    <a:ext uri="{9D8B030D-6E8A-4147-A177-3AD203B41FA5}">
                      <a16:colId xmlns:a16="http://schemas.microsoft.com/office/drawing/2014/main" val="3303038831"/>
                    </a:ext>
                  </a:extLst>
                </a:gridCol>
                <a:gridCol w="588010">
                  <a:extLst>
                    <a:ext uri="{9D8B030D-6E8A-4147-A177-3AD203B41FA5}">
                      <a16:colId xmlns:a16="http://schemas.microsoft.com/office/drawing/2014/main" val="3594950340"/>
                    </a:ext>
                  </a:extLst>
                </a:gridCol>
                <a:gridCol w="1005523">
                  <a:extLst>
                    <a:ext uri="{9D8B030D-6E8A-4147-A177-3AD203B41FA5}">
                      <a16:colId xmlns:a16="http://schemas.microsoft.com/office/drawing/2014/main" val="2894065545"/>
                    </a:ext>
                  </a:extLst>
                </a:gridCol>
                <a:gridCol w="745173">
                  <a:extLst>
                    <a:ext uri="{9D8B030D-6E8A-4147-A177-3AD203B41FA5}">
                      <a16:colId xmlns:a16="http://schemas.microsoft.com/office/drawing/2014/main" val="3123523445"/>
                    </a:ext>
                  </a:extLst>
                </a:gridCol>
                <a:gridCol w="857885">
                  <a:extLst>
                    <a:ext uri="{9D8B030D-6E8A-4147-A177-3AD203B41FA5}">
                      <a16:colId xmlns:a16="http://schemas.microsoft.com/office/drawing/2014/main" val="3454387545"/>
                    </a:ext>
                  </a:extLst>
                </a:gridCol>
                <a:gridCol w="639578">
                  <a:extLst>
                    <a:ext uri="{9D8B030D-6E8A-4147-A177-3AD203B41FA5}">
                      <a16:colId xmlns:a16="http://schemas.microsoft.com/office/drawing/2014/main" val="37803578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000" dirty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№ теста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000" dirty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Без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000" dirty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Распределение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000" dirty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Разбиение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000" dirty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Группировка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000" dirty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Все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1381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00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00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150,83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000" dirty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151,69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00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148,58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000" dirty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154,04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00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148,04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8996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00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00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4</a:t>
                      </a:r>
                      <a:r>
                        <a:rPr lang="en-US" sz="100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,62</a:t>
                      </a:r>
                      <a:endParaRPr lang="ru-RU" sz="100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dirty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4,57</a:t>
                      </a:r>
                      <a:endParaRPr lang="ru-RU" sz="1000" dirty="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dirty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4,37</a:t>
                      </a:r>
                      <a:endParaRPr lang="ru-RU" sz="1000" dirty="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4,61</a:t>
                      </a:r>
                      <a:endParaRPr lang="ru-RU" sz="100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4,51</a:t>
                      </a:r>
                      <a:endParaRPr lang="ru-RU" sz="100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2963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00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2697,79</a:t>
                      </a:r>
                      <a:endParaRPr lang="ru-RU" sz="100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2710,49</a:t>
                      </a:r>
                      <a:endParaRPr lang="ru-RU" sz="100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2669,70</a:t>
                      </a:r>
                      <a:endParaRPr lang="ru-RU" sz="100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dirty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2741,15</a:t>
                      </a:r>
                      <a:endParaRPr lang="ru-RU" sz="1000" dirty="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2698,49</a:t>
                      </a:r>
                      <a:endParaRPr lang="ru-RU" sz="100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75227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00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72,74</a:t>
                      </a:r>
                      <a:endParaRPr lang="ru-RU" sz="100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72,20</a:t>
                      </a:r>
                      <a:endParaRPr lang="ru-RU" sz="100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69,94</a:t>
                      </a:r>
                      <a:endParaRPr lang="ru-RU" sz="100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dirty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75,31</a:t>
                      </a:r>
                      <a:endParaRPr lang="ru-RU" sz="1000" dirty="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dirty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72,65</a:t>
                      </a:r>
                      <a:endParaRPr lang="ru-RU" sz="1000" dirty="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42104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00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24,69</a:t>
                      </a:r>
                      <a:endParaRPr lang="ru-RU" sz="100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24,97</a:t>
                      </a:r>
                      <a:endParaRPr lang="ru-RU" sz="100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23,78</a:t>
                      </a:r>
                      <a:endParaRPr lang="ru-RU" sz="100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25,61</a:t>
                      </a:r>
                      <a:endParaRPr lang="ru-RU" sz="100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dirty="0">
                          <a:effectLst/>
                          <a:latin typeface="+mn-lt"/>
                          <a:ea typeface="Noto Serif CJK SC"/>
                          <a:cs typeface="Lohit Devanagari"/>
                        </a:rPr>
                        <a:t>23,81</a:t>
                      </a:r>
                      <a:endParaRPr lang="ru-RU" sz="1000" dirty="0">
                        <a:effectLst/>
                        <a:latin typeface="+mn-lt"/>
                        <a:ea typeface="Noto Serif CJK SC"/>
                        <a:cs typeface="Lohit Devanaga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844716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D846E1D-5530-43C9-ACC3-0C38862677A7}"/>
              </a:ext>
            </a:extLst>
          </p:cNvPr>
          <p:cNvSpPr txBox="1"/>
          <p:nvPr/>
        </p:nvSpPr>
        <p:spPr>
          <a:xfrm>
            <a:off x="3953312" y="6352144"/>
            <a:ext cx="1237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 Таблица </a:t>
            </a:r>
            <a:r>
              <a:rPr lang="en-US" dirty="0"/>
              <a:t>2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8928C8-BB3C-4201-AEBA-5B5FCD82D480}"/>
              </a:ext>
            </a:extLst>
          </p:cNvPr>
          <p:cNvSpPr txBox="1"/>
          <p:nvPr/>
        </p:nvSpPr>
        <p:spPr>
          <a:xfrm>
            <a:off x="628649" y="1308275"/>
            <a:ext cx="78867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Программа, основанная на рекурсивном алгоритме Фибоначчи показала неэффективность данных методов оптимизации на рекурсивных алгоритмах. Основная причина заключается в том, что данные оптимизации лучше работают при большом количестве блоков, которые рекурсия не создаёт.</a:t>
            </a:r>
          </a:p>
        </p:txBody>
      </p:sp>
    </p:spTree>
    <p:extLst>
      <p:ext uri="{BB962C8B-B14F-4D97-AF65-F5344CB8AC3E}">
        <p14:creationId xmlns:p14="http://schemas.microsoft.com/office/powerpoint/2010/main" val="1980357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3844B2-CCA9-44D1-9D5A-B49F6AC78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25327"/>
            <a:ext cx="7886700" cy="68995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Апробация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943C5A5-1B72-412F-90D1-ED368AB7C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D4F6-C451-4C5A-BCA6-FF79BDF6F088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BDE08293-EC10-4CC4-A62E-37C4DC318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664626"/>
            <a:ext cx="7979020" cy="5489989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ru-RU" dirty="0"/>
              <a:t>Исходный код(</a:t>
            </a:r>
            <a:r>
              <a:rPr lang="en-US" dirty="0" err="1"/>
              <a:t>GitHub</a:t>
            </a:r>
            <a:r>
              <a:rPr lang="ru-RU" dirty="0"/>
              <a:t>)</a:t>
            </a:r>
            <a:r>
              <a:rPr lang="en-US" dirty="0"/>
              <a:t>:</a:t>
            </a:r>
            <a:r>
              <a:rPr lang="ru-RU" dirty="0"/>
              <a:t> </a:t>
            </a:r>
          </a:p>
          <a:p>
            <a:pPr algn="just">
              <a:lnSpc>
                <a:spcPct val="100000"/>
              </a:lnSpc>
              <a:buNone/>
            </a:pPr>
            <a:r>
              <a:rPr lang="en-US" dirty="0">
                <a:hlinkClick r:id="rId2"/>
              </a:rPr>
              <a:t>https://github.com/Augiro747/GraduationWork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5360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3844B2-CCA9-44D1-9D5A-B49F6AC78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25327"/>
            <a:ext cx="7886700" cy="68995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Заключение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943C5A5-1B72-412F-90D1-ED368AB7C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D4F6-C451-4C5A-BCA6-FF79BDF6F088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BDE08293-EC10-4CC4-A62E-37C4DC318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222" y="513796"/>
            <a:ext cx="8147706" cy="6344203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00000"/>
              </a:lnSpc>
            </a:pPr>
            <a:r>
              <a:rPr lang="ru-RU" sz="3400" dirty="0"/>
              <a:t>Проведён обзор существующих методов оптимизации размещения инструкций машинного кода.</a:t>
            </a:r>
          </a:p>
          <a:p>
            <a:pPr algn="just">
              <a:lnSpc>
                <a:spcPct val="100000"/>
              </a:lnSpc>
            </a:pPr>
            <a:r>
              <a:rPr lang="ru-RU" sz="3400" dirty="0"/>
              <a:t>Выполнено сравнение существующих профилировщиков</a:t>
            </a:r>
            <a:r>
              <a:rPr lang="en-US" sz="3400" dirty="0"/>
              <a:t>.</a:t>
            </a:r>
            <a:endParaRPr lang="ru-RU" sz="3400" dirty="0"/>
          </a:p>
          <a:p>
            <a:pPr algn="just">
              <a:lnSpc>
                <a:spcPct val="100000"/>
              </a:lnSpc>
            </a:pPr>
            <a:r>
              <a:rPr lang="ru-RU" sz="3400" dirty="0"/>
              <a:t>Разработана</a:t>
            </a:r>
            <a:r>
              <a:rPr lang="en-US" sz="3400" dirty="0"/>
              <a:t> </a:t>
            </a:r>
            <a:r>
              <a:rPr lang="ru-RU" sz="3400" dirty="0"/>
              <a:t>тестовая программа:</a:t>
            </a:r>
          </a:p>
          <a:p>
            <a:pPr lvl="1" algn="just">
              <a:lnSpc>
                <a:spcPct val="100000"/>
              </a:lnSpc>
            </a:pPr>
            <a:r>
              <a:rPr lang="ru-RU" sz="2600" dirty="0"/>
              <a:t>Разработана архитектура программы.</a:t>
            </a:r>
          </a:p>
          <a:p>
            <a:pPr lvl="1" algn="just">
              <a:lnSpc>
                <a:spcPct val="100000"/>
              </a:lnSpc>
            </a:pPr>
            <a:r>
              <a:rPr lang="ru-RU" sz="2600" dirty="0"/>
              <a:t>Разработан алгоритм для шифровки и дешифровки на основе криптографического алгоритма </a:t>
            </a:r>
            <a:r>
              <a:rPr lang="en-US" sz="2600" dirty="0"/>
              <a:t>MARS</a:t>
            </a:r>
            <a:r>
              <a:rPr lang="ru-RU" sz="2600" dirty="0"/>
              <a:t>. </a:t>
            </a:r>
          </a:p>
          <a:p>
            <a:pPr lvl="1" algn="just">
              <a:lnSpc>
                <a:spcPct val="100000"/>
              </a:lnSpc>
            </a:pPr>
            <a:r>
              <a:rPr lang="ru-RU" sz="2600" dirty="0"/>
              <a:t>Выполнено предварительное профилирование.</a:t>
            </a:r>
          </a:p>
          <a:p>
            <a:pPr lvl="1" algn="just">
              <a:lnSpc>
                <a:spcPct val="100000"/>
              </a:lnSpc>
            </a:pPr>
            <a:r>
              <a:rPr lang="ru-RU" sz="2600" dirty="0"/>
              <a:t>Проведены эксперименты на пяти наборах данных. </a:t>
            </a:r>
          </a:p>
          <a:p>
            <a:pPr algn="just">
              <a:lnSpc>
                <a:spcPct val="100000"/>
              </a:lnSpc>
            </a:pPr>
            <a:r>
              <a:rPr lang="ru-RU" sz="3400" dirty="0"/>
              <a:t>Проанализированы результаты тестирования программ.</a:t>
            </a:r>
            <a:endParaRPr lang="en-US" sz="3400" dirty="0"/>
          </a:p>
          <a:p>
            <a:pPr>
              <a:buNone/>
            </a:pPr>
            <a:r>
              <a:rPr lang="en-US" sz="3200" dirty="0"/>
              <a:t>	</a:t>
            </a:r>
            <a:r>
              <a:rPr lang="ru-RU" sz="3400" dirty="0"/>
              <a:t>В дальнейшем предлагается исследование данных методов оптимизации при совместном использования криптографических и веб технологий.</a:t>
            </a:r>
          </a:p>
          <a:p>
            <a:pPr algn="just">
              <a:lnSpc>
                <a:spcPct val="100000"/>
              </a:lnSpc>
            </a:pPr>
            <a:endParaRPr lang="ru-RU" dirty="0"/>
          </a:p>
          <a:p>
            <a:pPr algn="just">
              <a:lnSpc>
                <a:spcPct val="10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9971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FB1A97-F7E5-46D7-A188-6A01C6678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09374"/>
            <a:ext cx="7886700" cy="994172"/>
          </a:xfrm>
        </p:spPr>
        <p:txBody>
          <a:bodyPr/>
          <a:lstStyle/>
          <a:p>
            <a:pPr algn="ctr"/>
            <a:r>
              <a:rPr lang="ru-RU" dirty="0"/>
              <a:t>Запасные слайды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F86787B-DCFF-4131-BA24-DD0837D2F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D4F6-C451-4C5A-BCA6-FF79BDF6F088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437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9685" y="176868"/>
            <a:ext cx="7886700" cy="638920"/>
          </a:xfrm>
        </p:spPr>
        <p:txBody>
          <a:bodyPr>
            <a:noAutofit/>
          </a:bodyPr>
          <a:lstStyle/>
          <a:p>
            <a:pPr algn="ctr"/>
            <a:r>
              <a:rPr lang="ru-RU" sz="4000" dirty="0"/>
              <a:t>Термины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28650" y="869576"/>
            <a:ext cx="7886700" cy="5307387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Базовый блок — последовательность команд, имеющая одну точку входа и заканчивающаяся одной или несколькими точками выхода.</a:t>
            </a:r>
          </a:p>
          <a:p>
            <a:pPr algn="just"/>
            <a:r>
              <a:rPr lang="ru-RU" dirty="0"/>
              <a:t>Горячий код — часто используемые базовые блоки в процессе работы программы</a:t>
            </a:r>
          </a:p>
          <a:p>
            <a:pPr algn="just"/>
            <a:r>
              <a:rPr lang="ru-RU" dirty="0"/>
              <a:t>Холодный код — редко используемые базовые блоки в процессе работы программы</a:t>
            </a:r>
          </a:p>
          <a:p>
            <a:pPr algn="just"/>
            <a:r>
              <a:rPr lang="ru-RU" dirty="0"/>
              <a:t>Профилировщик — инструмент для сбора информации о работе программы</a:t>
            </a:r>
          </a:p>
          <a:p>
            <a:pPr algn="just"/>
            <a:r>
              <a:rPr lang="ru-RU" dirty="0"/>
              <a:t>Профиль — файл, содержащий в себе информацию, полученную от профилировщика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D4F6-C451-4C5A-BCA6-FF79BDF6F088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3844B2-CCA9-44D1-9D5A-B49F6AC78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3967"/>
            <a:ext cx="8937812" cy="827108"/>
          </a:xfrm>
        </p:spPr>
        <p:txBody>
          <a:bodyPr>
            <a:noAutofit/>
          </a:bodyPr>
          <a:lstStyle/>
          <a:p>
            <a:pPr algn="ctr"/>
            <a:r>
              <a:rPr lang="ru-RU" sz="3600" dirty="0"/>
              <a:t>Гистограммы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943C5A5-1B72-412F-90D1-ED368AB7C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D4F6-C451-4C5A-BCA6-FF79BDF6F088}" type="slidenum">
              <a:rPr lang="ru-RU" smtClean="0"/>
              <a:pPr/>
              <a:t>17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CCFAFF1-979A-49BB-8CE0-C656435971A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490" y="1293177"/>
            <a:ext cx="6129020" cy="4271645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A5DD20-C2EA-4ACF-B1FF-036CFCF58580}"/>
              </a:ext>
            </a:extLst>
          </p:cNvPr>
          <p:cNvSpPr txBox="1"/>
          <p:nvPr/>
        </p:nvSpPr>
        <p:spPr>
          <a:xfrm>
            <a:off x="1885950" y="5657671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Гистограмма к результатам тестирования программы </a:t>
            </a:r>
            <a:r>
              <a:rPr lang="en-US" sz="1800" dirty="0"/>
              <a:t>Mars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5288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3844B2-CCA9-44D1-9D5A-B49F6AC78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3967"/>
            <a:ext cx="8937812" cy="827108"/>
          </a:xfrm>
        </p:spPr>
        <p:txBody>
          <a:bodyPr>
            <a:noAutofit/>
          </a:bodyPr>
          <a:lstStyle/>
          <a:p>
            <a:pPr algn="ctr"/>
            <a:r>
              <a:rPr lang="ru-RU" sz="3600" dirty="0"/>
              <a:t>Гистограммы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943C5A5-1B72-412F-90D1-ED368AB7C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D4F6-C451-4C5A-BCA6-FF79BDF6F088}" type="slidenum">
              <a:rPr lang="ru-RU" smtClean="0"/>
              <a:pPr/>
              <a:t>18</a:t>
            </a:fld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A5DD20-C2EA-4ACF-B1FF-036CFCF58580}"/>
              </a:ext>
            </a:extLst>
          </p:cNvPr>
          <p:cNvSpPr txBox="1"/>
          <p:nvPr/>
        </p:nvSpPr>
        <p:spPr>
          <a:xfrm>
            <a:off x="1885950" y="5657671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Гистограмма к результатам тестирования программы </a:t>
            </a:r>
            <a:r>
              <a:rPr lang="en-US" sz="1800" dirty="0"/>
              <a:t>Fib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A044EE1-4229-4292-BDF0-733D4C9CA41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015" y="1290637"/>
            <a:ext cx="6109970" cy="42767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83682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3844B2-CCA9-44D1-9D5A-B49F6AC78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3967"/>
            <a:ext cx="8937812" cy="827108"/>
          </a:xfrm>
        </p:spPr>
        <p:txBody>
          <a:bodyPr>
            <a:noAutofit/>
          </a:bodyPr>
          <a:lstStyle/>
          <a:p>
            <a:pPr algn="ctr"/>
            <a:r>
              <a:rPr lang="ru-RU" sz="3600" dirty="0"/>
              <a:t>Гистограммы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943C5A5-1B72-412F-90D1-ED368AB7C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D4F6-C451-4C5A-BCA6-FF79BDF6F088}" type="slidenum">
              <a:rPr lang="ru-RU" smtClean="0"/>
              <a:pPr/>
              <a:t>19</a:t>
            </a:fld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A5DD20-C2EA-4ACF-B1FF-036CFCF58580}"/>
              </a:ext>
            </a:extLst>
          </p:cNvPr>
          <p:cNvSpPr txBox="1"/>
          <p:nvPr/>
        </p:nvSpPr>
        <p:spPr>
          <a:xfrm>
            <a:off x="1885950" y="5657671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Гистограмма к результатам тестирования программы </a:t>
            </a:r>
            <a:r>
              <a:rPr lang="en-US" sz="1800" dirty="0"/>
              <a:t>Fib3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5868961-8B12-463D-8C56-EC7281E3CC6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295" y="1436687"/>
            <a:ext cx="5693410" cy="3984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82972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E6A99E-B6C2-49C1-A8F1-443040756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7735"/>
            <a:ext cx="7886700" cy="65478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338128-A620-47D7-ABDE-F8D023EE3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769" y="797859"/>
            <a:ext cx="8713177" cy="606014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Цель работы – анализ методов оптимизации размещения инструкций машинного кода после предварительного профилирования.</a:t>
            </a:r>
          </a:p>
          <a:p>
            <a:pPr marL="0" indent="0" algn="just">
              <a:buNone/>
            </a:pPr>
            <a:r>
              <a:rPr lang="ru-RU" dirty="0"/>
              <a:t>Задачи: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/>
              <a:t>Обзор существующих методов оптимизации размещения инструкций машинного кода.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/>
              <a:t>Сравнение существующих профилировщиков</a:t>
            </a:r>
            <a:r>
              <a:rPr lang="en-US" dirty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/>
              <a:t>Разработка тестовых программ.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/>
              <a:t>Анализ результатов тестирования программ.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6EF688D-F5DC-47DA-8DB2-1ADD0E8C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D4F6-C451-4C5A-BCA6-FF79BDF6F088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310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850" y="176868"/>
            <a:ext cx="8705850" cy="638920"/>
          </a:xfrm>
        </p:spPr>
        <p:txBody>
          <a:bodyPr>
            <a:noAutofit/>
          </a:bodyPr>
          <a:lstStyle/>
          <a:p>
            <a:pPr algn="ctr"/>
            <a:r>
              <a:rPr lang="ru-RU" sz="4000" dirty="0"/>
              <a:t>Актуальность и используемые технологии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28650" y="1019175"/>
            <a:ext cx="8172450" cy="535305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ru-RU" sz="2000" dirty="0"/>
              <a:t>		</a:t>
            </a:r>
            <a:r>
              <a:rPr lang="ru-RU" sz="2400" dirty="0"/>
              <a:t>Большинство программ в современности имеют необходимость в повышении производительности. Основной причиной такой необходимости служит постоянное увеличение количества обрабатываемых данных. Это связано с тем, что отрасль информационных технологий постоянно развивается, как и количество задач в ней. В данный момент уже существует необходимость обработки больших объёмов данных. Для этого обычно требуется произвести множество различных однотипных действий, на что тратится много компьютерных ресурсов. Решение данной проблемы заключается в оптимизации, ведь даже небольшое увеличение производительности может привести к крупной экономии. Анализ опасных методов оптимизации может помочь в решении данной проблемы.</a:t>
            </a:r>
          </a:p>
          <a:p>
            <a:pPr algn="just">
              <a:buNone/>
            </a:pPr>
            <a:r>
              <a:rPr lang="en-US" sz="2400" dirty="0"/>
              <a:t>		</a:t>
            </a:r>
            <a:r>
              <a:rPr lang="ru-RU" sz="2400" dirty="0"/>
              <a:t>Технологии:</a:t>
            </a:r>
            <a:r>
              <a:rPr lang="en-US" sz="2400" dirty="0"/>
              <a:t> C++, LLVM Bolt,</a:t>
            </a:r>
            <a:r>
              <a:rPr lang="ru-RU" sz="2400" dirty="0"/>
              <a:t> </a:t>
            </a:r>
            <a:r>
              <a:rPr lang="en-US" sz="2400" dirty="0"/>
              <a:t>LLVM IR, Docker, perf, </a:t>
            </a:r>
            <a:r>
              <a:rPr lang="en-US" sz="2400" dirty="0" err="1"/>
              <a:t>Dynamorio</a:t>
            </a:r>
            <a:r>
              <a:rPr lang="en-US" sz="2400" dirty="0"/>
              <a:t>, Clang, GCC, </a:t>
            </a:r>
            <a:r>
              <a:rPr lang="en-US" sz="2400" dirty="0" err="1"/>
              <a:t>CMake</a:t>
            </a:r>
            <a:endParaRPr lang="ru-RU" sz="2400" dirty="0"/>
          </a:p>
          <a:p>
            <a:pPr algn="just">
              <a:buNone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D4F6-C451-4C5A-BCA6-FF79BDF6F088}" type="slidenum">
              <a:rPr lang="ru-RU" smtClean="0"/>
              <a:pPr/>
              <a:t>3</a:t>
            </a:fld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A342A6-AEB6-420F-BFF7-07A6024ED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433686"/>
            <a:ext cx="7886700" cy="87458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Обзор существующих методов оптимизации размещения инструкций машинного кода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AB6889-D57F-4497-AC5F-1A872B820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D4F6-C451-4C5A-BCA6-FF79BDF6F088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6B1CEA-8E85-4A1F-941F-DE52399AACD7}"/>
              </a:ext>
            </a:extLst>
          </p:cNvPr>
          <p:cNvSpPr txBox="1"/>
          <p:nvPr/>
        </p:nvSpPr>
        <p:spPr>
          <a:xfrm>
            <a:off x="628648" y="2052566"/>
            <a:ext cx="788670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Методы оптимизации размещения инструкций машинного кода являются опасными, поскольку результат их применения может быть непредсказуем. В качестве обзора были рассмотрены следующие методы:</a:t>
            </a:r>
          </a:p>
          <a:p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Распределение базовых блоков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Выравнивание базовых блоков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Разбиение на функции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Группировка функций</a:t>
            </a:r>
          </a:p>
        </p:txBody>
      </p:sp>
    </p:spTree>
    <p:extLst>
      <p:ext uri="{BB962C8B-B14F-4D97-AF65-F5344CB8AC3E}">
        <p14:creationId xmlns:p14="http://schemas.microsoft.com/office/powerpoint/2010/main" val="2611729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AB6889-D57F-4497-AC5F-1A872B820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D4F6-C451-4C5A-BCA6-FF79BDF6F088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F89188A6-BDDF-4EBE-BE81-B479A973C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874589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Распределение базовых блоков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6D597C-E159-4798-B5B8-2D9E3A722A4F}"/>
              </a:ext>
            </a:extLst>
          </p:cNvPr>
          <p:cNvSpPr txBox="1"/>
          <p:nvPr/>
        </p:nvSpPr>
        <p:spPr>
          <a:xfrm>
            <a:off x="749466" y="1428763"/>
            <a:ext cx="77658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Метод оптимизации распределения базовых блоков включает в себя перемещение базовых блоков для достижения большей производительности.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33E6D93-B698-4801-ABDE-722943E95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66" y="2352093"/>
            <a:ext cx="5087060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729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AB6889-D57F-4497-AC5F-1A872B820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D4F6-C451-4C5A-BCA6-FF79BDF6F088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F89188A6-BDDF-4EBE-BE81-B479A973C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874589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Выравнивание базовых блоков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6D597C-E159-4798-B5B8-2D9E3A722A4F}"/>
              </a:ext>
            </a:extLst>
          </p:cNvPr>
          <p:cNvSpPr txBox="1"/>
          <p:nvPr/>
        </p:nvSpPr>
        <p:spPr>
          <a:xfrm>
            <a:off x="628650" y="1366133"/>
            <a:ext cx="82316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Задачей метода оптимизации путём выравнивания базовых блоков является сбор горячего кода в одну кэш-линию для более быстрой обработки процессором.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844938B-27BD-408C-A381-8740CF26A4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88"/>
          <a:stretch/>
        </p:blipFill>
        <p:spPr>
          <a:xfrm>
            <a:off x="686286" y="2178945"/>
            <a:ext cx="5501572" cy="399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39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AB6889-D57F-4497-AC5F-1A872B820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D4F6-C451-4C5A-BCA6-FF79BDF6F088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F89188A6-BDDF-4EBE-BE81-B479A973C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87458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Группировка функций и разбиение на функции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6D597C-E159-4798-B5B8-2D9E3A722A4F}"/>
              </a:ext>
            </a:extLst>
          </p:cNvPr>
          <p:cNvSpPr txBox="1"/>
          <p:nvPr/>
        </p:nvSpPr>
        <p:spPr>
          <a:xfrm>
            <a:off x="749467" y="1428763"/>
            <a:ext cx="37117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Метод оптимизации группировки функций заключается в том, чтобы объединить функции с горячим кодом и забить ими кэш-линию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93CC42-7F44-45D3-9732-804504AEBA75}"/>
              </a:ext>
            </a:extLst>
          </p:cNvPr>
          <p:cNvSpPr txBox="1"/>
          <p:nvPr/>
        </p:nvSpPr>
        <p:spPr>
          <a:xfrm>
            <a:off x="1752259" y="5014863"/>
            <a:ext cx="118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Рисунок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FA69C-7C0B-47CD-8F60-70AADC96AA3A}"/>
              </a:ext>
            </a:extLst>
          </p:cNvPr>
          <p:cNvSpPr txBox="1"/>
          <p:nvPr/>
        </p:nvSpPr>
        <p:spPr>
          <a:xfrm>
            <a:off x="4682831" y="1431062"/>
            <a:ext cx="37117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Метод оптимизации разбиения на функции заключается в том, чтобы разделить горячую функцию и содержащийся в ней холодный код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BCCEA6-870A-47D9-870A-5AB7E03C2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69" y="2938413"/>
            <a:ext cx="4229100" cy="20764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1CE4651-34C1-42EF-888D-973F45C34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390" y="2938414"/>
            <a:ext cx="3594803" cy="20764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CD19AD2-67A6-4056-9DA6-CB0DF763D6A9}"/>
              </a:ext>
            </a:extLst>
          </p:cNvPr>
          <p:cNvSpPr txBox="1"/>
          <p:nvPr/>
        </p:nvSpPr>
        <p:spPr>
          <a:xfrm>
            <a:off x="5944322" y="5014863"/>
            <a:ext cx="118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Рисунок 2</a:t>
            </a:r>
          </a:p>
        </p:txBody>
      </p:sp>
    </p:spTree>
    <p:extLst>
      <p:ext uri="{BB962C8B-B14F-4D97-AF65-F5344CB8AC3E}">
        <p14:creationId xmlns:p14="http://schemas.microsoft.com/office/powerpoint/2010/main" val="3949997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A342A6-AEB6-420F-BFF7-07A6024ED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433686"/>
            <a:ext cx="7886700" cy="87458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Сравнение существующих профилировщиков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AB6889-D57F-4497-AC5F-1A872B820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D4F6-C451-4C5A-BCA6-FF79BDF6F088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6B1CEA-8E85-4A1F-941F-DE52399AACD7}"/>
              </a:ext>
            </a:extLst>
          </p:cNvPr>
          <p:cNvSpPr txBox="1"/>
          <p:nvPr/>
        </p:nvSpPr>
        <p:spPr>
          <a:xfrm>
            <a:off x="628648" y="2052566"/>
            <a:ext cx="788670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Профилировщики – это инструменты для сбора информации о программе во время её работы. Они необходимы для предсказания результатов опасных методов оптимизации. В данной работе были рассмотрены следующие из них:</a:t>
            </a:r>
            <a:endParaRPr lang="en-US" sz="2400" dirty="0"/>
          </a:p>
          <a:p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Dynamorio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Perf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Встроенный профилировщик </a:t>
            </a:r>
            <a:r>
              <a:rPr lang="en-US" sz="2400" dirty="0"/>
              <a:t>LLVM Bolt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r>
              <a:rPr lang="ru-RU" sz="2400" dirty="0"/>
              <a:t>В итоге для работы был выбран </a:t>
            </a:r>
            <a:r>
              <a:rPr lang="en-US" sz="2400" dirty="0"/>
              <a:t>LLVM Bolt, </a:t>
            </a:r>
            <a:r>
              <a:rPr lang="ru-RU" sz="2400" dirty="0"/>
              <a:t>а для проверки</a:t>
            </a:r>
            <a:r>
              <a:rPr lang="en-US" sz="2400" dirty="0"/>
              <a:t> </a:t>
            </a:r>
            <a:r>
              <a:rPr lang="ru-RU" sz="2400" dirty="0"/>
              <a:t>результатов </a:t>
            </a:r>
            <a:r>
              <a:rPr lang="en-US" sz="2400" dirty="0"/>
              <a:t>perf.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62211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A342A6-AEB6-420F-BFF7-07A6024ED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433686"/>
            <a:ext cx="7886700" cy="874589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Разработка тестовых программ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AB6889-D57F-4497-AC5F-1A872B820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D4F6-C451-4C5A-BCA6-FF79BDF6F088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6B1CEA-8E85-4A1F-941F-DE52399AACD7}"/>
              </a:ext>
            </a:extLst>
          </p:cNvPr>
          <p:cNvSpPr txBox="1"/>
          <p:nvPr/>
        </p:nvSpPr>
        <p:spPr>
          <a:xfrm>
            <a:off x="628648" y="2052566"/>
            <a:ext cx="788670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В качестве тестовых программ были разработаны программы реализующие алгоритм шифрования </a:t>
            </a:r>
            <a:r>
              <a:rPr lang="en-US" sz="2400" dirty="0"/>
              <a:t>MARS </a:t>
            </a:r>
            <a:r>
              <a:rPr lang="ru-RU" sz="2400" dirty="0"/>
              <a:t>и рекурсивный алгоритм Фибоначчи. Первый алгоритм был выбран, потому что криптографические программы часто работают блоками и используют множество функций. Второй алгоритм был выбран, поскольку является рекурсивным и затратен по времени вычисления. Поскольку во втором случае программы были маленькими по объёму, диаграммы для них не составлялось.</a:t>
            </a:r>
          </a:p>
        </p:txBody>
      </p:sp>
    </p:spTree>
    <p:extLst>
      <p:ext uri="{BB962C8B-B14F-4D97-AF65-F5344CB8AC3E}">
        <p14:creationId xmlns:p14="http://schemas.microsoft.com/office/powerpoint/2010/main" val="28074406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6797</TotalTime>
  <Words>863</Words>
  <Application>Microsoft Office PowerPoint</Application>
  <PresentationFormat>Экран (4:3)</PresentationFormat>
  <Paragraphs>203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Тема Office</vt:lpstr>
      <vt:lpstr>Анализ методов оптимизации размещения инструкций машинного кода</vt:lpstr>
      <vt:lpstr>Цель и задачи</vt:lpstr>
      <vt:lpstr>Актуальность и используемые технологии </vt:lpstr>
      <vt:lpstr>Обзор существующих методов оптимизации размещения инструкций машинного кода</vt:lpstr>
      <vt:lpstr>Распределение базовых блоков</vt:lpstr>
      <vt:lpstr>Выравнивание базовых блоков</vt:lpstr>
      <vt:lpstr>Группировка функций и разбиение на функции</vt:lpstr>
      <vt:lpstr>Сравнение существующих профилировщиков</vt:lpstr>
      <vt:lpstr>Разработка тестовых программ</vt:lpstr>
      <vt:lpstr>Архитектура программы по алгоритму шифрования MARS</vt:lpstr>
      <vt:lpstr>Анализ результатов тестирования</vt:lpstr>
      <vt:lpstr>Анализ результатов тестирования</vt:lpstr>
      <vt:lpstr>Апробация</vt:lpstr>
      <vt:lpstr>Заключение</vt:lpstr>
      <vt:lpstr>Запасные слайды</vt:lpstr>
      <vt:lpstr>Термины</vt:lpstr>
      <vt:lpstr>Гистограммы</vt:lpstr>
      <vt:lpstr>Гистограммы</vt:lpstr>
      <vt:lpstr>Гистограммы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виртуальной обучающей среды на основе веб-технологий</dc:title>
  <dc:creator>Дмитрий</dc:creator>
  <cp:lastModifiedBy>Грибов Артем Вячеславович</cp:lastModifiedBy>
  <cp:revision>370</cp:revision>
  <dcterms:created xsi:type="dcterms:W3CDTF">2020-04-04T13:33:40Z</dcterms:created>
  <dcterms:modified xsi:type="dcterms:W3CDTF">2023-05-15T15:44:30Z</dcterms:modified>
</cp:coreProperties>
</file>