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1" r:id="rId4"/>
    <p:sldId id="272" r:id="rId5"/>
    <p:sldId id="260" r:id="rId6"/>
    <p:sldId id="258" r:id="rId7"/>
    <p:sldId id="273" r:id="rId8"/>
    <p:sldId id="275" r:id="rId9"/>
    <p:sldId id="276" r:id="rId10"/>
    <p:sldId id="265" r:id="rId11"/>
    <p:sldId id="264" r:id="rId12"/>
    <p:sldId id="266" r:id="rId13"/>
    <p:sldId id="263" r:id="rId14"/>
    <p:sldId id="277" r:id="rId15"/>
    <p:sldId id="261" r:id="rId16"/>
    <p:sldId id="270" r:id="rId17"/>
    <p:sldId id="262" r:id="rId18"/>
    <p:sldId id="26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64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pPr/>
              <a:t>04/05/2015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5015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pPr/>
              <a:t>04/05/2015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1283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pPr/>
              <a:t>04/05/2015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637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pPr/>
              <a:t>04/05/2015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3387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pPr/>
              <a:t>04/05/2015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966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pPr/>
              <a:t>04/05/2015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0839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pPr/>
              <a:t>04/05/2015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3326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pPr/>
              <a:t>04/05/2015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0750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pPr/>
              <a:t>04/05/2015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8292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pPr/>
              <a:t>04/05/2015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26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57-E6EE-4785-B69A-2F2F3857BDD1}" type="datetimeFigureOut">
              <a:rPr lang="fr-FR" smtClean="0"/>
              <a:pPr/>
              <a:t>04/05/2015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724C-C417-4BCF-AECA-8C29CFEF6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558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8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A457-E6EE-4785-B69A-2F2F3857BDD1}" type="datetimeFigureOut">
              <a:rPr lang="fr-FR" smtClean="0"/>
              <a:pPr/>
              <a:t>04/05/2015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724C-C417-4BCF-AECA-8C29CFEF6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7509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6686"/>
            <a:ext cx="9144000" cy="2387600"/>
          </a:xfrm>
        </p:spPr>
        <p:txBody>
          <a:bodyPr/>
          <a:lstStyle/>
          <a:p>
            <a:r>
              <a:rPr lang="fr-FR" dirty="0" smtClean="0"/>
              <a:t>Création et Utilisation d’un Billard Intelligent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318" y="5606200"/>
            <a:ext cx="9144000" cy="1655762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Guillaume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Burgaud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Jean-Guillaume François – Bastien Nogaro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86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bandes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351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Détection des </a:t>
            </a:r>
            <a:r>
              <a:rPr lang="fr-FR" dirty="0" smtClean="0"/>
              <a:t>boules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31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Détection des couleurs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9871"/>
          <a:stretch/>
        </p:blipFill>
        <p:spPr>
          <a:xfrm>
            <a:off x="3066627" y="2184555"/>
            <a:ext cx="6058746" cy="3633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033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Détection de la </a:t>
            </a:r>
            <a:r>
              <a:rPr lang="fr-FR" dirty="0" smtClean="0"/>
              <a:t>queue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8656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Tracé de la trajectoire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25138742"/>
              </p:ext>
            </p:extLst>
          </p:nvPr>
        </p:nvGraphicFramePr>
        <p:xfrm>
          <a:off x="838200" y="1403592"/>
          <a:ext cx="10515600" cy="46314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/>
                <a:gridCol w="5257800"/>
              </a:tblGrid>
              <a:tr h="560735">
                <a:tc>
                  <a:txBody>
                    <a:bodyPr/>
                    <a:lstStyle/>
                    <a:p>
                      <a:r>
                        <a:rPr lang="fr-FR" sz="3000" baseline="0" dirty="0" smtClean="0"/>
                        <a:t>Les +</a:t>
                      </a:r>
                      <a:endParaRPr lang="fr-FR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000" baseline="0" dirty="0" smtClean="0"/>
                        <a:t>Les -</a:t>
                      </a:r>
                      <a:endParaRPr lang="fr-FR" sz="3000" baseline="0" dirty="0"/>
                    </a:p>
                  </a:txBody>
                  <a:tcPr/>
                </a:tc>
              </a:tr>
              <a:tr h="4070712"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Communication au sein du groupe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Créativité et idées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Erreur d’utiliser Matlab mais bien pour la </a:t>
                      </a:r>
                      <a:r>
                        <a:rPr lang="fr-FR" sz="3000" baseline="0" dirty="0" smtClean="0"/>
                        <a:t>suite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endParaRPr lang="fr-FR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Manque de communication avec l’encadrant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Installation d’</a:t>
                      </a:r>
                      <a:r>
                        <a:rPr lang="fr-FR" sz="3000" baseline="0" dirty="0" err="1" smtClean="0"/>
                        <a:t>OpenCV</a:t>
                      </a:r>
                      <a:r>
                        <a:rPr lang="fr-FR" sz="3000" baseline="0" dirty="0" smtClean="0"/>
                        <a:t> fastidieuse + temps d’apprentissage sous-estimé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fr-FR" sz="3000" baseline="0" dirty="0" smtClean="0"/>
                        <a:t>Grosse erreur de gestion</a:t>
                      </a:r>
                      <a:endParaRPr lang="fr-FR" sz="3000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9154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Etat des </a:t>
            </a:r>
            <a:r>
              <a:rPr lang="fr-FR" dirty="0" smtClean="0"/>
              <a:t>lieux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07150236"/>
              </p:ext>
            </p:extLst>
          </p:nvPr>
        </p:nvGraphicFramePr>
        <p:xfrm>
          <a:off x="838200" y="1825625"/>
          <a:ext cx="105156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Fonctions opérationnelles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 en cours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Détection des billes</a:t>
                      </a:r>
                    </a:p>
                    <a:p>
                      <a:r>
                        <a:rPr lang="fr-FR" dirty="0" smtClean="0"/>
                        <a:t>Affichage des billes</a:t>
                      </a:r>
                    </a:p>
                    <a:p>
                      <a:r>
                        <a:rPr lang="fr-FR" dirty="0" smtClean="0"/>
                        <a:t>Détection</a:t>
                      </a:r>
                      <a:r>
                        <a:rPr lang="fr-FR" baseline="0" dirty="0" smtClean="0"/>
                        <a:t> des couleurs ( + ajustable)</a:t>
                      </a:r>
                    </a:p>
                    <a:p>
                      <a:r>
                        <a:rPr lang="fr-FR" baseline="0" dirty="0" smtClean="0"/>
                        <a:t>Détection de la canne </a:t>
                      </a:r>
                      <a:r>
                        <a:rPr lang="fr-FR" baseline="0" dirty="0" smtClean="0"/>
                        <a:t>(à affiner encore )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Position </a:t>
                      </a:r>
                      <a:r>
                        <a:rPr lang="fr-FR" baseline="0" dirty="0" smtClean="0"/>
                        <a:t>des bandes</a:t>
                      </a:r>
                    </a:p>
                    <a:p>
                      <a:r>
                        <a:rPr lang="fr-FR" baseline="0" dirty="0" smtClean="0"/>
                        <a:t>Position des </a:t>
                      </a:r>
                      <a:r>
                        <a:rPr lang="fr-FR" baseline="0" dirty="0" smtClean="0"/>
                        <a:t>trous</a:t>
                      </a:r>
                    </a:p>
                    <a:p>
                      <a:r>
                        <a:rPr lang="fr-FR" baseline="0" dirty="0" smtClean="0"/>
                        <a:t>Tracé des rebonds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Proposition</a:t>
                      </a:r>
                      <a:r>
                        <a:rPr lang="fr-FR" baseline="0" dirty="0" smtClean="0"/>
                        <a:t> de trajectoire</a:t>
                      </a:r>
                    </a:p>
                    <a:p>
                      <a:r>
                        <a:rPr lang="fr-FR" baseline="0" dirty="0" smtClean="0"/>
                        <a:t>Affinage des rebonds sur les boules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8466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Objectifs pour la suite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Tracé de trajectoire sur ordinateur </a:t>
            </a:r>
            <a:r>
              <a:rPr lang="fr-FR" dirty="0" smtClean="0"/>
              <a:t>opérationnel</a:t>
            </a:r>
          </a:p>
          <a:p>
            <a:r>
              <a:rPr lang="fr-FR" dirty="0" smtClean="0"/>
              <a:t>Proposition de trajectoires opérationnel</a:t>
            </a:r>
            <a:endParaRPr lang="fr-FR" dirty="0" smtClean="0"/>
          </a:p>
          <a:p>
            <a:r>
              <a:rPr lang="fr-FR" dirty="0" smtClean="0"/>
              <a:t>(Début </a:t>
            </a:r>
            <a:r>
              <a:rPr lang="fr-FR" dirty="0" smtClean="0"/>
              <a:t>de l’application </a:t>
            </a:r>
            <a:r>
              <a:rPr lang="fr-FR" dirty="0" smtClean="0"/>
              <a:t>mobile)</a:t>
            </a:r>
            <a:endParaRPr lang="fr-FR" dirty="0" smtClean="0"/>
          </a:p>
          <a:p>
            <a:r>
              <a:rPr lang="fr-FR" dirty="0" smtClean="0"/>
              <a:t>Révision </a:t>
            </a:r>
            <a:r>
              <a:rPr lang="fr-FR" dirty="0" smtClean="0"/>
              <a:t>objectifs :</a:t>
            </a:r>
          </a:p>
          <a:p>
            <a:pPr lvl="1"/>
            <a:r>
              <a:rPr lang="fr-FR" dirty="0" smtClean="0"/>
              <a:t>Abandon du </a:t>
            </a:r>
            <a:r>
              <a:rPr lang="fr-FR" dirty="0" err="1" smtClean="0"/>
              <a:t>Raspberry</a:t>
            </a:r>
            <a:r>
              <a:rPr lang="fr-FR" dirty="0" smtClean="0"/>
              <a:t> (du moins temporairement)</a:t>
            </a:r>
          </a:p>
          <a:p>
            <a:pPr lvl="1"/>
            <a:r>
              <a:rPr lang="fr-FR" dirty="0" smtClean="0"/>
              <a:t>Gestion des effets mise de côté</a:t>
            </a:r>
          </a:p>
          <a:p>
            <a:pPr lvl="1"/>
            <a:r>
              <a:rPr lang="fr-FR" dirty="0" smtClean="0"/>
              <a:t>Nouvel objectif : temps de réponse</a:t>
            </a:r>
          </a:p>
        </p:txBody>
      </p:sp>
    </p:spTree>
    <p:extLst>
      <p:ext uri="{BB962C8B-B14F-4D97-AF65-F5344CB8AC3E}">
        <p14:creationId xmlns="" xmlns:p14="http://schemas.microsoft.com/office/powerpoint/2010/main" val="65905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09" y="25487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/>
              <a:t>Merci de votre attention</a:t>
            </a:r>
            <a:endParaRPr lang="fr-FR" sz="6000" dirty="0"/>
          </a:p>
        </p:txBody>
      </p:sp>
    </p:spTree>
    <p:extLst>
      <p:ext uri="{BB962C8B-B14F-4D97-AF65-F5344CB8AC3E}">
        <p14:creationId xmlns="" xmlns:p14="http://schemas.microsoft.com/office/powerpoint/2010/main" val="72235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47838"/>
            <a:ext cx="6096000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1534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Rappel des composantes du projet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Réaliser un système capable d'anticiper la trajectoire des boules d'un billard en fonction de la position de la queue, et la projeter sur le tapis</a:t>
            </a:r>
          </a:p>
          <a:p>
            <a:r>
              <a:rPr lang="fr-FR" dirty="0" smtClean="0"/>
              <a:t> Double aspect, matériel et logiciel, a concevoir (ensemble capteurs + projecteur + unité de traitement + partie logicielle)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534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Choix du mode de vente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057619" y="1542362"/>
            <a:ext cx="9948232" cy="1634490"/>
          </a:xfrm>
          <a:prstGeom prst="roundRect">
            <a:avLst/>
          </a:prstGeom>
          <a:solidFill>
            <a:srgbClr val="2C66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fr-FR" dirty="0" smtClean="0"/>
              <a:t>	Les options</a:t>
            </a:r>
          </a:p>
          <a:p>
            <a:r>
              <a:rPr lang="fr-FR" dirty="0" smtClean="0"/>
              <a:t>		- Logiciel seul</a:t>
            </a:r>
          </a:p>
          <a:p>
            <a:r>
              <a:rPr lang="fr-FR" dirty="0" smtClean="0"/>
              <a:t>		- Logiciel + webcam + projecteur</a:t>
            </a:r>
          </a:p>
          <a:p>
            <a:r>
              <a:rPr lang="fr-FR" dirty="0" smtClean="0"/>
              <a:t>		- Package (i.e. boîte contenant l'intégralité des composants)</a:t>
            </a:r>
          </a:p>
          <a:p>
            <a:r>
              <a:rPr lang="fr-FR" dirty="0" smtClean="0"/>
              <a:t>		- Smartphone (+projecteur)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066798" y="3721890"/>
            <a:ext cx="9948232" cy="1328023"/>
          </a:xfrm>
          <a:prstGeom prst="roundRect">
            <a:avLst/>
          </a:prstGeom>
          <a:solidFill>
            <a:srgbClr val="2C66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fr-FR" dirty="0" smtClean="0"/>
              <a:t>	Les paramètres à prendre en compte :</a:t>
            </a:r>
          </a:p>
          <a:p>
            <a:r>
              <a:rPr lang="fr-FR" dirty="0" smtClean="0"/>
              <a:t>		- Le public visé</a:t>
            </a:r>
          </a:p>
          <a:p>
            <a:r>
              <a:rPr lang="fr-FR" dirty="0" smtClean="0"/>
              <a:t>		- La rentabilité du projet</a:t>
            </a:r>
          </a:p>
          <a:p>
            <a:r>
              <a:rPr lang="fr-FR" dirty="0" smtClean="0"/>
              <a:t>		- La faisabilité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05740079"/>
              </p:ext>
            </p:extLst>
          </p:nvPr>
        </p:nvGraphicFramePr>
        <p:xfrm>
          <a:off x="789139" y="604910"/>
          <a:ext cx="10534389" cy="5576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020"/>
                <a:gridCol w="2947450"/>
                <a:gridCol w="1920163"/>
                <a:gridCol w="3261539"/>
                <a:gridCol w="952217"/>
              </a:tblGrid>
              <a:tr h="298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 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Avantages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Inconvénients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Public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Prix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8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Logiciel (pc)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Simple à vendre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Installation à la charge du client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Moins attrayant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Plus complexe pour le  client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Compatibilité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Particuliers débrouillards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Faible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32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Logiciel + webcam + projecteur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Simple à commercialiser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Compatibilité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Esthétique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Idéal pour les salles de billard (installation fournie)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+ Particuliers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Moyen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1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Package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Compact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On vend vraiment un produit complet et pas un kit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Esthétique (pas de câbles)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- Prix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 smtClean="0">
                          <a:effectLst/>
                        </a:rPr>
                        <a:t>Idéal pour les salles de billard (installation fournie)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 smtClean="0">
                          <a:effectLst/>
                        </a:rPr>
                        <a:t>+ Particuliers</a:t>
                      </a:r>
                      <a:endParaRPr lang="fr-FR" sz="20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Élevé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430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Smartphone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Pratique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Attrayant, à la mode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- Simplicité pour le client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>
                          <a:effectLst/>
                        </a:rPr>
                        <a:t>Particuliers possédant un smartphone</a:t>
                      </a:r>
                      <a:endParaRPr lang="fr-FR" sz="20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aseline="0" dirty="0">
                          <a:effectLst/>
                        </a:rPr>
                        <a:t>Moyen</a:t>
                      </a:r>
                      <a:endParaRPr lang="fr-FR" sz="20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701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1026" name="Picture 2" descr="C:\Users\JG\Desktop\gant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838" y="1817782"/>
            <a:ext cx="10789889" cy="4285561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3701667" y="3635566"/>
            <a:ext cx="29084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Créations des trajectoires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930308" y="3082886"/>
            <a:ext cx="29084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Propositions  de trajectoires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1263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Développements : </a:t>
            </a:r>
            <a:r>
              <a:rPr lang="fr-FR" dirty="0" smtClean="0"/>
              <a:t>Le logiciel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066798" y="1495554"/>
            <a:ext cx="9948232" cy="1328023"/>
          </a:xfrm>
          <a:prstGeom prst="roundRect">
            <a:avLst/>
          </a:prstGeom>
          <a:solidFill>
            <a:srgbClr val="2C66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fr-FR" dirty="0" smtClean="0"/>
              <a:t>Définition du repère :</a:t>
            </a:r>
          </a:p>
          <a:p>
            <a:endParaRPr lang="fr-FR" dirty="0" smtClean="0"/>
          </a:p>
          <a:p>
            <a:r>
              <a:rPr lang="fr-FR" dirty="0" smtClean="0"/>
              <a:t>	Calibrage du programme en sélectionnant (par clics) 12 points particuliers du billard. Le programme identifie ainsi les bords, ainsi que les trous.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80052" y="3101915"/>
            <a:ext cx="9948232" cy="1021556"/>
          </a:xfrm>
          <a:prstGeom prst="roundRect">
            <a:avLst/>
          </a:prstGeom>
          <a:solidFill>
            <a:srgbClr val="2C66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fr-FR" dirty="0" smtClean="0"/>
              <a:t>Détection des boules:</a:t>
            </a:r>
          </a:p>
          <a:p>
            <a:endParaRPr lang="fr-FR" dirty="0" smtClean="0"/>
          </a:p>
          <a:p>
            <a:r>
              <a:rPr lang="fr-FR" dirty="0" smtClean="0"/>
              <a:t>	Implémentée à l'aide de la transformée généralisée de </a:t>
            </a:r>
            <a:r>
              <a:rPr lang="fr-FR" dirty="0" err="1" smtClean="0"/>
              <a:t>Hough</a:t>
            </a:r>
            <a:r>
              <a:rPr lang="fr-FR" dirty="0" smtClean="0"/>
              <a:t> (fonction  </a:t>
            </a:r>
            <a:r>
              <a:rPr lang="fr-FR" dirty="0" err="1" smtClean="0">
                <a:latin typeface="Courier" pitchFamily="49" charset="0"/>
              </a:rPr>
              <a:t>HoughCircles</a:t>
            </a:r>
            <a:r>
              <a:rPr lang="fr-FR" dirty="0" smtClean="0"/>
              <a:t>).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1073428" y="4475260"/>
            <a:ext cx="9948232" cy="1328023"/>
          </a:xfrm>
          <a:prstGeom prst="roundRect">
            <a:avLst/>
          </a:prstGeom>
          <a:solidFill>
            <a:srgbClr val="2C66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fr-FR" dirty="0" smtClean="0"/>
              <a:t>Identification des boules (couleur):</a:t>
            </a:r>
          </a:p>
          <a:p>
            <a:endParaRPr lang="fr-FR" dirty="0" smtClean="0"/>
          </a:p>
          <a:p>
            <a:r>
              <a:rPr lang="fr-FR" dirty="0" smtClean="0"/>
              <a:t>	On convertit d'abord l'image capturée au format RGB (</a:t>
            </a:r>
            <a:r>
              <a:rPr lang="fr-FR" dirty="0" err="1" smtClean="0"/>
              <a:t>Red</a:t>
            </a:r>
            <a:r>
              <a:rPr lang="fr-FR" dirty="0" smtClean="0"/>
              <a:t>-Green-Blue) en format HSV (Hue-Saturation-Value).  La couleur apparaît dans la valeur H.</a:t>
            </a:r>
          </a:p>
        </p:txBody>
      </p:sp>
    </p:spTree>
    <p:extLst>
      <p:ext uri="{BB962C8B-B14F-4D97-AF65-F5344CB8AC3E}">
        <p14:creationId xmlns="" xmlns:p14="http://schemas.microsoft.com/office/powerpoint/2010/main" val="37351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Développements récents: Le logiciel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066798" y="1495554"/>
            <a:ext cx="9948232" cy="1940957"/>
          </a:xfrm>
          <a:prstGeom prst="roundRect">
            <a:avLst/>
          </a:prstGeom>
          <a:solidFill>
            <a:srgbClr val="2C66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fr-FR" dirty="0" smtClean="0"/>
              <a:t>Détection des lignes:</a:t>
            </a:r>
          </a:p>
          <a:p>
            <a:endParaRPr lang="fr-FR" dirty="0" smtClean="0"/>
          </a:p>
          <a:p>
            <a:r>
              <a:rPr lang="fr-FR" dirty="0" smtClean="0"/>
              <a:t>	On utilise également la transformée généralisée de </a:t>
            </a:r>
            <a:r>
              <a:rPr lang="fr-FR" dirty="0" err="1" smtClean="0"/>
              <a:t>Hough</a:t>
            </a:r>
            <a:r>
              <a:rPr lang="fr-FR" dirty="0" smtClean="0"/>
              <a:t> (fonction </a:t>
            </a:r>
            <a:r>
              <a:rPr lang="fr-FR" dirty="0" err="1" smtClean="0">
                <a:latin typeface="Courier" pitchFamily="49" charset="0"/>
              </a:rPr>
              <a:t>HoughLinesP</a:t>
            </a:r>
            <a:r>
              <a:rPr lang="fr-FR" dirty="0" smtClean="0"/>
              <a:t>). On se donne une zone, proche de la boule blanche, dans laquelle on va chercher la canne (optimisation du temps de calculs et élimination des lignes « indésirables </a:t>
            </a:r>
            <a:r>
              <a:rPr lang="fr-FR" dirty="0" smtClean="0"/>
              <a:t>»), on essaye de stabiliser la détection avec un </a:t>
            </a:r>
            <a:r>
              <a:rPr lang="fr-FR" dirty="0" err="1" smtClean="0"/>
              <a:t>moyennage</a:t>
            </a:r>
            <a:r>
              <a:rPr lang="fr-FR" dirty="0" smtClean="0"/>
              <a:t> des cannes </a:t>
            </a:r>
            <a:r>
              <a:rPr lang="fr-FR" dirty="0" err="1" smtClean="0"/>
              <a:t>détéctées</a:t>
            </a:r>
            <a:r>
              <a:rPr lang="fr-FR" dirty="0" smtClean="0"/>
              <a:t>.</a:t>
            </a:r>
            <a:endParaRPr lang="fr-FR" dirty="0" smtClean="0"/>
          </a:p>
        </p:txBody>
      </p:sp>
      <p:sp>
        <p:nvSpPr>
          <p:cNvPr id="5" name="Rectangle à coins arrondis 4"/>
          <p:cNvSpPr/>
          <p:nvPr/>
        </p:nvSpPr>
        <p:spPr>
          <a:xfrm>
            <a:off x="1075977" y="3763218"/>
            <a:ext cx="9948232" cy="1634490"/>
          </a:xfrm>
          <a:prstGeom prst="roundRect">
            <a:avLst/>
          </a:prstGeom>
          <a:solidFill>
            <a:srgbClr val="2C66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fr-FR" dirty="0" smtClean="0"/>
              <a:t>Algorithme de calcul des rebonds :</a:t>
            </a:r>
          </a:p>
          <a:p>
            <a:endParaRPr lang="fr-FR" dirty="0" smtClean="0"/>
          </a:p>
          <a:p>
            <a:r>
              <a:rPr lang="fr-FR" dirty="0" smtClean="0"/>
              <a:t>	On utilise la position des boules et de la canne pour calculer la trajectoire de la boule blanche en prenant en compte les positions de chacune des boules de couleur.</a:t>
            </a:r>
          </a:p>
          <a:p>
            <a:r>
              <a:rPr lang="fr-FR" dirty="0" smtClean="0"/>
              <a:t>	</a:t>
            </a:r>
            <a:r>
              <a:rPr lang="fr-FR" dirty="0" smtClean="0"/>
              <a:t>Pour cela on déplace une canne virtuelle pour calculer les rebonds suivants.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Développements </a:t>
            </a:r>
            <a:r>
              <a:rPr lang="fr-FR" dirty="0" smtClean="0"/>
              <a:t>récents : </a:t>
            </a:r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912562" y="3654860"/>
            <a:ext cx="9948232" cy="1634490"/>
          </a:xfrm>
          <a:prstGeom prst="roundRect">
            <a:avLst/>
          </a:prstGeom>
          <a:solidFill>
            <a:srgbClr val="2C66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fr-FR" dirty="0" smtClean="0"/>
              <a:t>Détection des lignes:</a:t>
            </a:r>
          </a:p>
          <a:p>
            <a:endParaRPr lang="fr-FR" dirty="0" smtClean="0"/>
          </a:p>
          <a:p>
            <a:r>
              <a:rPr lang="fr-FR" dirty="0" smtClean="0"/>
              <a:t>	On utilise également la transformée généralisée de </a:t>
            </a:r>
            <a:r>
              <a:rPr lang="fr-FR" dirty="0" err="1" smtClean="0"/>
              <a:t>Hough</a:t>
            </a:r>
            <a:r>
              <a:rPr lang="fr-FR" dirty="0" smtClean="0"/>
              <a:t> (fonction </a:t>
            </a:r>
            <a:r>
              <a:rPr lang="fr-FR" dirty="0" err="1" smtClean="0">
                <a:latin typeface="Courier" pitchFamily="49" charset="0"/>
              </a:rPr>
              <a:t>HoughLinesP</a:t>
            </a:r>
            <a:r>
              <a:rPr lang="fr-FR" dirty="0" smtClean="0"/>
              <a:t>). On se donne une zone, proche de la boule blanche, dans laquelle on va chercher la canne (optimisation du temps de calculs et élimination des lignes « indésirables »)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967646" y="1804027"/>
            <a:ext cx="9948232" cy="1634490"/>
          </a:xfrm>
          <a:prstGeom prst="roundRect">
            <a:avLst/>
          </a:prstGeom>
          <a:solidFill>
            <a:srgbClr val="2C66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fr-FR" dirty="0" smtClean="0"/>
              <a:t>Dépar</a:t>
            </a:r>
            <a:r>
              <a:rPr lang="fr-FR" dirty="0" smtClean="0"/>
              <a:t>t de Guillaume</a:t>
            </a:r>
            <a:r>
              <a:rPr lang="fr-FR" dirty="0" smtClean="0"/>
              <a:t>: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smtClean="0"/>
              <a:t>Le départ de Guillaume BURGAUD en Italie, bien que prévu, à été très mal géré : en effet sa partie de code extrêmement importante ( détection de la canne et mise en commun de nos partie ), n’était pas terminée et la reprendre sans explication à pris énormément de  temps.</a:t>
            </a: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391</Words>
  <Application>Microsoft Office PowerPoint</Application>
  <PresentationFormat>Personnalisé</PresentationFormat>
  <Paragraphs>113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Office Theme</vt:lpstr>
      <vt:lpstr>Création et Utilisation d’un Billard Intelligent</vt:lpstr>
      <vt:lpstr>Introduction</vt:lpstr>
      <vt:lpstr>Rappel des composantes du projet</vt:lpstr>
      <vt:lpstr>Choix du mode de vente</vt:lpstr>
      <vt:lpstr>Diapositive 5</vt:lpstr>
      <vt:lpstr>Planning</vt:lpstr>
      <vt:lpstr>Développements : Le logiciel</vt:lpstr>
      <vt:lpstr>Développements récents: Le logiciel</vt:lpstr>
      <vt:lpstr>Développements récents : Problèmes rencontrés</vt:lpstr>
      <vt:lpstr>Les bandes</vt:lpstr>
      <vt:lpstr>Détection des boules</vt:lpstr>
      <vt:lpstr>Détection des couleurs</vt:lpstr>
      <vt:lpstr>Détection de la queue</vt:lpstr>
      <vt:lpstr>Tracé de la trajectoire</vt:lpstr>
      <vt:lpstr>Bilan</vt:lpstr>
      <vt:lpstr>Etat des lieux</vt:lpstr>
      <vt:lpstr>Objectifs pour la suite du projet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d’un Billard Intelligent</dc:title>
  <dc:creator>Guillaume BURGAUD</dc:creator>
  <cp:lastModifiedBy>JG</cp:lastModifiedBy>
  <cp:revision>53</cp:revision>
  <dcterms:created xsi:type="dcterms:W3CDTF">2015-01-28T13:22:37Z</dcterms:created>
  <dcterms:modified xsi:type="dcterms:W3CDTF">2015-05-04T18:47:32Z</dcterms:modified>
</cp:coreProperties>
</file>