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406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1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01231F-9EAF-4CF4-BB5A-5594448C7A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6B34F3-0E67-4AF5-97E5-14A6F627C0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5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gsCleaners/Android" TargetMode="External"/><Relationship Id="rId2" Type="http://schemas.openxmlformats.org/officeDocument/2006/relationships/hyperlink" Target="https://www.w3.org/TR/mini-app-white-pa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jZ4dMeJR1A&amp;t=30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Miniapps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Miniapp</a:t>
            </a:r>
            <a:r>
              <a:rPr lang="en-US" dirty="0"/>
              <a:t> concept?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21974" y="2081210"/>
            <a:ext cx="3568210" cy="4530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23281" y="2287829"/>
            <a:ext cx="3129511" cy="3611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23868" y="2454520"/>
            <a:ext cx="2688247" cy="28824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73" y="5950025"/>
            <a:ext cx="667664" cy="575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8" y="5857875"/>
            <a:ext cx="1060938" cy="795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91389" y="6101860"/>
            <a:ext cx="48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13" y="5387319"/>
            <a:ext cx="1097480" cy="4619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67555" y="5433720"/>
            <a:ext cx="58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44" y="5433720"/>
            <a:ext cx="448408" cy="44840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114800" y="5399465"/>
            <a:ext cx="1416076" cy="43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5530876" y="5614877"/>
            <a:ext cx="34293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114800" y="4545884"/>
            <a:ext cx="1371600" cy="441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5486400" y="4758027"/>
            <a:ext cx="536881" cy="87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24760" y="4162712"/>
            <a:ext cx="1626663" cy="4417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App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224760" y="4776925"/>
            <a:ext cx="1626269" cy="4417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App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114800" y="2912957"/>
            <a:ext cx="1371993" cy="44172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 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486793" y="3133818"/>
            <a:ext cx="1061318" cy="520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224760" y="2912957"/>
            <a:ext cx="1626269" cy="4417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MiniApp</a:t>
            </a:r>
            <a:r>
              <a:rPr lang="en-US" dirty="0" smtClean="0"/>
              <a:t> Level 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7328" y="2133964"/>
            <a:ext cx="3568210" cy="45306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18635" y="2340583"/>
            <a:ext cx="3129511" cy="3611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19222" y="2507274"/>
            <a:ext cx="2688247" cy="28824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27" y="6002779"/>
            <a:ext cx="667664" cy="575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72" y="5910629"/>
            <a:ext cx="1060938" cy="795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743" y="6154614"/>
            <a:ext cx="48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67" y="5440073"/>
            <a:ext cx="1097480" cy="4619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62909" y="5486474"/>
            <a:ext cx="58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83" y="5443427"/>
            <a:ext cx="448408" cy="44840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110154" y="5452219"/>
            <a:ext cx="1416076" cy="43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3526230" y="5667631"/>
            <a:ext cx="3429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10154" y="4598638"/>
            <a:ext cx="1371600" cy="441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481754" y="4835652"/>
            <a:ext cx="536881" cy="87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0114" y="4215466"/>
            <a:ext cx="1626663" cy="4417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App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20114" y="4829679"/>
            <a:ext cx="1626269" cy="4417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App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10154" y="2965711"/>
            <a:ext cx="1371993" cy="44172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 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3482147" y="3186571"/>
            <a:ext cx="905215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20114" y="2965711"/>
            <a:ext cx="1626269" cy="4417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644759" y="2340583"/>
            <a:ext cx="1227755" cy="19919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0732169" y="5050538"/>
            <a:ext cx="1227755" cy="1644189"/>
          </a:xfrm>
          <a:prstGeom prst="roundRect">
            <a:avLst/>
          </a:prstGeom>
          <a:solidFill>
            <a:srgbClr val="40619D">
              <a:alpha val="5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783016" y="3041214"/>
            <a:ext cx="1828799" cy="18145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882031" y="2662963"/>
            <a:ext cx="753207" cy="6958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882032" y="3492709"/>
            <a:ext cx="753207" cy="6958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570923" y="3197807"/>
            <a:ext cx="4270216" cy="772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543800" y="4537557"/>
            <a:ext cx="4416125" cy="897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42467" y="1857166"/>
            <a:ext cx="163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MiniApp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22468" y="2844347"/>
            <a:ext cx="4367125" cy="76190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159431" y="4980593"/>
            <a:ext cx="3572738" cy="505881"/>
          </a:xfrm>
          <a:prstGeom prst="straightConnector1">
            <a:avLst/>
          </a:prstGeom>
          <a:ln w="28575">
            <a:solidFill>
              <a:srgbClr val="969FA7">
                <a:alpha val="50196"/>
              </a:srgb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7148146" y="5390651"/>
            <a:ext cx="3584023" cy="488260"/>
          </a:xfrm>
          <a:prstGeom prst="straightConnector1">
            <a:avLst/>
          </a:prstGeom>
          <a:ln w="28575">
            <a:solidFill>
              <a:srgbClr val="969FA7">
                <a:alpha val="50196"/>
              </a:srgb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956061" y="4634832"/>
            <a:ext cx="163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3" name="5-Point Star 72"/>
          <p:cNvSpPr/>
          <p:nvPr/>
        </p:nvSpPr>
        <p:spPr>
          <a:xfrm>
            <a:off x="8075527" y="2089902"/>
            <a:ext cx="1190545" cy="91466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New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2135296" y="3561583"/>
            <a:ext cx="2456392" cy="776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MiniApp</a:t>
            </a:r>
            <a:r>
              <a:rPr lang="en-US" dirty="0"/>
              <a:t> Level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17461" y="2085081"/>
            <a:ext cx="6316980" cy="4478538"/>
          </a:xfrm>
          <a:prstGeom prst="round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76375" y="1935480"/>
            <a:ext cx="6599152" cy="4777740"/>
          </a:xfrm>
          <a:prstGeom prst="roundRect">
            <a:avLst/>
          </a:prstGeom>
          <a:noFill/>
          <a:ln w="2127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0644759" y="2340583"/>
            <a:ext cx="1227755" cy="19919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882031" y="2662963"/>
            <a:ext cx="753207" cy="6958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882032" y="3492709"/>
            <a:ext cx="753207" cy="6958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5128" y="3197807"/>
            <a:ext cx="3156012" cy="7034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42467" y="1857166"/>
            <a:ext cx="163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MiniApp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600842" y="2844349"/>
            <a:ext cx="7288751" cy="93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5-Point Star 72"/>
          <p:cNvSpPr/>
          <p:nvPr/>
        </p:nvSpPr>
        <p:spPr>
          <a:xfrm>
            <a:off x="8075527" y="2089902"/>
            <a:ext cx="1190545" cy="91466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14852" y="2336970"/>
            <a:ext cx="20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4- Control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solidFill>
                  <a:srgbClr val="FF0000"/>
                </a:solidFill>
              </a:rPr>
              <a:t>Web View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208079" y="5114129"/>
            <a:ext cx="1817063" cy="7307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037758" y="3262790"/>
            <a:ext cx="20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2- Class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solidFill>
                  <a:srgbClr val="FF0000"/>
                </a:solidFill>
              </a:rPr>
              <a:t>Start App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37757" y="4725569"/>
            <a:ext cx="178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3- Class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200" dirty="0" smtClean="0">
                <a:solidFill>
                  <a:srgbClr val="FF0000"/>
                </a:solidFill>
              </a:rPr>
              <a:t> “JS bridge”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0130" y="2303394"/>
            <a:ext cx="119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1- Text View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37944" y="4384248"/>
            <a:ext cx="108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MainActivity.java</a:t>
            </a:r>
          </a:p>
          <a:p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2297428" y="5261402"/>
            <a:ext cx="1196839" cy="3477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B0F0"/>
                </a:solidFill>
              </a:rPr>
              <a:t>GetLink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link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119244" y="2620796"/>
            <a:ext cx="2673127" cy="4741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929930" y="2792188"/>
            <a:ext cx="11603" cy="2643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258065" y="2691180"/>
            <a:ext cx="2333623" cy="3477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is a call from+ </a:t>
            </a:r>
            <a:r>
              <a:rPr lang="en-US" sz="1400" dirty="0" smtClean="0">
                <a:solidFill>
                  <a:srgbClr val="FF0000"/>
                </a:solidFill>
              </a:rPr>
              <a:t>link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363112" y="3903307"/>
            <a:ext cx="1196839" cy="2149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Inject JS.java()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64483" y="5828720"/>
            <a:ext cx="61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JS.java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2352535" y="3621940"/>
            <a:ext cx="1196839" cy="2149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Run App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9646" y="2580394"/>
            <a:ext cx="2655481" cy="35118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rgbClr val="00B050"/>
              </a:solidFill>
            </a:endParaRPr>
          </a:p>
          <a:p>
            <a:endParaRPr lang="en-US" sz="1000" dirty="0">
              <a:solidFill>
                <a:srgbClr val="00B050"/>
              </a:solidFill>
            </a:endParaRPr>
          </a:p>
          <a:p>
            <a:r>
              <a:rPr lang="en-US" sz="1000" dirty="0" smtClean="0">
                <a:solidFill>
                  <a:srgbClr val="00B050"/>
                </a:solidFill>
              </a:rPr>
              <a:t>&lt;!DOCTYPE html&gt;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&lt;html&gt;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&lt;head&gt;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&lt;title&gt;Page Title&lt;/title&gt;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&lt;/head&gt;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&lt;body&gt;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&lt;h1&gt;This is a Heading&lt;/h1&gt;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&lt;a </a:t>
            </a:r>
            <a:r>
              <a:rPr lang="en-US" sz="1000" dirty="0" err="1" smtClean="0">
                <a:solidFill>
                  <a:srgbClr val="00B050"/>
                </a:solidFill>
              </a:rPr>
              <a:t>onClick</a:t>
            </a:r>
            <a:r>
              <a:rPr lang="en-US" sz="1000" dirty="0" smtClean="0">
                <a:solidFill>
                  <a:srgbClr val="00B050"/>
                </a:solidFill>
              </a:rPr>
              <a:t>=“</a:t>
            </a:r>
            <a:r>
              <a:rPr lang="en-US" sz="1000" dirty="0" err="1" smtClean="0">
                <a:solidFill>
                  <a:srgbClr val="00B0F0"/>
                </a:solidFill>
              </a:rPr>
              <a:t>GetLink</a:t>
            </a:r>
            <a:r>
              <a:rPr lang="en-US" sz="1000" dirty="0" smtClean="0">
                <a:solidFill>
                  <a:srgbClr val="00B0F0"/>
                </a:solidFill>
              </a:rPr>
              <a:t> (“link1”)</a:t>
            </a:r>
            <a:r>
              <a:rPr lang="en-US" sz="1000" dirty="0" smtClean="0">
                <a:solidFill>
                  <a:srgbClr val="00B050"/>
                </a:solidFill>
              </a:rPr>
              <a:t>”&gt;This is a paragraph.&lt;/a&gt;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rgbClr val="00B0F0"/>
                </a:solidFill>
              </a:rPr>
              <a:t>&lt;script&gt;</a:t>
            </a:r>
          </a:p>
          <a:p>
            <a:r>
              <a:rPr lang="en-US" sz="1000" dirty="0" smtClean="0">
                <a:solidFill>
                  <a:srgbClr val="00B0F0"/>
                </a:solidFill>
              </a:rPr>
              <a:t>function </a:t>
            </a:r>
            <a:r>
              <a:rPr lang="en-US" sz="1000" dirty="0" err="1" smtClean="0">
                <a:solidFill>
                  <a:srgbClr val="00B0F0"/>
                </a:solidFill>
              </a:rPr>
              <a:t>GetLink</a:t>
            </a:r>
            <a:r>
              <a:rPr lang="en-US" sz="1000" dirty="0" smtClean="0">
                <a:solidFill>
                  <a:srgbClr val="00B0F0"/>
                </a:solidFill>
              </a:rPr>
              <a:t> (</a:t>
            </a:r>
            <a:r>
              <a:rPr lang="en-US" sz="1000" dirty="0" smtClean="0">
                <a:solidFill>
                  <a:srgbClr val="FF0000"/>
                </a:solidFill>
              </a:rPr>
              <a:t>link</a:t>
            </a:r>
            <a:r>
              <a:rPr lang="en-US" sz="1000" dirty="0" smtClean="0">
                <a:solidFill>
                  <a:srgbClr val="00B0F0"/>
                </a:solidFill>
              </a:rPr>
              <a:t>)</a:t>
            </a:r>
            <a:r>
              <a:rPr lang="en-US" sz="1000" dirty="0" smtClean="0">
                <a:solidFill>
                  <a:srgbClr val="00B0F0"/>
                </a:solidFill>
              </a:rPr>
              <a:t> </a:t>
            </a:r>
          </a:p>
          <a:p>
            <a:r>
              <a:rPr lang="en-US" sz="1000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sz="1000" dirty="0" smtClean="0">
                <a:solidFill>
                  <a:srgbClr val="00B0F0"/>
                </a:solidFill>
              </a:rPr>
              <a:t>  </a:t>
            </a:r>
            <a:r>
              <a:rPr lang="en-US" sz="1000" dirty="0" err="1" smtClean="0">
                <a:solidFill>
                  <a:srgbClr val="00B0F0"/>
                </a:solidFill>
              </a:rPr>
              <a:t>JS.GetLink</a:t>
            </a:r>
            <a:r>
              <a:rPr lang="en-US" sz="1000" dirty="0" smtClean="0">
                <a:solidFill>
                  <a:srgbClr val="00B0F0"/>
                </a:solidFill>
              </a:rPr>
              <a:t>(</a:t>
            </a:r>
            <a:r>
              <a:rPr lang="en-US" sz="1000" dirty="0" smtClean="0">
                <a:solidFill>
                  <a:srgbClr val="FF0000"/>
                </a:solidFill>
              </a:rPr>
              <a:t>link</a:t>
            </a:r>
            <a:r>
              <a:rPr lang="en-US" sz="1000" dirty="0" smtClean="0">
                <a:solidFill>
                  <a:srgbClr val="00B0F0"/>
                </a:solidFill>
              </a:rPr>
              <a:t>);</a:t>
            </a:r>
          </a:p>
          <a:p>
            <a:r>
              <a:rPr lang="en-US" sz="1000" dirty="0" smtClean="0">
                <a:solidFill>
                  <a:srgbClr val="00B0F0"/>
                </a:solidFill>
              </a:rPr>
              <a:t>}</a:t>
            </a:r>
          </a:p>
          <a:p>
            <a:r>
              <a:rPr lang="en-US" sz="1000" dirty="0" err="1" smtClean="0">
                <a:solidFill>
                  <a:srgbClr val="00B0F0"/>
                </a:solidFill>
              </a:rPr>
              <a:t>document.getElementById</a:t>
            </a:r>
            <a:r>
              <a:rPr lang="en-US" sz="1000" dirty="0" smtClean="0">
                <a:solidFill>
                  <a:srgbClr val="00B0F0"/>
                </a:solidFill>
              </a:rPr>
              <a:t>("demo").</a:t>
            </a:r>
            <a:r>
              <a:rPr lang="en-US" sz="1000" dirty="0" err="1" smtClean="0">
                <a:solidFill>
                  <a:srgbClr val="00B0F0"/>
                </a:solidFill>
              </a:rPr>
              <a:t>innerH</a:t>
            </a:r>
            <a:r>
              <a:rPr lang="en-US" sz="900" dirty="0" err="1" smtClean="0">
                <a:solidFill>
                  <a:srgbClr val="00B0F0"/>
                </a:solidFill>
              </a:rPr>
              <a:t>TML</a:t>
            </a:r>
            <a:r>
              <a:rPr lang="en-US" sz="1000" dirty="0" smtClean="0">
                <a:solidFill>
                  <a:srgbClr val="00B0F0"/>
                </a:solidFill>
              </a:rPr>
              <a:t> = </a:t>
            </a:r>
            <a:r>
              <a:rPr lang="en-US" sz="1000" dirty="0" err="1" smtClean="0">
                <a:solidFill>
                  <a:srgbClr val="00B0F0"/>
                </a:solidFill>
              </a:rPr>
              <a:t>myFunction</a:t>
            </a:r>
            <a:r>
              <a:rPr lang="en-US" sz="1000" dirty="0" smtClean="0">
                <a:solidFill>
                  <a:srgbClr val="00B0F0"/>
                </a:solidFill>
              </a:rPr>
              <a:t>(4, 3);</a:t>
            </a:r>
          </a:p>
          <a:p>
            <a:r>
              <a:rPr lang="en-US" sz="1000" dirty="0" smtClean="0">
                <a:solidFill>
                  <a:srgbClr val="00B0F0"/>
                </a:solidFill>
              </a:rPr>
              <a:t>&lt;/script&gt;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rgbClr val="00B050"/>
                </a:solidFill>
              </a:rPr>
              <a:t>&lt;/body&gt;</a:t>
            </a:r>
          </a:p>
          <a:p>
            <a:r>
              <a:rPr lang="en-US" sz="1000" dirty="0" smtClean="0">
                <a:solidFill>
                  <a:srgbClr val="00B050"/>
                </a:solidFill>
              </a:rPr>
              <a:t>&lt;/html&gt;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574260" y="4029773"/>
            <a:ext cx="1691160" cy="135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3"/>
          </p:cNvCxnSpPr>
          <p:nvPr/>
        </p:nvCxnSpPr>
        <p:spPr>
          <a:xfrm flipH="1">
            <a:off x="3494267" y="4339218"/>
            <a:ext cx="1771153" cy="10960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1"/>
          </p:cNvCxnSpPr>
          <p:nvPr/>
        </p:nvCxnSpPr>
        <p:spPr>
          <a:xfrm flipH="1">
            <a:off x="1928276" y="5435299"/>
            <a:ext cx="36915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933726" y="2776947"/>
            <a:ext cx="304833" cy="65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33" y="2453640"/>
            <a:ext cx="3373588" cy="3392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2133" y="1980142"/>
            <a:ext cx="250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JS bridge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38" y="2453640"/>
            <a:ext cx="3389948" cy="3392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138" y="1980142"/>
            <a:ext cx="206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Start App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047" y="2453640"/>
            <a:ext cx="3413761" cy="3392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64033" y="1980142"/>
            <a:ext cx="250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miniapps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372" y="2068537"/>
            <a:ext cx="10315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need only to trust a single entity (Imagine: Google, Microsoft, Banking,…..)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changed the traditional way of downloading, installing, and logging into the app.(One identity)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device features are shared between </a:t>
            </a:r>
            <a:r>
              <a:rPr lang="en-US" dirty="0" err="1" smtClean="0"/>
              <a:t>miniapps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</a:t>
            </a:r>
            <a:r>
              <a:rPr lang="en-US" dirty="0" smtClean="0"/>
              <a:t>ata integration between different apps is easier (frontend/</a:t>
            </a:r>
            <a:r>
              <a:rPr lang="en-US" dirty="0" err="1" smtClean="0"/>
              <a:t>backends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94127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03" y="3730530"/>
            <a:ext cx="9886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https://www.w3.org/TR/mini-app-white-paper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https://github.com/BugsCleaners/Android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www.youtube.com/watch?v=3jZ4dMeJR1A&amp;t=302s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522</TotalTime>
  <Words>249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Wingdings</vt:lpstr>
      <vt:lpstr>Wingdings 2</vt:lpstr>
      <vt:lpstr>Dividend</vt:lpstr>
      <vt:lpstr>Miniapps</vt:lpstr>
      <vt:lpstr>Miniapp concept?</vt:lpstr>
      <vt:lpstr>MiniApp Level 0</vt:lpstr>
      <vt:lpstr>MiniApp Level 2</vt:lpstr>
      <vt:lpstr>Code Snippet</vt:lpstr>
      <vt:lpstr>Advantages of miniapps</vt:lpstr>
      <vt:lpstr>Resources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Miniapps</dc:title>
  <dc:creator>ISAC</dc:creator>
  <cp:lastModifiedBy>ISAC</cp:lastModifiedBy>
  <cp:revision>31</cp:revision>
  <dcterms:created xsi:type="dcterms:W3CDTF">2022-05-23T06:26:17Z</dcterms:created>
  <dcterms:modified xsi:type="dcterms:W3CDTF">2022-05-23T15:09:06Z</dcterms:modified>
</cp:coreProperties>
</file>