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3368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1432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960" cy="50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3368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1432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960" cy="50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3368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14320" y="3902400"/>
            <a:ext cx="35049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960" cy="50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3040" y="3902400"/>
            <a:ext cx="10886040" cy="197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0569584-4318-4F57-A454-F3BF01025C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E92091-8F1F-4D4F-8202-F74A217CAA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4571640"/>
            <a:ext cx="12192120" cy="228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43960" y="6204600"/>
            <a:ext cx="2830320" cy="544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36400" y="6204600"/>
            <a:ext cx="3918960" cy="544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08400" y="6204600"/>
            <a:ext cx="2830320" cy="544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11B132F-D5D7-4F54-8CBF-EC3844466199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43960" y="326160"/>
            <a:ext cx="10886040" cy="39189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8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3960" y="4680720"/>
            <a:ext cx="10886040" cy="225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11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54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54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015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76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18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0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181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52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181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52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181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52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18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" y="108720"/>
            <a:ext cx="9361800" cy="1415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960" cy="108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6040" cy="413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Click to edit the outline text format</a:t>
            </a:r>
            <a:endParaRPr b="0" lang="en-US" sz="315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latin typeface="Arial"/>
              </a:rPr>
              <a:t>Second Outline Level</a:t>
            </a:r>
            <a:endParaRPr b="0" lang="en-US" sz="2910" spc="-1" strike="noStrike">
              <a:latin typeface="Arial"/>
            </a:endParaRPr>
          </a:p>
          <a:p>
            <a:pPr lvl="2" marL="1296000" indent="-288000">
              <a:spcAft>
                <a:spcPts val="8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60" spc="-1" strike="noStrike">
                <a:latin typeface="Arial"/>
              </a:rPr>
              <a:t>Third Outline Level</a:t>
            </a:r>
            <a:endParaRPr b="0" lang="en-US" sz="2360" spc="-1" strike="noStrike">
              <a:latin typeface="Arial"/>
            </a:endParaRPr>
          </a:p>
          <a:p>
            <a:pPr lvl="3" marL="1728000" indent="-216000">
              <a:spcAft>
                <a:spcPts val="55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40" spc="-1" strike="noStrike">
                <a:latin typeface="Arial"/>
              </a:rPr>
              <a:t>Fourth Outline Level</a:t>
            </a:r>
            <a:endParaRPr b="0" lang="en-US" sz="1940" spc="-1" strike="noStrike">
              <a:latin typeface="Arial"/>
            </a:endParaRPr>
          </a:p>
          <a:p>
            <a:pPr lvl="4" marL="2160000" indent="-216000">
              <a:spcAft>
                <a:spcPts val="2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latin typeface="Arial"/>
              </a:rPr>
              <a:t>Fifth Outline Level</a:t>
            </a:r>
            <a:endParaRPr b="0" lang="en-US" sz="2340" spc="-1" strike="noStrike">
              <a:latin typeface="Arial"/>
            </a:endParaRPr>
          </a:p>
          <a:p>
            <a:pPr lvl="5" marL="2592000" indent="-216000">
              <a:spcAft>
                <a:spcPts val="3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30" spc="-1" strike="noStrike">
                <a:latin typeface="Arial"/>
              </a:rPr>
              <a:t>Sixth Outline Level</a:t>
            </a:r>
            <a:endParaRPr b="0" lang="en-US" sz="2830" spc="-1" strike="noStrike">
              <a:latin typeface="Arial"/>
            </a:endParaRPr>
          </a:p>
          <a:p>
            <a:pPr lvl="6" marL="3024000" indent="-216000"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20" spc="-1" strike="noStrike">
                <a:latin typeface="Arial"/>
              </a:rPr>
              <a:t>Seventh Outline Level</a:t>
            </a:r>
            <a:endParaRPr b="0" lang="en-US" sz="342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4169160" y="624708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33FB68-6B62-4D03-AD93-78CCB422943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43960" y="326160"/>
            <a:ext cx="10886040" cy="39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NPNL Power Oscillation Contest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4917600"/>
            <a:ext cx="2743200" cy="12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Ben Bragg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Network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53040" y="1741320"/>
            <a:ext cx="531216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Split data and labels into </a:t>
            </a:r>
            <a:r>
              <a:rPr b="0" i="1" lang="en-US" sz="2400" spc="-1" strike="noStrike">
                <a:latin typeface="Arial"/>
              </a:rPr>
              <a:t>train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Arial"/>
              </a:rPr>
              <a:t>test</a:t>
            </a:r>
            <a:r>
              <a:rPr b="0" lang="en-US" sz="2400" spc="-1" strike="noStrike">
                <a:latin typeface="Arial"/>
              </a:rPr>
              <a:t> groups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Reshape data and labels for 1DCNN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Create, tune, and fit model to data and labels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Evaluate model on test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Use model to make predictions from other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231240" y="1741320"/>
            <a:ext cx="5312160" cy="260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Input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Flatten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Layer</a:t>
            </a:r>
            <a:endParaRPr b="0" lang="en-US" sz="2000" spc="-1" strike="noStrike">
              <a:latin typeface="Courier New"/>
            </a:endParaRPr>
          </a:p>
          <a:p>
            <a:pPr marL="432000" indent="-324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Output Layer</a:t>
            </a:r>
            <a:endParaRPr b="0" lang="en-US" sz="2000" spc="-1" strike="noStrike">
              <a:latin typeface="Courier New"/>
            </a:endParaRPr>
          </a:p>
        </p:txBody>
      </p:sp>
      <p:graphicFrame>
        <p:nvGraphicFramePr>
          <p:cNvPr id="156" name="Table 4"/>
          <p:cNvGraphicFramePr/>
          <p:nvPr/>
        </p:nvGraphicFramePr>
        <p:xfrm>
          <a:off x="6496200" y="4626720"/>
          <a:ext cx="3333240" cy="719640"/>
        </p:xfrm>
        <a:graphic>
          <a:graphicData uri="http://schemas.openxmlformats.org/drawingml/2006/table">
            <a:tbl>
              <a:tblPr/>
              <a:tblGrid>
                <a:gridCol w="1640160"/>
                <a:gridCol w="1274400"/>
              </a:tblGrid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Loss: </a:t>
                      </a:r>
                      <a:r>
                        <a:rPr b="0" lang="en-US" sz="1500" spc="-1" strike="noStrike">
                          <a:latin typeface="Courier New"/>
                        </a:rPr>
                        <a:t>6.98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MAE: </a:t>
                      </a:r>
                      <a:r>
                        <a:rPr b="0" lang="en-US" sz="1500" spc="-1" strike="noStrike">
                          <a:latin typeface="Courier New"/>
                        </a:rPr>
                        <a:t>1.99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543240" y="1665000"/>
          <a:ext cx="6433560" cy="4940640"/>
        </p:xfrm>
        <a:graphic>
          <a:graphicData uri="http://schemas.openxmlformats.org/drawingml/2006/table">
            <a:tbl>
              <a:tblPr/>
              <a:tblGrid>
                <a:gridCol w="892080"/>
                <a:gridCol w="322560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c01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X1431.PALOVRD2....20.0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c02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c03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c04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X4101.COULEE......500.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c06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X6404.GONDER......345.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c07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c08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c09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c10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c11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X4009.BIG.EDDY....230.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c12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X6333.BRIDGER.....20.0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c13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X2619.SYLMARLA....230.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560" y="136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What is a Power Grid Oscillation?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Content Placeholder 2" descr=""/>
          <p:cNvPicPr/>
          <p:nvPr/>
        </p:nvPicPr>
        <p:blipFill>
          <a:blip r:embed="rId1"/>
          <a:stretch/>
        </p:blipFill>
        <p:spPr>
          <a:xfrm>
            <a:off x="8884440" y="1569960"/>
            <a:ext cx="2905560" cy="211752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2"/>
          <a:stretch/>
        </p:blipFill>
        <p:spPr>
          <a:xfrm>
            <a:off x="8427240" y="3725280"/>
            <a:ext cx="3634560" cy="2725920"/>
          </a:xfrm>
          <a:prstGeom prst="rect">
            <a:avLst/>
          </a:prstGeom>
          <a:ln w="0"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457200" y="2025720"/>
            <a:ext cx="7543800" cy="412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Some oscillation is natural and fine.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Bad oscillations: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Low-frequency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Growing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Can be caused by: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Load changes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Equipment going offline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Problematic equipment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560" y="120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Why is it Important to Detect Them?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34400"/>
            <a:ext cx="4742640" cy="4731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damage equipment and cause cascading blackouts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(See graphic to right: Western US Power Outage on August 10, 1996)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Early detection can identify where and what the problem is, allowing controllers to by-pass the issues and keep the power flowing.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1"/>
          <a:srcRect l="48985" t="23747" r="4118" b="23454"/>
          <a:stretch/>
        </p:blipFill>
        <p:spPr>
          <a:xfrm>
            <a:off x="5888520" y="1600200"/>
            <a:ext cx="5998680" cy="506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Con</a:t>
            </a: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te</a:t>
            </a: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st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53040" y="1741320"/>
            <a:ext cx="1088604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Hosted by PNNL</a:t>
            </a: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Goal: Locate source of oscillation</a:t>
            </a: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4 sets, 13 cases</a:t>
            </a:r>
            <a:endParaRPr b="0" lang="en-US" sz="3150" spc="-1" strike="noStrike">
              <a:latin typeface="Arial"/>
            </a:endParaRPr>
          </a:p>
          <a:p>
            <a:pPr lvl="1" marL="864000" indent="-324000">
              <a:spcAft>
                <a:spcPts val="138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Bus Voltage Angle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38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latin typeface="Arial"/>
              </a:rPr>
              <a:t>Bus Voltage Magnitude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38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Line Current Angle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38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Line Current Magnitude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Bus Voltage Magnitude Was Best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53040" y="1741320"/>
            <a:ext cx="5312160" cy="19735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231240" y="1741320"/>
            <a:ext cx="5312160" cy="1973520"/>
          </a:xfrm>
          <a:prstGeom prst="rect">
            <a:avLst/>
          </a:prstGeom>
          <a:ln w="0">
            <a:noFill/>
          </a:ln>
          <a:effectLst>
            <a:glow rad="127080">
              <a:srgbClr val="81d41a">
                <a:alpha val="80000"/>
              </a:srgbClr>
            </a:glow>
          </a:effectLst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53040" y="3902400"/>
            <a:ext cx="5312160" cy="197352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6231240" y="3902400"/>
            <a:ext cx="5312160" cy="19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Plan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53040" y="1741320"/>
            <a:ext cx="531216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200" spc="-1" strike="noStrike">
                <a:latin typeface="Arial"/>
              </a:rPr>
              <a:t>Classification through Regression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Case 1 columns with timestamps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latin typeface="Arial"/>
              </a:rPr>
              <a:t>(Visual Inspection)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Build 1D-CNN model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Train model on Case 1 data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Apply model to cases 2 – 13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lowest timestamp in each case as oscillation origin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231240" y="1741320"/>
            <a:ext cx="5312160" cy="41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Convolutional Neural Networks (CNNs)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53040" y="1741320"/>
            <a:ext cx="531216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Dense Neural Networks: Recognize specific full sequences</a:t>
            </a: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CNNs: Recognize patterns in space/time</a:t>
            </a:r>
            <a:endParaRPr b="0" lang="en-US" sz="315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2DCNNs: Images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1DCNNs: Time-series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034400" y="1763280"/>
            <a:ext cx="3481200" cy="4114800"/>
          </a:xfrm>
          <a:prstGeom prst="rect">
            <a:avLst/>
          </a:prstGeom>
          <a:ln w="0"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7543800" y="5825520"/>
            <a:ext cx="24667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https://xkcd.com/1838/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Tools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53040" y="1741320"/>
            <a:ext cx="1088604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IDE: RStudio</a:t>
            </a: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Languages: R 4.1, Python 3.7</a:t>
            </a:r>
            <a:endParaRPr b="0" lang="en-US" sz="315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Libraries:</a:t>
            </a:r>
            <a:endParaRPr b="0" lang="en-US" sz="315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latin typeface="Arial"/>
              </a:rPr>
              <a:t>Pacman (manage libraries)</a:t>
            </a:r>
            <a:endParaRPr b="0" lang="en-US" sz="291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latin typeface="Arial"/>
              </a:rPr>
              <a:t>Tidyverse (data wrangling and visualization)</a:t>
            </a:r>
            <a:endParaRPr b="0" lang="en-US" sz="291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latin typeface="Arial"/>
              </a:rPr>
              <a:t>TensorFlow/Keras/KerasTuneR (neural networks)</a:t>
            </a:r>
            <a:endParaRPr b="0" lang="en-US" sz="291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latin typeface="Arial"/>
              </a:rPr>
              <a:t>Reticulate (Python integration)</a:t>
            </a:r>
            <a:endParaRPr b="0" lang="en-US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326160"/>
            <a:ext cx="84909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Data</a:t>
            </a:r>
            <a:endParaRPr b="0" lang="en-US" sz="4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53040" y="2264040"/>
            <a:ext cx="5312160" cy="41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provided in ‘table’ text format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Shape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Time in s, 2701 1/30s increments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58 buses monitored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Cleaning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Remove 1</a:t>
            </a:r>
            <a:r>
              <a:rPr b="0" lang="en-US" sz="1800" spc="-1" strike="noStrike" baseline="14000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10s of data (startup artifacts)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Impute median over NA values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Aft>
                <a:spcPts val="110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Normalize data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31240" y="2322000"/>
            <a:ext cx="5312160" cy="219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DD9745A4E4F945A0352363B7DF74C2" ma:contentTypeVersion="12" ma:contentTypeDescription="Create a new document." ma:contentTypeScope="" ma:versionID="a85094d6483562ccebedc9b9dfb56862">
  <xsd:schema xmlns:xsd="http://www.w3.org/2001/XMLSchema" xmlns:xs="http://www.w3.org/2001/XMLSchema" xmlns:p="http://schemas.microsoft.com/office/2006/metadata/properties" xmlns:ns3="44d8ae97-2af2-43f7-9733-81c61491267d" xmlns:ns4="bad7c96b-15a1-4eae-bd94-cc6ecae0d861" targetNamespace="http://schemas.microsoft.com/office/2006/metadata/properties" ma:root="true" ma:fieldsID="bb3188afd2882d571dff4d63eb890403" ns3:_="" ns4:_="">
    <xsd:import namespace="44d8ae97-2af2-43f7-9733-81c61491267d"/>
    <xsd:import namespace="bad7c96b-15a1-4eae-bd94-cc6ecae0d8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8ae97-2af2-43f7-9733-81c614912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7c96b-15a1-4eae-bd94-cc6ecae0d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C2CCA1-AFAE-4623-B18C-7DE79765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d8ae97-2af2-43f7-9733-81c61491267d"/>
    <ds:schemaRef ds:uri="bad7c96b-15a1-4eae-bd94-cc6ecae0d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175813-B6EA-4821-A5ED-FA03E4A80F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5104D-3930-4D2B-B7B3-B29FAD0037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LibreOffice/7.0.6.2$Windows_X86_64 LibreOffice_project/144abb84a525d8e30c9dbbefa69cbbf2d8d4ae3b</Application>
  <AppVersion>15.0000</AppVersion>
  <Words>130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2021-07-08T16:17:32Z</dcterms:created>
  <dc:creator>Amidan, Brett</dc:creator>
  <dc:description/>
  <dc:language>en-US</dc:language>
  <cp:lastModifiedBy/>
  <dcterms:modified xsi:type="dcterms:W3CDTF">2021-07-14T19:37:47Z</dcterms:modified>
  <cp:revision>17</cp:revision>
  <dc:subject/>
  <dc:title>What is an Oscillation on the Power Grid?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0x010100EADD9745A4E4F945A0352363B7DF74C2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