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53040" y="390204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2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3368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1432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5304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3368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1432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326160"/>
            <a:ext cx="8490600" cy="504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2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53040" y="390204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2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3368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1432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5304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3368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1432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326160"/>
            <a:ext cx="8490600" cy="504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2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53040" y="390204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2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3368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1432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5304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3368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1432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326160"/>
            <a:ext cx="8490600" cy="504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2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53040" y="390204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2312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33368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01432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5304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33368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01432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609480" y="326160"/>
            <a:ext cx="8490600" cy="504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2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53040" y="390204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2312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326160"/>
            <a:ext cx="8490600" cy="504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33368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801432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5304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433368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801432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2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571640"/>
            <a:ext cx="12191760" cy="2285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3200" y="108720"/>
            <a:ext cx="9361440" cy="1414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3200" y="108720"/>
            <a:ext cx="9361440" cy="1414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3200" y="108720"/>
            <a:ext cx="9361440" cy="1414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1800" cy="197280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1800" cy="197280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53040" y="3902400"/>
            <a:ext cx="5311800" cy="197280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6231240" y="3902400"/>
            <a:ext cx="5311800" cy="197280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3200" y="108720"/>
            <a:ext cx="9361440" cy="1414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180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180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4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43960" y="326160"/>
            <a:ext cx="10885680" cy="39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NPNL Power Oscillation Contest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7200" y="4917600"/>
            <a:ext cx="2742840" cy="12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Ben Bragg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09480" y="326160"/>
            <a:ext cx="84906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The Network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53040" y="1741320"/>
            <a:ext cx="5311800" cy="41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Split data and labels into </a:t>
            </a:r>
            <a:r>
              <a:rPr b="0" i="1" lang="en-US" sz="2400" spc="-1" strike="noStrike">
                <a:latin typeface="Arial"/>
              </a:rPr>
              <a:t>train</a:t>
            </a:r>
            <a:r>
              <a:rPr b="0" lang="en-US" sz="2400" spc="-1" strike="noStrike">
                <a:latin typeface="Arial"/>
              </a:rPr>
              <a:t> and </a:t>
            </a:r>
            <a:r>
              <a:rPr b="0" i="1" lang="en-US" sz="2400" spc="-1" strike="noStrike">
                <a:latin typeface="Arial"/>
              </a:rPr>
              <a:t>test</a:t>
            </a:r>
            <a:r>
              <a:rPr b="0" lang="en-US" sz="2400" spc="-1" strike="noStrike">
                <a:latin typeface="Arial"/>
              </a:rPr>
              <a:t> groups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Reshape data and labels for 1DCNN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Create, tune, and fit model to data and labels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Evaluate model on test data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Use model to make predictions from other data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6231240" y="1741320"/>
            <a:ext cx="5311800" cy="26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1DCNN Input Layer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MaxPooling1D Layer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1DCNN Layer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MaxPooling1D Layer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1DCNN Layer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MaxPooling1D Layer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Flatten Layer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Dense Layer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Dense Output Layer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230" name="Table 4"/>
          <p:cNvGraphicFramePr/>
          <p:nvPr/>
        </p:nvGraphicFramePr>
        <p:xfrm>
          <a:off x="6496200" y="4626720"/>
          <a:ext cx="2914200" cy="719640"/>
        </p:xfrm>
        <a:graphic>
          <a:graphicData uri="http://schemas.openxmlformats.org/drawingml/2006/table">
            <a:tbl>
              <a:tblPr/>
              <a:tblGrid>
                <a:gridCol w="1640160"/>
                <a:gridCol w="1274400"/>
              </a:tblGrid>
              <a:tr h="720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720"/>
                        </a:spcAft>
                      </a:pPr>
                      <a:r>
                        <a:rPr b="0" lang="en-US" sz="1500" spc="-1" strike="noStrike">
                          <a:latin typeface="Courier New"/>
                          <a:ea typeface="Microsoft YaHei"/>
                        </a:rPr>
                        <a:t>Loss: 6.98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720"/>
                        </a:spcAft>
                      </a:pPr>
                      <a:r>
                        <a:rPr b="0" lang="en-US" sz="1500" spc="-1" strike="noStrike">
                          <a:latin typeface="Courier New"/>
                          <a:ea typeface="Microsoft YaHei"/>
                        </a:rPr>
                        <a:t>MAE: 1.99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09480" y="326160"/>
            <a:ext cx="84906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4100" spc="-1" strike="noStrike">
              <a:latin typeface="Arial"/>
            </a:endParaRPr>
          </a:p>
        </p:txBody>
      </p:sp>
      <p:graphicFrame>
        <p:nvGraphicFramePr>
          <p:cNvPr id="232" name="Table 2"/>
          <p:cNvGraphicFramePr/>
          <p:nvPr/>
        </p:nvGraphicFramePr>
        <p:xfrm>
          <a:off x="653040" y="1741320"/>
          <a:ext cx="5312160" cy="4848120"/>
        </p:xfrm>
        <a:graphic>
          <a:graphicData uri="http://schemas.openxmlformats.org/drawingml/2006/table">
            <a:tbl>
              <a:tblPr/>
              <a:tblGrid>
                <a:gridCol w="1956600"/>
                <a:gridCol w="3355560"/>
              </a:tblGrid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Bus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X1431.PALOVRD2....20.0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X1403.PARKER......230.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X2202.MIGUEL......230.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X6301.BRIDGER.....345.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X4101.COULEE......500.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X6404.GONDER......345.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X2202.MIGUEL......230.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X6301.BRIDGER.....345.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X1403.PARKER......230.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X1403.PARKER......230.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X4009.BIG.EDDY....230.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X6333.BRIDGER.....20.0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X2619.SYLMARLA....230.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6231240" y="2077560"/>
            <a:ext cx="5312160" cy="346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560" y="1368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What is a Power Grid Oscillation?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202" name="Content Placeholder 2" descr=""/>
          <p:cNvPicPr/>
          <p:nvPr/>
        </p:nvPicPr>
        <p:blipFill>
          <a:blip r:embed="rId1"/>
          <a:stretch/>
        </p:blipFill>
        <p:spPr>
          <a:xfrm>
            <a:off x="8884440" y="1569960"/>
            <a:ext cx="2905200" cy="2117160"/>
          </a:xfrm>
          <a:prstGeom prst="rect">
            <a:avLst/>
          </a:prstGeom>
          <a:ln w="0"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8427240" y="3725280"/>
            <a:ext cx="3634200" cy="2725560"/>
          </a:xfrm>
          <a:prstGeom prst="rect">
            <a:avLst/>
          </a:prstGeom>
          <a:ln w="0">
            <a:noFill/>
          </a:ln>
        </p:spPr>
      </p:pic>
      <p:sp>
        <p:nvSpPr>
          <p:cNvPr id="204" name="CustomShape 2"/>
          <p:cNvSpPr/>
          <p:nvPr/>
        </p:nvSpPr>
        <p:spPr>
          <a:xfrm>
            <a:off x="457200" y="2025720"/>
            <a:ext cx="7543440" cy="41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Some oscillation is natural and fine.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Bad oscillations: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Low-frequency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Continuous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Growing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Can be caused by: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Load changes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Equipment going offline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Problematic equipment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560" y="1206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Why is it Important to Detect Them?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57200" y="1634400"/>
            <a:ext cx="4742280" cy="47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damage equipment and cause cascading blackouts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(See graphic to right: Western US Power Outage on August 10, 1996)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Early detection can identify where and what the problem is, allowing controllers to by-pass the issues and keep the power flowing.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07" name="Picture 6" descr=""/>
          <p:cNvPicPr/>
          <p:nvPr/>
        </p:nvPicPr>
        <p:blipFill>
          <a:blip r:embed="rId1"/>
          <a:srcRect l="48985" t="23747" r="4118" b="23454"/>
          <a:stretch/>
        </p:blipFill>
        <p:spPr>
          <a:xfrm>
            <a:off x="5888520" y="1600200"/>
            <a:ext cx="5998320" cy="506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09480" y="326160"/>
            <a:ext cx="84906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The Contest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53040" y="1741320"/>
            <a:ext cx="10885680" cy="41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2000"/>
          </a:bodyPr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Hosted by PNNL</a:t>
            </a:r>
            <a:endParaRPr b="0" lang="en-US" sz="31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386"/>
              </a:spcAft>
            </a:pPr>
            <a:endParaRPr b="0" lang="en-US" sz="315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Goal: Locate source of oscillation</a:t>
            </a:r>
            <a:endParaRPr b="0" lang="en-US" sz="31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386"/>
              </a:spcAft>
            </a:pPr>
            <a:endParaRPr b="0" lang="en-US" sz="315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4 sets, 13 cases</a:t>
            </a:r>
            <a:endParaRPr b="0" lang="en-US" sz="315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Bus Voltage Angle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1800" spc="-1" strike="noStrike">
                <a:latin typeface="Arial"/>
              </a:rPr>
              <a:t>Bus Voltage Magnitude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Line Current Angle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Line Current Magnitude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09480" y="326160"/>
            <a:ext cx="84906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Bus Voltage Magnitude Was Best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653040" y="1741320"/>
            <a:ext cx="5311800" cy="1973160"/>
          </a:xfrm>
          <a:prstGeom prst="rect">
            <a:avLst/>
          </a:prstGeom>
          <a:ln w="0">
            <a:noFill/>
          </a:ln>
        </p:spPr>
      </p:pic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6231240" y="1741320"/>
            <a:ext cx="5311800" cy="1973160"/>
          </a:xfrm>
          <a:prstGeom prst="rect">
            <a:avLst/>
          </a:prstGeom>
          <a:ln w="0">
            <a:noFill/>
          </a:ln>
          <a:effectLst>
            <a:glow rad="127080">
              <a:srgbClr val="81d41a">
                <a:alpha val="80000"/>
              </a:srgbClr>
            </a:glow>
          </a:effectLst>
        </p:spPr>
      </p:pic>
      <p:pic>
        <p:nvPicPr>
          <p:cNvPr id="213" name="" descr=""/>
          <p:cNvPicPr/>
          <p:nvPr/>
        </p:nvPicPr>
        <p:blipFill>
          <a:blip r:embed="rId3"/>
          <a:stretch/>
        </p:blipFill>
        <p:spPr>
          <a:xfrm>
            <a:off x="653040" y="3902400"/>
            <a:ext cx="5311800" cy="197316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4"/>
          <a:stretch/>
        </p:blipFill>
        <p:spPr>
          <a:xfrm>
            <a:off x="6231240" y="3902400"/>
            <a:ext cx="5311800" cy="197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09480" y="326160"/>
            <a:ext cx="84906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My Plan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53040" y="1741320"/>
            <a:ext cx="5311800" cy="41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3640">
              <a:lnSpc>
                <a:spcPct val="100000"/>
              </a:lnSpc>
              <a:spcBef>
                <a:spcPts val="1729"/>
              </a:spcBef>
              <a:spcAft>
                <a:spcPts val="865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200" spc="-1" strike="noStrike">
                <a:latin typeface="Arial"/>
              </a:rPr>
              <a:t>Classification through Regression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729"/>
              </a:spcBef>
              <a:spcAft>
                <a:spcPts val="865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Mark Case 1 columns with timestamps</a:t>
            </a:r>
            <a:endParaRPr b="0" lang="en-US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65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600" spc="-1" strike="noStrike">
                <a:latin typeface="Arial"/>
              </a:rPr>
              <a:t>(Visual Inspection)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729"/>
              </a:spcBef>
              <a:spcAft>
                <a:spcPts val="865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Build 1D-CNN model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729"/>
              </a:spcBef>
              <a:spcAft>
                <a:spcPts val="865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Train model on Case 1 data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729"/>
              </a:spcBef>
              <a:spcAft>
                <a:spcPts val="865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Apply model to cases 2 – 13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729"/>
              </a:spcBef>
              <a:spcAft>
                <a:spcPts val="865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Mark lowest timestamp in each case as oscillation origin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6231240" y="1741320"/>
            <a:ext cx="5311800" cy="413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09480" y="326160"/>
            <a:ext cx="84906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Convolutional Neural Networks (CNNs)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53040" y="1741320"/>
            <a:ext cx="5311800" cy="41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Dense Neural Networks: Recognize specific full sequences</a:t>
            </a:r>
            <a:endParaRPr b="0" lang="en-US" sz="315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CNNs: Recognize patterns in space/time</a:t>
            </a:r>
            <a:endParaRPr b="0" lang="en-US" sz="315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latin typeface="Arial"/>
              </a:rPr>
              <a:t>2DCNNs: Images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latin typeface="Arial"/>
              </a:rPr>
              <a:t>1DCNNs: Time-series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7034400" y="1763280"/>
            <a:ext cx="3480840" cy="4114440"/>
          </a:xfrm>
          <a:prstGeom prst="rect">
            <a:avLst/>
          </a:prstGeom>
          <a:ln w="0">
            <a:noFill/>
          </a:ln>
        </p:spPr>
      </p:pic>
      <p:sp>
        <p:nvSpPr>
          <p:cNvPr id="221" name="CustomShape 3"/>
          <p:cNvSpPr/>
          <p:nvPr/>
        </p:nvSpPr>
        <p:spPr>
          <a:xfrm>
            <a:off x="7543800" y="5825520"/>
            <a:ext cx="24663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https://xkcd.com/1838/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09480" y="326160"/>
            <a:ext cx="84906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My Tools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53040" y="1741320"/>
            <a:ext cx="10885680" cy="41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IDE: RStudio</a:t>
            </a:r>
            <a:endParaRPr b="0" lang="en-US" sz="315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Languages: R 4.1, Python 3.7</a:t>
            </a:r>
            <a:endParaRPr b="0" lang="en-US" sz="315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Libraries:</a:t>
            </a:r>
            <a:endParaRPr b="0" lang="en-US" sz="315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910" spc="-1" strike="noStrike">
                <a:latin typeface="Arial"/>
              </a:rPr>
              <a:t>Pacman (manage libraries)</a:t>
            </a:r>
            <a:endParaRPr b="0" lang="en-US" sz="291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910" spc="-1" strike="noStrike">
                <a:latin typeface="Arial"/>
              </a:rPr>
              <a:t>Tidyverse (data wrangling and visualization)</a:t>
            </a:r>
            <a:endParaRPr b="0" lang="en-US" sz="291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910" spc="-1" strike="noStrike">
                <a:latin typeface="Arial"/>
              </a:rPr>
              <a:t>TensorFlow/Keras/KerasTuneR (neural networks)</a:t>
            </a:r>
            <a:endParaRPr b="0" lang="en-US" sz="291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910" spc="-1" strike="noStrike">
                <a:latin typeface="Arial"/>
              </a:rPr>
              <a:t>Reticulate (Python integration)</a:t>
            </a:r>
            <a:endParaRPr b="0" lang="en-US" sz="29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09480" y="326160"/>
            <a:ext cx="84906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The Data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53040" y="2264040"/>
            <a:ext cx="5311800" cy="41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Data provided in ‘table’ text format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386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Shape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Time in s, 2701 1/30s increments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58 buses monitored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Cleaning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Remove 1</a:t>
            </a:r>
            <a:r>
              <a:rPr b="0" lang="en-US" sz="1800" spc="-1" strike="noStrike" baseline="14000000">
                <a:latin typeface="Arial"/>
              </a:rPr>
              <a:t>st</a:t>
            </a:r>
            <a:r>
              <a:rPr b="0" lang="en-US" sz="1800" spc="-1" strike="noStrike">
                <a:latin typeface="Arial"/>
              </a:rPr>
              <a:t> 10s of data (startup artifacts)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Impute median over NA values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Normalize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386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6231240" y="2322000"/>
            <a:ext cx="5311800" cy="219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DD9745A4E4F945A0352363B7DF74C2" ma:contentTypeVersion="12" ma:contentTypeDescription="Create a new document." ma:contentTypeScope="" ma:versionID="a85094d6483562ccebedc9b9dfb56862">
  <xsd:schema xmlns:xsd="http://www.w3.org/2001/XMLSchema" xmlns:xs="http://www.w3.org/2001/XMLSchema" xmlns:p="http://schemas.microsoft.com/office/2006/metadata/properties" xmlns:ns3="44d8ae97-2af2-43f7-9733-81c61491267d" xmlns:ns4="bad7c96b-15a1-4eae-bd94-cc6ecae0d861" targetNamespace="http://schemas.microsoft.com/office/2006/metadata/properties" ma:root="true" ma:fieldsID="bb3188afd2882d571dff4d63eb890403" ns3:_="" ns4:_="">
    <xsd:import namespace="44d8ae97-2af2-43f7-9733-81c61491267d"/>
    <xsd:import namespace="bad7c96b-15a1-4eae-bd94-cc6ecae0d8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d8ae97-2af2-43f7-9733-81c6149126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d7c96b-15a1-4eae-bd94-cc6ecae0d86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C2CCA1-AFAE-4623-B18C-7DE79765F3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d8ae97-2af2-43f7-9733-81c61491267d"/>
    <ds:schemaRef ds:uri="bad7c96b-15a1-4eae-bd94-cc6ecae0d8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175813-B6EA-4821-A5ED-FA03E4A80F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65104D-3930-4D2B-B7B3-B29FAD0037F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Application>LibreOffice/7.0.6.2$Windows_X86_64 LibreOffice_project/144abb84a525d8e30c9dbbefa69cbbf2d8d4ae3b</Application>
  <AppVersion>15.0000</AppVersion>
  <Words>130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2021-07-08T16:17:32Z</dcterms:created>
  <dc:creator>Amidan, Brett</dc:creator>
  <dc:description/>
  <dc:language>en-US</dc:language>
  <cp:lastModifiedBy/>
  <dcterms:modified xsi:type="dcterms:W3CDTF">2021-07-15T10:11:34Z</dcterms:modified>
  <cp:revision>18</cp:revision>
  <dc:subject/>
  <dc:title>What is an Oscillation on the Power Grid?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0x010100EADD9745A4E4F945A0352363B7DF74C2</vt:lpwstr>
  </property>
  <property fmtid="{D5CDD505-2E9C-101B-9397-08002B2CF9AE}" pid="3" name="PresentationFormat">
    <vt:lpwstr>Widescreen</vt:lpwstr>
  </property>
  <property fmtid="{D5CDD505-2E9C-101B-9397-08002B2CF9AE}" pid="4" name="Slides">
    <vt:i4>2</vt:i4>
  </property>
</Properties>
</file>