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drawings/drawing3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17.xml" ContentType="application/vnd.openxmlformats-officedocument.drawingml.chart+xml"/>
  <Override PartName="/ppt/drawings/drawing4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6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39" r:id="rId11"/>
    <p:sldId id="327" r:id="rId12"/>
    <p:sldId id="340" r:id="rId13"/>
    <p:sldId id="342" r:id="rId14"/>
    <p:sldId id="343" r:id="rId15"/>
    <p:sldId id="334" r:id="rId16"/>
    <p:sldId id="330" r:id="rId17"/>
    <p:sldId id="331" r:id="rId18"/>
    <p:sldId id="332" r:id="rId19"/>
    <p:sldId id="333" r:id="rId20"/>
    <p:sldId id="335" r:id="rId21"/>
    <p:sldId id="338" r:id="rId22"/>
    <p:sldId id="337" r:id="rId23"/>
    <p:sldId id="341" r:id="rId24"/>
    <p:sldId id="33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а" id="{BBDDFA10-8DC3-4491-8D53-62D2D81D4FA2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39"/>
            <p14:sldId id="327"/>
            <p14:sldId id="340"/>
            <p14:sldId id="342"/>
            <p14:sldId id="343"/>
            <p14:sldId id="334"/>
            <p14:sldId id="330"/>
            <p14:sldId id="331"/>
            <p14:sldId id="332"/>
            <p14:sldId id="333"/>
            <p14:sldId id="335"/>
            <p14:sldId id="338"/>
            <p14:sldId id="337"/>
            <p14:sldId id="341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E75B6"/>
    <a:srgbClr val="BFBFBF"/>
    <a:srgbClr val="00B473"/>
    <a:srgbClr val="FFC000"/>
    <a:srgbClr val="AFAFAF"/>
    <a:srgbClr val="7FD7A7"/>
    <a:srgbClr val="009D55"/>
    <a:srgbClr val="F0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0" autoAdjust="0"/>
    <p:restoredTop sz="83977" autoAdjust="0"/>
  </p:normalViewPr>
  <p:slideViewPr>
    <p:cSldViewPr snapToGrid="0">
      <p:cViewPr varScale="1">
        <p:scale>
          <a:sx n="96" d="100"/>
          <a:sy n="96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%20&#8212;%20&#1076;&#1083;&#1103;%20&#1087;&#1088;&#1077;&#1079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3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3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3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3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3" TargetMode="Externa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&#1050;&#1085;&#1080;&#1075;&#1072;3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&#1050;&#1085;&#1080;&#1075;&#1072;3" TargetMode="Externa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&#1050;&#1085;&#1080;&#1075;&#1072;3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%20&#8212;%20&#1076;&#1083;&#1103;%20&#1087;&#1088;&#1077;&#1079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%20&#8212;%20&#1076;&#1083;&#1103;%20&#1087;&#1088;&#1077;&#1079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%20&#8212;%20&#1076;&#1083;&#1103;%20&#1087;&#1088;&#1077;&#1079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%20&#8212;%20&#1076;&#1083;&#1103;%20&#1087;&#1088;&#1077;&#1079;&#109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_bb%20&#8212;%20&#1082;&#1086;&#1087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_bb%20&#8212;%20&#1082;&#1086;&#1087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44;&#1072;&#1085;&#1080;&#1083;\&#1050;&#1055;&#1056;&#1040;\&#1041;&#1072;&#1074;&#1083;&#1099;\&#1056;&#1072;&#1073;&#1086;&#1095;&#1072;&#1103;\&#1041;&#1088;&#1091;&#1082;&#1089;-&#1050;&#1086;&#1088;&#1080;\&#1050;&#1050;&#1044;_&#1057;1_bb%20&#8212;%20&#1082;&#1086;&#1087;&#1080;&#110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emeevDV\Desktop\&#1091;&#1076;&#1072;&#1083;&#1080;&#1090;&#1100;\&#1054;&#1060;&#1055;_&#1053;&#1054;&#1056;&#1052;&#1040;&#1051;&#1068;&#1053;&#1054;&#1043;&#1054;%20&#1063;&#1045;&#1051;&#1054;&#1042;&#1045;&#1050;&#104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87638888888889"/>
          <c:y val="8.3154761904761898E-2"/>
          <c:w val="0.76394409722222223"/>
          <c:h val="0.7519595238095238"/>
        </c:manualLayout>
      </c:layout>
      <c:scatterChart>
        <c:scatterStyle val="lineMarker"/>
        <c:varyColors val="0"/>
        <c:ser>
          <c:idx val="0"/>
          <c:order val="0"/>
          <c:tx>
            <c:v>Вся выборка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xVal>
            <c:numRef>
              <c:f>'СВОД_ЦЕНТРИФУГА (2)'!$J$3:$J$48</c:f>
              <c:numCache>
                <c:formatCode>0.00</c:formatCode>
                <c:ptCount val="46"/>
                <c:pt idx="0">
                  <c:v>0.88327140883485389</c:v>
                </c:pt>
                <c:pt idx="1">
                  <c:v>1.71032560502779</c:v>
                </c:pt>
                <c:pt idx="2">
                  <c:v>1.3787202635840932</c:v>
                </c:pt>
                <c:pt idx="3">
                  <c:v>1.8665579563211705</c:v>
                </c:pt>
                <c:pt idx="4">
                  <c:v>1.8284169394311645</c:v>
                </c:pt>
                <c:pt idx="5">
                  <c:v>1.8316426113409277</c:v>
                </c:pt>
                <c:pt idx="6">
                  <c:v>2.1327646718989111</c:v>
                </c:pt>
                <c:pt idx="7">
                  <c:v>0.57993350477029426</c:v>
                </c:pt>
                <c:pt idx="8">
                  <c:v>1.2282592111012938</c:v>
                </c:pt>
                <c:pt idx="9">
                  <c:v>1.3363062095621219</c:v>
                </c:pt>
                <c:pt idx="10">
                  <c:v>1.3465177983639942</c:v>
                </c:pt>
                <c:pt idx="11">
                  <c:v>1.2919309700404982</c:v>
                </c:pt>
                <c:pt idx="12">
                  <c:v>1.0629880069054678</c:v>
                </c:pt>
                <c:pt idx="13">
                  <c:v>0.77069555026980252</c:v>
                </c:pt>
                <c:pt idx="14">
                  <c:v>1.0025740068320432</c:v>
                </c:pt>
                <c:pt idx="15">
                  <c:v>0.8329718788234497</c:v>
                </c:pt>
                <c:pt idx="16">
                  <c:v>2.7203298957969957</c:v>
                </c:pt>
                <c:pt idx="17">
                  <c:v>1.375356199635835</c:v>
                </c:pt>
                <c:pt idx="18">
                  <c:v>2.0073126386549829</c:v>
                </c:pt>
                <c:pt idx="19">
                  <c:v>0.54932710494872683</c:v>
                </c:pt>
                <c:pt idx="20">
                  <c:v>1.3245323570650438</c:v>
                </c:pt>
                <c:pt idx="21">
                  <c:v>1.4547859349066159</c:v>
                </c:pt>
                <c:pt idx="22">
                  <c:v>0.56617409977036715</c:v>
                </c:pt>
                <c:pt idx="23">
                  <c:v>1.8569533817705186</c:v>
                </c:pt>
                <c:pt idx="24">
                  <c:v>1.2617035322070678</c:v>
                </c:pt>
                <c:pt idx="25">
                  <c:v>0.99190270074334175</c:v>
                </c:pt>
                <c:pt idx="26">
                  <c:v>1.3308008840703323</c:v>
                </c:pt>
                <c:pt idx="27">
                  <c:v>2.0662508714724099</c:v>
                </c:pt>
                <c:pt idx="28">
                  <c:v>0.69947865318828306</c:v>
                </c:pt>
                <c:pt idx="29">
                  <c:v>0.82841686957951399</c:v>
                </c:pt>
                <c:pt idx="30">
                  <c:v>1.0176076460206098</c:v>
                </c:pt>
                <c:pt idx="31">
                  <c:v>0.82212119333369449</c:v>
                </c:pt>
                <c:pt idx="32">
                  <c:v>1.3995073024658258</c:v>
                </c:pt>
                <c:pt idx="33">
                  <c:v>1.1150565294323815</c:v>
                </c:pt>
                <c:pt idx="34">
                  <c:v>0.81577497532416099</c:v>
                </c:pt>
                <c:pt idx="35">
                  <c:v>3.4661671812573265</c:v>
                </c:pt>
                <c:pt idx="36">
                  <c:v>2.3527175362445867</c:v>
                </c:pt>
                <c:pt idx="37">
                  <c:v>1.6565960810154892</c:v>
                </c:pt>
                <c:pt idx="38">
                  <c:v>2.0694426453384085</c:v>
                </c:pt>
                <c:pt idx="39">
                  <c:v>1.2260406695371935</c:v>
                </c:pt>
                <c:pt idx="40">
                  <c:v>0.79959005890211143</c:v>
                </c:pt>
                <c:pt idx="41">
                  <c:v>2.1218304602782245</c:v>
                </c:pt>
                <c:pt idx="42">
                  <c:v>1.4020113190811319</c:v>
                </c:pt>
                <c:pt idx="43">
                  <c:v>0.62273210579714866</c:v>
                </c:pt>
                <c:pt idx="44">
                  <c:v>2.8796423608658981</c:v>
                </c:pt>
                <c:pt idx="45">
                  <c:v>2.1043224426920162</c:v>
                </c:pt>
              </c:numCache>
            </c:numRef>
          </c:xVal>
          <c:yVal>
            <c:numRef>
              <c:f>'СВОД_ЦЕНТРИФУГА (2)'!$I$3:$I$48</c:f>
              <c:numCache>
                <c:formatCode>0.00</c:formatCode>
                <c:ptCount val="46"/>
                <c:pt idx="0">
                  <c:v>2.6</c:v>
                </c:pt>
                <c:pt idx="1">
                  <c:v>1.8</c:v>
                </c:pt>
                <c:pt idx="2">
                  <c:v>1.91</c:v>
                </c:pt>
                <c:pt idx="3">
                  <c:v>1.58</c:v>
                </c:pt>
                <c:pt idx="4">
                  <c:v>1.86</c:v>
                </c:pt>
                <c:pt idx="5">
                  <c:v>2.06</c:v>
                </c:pt>
                <c:pt idx="6">
                  <c:v>1.91</c:v>
                </c:pt>
                <c:pt idx="7">
                  <c:v>2.75</c:v>
                </c:pt>
                <c:pt idx="8">
                  <c:v>2.4</c:v>
                </c:pt>
                <c:pt idx="9">
                  <c:v>2.2000000000000002</c:v>
                </c:pt>
                <c:pt idx="10">
                  <c:v>2.4500000000000002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2.62</c:v>
                </c:pt>
                <c:pt idx="14">
                  <c:v>2.4</c:v>
                </c:pt>
                <c:pt idx="15">
                  <c:v>2.35</c:v>
                </c:pt>
                <c:pt idx="16">
                  <c:v>2.2999999999999998</c:v>
                </c:pt>
                <c:pt idx="17">
                  <c:v>2.35</c:v>
                </c:pt>
                <c:pt idx="18">
                  <c:v>2.1</c:v>
                </c:pt>
                <c:pt idx="19">
                  <c:v>1.7</c:v>
                </c:pt>
                <c:pt idx="20">
                  <c:v>1.95</c:v>
                </c:pt>
                <c:pt idx="21">
                  <c:v>1.85</c:v>
                </c:pt>
                <c:pt idx="22">
                  <c:v>1.88</c:v>
                </c:pt>
                <c:pt idx="23">
                  <c:v>1.89</c:v>
                </c:pt>
                <c:pt idx="24">
                  <c:v>2.2000000000000002</c:v>
                </c:pt>
                <c:pt idx="25">
                  <c:v>2.35</c:v>
                </c:pt>
                <c:pt idx="26">
                  <c:v>2.2000000000000002</c:v>
                </c:pt>
                <c:pt idx="27">
                  <c:v>1.96</c:v>
                </c:pt>
                <c:pt idx="28">
                  <c:v>2.9</c:v>
                </c:pt>
                <c:pt idx="29">
                  <c:v>2.4500000000000002</c:v>
                </c:pt>
                <c:pt idx="30">
                  <c:v>2.4</c:v>
                </c:pt>
                <c:pt idx="31">
                  <c:v>2.6</c:v>
                </c:pt>
                <c:pt idx="32" formatCode="General">
                  <c:v>2.1</c:v>
                </c:pt>
                <c:pt idx="33">
                  <c:v>2.5</c:v>
                </c:pt>
                <c:pt idx="34" formatCode="General">
                  <c:v>2.2000000000000002</c:v>
                </c:pt>
                <c:pt idx="35" formatCode="General">
                  <c:v>1.85</c:v>
                </c:pt>
                <c:pt idx="36" formatCode="General">
                  <c:v>2</c:v>
                </c:pt>
                <c:pt idx="37" formatCode="General">
                  <c:v>2</c:v>
                </c:pt>
                <c:pt idx="38" formatCode="General">
                  <c:v>1.77</c:v>
                </c:pt>
                <c:pt idx="39" formatCode="General">
                  <c:v>2.2999999999999998</c:v>
                </c:pt>
                <c:pt idx="40" formatCode="General">
                  <c:v>2.86</c:v>
                </c:pt>
                <c:pt idx="41" formatCode="General">
                  <c:v>2.23</c:v>
                </c:pt>
                <c:pt idx="42" formatCode="General">
                  <c:v>2.2000000000000002</c:v>
                </c:pt>
                <c:pt idx="43" formatCode="General">
                  <c:v>2.7</c:v>
                </c:pt>
                <c:pt idx="44" formatCode="General">
                  <c:v>2.2000000000000002</c:v>
                </c:pt>
                <c:pt idx="45" formatCode="General">
                  <c:v>1.87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55-4DB2-BF56-02D77096FE31}"/>
            </c:ext>
          </c:extLst>
        </c:ser>
        <c:ser>
          <c:idx val="1"/>
          <c:order val="1"/>
          <c:tx>
            <c:v>Бавлы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'СВОД_ЦЕНТРИФУГА (2)'!$J$3:$J$43</c:f>
              <c:numCache>
                <c:formatCode>0.00</c:formatCode>
                <c:ptCount val="41"/>
                <c:pt idx="0">
                  <c:v>0.88327140883485389</c:v>
                </c:pt>
                <c:pt idx="1">
                  <c:v>1.71032560502779</c:v>
                </c:pt>
                <c:pt idx="2">
                  <c:v>1.3787202635840932</c:v>
                </c:pt>
                <c:pt idx="3">
                  <c:v>1.8665579563211705</c:v>
                </c:pt>
                <c:pt idx="4">
                  <c:v>1.8284169394311645</c:v>
                </c:pt>
                <c:pt idx="5">
                  <c:v>1.8316426113409277</c:v>
                </c:pt>
                <c:pt idx="6">
                  <c:v>2.1327646718989111</c:v>
                </c:pt>
                <c:pt idx="7">
                  <c:v>0.57993350477029426</c:v>
                </c:pt>
                <c:pt idx="8">
                  <c:v>1.2282592111012938</c:v>
                </c:pt>
                <c:pt idx="9">
                  <c:v>1.3363062095621219</c:v>
                </c:pt>
                <c:pt idx="10">
                  <c:v>1.3465177983639942</c:v>
                </c:pt>
                <c:pt idx="11">
                  <c:v>1.2919309700404982</c:v>
                </c:pt>
                <c:pt idx="12">
                  <c:v>1.0629880069054678</c:v>
                </c:pt>
                <c:pt idx="13">
                  <c:v>0.77069555026980252</c:v>
                </c:pt>
                <c:pt idx="14">
                  <c:v>1.0025740068320432</c:v>
                </c:pt>
                <c:pt idx="15">
                  <c:v>0.8329718788234497</c:v>
                </c:pt>
                <c:pt idx="16">
                  <c:v>2.7203298957969957</c:v>
                </c:pt>
                <c:pt idx="17">
                  <c:v>1.375356199635835</c:v>
                </c:pt>
                <c:pt idx="18">
                  <c:v>2.0073126386549829</c:v>
                </c:pt>
                <c:pt idx="19">
                  <c:v>0.54932710494872683</c:v>
                </c:pt>
                <c:pt idx="20">
                  <c:v>1.3245323570650438</c:v>
                </c:pt>
                <c:pt idx="21">
                  <c:v>1.4547859349066159</c:v>
                </c:pt>
                <c:pt idx="22">
                  <c:v>0.56617409977036715</c:v>
                </c:pt>
                <c:pt idx="23">
                  <c:v>1.8569533817705186</c:v>
                </c:pt>
                <c:pt idx="24">
                  <c:v>1.2617035322070678</c:v>
                </c:pt>
                <c:pt idx="25">
                  <c:v>0.99190270074334175</c:v>
                </c:pt>
                <c:pt idx="26">
                  <c:v>1.3308008840703323</c:v>
                </c:pt>
                <c:pt idx="27">
                  <c:v>2.0662508714724099</c:v>
                </c:pt>
                <c:pt idx="28">
                  <c:v>0.69947865318828306</c:v>
                </c:pt>
                <c:pt idx="29">
                  <c:v>0.82841686957951399</c:v>
                </c:pt>
                <c:pt idx="30">
                  <c:v>1.0176076460206098</c:v>
                </c:pt>
                <c:pt idx="31">
                  <c:v>0.82212119333369449</c:v>
                </c:pt>
                <c:pt idx="32">
                  <c:v>1.3995073024658258</c:v>
                </c:pt>
                <c:pt idx="33">
                  <c:v>1.1150565294323815</c:v>
                </c:pt>
                <c:pt idx="34">
                  <c:v>0.81577497532416099</c:v>
                </c:pt>
                <c:pt idx="35">
                  <c:v>3.4661671812573265</c:v>
                </c:pt>
                <c:pt idx="36">
                  <c:v>2.3527175362445867</c:v>
                </c:pt>
                <c:pt idx="37">
                  <c:v>1.6565960810154892</c:v>
                </c:pt>
                <c:pt idx="38">
                  <c:v>2.0694426453384085</c:v>
                </c:pt>
                <c:pt idx="39">
                  <c:v>1.2260406695371935</c:v>
                </c:pt>
                <c:pt idx="40">
                  <c:v>0.79959005890211143</c:v>
                </c:pt>
              </c:numCache>
            </c:numRef>
          </c:xVal>
          <c:yVal>
            <c:numRef>
              <c:f>'СВОД_ЦЕНТРИФУГА (2)'!$I$3:$I$43</c:f>
              <c:numCache>
                <c:formatCode>0.00</c:formatCode>
                <c:ptCount val="41"/>
                <c:pt idx="0">
                  <c:v>2.6</c:v>
                </c:pt>
                <c:pt idx="1">
                  <c:v>1.8</c:v>
                </c:pt>
                <c:pt idx="2">
                  <c:v>1.91</c:v>
                </c:pt>
                <c:pt idx="3">
                  <c:v>1.58</c:v>
                </c:pt>
                <c:pt idx="4">
                  <c:v>1.86</c:v>
                </c:pt>
                <c:pt idx="5">
                  <c:v>2.06</c:v>
                </c:pt>
                <c:pt idx="6">
                  <c:v>1.91</c:v>
                </c:pt>
                <c:pt idx="7">
                  <c:v>2.75</c:v>
                </c:pt>
                <c:pt idx="8">
                  <c:v>2.4</c:v>
                </c:pt>
                <c:pt idx="9">
                  <c:v>2.2000000000000002</c:v>
                </c:pt>
                <c:pt idx="10">
                  <c:v>2.4500000000000002</c:v>
                </c:pt>
                <c:pt idx="11">
                  <c:v>2.2000000000000002</c:v>
                </c:pt>
                <c:pt idx="12">
                  <c:v>2.2999999999999998</c:v>
                </c:pt>
                <c:pt idx="13">
                  <c:v>2.62</c:v>
                </c:pt>
                <c:pt idx="14">
                  <c:v>2.4</c:v>
                </c:pt>
                <c:pt idx="15">
                  <c:v>2.35</c:v>
                </c:pt>
                <c:pt idx="16">
                  <c:v>2.2999999999999998</c:v>
                </c:pt>
                <c:pt idx="17">
                  <c:v>2.35</c:v>
                </c:pt>
                <c:pt idx="18">
                  <c:v>2.1</c:v>
                </c:pt>
                <c:pt idx="19">
                  <c:v>1.7</c:v>
                </c:pt>
                <c:pt idx="20">
                  <c:v>1.95</c:v>
                </c:pt>
                <c:pt idx="21">
                  <c:v>1.85</c:v>
                </c:pt>
                <c:pt idx="22">
                  <c:v>1.88</c:v>
                </c:pt>
                <c:pt idx="23">
                  <c:v>1.89</c:v>
                </c:pt>
                <c:pt idx="24">
                  <c:v>2.2000000000000002</c:v>
                </c:pt>
                <c:pt idx="25">
                  <c:v>2.35</c:v>
                </c:pt>
                <c:pt idx="26">
                  <c:v>2.2000000000000002</c:v>
                </c:pt>
                <c:pt idx="27">
                  <c:v>1.96</c:v>
                </c:pt>
                <c:pt idx="28">
                  <c:v>2.9</c:v>
                </c:pt>
                <c:pt idx="29">
                  <c:v>2.4500000000000002</c:v>
                </c:pt>
                <c:pt idx="30">
                  <c:v>2.4</c:v>
                </c:pt>
                <c:pt idx="31">
                  <c:v>2.6</c:v>
                </c:pt>
                <c:pt idx="32" formatCode="General">
                  <c:v>2.1</c:v>
                </c:pt>
                <c:pt idx="33">
                  <c:v>2.5</c:v>
                </c:pt>
                <c:pt idx="34" formatCode="General">
                  <c:v>2.2000000000000002</c:v>
                </c:pt>
                <c:pt idx="35" formatCode="General">
                  <c:v>1.85</c:v>
                </c:pt>
                <c:pt idx="36" formatCode="General">
                  <c:v>2</c:v>
                </c:pt>
                <c:pt idx="37" formatCode="General">
                  <c:v>2</c:v>
                </c:pt>
                <c:pt idx="38" formatCode="General">
                  <c:v>1.77</c:v>
                </c:pt>
                <c:pt idx="39" formatCode="General">
                  <c:v>2.2999999999999998</c:v>
                </c:pt>
                <c:pt idx="40" formatCode="General">
                  <c:v>2.86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55-4DB2-BF56-02D77096FE31}"/>
            </c:ext>
          </c:extLst>
        </c:ser>
        <c:ser>
          <c:idx val="3"/>
          <c:order val="2"/>
          <c:tx>
            <c:v>Тат-Кандыз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'СВОД_ЦЕНТРИФУГА (2)'!$J$41:$J$48</c:f>
              <c:numCache>
                <c:formatCode>0.00</c:formatCode>
                <c:ptCount val="8"/>
                <c:pt idx="0">
                  <c:v>2.0694426453384085</c:v>
                </c:pt>
                <c:pt idx="1">
                  <c:v>1.2260406695371935</c:v>
                </c:pt>
                <c:pt idx="2">
                  <c:v>0.79959005890211143</c:v>
                </c:pt>
                <c:pt idx="3">
                  <c:v>2.1218304602782245</c:v>
                </c:pt>
                <c:pt idx="4">
                  <c:v>1.4020113190811319</c:v>
                </c:pt>
                <c:pt idx="5">
                  <c:v>0.62273210579714866</c:v>
                </c:pt>
                <c:pt idx="6">
                  <c:v>2.8796423608658981</c:v>
                </c:pt>
                <c:pt idx="7">
                  <c:v>2.1043224426920162</c:v>
                </c:pt>
              </c:numCache>
            </c:numRef>
          </c:xVal>
          <c:yVal>
            <c:numRef>
              <c:f>'СВОД_ЦЕНТРИФУГА (2)'!$I$41:$I$48</c:f>
              <c:numCache>
                <c:formatCode>General</c:formatCode>
                <c:ptCount val="8"/>
                <c:pt idx="0">
                  <c:v>1.77</c:v>
                </c:pt>
                <c:pt idx="1">
                  <c:v>2.2999999999999998</c:v>
                </c:pt>
                <c:pt idx="2">
                  <c:v>2.86</c:v>
                </c:pt>
                <c:pt idx="3">
                  <c:v>2.23</c:v>
                </c:pt>
                <c:pt idx="4">
                  <c:v>2.2000000000000002</c:v>
                </c:pt>
                <c:pt idx="5">
                  <c:v>2.7</c:v>
                </c:pt>
                <c:pt idx="6">
                  <c:v>2.2000000000000002</c:v>
                </c:pt>
                <c:pt idx="7">
                  <c:v>1.87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F55-4DB2-BF56-02D77096FE31}"/>
            </c:ext>
          </c:extLst>
        </c:ser>
        <c:ser>
          <c:idx val="5"/>
          <c:order val="3"/>
          <c:tx>
            <c:v>Модель</c:v>
          </c:tx>
          <c:spPr>
            <a:ln w="3175" cap="rnd">
              <a:noFill/>
              <a:prstDash val="lgDash"/>
              <a:round/>
            </a:ln>
            <a:effectLst/>
          </c:spPr>
          <c:marker>
            <c:symbol val="none"/>
          </c:marker>
          <c:xVal>
            <c:numRef>
              <c:f>'СВОД_ЦЕНТРИФУГА (2)'!$O$3:$O$23</c:f>
              <c:numCache>
                <c:formatCode>0.00</c:formatCode>
                <c:ptCount val="21"/>
                <c:pt idx="0">
                  <c:v>0.58219305966120871</c:v>
                </c:pt>
                <c:pt idx="1">
                  <c:v>0.80197923036558705</c:v>
                </c:pt>
                <c:pt idx="2">
                  <c:v>0.98092213729737499</c:v>
                </c:pt>
                <c:pt idx="3">
                  <c:v>1.1391566144512795</c:v>
                </c:pt>
                <c:pt idx="4">
                  <c:v>1.2849179527721726</c:v>
                </c:pt>
                <c:pt idx="5">
                  <c:v>1.4225006243860956</c:v>
                </c:pt>
                <c:pt idx="6">
                  <c:v>1.5544562824597941</c:v>
                </c:pt>
                <c:pt idx="7">
                  <c:v>1.6824308924171074</c:v>
                </c:pt>
                <c:pt idx="8">
                  <c:v>1.8075478440825483</c:v>
                </c:pt>
                <c:pt idx="9">
                  <c:v>1.9306059598471477</c:v>
                </c:pt>
                <c:pt idx="10">
                  <c:v>2.052191153771092</c:v>
                </c:pt>
                <c:pt idx="11">
                  <c:v>2.1727436722731421</c:v>
                </c:pt>
                <c:pt idx="12">
                  <c:v>2.2926007171572387</c:v>
                </c:pt>
                <c:pt idx="13">
                  <c:v>2.4120245981316386</c:v>
                </c:pt>
                <c:pt idx="14">
                  <c:v>2.5312219643894331</c:v>
                </c:pt>
                <c:pt idx="15">
                  <c:v>2.650357315785445</c:v>
                </c:pt>
                <c:pt idx="16">
                  <c:v>2.76956272272683</c:v>
                </c:pt>
                <c:pt idx="17">
                  <c:v>2.8889449617398184</c:v>
                </c:pt>
                <c:pt idx="18">
                  <c:v>3.0085908463480875</c:v>
                </c:pt>
                <c:pt idx="19">
                  <c:v>3.1285712709663582</c:v>
                </c:pt>
                <c:pt idx="20">
                  <c:v>3.2489443199683601</c:v>
                </c:pt>
              </c:numCache>
            </c:numRef>
          </c:xVal>
          <c:yVal>
            <c:numRef>
              <c:f>'СВОД_ЦЕНТРИФУГА (2)'!$Q$3:$Q$23</c:f>
              <c:numCache>
                <c:formatCode>0.00</c:formatCode>
                <c:ptCount val="21"/>
                <c:pt idx="0">
                  <c:v>2.5218289262628564</c:v>
                </c:pt>
                <c:pt idx="1">
                  <c:v>2.3922532918039372</c:v>
                </c:pt>
                <c:pt idx="2">
                  <c:v>2.2916897419332289</c:v>
                </c:pt>
                <c:pt idx="3">
                  <c:v>2.2062917157825135</c:v>
                </c:pt>
                <c:pt idx="4">
                  <c:v>2.1304440418086368</c:v>
                </c:pt>
                <c:pt idx="5">
                  <c:v>2.061245861525538</c:v>
                </c:pt>
                <c:pt idx="6">
                  <c:v>1.9969903640357418</c:v>
                </c:pt>
                <c:pt idx="7">
                  <c:v>1.9365873436186953</c:v>
                </c:pt>
                <c:pt idx="8">
                  <c:v>1.8792997882634128</c:v>
                </c:pt>
                <c:pt idx="9">
                  <c:v>1.8246082503122465</c:v>
                </c:pt>
                <c:pt idx="10">
                  <c:v>1.7721346911254636</c:v>
                </c:pt>
                <c:pt idx="11">
                  <c:v>1.7215968402842174</c:v>
                </c:pt>
                <c:pt idx="12">
                  <c:v>1.6727794175645201</c:v>
                </c:pt>
                <c:pt idx="13">
                  <c:v>1.6255152353611322</c:v>
                </c:pt>
                <c:pt idx="14">
                  <c:v>1.5796723712033902</c:v>
                </c:pt>
                <c:pt idx="15">
                  <c:v>1.535145218121629</c:v>
                </c:pt>
                <c:pt idx="16">
                  <c:v>1.4918480949140644</c:v>
                </c:pt>
                <c:pt idx="17">
                  <c:v>1.4497105940116268</c:v>
                </c:pt>
                <c:pt idx="18">
                  <c:v>1.4086741373291685</c:v>
                </c:pt>
                <c:pt idx="19">
                  <c:v>1.3686893895029084</c:v>
                </c:pt>
                <c:pt idx="20">
                  <c:v>1.3297142907875312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F55-4DB2-BF56-02D77096F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889472"/>
        <c:axId val="492899872"/>
      </c:scatterChart>
      <c:valAx>
        <c:axId val="492889472"/>
        <c:scaling>
          <c:orientation val="minMax"/>
          <c:max val="4"/>
          <c:min val="0"/>
        </c:scaling>
        <c:delete val="0"/>
        <c:axPos val="b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99872"/>
        <c:crosses val="autoZero"/>
        <c:crossBetween val="midCat"/>
      </c:valAx>
      <c:valAx>
        <c:axId val="492899872"/>
        <c:scaling>
          <c:orientation val="minMax"/>
          <c:min val="5.000000000000001E-3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8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98670332065935E-2"/>
          <c:y val="4.1835254320285821E-2"/>
          <c:w val="0.90202605334360775"/>
          <c:h val="0.87868262791987151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spPr>
            <a:ln w="7302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3E7-4A70-966C-57BE4D1BD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1.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500"/>
            </a:pPr>
            <a:endParaRPr lang="ru-RU"/>
          </a:p>
        </c:txPr>
        <c:crossAx val="338639455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98670332065935E-2"/>
          <c:y val="4.1835254320285821E-2"/>
          <c:w val="0.90202605334360775"/>
          <c:h val="0.87868262791987151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spPr>
            <a:ln w="7302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D9-410E-87E4-555F29305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700"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1.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500"/>
            </a:pPr>
            <a:endParaRPr lang="ru-RU"/>
          </a:p>
        </c:txPr>
        <c:crossAx val="338639455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81038165463389E-2"/>
          <c:y val="4.1835254320285821E-2"/>
          <c:w val="0.88476476554058769"/>
          <c:h val="0.78200993725542067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65-48EF-8224-6BC721C867AA}"/>
            </c:ext>
          </c:extLst>
        </c:ser>
        <c:ser>
          <c:idx val="0"/>
          <c:order val="1"/>
          <c:tx>
            <c:strRef>
              <c:f>Лист1!$L$51</c:f>
              <c:strCache>
                <c:ptCount val="1"/>
                <c:pt idx="0">
                  <c:v>Pc_scaled(SWL)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Лист1!$K$52:$K$73</c:f>
              <c:numCache>
                <c:formatCode>General</c:formatCode>
                <c:ptCount val="22"/>
                <c:pt idx="0">
                  <c:v>0.15</c:v>
                </c:pt>
                <c:pt idx="1">
                  <c:v>0.1806701030927835</c:v>
                </c:pt>
                <c:pt idx="2">
                  <c:v>0.21134020618556701</c:v>
                </c:pt>
                <c:pt idx="3">
                  <c:v>0.24201030927835052</c:v>
                </c:pt>
                <c:pt idx="4">
                  <c:v>0.27180412371134022</c:v>
                </c:pt>
                <c:pt idx="5">
                  <c:v>0.30247422680412372</c:v>
                </c:pt>
                <c:pt idx="6">
                  <c:v>0.33314432989690718</c:v>
                </c:pt>
                <c:pt idx="7">
                  <c:v>0.36381443298969074</c:v>
                </c:pt>
                <c:pt idx="8">
                  <c:v>0.39448453608247425</c:v>
                </c:pt>
                <c:pt idx="9">
                  <c:v>0.42515463917525775</c:v>
                </c:pt>
                <c:pt idx="10">
                  <c:v>0.45582474226804126</c:v>
                </c:pt>
                <c:pt idx="11">
                  <c:v>0.48561855670103093</c:v>
                </c:pt>
                <c:pt idx="12">
                  <c:v>0.51628865979381444</c:v>
                </c:pt>
                <c:pt idx="13">
                  <c:v>0.54695876288659784</c:v>
                </c:pt>
                <c:pt idx="14">
                  <c:v>0.57762886597938146</c:v>
                </c:pt>
                <c:pt idx="15">
                  <c:v>0.60829896907216496</c:v>
                </c:pt>
                <c:pt idx="16">
                  <c:v>0.63896907216494836</c:v>
                </c:pt>
                <c:pt idx="17">
                  <c:v>0.66876288659793814</c:v>
                </c:pt>
                <c:pt idx="18">
                  <c:v>0.69943298969072176</c:v>
                </c:pt>
                <c:pt idx="19">
                  <c:v>0.73010309278350505</c:v>
                </c:pt>
                <c:pt idx="20">
                  <c:v>0.76077319587628867</c:v>
                </c:pt>
                <c:pt idx="21">
                  <c:v>1</c:v>
                </c:pt>
              </c:numCache>
            </c:numRef>
          </c:xVal>
          <c:yVal>
            <c:numRef>
              <c:f>Лист1!$L$52:$L$73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65-48EF-8224-6BC721C86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2.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39455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81038165463389E-2"/>
          <c:y val="4.1835254320285821E-2"/>
          <c:w val="0.8815269040792465"/>
          <c:h val="0.79630652675896596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45-4EA9-B849-C17FC6D42123}"/>
            </c:ext>
          </c:extLst>
        </c:ser>
        <c:ser>
          <c:idx val="3"/>
          <c:order val="1"/>
          <c:tx>
            <c:strRef>
              <c:f>Лист1!$M$27</c:f>
              <c:strCache>
                <c:ptCount val="1"/>
                <c:pt idx="0">
                  <c:v>Pc_scaled(PCW)</c:v>
                </c:pt>
              </c:strCache>
            </c:strRef>
          </c:tx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Лист1!$M$28:$M$49</c:f>
              <c:numCache>
                <c:formatCode>General</c:formatCode>
                <c:ptCount val="22"/>
                <c:pt idx="0">
                  <c:v>2.2733166849341515</c:v>
                </c:pt>
                <c:pt idx="1">
                  <c:v>1.5444145642131992</c:v>
                </c:pt>
                <c:pt idx="2">
                  <c:v>1.2451468286912992</c:v>
                </c:pt>
                <c:pt idx="3">
                  <c:v>1.0716517624676405</c:v>
                </c:pt>
                <c:pt idx="4">
                  <c:v>0.95780525283946094</c:v>
                </c:pt>
                <c:pt idx="5">
                  <c:v>0.87177715295353142</c:v>
                </c:pt>
                <c:pt idx="6">
                  <c:v>0.80541852863970709</c:v>
                </c:pt>
                <c:pt idx="7">
                  <c:v>0.75222070865241908</c:v>
                </c:pt>
                <c:pt idx="8">
                  <c:v>0.70833928228988641</c:v>
                </c:pt>
                <c:pt idx="9">
                  <c:v>0.6713381779162475</c:v>
                </c:pt>
                <c:pt idx="10">
                  <c:v>0.63958896451988601</c:v>
                </c:pt>
                <c:pt idx="11">
                  <c:v>0.61269669965057905</c:v>
                </c:pt>
                <c:pt idx="12">
                  <c:v>0.58827658115677184</c:v>
                </c:pt>
                <c:pt idx="13">
                  <c:v>0.56656142458350178</c:v>
                </c:pt>
                <c:pt idx="14">
                  <c:v>0.547086107902092</c:v>
                </c:pt>
                <c:pt idx="15">
                  <c:v>0.52949029108608814</c:v>
                </c:pt>
                <c:pt idx="16">
                  <c:v>0.51348989766109321</c:v>
                </c:pt>
                <c:pt idx="17">
                  <c:v>0.49925839294502111</c:v>
                </c:pt>
                <c:pt idx="18">
                  <c:v>0.4857780441921784</c:v>
                </c:pt>
                <c:pt idx="19">
                  <c:v>0.47333380188380836</c:v>
                </c:pt>
                <c:pt idx="20">
                  <c:v>0.46179939686362076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A45-4EA9-B849-C17FC6D42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2.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39455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7034547216944"/>
          <c:y val="4.1835254320285821E-2"/>
          <c:w val="0.85238615092717562"/>
          <c:h val="0.79273237938307961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5D0-4434-B46E-8D29728C6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2.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39455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81038165463389E-2"/>
          <c:y val="4.1835254320285821E-2"/>
          <c:w val="0.8815269040792465"/>
          <c:h val="0.84613665566002649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15-4EE1-A3FC-5BE7E70A8787}"/>
            </c:ext>
          </c:extLst>
        </c:ser>
        <c:ser>
          <c:idx val="3"/>
          <c:order val="1"/>
          <c:tx>
            <c:strRef>
              <c:f>Лист1!$M$27</c:f>
              <c:strCache>
                <c:ptCount val="1"/>
                <c:pt idx="0">
                  <c:v>Pc_scaled(PCW)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Лист1!$M$28:$M$49</c:f>
              <c:numCache>
                <c:formatCode>General</c:formatCode>
                <c:ptCount val="22"/>
                <c:pt idx="0">
                  <c:v>2.2733166849341515</c:v>
                </c:pt>
                <c:pt idx="1">
                  <c:v>1.5444145642131992</c:v>
                </c:pt>
                <c:pt idx="2">
                  <c:v>1.2451468286912992</c:v>
                </c:pt>
                <c:pt idx="3">
                  <c:v>1.0716517624676405</c:v>
                </c:pt>
                <c:pt idx="4">
                  <c:v>0.95780525283946094</c:v>
                </c:pt>
                <c:pt idx="5">
                  <c:v>0.87177715295353142</c:v>
                </c:pt>
                <c:pt idx="6">
                  <c:v>0.80541852863970709</c:v>
                </c:pt>
                <c:pt idx="7">
                  <c:v>0.75222070865241908</c:v>
                </c:pt>
                <c:pt idx="8">
                  <c:v>0.70833928228988641</c:v>
                </c:pt>
                <c:pt idx="9">
                  <c:v>0.6713381779162475</c:v>
                </c:pt>
                <c:pt idx="10">
                  <c:v>0.63958896451988601</c:v>
                </c:pt>
                <c:pt idx="11">
                  <c:v>0.61269669965057905</c:v>
                </c:pt>
                <c:pt idx="12">
                  <c:v>0.58827658115677184</c:v>
                </c:pt>
                <c:pt idx="13">
                  <c:v>0.56656142458350178</c:v>
                </c:pt>
                <c:pt idx="14">
                  <c:v>0.547086107902092</c:v>
                </c:pt>
                <c:pt idx="15">
                  <c:v>0.52949029108608814</c:v>
                </c:pt>
                <c:pt idx="16">
                  <c:v>0.51348989766109321</c:v>
                </c:pt>
                <c:pt idx="17">
                  <c:v>0.49925839294502111</c:v>
                </c:pt>
                <c:pt idx="18">
                  <c:v>0.4857780441921784</c:v>
                </c:pt>
                <c:pt idx="19">
                  <c:v>0.47333380188380836</c:v>
                </c:pt>
                <c:pt idx="20">
                  <c:v>0.46179939686362076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15-4EE1-A3FC-5BE7E70A8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2.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39455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6126284727535991"/>
          <c:y val="0.10726100476363021"/>
          <c:w val="0.4106102930575159"/>
          <c:h val="8.352320299369693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  <c:userShapes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81038165463389E-2"/>
          <c:y val="4.1835254320285821E-2"/>
          <c:w val="0.8815269040792465"/>
          <c:h val="0.84613665566002649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15-4EE1-A3FC-5BE7E70A8787}"/>
            </c:ext>
          </c:extLst>
        </c:ser>
        <c:ser>
          <c:idx val="3"/>
          <c:order val="1"/>
          <c:tx>
            <c:strRef>
              <c:f>Лист1!$M$27</c:f>
              <c:strCache>
                <c:ptCount val="1"/>
                <c:pt idx="0">
                  <c:v>Pc_scaled(PCW)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Лист1!$M$28:$M$49</c:f>
              <c:numCache>
                <c:formatCode>General</c:formatCode>
                <c:ptCount val="22"/>
                <c:pt idx="0">
                  <c:v>2.2733166849341515</c:v>
                </c:pt>
                <c:pt idx="1">
                  <c:v>1.5444145642131992</c:v>
                </c:pt>
                <c:pt idx="2">
                  <c:v>1.2451468286912992</c:v>
                </c:pt>
                <c:pt idx="3">
                  <c:v>1.0716517624676405</c:v>
                </c:pt>
                <c:pt idx="4">
                  <c:v>0.95780525283946094</c:v>
                </c:pt>
                <c:pt idx="5">
                  <c:v>0.87177715295353142</c:v>
                </c:pt>
                <c:pt idx="6">
                  <c:v>0.80541852863970709</c:v>
                </c:pt>
                <c:pt idx="7">
                  <c:v>0.75222070865241908</c:v>
                </c:pt>
                <c:pt idx="8">
                  <c:v>0.70833928228988641</c:v>
                </c:pt>
                <c:pt idx="9">
                  <c:v>0.6713381779162475</c:v>
                </c:pt>
                <c:pt idx="10">
                  <c:v>0.63958896451988601</c:v>
                </c:pt>
                <c:pt idx="11">
                  <c:v>0.61269669965057905</c:v>
                </c:pt>
                <c:pt idx="12">
                  <c:v>0.58827658115677184</c:v>
                </c:pt>
                <c:pt idx="13">
                  <c:v>0.56656142458350178</c:v>
                </c:pt>
                <c:pt idx="14">
                  <c:v>0.547086107902092</c:v>
                </c:pt>
                <c:pt idx="15">
                  <c:v>0.52949029108608814</c:v>
                </c:pt>
                <c:pt idx="16">
                  <c:v>0.51348989766109321</c:v>
                </c:pt>
                <c:pt idx="17">
                  <c:v>0.49925839294502111</c:v>
                </c:pt>
                <c:pt idx="18">
                  <c:v>0.4857780441921784</c:v>
                </c:pt>
                <c:pt idx="19">
                  <c:v>0.47333380188380836</c:v>
                </c:pt>
                <c:pt idx="20">
                  <c:v>0.46179939686362076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15-4EE1-A3FC-5BE7E70A8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2.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39455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6126284727535991"/>
          <c:y val="0.10726100476363021"/>
          <c:w val="0.4106102930575159"/>
          <c:h val="8.352320299369693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  <c:userShapes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81038165463389E-2"/>
          <c:y val="4.1835254320285821E-2"/>
          <c:w val="0.8815269040792465"/>
          <c:h val="0.84613665566002649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Лист1!$L$27</c:f>
              <c:strCache>
                <c:ptCount val="1"/>
                <c:pt idx="0">
                  <c:v>Pc</c:v>
                </c:pt>
              </c:strCache>
            </c:strRef>
          </c:tx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Лист1!$L$28:$L$49</c:f>
              <c:numCache>
                <c:formatCode>General</c:formatCode>
                <c:ptCount val="22"/>
                <c:pt idx="0">
                  <c:v>1.5155444566227676</c:v>
                </c:pt>
                <c:pt idx="1">
                  <c:v>1.0296097094754662</c:v>
                </c:pt>
                <c:pt idx="2">
                  <c:v>0.83009788579419952</c:v>
                </c:pt>
                <c:pt idx="3">
                  <c:v>0.71443450831176036</c:v>
                </c:pt>
                <c:pt idx="4">
                  <c:v>0.63853683522630733</c:v>
                </c:pt>
                <c:pt idx="5">
                  <c:v>0.58118476863568758</c:v>
                </c:pt>
                <c:pt idx="6">
                  <c:v>0.53694568575980473</c:v>
                </c:pt>
                <c:pt idx="7">
                  <c:v>0.50148047243494609</c:v>
                </c:pt>
                <c:pt idx="8">
                  <c:v>0.47222618819325762</c:v>
                </c:pt>
                <c:pt idx="9">
                  <c:v>0.44755878527749832</c:v>
                </c:pt>
                <c:pt idx="10">
                  <c:v>0.42639264301325736</c:v>
                </c:pt>
                <c:pt idx="11">
                  <c:v>0.40846446643371936</c:v>
                </c:pt>
                <c:pt idx="12">
                  <c:v>0.39218438743784789</c:v>
                </c:pt>
                <c:pt idx="13">
                  <c:v>0.37770761638900119</c:v>
                </c:pt>
                <c:pt idx="14">
                  <c:v>0.364724071934728</c:v>
                </c:pt>
                <c:pt idx="15">
                  <c:v>0.35299352739072543</c:v>
                </c:pt>
                <c:pt idx="16">
                  <c:v>0.34232659844072882</c:v>
                </c:pt>
                <c:pt idx="17">
                  <c:v>0.33283892863001407</c:v>
                </c:pt>
                <c:pt idx="18">
                  <c:v>0.32385202946145225</c:v>
                </c:pt>
                <c:pt idx="19">
                  <c:v>0.31555586792253892</c:v>
                </c:pt>
                <c:pt idx="20">
                  <c:v>0.30786626457574717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15-4EE1-A3FC-5BE7E70A8787}"/>
            </c:ext>
          </c:extLst>
        </c:ser>
        <c:ser>
          <c:idx val="3"/>
          <c:order val="1"/>
          <c:tx>
            <c:strRef>
              <c:f>Лист1!$M$27</c:f>
              <c:strCache>
                <c:ptCount val="1"/>
                <c:pt idx="0">
                  <c:v>Pc_scaled(PCW)</c:v>
                </c:pt>
              </c:strCache>
            </c:strRef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Лист1!$K$28:$K$49</c:f>
              <c:numCache>
                <c:formatCode>General</c:formatCode>
                <c:ptCount val="22"/>
                <c:pt idx="0">
                  <c:v>0.03</c:v>
                </c:pt>
                <c:pt idx="1">
                  <c:v>6.5000000000000002E-2</c:v>
                </c:pt>
                <c:pt idx="2">
                  <c:v>0.1</c:v>
                </c:pt>
                <c:pt idx="3">
                  <c:v>0.13500000000000001</c:v>
                </c:pt>
                <c:pt idx="4">
                  <c:v>0.16900000000000001</c:v>
                </c:pt>
                <c:pt idx="5">
                  <c:v>0.20399999999999999</c:v>
                </c:pt>
                <c:pt idx="6">
                  <c:v>0.23899999999999999</c:v>
                </c:pt>
                <c:pt idx="7">
                  <c:v>0.27400000000000002</c:v>
                </c:pt>
                <c:pt idx="8">
                  <c:v>0.309</c:v>
                </c:pt>
                <c:pt idx="9">
                  <c:v>0.34399999999999997</c:v>
                </c:pt>
                <c:pt idx="10">
                  <c:v>0.379</c:v>
                </c:pt>
                <c:pt idx="11">
                  <c:v>0.41299999999999998</c:v>
                </c:pt>
                <c:pt idx="12">
                  <c:v>0.44800000000000001</c:v>
                </c:pt>
                <c:pt idx="13">
                  <c:v>0.48299999999999998</c:v>
                </c:pt>
                <c:pt idx="14">
                  <c:v>0.51800000000000002</c:v>
                </c:pt>
                <c:pt idx="15">
                  <c:v>0.55300000000000005</c:v>
                </c:pt>
                <c:pt idx="16">
                  <c:v>0.58799999999999997</c:v>
                </c:pt>
                <c:pt idx="17">
                  <c:v>0.622</c:v>
                </c:pt>
                <c:pt idx="18">
                  <c:v>0.65700000000000003</c:v>
                </c:pt>
                <c:pt idx="19">
                  <c:v>0.69199999999999995</c:v>
                </c:pt>
                <c:pt idx="20">
                  <c:v>0.72699999999999998</c:v>
                </c:pt>
                <c:pt idx="21">
                  <c:v>1</c:v>
                </c:pt>
              </c:numCache>
            </c:numRef>
          </c:xVal>
          <c:yVal>
            <c:numRef>
              <c:f>Лист1!$M$28:$M$49</c:f>
              <c:numCache>
                <c:formatCode>General</c:formatCode>
                <c:ptCount val="22"/>
                <c:pt idx="0">
                  <c:v>2.2733166849341515</c:v>
                </c:pt>
                <c:pt idx="1">
                  <c:v>1.5444145642131992</c:v>
                </c:pt>
                <c:pt idx="2">
                  <c:v>1.2451468286912992</c:v>
                </c:pt>
                <c:pt idx="3">
                  <c:v>1.0716517624676405</c:v>
                </c:pt>
                <c:pt idx="4">
                  <c:v>0.95780525283946094</c:v>
                </c:pt>
                <c:pt idx="5">
                  <c:v>0.87177715295353142</c:v>
                </c:pt>
                <c:pt idx="6">
                  <c:v>0.80541852863970709</c:v>
                </c:pt>
                <c:pt idx="7">
                  <c:v>0.75222070865241908</c:v>
                </c:pt>
                <c:pt idx="8">
                  <c:v>0.70833928228988641</c:v>
                </c:pt>
                <c:pt idx="9">
                  <c:v>0.6713381779162475</c:v>
                </c:pt>
                <c:pt idx="10">
                  <c:v>0.63958896451988601</c:v>
                </c:pt>
                <c:pt idx="11">
                  <c:v>0.61269669965057905</c:v>
                </c:pt>
                <c:pt idx="12">
                  <c:v>0.58827658115677184</c:v>
                </c:pt>
                <c:pt idx="13">
                  <c:v>0.56656142458350178</c:v>
                </c:pt>
                <c:pt idx="14">
                  <c:v>0.547086107902092</c:v>
                </c:pt>
                <c:pt idx="15">
                  <c:v>0.52949029108608814</c:v>
                </c:pt>
                <c:pt idx="16">
                  <c:v>0.51348989766109321</c:v>
                </c:pt>
                <c:pt idx="17">
                  <c:v>0.49925839294502111</c:v>
                </c:pt>
                <c:pt idx="18">
                  <c:v>0.4857780441921784</c:v>
                </c:pt>
                <c:pt idx="19">
                  <c:v>0.47333380188380836</c:v>
                </c:pt>
                <c:pt idx="20">
                  <c:v>0.46179939686362076</c:v>
                </c:pt>
                <c:pt idx="2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15-4EE1-A3FC-5BE7E70A8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9455"/>
        <c:axId val="338648607"/>
      </c:scatterChart>
      <c:valAx>
        <c:axId val="338639455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48607"/>
        <c:crosses val="autoZero"/>
        <c:crossBetween val="midCat"/>
      </c:valAx>
      <c:valAx>
        <c:axId val="338648607"/>
        <c:scaling>
          <c:orientation val="minMax"/>
          <c:max val="2.4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38639455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6126284727535991"/>
          <c:y val="0.10726100476363021"/>
          <c:w val="0.4106102930575159"/>
          <c:h val="8.352320299369693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>
          <a:latin typeface="Montserrat" pitchFamily="2" charset="-52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630082853980797E-2"/>
          <c:y val="0.13787500000000003"/>
          <c:w val="0.74969137283470233"/>
          <c:h val="0.75448690476190483"/>
        </c:manualLayout>
      </c:layout>
      <c:scatterChart>
        <c:scatterStyle val="lineMarker"/>
        <c:varyColors val="0"/>
        <c:ser>
          <c:idx val="0"/>
          <c:order val="0"/>
          <c:tx>
            <c:v>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'630(68)'!$H$5:$M$5</c:f>
              <c:numCache>
                <c:formatCode>0.000</c:formatCode>
                <c:ptCount val="6"/>
                <c:pt idx="0">
                  <c:v>0.91370000000000007</c:v>
                </c:pt>
                <c:pt idx="1">
                  <c:v>0.63009999999999999</c:v>
                </c:pt>
                <c:pt idx="2">
                  <c:v>0.44290000000000002</c:v>
                </c:pt>
                <c:pt idx="3">
                  <c:v>0.35909999999999997</c:v>
                </c:pt>
                <c:pt idx="4">
                  <c:v>0.25840000000000002</c:v>
                </c:pt>
                <c:pt idx="5">
                  <c:v>0.2011</c:v>
                </c:pt>
              </c:numCache>
            </c:numRef>
          </c:xVal>
          <c:yVal>
            <c:numRef>
              <c:f>'630(68)'!$H$2:$M$2</c:f>
              <c:numCache>
                <c:formatCode>0.000</c:formatCode>
                <c:ptCount val="6"/>
                <c:pt idx="0" formatCode="0.0000">
                  <c:v>2.536798472141576E-2</c:v>
                </c:pt>
                <c:pt idx="1">
                  <c:v>5.1579829016897838E-2</c:v>
                </c:pt>
                <c:pt idx="2">
                  <c:v>0.10335974844826498</c:v>
                </c:pt>
                <c:pt idx="3">
                  <c:v>0.20631931606759135</c:v>
                </c:pt>
                <c:pt idx="4">
                  <c:v>0.61554771157355759</c:v>
                </c:pt>
                <c:pt idx="5">
                  <c:v>1.0294738820279341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3D-42C1-A351-8F7B1A8E282D}"/>
            </c:ext>
          </c:extLst>
        </c:ser>
        <c:ser>
          <c:idx val="1"/>
          <c:order val="1"/>
          <c:tx>
            <c:v>Б-К1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wer"/>
            <c:backward val="0.1"/>
            <c:dispRSqr val="0"/>
            <c:dispEq val="0"/>
          </c:trendline>
          <c:xVal>
            <c:numRef>
              <c:f>'630(68)'!$H$6:$M$6</c:f>
              <c:numCache>
                <c:formatCode>0.000</c:formatCode>
                <c:ptCount val="6"/>
                <c:pt idx="0">
                  <c:v>0.91439275533111131</c:v>
                </c:pt>
                <c:pt idx="1">
                  <c:v>0.65326279773141382</c:v>
                </c:pt>
                <c:pt idx="2">
                  <c:v>0.47762009603016392</c:v>
                </c:pt>
                <c:pt idx="3">
                  <c:v>0.35706222855709613</c:v>
                </c:pt>
                <c:pt idx="4">
                  <c:v>0.2377344690096283</c:v>
                </c:pt>
                <c:pt idx="5">
                  <c:v>0.20160626159557626</c:v>
                </c:pt>
              </c:numCache>
            </c:numRef>
          </c:xVal>
          <c:yVal>
            <c:numRef>
              <c:f>'630(68)'!$H$2:$M$2</c:f>
              <c:numCache>
                <c:formatCode>0.000</c:formatCode>
                <c:ptCount val="6"/>
                <c:pt idx="0" formatCode="0.0000">
                  <c:v>2.536798472141576E-2</c:v>
                </c:pt>
                <c:pt idx="1">
                  <c:v>5.1579829016897838E-2</c:v>
                </c:pt>
                <c:pt idx="2">
                  <c:v>0.10335974844826498</c:v>
                </c:pt>
                <c:pt idx="3">
                  <c:v>0.20631931606759135</c:v>
                </c:pt>
                <c:pt idx="4">
                  <c:v>0.61554771157355759</c:v>
                </c:pt>
                <c:pt idx="5">
                  <c:v>1.0294738820279341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3D-42C1-A351-8F7B1A8E282D}"/>
            </c:ext>
          </c:extLst>
        </c:ser>
        <c:ser>
          <c:idx val="2"/>
          <c:order val="2"/>
          <c:tx>
            <c:v>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'630(68)'!$Y$57:$AD$57</c:f>
              <c:numCache>
                <c:formatCode>General</c:formatCode>
                <c:ptCount val="6"/>
                <c:pt idx="0">
                  <c:v>0.89590000000000003</c:v>
                </c:pt>
                <c:pt idx="1">
                  <c:v>0.70040000000000002</c:v>
                </c:pt>
                <c:pt idx="2">
                  <c:v>0.49670000000000003</c:v>
                </c:pt>
                <c:pt idx="3">
                  <c:v>0.36939999999999995</c:v>
                </c:pt>
                <c:pt idx="4">
                  <c:v>0.27839999999999998</c:v>
                </c:pt>
                <c:pt idx="5">
                  <c:v>0.21739999999999998</c:v>
                </c:pt>
              </c:numCache>
            </c:numRef>
          </c:xVal>
          <c:yVal>
            <c:numRef>
              <c:f>'630(68)'!$Y$54:$AD$54</c:f>
              <c:numCache>
                <c:formatCode>General</c:formatCode>
                <c:ptCount val="6"/>
                <c:pt idx="0">
                  <c:v>2.5683555889378817E-2</c:v>
                </c:pt>
                <c:pt idx="1">
                  <c:v>5.2221468747643024E-2</c:v>
                </c:pt>
                <c:pt idx="2">
                  <c:v>0.10464551698275369</c:v>
                </c:pt>
                <c:pt idx="3">
                  <c:v>0.2088858749905721</c:v>
                </c:pt>
                <c:pt idx="4">
                  <c:v>0.62320496588096297</c:v>
                </c:pt>
                <c:pt idx="5">
                  <c:v>1.0422802708249426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3D-42C1-A351-8F7B1A8E282D}"/>
            </c:ext>
          </c:extLst>
        </c:ser>
        <c:ser>
          <c:idx val="3"/>
          <c:order val="3"/>
          <c:tx>
            <c:v>бк2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bg2">
                    <a:lumMod val="75000"/>
                  </a:schemeClr>
                </a:solidFill>
                <a:prstDash val="sysDot"/>
              </a:ln>
              <a:effectLst/>
            </c:spPr>
            <c:trendlineType val="power"/>
            <c:backward val="0.1"/>
            <c:dispRSqr val="0"/>
            <c:dispEq val="0"/>
          </c:trendline>
          <c:xVal>
            <c:numRef>
              <c:f>'630(68)'!$Y$58:$AD$58</c:f>
              <c:numCache>
                <c:formatCode>General</c:formatCode>
                <c:ptCount val="6"/>
                <c:pt idx="0">
                  <c:v>0.89555663639294636</c:v>
                </c:pt>
                <c:pt idx="1">
                  <c:v>0.65630058915868961</c:v>
                </c:pt>
                <c:pt idx="2">
                  <c:v>0.49138856298366151</c:v>
                </c:pt>
                <c:pt idx="3">
                  <c:v>0.37543479457934481</c:v>
                </c:pt>
                <c:pt idx="4">
                  <c:v>0.25717551265119964</c:v>
                </c:pt>
                <c:pt idx="5">
                  <c:v>0.22030543129424157</c:v>
                </c:pt>
              </c:numCache>
            </c:numRef>
          </c:xVal>
          <c:yVal>
            <c:numRef>
              <c:f>'630(68)'!$Y$54:$AD$54</c:f>
              <c:numCache>
                <c:formatCode>General</c:formatCode>
                <c:ptCount val="6"/>
                <c:pt idx="0">
                  <c:v>2.5683555889378817E-2</c:v>
                </c:pt>
                <c:pt idx="1">
                  <c:v>5.2221468747643024E-2</c:v>
                </c:pt>
                <c:pt idx="2">
                  <c:v>0.10464551698275369</c:v>
                </c:pt>
                <c:pt idx="3">
                  <c:v>0.2088858749905721</c:v>
                </c:pt>
                <c:pt idx="4">
                  <c:v>0.62320496588096297</c:v>
                </c:pt>
                <c:pt idx="5">
                  <c:v>1.0422802708249426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33D-42C1-A351-8F7B1A8E282D}"/>
            </c:ext>
          </c:extLst>
        </c:ser>
        <c:ser>
          <c:idx val="4"/>
          <c:order val="4"/>
          <c:tx>
            <c:v>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'630(68)'!$Y$67:$AD$67</c:f>
              <c:numCache>
                <c:formatCode>General</c:formatCode>
                <c:ptCount val="6"/>
                <c:pt idx="0">
                  <c:v>0.93629999999999991</c:v>
                </c:pt>
                <c:pt idx="1">
                  <c:v>0.7873</c:v>
                </c:pt>
                <c:pt idx="2">
                  <c:v>0.58200000000000007</c:v>
                </c:pt>
                <c:pt idx="3">
                  <c:v>0.40600000000000003</c:v>
                </c:pt>
                <c:pt idx="4">
                  <c:v>0.27589999999999998</c:v>
                </c:pt>
                <c:pt idx="5">
                  <c:v>0.2205</c:v>
                </c:pt>
              </c:numCache>
            </c:numRef>
          </c:xVal>
          <c:yVal>
            <c:numRef>
              <c:f>'630(68)'!$Y$64:$AD$64</c:f>
              <c:numCache>
                <c:formatCode>General</c:formatCode>
                <c:ptCount val="6"/>
                <c:pt idx="0">
                  <c:v>2.5683555889378817E-2</c:v>
                </c:pt>
                <c:pt idx="1">
                  <c:v>5.2221468747643024E-2</c:v>
                </c:pt>
                <c:pt idx="2">
                  <c:v>0.10464551698275369</c:v>
                </c:pt>
                <c:pt idx="3">
                  <c:v>0.2088858749905721</c:v>
                </c:pt>
                <c:pt idx="4">
                  <c:v>0.62320496588096297</c:v>
                </c:pt>
                <c:pt idx="5">
                  <c:v>1.0422802708249426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33D-42C1-A351-8F7B1A8E282D}"/>
            </c:ext>
          </c:extLst>
        </c:ser>
        <c:ser>
          <c:idx val="5"/>
          <c:order val="5"/>
          <c:tx>
            <c:v>бк3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wer"/>
            <c:backward val="0.1"/>
            <c:dispRSqr val="0"/>
            <c:dispEq val="0"/>
          </c:trendline>
          <c:xVal>
            <c:numRef>
              <c:f>'630(68)'!$Y$68:$AD$68</c:f>
              <c:numCache>
                <c:formatCode>General</c:formatCode>
                <c:ptCount val="6"/>
                <c:pt idx="0">
                  <c:v>0.93392986405131484</c:v>
                </c:pt>
                <c:pt idx="1">
                  <c:v>0.69362872458722125</c:v>
                </c:pt>
                <c:pt idx="2">
                  <c:v>0.52519987358382403</c:v>
                </c:pt>
                <c:pt idx="3">
                  <c:v>0.40480204408139209</c:v>
                </c:pt>
                <c:pt idx="4">
                  <c:v>0.27946064229529166</c:v>
                </c:pt>
                <c:pt idx="5">
                  <c:v>0.23959186946230304</c:v>
                </c:pt>
              </c:numCache>
            </c:numRef>
          </c:xVal>
          <c:yVal>
            <c:numRef>
              <c:f>'630(68)'!$Y$64:$AD$64</c:f>
              <c:numCache>
                <c:formatCode>General</c:formatCode>
                <c:ptCount val="6"/>
                <c:pt idx="0">
                  <c:v>2.5683555889378817E-2</c:v>
                </c:pt>
                <c:pt idx="1">
                  <c:v>5.2221468747643024E-2</c:v>
                </c:pt>
                <c:pt idx="2">
                  <c:v>0.10464551698275369</c:v>
                </c:pt>
                <c:pt idx="3">
                  <c:v>0.2088858749905721</c:v>
                </c:pt>
                <c:pt idx="4">
                  <c:v>0.62320496588096297</c:v>
                </c:pt>
                <c:pt idx="5">
                  <c:v>1.0422802708249426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33D-42C1-A351-8F7B1A8E282D}"/>
            </c:ext>
          </c:extLst>
        </c:ser>
        <c:ser>
          <c:idx val="6"/>
          <c:order val="6"/>
          <c:tx>
            <c:v>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'630(68)'!$Y$75:$AD$75</c:f>
              <c:numCache>
                <c:formatCode>General</c:formatCode>
                <c:ptCount val="6"/>
                <c:pt idx="0">
                  <c:v>0.92370000000000008</c:v>
                </c:pt>
                <c:pt idx="1">
                  <c:v>0.7904000000000001</c:v>
                </c:pt>
                <c:pt idx="2">
                  <c:v>0.62790000000000001</c:v>
                </c:pt>
                <c:pt idx="3">
                  <c:v>0.4153</c:v>
                </c:pt>
                <c:pt idx="4">
                  <c:v>0.28439999999999999</c:v>
                </c:pt>
                <c:pt idx="5">
                  <c:v>0.22800000000000001</c:v>
                </c:pt>
              </c:numCache>
            </c:numRef>
          </c:xVal>
          <c:yVal>
            <c:numRef>
              <c:f>'630(68)'!$Y$72:$AD$72</c:f>
              <c:numCache>
                <c:formatCode>General</c:formatCode>
                <c:ptCount val="6"/>
                <c:pt idx="0">
                  <c:v>2.5593818800568369E-2</c:v>
                </c:pt>
                <c:pt idx="1">
                  <c:v>5.203900948853564E-2</c:v>
                </c:pt>
                <c:pt idx="2">
                  <c:v>0.10427989066171223</c:v>
                </c:pt>
                <c:pt idx="3">
                  <c:v>0.20815603795414256</c:v>
                </c:pt>
                <c:pt idx="4">
                  <c:v>0.62102751819376412</c:v>
                </c:pt>
                <c:pt idx="5">
                  <c:v>1.0386385945075649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33D-42C1-A351-8F7B1A8E282D}"/>
            </c:ext>
          </c:extLst>
        </c:ser>
        <c:ser>
          <c:idx val="7"/>
          <c:order val="7"/>
          <c:tx>
            <c:v>бк4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power"/>
            <c:backward val="0.1"/>
            <c:dispRSqr val="0"/>
            <c:dispEq val="0"/>
          </c:trendline>
          <c:xVal>
            <c:numRef>
              <c:f>'630(68)'!$Y$76:$AD$76</c:f>
              <c:numCache>
                <c:formatCode>General</c:formatCode>
                <c:ptCount val="6"/>
                <c:pt idx="0">
                  <c:v>0.92253169745408148</c:v>
                </c:pt>
                <c:pt idx="1">
                  <c:v>0.69552452294032763</c:v>
                </c:pt>
                <c:pt idx="2">
                  <c:v>0.53397335290713477</c:v>
                </c:pt>
                <c:pt idx="3">
                  <c:v>0.41674571019696066</c:v>
                </c:pt>
                <c:pt idx="4">
                  <c:v>0.2923994990198458</c:v>
                </c:pt>
                <c:pt idx="5">
                  <c:v>0.25212193576673736</c:v>
                </c:pt>
              </c:numCache>
            </c:numRef>
          </c:xVal>
          <c:yVal>
            <c:numRef>
              <c:f>'630(68)'!$Y$72:$AD$72</c:f>
              <c:numCache>
                <c:formatCode>General</c:formatCode>
                <c:ptCount val="6"/>
                <c:pt idx="0">
                  <c:v>2.5593818800568369E-2</c:v>
                </c:pt>
                <c:pt idx="1">
                  <c:v>5.203900948853564E-2</c:v>
                </c:pt>
                <c:pt idx="2">
                  <c:v>0.10427989066171223</c:v>
                </c:pt>
                <c:pt idx="3">
                  <c:v>0.20815603795414256</c:v>
                </c:pt>
                <c:pt idx="4">
                  <c:v>0.62102751819376412</c:v>
                </c:pt>
                <c:pt idx="5">
                  <c:v>1.0386385945075649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33D-42C1-A351-8F7B1A8E2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5092175"/>
        <c:axId val="385090095"/>
      </c:scatterChart>
      <c:valAx>
        <c:axId val="385092175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-52"/>
                <a:ea typeface="+mn-ea"/>
                <a:cs typeface="+mn-cs"/>
              </a:defRPr>
            </a:pPr>
            <a:endParaRPr lang="ru-RU"/>
          </a:p>
        </c:txPr>
        <c:crossAx val="385090095"/>
        <c:crosses val="autoZero"/>
        <c:crossBetween val="midCat"/>
      </c:valAx>
      <c:valAx>
        <c:axId val="385090095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-52"/>
                <a:ea typeface="+mn-ea"/>
                <a:cs typeface="+mn-cs"/>
              </a:defRPr>
            </a:pPr>
            <a:endParaRPr lang="ru-RU"/>
          </a:p>
        </c:txPr>
        <c:crossAx val="385092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>
          <a:latin typeface="Montserrat Light" pitchFamily="2" charset="-52"/>
        </a:defRPr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Вся выборка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2700" cap="rnd">
                <a:noFill/>
                <a:prstDash val="solid"/>
              </a:ln>
              <a:effectLst/>
            </c:spPr>
            <c:trendlineType val="power"/>
            <c:dispRSqr val="0"/>
            <c:dispEq val="0"/>
          </c:trendline>
          <c:xVal>
            <c:numRef>
              <c:f>'СВОД_ЦЕНТРИФУГА (2)'!$E$3:$E$48</c:f>
              <c:numCache>
                <c:formatCode>General</c:formatCode>
                <c:ptCount val="46"/>
                <c:pt idx="0">
                  <c:v>10.69</c:v>
                </c:pt>
                <c:pt idx="1">
                  <c:v>14.04</c:v>
                </c:pt>
                <c:pt idx="2">
                  <c:v>11.5</c:v>
                </c:pt>
                <c:pt idx="3">
                  <c:v>13.47</c:v>
                </c:pt>
                <c:pt idx="4">
                  <c:v>17.05</c:v>
                </c:pt>
                <c:pt idx="5">
                  <c:v>16.989999999999998</c:v>
                </c:pt>
                <c:pt idx="6">
                  <c:v>14.07</c:v>
                </c:pt>
                <c:pt idx="7">
                  <c:v>8.92</c:v>
                </c:pt>
                <c:pt idx="8">
                  <c:v>13.92</c:v>
                </c:pt>
                <c:pt idx="9">
                  <c:v>13.44</c:v>
                </c:pt>
                <c:pt idx="10">
                  <c:v>14.34</c:v>
                </c:pt>
                <c:pt idx="11">
                  <c:v>13.78</c:v>
                </c:pt>
                <c:pt idx="12">
                  <c:v>12.39</c:v>
                </c:pt>
                <c:pt idx="13">
                  <c:v>11.28</c:v>
                </c:pt>
                <c:pt idx="14">
                  <c:v>11.64</c:v>
                </c:pt>
                <c:pt idx="15">
                  <c:v>11.53</c:v>
                </c:pt>
                <c:pt idx="16">
                  <c:v>10.27</c:v>
                </c:pt>
                <c:pt idx="17">
                  <c:v>9.41</c:v>
                </c:pt>
                <c:pt idx="18" formatCode="0.00">
                  <c:v>10.92</c:v>
                </c:pt>
                <c:pt idx="19" formatCode="0.00">
                  <c:v>11.93</c:v>
                </c:pt>
                <c:pt idx="20" formatCode="0.00">
                  <c:v>13.11</c:v>
                </c:pt>
                <c:pt idx="21" formatCode="0.00">
                  <c:v>13.23</c:v>
                </c:pt>
                <c:pt idx="22" formatCode="0.00">
                  <c:v>15.91</c:v>
                </c:pt>
                <c:pt idx="23" formatCode="0.00">
                  <c:v>15.37</c:v>
                </c:pt>
                <c:pt idx="24" formatCode="0.00">
                  <c:v>13.82</c:v>
                </c:pt>
                <c:pt idx="25" formatCode="0.00">
                  <c:v>12.4</c:v>
                </c:pt>
                <c:pt idx="26" formatCode="0.00">
                  <c:v>15.81</c:v>
                </c:pt>
                <c:pt idx="27" formatCode="0.00">
                  <c:v>16.63</c:v>
                </c:pt>
                <c:pt idx="28" formatCode="0.00">
                  <c:v>11.65</c:v>
                </c:pt>
                <c:pt idx="29" formatCode="0.00">
                  <c:v>13.26</c:v>
                </c:pt>
                <c:pt idx="30" formatCode="0.00">
                  <c:v>13.23</c:v>
                </c:pt>
                <c:pt idx="31" formatCode="0.00">
                  <c:v>13.02</c:v>
                </c:pt>
                <c:pt idx="32">
                  <c:v>14.5</c:v>
                </c:pt>
                <c:pt idx="33">
                  <c:v>15.04</c:v>
                </c:pt>
                <c:pt idx="34">
                  <c:v>16.98</c:v>
                </c:pt>
                <c:pt idx="35">
                  <c:v>19.559999999999999</c:v>
                </c:pt>
                <c:pt idx="36">
                  <c:v>16.440000000000001</c:v>
                </c:pt>
                <c:pt idx="37">
                  <c:v>14.94</c:v>
                </c:pt>
                <c:pt idx="38">
                  <c:v>13.73</c:v>
                </c:pt>
                <c:pt idx="39">
                  <c:v>14.17</c:v>
                </c:pt>
                <c:pt idx="40">
                  <c:v>12.2</c:v>
                </c:pt>
                <c:pt idx="41">
                  <c:v>13.86</c:v>
                </c:pt>
                <c:pt idx="42">
                  <c:v>14.55</c:v>
                </c:pt>
                <c:pt idx="43">
                  <c:v>10.16</c:v>
                </c:pt>
                <c:pt idx="44">
                  <c:v>14.23</c:v>
                </c:pt>
                <c:pt idx="45">
                  <c:v>14.34</c:v>
                </c:pt>
              </c:numCache>
            </c:numRef>
          </c:xVal>
          <c:yVal>
            <c:numRef>
              <c:f>'СВОД_ЦЕНТРИФУГА (2)'!$G$3:$G$48</c:f>
              <c:numCache>
                <c:formatCode>0.000</c:formatCode>
                <c:ptCount val="46"/>
                <c:pt idx="0">
                  <c:v>0.14150550000000001</c:v>
                </c:pt>
                <c:pt idx="1">
                  <c:v>8.2345500000000002E-2</c:v>
                </c:pt>
                <c:pt idx="2">
                  <c:v>9.5264999999999989E-2</c:v>
                </c:pt>
                <c:pt idx="3">
                  <c:v>5.7550499999999997E-2</c:v>
                </c:pt>
                <c:pt idx="4">
                  <c:v>8.7739500000000012E-2</c:v>
                </c:pt>
                <c:pt idx="5">
                  <c:v>9.2046000000000003E-2</c:v>
                </c:pt>
                <c:pt idx="6">
                  <c:v>8.1257999999999997E-2</c:v>
                </c:pt>
                <c:pt idx="7">
                  <c:v>0.1529895</c:v>
                </c:pt>
                <c:pt idx="8" formatCode="0.0000">
                  <c:v>9.3568499999999999E-2</c:v>
                </c:pt>
                <c:pt idx="9" formatCode="0.0000">
                  <c:v>9.6352499999999994E-2</c:v>
                </c:pt>
                <c:pt idx="10" formatCode="0.0000">
                  <c:v>0.11183849999999999</c:v>
                </c:pt>
                <c:pt idx="11" formatCode="0.0000">
                  <c:v>9.9180000000000004E-2</c:v>
                </c:pt>
                <c:pt idx="12" formatCode="0.0000">
                  <c:v>9.9006000000000011E-2</c:v>
                </c:pt>
                <c:pt idx="13" formatCode="0.0000">
                  <c:v>0.1194945</c:v>
                </c:pt>
                <c:pt idx="14" formatCode="0.0000">
                  <c:v>0.111882</c:v>
                </c:pt>
                <c:pt idx="15" formatCode="0.0000">
                  <c:v>0.126411</c:v>
                </c:pt>
                <c:pt idx="16" formatCode="0.0000">
                  <c:v>0.11888549999999999</c:v>
                </c:pt>
                <c:pt idx="17" formatCode="0.0000">
                  <c:v>0.14420249999999998</c:v>
                </c:pt>
                <c:pt idx="18" formatCode="0.0000">
                  <c:v>9.93975E-2</c:v>
                </c:pt>
                <c:pt idx="19" formatCode="0.0000">
                  <c:v>4.5283499999999997E-2</c:v>
                </c:pt>
                <c:pt idx="20" formatCode="0.0000">
                  <c:v>9.2785499999999993E-2</c:v>
                </c:pt>
                <c:pt idx="21" formatCode="0.0000">
                  <c:v>8.1431999999999991E-2</c:v>
                </c:pt>
                <c:pt idx="22" formatCode="0.0000">
                  <c:v>8.091000000000001E-2</c:v>
                </c:pt>
                <c:pt idx="23" formatCode="0.0000">
                  <c:v>7.9691999999999999E-2</c:v>
                </c:pt>
                <c:pt idx="24" formatCode="0.0000">
                  <c:v>9.0697500000000014E-2</c:v>
                </c:pt>
                <c:pt idx="25" formatCode="0.0000">
                  <c:v>0.10144199999999999</c:v>
                </c:pt>
                <c:pt idx="26" formatCode="0.0000">
                  <c:v>8.8348499999999983E-2</c:v>
                </c:pt>
                <c:pt idx="27" formatCode="0.0000">
                  <c:v>7.6342500000000008E-2</c:v>
                </c:pt>
                <c:pt idx="28" formatCode="0.0000">
                  <c:v>0.1361985</c:v>
                </c:pt>
                <c:pt idx="29" formatCode="0.0000">
                  <c:v>0.12441000000000001</c:v>
                </c:pt>
                <c:pt idx="30" formatCode="0.0000">
                  <c:v>0.1122735</c:v>
                </c:pt>
                <c:pt idx="31" formatCode="0.0000">
                  <c:v>0.13728599999999999</c:v>
                </c:pt>
                <c:pt idx="32" formatCode="0.0000">
                  <c:v>9.5917500000000003E-2</c:v>
                </c:pt>
                <c:pt idx="33" formatCode="0.0000">
                  <c:v>0.105792</c:v>
                </c:pt>
                <c:pt idx="34" formatCode="0.0000">
                  <c:v>0.10170299999999999</c:v>
                </c:pt>
                <c:pt idx="35" formatCode="0.0000">
                  <c:v>6.7512000000000003E-2</c:v>
                </c:pt>
                <c:pt idx="36" formatCode="0.0000">
                  <c:v>8.9914500000000008E-2</c:v>
                </c:pt>
                <c:pt idx="37" formatCode="0.0000">
                  <c:v>9.4568999999999986E-2</c:v>
                </c:pt>
                <c:pt idx="38" formatCode="0.0000">
                  <c:v>7.3123499999999994E-2</c:v>
                </c:pt>
                <c:pt idx="39" formatCode="0.0000">
                  <c:v>0.10118100000000001</c:v>
                </c:pt>
                <c:pt idx="40" formatCode="0.0000">
                  <c:v>0.1259325</c:v>
                </c:pt>
                <c:pt idx="41" formatCode="0.0000">
                  <c:v>9.9484500000000003E-2</c:v>
                </c:pt>
                <c:pt idx="42" formatCode="0.0000">
                  <c:v>0.10509600000000001</c:v>
                </c:pt>
                <c:pt idx="43" formatCode="0.0000">
                  <c:v>0.13023899999999999</c:v>
                </c:pt>
                <c:pt idx="44" formatCode="0.0000">
                  <c:v>7.6124999999999998E-2</c:v>
                </c:pt>
                <c:pt idx="45" formatCode="0.0000">
                  <c:v>8.7478500000000001E-2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02-4853-A812-CF15132EC83A}"/>
            </c:ext>
          </c:extLst>
        </c:ser>
        <c:ser>
          <c:idx val="1"/>
          <c:order val="1"/>
          <c:tx>
            <c:v>Бавлинское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'СВОД_ЦЕНТРИФУГА (2)'!$E$3:$E$40</c:f>
              <c:numCache>
                <c:formatCode>General</c:formatCode>
                <c:ptCount val="38"/>
                <c:pt idx="0">
                  <c:v>10.69</c:v>
                </c:pt>
                <c:pt idx="1">
                  <c:v>14.04</c:v>
                </c:pt>
                <c:pt idx="2">
                  <c:v>11.5</c:v>
                </c:pt>
                <c:pt idx="3">
                  <c:v>13.47</c:v>
                </c:pt>
                <c:pt idx="4">
                  <c:v>17.05</c:v>
                </c:pt>
                <c:pt idx="5">
                  <c:v>16.989999999999998</c:v>
                </c:pt>
                <c:pt idx="6">
                  <c:v>14.07</c:v>
                </c:pt>
                <c:pt idx="7">
                  <c:v>8.92</c:v>
                </c:pt>
                <c:pt idx="8">
                  <c:v>13.92</c:v>
                </c:pt>
                <c:pt idx="9">
                  <c:v>13.44</c:v>
                </c:pt>
                <c:pt idx="10">
                  <c:v>14.34</c:v>
                </c:pt>
                <c:pt idx="11">
                  <c:v>13.78</c:v>
                </c:pt>
                <c:pt idx="12">
                  <c:v>12.39</c:v>
                </c:pt>
                <c:pt idx="13">
                  <c:v>11.28</c:v>
                </c:pt>
                <c:pt idx="14">
                  <c:v>11.64</c:v>
                </c:pt>
                <c:pt idx="15">
                  <c:v>11.53</c:v>
                </c:pt>
                <c:pt idx="16">
                  <c:v>10.27</c:v>
                </c:pt>
                <c:pt idx="17">
                  <c:v>9.41</c:v>
                </c:pt>
                <c:pt idx="18" formatCode="0.00">
                  <c:v>10.92</c:v>
                </c:pt>
                <c:pt idx="19" formatCode="0.00">
                  <c:v>11.93</c:v>
                </c:pt>
                <c:pt idx="20" formatCode="0.00">
                  <c:v>13.11</c:v>
                </c:pt>
                <c:pt idx="21" formatCode="0.00">
                  <c:v>13.23</c:v>
                </c:pt>
                <c:pt idx="22" formatCode="0.00">
                  <c:v>15.91</c:v>
                </c:pt>
                <c:pt idx="23" formatCode="0.00">
                  <c:v>15.37</c:v>
                </c:pt>
                <c:pt idx="24" formatCode="0.00">
                  <c:v>13.82</c:v>
                </c:pt>
                <c:pt idx="25" formatCode="0.00">
                  <c:v>12.4</c:v>
                </c:pt>
                <c:pt idx="26" formatCode="0.00">
                  <c:v>15.81</c:v>
                </c:pt>
                <c:pt idx="27" formatCode="0.00">
                  <c:v>16.63</c:v>
                </c:pt>
                <c:pt idx="28" formatCode="0.00">
                  <c:v>11.65</c:v>
                </c:pt>
                <c:pt idx="29" formatCode="0.00">
                  <c:v>13.26</c:v>
                </c:pt>
                <c:pt idx="30" formatCode="0.00">
                  <c:v>13.23</c:v>
                </c:pt>
                <c:pt idx="31" formatCode="0.00">
                  <c:v>13.02</c:v>
                </c:pt>
                <c:pt idx="32">
                  <c:v>14.5</c:v>
                </c:pt>
                <c:pt idx="33">
                  <c:v>15.04</c:v>
                </c:pt>
                <c:pt idx="34">
                  <c:v>16.98</c:v>
                </c:pt>
                <c:pt idx="35">
                  <c:v>19.559999999999999</c:v>
                </c:pt>
                <c:pt idx="36">
                  <c:v>16.440000000000001</c:v>
                </c:pt>
                <c:pt idx="37">
                  <c:v>14.94</c:v>
                </c:pt>
              </c:numCache>
            </c:numRef>
          </c:xVal>
          <c:yVal>
            <c:numRef>
              <c:f>'СВОД_ЦЕНТРИФУГА (2)'!$G$3:$G$40</c:f>
              <c:numCache>
                <c:formatCode>0.000</c:formatCode>
                <c:ptCount val="38"/>
                <c:pt idx="0">
                  <c:v>0.14150550000000001</c:v>
                </c:pt>
                <c:pt idx="1">
                  <c:v>8.2345500000000002E-2</c:v>
                </c:pt>
                <c:pt idx="2">
                  <c:v>9.5264999999999989E-2</c:v>
                </c:pt>
                <c:pt idx="3">
                  <c:v>5.7550499999999997E-2</c:v>
                </c:pt>
                <c:pt idx="4">
                  <c:v>8.7739500000000012E-2</c:v>
                </c:pt>
                <c:pt idx="5">
                  <c:v>9.2046000000000003E-2</c:v>
                </c:pt>
                <c:pt idx="6">
                  <c:v>8.1257999999999997E-2</c:v>
                </c:pt>
                <c:pt idx="7">
                  <c:v>0.1529895</c:v>
                </c:pt>
                <c:pt idx="8" formatCode="0.0000">
                  <c:v>9.3568499999999999E-2</c:v>
                </c:pt>
                <c:pt idx="9" formatCode="0.0000">
                  <c:v>9.6352499999999994E-2</c:v>
                </c:pt>
                <c:pt idx="10" formatCode="0.0000">
                  <c:v>0.11183849999999999</c:v>
                </c:pt>
                <c:pt idx="11" formatCode="0.0000">
                  <c:v>9.9180000000000004E-2</c:v>
                </c:pt>
                <c:pt idx="12" formatCode="0.0000">
                  <c:v>9.9006000000000011E-2</c:v>
                </c:pt>
                <c:pt idx="13" formatCode="0.0000">
                  <c:v>0.1194945</c:v>
                </c:pt>
                <c:pt idx="14" formatCode="0.0000">
                  <c:v>0.111882</c:v>
                </c:pt>
                <c:pt idx="15" formatCode="0.0000">
                  <c:v>0.126411</c:v>
                </c:pt>
                <c:pt idx="16" formatCode="0.0000">
                  <c:v>0.11888549999999999</c:v>
                </c:pt>
                <c:pt idx="17" formatCode="0.0000">
                  <c:v>0.14420249999999998</c:v>
                </c:pt>
                <c:pt idx="18" formatCode="0.0000">
                  <c:v>9.93975E-2</c:v>
                </c:pt>
                <c:pt idx="19" formatCode="0.0000">
                  <c:v>4.5283499999999997E-2</c:v>
                </c:pt>
                <c:pt idx="20" formatCode="0.0000">
                  <c:v>9.2785499999999993E-2</c:v>
                </c:pt>
                <c:pt idx="21" formatCode="0.0000">
                  <c:v>8.1431999999999991E-2</c:v>
                </c:pt>
                <c:pt idx="22" formatCode="0.0000">
                  <c:v>8.091000000000001E-2</c:v>
                </c:pt>
                <c:pt idx="23" formatCode="0.0000">
                  <c:v>7.9691999999999999E-2</c:v>
                </c:pt>
                <c:pt idx="24" formatCode="0.0000">
                  <c:v>9.0697500000000014E-2</c:v>
                </c:pt>
                <c:pt idx="25" formatCode="0.0000">
                  <c:v>0.10144199999999999</c:v>
                </c:pt>
                <c:pt idx="26" formatCode="0.0000">
                  <c:v>8.8348499999999983E-2</c:v>
                </c:pt>
                <c:pt idx="27" formatCode="0.0000">
                  <c:v>7.6342500000000008E-2</c:v>
                </c:pt>
                <c:pt idx="28" formatCode="0.0000">
                  <c:v>0.1361985</c:v>
                </c:pt>
                <c:pt idx="29" formatCode="0.0000">
                  <c:v>0.12441000000000001</c:v>
                </c:pt>
                <c:pt idx="30" formatCode="0.0000">
                  <c:v>0.1122735</c:v>
                </c:pt>
                <c:pt idx="31" formatCode="0.0000">
                  <c:v>0.13728599999999999</c:v>
                </c:pt>
                <c:pt idx="32" formatCode="0.0000">
                  <c:v>9.5917500000000003E-2</c:v>
                </c:pt>
                <c:pt idx="33" formatCode="0.0000">
                  <c:v>0.105792</c:v>
                </c:pt>
                <c:pt idx="34" formatCode="0.0000">
                  <c:v>0.10170299999999999</c:v>
                </c:pt>
                <c:pt idx="35" formatCode="0.0000">
                  <c:v>6.7512000000000003E-2</c:v>
                </c:pt>
                <c:pt idx="36" formatCode="0.0000">
                  <c:v>8.9914500000000008E-2</c:v>
                </c:pt>
                <c:pt idx="37" formatCode="0.0000">
                  <c:v>9.4568999999999986E-2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02-4853-A812-CF15132EC83A}"/>
            </c:ext>
          </c:extLst>
        </c:ser>
        <c:ser>
          <c:idx val="3"/>
          <c:order val="2"/>
          <c:tx>
            <c:v>Тат-Кандыз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'СВОД_ЦЕНТРИФУГА (2)'!$E$41:$E$48</c:f>
              <c:numCache>
                <c:formatCode>General</c:formatCode>
                <c:ptCount val="8"/>
                <c:pt idx="0">
                  <c:v>13.73</c:v>
                </c:pt>
                <c:pt idx="1">
                  <c:v>14.17</c:v>
                </c:pt>
                <c:pt idx="2">
                  <c:v>12.2</c:v>
                </c:pt>
                <c:pt idx="3">
                  <c:v>13.86</c:v>
                </c:pt>
                <c:pt idx="4">
                  <c:v>14.55</c:v>
                </c:pt>
                <c:pt idx="5">
                  <c:v>10.16</c:v>
                </c:pt>
                <c:pt idx="6">
                  <c:v>14.23</c:v>
                </c:pt>
                <c:pt idx="7">
                  <c:v>14.34</c:v>
                </c:pt>
              </c:numCache>
            </c:numRef>
          </c:xVal>
          <c:yVal>
            <c:numRef>
              <c:f>'СВОД_ЦЕНТРИФУГА (2)'!$G$41:$G$48</c:f>
              <c:numCache>
                <c:formatCode>0.0000</c:formatCode>
                <c:ptCount val="8"/>
                <c:pt idx="0">
                  <c:v>7.3123499999999994E-2</c:v>
                </c:pt>
                <c:pt idx="1">
                  <c:v>0.10118100000000001</c:v>
                </c:pt>
                <c:pt idx="2">
                  <c:v>0.1259325</c:v>
                </c:pt>
                <c:pt idx="3">
                  <c:v>9.9484500000000003E-2</c:v>
                </c:pt>
                <c:pt idx="4">
                  <c:v>0.10509600000000001</c:v>
                </c:pt>
                <c:pt idx="5">
                  <c:v>0.13023899999999999</c:v>
                </c:pt>
                <c:pt idx="6">
                  <c:v>7.6124999999999998E-2</c:v>
                </c:pt>
                <c:pt idx="7">
                  <c:v>8.7478500000000001E-2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02-4853-A812-CF15132EC83A}"/>
            </c:ext>
          </c:extLst>
        </c:ser>
        <c:ser>
          <c:idx val="5"/>
          <c:order val="3"/>
          <c:tx>
            <c:v>Модель</c:v>
          </c:tx>
          <c:spPr>
            <a:ln w="127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'СВОД_ЦЕНТРИФУГА (2)'!$L$3:$L$23</c:f>
              <c:numCache>
                <c:formatCode>General</c:formatCode>
                <c:ptCount val="21"/>
                <c:pt idx="0">
                  <c:v>9</c:v>
                </c:pt>
                <c:pt idx="1">
                  <c:v>9.5</c:v>
                </c:pt>
                <c:pt idx="2">
                  <c:v>10</c:v>
                </c:pt>
                <c:pt idx="3">
                  <c:v>10.5</c:v>
                </c:pt>
                <c:pt idx="4">
                  <c:v>11</c:v>
                </c:pt>
                <c:pt idx="5">
                  <c:v>11.5</c:v>
                </c:pt>
                <c:pt idx="6">
                  <c:v>12</c:v>
                </c:pt>
                <c:pt idx="7">
                  <c:v>12.5</c:v>
                </c:pt>
                <c:pt idx="8">
                  <c:v>13</c:v>
                </c:pt>
                <c:pt idx="9">
                  <c:v>13.5</c:v>
                </c:pt>
                <c:pt idx="10">
                  <c:v>14</c:v>
                </c:pt>
                <c:pt idx="11">
                  <c:v>14.5</c:v>
                </c:pt>
                <c:pt idx="12">
                  <c:v>15</c:v>
                </c:pt>
                <c:pt idx="13">
                  <c:v>15.5</c:v>
                </c:pt>
                <c:pt idx="14">
                  <c:v>16</c:v>
                </c:pt>
                <c:pt idx="15">
                  <c:v>16.5</c:v>
                </c:pt>
                <c:pt idx="16">
                  <c:v>17</c:v>
                </c:pt>
                <c:pt idx="17">
                  <c:v>17.5</c:v>
                </c:pt>
                <c:pt idx="18">
                  <c:v>18</c:v>
                </c:pt>
                <c:pt idx="19">
                  <c:v>18.5</c:v>
                </c:pt>
                <c:pt idx="20">
                  <c:v>19</c:v>
                </c:pt>
              </c:numCache>
            </c:numRef>
          </c:xVal>
          <c:yVal>
            <c:numRef>
              <c:f>'СВОД_ЦЕНТРИФУГА (2)'!$M$3:$M$23</c:f>
              <c:numCache>
                <c:formatCode>0.000</c:formatCode>
                <c:ptCount val="21"/>
                <c:pt idx="0">
                  <c:v>0.14932640997346031</c:v>
                </c:pt>
                <c:pt idx="1">
                  <c:v>0.14108520498664237</c:v>
                </c:pt>
                <c:pt idx="2">
                  <c:v>0.13368764072006181</c:v>
                </c:pt>
                <c:pt idx="3">
                  <c:v>0.12701133914365276</c:v>
                </c:pt>
                <c:pt idx="4">
                  <c:v>0.12095642426003952</c:v>
                </c:pt>
                <c:pt idx="5">
                  <c:v>0.11544058707011451</c:v>
                </c:pt>
                <c:pt idx="6">
                  <c:v>0.11039539321119671</c:v>
                </c:pt>
                <c:pt idx="7">
                  <c:v>0.10576348320619251</c:v>
                </c:pt>
                <c:pt idx="8">
                  <c:v>0.10149642353530713</c:v>
                </c:pt>
                <c:pt idx="9">
                  <c:v>9.7553038759540522E-2</c:v>
                </c:pt>
                <c:pt idx="10">
                  <c:v>9.3898103687996171E-2</c:v>
                </c:pt>
                <c:pt idx="11">
                  <c:v>9.0501308140488429E-2</c:v>
                </c:pt>
                <c:pt idx="12">
                  <c:v>8.7336430301602985E-2</c:v>
                </c:pt>
                <c:pt idx="13">
                  <c:v>8.4380671268576082E-2</c:v>
                </c:pt>
                <c:pt idx="14">
                  <c:v>8.1614115309011651E-2</c:v>
                </c:pt>
                <c:pt idx="15">
                  <c:v>7.9019288993502287E-2</c:v>
                </c:pt>
                <c:pt idx="16">
                  <c:v>7.6580798716880408E-2</c:v>
                </c:pt>
                <c:pt idx="17">
                  <c:v>7.4285030830141707E-2</c:v>
                </c:pt>
                <c:pt idx="18">
                  <c:v>7.2119902130645369E-2</c:v>
                </c:pt>
                <c:pt idx="19">
                  <c:v>7.007465112203673E-2</c:v>
                </c:pt>
                <c:pt idx="20">
                  <c:v>6.8139662485203339E-2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02-4853-A812-CF15132EC83A}"/>
            </c:ext>
          </c:extLst>
        </c:ser>
        <c:ser>
          <c:idx val="2"/>
          <c:order val="4"/>
          <c:tx>
            <c:v>SWCR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wer"/>
            <c:dispRSqr val="1"/>
            <c:dispEq val="1"/>
            <c:trendlineLbl>
              <c:layout>
                <c:manualLayout>
                  <c:x val="0.42374667315053749"/>
                  <c:y val="0.3488043162727878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</c:trendlineLbl>
          </c:trendline>
          <c:xVal>
            <c:numRef>
              <c:f>'СВОД_ЦЕНТРИФУГА (2)'!$E$3:$E$48</c:f>
              <c:numCache>
                <c:formatCode>General</c:formatCode>
                <c:ptCount val="46"/>
                <c:pt idx="0">
                  <c:v>10.69</c:v>
                </c:pt>
                <c:pt idx="1">
                  <c:v>14.04</c:v>
                </c:pt>
                <c:pt idx="2">
                  <c:v>11.5</c:v>
                </c:pt>
                <c:pt idx="3">
                  <c:v>13.47</c:v>
                </c:pt>
                <c:pt idx="4">
                  <c:v>17.05</c:v>
                </c:pt>
                <c:pt idx="5">
                  <c:v>16.989999999999998</c:v>
                </c:pt>
                <c:pt idx="6">
                  <c:v>14.07</c:v>
                </c:pt>
                <c:pt idx="7">
                  <c:v>8.92</c:v>
                </c:pt>
                <c:pt idx="8">
                  <c:v>13.92</c:v>
                </c:pt>
                <c:pt idx="9">
                  <c:v>13.44</c:v>
                </c:pt>
                <c:pt idx="10">
                  <c:v>14.34</c:v>
                </c:pt>
                <c:pt idx="11">
                  <c:v>13.78</c:v>
                </c:pt>
                <c:pt idx="12">
                  <c:v>12.39</c:v>
                </c:pt>
                <c:pt idx="13">
                  <c:v>11.28</c:v>
                </c:pt>
                <c:pt idx="14">
                  <c:v>11.64</c:v>
                </c:pt>
                <c:pt idx="15">
                  <c:v>11.53</c:v>
                </c:pt>
                <c:pt idx="16">
                  <c:v>10.27</c:v>
                </c:pt>
                <c:pt idx="17">
                  <c:v>9.41</c:v>
                </c:pt>
                <c:pt idx="18" formatCode="0.00">
                  <c:v>10.92</c:v>
                </c:pt>
                <c:pt idx="19" formatCode="0.00">
                  <c:v>11.93</c:v>
                </c:pt>
                <c:pt idx="20" formatCode="0.00">
                  <c:v>13.11</c:v>
                </c:pt>
                <c:pt idx="21" formatCode="0.00">
                  <c:v>13.23</c:v>
                </c:pt>
                <c:pt idx="22" formatCode="0.00">
                  <c:v>15.91</c:v>
                </c:pt>
                <c:pt idx="23" formatCode="0.00">
                  <c:v>15.37</c:v>
                </c:pt>
                <c:pt idx="24" formatCode="0.00">
                  <c:v>13.82</c:v>
                </c:pt>
                <c:pt idx="25" formatCode="0.00">
                  <c:v>12.4</c:v>
                </c:pt>
                <c:pt idx="26" formatCode="0.00">
                  <c:v>15.81</c:v>
                </c:pt>
                <c:pt idx="27" formatCode="0.00">
                  <c:v>16.63</c:v>
                </c:pt>
                <c:pt idx="28" formatCode="0.00">
                  <c:v>11.65</c:v>
                </c:pt>
                <c:pt idx="29" formatCode="0.00">
                  <c:v>13.26</c:v>
                </c:pt>
                <c:pt idx="30" formatCode="0.00">
                  <c:v>13.23</c:v>
                </c:pt>
                <c:pt idx="31" formatCode="0.00">
                  <c:v>13.02</c:v>
                </c:pt>
                <c:pt idx="32">
                  <c:v>14.5</c:v>
                </c:pt>
                <c:pt idx="33">
                  <c:v>15.04</c:v>
                </c:pt>
                <c:pt idx="34">
                  <c:v>16.98</c:v>
                </c:pt>
                <c:pt idx="35">
                  <c:v>19.559999999999999</c:v>
                </c:pt>
                <c:pt idx="36">
                  <c:v>16.440000000000001</c:v>
                </c:pt>
                <c:pt idx="37">
                  <c:v>14.94</c:v>
                </c:pt>
                <c:pt idx="38">
                  <c:v>13.73</c:v>
                </c:pt>
                <c:pt idx="39">
                  <c:v>14.17</c:v>
                </c:pt>
                <c:pt idx="40">
                  <c:v>12.2</c:v>
                </c:pt>
                <c:pt idx="41">
                  <c:v>13.86</c:v>
                </c:pt>
                <c:pt idx="42">
                  <c:v>14.55</c:v>
                </c:pt>
                <c:pt idx="43">
                  <c:v>10.16</c:v>
                </c:pt>
                <c:pt idx="44">
                  <c:v>14.23</c:v>
                </c:pt>
                <c:pt idx="45">
                  <c:v>14.34</c:v>
                </c:pt>
              </c:numCache>
            </c:numRef>
          </c:xVal>
          <c:yVal>
            <c:numRef>
              <c:f>'СВОД_ЦЕНТРИФУГА (2)'!#REF!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02-4853-A812-CF15132EC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889472"/>
        <c:axId val="492899872"/>
      </c:scatterChart>
      <c:valAx>
        <c:axId val="492889472"/>
        <c:scaling>
          <c:orientation val="minMax"/>
          <c:max val="21"/>
          <c:min val="8"/>
        </c:scaling>
        <c:delete val="0"/>
        <c:axPos val="b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99872"/>
        <c:crosses val="autoZero"/>
        <c:crossBetween val="midCat"/>
      </c:valAx>
      <c:valAx>
        <c:axId val="492899872"/>
        <c:scaling>
          <c:orientation val="minMax"/>
          <c:max val="0.2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8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32951388888889"/>
          <c:y val="8.3154761904761898E-2"/>
          <c:w val="0.73748576388888887"/>
          <c:h val="0.7519595238095238"/>
        </c:manualLayout>
      </c:layout>
      <c:scatterChart>
        <c:scatterStyle val="lineMarker"/>
        <c:varyColors val="0"/>
        <c:ser>
          <c:idx val="0"/>
          <c:order val="0"/>
          <c:tx>
            <c:v>Вся выборка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2700" cap="rnd">
                <a:noFill/>
                <a:prstDash val="solid"/>
              </a:ln>
              <a:effectLst/>
            </c:spPr>
            <c:trendlineType val="power"/>
            <c:dispRSqr val="0"/>
            <c:dispEq val="0"/>
          </c:trendline>
          <c:xVal>
            <c:numRef>
              <c:f>'СВОД_ЦЕНТРИФУГА (2)'!$G$3:$G$48</c:f>
              <c:numCache>
                <c:formatCode>0.000</c:formatCode>
                <c:ptCount val="46"/>
                <c:pt idx="0">
                  <c:v>0.14150550000000001</c:v>
                </c:pt>
                <c:pt idx="1">
                  <c:v>8.2345500000000002E-2</c:v>
                </c:pt>
                <c:pt idx="2">
                  <c:v>9.5264999999999989E-2</c:v>
                </c:pt>
                <c:pt idx="3">
                  <c:v>5.7550499999999997E-2</c:v>
                </c:pt>
                <c:pt idx="4">
                  <c:v>8.7739500000000012E-2</c:v>
                </c:pt>
                <c:pt idx="5">
                  <c:v>9.2046000000000003E-2</c:v>
                </c:pt>
                <c:pt idx="6">
                  <c:v>8.1257999999999997E-2</c:v>
                </c:pt>
                <c:pt idx="7">
                  <c:v>0.1529895</c:v>
                </c:pt>
                <c:pt idx="8" formatCode="0.0000">
                  <c:v>9.3568499999999999E-2</c:v>
                </c:pt>
                <c:pt idx="9" formatCode="0.0000">
                  <c:v>9.6352499999999994E-2</c:v>
                </c:pt>
                <c:pt idx="10" formatCode="0.0000">
                  <c:v>0.11183849999999999</c:v>
                </c:pt>
                <c:pt idx="11" formatCode="0.0000">
                  <c:v>9.9180000000000004E-2</c:v>
                </c:pt>
                <c:pt idx="12" formatCode="0.0000">
                  <c:v>9.9006000000000011E-2</c:v>
                </c:pt>
                <c:pt idx="13" formatCode="0.0000">
                  <c:v>0.1194945</c:v>
                </c:pt>
                <c:pt idx="14" formatCode="0.0000">
                  <c:v>0.111882</c:v>
                </c:pt>
                <c:pt idx="15" formatCode="0.0000">
                  <c:v>0.126411</c:v>
                </c:pt>
                <c:pt idx="16" formatCode="0.0000">
                  <c:v>0.11888549999999999</c:v>
                </c:pt>
                <c:pt idx="17" formatCode="0.0000">
                  <c:v>0.14420249999999998</c:v>
                </c:pt>
                <c:pt idx="18" formatCode="0.0000">
                  <c:v>9.93975E-2</c:v>
                </c:pt>
                <c:pt idx="19" formatCode="0.0000">
                  <c:v>4.5283499999999997E-2</c:v>
                </c:pt>
                <c:pt idx="20" formatCode="0.0000">
                  <c:v>9.2785499999999993E-2</c:v>
                </c:pt>
                <c:pt idx="21" formatCode="0.0000">
                  <c:v>8.1431999999999991E-2</c:v>
                </c:pt>
                <c:pt idx="22" formatCode="0.0000">
                  <c:v>8.091000000000001E-2</c:v>
                </c:pt>
                <c:pt idx="23" formatCode="0.0000">
                  <c:v>7.9691999999999999E-2</c:v>
                </c:pt>
                <c:pt idx="24" formatCode="0.0000">
                  <c:v>9.0697500000000014E-2</c:v>
                </c:pt>
                <c:pt idx="25" formatCode="0.0000">
                  <c:v>0.10144199999999999</c:v>
                </c:pt>
                <c:pt idx="26" formatCode="0.0000">
                  <c:v>8.8348499999999983E-2</c:v>
                </c:pt>
                <c:pt idx="27" formatCode="0.0000">
                  <c:v>7.6342500000000008E-2</c:v>
                </c:pt>
                <c:pt idx="28" formatCode="0.0000">
                  <c:v>0.1361985</c:v>
                </c:pt>
                <c:pt idx="29" formatCode="0.0000">
                  <c:v>0.12441000000000001</c:v>
                </c:pt>
                <c:pt idx="30" formatCode="0.0000">
                  <c:v>0.1122735</c:v>
                </c:pt>
                <c:pt idx="31" formatCode="0.0000">
                  <c:v>0.13728599999999999</c:v>
                </c:pt>
                <c:pt idx="32" formatCode="0.0000">
                  <c:v>9.5917500000000003E-2</c:v>
                </c:pt>
                <c:pt idx="33" formatCode="0.0000">
                  <c:v>0.105792</c:v>
                </c:pt>
                <c:pt idx="34" formatCode="0.0000">
                  <c:v>0.10170299999999999</c:v>
                </c:pt>
                <c:pt idx="35" formatCode="0.0000">
                  <c:v>6.7512000000000003E-2</c:v>
                </c:pt>
                <c:pt idx="36" formatCode="0.0000">
                  <c:v>8.9914500000000008E-2</c:v>
                </c:pt>
                <c:pt idx="37" formatCode="0.0000">
                  <c:v>9.4568999999999986E-2</c:v>
                </c:pt>
                <c:pt idx="38" formatCode="0.0000">
                  <c:v>7.3123499999999994E-2</c:v>
                </c:pt>
                <c:pt idx="39" formatCode="0.0000">
                  <c:v>0.10118100000000001</c:v>
                </c:pt>
                <c:pt idx="40" formatCode="0.0000">
                  <c:v>0.1259325</c:v>
                </c:pt>
                <c:pt idx="41" formatCode="0.0000">
                  <c:v>9.9484500000000003E-2</c:v>
                </c:pt>
                <c:pt idx="42" formatCode="0.0000">
                  <c:v>0.10509600000000001</c:v>
                </c:pt>
                <c:pt idx="43" formatCode="0.0000">
                  <c:v>0.13023899999999999</c:v>
                </c:pt>
                <c:pt idx="44" formatCode="0.0000">
                  <c:v>7.6124999999999998E-2</c:v>
                </c:pt>
                <c:pt idx="45" formatCode="0.0000">
                  <c:v>8.7478500000000001E-2</c:v>
                </c:pt>
              </c:numCache>
            </c:numRef>
          </c:xVal>
          <c:yVal>
            <c:numRef>
              <c:f>'СВОД_ЦЕНТРИФУГА (2)'!$F$3:$F$48</c:f>
              <c:numCache>
                <c:formatCode>0.0</c:formatCode>
                <c:ptCount val="46"/>
                <c:pt idx="0">
                  <c:v>8.34</c:v>
                </c:pt>
                <c:pt idx="1">
                  <c:v>41.07</c:v>
                </c:pt>
                <c:pt idx="2">
                  <c:v>21.86</c:v>
                </c:pt>
                <c:pt idx="3">
                  <c:v>46.93</c:v>
                </c:pt>
                <c:pt idx="4">
                  <c:v>57</c:v>
                </c:pt>
                <c:pt idx="5">
                  <c:v>57</c:v>
                </c:pt>
                <c:pt idx="6">
                  <c:v>64</c:v>
                </c:pt>
                <c:pt idx="7">
                  <c:v>3</c:v>
                </c:pt>
                <c:pt idx="8">
                  <c:v>21</c:v>
                </c:pt>
                <c:pt idx="9">
                  <c:v>24</c:v>
                </c:pt>
                <c:pt idx="10">
                  <c:v>26</c:v>
                </c:pt>
                <c:pt idx="11">
                  <c:v>23</c:v>
                </c:pt>
                <c:pt idx="12">
                  <c:v>14</c:v>
                </c:pt>
                <c:pt idx="13">
                  <c:v>6.7</c:v>
                </c:pt>
                <c:pt idx="14">
                  <c:v>11.7</c:v>
                </c:pt>
                <c:pt idx="15">
                  <c:v>8</c:v>
                </c:pt>
                <c:pt idx="16">
                  <c:v>76</c:v>
                </c:pt>
                <c:pt idx="17">
                  <c:v>17.8</c:v>
                </c:pt>
                <c:pt idx="18">
                  <c:v>44</c:v>
                </c:pt>
                <c:pt idx="19">
                  <c:v>3.6</c:v>
                </c:pt>
                <c:pt idx="20">
                  <c:v>23</c:v>
                </c:pt>
                <c:pt idx="21">
                  <c:v>28</c:v>
                </c:pt>
                <c:pt idx="22">
                  <c:v>5.0999999999999996</c:v>
                </c:pt>
                <c:pt idx="23">
                  <c:v>53</c:v>
                </c:pt>
                <c:pt idx="24">
                  <c:v>22</c:v>
                </c:pt>
                <c:pt idx="25">
                  <c:v>12.2</c:v>
                </c:pt>
                <c:pt idx="26">
                  <c:v>28</c:v>
                </c:pt>
                <c:pt idx="27">
                  <c:v>71</c:v>
                </c:pt>
                <c:pt idx="28">
                  <c:v>5.7</c:v>
                </c:pt>
                <c:pt idx="29">
                  <c:v>9.1</c:v>
                </c:pt>
                <c:pt idx="30">
                  <c:v>13.7</c:v>
                </c:pt>
                <c:pt idx="31">
                  <c:v>8.8000000000000007</c:v>
                </c:pt>
                <c:pt idx="32">
                  <c:v>28.4</c:v>
                </c:pt>
                <c:pt idx="33">
                  <c:v>18.7</c:v>
                </c:pt>
                <c:pt idx="34">
                  <c:v>11.3</c:v>
                </c:pt>
                <c:pt idx="35">
                  <c:v>235</c:v>
                </c:pt>
                <c:pt idx="36">
                  <c:v>91</c:v>
                </c:pt>
                <c:pt idx="37">
                  <c:v>41</c:v>
                </c:pt>
                <c:pt idx="38">
                  <c:v>58.8</c:v>
                </c:pt>
                <c:pt idx="39">
                  <c:v>21.3</c:v>
                </c:pt>
                <c:pt idx="40">
                  <c:v>7.8</c:v>
                </c:pt>
                <c:pt idx="41">
                  <c:v>62.4</c:v>
                </c:pt>
                <c:pt idx="42">
                  <c:v>28.6</c:v>
                </c:pt>
                <c:pt idx="43">
                  <c:v>3.94</c:v>
                </c:pt>
                <c:pt idx="44">
                  <c:v>118</c:v>
                </c:pt>
                <c:pt idx="45">
                  <c:v>63.5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7A-46DA-B7DF-BB6440CEA2DB}"/>
            </c:ext>
          </c:extLst>
        </c:ser>
        <c:ser>
          <c:idx val="1"/>
          <c:order val="1"/>
          <c:tx>
            <c:v>Бавлинское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'СВОД_ЦЕНТРИФУГА (2)'!$G$3:$G$40</c:f>
              <c:numCache>
                <c:formatCode>0.000</c:formatCode>
                <c:ptCount val="38"/>
                <c:pt idx="0">
                  <c:v>0.14150550000000001</c:v>
                </c:pt>
                <c:pt idx="1">
                  <c:v>8.2345500000000002E-2</c:v>
                </c:pt>
                <c:pt idx="2">
                  <c:v>9.5264999999999989E-2</c:v>
                </c:pt>
                <c:pt idx="3">
                  <c:v>5.7550499999999997E-2</c:v>
                </c:pt>
                <c:pt idx="4">
                  <c:v>8.7739500000000012E-2</c:v>
                </c:pt>
                <c:pt idx="5">
                  <c:v>9.2046000000000003E-2</c:v>
                </c:pt>
                <c:pt idx="6">
                  <c:v>8.1257999999999997E-2</c:v>
                </c:pt>
                <c:pt idx="7">
                  <c:v>0.1529895</c:v>
                </c:pt>
                <c:pt idx="8" formatCode="0.0000">
                  <c:v>9.3568499999999999E-2</c:v>
                </c:pt>
                <c:pt idx="9" formatCode="0.0000">
                  <c:v>9.6352499999999994E-2</c:v>
                </c:pt>
                <c:pt idx="10" formatCode="0.0000">
                  <c:v>0.11183849999999999</c:v>
                </c:pt>
                <c:pt idx="11" formatCode="0.0000">
                  <c:v>9.9180000000000004E-2</c:v>
                </c:pt>
                <c:pt idx="12" formatCode="0.0000">
                  <c:v>9.9006000000000011E-2</c:v>
                </c:pt>
                <c:pt idx="13" formatCode="0.0000">
                  <c:v>0.1194945</c:v>
                </c:pt>
                <c:pt idx="14" formatCode="0.0000">
                  <c:v>0.111882</c:v>
                </c:pt>
                <c:pt idx="15" formatCode="0.0000">
                  <c:v>0.126411</c:v>
                </c:pt>
                <c:pt idx="16" formatCode="0.0000">
                  <c:v>0.11888549999999999</c:v>
                </c:pt>
                <c:pt idx="17" formatCode="0.0000">
                  <c:v>0.14420249999999998</c:v>
                </c:pt>
                <c:pt idx="18" formatCode="0.0000">
                  <c:v>9.93975E-2</c:v>
                </c:pt>
                <c:pt idx="19" formatCode="0.0000">
                  <c:v>4.5283499999999997E-2</c:v>
                </c:pt>
                <c:pt idx="20" formatCode="0.0000">
                  <c:v>9.2785499999999993E-2</c:v>
                </c:pt>
                <c:pt idx="21" formatCode="0.0000">
                  <c:v>8.1431999999999991E-2</c:v>
                </c:pt>
                <c:pt idx="22" formatCode="0.0000">
                  <c:v>8.091000000000001E-2</c:v>
                </c:pt>
                <c:pt idx="23" formatCode="0.0000">
                  <c:v>7.9691999999999999E-2</c:v>
                </c:pt>
                <c:pt idx="24" formatCode="0.0000">
                  <c:v>9.0697500000000014E-2</c:v>
                </c:pt>
                <c:pt idx="25" formatCode="0.0000">
                  <c:v>0.10144199999999999</c:v>
                </c:pt>
                <c:pt idx="26" formatCode="0.0000">
                  <c:v>8.8348499999999983E-2</c:v>
                </c:pt>
                <c:pt idx="27" formatCode="0.0000">
                  <c:v>7.6342500000000008E-2</c:v>
                </c:pt>
                <c:pt idx="28" formatCode="0.0000">
                  <c:v>0.1361985</c:v>
                </c:pt>
                <c:pt idx="29" formatCode="0.0000">
                  <c:v>0.12441000000000001</c:v>
                </c:pt>
                <c:pt idx="30" formatCode="0.0000">
                  <c:v>0.1122735</c:v>
                </c:pt>
                <c:pt idx="31" formatCode="0.0000">
                  <c:v>0.13728599999999999</c:v>
                </c:pt>
                <c:pt idx="32" formatCode="0.0000">
                  <c:v>9.5917500000000003E-2</c:v>
                </c:pt>
                <c:pt idx="33" formatCode="0.0000">
                  <c:v>0.105792</c:v>
                </c:pt>
                <c:pt idx="34" formatCode="0.0000">
                  <c:v>0.10170299999999999</c:v>
                </c:pt>
                <c:pt idx="35" formatCode="0.0000">
                  <c:v>6.7512000000000003E-2</c:v>
                </c:pt>
                <c:pt idx="36" formatCode="0.0000">
                  <c:v>8.9914500000000008E-2</c:v>
                </c:pt>
                <c:pt idx="37" formatCode="0.0000">
                  <c:v>9.4568999999999986E-2</c:v>
                </c:pt>
              </c:numCache>
            </c:numRef>
          </c:xVal>
          <c:yVal>
            <c:numRef>
              <c:f>'СВОД_ЦЕНТРИФУГА (2)'!$F$3:$F$40</c:f>
              <c:numCache>
                <c:formatCode>0.0</c:formatCode>
                <c:ptCount val="38"/>
                <c:pt idx="0">
                  <c:v>8.34</c:v>
                </c:pt>
                <c:pt idx="1">
                  <c:v>41.07</c:v>
                </c:pt>
                <c:pt idx="2">
                  <c:v>21.86</c:v>
                </c:pt>
                <c:pt idx="3">
                  <c:v>46.93</c:v>
                </c:pt>
                <c:pt idx="4">
                  <c:v>57</c:v>
                </c:pt>
                <c:pt idx="5">
                  <c:v>57</c:v>
                </c:pt>
                <c:pt idx="6">
                  <c:v>64</c:v>
                </c:pt>
                <c:pt idx="7">
                  <c:v>3</c:v>
                </c:pt>
                <c:pt idx="8">
                  <c:v>21</c:v>
                </c:pt>
                <c:pt idx="9">
                  <c:v>24</c:v>
                </c:pt>
                <c:pt idx="10">
                  <c:v>26</c:v>
                </c:pt>
                <c:pt idx="11">
                  <c:v>23</c:v>
                </c:pt>
                <c:pt idx="12">
                  <c:v>14</c:v>
                </c:pt>
                <c:pt idx="13">
                  <c:v>6.7</c:v>
                </c:pt>
                <c:pt idx="14">
                  <c:v>11.7</c:v>
                </c:pt>
                <c:pt idx="15">
                  <c:v>8</c:v>
                </c:pt>
                <c:pt idx="16">
                  <c:v>76</c:v>
                </c:pt>
                <c:pt idx="17">
                  <c:v>17.8</c:v>
                </c:pt>
                <c:pt idx="18">
                  <c:v>44</c:v>
                </c:pt>
                <c:pt idx="19">
                  <c:v>3.6</c:v>
                </c:pt>
                <c:pt idx="20">
                  <c:v>23</c:v>
                </c:pt>
                <c:pt idx="21">
                  <c:v>28</c:v>
                </c:pt>
                <c:pt idx="22">
                  <c:v>5.0999999999999996</c:v>
                </c:pt>
                <c:pt idx="23">
                  <c:v>53</c:v>
                </c:pt>
                <c:pt idx="24">
                  <c:v>22</c:v>
                </c:pt>
                <c:pt idx="25">
                  <c:v>12.2</c:v>
                </c:pt>
                <c:pt idx="26">
                  <c:v>28</c:v>
                </c:pt>
                <c:pt idx="27">
                  <c:v>71</c:v>
                </c:pt>
                <c:pt idx="28">
                  <c:v>5.7</c:v>
                </c:pt>
                <c:pt idx="29">
                  <c:v>9.1</c:v>
                </c:pt>
                <c:pt idx="30">
                  <c:v>13.7</c:v>
                </c:pt>
                <c:pt idx="31">
                  <c:v>8.8000000000000007</c:v>
                </c:pt>
                <c:pt idx="32">
                  <c:v>28.4</c:v>
                </c:pt>
                <c:pt idx="33">
                  <c:v>18.7</c:v>
                </c:pt>
                <c:pt idx="34">
                  <c:v>11.3</c:v>
                </c:pt>
                <c:pt idx="35">
                  <c:v>235</c:v>
                </c:pt>
                <c:pt idx="36">
                  <c:v>91</c:v>
                </c:pt>
                <c:pt idx="37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7A-46DA-B7DF-BB6440CEA2DB}"/>
            </c:ext>
          </c:extLst>
        </c:ser>
        <c:ser>
          <c:idx val="3"/>
          <c:order val="2"/>
          <c:tx>
            <c:v>Тат-Кандыз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'СВОД_ЦЕНТРИФУГА (2)'!$G$41:$G$48</c:f>
              <c:numCache>
                <c:formatCode>0.0000</c:formatCode>
                <c:ptCount val="8"/>
                <c:pt idx="0">
                  <c:v>7.3123499999999994E-2</c:v>
                </c:pt>
                <c:pt idx="1">
                  <c:v>0.10118100000000001</c:v>
                </c:pt>
                <c:pt idx="2">
                  <c:v>0.1259325</c:v>
                </c:pt>
                <c:pt idx="3">
                  <c:v>9.9484500000000003E-2</c:v>
                </c:pt>
                <c:pt idx="4">
                  <c:v>0.10509600000000001</c:v>
                </c:pt>
                <c:pt idx="5">
                  <c:v>0.13023899999999999</c:v>
                </c:pt>
                <c:pt idx="6">
                  <c:v>7.6124999999999998E-2</c:v>
                </c:pt>
                <c:pt idx="7">
                  <c:v>8.7478500000000001E-2</c:v>
                </c:pt>
              </c:numCache>
            </c:numRef>
          </c:xVal>
          <c:yVal>
            <c:numRef>
              <c:f>'СВОД_ЦЕНТРИФУГА (2)'!$F$41:$F$48</c:f>
              <c:numCache>
                <c:formatCode>0.0</c:formatCode>
                <c:ptCount val="8"/>
                <c:pt idx="0">
                  <c:v>58.8</c:v>
                </c:pt>
                <c:pt idx="1">
                  <c:v>21.3</c:v>
                </c:pt>
                <c:pt idx="2">
                  <c:v>7.8</c:v>
                </c:pt>
                <c:pt idx="3">
                  <c:v>62.4</c:v>
                </c:pt>
                <c:pt idx="4">
                  <c:v>28.6</c:v>
                </c:pt>
                <c:pt idx="5">
                  <c:v>3.94</c:v>
                </c:pt>
                <c:pt idx="6">
                  <c:v>118</c:v>
                </c:pt>
                <c:pt idx="7">
                  <c:v>63.5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7A-46DA-B7DF-BB6440CEA2DB}"/>
            </c:ext>
          </c:extLst>
        </c:ser>
        <c:ser>
          <c:idx val="5"/>
          <c:order val="3"/>
          <c:tx>
            <c:v>Модель</c:v>
          </c:tx>
          <c:spPr>
            <a:ln w="127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'СВОД_ЦЕНТРИФУГА (2)'!$M$3:$M$23</c:f>
              <c:numCache>
                <c:formatCode>0.000</c:formatCode>
                <c:ptCount val="21"/>
                <c:pt idx="0">
                  <c:v>0.14932640997346031</c:v>
                </c:pt>
                <c:pt idx="1">
                  <c:v>0.14108520498664237</c:v>
                </c:pt>
                <c:pt idx="2">
                  <c:v>0.13368764072006181</c:v>
                </c:pt>
                <c:pt idx="3">
                  <c:v>0.12701133914365276</c:v>
                </c:pt>
                <c:pt idx="4">
                  <c:v>0.12095642426003952</c:v>
                </c:pt>
                <c:pt idx="5">
                  <c:v>0.11544058707011451</c:v>
                </c:pt>
                <c:pt idx="6">
                  <c:v>0.11039539321119671</c:v>
                </c:pt>
                <c:pt idx="7">
                  <c:v>0.10576348320619251</c:v>
                </c:pt>
                <c:pt idx="8">
                  <c:v>0.10149642353530713</c:v>
                </c:pt>
                <c:pt idx="9">
                  <c:v>9.7553038759540522E-2</c:v>
                </c:pt>
                <c:pt idx="10">
                  <c:v>9.3898103687996171E-2</c:v>
                </c:pt>
                <c:pt idx="11">
                  <c:v>9.0501308140488429E-2</c:v>
                </c:pt>
                <c:pt idx="12">
                  <c:v>8.7336430301602985E-2</c:v>
                </c:pt>
                <c:pt idx="13">
                  <c:v>8.4380671268576082E-2</c:v>
                </c:pt>
                <c:pt idx="14">
                  <c:v>8.1614115309011651E-2</c:v>
                </c:pt>
                <c:pt idx="15">
                  <c:v>7.9019288993502287E-2</c:v>
                </c:pt>
                <c:pt idx="16">
                  <c:v>7.6580798716880408E-2</c:v>
                </c:pt>
                <c:pt idx="17">
                  <c:v>7.4285030830141707E-2</c:v>
                </c:pt>
                <c:pt idx="18">
                  <c:v>7.2119902130645369E-2</c:v>
                </c:pt>
                <c:pt idx="19">
                  <c:v>7.007465112203673E-2</c:v>
                </c:pt>
                <c:pt idx="20">
                  <c:v>6.8139662485203339E-2</c:v>
                </c:pt>
              </c:numCache>
            </c:numRef>
          </c:xVal>
          <c:yVal>
            <c:numRef>
              <c:f>'СВОД_ЦЕНТРИФУГА (2)'!$N$3:$N$23</c:f>
              <c:numCache>
                <c:formatCode>0.0</c:formatCode>
                <c:ptCount val="21"/>
                <c:pt idx="0">
                  <c:v>3.0505388284591177</c:v>
                </c:pt>
                <c:pt idx="1">
                  <c:v>6.1101215164089044</c:v>
                </c:pt>
                <c:pt idx="2">
                  <c:v>9.6220823944005023</c:v>
                </c:pt>
                <c:pt idx="3">
                  <c:v>13.625616818605058</c:v>
                </c:pt>
                <c:pt idx="4">
                  <c:v>18.16115559891854</c:v>
                </c:pt>
                <c:pt idx="5">
                  <c:v>23.270342303356571</c:v>
                </c:pt>
                <c:pt idx="6">
                  <c:v>28.996012008944675</c:v>
                </c:pt>
                <c:pt idx="7">
                  <c:v>35.382171346992806</c:v>
                </c:pt>
                <c:pt idx="8">
                  <c:v>42.473979712417091</c:v>
                </c:pt>
                <c:pt idx="9">
                  <c:v>50.317731524663913</c:v>
                </c:pt>
                <c:pt idx="10">
                  <c:v>58.960839442628561</c:v>
                </c:pt>
                <c:pt idx="11">
                  <c:v>68.451818448343204</c:v>
                </c:pt>
                <c:pt idx="12">
                  <c:v>78.840270724648292</c:v>
                </c:pt>
                <c:pt idx="13">
                  <c:v>90.176871260877448</c:v>
                </c:pt>
                <c:pt idx="14">
                  <c:v>102.51335412812003</c:v>
                </c:pt>
                <c:pt idx="15">
                  <c:v>115.90249937206758</c:v>
                </c:pt>
                <c:pt idx="16">
                  <c:v>130.3981204770069</c:v>
                </c:pt>
                <c:pt idx="17">
                  <c:v>146.0550523593329</c:v>
                </c:pt>
                <c:pt idx="18">
                  <c:v>162.92913985313103</c:v>
                </c:pt>
                <c:pt idx="19">
                  <c:v>181.07722665404702</c:v>
                </c:pt>
                <c:pt idx="20">
                  <c:v>200.55714469083873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7A-46DA-B7DF-BB6440CEA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889472"/>
        <c:axId val="492899872"/>
      </c:scatterChart>
      <c:valAx>
        <c:axId val="492889472"/>
        <c:scaling>
          <c:orientation val="minMax"/>
          <c:max val="0.22000000000000003"/>
          <c:min val="0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99872"/>
        <c:crosses val="autoZero"/>
        <c:crossBetween val="midCat"/>
      </c:valAx>
      <c:valAx>
        <c:axId val="492899872"/>
        <c:scaling>
          <c:logBase val="10"/>
          <c:orientation val="minMax"/>
          <c:min val="1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8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87638888888889"/>
          <c:y val="8.3154761904761898E-2"/>
          <c:w val="0.75953437499999998"/>
          <c:h val="0.7519595238095238"/>
        </c:manualLayout>
      </c:layout>
      <c:scatterChart>
        <c:scatterStyle val="lineMarker"/>
        <c:varyColors val="0"/>
        <c:ser>
          <c:idx val="0"/>
          <c:order val="0"/>
          <c:tx>
            <c:v>Вся выборка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2700" cap="rnd">
                <a:noFill/>
                <a:prstDash val="solid"/>
              </a:ln>
              <a:effectLst/>
            </c:spPr>
            <c:trendlineType val="exp"/>
            <c:dispRSqr val="0"/>
            <c:dispEq val="0"/>
          </c:trendline>
          <c:xVal>
            <c:numRef>
              <c:f>'СВОД_ЦЕНТРИФУГА (2)'!$J$3:$J$48</c:f>
              <c:numCache>
                <c:formatCode>0.00</c:formatCode>
                <c:ptCount val="46"/>
                <c:pt idx="0">
                  <c:v>0.88327140883485389</c:v>
                </c:pt>
                <c:pt idx="1">
                  <c:v>1.71032560502779</c:v>
                </c:pt>
                <c:pt idx="2">
                  <c:v>1.3787202635840932</c:v>
                </c:pt>
                <c:pt idx="3">
                  <c:v>1.8665579563211705</c:v>
                </c:pt>
                <c:pt idx="4">
                  <c:v>1.8284169394311645</c:v>
                </c:pt>
                <c:pt idx="5">
                  <c:v>1.8316426113409277</c:v>
                </c:pt>
                <c:pt idx="6">
                  <c:v>2.1327646718989111</c:v>
                </c:pt>
                <c:pt idx="7">
                  <c:v>0.57993350477029426</c:v>
                </c:pt>
                <c:pt idx="8">
                  <c:v>1.2282592111012938</c:v>
                </c:pt>
                <c:pt idx="9">
                  <c:v>1.3363062095621219</c:v>
                </c:pt>
                <c:pt idx="10">
                  <c:v>1.3465177983639942</c:v>
                </c:pt>
                <c:pt idx="11">
                  <c:v>1.2919309700404982</c:v>
                </c:pt>
                <c:pt idx="12">
                  <c:v>1.0629880069054678</c:v>
                </c:pt>
                <c:pt idx="13">
                  <c:v>0.77069555026980252</c:v>
                </c:pt>
                <c:pt idx="14">
                  <c:v>1.0025740068320432</c:v>
                </c:pt>
                <c:pt idx="15">
                  <c:v>0.8329718788234497</c:v>
                </c:pt>
                <c:pt idx="16">
                  <c:v>2.7203298957969957</c:v>
                </c:pt>
                <c:pt idx="17">
                  <c:v>1.375356199635835</c:v>
                </c:pt>
                <c:pt idx="18">
                  <c:v>2.0073126386549829</c:v>
                </c:pt>
                <c:pt idx="19">
                  <c:v>0.54932710494872683</c:v>
                </c:pt>
                <c:pt idx="20">
                  <c:v>1.3245323570650438</c:v>
                </c:pt>
                <c:pt idx="21">
                  <c:v>1.4547859349066159</c:v>
                </c:pt>
                <c:pt idx="22">
                  <c:v>0.56617409977036715</c:v>
                </c:pt>
                <c:pt idx="23">
                  <c:v>1.8569533817705186</c:v>
                </c:pt>
                <c:pt idx="24">
                  <c:v>1.2617035322070678</c:v>
                </c:pt>
                <c:pt idx="25">
                  <c:v>0.99190270074334175</c:v>
                </c:pt>
                <c:pt idx="26">
                  <c:v>1.3308008840703323</c:v>
                </c:pt>
                <c:pt idx="27">
                  <c:v>2.0662508714724099</c:v>
                </c:pt>
                <c:pt idx="28">
                  <c:v>0.69947865318828306</c:v>
                </c:pt>
                <c:pt idx="29">
                  <c:v>0.82841686957951399</c:v>
                </c:pt>
                <c:pt idx="30">
                  <c:v>1.0176076460206098</c:v>
                </c:pt>
                <c:pt idx="31">
                  <c:v>0.82212119333369449</c:v>
                </c:pt>
                <c:pt idx="32">
                  <c:v>1.3995073024658258</c:v>
                </c:pt>
                <c:pt idx="33">
                  <c:v>1.1150565294323815</c:v>
                </c:pt>
                <c:pt idx="34">
                  <c:v>0.81577497532416099</c:v>
                </c:pt>
                <c:pt idx="35">
                  <c:v>3.4661671812573265</c:v>
                </c:pt>
                <c:pt idx="36">
                  <c:v>2.3527175362445867</c:v>
                </c:pt>
                <c:pt idx="37">
                  <c:v>1.6565960810154892</c:v>
                </c:pt>
                <c:pt idx="38">
                  <c:v>2.0694426453384085</c:v>
                </c:pt>
                <c:pt idx="39">
                  <c:v>1.2260406695371935</c:v>
                </c:pt>
                <c:pt idx="40">
                  <c:v>0.79959005890211143</c:v>
                </c:pt>
                <c:pt idx="41">
                  <c:v>2.1218304602782245</c:v>
                </c:pt>
                <c:pt idx="42">
                  <c:v>1.4020113190811319</c:v>
                </c:pt>
                <c:pt idx="43">
                  <c:v>0.62273210579714866</c:v>
                </c:pt>
                <c:pt idx="44">
                  <c:v>2.8796423608658981</c:v>
                </c:pt>
                <c:pt idx="45">
                  <c:v>2.1043224426920162</c:v>
                </c:pt>
              </c:numCache>
            </c:numRef>
          </c:xVal>
          <c:yVal>
            <c:numRef>
              <c:f>'СВОД_ЦЕНТРИФУГА (2)'!$H$3:$H$48</c:f>
              <c:numCache>
                <c:formatCode>0.000</c:formatCode>
                <c:ptCount val="46"/>
                <c:pt idx="0">
                  <c:v>1.9699999999999999E-2</c:v>
                </c:pt>
                <c:pt idx="1">
                  <c:v>2.23E-2</c:v>
                </c:pt>
                <c:pt idx="2">
                  <c:v>2.3199999999999998E-2</c:v>
                </c:pt>
                <c:pt idx="3">
                  <c:v>1.9E-2</c:v>
                </c:pt>
                <c:pt idx="4">
                  <c:v>2.1899999999999999E-2</c:v>
                </c:pt>
                <c:pt idx="5">
                  <c:v>1.6E-2</c:v>
                </c:pt>
                <c:pt idx="6">
                  <c:v>1.6799999999999999E-2</c:v>
                </c:pt>
                <c:pt idx="7">
                  <c:v>1.9E-2</c:v>
                </c:pt>
                <c:pt idx="8" formatCode="0.0000">
                  <c:v>2.12E-2</c:v>
                </c:pt>
                <c:pt idx="9" formatCode="0.0000">
                  <c:v>2.0500000000000001E-2</c:v>
                </c:pt>
                <c:pt idx="10" formatCode="0.0000">
                  <c:v>2.0500000000000001E-2</c:v>
                </c:pt>
                <c:pt idx="11" formatCode="0.0000">
                  <c:v>2.1000000000000001E-2</c:v>
                </c:pt>
                <c:pt idx="12" formatCode="0.0000">
                  <c:v>1.8599999999999998E-2</c:v>
                </c:pt>
                <c:pt idx="13" formatCode="0.0000">
                  <c:v>1.9599999999999999E-2</c:v>
                </c:pt>
                <c:pt idx="14" formatCode="0.0000">
                  <c:v>1.9800000000000002E-2</c:v>
                </c:pt>
                <c:pt idx="15" formatCode="0.0000">
                  <c:v>2.0299999999999999E-2</c:v>
                </c:pt>
                <c:pt idx="16" formatCode="0.0000">
                  <c:v>1.4500000000000001E-2</c:v>
                </c:pt>
                <c:pt idx="17" formatCode="0.0000">
                  <c:v>1.67E-2</c:v>
                </c:pt>
                <c:pt idx="18" formatCode="0.0000">
                  <c:v>1.5699999999999999E-2</c:v>
                </c:pt>
                <c:pt idx="19" formatCode="0.0000">
                  <c:v>1.2E-2</c:v>
                </c:pt>
                <c:pt idx="20" formatCode="0.0000">
                  <c:v>2.1000000000000001E-2</c:v>
                </c:pt>
                <c:pt idx="21" formatCode="0.0000">
                  <c:v>2.0799999999999999E-2</c:v>
                </c:pt>
                <c:pt idx="22" formatCode="0.0000">
                  <c:v>2.06E-2</c:v>
                </c:pt>
                <c:pt idx="23" formatCode="0.0000">
                  <c:v>1.9099999999999999E-2</c:v>
                </c:pt>
                <c:pt idx="24" formatCode="0.0000">
                  <c:v>2.1499999999999998E-2</c:v>
                </c:pt>
                <c:pt idx="25" formatCode="0.0000">
                  <c:v>2.1000000000000001E-2</c:v>
                </c:pt>
                <c:pt idx="26" formatCode="0.0000">
                  <c:v>2.2200000000000001E-2</c:v>
                </c:pt>
                <c:pt idx="27" formatCode="0.0000">
                  <c:v>0.02</c:v>
                </c:pt>
                <c:pt idx="28" formatCode="0.0000">
                  <c:v>1.95E-2</c:v>
                </c:pt>
                <c:pt idx="29" formatCode="0.0000">
                  <c:v>2.1000000000000001E-2</c:v>
                </c:pt>
                <c:pt idx="30" formatCode="0.0000">
                  <c:v>2.1000000000000001E-2</c:v>
                </c:pt>
                <c:pt idx="31" formatCode="0.0000">
                  <c:v>2.0500000000000001E-2</c:v>
                </c:pt>
                <c:pt idx="32" formatCode="0.0000">
                  <c:v>2.1899999999999999E-2</c:v>
                </c:pt>
                <c:pt idx="33" formatCode="0.0000">
                  <c:v>2.1399999999999999E-2</c:v>
                </c:pt>
                <c:pt idx="34" formatCode="0.0000">
                  <c:v>2.1899999999999999E-2</c:v>
                </c:pt>
                <c:pt idx="35" formatCode="0.0000">
                  <c:v>1.2999999999999999E-2</c:v>
                </c:pt>
                <c:pt idx="36" formatCode="0.0000">
                  <c:v>1.7999999999999999E-2</c:v>
                </c:pt>
                <c:pt idx="37" formatCode="0.0000">
                  <c:v>2.01E-2</c:v>
                </c:pt>
                <c:pt idx="38" formatCode="0.0000">
                  <c:v>1.9800000000000002E-2</c:v>
                </c:pt>
                <c:pt idx="39" formatCode="0.0000">
                  <c:v>2.0500000000000001E-2</c:v>
                </c:pt>
                <c:pt idx="40" formatCode="0.0000">
                  <c:v>1.9900000000000001E-2</c:v>
                </c:pt>
                <c:pt idx="41" formatCode="0.0000">
                  <c:v>1.3599999999999999E-2</c:v>
                </c:pt>
                <c:pt idx="42" formatCode="General">
                  <c:v>1.95E-2</c:v>
                </c:pt>
                <c:pt idx="43" formatCode="General">
                  <c:v>1.9400000000000001E-2</c:v>
                </c:pt>
                <c:pt idx="44" formatCode="General">
                  <c:v>1.01E-2</c:v>
                </c:pt>
                <c:pt idx="45" formatCode="General">
                  <c:v>2.1100000000000001E-2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6E-4B49-8BCB-D44E6EE6C04C}"/>
            </c:ext>
          </c:extLst>
        </c:ser>
        <c:ser>
          <c:idx val="1"/>
          <c:order val="1"/>
          <c:tx>
            <c:v>Бавлинское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'СВОД_ЦЕНТРИФУГА (2)'!$J$3:$J$43</c:f>
              <c:numCache>
                <c:formatCode>0.00</c:formatCode>
                <c:ptCount val="41"/>
                <c:pt idx="0">
                  <c:v>0.88327140883485389</c:v>
                </c:pt>
                <c:pt idx="1">
                  <c:v>1.71032560502779</c:v>
                </c:pt>
                <c:pt idx="2">
                  <c:v>1.3787202635840932</c:v>
                </c:pt>
                <c:pt idx="3">
                  <c:v>1.8665579563211705</c:v>
                </c:pt>
                <c:pt idx="4">
                  <c:v>1.8284169394311645</c:v>
                </c:pt>
                <c:pt idx="5">
                  <c:v>1.8316426113409277</c:v>
                </c:pt>
                <c:pt idx="6">
                  <c:v>2.1327646718989111</c:v>
                </c:pt>
                <c:pt idx="7">
                  <c:v>0.57993350477029426</c:v>
                </c:pt>
                <c:pt idx="8">
                  <c:v>1.2282592111012938</c:v>
                </c:pt>
                <c:pt idx="9">
                  <c:v>1.3363062095621219</c:v>
                </c:pt>
                <c:pt idx="10">
                  <c:v>1.3465177983639942</c:v>
                </c:pt>
                <c:pt idx="11">
                  <c:v>1.2919309700404982</c:v>
                </c:pt>
                <c:pt idx="12">
                  <c:v>1.0629880069054678</c:v>
                </c:pt>
                <c:pt idx="13">
                  <c:v>0.77069555026980252</c:v>
                </c:pt>
                <c:pt idx="14">
                  <c:v>1.0025740068320432</c:v>
                </c:pt>
                <c:pt idx="15">
                  <c:v>0.8329718788234497</c:v>
                </c:pt>
                <c:pt idx="16">
                  <c:v>2.7203298957969957</c:v>
                </c:pt>
                <c:pt idx="17">
                  <c:v>1.375356199635835</c:v>
                </c:pt>
                <c:pt idx="18">
                  <c:v>2.0073126386549829</c:v>
                </c:pt>
                <c:pt idx="19">
                  <c:v>0.54932710494872683</c:v>
                </c:pt>
                <c:pt idx="20">
                  <c:v>1.3245323570650438</c:v>
                </c:pt>
                <c:pt idx="21">
                  <c:v>1.4547859349066159</c:v>
                </c:pt>
                <c:pt idx="22">
                  <c:v>0.56617409977036715</c:v>
                </c:pt>
                <c:pt idx="23">
                  <c:v>1.8569533817705186</c:v>
                </c:pt>
                <c:pt idx="24">
                  <c:v>1.2617035322070678</c:v>
                </c:pt>
                <c:pt idx="25">
                  <c:v>0.99190270074334175</c:v>
                </c:pt>
                <c:pt idx="26">
                  <c:v>1.3308008840703323</c:v>
                </c:pt>
                <c:pt idx="27">
                  <c:v>2.0662508714724099</c:v>
                </c:pt>
                <c:pt idx="28">
                  <c:v>0.69947865318828306</c:v>
                </c:pt>
                <c:pt idx="29">
                  <c:v>0.82841686957951399</c:v>
                </c:pt>
                <c:pt idx="30">
                  <c:v>1.0176076460206098</c:v>
                </c:pt>
                <c:pt idx="31">
                  <c:v>0.82212119333369449</c:v>
                </c:pt>
                <c:pt idx="32">
                  <c:v>1.3995073024658258</c:v>
                </c:pt>
                <c:pt idx="33">
                  <c:v>1.1150565294323815</c:v>
                </c:pt>
                <c:pt idx="34">
                  <c:v>0.81577497532416099</c:v>
                </c:pt>
                <c:pt idx="35">
                  <c:v>3.4661671812573265</c:v>
                </c:pt>
                <c:pt idx="36">
                  <c:v>2.3527175362445867</c:v>
                </c:pt>
                <c:pt idx="37">
                  <c:v>1.6565960810154892</c:v>
                </c:pt>
                <c:pt idx="38">
                  <c:v>2.0694426453384085</c:v>
                </c:pt>
                <c:pt idx="39">
                  <c:v>1.2260406695371935</c:v>
                </c:pt>
                <c:pt idx="40">
                  <c:v>0.79959005890211143</c:v>
                </c:pt>
              </c:numCache>
            </c:numRef>
          </c:xVal>
          <c:yVal>
            <c:numRef>
              <c:f>'СВОД_ЦЕНТРИФУГА (2)'!$H$3:$H$43</c:f>
              <c:numCache>
                <c:formatCode>0.000</c:formatCode>
                <c:ptCount val="41"/>
                <c:pt idx="0">
                  <c:v>1.9699999999999999E-2</c:v>
                </c:pt>
                <c:pt idx="1">
                  <c:v>2.23E-2</c:v>
                </c:pt>
                <c:pt idx="2">
                  <c:v>2.3199999999999998E-2</c:v>
                </c:pt>
                <c:pt idx="3">
                  <c:v>1.9E-2</c:v>
                </c:pt>
                <c:pt idx="4">
                  <c:v>2.1899999999999999E-2</c:v>
                </c:pt>
                <c:pt idx="5">
                  <c:v>1.6E-2</c:v>
                </c:pt>
                <c:pt idx="6">
                  <c:v>1.6799999999999999E-2</c:v>
                </c:pt>
                <c:pt idx="7">
                  <c:v>1.9E-2</c:v>
                </c:pt>
                <c:pt idx="8" formatCode="0.0000">
                  <c:v>2.12E-2</c:v>
                </c:pt>
                <c:pt idx="9" formatCode="0.0000">
                  <c:v>2.0500000000000001E-2</c:v>
                </c:pt>
                <c:pt idx="10" formatCode="0.0000">
                  <c:v>2.0500000000000001E-2</c:v>
                </c:pt>
                <c:pt idx="11" formatCode="0.0000">
                  <c:v>2.1000000000000001E-2</c:v>
                </c:pt>
                <c:pt idx="12" formatCode="0.0000">
                  <c:v>1.8599999999999998E-2</c:v>
                </c:pt>
                <c:pt idx="13" formatCode="0.0000">
                  <c:v>1.9599999999999999E-2</c:v>
                </c:pt>
                <c:pt idx="14" formatCode="0.0000">
                  <c:v>1.9800000000000002E-2</c:v>
                </c:pt>
                <c:pt idx="15" formatCode="0.0000">
                  <c:v>2.0299999999999999E-2</c:v>
                </c:pt>
                <c:pt idx="16" formatCode="0.0000">
                  <c:v>1.4500000000000001E-2</c:v>
                </c:pt>
                <c:pt idx="17" formatCode="0.0000">
                  <c:v>1.67E-2</c:v>
                </c:pt>
                <c:pt idx="18" formatCode="0.0000">
                  <c:v>1.5699999999999999E-2</c:v>
                </c:pt>
                <c:pt idx="19" formatCode="0.0000">
                  <c:v>1.2E-2</c:v>
                </c:pt>
                <c:pt idx="20" formatCode="0.0000">
                  <c:v>2.1000000000000001E-2</c:v>
                </c:pt>
                <c:pt idx="21" formatCode="0.0000">
                  <c:v>2.0799999999999999E-2</c:v>
                </c:pt>
                <c:pt idx="22" formatCode="0.0000">
                  <c:v>2.06E-2</c:v>
                </c:pt>
                <c:pt idx="23" formatCode="0.0000">
                  <c:v>1.9099999999999999E-2</c:v>
                </c:pt>
                <c:pt idx="24" formatCode="0.0000">
                  <c:v>2.1499999999999998E-2</c:v>
                </c:pt>
                <c:pt idx="25" formatCode="0.0000">
                  <c:v>2.1000000000000001E-2</c:v>
                </c:pt>
                <c:pt idx="26" formatCode="0.0000">
                  <c:v>2.2200000000000001E-2</c:v>
                </c:pt>
                <c:pt idx="27" formatCode="0.0000">
                  <c:v>0.02</c:v>
                </c:pt>
                <c:pt idx="28" formatCode="0.0000">
                  <c:v>1.95E-2</c:v>
                </c:pt>
                <c:pt idx="29" formatCode="0.0000">
                  <c:v>2.1000000000000001E-2</c:v>
                </c:pt>
                <c:pt idx="30" formatCode="0.0000">
                  <c:v>2.1000000000000001E-2</c:v>
                </c:pt>
                <c:pt idx="31" formatCode="0.0000">
                  <c:v>2.0500000000000001E-2</c:v>
                </c:pt>
                <c:pt idx="32" formatCode="0.0000">
                  <c:v>2.1899999999999999E-2</c:v>
                </c:pt>
                <c:pt idx="33" formatCode="0.0000">
                  <c:v>2.1399999999999999E-2</c:v>
                </c:pt>
                <c:pt idx="34" formatCode="0.0000">
                  <c:v>2.1899999999999999E-2</c:v>
                </c:pt>
                <c:pt idx="35" formatCode="0.0000">
                  <c:v>1.2999999999999999E-2</c:v>
                </c:pt>
                <c:pt idx="36" formatCode="0.0000">
                  <c:v>1.7999999999999999E-2</c:v>
                </c:pt>
                <c:pt idx="37" formatCode="0.0000">
                  <c:v>2.01E-2</c:v>
                </c:pt>
                <c:pt idx="38" formatCode="0.0000">
                  <c:v>1.9800000000000002E-2</c:v>
                </c:pt>
                <c:pt idx="39" formatCode="0.0000">
                  <c:v>2.0500000000000001E-2</c:v>
                </c:pt>
                <c:pt idx="40" formatCode="0.0000">
                  <c:v>1.9900000000000001E-2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6E-4B49-8BCB-D44E6EE6C04C}"/>
            </c:ext>
          </c:extLst>
        </c:ser>
        <c:ser>
          <c:idx val="3"/>
          <c:order val="2"/>
          <c:tx>
            <c:v>Тат-Кандыз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'СВОД_ЦЕНТРИФУГА (2)'!$J$41:$J$48</c:f>
              <c:numCache>
                <c:formatCode>0.00</c:formatCode>
                <c:ptCount val="8"/>
                <c:pt idx="0">
                  <c:v>2.0694426453384085</c:v>
                </c:pt>
                <c:pt idx="1">
                  <c:v>1.2260406695371935</c:v>
                </c:pt>
                <c:pt idx="2">
                  <c:v>0.79959005890211143</c:v>
                </c:pt>
                <c:pt idx="3">
                  <c:v>2.1218304602782245</c:v>
                </c:pt>
                <c:pt idx="4">
                  <c:v>1.4020113190811319</c:v>
                </c:pt>
                <c:pt idx="5">
                  <c:v>0.62273210579714866</c:v>
                </c:pt>
                <c:pt idx="6">
                  <c:v>2.8796423608658981</c:v>
                </c:pt>
                <c:pt idx="7">
                  <c:v>2.1043224426920162</c:v>
                </c:pt>
              </c:numCache>
            </c:numRef>
          </c:xVal>
          <c:yVal>
            <c:numRef>
              <c:f>'СВОД_ЦЕНТРИФУГА (2)'!$H$41:$H$48</c:f>
              <c:numCache>
                <c:formatCode>0.0000</c:formatCode>
                <c:ptCount val="8"/>
                <c:pt idx="0">
                  <c:v>1.9800000000000002E-2</c:v>
                </c:pt>
                <c:pt idx="1">
                  <c:v>2.0500000000000001E-2</c:v>
                </c:pt>
                <c:pt idx="2">
                  <c:v>1.9900000000000001E-2</c:v>
                </c:pt>
                <c:pt idx="3">
                  <c:v>1.3599999999999999E-2</c:v>
                </c:pt>
                <c:pt idx="4" formatCode="General">
                  <c:v>1.95E-2</c:v>
                </c:pt>
                <c:pt idx="5" formatCode="General">
                  <c:v>1.9400000000000001E-2</c:v>
                </c:pt>
                <c:pt idx="6" formatCode="General">
                  <c:v>1.01E-2</c:v>
                </c:pt>
                <c:pt idx="7" formatCode="General">
                  <c:v>2.1100000000000001E-2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A6E-4B49-8BCB-D44E6EE6C04C}"/>
            </c:ext>
          </c:extLst>
        </c:ser>
        <c:ser>
          <c:idx val="5"/>
          <c:order val="3"/>
          <c:tx>
            <c:v>Модель</c:v>
          </c:tx>
          <c:spPr>
            <a:ln w="1270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'СВОД_ЦЕНТРИФУГА (2)'!$O$3:$O$23</c:f>
              <c:numCache>
                <c:formatCode>0.00</c:formatCode>
                <c:ptCount val="21"/>
                <c:pt idx="0">
                  <c:v>0.58219305966120871</c:v>
                </c:pt>
                <c:pt idx="1">
                  <c:v>0.80197923036558705</c:v>
                </c:pt>
                <c:pt idx="2">
                  <c:v>0.98092213729737499</c:v>
                </c:pt>
                <c:pt idx="3">
                  <c:v>1.1391566144512795</c:v>
                </c:pt>
                <c:pt idx="4">
                  <c:v>1.2849179527721726</c:v>
                </c:pt>
                <c:pt idx="5">
                  <c:v>1.4225006243860956</c:v>
                </c:pt>
                <c:pt idx="6">
                  <c:v>1.5544562824597941</c:v>
                </c:pt>
                <c:pt idx="7">
                  <c:v>1.6824308924171074</c:v>
                </c:pt>
                <c:pt idx="8">
                  <c:v>1.8075478440825483</c:v>
                </c:pt>
                <c:pt idx="9">
                  <c:v>1.9306059598471477</c:v>
                </c:pt>
                <c:pt idx="10">
                  <c:v>2.052191153771092</c:v>
                </c:pt>
                <c:pt idx="11">
                  <c:v>2.1727436722731421</c:v>
                </c:pt>
                <c:pt idx="12">
                  <c:v>2.2926007171572387</c:v>
                </c:pt>
                <c:pt idx="13">
                  <c:v>2.4120245981316386</c:v>
                </c:pt>
                <c:pt idx="14">
                  <c:v>2.5312219643894331</c:v>
                </c:pt>
                <c:pt idx="15">
                  <c:v>2.650357315785445</c:v>
                </c:pt>
                <c:pt idx="16">
                  <c:v>2.76956272272683</c:v>
                </c:pt>
                <c:pt idx="17">
                  <c:v>2.8889449617398184</c:v>
                </c:pt>
                <c:pt idx="18">
                  <c:v>3.0085908463480875</c:v>
                </c:pt>
                <c:pt idx="19">
                  <c:v>3.1285712709663582</c:v>
                </c:pt>
                <c:pt idx="20">
                  <c:v>3.2489443199683601</c:v>
                </c:pt>
              </c:numCache>
            </c:numRef>
          </c:xVal>
          <c:yVal>
            <c:numRef>
              <c:f>'СВОД_ЦЕНТРИФУГА (2)'!$P$3:$P$23</c:f>
              <c:numCache>
                <c:formatCode>0.0000</c:formatCode>
                <c:ptCount val="21"/>
                <c:pt idx="0">
                  <c:v>2.1238026713968312E-2</c:v>
                </c:pt>
                <c:pt idx="1">
                  <c:v>2.028006110876536E-2</c:v>
                </c:pt>
                <c:pt idx="2">
                  <c:v>1.9532117882149463E-2</c:v>
                </c:pt>
                <c:pt idx="3">
                  <c:v>1.8893745498896105E-2</c:v>
                </c:pt>
                <c:pt idx="4">
                  <c:v>1.8324171957644311E-2</c:v>
                </c:pt>
                <c:pt idx="5">
                  <c:v>1.7802318457310003E-2</c:v>
                </c:pt>
                <c:pt idx="6">
                  <c:v>1.7315776303861771E-2</c:v>
                </c:pt>
                <c:pt idx="7">
                  <c:v>1.6856618060817743E-2</c:v>
                </c:pt>
                <c:pt idx="8">
                  <c:v>1.6419485718323044E-2</c:v>
                </c:pt>
                <c:pt idx="9">
                  <c:v>1.6000605716109301E-2</c:v>
                </c:pt>
                <c:pt idx="10">
                  <c:v>1.5597235516264898E-2</c:v>
                </c:pt>
                <c:pt idx="11">
                  <c:v>1.520733168368066E-2</c:v>
                </c:pt>
                <c:pt idx="12">
                  <c:v>1.4829340429582878E-2</c:v>
                </c:pt>
                <c:pt idx="13">
                  <c:v>1.4462059944934061E-2</c:v>
                </c:pt>
                <c:pt idx="14">
                  <c:v>1.4104546861193902E-2</c:v>
                </c:pt>
                <c:pt idx="15">
                  <c:v>1.3756050917419022E-2</c:v>
                </c:pt>
                <c:pt idx="16">
                  <c:v>1.3415968258511428E-2</c:v>
                </c:pt>
                <c:pt idx="17">
                  <c:v>1.3083807388012897E-2</c:v>
                </c:pt>
                <c:pt idx="18">
                  <c:v>1.2759163924541425E-2</c:v>
                </c:pt>
                <c:pt idx="19">
                  <c:v>1.244170161147394E-2</c:v>
                </c:pt>
                <c:pt idx="20">
                  <c:v>1.2131137849773831E-2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A6E-4B49-8BCB-D44E6EE6C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889472"/>
        <c:axId val="492899872"/>
      </c:scatterChart>
      <c:valAx>
        <c:axId val="492889472"/>
        <c:scaling>
          <c:orientation val="minMax"/>
          <c:max val="4"/>
          <c:min val="0"/>
        </c:scaling>
        <c:delete val="0"/>
        <c:axPos val="b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99872"/>
        <c:crosses val="autoZero"/>
        <c:crossBetween val="midCat"/>
      </c:valAx>
      <c:valAx>
        <c:axId val="492899872"/>
        <c:scaling>
          <c:orientation val="minMax"/>
          <c:min val="5.000000000000001E-3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49288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625586575834737E-2"/>
          <c:y val="2.0387339474429479E-2"/>
          <c:w val="0.86504457850438643"/>
          <c:h val="0.91082319062281614"/>
        </c:manualLayout>
      </c:layout>
      <c:scatterChart>
        <c:scatterStyle val="lineMarker"/>
        <c:varyColors val="0"/>
        <c:ser>
          <c:idx val="0"/>
          <c:order val="0"/>
          <c:tx>
            <c:v>Вся выборка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2700" cap="rnd">
                <a:solidFill>
                  <a:srgbClr val="00B050"/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xVal>
            <c:numRef>
              <c:f>'СВОД_ЦЕНТРИФУГА ДЛЯ ПРЕЗЫ'!$K$9:$K$44</c:f>
              <c:numCache>
                <c:formatCode>0.00</c:formatCode>
                <c:ptCount val="36"/>
                <c:pt idx="0">
                  <c:v>3.0676276268259666</c:v>
                </c:pt>
                <c:pt idx="1">
                  <c:v>3.8027337947489159</c:v>
                </c:pt>
                <c:pt idx="2">
                  <c:v>2.7320110596731788</c:v>
                </c:pt>
                <c:pt idx="3">
                  <c:v>6.8289009400057559</c:v>
                </c:pt>
                <c:pt idx="4">
                  <c:v>4.6341280327896506</c:v>
                </c:pt>
                <c:pt idx="5">
                  <c:v>6.6189886934260338</c:v>
                </c:pt>
                <c:pt idx="6">
                  <c:v>6.4760749377610063</c:v>
                </c:pt>
                <c:pt idx="7">
                  <c:v>7.9104923351998675</c:v>
                </c:pt>
                <c:pt idx="8">
                  <c:v>1.9363258988729459</c:v>
                </c:pt>
                <c:pt idx="9">
                  <c:v>6.3493229044750494</c:v>
                </c:pt>
                <c:pt idx="10">
                  <c:v>2.1643284683570876</c:v>
                </c:pt>
                <c:pt idx="11">
                  <c:v>3.3529182351500872</c:v>
                </c:pt>
                <c:pt idx="12">
                  <c:v>1.9129082249535578</c:v>
                </c:pt>
                <c:pt idx="13">
                  <c:v>2.3170523436948569</c:v>
                </c:pt>
                <c:pt idx="14">
                  <c:v>2.1762692290376062</c:v>
                </c:pt>
                <c:pt idx="15">
                  <c:v>1.5189230106945317</c:v>
                </c:pt>
                <c:pt idx="16">
                  <c:v>6.6951859664198432</c:v>
                </c:pt>
                <c:pt idx="17">
                  <c:v>7.7242059398181526</c:v>
                </c:pt>
                <c:pt idx="18">
                  <c:v>8.1018120488079042</c:v>
                </c:pt>
                <c:pt idx="19">
                  <c:v>5.7129036578987034</c:v>
                </c:pt>
                <c:pt idx="20">
                  <c:v>2.8476797816412631</c:v>
                </c:pt>
                <c:pt idx="21">
                  <c:v>3.666538089696854</c:v>
                </c:pt>
                <c:pt idx="22">
                  <c:v>4.6335838902273139</c:v>
                </c:pt>
                <c:pt idx="23">
                  <c:v>4.3641189432247325</c:v>
                </c:pt>
                <c:pt idx="24">
                  <c:v>4.9231522284810589</c:v>
                </c:pt>
                <c:pt idx="25">
                  <c:v>3.3237208695749656</c:v>
                </c:pt>
                <c:pt idx="26">
                  <c:v>4.1300365530711289</c:v>
                </c:pt>
                <c:pt idx="27">
                  <c:v>3.5725479660874426</c:v>
                </c:pt>
                <c:pt idx="28">
                  <c:v>7.1754568009170567</c:v>
                </c:pt>
                <c:pt idx="29">
                  <c:v>6.4228625508112458</c:v>
                </c:pt>
                <c:pt idx="30">
                  <c:v>7.396189245448288</c:v>
                </c:pt>
                <c:pt idx="31">
                  <c:v>6.8551690203341602</c:v>
                </c:pt>
                <c:pt idx="32">
                  <c:v>6.9251157135062371</c:v>
                </c:pt>
                <c:pt idx="33">
                  <c:v>7.4023179811937165</c:v>
                </c:pt>
                <c:pt idx="34">
                  <c:v>7.3967218644222816</c:v>
                </c:pt>
                <c:pt idx="35">
                  <c:v>11.233305719925459</c:v>
                </c:pt>
              </c:numCache>
            </c:numRef>
          </c:xVal>
          <c:yVal>
            <c:numRef>
              <c:f>'СВОД_ЦЕНТРИФУГА ДЛЯ ПРЕЗЫ'!$I$9:$I$44</c:f>
              <c:numCache>
                <c:formatCode>0.0000</c:formatCode>
                <c:ptCount val="36"/>
                <c:pt idx="0">
                  <c:v>2.0199999999999999E-2</c:v>
                </c:pt>
                <c:pt idx="1">
                  <c:v>2.0500000000000001E-2</c:v>
                </c:pt>
                <c:pt idx="2">
                  <c:v>1.9E-2</c:v>
                </c:pt>
                <c:pt idx="3">
                  <c:v>1.83E-2</c:v>
                </c:pt>
                <c:pt idx="4">
                  <c:v>2.01E-2</c:v>
                </c:pt>
                <c:pt idx="5">
                  <c:v>1.8200000000000001E-2</c:v>
                </c:pt>
                <c:pt idx="6">
                  <c:v>1.83E-2</c:v>
                </c:pt>
                <c:pt idx="7">
                  <c:v>1.2800000000000001E-2</c:v>
                </c:pt>
                <c:pt idx="8">
                  <c:v>1.8800000000000001E-2</c:v>
                </c:pt>
                <c:pt idx="9">
                  <c:v>1.5599999999999999E-2</c:v>
                </c:pt>
                <c:pt idx="10">
                  <c:v>1.9E-2</c:v>
                </c:pt>
                <c:pt idx="11">
                  <c:v>1.72E-2</c:v>
                </c:pt>
                <c:pt idx="12">
                  <c:v>1.9E-2</c:v>
                </c:pt>
                <c:pt idx="13">
                  <c:v>1.9400000000000001E-2</c:v>
                </c:pt>
                <c:pt idx="14">
                  <c:v>1.9099999999999999E-2</c:v>
                </c:pt>
                <c:pt idx="15">
                  <c:v>1.7600000000000001E-2</c:v>
                </c:pt>
                <c:pt idx="16">
                  <c:v>1.2500000000000001E-2</c:v>
                </c:pt>
                <c:pt idx="17">
                  <c:v>1.2999999999999999E-2</c:v>
                </c:pt>
                <c:pt idx="18">
                  <c:v>1.23E-2</c:v>
                </c:pt>
                <c:pt idx="19">
                  <c:v>1.5900000000000001E-2</c:v>
                </c:pt>
                <c:pt idx="20">
                  <c:v>1.9699999999999999E-2</c:v>
                </c:pt>
                <c:pt idx="21">
                  <c:v>1.9400000000000001E-2</c:v>
                </c:pt>
                <c:pt idx="22">
                  <c:v>1.7999999999999999E-2</c:v>
                </c:pt>
                <c:pt idx="23">
                  <c:v>1.7999999999999999E-2</c:v>
                </c:pt>
                <c:pt idx="24">
                  <c:v>1.6500000000000001E-2</c:v>
                </c:pt>
                <c:pt idx="25">
                  <c:v>1.9900000000000001E-2</c:v>
                </c:pt>
                <c:pt idx="26">
                  <c:v>1.4500000000000001E-2</c:v>
                </c:pt>
                <c:pt idx="27">
                  <c:v>2.01E-2</c:v>
                </c:pt>
                <c:pt idx="28">
                  <c:v>1.4999999999999999E-2</c:v>
                </c:pt>
                <c:pt idx="29">
                  <c:v>1.7000000000000001E-2</c:v>
                </c:pt>
                <c:pt idx="30">
                  <c:v>1.38E-2</c:v>
                </c:pt>
                <c:pt idx="31">
                  <c:v>1.38E-2</c:v>
                </c:pt>
                <c:pt idx="32">
                  <c:v>1.38E-2</c:v>
                </c:pt>
                <c:pt idx="33">
                  <c:v>1.2999999999999999E-2</c:v>
                </c:pt>
                <c:pt idx="34">
                  <c:v>1.4999999999999999E-2</c:v>
                </c:pt>
                <c:pt idx="35">
                  <c:v>9.9000000000000008E-3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F3-4617-84A5-BF8FB8094310}"/>
            </c:ext>
          </c:extLst>
        </c:ser>
        <c:ser>
          <c:idx val="1"/>
          <c:order val="1"/>
          <c:tx>
            <c:v>Бавлинское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'СВОД_ЦЕНТРИФУГА ДЛЯ ПРЕЗЫ'!$K$3:$K$19</c:f>
              <c:numCache>
                <c:formatCode>0.00</c:formatCode>
                <c:ptCount val="17"/>
                <c:pt idx="0">
                  <c:v>10.457781971419919</c:v>
                </c:pt>
                <c:pt idx="1">
                  <c:v>4.0717407948950077</c:v>
                </c:pt>
                <c:pt idx="2">
                  <c:v>7.2674457894430811</c:v>
                </c:pt>
                <c:pt idx="3">
                  <c:v>9.0752307455024059</c:v>
                </c:pt>
                <c:pt idx="4">
                  <c:v>8.7126236075353489</c:v>
                </c:pt>
                <c:pt idx="5">
                  <c:v>11.057472751178807</c:v>
                </c:pt>
                <c:pt idx="6">
                  <c:v>3.0676276268259666</c:v>
                </c:pt>
                <c:pt idx="7">
                  <c:v>3.8027337947489159</c:v>
                </c:pt>
                <c:pt idx="8">
                  <c:v>2.7320110596731788</c:v>
                </c:pt>
                <c:pt idx="9">
                  <c:v>6.8289009400057559</c:v>
                </c:pt>
                <c:pt idx="10">
                  <c:v>4.6341280327896506</c:v>
                </c:pt>
                <c:pt idx="11">
                  <c:v>6.6189886934260338</c:v>
                </c:pt>
                <c:pt idx="12">
                  <c:v>6.4760749377610063</c:v>
                </c:pt>
                <c:pt idx="13">
                  <c:v>7.9104923351998675</c:v>
                </c:pt>
                <c:pt idx="14">
                  <c:v>1.9363258988729459</c:v>
                </c:pt>
                <c:pt idx="15">
                  <c:v>6.3493229044750494</c:v>
                </c:pt>
                <c:pt idx="16">
                  <c:v>2.1643284683570876</c:v>
                </c:pt>
              </c:numCache>
            </c:numRef>
          </c:xVal>
          <c:yVal>
            <c:numRef>
              <c:f>'СВОД_ЦЕНТРИФУГА ДЛЯ ПРЕЗЫ'!$I$3:$I$19</c:f>
              <c:numCache>
                <c:formatCode>0.0000</c:formatCode>
                <c:ptCount val="17"/>
                <c:pt idx="0">
                  <c:v>8.26E-3</c:v>
                </c:pt>
                <c:pt idx="1">
                  <c:v>0.02</c:v>
                </c:pt>
                <c:pt idx="2">
                  <c:v>1.3299999999999999E-2</c:v>
                </c:pt>
                <c:pt idx="3">
                  <c:v>1.0999999999999999E-2</c:v>
                </c:pt>
                <c:pt idx="4">
                  <c:v>8.9999999999999993E-3</c:v>
                </c:pt>
                <c:pt idx="5">
                  <c:v>0.01</c:v>
                </c:pt>
                <c:pt idx="6">
                  <c:v>2.0199999999999999E-2</c:v>
                </c:pt>
                <c:pt idx="7">
                  <c:v>2.0500000000000001E-2</c:v>
                </c:pt>
                <c:pt idx="8">
                  <c:v>1.9E-2</c:v>
                </c:pt>
                <c:pt idx="9">
                  <c:v>1.83E-2</c:v>
                </c:pt>
                <c:pt idx="10">
                  <c:v>2.01E-2</c:v>
                </c:pt>
                <c:pt idx="11">
                  <c:v>1.8200000000000001E-2</c:v>
                </c:pt>
                <c:pt idx="12">
                  <c:v>1.83E-2</c:v>
                </c:pt>
                <c:pt idx="13">
                  <c:v>1.2800000000000001E-2</c:v>
                </c:pt>
                <c:pt idx="14">
                  <c:v>1.8800000000000001E-2</c:v>
                </c:pt>
                <c:pt idx="15">
                  <c:v>1.5599999999999999E-2</c:v>
                </c:pt>
                <c:pt idx="16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F3-4617-84A5-BF8FB8094310}"/>
            </c:ext>
          </c:extLst>
        </c:ser>
        <c:ser>
          <c:idx val="2"/>
          <c:order val="2"/>
          <c:tx>
            <c:v>Матросовское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'СВОД_ЦЕНТРИФУГА ДЛЯ ПРЕЗЫ'!$K$20:$K$24</c:f>
              <c:numCache>
                <c:formatCode>0.00</c:formatCode>
                <c:ptCount val="5"/>
                <c:pt idx="0">
                  <c:v>3.3529182351500872</c:v>
                </c:pt>
                <c:pt idx="1">
                  <c:v>1.9129082249535578</c:v>
                </c:pt>
                <c:pt idx="2">
                  <c:v>2.3170523436948569</c:v>
                </c:pt>
                <c:pt idx="3">
                  <c:v>2.1762692290376062</c:v>
                </c:pt>
                <c:pt idx="4">
                  <c:v>1.5189230106945317</c:v>
                </c:pt>
              </c:numCache>
            </c:numRef>
          </c:xVal>
          <c:yVal>
            <c:numRef>
              <c:f>'СВОД_ЦЕНТРИФУГА ДЛЯ ПРЕЗЫ'!$I$20:$I$24</c:f>
              <c:numCache>
                <c:formatCode>0.0000</c:formatCode>
                <c:ptCount val="5"/>
                <c:pt idx="0">
                  <c:v>1.72E-2</c:v>
                </c:pt>
                <c:pt idx="1">
                  <c:v>1.9E-2</c:v>
                </c:pt>
                <c:pt idx="2">
                  <c:v>1.9400000000000001E-2</c:v>
                </c:pt>
                <c:pt idx="3">
                  <c:v>1.9099999999999999E-2</c:v>
                </c:pt>
                <c:pt idx="4">
                  <c:v>1.7600000000000001E-2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F3-4617-84A5-BF8FB8094310}"/>
            </c:ext>
          </c:extLst>
        </c:ser>
        <c:ser>
          <c:idx val="3"/>
          <c:order val="3"/>
          <c:tx>
            <c:v>Тат-Кандыз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'СВОД_ЦЕНТРИФУГА ДЛЯ ПРЕЗЫ'!$K$25:$K$36</c:f>
              <c:numCache>
                <c:formatCode>0.00</c:formatCode>
                <c:ptCount val="12"/>
                <c:pt idx="0">
                  <c:v>6.6951859664198432</c:v>
                </c:pt>
                <c:pt idx="1">
                  <c:v>7.7242059398181526</c:v>
                </c:pt>
                <c:pt idx="2">
                  <c:v>8.1018120488079042</c:v>
                </c:pt>
                <c:pt idx="3">
                  <c:v>5.7129036578987034</c:v>
                </c:pt>
                <c:pt idx="4">
                  <c:v>2.8476797816412631</c:v>
                </c:pt>
                <c:pt idx="5">
                  <c:v>3.666538089696854</c:v>
                </c:pt>
                <c:pt idx="6">
                  <c:v>4.6335838902273139</c:v>
                </c:pt>
                <c:pt idx="7">
                  <c:v>4.3641189432247325</c:v>
                </c:pt>
                <c:pt idx="8">
                  <c:v>4.9231522284810589</c:v>
                </c:pt>
                <c:pt idx="9">
                  <c:v>3.3237208695749656</c:v>
                </c:pt>
                <c:pt idx="10">
                  <c:v>4.1300365530711289</c:v>
                </c:pt>
                <c:pt idx="11">
                  <c:v>3.5725479660874426</c:v>
                </c:pt>
              </c:numCache>
            </c:numRef>
          </c:xVal>
          <c:yVal>
            <c:numRef>
              <c:f>'СВОД_ЦЕНТРИФУГА ДЛЯ ПРЕЗЫ'!$I$25:$I$36</c:f>
              <c:numCache>
                <c:formatCode>0.0000</c:formatCode>
                <c:ptCount val="12"/>
                <c:pt idx="0">
                  <c:v>1.2500000000000001E-2</c:v>
                </c:pt>
                <c:pt idx="1">
                  <c:v>1.2999999999999999E-2</c:v>
                </c:pt>
                <c:pt idx="2">
                  <c:v>1.23E-2</c:v>
                </c:pt>
                <c:pt idx="3">
                  <c:v>1.5900000000000001E-2</c:v>
                </c:pt>
                <c:pt idx="4">
                  <c:v>1.9699999999999999E-2</c:v>
                </c:pt>
                <c:pt idx="5">
                  <c:v>1.9400000000000001E-2</c:v>
                </c:pt>
                <c:pt idx="6">
                  <c:v>1.7999999999999999E-2</c:v>
                </c:pt>
                <c:pt idx="7">
                  <c:v>1.7999999999999999E-2</c:v>
                </c:pt>
                <c:pt idx="8">
                  <c:v>1.6500000000000001E-2</c:v>
                </c:pt>
                <c:pt idx="9">
                  <c:v>1.9900000000000001E-2</c:v>
                </c:pt>
                <c:pt idx="10">
                  <c:v>1.4500000000000001E-2</c:v>
                </c:pt>
                <c:pt idx="11">
                  <c:v>2.01E-2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6F3-4617-84A5-BF8FB8094310}"/>
            </c:ext>
          </c:extLst>
        </c:ser>
        <c:ser>
          <c:idx val="4"/>
          <c:order val="4"/>
          <c:tx>
            <c:v>Сабанчинское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'СВОД_ЦЕНТРИФУГА ДЛЯ ПРЕЗЫ'!$K$37:$K$44</c:f>
              <c:numCache>
                <c:formatCode>0.00</c:formatCode>
                <c:ptCount val="8"/>
                <c:pt idx="0">
                  <c:v>7.1754568009170567</c:v>
                </c:pt>
                <c:pt idx="1">
                  <c:v>6.4228625508112458</c:v>
                </c:pt>
                <c:pt idx="2">
                  <c:v>7.396189245448288</c:v>
                </c:pt>
                <c:pt idx="3">
                  <c:v>6.8551690203341602</c:v>
                </c:pt>
                <c:pt idx="4">
                  <c:v>6.9251157135062371</c:v>
                </c:pt>
                <c:pt idx="5">
                  <c:v>7.4023179811937165</c:v>
                </c:pt>
                <c:pt idx="6">
                  <c:v>7.3967218644222816</c:v>
                </c:pt>
                <c:pt idx="7">
                  <c:v>11.233305719925459</c:v>
                </c:pt>
              </c:numCache>
            </c:numRef>
          </c:xVal>
          <c:yVal>
            <c:numRef>
              <c:f>'СВОД_ЦЕНТРИФУГА ДЛЯ ПРЕЗЫ'!$I$37:$I$44</c:f>
              <c:numCache>
                <c:formatCode>0.0000</c:formatCode>
                <c:ptCount val="8"/>
                <c:pt idx="0">
                  <c:v>1.4999999999999999E-2</c:v>
                </c:pt>
                <c:pt idx="1">
                  <c:v>1.7000000000000001E-2</c:v>
                </c:pt>
                <c:pt idx="2">
                  <c:v>1.38E-2</c:v>
                </c:pt>
                <c:pt idx="3">
                  <c:v>1.38E-2</c:v>
                </c:pt>
                <c:pt idx="4">
                  <c:v>1.38E-2</c:v>
                </c:pt>
                <c:pt idx="5">
                  <c:v>1.2999999999999999E-2</c:v>
                </c:pt>
                <c:pt idx="6">
                  <c:v>1.4999999999999999E-2</c:v>
                </c:pt>
                <c:pt idx="7">
                  <c:v>9.9000000000000008E-3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F3-4617-84A5-BF8FB8094310}"/>
            </c:ext>
          </c:extLst>
        </c:ser>
        <c:ser>
          <c:idx val="5"/>
          <c:order val="5"/>
          <c:tx>
            <c:v>Модель</c:v>
          </c:tx>
          <c:spPr>
            <a:ln w="127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'СВОД_ЦЕНТРИФУГА ДЛЯ ПРЕЗЫ'!$Q$3:$Q$23</c:f>
              <c:numCache>
                <c:formatCode>0.00</c:formatCode>
                <c:ptCount val="21"/>
                <c:pt idx="0">
                  <c:v>3.42991323337578</c:v>
                </c:pt>
                <c:pt idx="1">
                  <c:v>4.0514300777866676</c:v>
                </c:pt>
                <c:pt idx="2">
                  <c:v>4.6711425666192206</c:v>
                </c:pt>
                <c:pt idx="3">
                  <c:v>5.2531781712234311</c:v>
                </c:pt>
                <c:pt idx="4">
                  <c:v>5.8110938098809086</c:v>
                </c:pt>
                <c:pt idx="5">
                  <c:v>6.3529407421658881</c:v>
                </c:pt>
                <c:pt idx="6">
                  <c:v>6.8838448909147667</c:v>
                </c:pt>
                <c:pt idx="7">
                  <c:v>7.4072328136394496</c:v>
                </c:pt>
                <c:pt idx="8">
                  <c:v>7.925479082988474</c:v>
                </c:pt>
                <c:pt idx="9">
                  <c:v>8.4402752385180069</c:v>
                </c:pt>
                <c:pt idx="10">
                  <c:v>8.9528525620692676</c:v>
                </c:pt>
                <c:pt idx="11">
                  <c:v>9.4641228249628302</c:v>
                </c:pt>
                <c:pt idx="12">
                  <c:v>9.9747705175017369</c:v>
                </c:pt>
                <c:pt idx="13">
                  <c:v>10.485315131298915</c:v>
                </c:pt>
                <c:pt idx="14">
                  <c:v>10.996154293277444</c:v>
                </c:pt>
                <c:pt idx="15">
                  <c:v>11.507594287309157</c:v>
                </c:pt>
                <c:pt idx="16">
                  <c:v>12.019872055327433</c:v>
                </c:pt>
                <c:pt idx="17">
                  <c:v>12.533171314784116</c:v>
                </c:pt>
                <c:pt idx="18">
                  <c:v>13.047634534813946</c:v>
                </c:pt>
                <c:pt idx="19">
                  <c:v>13.563371947916728</c:v>
                </c:pt>
                <c:pt idx="20">
                  <c:v>14.080468407513631</c:v>
                </c:pt>
              </c:numCache>
            </c:numRef>
          </c:xVal>
          <c:yVal>
            <c:numRef>
              <c:f>'СВОД_ЦЕНТРИФУГА ДЛЯ ПРЕЗЫ'!$R$3:$R$23</c:f>
              <c:numCache>
                <c:formatCode>General</c:formatCode>
                <c:ptCount val="21"/>
                <c:pt idx="3" formatCode="0.0000">
                  <c:v>1.4069955018243508E-2</c:v>
                </c:pt>
                <c:pt idx="4" formatCode="0.0000">
                  <c:v>1.4589559798643386E-2</c:v>
                </c:pt>
                <c:pt idx="5" formatCode="0.0000">
                  <c:v>1.511256083237676E-2</c:v>
                </c:pt>
                <c:pt idx="6" formatCode="0.0000">
                  <c:v>1.5643179556450837E-2</c:v>
                </c:pt>
                <c:pt idx="7" formatCode="0.0000">
                  <c:v>1.6184519935781128E-2</c:v>
                </c:pt>
                <c:pt idx="8" formatCode="0.0000">
                  <c:v>1.6738998447756004E-2</c:v>
                </c:pt>
                <c:pt idx="9" formatCode="0.0000">
                  <c:v>1.7308591271025114E-2</c:v>
                </c:pt>
                <c:pt idx="10" formatCode="0.0000">
                  <c:v>1.7894985063238687E-2</c:v>
                </c:pt>
                <c:pt idx="11" formatCode="0.0000">
                  <c:v>1.8499673376731834E-2</c:v>
                </c:pt>
                <c:pt idx="12" formatCode="0.0000">
                  <c:v>1.9124020766147113E-2</c:v>
                </c:pt>
                <c:pt idx="13" formatCode="0.0000">
                  <c:v>1.9769306863020412E-2</c:v>
                </c:pt>
                <c:pt idx="14" formatCode="0.0000">
                  <c:v>2.0436757588589202E-2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F3-4617-84A5-BF8FB8094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889472"/>
        <c:axId val="492899872"/>
      </c:scatterChart>
      <c:valAx>
        <c:axId val="492889472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Times New Roman" panose="02020603050405020304" pitchFamily="18" charset="0"/>
                  </a:defRPr>
                </a:pPr>
                <a:r>
                  <a:rPr lang="en-US"/>
                  <a:t>(</a:t>
                </a:r>
                <a:r>
                  <a:rPr lang="ru-RU"/>
                  <a:t>Кпр/Кп</a:t>
                </a:r>
                <a:r>
                  <a:rPr lang="en-US"/>
                  <a:t>)^(1/2)</a:t>
                </a:r>
                <a:r>
                  <a:rPr lang="ru-RU"/>
                  <a:t>, усл.ед.</a:t>
                </a:r>
              </a:p>
            </c:rich>
          </c:tx>
          <c:layout>
            <c:manualLayout>
              <c:xMode val="edge"/>
              <c:yMode val="edge"/>
              <c:x val="0.10412821611654995"/>
              <c:y val="0.77594701683131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defRPr>
            </a:pPr>
            <a:endParaRPr lang="ru-RU"/>
          </a:p>
        </c:txPr>
        <c:crossAx val="492899872"/>
        <c:crosses val="autoZero"/>
        <c:crossBetween val="midCat"/>
      </c:valAx>
      <c:valAx>
        <c:axId val="492899872"/>
        <c:scaling>
          <c:orientation val="minMax"/>
          <c:min val="5.000000000000001E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Times New Roman" panose="02020603050405020304" pitchFamily="18" charset="0"/>
                  </a:defRPr>
                </a:pPr>
                <a:r>
                  <a:rPr lang="ru-RU"/>
                  <a:t>Рвыт, атм</a:t>
                </a:r>
              </a:p>
            </c:rich>
          </c:tx>
          <c:layout>
            <c:manualLayout>
              <c:xMode val="edge"/>
              <c:yMode val="edge"/>
              <c:x val="9.2670252283625063E-2"/>
              <c:y val="0.328809995951230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defRPr>
            </a:pPr>
            <a:endParaRPr lang="ru-RU"/>
          </a:p>
        </c:txPr>
        <c:crossAx val="49288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9081370300884E-2"/>
          <c:y val="2.2478409383861819E-2"/>
          <c:w val="0.91224880133416719"/>
          <c:h val="0.90304427687548339"/>
        </c:manualLayout>
      </c:layout>
      <c:scatterChart>
        <c:scatterStyle val="lineMarker"/>
        <c:varyColors val="0"/>
        <c:ser>
          <c:idx val="0"/>
          <c:order val="0"/>
          <c:tx>
            <c:v>Факт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xVal>
            <c:numRef>
              <c:f>'427(4КОПИЯ)'!$H$5:$M$5</c:f>
              <c:numCache>
                <c:formatCode>0.000</c:formatCode>
                <c:ptCount val="6"/>
                <c:pt idx="0">
                  <c:v>0.8387</c:v>
                </c:pt>
                <c:pt idx="1">
                  <c:v>0.59079999999999999</c:v>
                </c:pt>
                <c:pt idx="2">
                  <c:v>0.4239</c:v>
                </c:pt>
                <c:pt idx="3">
                  <c:v>0.66</c:v>
                </c:pt>
                <c:pt idx="4">
                  <c:v>0.19420000000000001</c:v>
                </c:pt>
                <c:pt idx="5">
                  <c:v>0.12710000000000002</c:v>
                </c:pt>
              </c:numCache>
            </c:numRef>
          </c:xVal>
          <c:yVal>
            <c:numRef>
              <c:f>'427(4КОПИЯ)'!$H$2:$M$2</c:f>
              <c:numCache>
                <c:formatCode>0.000</c:formatCode>
                <c:ptCount val="6"/>
                <c:pt idx="0" formatCode="0.0000">
                  <c:v>2.1553515202402677E-2</c:v>
                </c:pt>
                <c:pt idx="1">
                  <c:v>2.4195628884290259E-2</c:v>
                </c:pt>
                <c:pt idx="2">
                  <c:v>5.1116316654018196E-2</c:v>
                </c:pt>
                <c:pt idx="3">
                  <c:v>0.10243092564789848</c:v>
                </c:pt>
                <c:pt idx="4">
                  <c:v>0.20446526661607278</c:v>
                </c:pt>
                <c:pt idx="5">
                  <c:v>0.61001620866448147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EE-40A1-9A13-2348E274E0A0}"/>
            </c:ext>
          </c:extLst>
        </c:ser>
        <c:ser>
          <c:idx val="1"/>
          <c:order val="1"/>
          <c:tx>
            <c:v>Б-К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xVal>
            <c:numRef>
              <c:f>'427(4КОПИЯ)'!$H$6:$M$6</c:f>
              <c:numCache>
                <c:formatCode>0.000</c:formatCode>
                <c:ptCount val="6"/>
                <c:pt idx="0">
                  <c:v>0.953505654383909</c:v>
                </c:pt>
                <c:pt idx="1">
                  <c:v>0.88635108123635897</c:v>
                </c:pt>
                <c:pt idx="2">
                  <c:v>0.56354543549892711</c:v>
                </c:pt>
                <c:pt idx="3">
                  <c:v>0.38465105199703808</c:v>
                </c:pt>
                <c:pt idx="4">
                  <c:v>0.27623398004570027</c:v>
                </c:pt>
                <c:pt idx="5">
                  <c:v>0.1841968713069348</c:v>
                </c:pt>
              </c:numCache>
            </c:numRef>
          </c:xVal>
          <c:yVal>
            <c:numRef>
              <c:f>'427(4КОПИЯ)'!$H$2:$M$2</c:f>
              <c:numCache>
                <c:formatCode>0.000</c:formatCode>
                <c:ptCount val="6"/>
                <c:pt idx="0" formatCode="0.0000">
                  <c:v>2.1553515202402677E-2</c:v>
                </c:pt>
                <c:pt idx="1">
                  <c:v>2.4195628884290259E-2</c:v>
                </c:pt>
                <c:pt idx="2">
                  <c:v>5.1116316654018196E-2</c:v>
                </c:pt>
                <c:pt idx="3">
                  <c:v>0.10243092564789848</c:v>
                </c:pt>
                <c:pt idx="4">
                  <c:v>0.20446526661607278</c:v>
                </c:pt>
                <c:pt idx="5">
                  <c:v>0.61001620866448147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2EE-40A1-9A13-2348E274E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5092175"/>
        <c:axId val="385090095"/>
      </c:scatterChart>
      <c:valAx>
        <c:axId val="385092175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r>
                  <a:rPr lang="ru-RU"/>
                  <a:t>Водонасыщенность, д.ед.</a:t>
                </a:r>
              </a:p>
            </c:rich>
          </c:tx>
          <c:layout>
            <c:manualLayout>
              <c:xMode val="edge"/>
              <c:yMode val="edge"/>
              <c:x val="8.5831578465482505E-2"/>
              <c:y val="0.775918363880889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pPr>
              <a:endParaRPr lang="ru-RU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ru-RU"/>
          </a:p>
        </c:txPr>
        <c:crossAx val="385090095"/>
        <c:crosses val="autoZero"/>
        <c:crossBetween val="midCat"/>
      </c:valAx>
      <c:valAx>
        <c:axId val="385090095"/>
        <c:scaling>
          <c:orientation val="minMax"/>
          <c:max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r>
                  <a:rPr lang="en-US"/>
                  <a:t>Pc, 10-1</a:t>
                </a:r>
                <a:r>
                  <a:rPr lang="ru-RU"/>
                  <a:t>, атм</a:t>
                </a:r>
              </a:p>
            </c:rich>
          </c:tx>
          <c:layout>
            <c:manualLayout>
              <c:xMode val="edge"/>
              <c:yMode val="edge"/>
              <c:x val="7.5608176158212775E-2"/>
              <c:y val="0.31442293301121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pPr>
              <a:endParaRPr lang="ru-RU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ru-RU"/>
          </a:p>
        </c:txPr>
        <c:crossAx val="3850921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1975302142464745"/>
          <c:y val="0.45982784956314898"/>
          <c:w val="0.12781312946346823"/>
          <c:h val="0.229954791669099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53758985903142E-2"/>
          <c:y val="2.0396283169182329E-2"/>
          <c:w val="0.91443166839274537"/>
          <c:h val="0.91078406976729198"/>
        </c:manualLayout>
      </c:layout>
      <c:scatterChart>
        <c:scatterStyle val="lineMarker"/>
        <c:varyColors val="0"/>
        <c:ser>
          <c:idx val="0"/>
          <c:order val="0"/>
          <c:tx>
            <c:v>Вся выборка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2700" cap="rnd">
                <a:solidFill>
                  <a:srgbClr val="00B050"/>
                </a:solidFill>
                <a:prstDash val="solid"/>
              </a:ln>
              <a:effectLst/>
            </c:spPr>
            <c:trendlineType val="power"/>
            <c:dispRSqr val="0"/>
            <c:dispEq val="0"/>
          </c:trendline>
          <c:xVal>
            <c:numRef>
              <c:f>'СВОД_ЦЕНТРИФУГА ДЛЯ ПРЕЗЫ'!$E$9:$E$44</c:f>
              <c:numCache>
                <c:formatCode>General</c:formatCode>
                <c:ptCount val="36"/>
                <c:pt idx="0">
                  <c:v>24.76</c:v>
                </c:pt>
                <c:pt idx="1">
                  <c:v>24.48</c:v>
                </c:pt>
                <c:pt idx="2">
                  <c:v>24.92</c:v>
                </c:pt>
                <c:pt idx="3">
                  <c:v>26.44</c:v>
                </c:pt>
                <c:pt idx="4">
                  <c:v>24.54</c:v>
                </c:pt>
                <c:pt idx="5">
                  <c:v>25.61</c:v>
                </c:pt>
                <c:pt idx="6">
                  <c:v>23.82</c:v>
                </c:pt>
                <c:pt idx="7">
                  <c:v>23.06</c:v>
                </c:pt>
                <c:pt idx="8">
                  <c:v>19.47</c:v>
                </c:pt>
                <c:pt idx="9">
                  <c:v>22.3</c:v>
                </c:pt>
                <c:pt idx="10">
                  <c:v>19.64</c:v>
                </c:pt>
                <c:pt idx="11">
                  <c:v>14.17</c:v>
                </c:pt>
                <c:pt idx="12" formatCode="0.00">
                  <c:v>14.32</c:v>
                </c:pt>
                <c:pt idx="13" formatCode="0.00">
                  <c:v>13.56</c:v>
                </c:pt>
                <c:pt idx="14" formatCode="0.00">
                  <c:v>15.16</c:v>
                </c:pt>
                <c:pt idx="15" formatCode="0.00">
                  <c:v>13.61</c:v>
                </c:pt>
                <c:pt idx="16" formatCode="0.00">
                  <c:v>22.81</c:v>
                </c:pt>
                <c:pt idx="17" formatCode="0.00">
                  <c:v>22.16</c:v>
                </c:pt>
                <c:pt idx="18" formatCode="0.00">
                  <c:v>23.07</c:v>
                </c:pt>
                <c:pt idx="19" formatCode="0.00">
                  <c:v>22.11</c:v>
                </c:pt>
                <c:pt idx="20" formatCode="0.00">
                  <c:v>23.06</c:v>
                </c:pt>
                <c:pt idx="21" formatCode="0.00">
                  <c:v>22.39</c:v>
                </c:pt>
                <c:pt idx="22" formatCode="0.00">
                  <c:v>24.08</c:v>
                </c:pt>
                <c:pt idx="23" formatCode="0.00">
                  <c:v>22.84</c:v>
                </c:pt>
                <c:pt idx="24" formatCode="0.00">
                  <c:v>24.26</c:v>
                </c:pt>
                <c:pt idx="25" formatCode="0.00">
                  <c:v>19.100000000000001</c:v>
                </c:pt>
                <c:pt idx="26">
                  <c:v>29.02</c:v>
                </c:pt>
                <c:pt idx="27">
                  <c:v>22.33</c:v>
                </c:pt>
                <c:pt idx="28">
                  <c:v>25.18</c:v>
                </c:pt>
                <c:pt idx="29">
                  <c:v>25.1</c:v>
                </c:pt>
                <c:pt idx="30">
                  <c:v>25.53</c:v>
                </c:pt>
                <c:pt idx="31">
                  <c:v>26.03</c:v>
                </c:pt>
                <c:pt idx="32">
                  <c:v>25.61</c:v>
                </c:pt>
                <c:pt idx="33">
                  <c:v>25.49</c:v>
                </c:pt>
                <c:pt idx="34">
                  <c:v>26.5</c:v>
                </c:pt>
                <c:pt idx="35">
                  <c:v>27.51</c:v>
                </c:pt>
              </c:numCache>
            </c:numRef>
          </c:xVal>
          <c:yVal>
            <c:numRef>
              <c:f>'СВОД_ЦЕНТРИФУГА ДЛЯ ПРЕЗЫ'!$G$9:$G$44</c:f>
              <c:numCache>
                <c:formatCode>0.0000</c:formatCode>
                <c:ptCount val="36"/>
                <c:pt idx="0">
                  <c:v>0.12796420000000003</c:v>
                </c:pt>
                <c:pt idx="1">
                  <c:v>9.3948400000000001E-2</c:v>
                </c:pt>
                <c:pt idx="2">
                  <c:v>0.12553450000000002</c:v>
                </c:pt>
                <c:pt idx="3">
                  <c:v>3.43252E-2</c:v>
                </c:pt>
                <c:pt idx="4">
                  <c:v>3.1813600000000004E-2</c:v>
                </c:pt>
                <c:pt idx="5">
                  <c:v>3.2650800000000001E-2</c:v>
                </c:pt>
                <c:pt idx="6">
                  <c:v>3.2650800000000001E-2</c:v>
                </c:pt>
                <c:pt idx="7">
                  <c:v>3.0976400000000008E-2</c:v>
                </c:pt>
                <c:pt idx="8">
                  <c:v>0.15990520000000003</c:v>
                </c:pt>
                <c:pt idx="9">
                  <c:v>5.6929600000000004E-2</c:v>
                </c:pt>
                <c:pt idx="10">
                  <c:v>0.14902160000000003</c:v>
                </c:pt>
                <c:pt idx="11">
                  <c:v>0.10640812000000004</c:v>
                </c:pt>
                <c:pt idx="12">
                  <c:v>0.15019368000000002</c:v>
                </c:pt>
                <c:pt idx="13">
                  <c:v>0.12449164</c:v>
                </c:pt>
                <c:pt idx="14">
                  <c:v>0.14759836000000001</c:v>
                </c:pt>
                <c:pt idx="15">
                  <c:v>0.20385820000000004</c:v>
                </c:pt>
                <c:pt idx="16">
                  <c:v>4.3999999999999997E-2</c:v>
                </c:pt>
                <c:pt idx="17">
                  <c:v>3.5999999999999997E-2</c:v>
                </c:pt>
                <c:pt idx="18">
                  <c:v>3.6999999999999998E-2</c:v>
                </c:pt>
                <c:pt idx="19">
                  <c:v>6.4000000000000001E-2</c:v>
                </c:pt>
                <c:pt idx="20">
                  <c:v>0.19967220000000005</c:v>
                </c:pt>
                <c:pt idx="21">
                  <c:v>0.11</c:v>
                </c:pt>
                <c:pt idx="22">
                  <c:v>0.11871496000000002</c:v>
                </c:pt>
                <c:pt idx="23">
                  <c:v>0.10649184000000002</c:v>
                </c:pt>
                <c:pt idx="24">
                  <c:v>0.10875228000000002</c:v>
                </c:pt>
                <c:pt idx="25">
                  <c:v>0.12499395999999999</c:v>
                </c:pt>
                <c:pt idx="26">
                  <c:v>5.0315720000000008E-2</c:v>
                </c:pt>
                <c:pt idx="27">
                  <c:v>0.1347892</c:v>
                </c:pt>
                <c:pt idx="28">
                  <c:v>2.9263018242122824E-2</c:v>
                </c:pt>
                <c:pt idx="29">
                  <c:v>2.9513894628099526E-2</c:v>
                </c:pt>
                <c:pt idx="30">
                  <c:v>2.5621952479339048E-2</c:v>
                </c:pt>
                <c:pt idx="31">
                  <c:v>3.1776475009394699E-2</c:v>
                </c:pt>
                <c:pt idx="32">
                  <c:v>2.5609983361064612E-2</c:v>
                </c:pt>
                <c:pt idx="33">
                  <c:v>3.6636153161175557E-2</c:v>
                </c:pt>
                <c:pt idx="34">
                  <c:v>3.8486024155779897E-2</c:v>
                </c:pt>
                <c:pt idx="35">
                  <c:v>3.6560797677647007E-2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E1-4FB3-8C77-73F00F69ED53}"/>
            </c:ext>
          </c:extLst>
        </c:ser>
        <c:ser>
          <c:idx val="1"/>
          <c:order val="1"/>
          <c:tx>
            <c:v>Бавлинское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'СВОД_ЦЕНТРИФУГА ДЛЯ ПРЕЗЫ'!$E$3:$E$19</c:f>
              <c:numCache>
                <c:formatCode>General</c:formatCode>
                <c:ptCount val="17"/>
                <c:pt idx="0">
                  <c:v>25.52</c:v>
                </c:pt>
                <c:pt idx="1">
                  <c:v>20.93</c:v>
                </c:pt>
                <c:pt idx="2">
                  <c:v>24.86</c:v>
                </c:pt>
                <c:pt idx="3">
                  <c:v>25.68</c:v>
                </c:pt>
                <c:pt idx="4">
                  <c:v>25.28</c:v>
                </c:pt>
                <c:pt idx="5">
                  <c:v>24.43</c:v>
                </c:pt>
                <c:pt idx="6">
                  <c:v>24.76</c:v>
                </c:pt>
                <c:pt idx="7">
                  <c:v>24.48</c:v>
                </c:pt>
                <c:pt idx="8">
                  <c:v>24.92</c:v>
                </c:pt>
                <c:pt idx="9">
                  <c:v>26.44</c:v>
                </c:pt>
                <c:pt idx="10">
                  <c:v>24.54</c:v>
                </c:pt>
                <c:pt idx="11">
                  <c:v>25.61</c:v>
                </c:pt>
                <c:pt idx="12">
                  <c:v>23.82</c:v>
                </c:pt>
                <c:pt idx="13">
                  <c:v>23.06</c:v>
                </c:pt>
                <c:pt idx="14">
                  <c:v>19.47</c:v>
                </c:pt>
                <c:pt idx="15">
                  <c:v>22.3</c:v>
                </c:pt>
                <c:pt idx="16">
                  <c:v>19.64</c:v>
                </c:pt>
              </c:numCache>
            </c:numRef>
          </c:xVal>
          <c:yVal>
            <c:numRef>
              <c:f>'СВОД_ЦЕНТРИФУГА ДЛЯ ПРЕЗЫ'!$G$3:$G$19</c:f>
              <c:numCache>
                <c:formatCode>0.0000</c:formatCode>
                <c:ptCount val="17"/>
                <c:pt idx="0">
                  <c:v>8.5525440000000008E-2</c:v>
                </c:pt>
                <c:pt idx="1">
                  <c:v>0.18090799999999999</c:v>
                </c:pt>
                <c:pt idx="2">
                  <c:v>0.12488658</c:v>
                </c:pt>
                <c:pt idx="3">
                  <c:v>0.10018463</c:v>
                </c:pt>
                <c:pt idx="4">
                  <c:v>0.11581570000000002</c:v>
                </c:pt>
                <c:pt idx="5">
                  <c:v>9.0303850000000005E-2</c:v>
                </c:pt>
                <c:pt idx="6">
                  <c:v>0.12796420000000003</c:v>
                </c:pt>
                <c:pt idx="7">
                  <c:v>9.3948400000000001E-2</c:v>
                </c:pt>
                <c:pt idx="8">
                  <c:v>0.12553450000000002</c:v>
                </c:pt>
                <c:pt idx="9">
                  <c:v>3.43252E-2</c:v>
                </c:pt>
                <c:pt idx="10">
                  <c:v>3.1813600000000004E-2</c:v>
                </c:pt>
                <c:pt idx="11">
                  <c:v>3.2650800000000001E-2</c:v>
                </c:pt>
                <c:pt idx="12">
                  <c:v>3.2650800000000001E-2</c:v>
                </c:pt>
                <c:pt idx="13">
                  <c:v>3.0976400000000008E-2</c:v>
                </c:pt>
                <c:pt idx="14">
                  <c:v>0.15990520000000003</c:v>
                </c:pt>
                <c:pt idx="15">
                  <c:v>5.6929600000000004E-2</c:v>
                </c:pt>
                <c:pt idx="16">
                  <c:v>0.14902160000000003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E1-4FB3-8C77-73F00F69ED53}"/>
            </c:ext>
          </c:extLst>
        </c:ser>
        <c:ser>
          <c:idx val="2"/>
          <c:order val="2"/>
          <c:tx>
            <c:v>Матросовское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'СВОД_ЦЕНТРИФУГА ДЛЯ ПРЕЗЫ'!$E$20:$E$24</c:f>
              <c:numCache>
                <c:formatCode>0.00</c:formatCode>
                <c:ptCount val="5"/>
                <c:pt idx="0" formatCode="General">
                  <c:v>14.17</c:v>
                </c:pt>
                <c:pt idx="1">
                  <c:v>14.32</c:v>
                </c:pt>
                <c:pt idx="2">
                  <c:v>13.56</c:v>
                </c:pt>
                <c:pt idx="3">
                  <c:v>15.16</c:v>
                </c:pt>
                <c:pt idx="4">
                  <c:v>13.61</c:v>
                </c:pt>
              </c:numCache>
            </c:numRef>
          </c:xVal>
          <c:yVal>
            <c:numRef>
              <c:f>'СВОД_ЦЕНТРИФУГА ДЛЯ ПРЕЗЫ'!$G$20:$G$24</c:f>
              <c:numCache>
                <c:formatCode>0.0000</c:formatCode>
                <c:ptCount val="5"/>
                <c:pt idx="0">
                  <c:v>0.10640812000000004</c:v>
                </c:pt>
                <c:pt idx="1">
                  <c:v>0.15019368000000002</c:v>
                </c:pt>
                <c:pt idx="2">
                  <c:v>0.12449164</c:v>
                </c:pt>
                <c:pt idx="3">
                  <c:v>0.14759836000000001</c:v>
                </c:pt>
                <c:pt idx="4">
                  <c:v>0.20385820000000004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E1-4FB3-8C77-73F00F69ED53}"/>
            </c:ext>
          </c:extLst>
        </c:ser>
        <c:ser>
          <c:idx val="3"/>
          <c:order val="3"/>
          <c:tx>
            <c:v>Тат-Кандыз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'СВОД_ЦЕНТРИФУГА ДЛЯ ПРЕЗЫ'!$E$25:$E$36</c:f>
              <c:numCache>
                <c:formatCode>0.00</c:formatCode>
                <c:ptCount val="12"/>
                <c:pt idx="0">
                  <c:v>22.81</c:v>
                </c:pt>
                <c:pt idx="1">
                  <c:v>22.16</c:v>
                </c:pt>
                <c:pt idx="2">
                  <c:v>23.07</c:v>
                </c:pt>
                <c:pt idx="3">
                  <c:v>22.11</c:v>
                </c:pt>
                <c:pt idx="4">
                  <c:v>23.06</c:v>
                </c:pt>
                <c:pt idx="5">
                  <c:v>22.39</c:v>
                </c:pt>
                <c:pt idx="6">
                  <c:v>24.08</c:v>
                </c:pt>
                <c:pt idx="7">
                  <c:v>22.84</c:v>
                </c:pt>
                <c:pt idx="8">
                  <c:v>24.26</c:v>
                </c:pt>
                <c:pt idx="9">
                  <c:v>19.100000000000001</c:v>
                </c:pt>
                <c:pt idx="10" formatCode="General">
                  <c:v>29.02</c:v>
                </c:pt>
                <c:pt idx="11" formatCode="General">
                  <c:v>22.33</c:v>
                </c:pt>
              </c:numCache>
            </c:numRef>
          </c:xVal>
          <c:yVal>
            <c:numRef>
              <c:f>'СВОД_ЦЕНТРИФУГА ДЛЯ ПРЕЗЫ'!$G$25:$G$36</c:f>
              <c:numCache>
                <c:formatCode>0.0000</c:formatCode>
                <c:ptCount val="12"/>
                <c:pt idx="0">
                  <c:v>4.3999999999999997E-2</c:v>
                </c:pt>
                <c:pt idx="1">
                  <c:v>3.5999999999999997E-2</c:v>
                </c:pt>
                <c:pt idx="2">
                  <c:v>3.6999999999999998E-2</c:v>
                </c:pt>
                <c:pt idx="3">
                  <c:v>6.4000000000000001E-2</c:v>
                </c:pt>
                <c:pt idx="4">
                  <c:v>0.19967220000000005</c:v>
                </c:pt>
                <c:pt idx="5">
                  <c:v>0.11</c:v>
                </c:pt>
                <c:pt idx="6">
                  <c:v>0.11871496000000002</c:v>
                </c:pt>
                <c:pt idx="7">
                  <c:v>0.10649184000000002</c:v>
                </c:pt>
                <c:pt idx="8">
                  <c:v>0.10875228000000002</c:v>
                </c:pt>
                <c:pt idx="9">
                  <c:v>0.12499395999999999</c:v>
                </c:pt>
                <c:pt idx="10">
                  <c:v>5.0315720000000008E-2</c:v>
                </c:pt>
                <c:pt idx="11">
                  <c:v>0.1347892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0E1-4FB3-8C77-73F00F69ED53}"/>
            </c:ext>
          </c:extLst>
        </c:ser>
        <c:ser>
          <c:idx val="4"/>
          <c:order val="4"/>
          <c:tx>
            <c:v>Сабанчинское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'СВОД_ЦЕНТРИФУГА ДЛЯ ПРЕЗЫ'!$E$37:$E$44</c:f>
              <c:numCache>
                <c:formatCode>General</c:formatCode>
                <c:ptCount val="8"/>
                <c:pt idx="0">
                  <c:v>25.18</c:v>
                </c:pt>
                <c:pt idx="1">
                  <c:v>25.1</c:v>
                </c:pt>
                <c:pt idx="2">
                  <c:v>25.53</c:v>
                </c:pt>
                <c:pt idx="3">
                  <c:v>26.03</c:v>
                </c:pt>
                <c:pt idx="4">
                  <c:v>25.61</c:v>
                </c:pt>
                <c:pt idx="5">
                  <c:v>25.49</c:v>
                </c:pt>
                <c:pt idx="6">
                  <c:v>26.5</c:v>
                </c:pt>
                <c:pt idx="7">
                  <c:v>27.51</c:v>
                </c:pt>
              </c:numCache>
            </c:numRef>
          </c:xVal>
          <c:yVal>
            <c:numRef>
              <c:f>'СВОД_ЦЕНТРИФУГА ДЛЯ ПРЕЗЫ'!$G$37:$G$44</c:f>
              <c:numCache>
                <c:formatCode>0.0000</c:formatCode>
                <c:ptCount val="8"/>
                <c:pt idx="0">
                  <c:v>2.9263018242122824E-2</c:v>
                </c:pt>
                <c:pt idx="1">
                  <c:v>2.9513894628099526E-2</c:v>
                </c:pt>
                <c:pt idx="2">
                  <c:v>2.5621952479339048E-2</c:v>
                </c:pt>
                <c:pt idx="3">
                  <c:v>3.1776475009394699E-2</c:v>
                </c:pt>
                <c:pt idx="4">
                  <c:v>2.5609983361064612E-2</c:v>
                </c:pt>
                <c:pt idx="5">
                  <c:v>3.6636153161175557E-2</c:v>
                </c:pt>
                <c:pt idx="6">
                  <c:v>3.8486024155779897E-2</c:v>
                </c:pt>
                <c:pt idx="7">
                  <c:v>3.6560797677647007E-2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0E1-4FB3-8C77-73F00F69ED53}"/>
            </c:ext>
          </c:extLst>
        </c:ser>
        <c:ser>
          <c:idx val="5"/>
          <c:order val="5"/>
          <c:tx>
            <c:v>Модель</c:v>
          </c:tx>
          <c:spPr>
            <a:ln w="127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'СВОД_ЦЕНТРИФУГА ДЛЯ ПРЕЗЫ'!$N$3:$N$23</c:f>
              <c:numCache>
                <c:formatCode>General</c:formatCode>
                <c:ptCount val="21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28</c:v>
                </c:pt>
                <c:pt idx="17">
                  <c:v>29</c:v>
                </c:pt>
                <c:pt idx="18">
                  <c:v>30</c:v>
                </c:pt>
                <c:pt idx="19">
                  <c:v>31</c:v>
                </c:pt>
                <c:pt idx="20">
                  <c:v>32</c:v>
                </c:pt>
              </c:numCache>
            </c:numRef>
          </c:xVal>
          <c:yVal>
            <c:numRef>
              <c:f>'СВОД_ЦЕНТРИФУГА ДЛЯ ПРЕЗЫ'!$O$3:$O$23</c:f>
              <c:numCache>
                <c:formatCode>0.000</c:formatCode>
                <c:ptCount val="21"/>
                <c:pt idx="0">
                  <c:v>0.13415390562956697</c:v>
                </c:pt>
                <c:pt idx="1">
                  <c:v>0.10808007414036128</c:v>
                </c:pt>
                <c:pt idx="2">
                  <c:v>8.8480381972464453E-2</c:v>
                </c:pt>
                <c:pt idx="3">
                  <c:v>7.3442302783019831E-2</c:v>
                </c:pt>
                <c:pt idx="4">
                  <c:v>6.169766555159855E-2</c:v>
                </c:pt>
                <c:pt idx="5">
                  <c:v>5.2381821637484102E-2</c:v>
                </c:pt>
                <c:pt idx="6">
                  <c:v>4.4890756208094719E-2</c:v>
                </c:pt>
                <c:pt idx="7">
                  <c:v>3.8793410550172706E-2</c:v>
                </c:pt>
                <c:pt idx="8">
                  <c:v>3.3776270718184231E-2</c:v>
                </c:pt>
                <c:pt idx="9">
                  <c:v>2.9607421697379156E-2</c:v>
                </c:pt>
                <c:pt idx="10">
                  <c:v>2.6112680015610526E-2</c:v>
                </c:pt>
                <c:pt idx="11">
                  <c:v>2.3159411953319567E-2</c:v>
                </c:pt>
                <c:pt idx="12">
                  <c:v>2.0645353930530286E-2</c:v>
                </c:pt>
                <c:pt idx="13">
                  <c:v>1.8490755743002532E-2</c:v>
                </c:pt>
                <c:pt idx="14">
                  <c:v>1.6632772433976248E-2</c:v>
                </c:pt>
                <c:pt idx="15">
                  <c:v>1.5021403838208172E-2</c:v>
                </c:pt>
                <c:pt idx="16">
                  <c:v>1.3616515994502965E-2</c:v>
                </c:pt>
                <c:pt idx="17">
                  <c:v>1.2385629680178468E-2</c:v>
                </c:pt>
                <c:pt idx="18">
                  <c:v>1.1302260096812579E-2</c:v>
                </c:pt>
                <c:pt idx="19">
                  <c:v>1.0344657394451019E-2</c:v>
                </c:pt>
                <c:pt idx="20">
                  <c:v>9.4948420325342044E-3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0E1-4FB3-8C77-73F00F69E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889472"/>
        <c:axId val="492899872"/>
        <c:extLst>
          <c:ext xmlns:c15="http://schemas.microsoft.com/office/drawing/2012/chart" uri="{02D57815-91ED-43cb-92C2-25804820EDAC}">
            <c15:filteredScatterSeries>
              <c15:ser>
                <c:idx val="6"/>
                <c:order val="6"/>
                <c:tx>
                  <c:v>SWCR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bg1">
                          <a:lumMod val="50000"/>
                        </a:schemeClr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>
                          <a:lumMod val="60000"/>
                        </a:schemeClr>
                      </a:solidFill>
                      <a:prstDash val="sysDot"/>
                    </a:ln>
                    <a:effectLst/>
                  </c:spPr>
                  <c:trendlineType val="power"/>
                  <c:dispRSqr val="1"/>
                  <c:dispEq val="1"/>
                  <c:trendlineLbl>
                    <c:layout>
                      <c:manualLayout>
                        <c:x val="0.37958894135172028"/>
                        <c:y val="0.16487009909500935"/>
                      </c:manualLayout>
                    </c:layout>
                    <c:numFmt formatCode="General" sourceLinked="0"/>
                    <c:spPr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16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Montserrat Light" pitchFamily="2" charset="-52"/>
                            <a:ea typeface="+mn-ea"/>
                            <a:cs typeface="Times New Roman" panose="02020603050405020304" pitchFamily="18" charset="0"/>
                          </a:defRPr>
                        </a:pPr>
                        <a:endParaRPr lang="ru-RU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'СВОД_ЦЕНТРИФУГА ДЛЯ ПРЕЗЫ'!$E$3:$E$44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25.52</c:v>
                      </c:pt>
                      <c:pt idx="1">
                        <c:v>20.93</c:v>
                      </c:pt>
                      <c:pt idx="2">
                        <c:v>24.86</c:v>
                      </c:pt>
                      <c:pt idx="3">
                        <c:v>25.68</c:v>
                      </c:pt>
                      <c:pt idx="4">
                        <c:v>25.28</c:v>
                      </c:pt>
                      <c:pt idx="5">
                        <c:v>24.43</c:v>
                      </c:pt>
                      <c:pt idx="6">
                        <c:v>24.76</c:v>
                      </c:pt>
                      <c:pt idx="7">
                        <c:v>24.48</c:v>
                      </c:pt>
                      <c:pt idx="8">
                        <c:v>24.92</c:v>
                      </c:pt>
                      <c:pt idx="9">
                        <c:v>26.44</c:v>
                      </c:pt>
                      <c:pt idx="10">
                        <c:v>24.54</c:v>
                      </c:pt>
                      <c:pt idx="11">
                        <c:v>25.61</c:v>
                      </c:pt>
                      <c:pt idx="12">
                        <c:v>23.82</c:v>
                      </c:pt>
                      <c:pt idx="13">
                        <c:v>23.06</c:v>
                      </c:pt>
                      <c:pt idx="14">
                        <c:v>19.47</c:v>
                      </c:pt>
                      <c:pt idx="15">
                        <c:v>22.3</c:v>
                      </c:pt>
                      <c:pt idx="16">
                        <c:v>19.64</c:v>
                      </c:pt>
                      <c:pt idx="17">
                        <c:v>14.17</c:v>
                      </c:pt>
                      <c:pt idx="18" formatCode="0.00">
                        <c:v>14.32</c:v>
                      </c:pt>
                      <c:pt idx="19" formatCode="0.00">
                        <c:v>13.56</c:v>
                      </c:pt>
                      <c:pt idx="20" formatCode="0.00">
                        <c:v>15.16</c:v>
                      </c:pt>
                      <c:pt idx="21" formatCode="0.00">
                        <c:v>13.61</c:v>
                      </c:pt>
                      <c:pt idx="22" formatCode="0.00">
                        <c:v>22.81</c:v>
                      </c:pt>
                      <c:pt idx="23" formatCode="0.00">
                        <c:v>22.16</c:v>
                      </c:pt>
                      <c:pt idx="24" formatCode="0.00">
                        <c:v>23.07</c:v>
                      </c:pt>
                      <c:pt idx="25" formatCode="0.00">
                        <c:v>22.11</c:v>
                      </c:pt>
                      <c:pt idx="26" formatCode="0.00">
                        <c:v>23.06</c:v>
                      </c:pt>
                      <c:pt idx="27" formatCode="0.00">
                        <c:v>22.39</c:v>
                      </c:pt>
                      <c:pt idx="28" formatCode="0.00">
                        <c:v>24.08</c:v>
                      </c:pt>
                      <c:pt idx="29" formatCode="0.00">
                        <c:v>22.84</c:v>
                      </c:pt>
                      <c:pt idx="30" formatCode="0.00">
                        <c:v>24.26</c:v>
                      </c:pt>
                      <c:pt idx="31" formatCode="0.00">
                        <c:v>19.100000000000001</c:v>
                      </c:pt>
                      <c:pt idx="32">
                        <c:v>29.02</c:v>
                      </c:pt>
                      <c:pt idx="33">
                        <c:v>22.33</c:v>
                      </c:pt>
                      <c:pt idx="34">
                        <c:v>25.18</c:v>
                      </c:pt>
                      <c:pt idx="35">
                        <c:v>25.1</c:v>
                      </c:pt>
                      <c:pt idx="36">
                        <c:v>25.53</c:v>
                      </c:pt>
                      <c:pt idx="37">
                        <c:v>26.03</c:v>
                      </c:pt>
                      <c:pt idx="38">
                        <c:v>25.61</c:v>
                      </c:pt>
                      <c:pt idx="39">
                        <c:v>25.49</c:v>
                      </c:pt>
                      <c:pt idx="40">
                        <c:v>26.5</c:v>
                      </c:pt>
                      <c:pt idx="41">
                        <c:v>27.51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'СВОД_ЦЕНТРИФУГА ДЛЯ ПРЕЗЫ'!$H$3:$H$44</c15:sqref>
                        </c15:formulaRef>
                      </c:ext>
                    </c:extLst>
                    <c:numCache>
                      <c:formatCode>0.0000</c:formatCode>
                      <c:ptCount val="42"/>
                      <c:pt idx="0">
                        <c:v>0.1056</c:v>
                      </c:pt>
                      <c:pt idx="1">
                        <c:v>0.19879999999999998</c:v>
                      </c:pt>
                      <c:pt idx="2">
                        <c:v>0.1542</c:v>
                      </c:pt>
                      <c:pt idx="3">
                        <c:v>0.12369999999999999</c:v>
                      </c:pt>
                      <c:pt idx="4">
                        <c:v>0.14300000000000002</c:v>
                      </c:pt>
                      <c:pt idx="5">
                        <c:v>0.1115</c:v>
                      </c:pt>
                      <c:pt idx="6">
                        <c:v>0.158</c:v>
                      </c:pt>
                      <c:pt idx="7">
                        <c:v>0.11599999999999999</c:v>
                      </c:pt>
                      <c:pt idx="8">
                        <c:v>0.155</c:v>
                      </c:pt>
                      <c:pt idx="9">
                        <c:v>4.0999999999999995E-2</c:v>
                      </c:pt>
                      <c:pt idx="10">
                        <c:v>3.7999999999999999E-2</c:v>
                      </c:pt>
                      <c:pt idx="11">
                        <c:v>3.9E-2</c:v>
                      </c:pt>
                      <c:pt idx="12">
                        <c:v>3.9E-2</c:v>
                      </c:pt>
                      <c:pt idx="13">
                        <c:v>3.7000000000000005E-2</c:v>
                      </c:pt>
                      <c:pt idx="14">
                        <c:v>0.191</c:v>
                      </c:pt>
                      <c:pt idx="15">
                        <c:v>6.8000000000000005E-2</c:v>
                      </c:pt>
                      <c:pt idx="16">
                        <c:v>0.17800000000000002</c:v>
                      </c:pt>
                      <c:pt idx="17">
                        <c:v>0.12710000000000002</c:v>
                      </c:pt>
                      <c:pt idx="18">
                        <c:v>0.1794</c:v>
                      </c:pt>
                      <c:pt idx="19">
                        <c:v>0.1487</c:v>
                      </c:pt>
                      <c:pt idx="20">
                        <c:v>0.17629999999999998</c:v>
                      </c:pt>
                      <c:pt idx="21">
                        <c:v>0.24350000000000002</c:v>
                      </c:pt>
                      <c:pt idx="22">
                        <c:v>5.21E-2</c:v>
                      </c:pt>
                      <c:pt idx="23">
                        <c:v>4.3200000000000002E-2</c:v>
                      </c:pt>
                      <c:pt idx="24">
                        <c:v>4.3799999999999999E-2</c:v>
                      </c:pt>
                      <c:pt idx="25">
                        <c:v>7.5899999999999995E-2</c:v>
                      </c:pt>
                      <c:pt idx="26">
                        <c:v>0.23850000000000002</c:v>
                      </c:pt>
                      <c:pt idx="27">
                        <c:v>0.16690000000000002</c:v>
                      </c:pt>
                      <c:pt idx="28">
                        <c:v>0.14180000000000001</c:v>
                      </c:pt>
                      <c:pt idx="29">
                        <c:v>0.12720000000000001</c:v>
                      </c:pt>
                      <c:pt idx="30">
                        <c:v>0.12990000000000002</c:v>
                      </c:pt>
                      <c:pt idx="31">
                        <c:v>0.14929999999999999</c:v>
                      </c:pt>
                      <c:pt idx="32">
                        <c:v>6.0100000000000001E-2</c:v>
                      </c:pt>
                      <c:pt idx="33">
                        <c:v>0.161</c:v>
                      </c:pt>
                      <c:pt idx="34">
                        <c:v>3.4953437938512688E-2</c:v>
                      </c:pt>
                      <c:pt idx="35">
                        <c:v>3.5253099173554139E-2</c:v>
                      </c:pt>
                      <c:pt idx="36">
                        <c:v>3.0604338842975448E-2</c:v>
                      </c:pt>
                      <c:pt idx="37">
                        <c:v>3.7955655768507755E-2</c:v>
                      </c:pt>
                      <c:pt idx="38">
                        <c:v>3.0590042237296475E-2</c:v>
                      </c:pt>
                      <c:pt idx="39">
                        <c:v>4.3760335835135639E-2</c:v>
                      </c:pt>
                      <c:pt idx="40">
                        <c:v>4.5969928518609524E-2</c:v>
                      </c:pt>
                      <c:pt idx="41">
                        <c:v>4.3670326896377218E-2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A0E1-4FB3-8C77-73F00F69ED53}"/>
                  </c:ext>
                </c:extLst>
              </c15:ser>
            </c15:filteredScatterSeries>
          </c:ext>
        </c:extLst>
      </c:scatterChart>
      <c:valAx>
        <c:axId val="492889472"/>
        <c:scaling>
          <c:orientation val="minMax"/>
          <c:max val="3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Times New Roman" panose="02020603050405020304" pitchFamily="18" charset="0"/>
                  </a:defRPr>
                </a:pPr>
                <a:r>
                  <a:rPr lang="ru-RU"/>
                  <a:t>Кп, %</a:t>
                </a:r>
              </a:p>
            </c:rich>
          </c:tx>
          <c:layout>
            <c:manualLayout>
              <c:xMode val="edge"/>
              <c:yMode val="edge"/>
              <c:x val="0.12104082057320813"/>
              <c:y val="0.77589348186386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defRPr>
            </a:pPr>
            <a:endParaRPr lang="ru-RU"/>
          </a:p>
        </c:txPr>
        <c:crossAx val="492899872"/>
        <c:crosses val="autoZero"/>
        <c:crossBetween val="midCat"/>
      </c:valAx>
      <c:valAx>
        <c:axId val="492899872"/>
        <c:scaling>
          <c:orientation val="minMax"/>
          <c:max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Times New Roman" panose="02020603050405020304" pitchFamily="18" charset="0"/>
                  </a:defRPr>
                </a:pPr>
                <a:r>
                  <a:rPr lang="ru-RU"/>
                  <a:t>Кво, доли ед.</a:t>
                </a:r>
              </a:p>
            </c:rich>
          </c:tx>
          <c:layout>
            <c:manualLayout>
              <c:xMode val="edge"/>
              <c:yMode val="edge"/>
              <c:x val="7.8377908785468964E-2"/>
              <c:y val="0.223567153545844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defRPr>
            </a:pPr>
            <a:endParaRPr lang="ru-RU"/>
          </a:p>
        </c:txPr>
        <c:crossAx val="49288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76638752751707"/>
          <c:y val="2.9871005153977868E-2"/>
          <c:w val="0.8281158405318112"/>
          <c:h val="0.85260444374500721"/>
        </c:manualLayout>
      </c:layout>
      <c:scatterChart>
        <c:scatterStyle val="smoothMarker"/>
        <c:varyColors val="0"/>
        <c:ser>
          <c:idx val="2"/>
          <c:order val="0"/>
          <c:tx>
            <c:strRef>
              <c:f>Лист1!$B$1</c:f>
              <c:strCache>
                <c:ptCount val="1"/>
                <c:pt idx="0">
                  <c:v>ОФП воды</c:v>
                </c:pt>
              </c:strCache>
            </c:strRef>
          </c:tx>
          <c:marker>
            <c:symbol val="none"/>
          </c:marker>
          <c:xVal>
            <c:numRef>
              <c:f>Лист1!$A$2:$A$80</c:f>
              <c:numCache>
                <c:formatCode>General</c:formatCode>
                <c:ptCount val="79"/>
                <c:pt idx="0">
                  <c:v>0.05</c:v>
                </c:pt>
                <c:pt idx="1">
                  <c:v>0.11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  <c:pt idx="10">
                  <c:v>0.32</c:v>
                </c:pt>
                <c:pt idx="11">
                  <c:v>0.33</c:v>
                </c:pt>
                <c:pt idx="12">
                  <c:v>0.34</c:v>
                </c:pt>
                <c:pt idx="13">
                  <c:v>0.35</c:v>
                </c:pt>
                <c:pt idx="14">
                  <c:v>0.36</c:v>
                </c:pt>
                <c:pt idx="15">
                  <c:v>0.37</c:v>
                </c:pt>
                <c:pt idx="16">
                  <c:v>0.38</c:v>
                </c:pt>
                <c:pt idx="17">
                  <c:v>0.39</c:v>
                </c:pt>
                <c:pt idx="18">
                  <c:v>0.4</c:v>
                </c:pt>
                <c:pt idx="19">
                  <c:v>0.41</c:v>
                </c:pt>
                <c:pt idx="20">
                  <c:v>0.42</c:v>
                </c:pt>
                <c:pt idx="21">
                  <c:v>0.43</c:v>
                </c:pt>
                <c:pt idx="22">
                  <c:v>0.44</c:v>
                </c:pt>
                <c:pt idx="23">
                  <c:v>0.45</c:v>
                </c:pt>
                <c:pt idx="24">
                  <c:v>0.46</c:v>
                </c:pt>
                <c:pt idx="25">
                  <c:v>0.47</c:v>
                </c:pt>
                <c:pt idx="26">
                  <c:v>0.48</c:v>
                </c:pt>
                <c:pt idx="27">
                  <c:v>0.49</c:v>
                </c:pt>
                <c:pt idx="28">
                  <c:v>0.5</c:v>
                </c:pt>
                <c:pt idx="29">
                  <c:v>0.51</c:v>
                </c:pt>
                <c:pt idx="30">
                  <c:v>0.52</c:v>
                </c:pt>
                <c:pt idx="31">
                  <c:v>0.53</c:v>
                </c:pt>
                <c:pt idx="32">
                  <c:v>0.54</c:v>
                </c:pt>
                <c:pt idx="33">
                  <c:v>0.55000000000000004</c:v>
                </c:pt>
                <c:pt idx="34">
                  <c:v>0.56000000000000005</c:v>
                </c:pt>
                <c:pt idx="35">
                  <c:v>0.56999999999999995</c:v>
                </c:pt>
                <c:pt idx="36">
                  <c:v>0.57999999999999996</c:v>
                </c:pt>
                <c:pt idx="37">
                  <c:v>0.59</c:v>
                </c:pt>
                <c:pt idx="38">
                  <c:v>0.6</c:v>
                </c:pt>
                <c:pt idx="39">
                  <c:v>0.61</c:v>
                </c:pt>
                <c:pt idx="40">
                  <c:v>0.62</c:v>
                </c:pt>
                <c:pt idx="41">
                  <c:v>0.63</c:v>
                </c:pt>
                <c:pt idx="42">
                  <c:v>0.64</c:v>
                </c:pt>
                <c:pt idx="43">
                  <c:v>0.65</c:v>
                </c:pt>
                <c:pt idx="44">
                  <c:v>0.66</c:v>
                </c:pt>
                <c:pt idx="45">
                  <c:v>0.67</c:v>
                </c:pt>
                <c:pt idx="46">
                  <c:v>0.68</c:v>
                </c:pt>
                <c:pt idx="47">
                  <c:v>0.69</c:v>
                </c:pt>
                <c:pt idx="48">
                  <c:v>0.7</c:v>
                </c:pt>
                <c:pt idx="49">
                  <c:v>0.71</c:v>
                </c:pt>
                <c:pt idx="50">
                  <c:v>0.72</c:v>
                </c:pt>
                <c:pt idx="51">
                  <c:v>0.73</c:v>
                </c:pt>
                <c:pt idx="52">
                  <c:v>0.74</c:v>
                </c:pt>
                <c:pt idx="53">
                  <c:v>0.75</c:v>
                </c:pt>
                <c:pt idx="54">
                  <c:v>0.76</c:v>
                </c:pt>
                <c:pt idx="55">
                  <c:v>0.77</c:v>
                </c:pt>
                <c:pt idx="56">
                  <c:v>0.78</c:v>
                </c:pt>
                <c:pt idx="57">
                  <c:v>0.79</c:v>
                </c:pt>
                <c:pt idx="58">
                  <c:v>0.8</c:v>
                </c:pt>
                <c:pt idx="59">
                  <c:v>0.81</c:v>
                </c:pt>
                <c:pt idx="60">
                  <c:v>0.82</c:v>
                </c:pt>
                <c:pt idx="61">
                  <c:v>0.83</c:v>
                </c:pt>
                <c:pt idx="62">
                  <c:v>0.84</c:v>
                </c:pt>
                <c:pt idx="63">
                  <c:v>0.85</c:v>
                </c:pt>
                <c:pt idx="64">
                  <c:v>0.86</c:v>
                </c:pt>
                <c:pt idx="65">
                  <c:v>0.87</c:v>
                </c:pt>
                <c:pt idx="66">
                  <c:v>0.88</c:v>
                </c:pt>
                <c:pt idx="67">
                  <c:v>0.89</c:v>
                </c:pt>
                <c:pt idx="68">
                  <c:v>0.9</c:v>
                </c:pt>
                <c:pt idx="69">
                  <c:v>0.91</c:v>
                </c:pt>
                <c:pt idx="70">
                  <c:v>0.92</c:v>
                </c:pt>
                <c:pt idx="71">
                  <c:v>0.93</c:v>
                </c:pt>
                <c:pt idx="72">
                  <c:v>0.94</c:v>
                </c:pt>
                <c:pt idx="73">
                  <c:v>0.95</c:v>
                </c:pt>
                <c:pt idx="74">
                  <c:v>0.96</c:v>
                </c:pt>
                <c:pt idx="75">
                  <c:v>0.97</c:v>
                </c:pt>
                <c:pt idx="76">
                  <c:v>0.98</c:v>
                </c:pt>
                <c:pt idx="77">
                  <c:v>0.99</c:v>
                </c:pt>
                <c:pt idx="78">
                  <c:v>1</c:v>
                </c:pt>
              </c:numCache>
            </c:numRef>
          </c:xVal>
          <c:yVal>
            <c:numRef>
              <c:f>Лист1!$B$2:$B$80</c:f>
              <c:numCache>
                <c:formatCode>General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6.1160935941134802E-3</c:v>
                </c:pt>
                <c:pt idx="3">
                  <c:v>7.2701863609722301E-3</c:v>
                </c:pt>
                <c:pt idx="4">
                  <c:v>8.5475166627935507E-3</c:v>
                </c:pt>
                <c:pt idx="5">
                  <c:v>9.9536237069043493E-3</c:v>
                </c:pt>
                <c:pt idx="6">
                  <c:v>1.14941355901094E-2</c:v>
                </c:pt>
                <c:pt idx="7">
                  <c:v>1.3174756356336E-2</c:v>
                </c:pt>
                <c:pt idx="8">
                  <c:v>1.50012507618548E-2</c:v>
                </c:pt>
                <c:pt idx="9">
                  <c:v>1.69794266530231E-2</c:v>
                </c:pt>
                <c:pt idx="10">
                  <c:v>1.9115114855717999E-2</c:v>
                </c:pt>
                <c:pt idx="11">
                  <c:v>2.1414146476575802E-2</c:v>
                </c:pt>
                <c:pt idx="12">
                  <c:v>2.38823275230493E-2</c:v>
                </c:pt>
                <c:pt idx="13">
                  <c:v>2.6525410761814701E-2</c:v>
                </c:pt>
                <c:pt idx="14">
                  <c:v>2.9349064753122399E-2</c:v>
                </c:pt>
                <c:pt idx="15">
                  <c:v>3.2358840022370002E-2</c:v>
                </c:pt>
                <c:pt idx="16">
                  <c:v>3.5560132359609697E-2</c:v>
                </c:pt>
                <c:pt idx="17">
                  <c:v>3.8958143273015299E-2</c:v>
                </c:pt>
                <c:pt idx="18">
                  <c:v>4.2557837663626301E-2</c:v>
                </c:pt>
                <c:pt idx="19">
                  <c:v>4.6363898835955403E-2</c:v>
                </c:pt>
                <c:pt idx="20">
                  <c:v>5.0380681012173099E-2</c:v>
                </c:pt>
                <c:pt idx="21">
                  <c:v>5.4612159576283403E-2</c:v>
                </c:pt>
                <c:pt idx="22">
                  <c:v>5.9061879338509898E-2</c:v>
                </c:pt>
                <c:pt idx="23">
                  <c:v>6.3732901178295207E-2</c:v>
                </c:pt>
                <c:pt idx="24">
                  <c:v>6.8627747495946398E-2</c:v>
                </c:pt>
                <c:pt idx="25">
                  <c:v>7.3748346976770296E-2</c:v>
                </c:pt>
                <c:pt idx="26">
                  <c:v>7.9095979246026502E-2</c:v>
                </c:pt>
                <c:pt idx="27">
                  <c:v>8.4671220066368097E-2</c:v>
                </c:pt>
                <c:pt idx="28">
                  <c:v>9.0473887799525601E-2</c:v>
                </c:pt>
                <c:pt idx="29">
                  <c:v>9.6502991918488198E-2</c:v>
                </c:pt>
                <c:pt idx="30">
                  <c:v>0.10275668441277599</c:v>
                </c:pt>
                <c:pt idx="31">
                  <c:v>0.109232214974863</c:v>
                </c:pt>
                <c:pt idx="32">
                  <c:v>0.115925890887635</c:v>
                </c:pt>
                <c:pt idx="33">
                  <c:v>0.12283304254819399</c:v>
                </c:pt>
                <c:pt idx="34">
                  <c:v>0.129947995559788</c:v>
                </c:pt>
                <c:pt idx="35">
                  <c:v>0.13726405029876099</c:v>
                </c:pt>
                <c:pt idx="36">
                  <c:v>0.14477346981540801</c:v>
                </c:pt>
                <c:pt idx="37">
                  <c:v>0.152467476855038</c:v>
                </c:pt>
                <c:pt idx="38">
                  <c:v>0.16033626068783499</c:v>
                </c:pt>
                <c:pt idx="39">
                  <c:v>0.16836899431338501</c:v>
                </c:pt>
                <c:pt idx="40">
                  <c:v>0.17655386245919</c:v>
                </c:pt>
                <c:pt idx="41">
                  <c:v>0.18487810062405699</c:v>
                </c:pt>
                <c:pt idx="42">
                  <c:v>0.193328045230136</c:v>
                </c:pt>
                <c:pt idx="43">
                  <c:v>0.201889194745525</c:v>
                </c:pt>
                <c:pt idx="44">
                  <c:v>0.21054628142773699</c:v>
                </c:pt>
                <c:pt idx="45">
                  <c:v>0.21928335312257</c:v>
                </c:pt>
                <c:pt idx="46">
                  <c:v>0.23056909421562199</c:v>
                </c:pt>
                <c:pt idx="47">
                  <c:v>0.25148881002138401</c:v>
                </c:pt>
                <c:pt idx="48">
                  <c:v>0.27240852582714598</c:v>
                </c:pt>
                <c:pt idx="49">
                  <c:v>0.29332824163290699</c:v>
                </c:pt>
                <c:pt idx="50">
                  <c:v>0.31424795743866901</c:v>
                </c:pt>
                <c:pt idx="51">
                  <c:v>0.33516767324443097</c:v>
                </c:pt>
                <c:pt idx="52">
                  <c:v>0.35608738905019299</c:v>
                </c:pt>
                <c:pt idx="53">
                  <c:v>0.37700710485595501</c:v>
                </c:pt>
                <c:pt idx="54">
                  <c:v>0.39792682066171697</c:v>
                </c:pt>
                <c:pt idx="55">
                  <c:v>0.41884653646747799</c:v>
                </c:pt>
                <c:pt idx="56">
                  <c:v>0.43976625227324001</c:v>
                </c:pt>
                <c:pt idx="57">
                  <c:v>0.46068596807900197</c:v>
                </c:pt>
                <c:pt idx="58">
                  <c:v>0.48160568388476399</c:v>
                </c:pt>
                <c:pt idx="59">
                  <c:v>0.50252539969052501</c:v>
                </c:pt>
                <c:pt idx="60">
                  <c:v>0.52344511549628703</c:v>
                </c:pt>
                <c:pt idx="61">
                  <c:v>0.54436483130204905</c:v>
                </c:pt>
                <c:pt idx="62">
                  <c:v>0.56528454710781095</c:v>
                </c:pt>
                <c:pt idx="63">
                  <c:v>0.58620426291357297</c:v>
                </c:pt>
                <c:pt idx="64">
                  <c:v>0.60712397871933399</c:v>
                </c:pt>
                <c:pt idx="65">
                  <c:v>0.62804369452509601</c:v>
                </c:pt>
                <c:pt idx="66">
                  <c:v>0.64896341033085803</c:v>
                </c:pt>
                <c:pt idx="67">
                  <c:v>0.66988312613662004</c:v>
                </c:pt>
                <c:pt idx="68">
                  <c:v>0.69080284194238195</c:v>
                </c:pt>
                <c:pt idx="69">
                  <c:v>0.71172255774814397</c:v>
                </c:pt>
                <c:pt idx="70">
                  <c:v>0.73264227355390499</c:v>
                </c:pt>
                <c:pt idx="71">
                  <c:v>0.75356198935966701</c:v>
                </c:pt>
                <c:pt idx="72">
                  <c:v>0.77448170516542902</c:v>
                </c:pt>
                <c:pt idx="73">
                  <c:v>0.79540142097119004</c:v>
                </c:pt>
                <c:pt idx="74">
                  <c:v>0.81632113677695295</c:v>
                </c:pt>
                <c:pt idx="75">
                  <c:v>0.83724085258271397</c:v>
                </c:pt>
                <c:pt idx="76">
                  <c:v>0.85816056838847599</c:v>
                </c:pt>
                <c:pt idx="77">
                  <c:v>0.879080284194238</c:v>
                </c:pt>
                <c:pt idx="78">
                  <c:v>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11-4854-85E1-AA94877091F7}"/>
            </c:ext>
          </c:extLst>
        </c:ser>
        <c:ser>
          <c:idx val="3"/>
          <c:order val="1"/>
          <c:tx>
            <c:strRef>
              <c:f>Лист1!$C$1</c:f>
              <c:strCache>
                <c:ptCount val="1"/>
                <c:pt idx="0">
                  <c:v>ОФП нефти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Лист1!$A$2:$A$80</c:f>
              <c:numCache>
                <c:formatCode>General</c:formatCode>
                <c:ptCount val="79"/>
                <c:pt idx="0">
                  <c:v>0.05</c:v>
                </c:pt>
                <c:pt idx="1">
                  <c:v>0.11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  <c:pt idx="10">
                  <c:v>0.32</c:v>
                </c:pt>
                <c:pt idx="11">
                  <c:v>0.33</c:v>
                </c:pt>
                <c:pt idx="12">
                  <c:v>0.34</c:v>
                </c:pt>
                <c:pt idx="13">
                  <c:v>0.35</c:v>
                </c:pt>
                <c:pt idx="14">
                  <c:v>0.36</c:v>
                </c:pt>
                <c:pt idx="15">
                  <c:v>0.37</c:v>
                </c:pt>
                <c:pt idx="16">
                  <c:v>0.38</c:v>
                </c:pt>
                <c:pt idx="17">
                  <c:v>0.39</c:v>
                </c:pt>
                <c:pt idx="18">
                  <c:v>0.4</c:v>
                </c:pt>
                <c:pt idx="19">
                  <c:v>0.41</c:v>
                </c:pt>
                <c:pt idx="20">
                  <c:v>0.42</c:v>
                </c:pt>
                <c:pt idx="21">
                  <c:v>0.43</c:v>
                </c:pt>
                <c:pt idx="22">
                  <c:v>0.44</c:v>
                </c:pt>
                <c:pt idx="23">
                  <c:v>0.45</c:v>
                </c:pt>
                <c:pt idx="24">
                  <c:v>0.46</c:v>
                </c:pt>
                <c:pt idx="25">
                  <c:v>0.47</c:v>
                </c:pt>
                <c:pt idx="26">
                  <c:v>0.48</c:v>
                </c:pt>
                <c:pt idx="27">
                  <c:v>0.49</c:v>
                </c:pt>
                <c:pt idx="28">
                  <c:v>0.5</c:v>
                </c:pt>
                <c:pt idx="29">
                  <c:v>0.51</c:v>
                </c:pt>
                <c:pt idx="30">
                  <c:v>0.52</c:v>
                </c:pt>
                <c:pt idx="31">
                  <c:v>0.53</c:v>
                </c:pt>
                <c:pt idx="32">
                  <c:v>0.54</c:v>
                </c:pt>
                <c:pt idx="33">
                  <c:v>0.55000000000000004</c:v>
                </c:pt>
                <c:pt idx="34">
                  <c:v>0.56000000000000005</c:v>
                </c:pt>
                <c:pt idx="35">
                  <c:v>0.56999999999999995</c:v>
                </c:pt>
                <c:pt idx="36">
                  <c:v>0.57999999999999996</c:v>
                </c:pt>
                <c:pt idx="37">
                  <c:v>0.59</c:v>
                </c:pt>
                <c:pt idx="38">
                  <c:v>0.6</c:v>
                </c:pt>
                <c:pt idx="39">
                  <c:v>0.61</c:v>
                </c:pt>
                <c:pt idx="40">
                  <c:v>0.62</c:v>
                </c:pt>
                <c:pt idx="41">
                  <c:v>0.63</c:v>
                </c:pt>
                <c:pt idx="42">
                  <c:v>0.64</c:v>
                </c:pt>
                <c:pt idx="43">
                  <c:v>0.65</c:v>
                </c:pt>
                <c:pt idx="44">
                  <c:v>0.66</c:v>
                </c:pt>
                <c:pt idx="45">
                  <c:v>0.67</c:v>
                </c:pt>
                <c:pt idx="46">
                  <c:v>0.68</c:v>
                </c:pt>
                <c:pt idx="47">
                  <c:v>0.69</c:v>
                </c:pt>
                <c:pt idx="48">
                  <c:v>0.7</c:v>
                </c:pt>
                <c:pt idx="49">
                  <c:v>0.71</c:v>
                </c:pt>
                <c:pt idx="50">
                  <c:v>0.72</c:v>
                </c:pt>
                <c:pt idx="51">
                  <c:v>0.73</c:v>
                </c:pt>
                <c:pt idx="52">
                  <c:v>0.74</c:v>
                </c:pt>
                <c:pt idx="53">
                  <c:v>0.75</c:v>
                </c:pt>
                <c:pt idx="54">
                  <c:v>0.76</c:v>
                </c:pt>
                <c:pt idx="55">
                  <c:v>0.77</c:v>
                </c:pt>
                <c:pt idx="56">
                  <c:v>0.78</c:v>
                </c:pt>
                <c:pt idx="57">
                  <c:v>0.79</c:v>
                </c:pt>
                <c:pt idx="58">
                  <c:v>0.8</c:v>
                </c:pt>
                <c:pt idx="59">
                  <c:v>0.81</c:v>
                </c:pt>
                <c:pt idx="60">
                  <c:v>0.82</c:v>
                </c:pt>
                <c:pt idx="61">
                  <c:v>0.83</c:v>
                </c:pt>
                <c:pt idx="62">
                  <c:v>0.84</c:v>
                </c:pt>
                <c:pt idx="63">
                  <c:v>0.85</c:v>
                </c:pt>
                <c:pt idx="64">
                  <c:v>0.86</c:v>
                </c:pt>
                <c:pt idx="65">
                  <c:v>0.87</c:v>
                </c:pt>
                <c:pt idx="66">
                  <c:v>0.88</c:v>
                </c:pt>
                <c:pt idx="67">
                  <c:v>0.89</c:v>
                </c:pt>
                <c:pt idx="68">
                  <c:v>0.9</c:v>
                </c:pt>
                <c:pt idx="69">
                  <c:v>0.91</c:v>
                </c:pt>
                <c:pt idx="70">
                  <c:v>0.92</c:v>
                </c:pt>
                <c:pt idx="71">
                  <c:v>0.93</c:v>
                </c:pt>
                <c:pt idx="72">
                  <c:v>0.94</c:v>
                </c:pt>
                <c:pt idx="73">
                  <c:v>0.95</c:v>
                </c:pt>
                <c:pt idx="74">
                  <c:v>0.96</c:v>
                </c:pt>
                <c:pt idx="75">
                  <c:v>0.97</c:v>
                </c:pt>
                <c:pt idx="76">
                  <c:v>0.98</c:v>
                </c:pt>
                <c:pt idx="77">
                  <c:v>0.99</c:v>
                </c:pt>
                <c:pt idx="78">
                  <c:v>1</c:v>
                </c:pt>
              </c:numCache>
            </c:numRef>
          </c:xVal>
          <c:yVal>
            <c:numRef>
              <c:f>Лист1!$C$2:$C$80</c:f>
              <c:numCache>
                <c:formatCode>General</c:formatCode>
                <c:ptCount val="79"/>
                <c:pt idx="0">
                  <c:v>1</c:v>
                </c:pt>
                <c:pt idx="1">
                  <c:v>0.9</c:v>
                </c:pt>
                <c:pt idx="2">
                  <c:v>0.54691982084713298</c:v>
                </c:pt>
                <c:pt idx="3">
                  <c:v>0.52176963284674904</c:v>
                </c:pt>
                <c:pt idx="4">
                  <c:v>0.49623017726840701</c:v>
                </c:pt>
                <c:pt idx="5">
                  <c:v>0.47041680823653298</c:v>
                </c:pt>
                <c:pt idx="6">
                  <c:v>0.44445178810799701</c:v>
                </c:pt>
                <c:pt idx="7">
                  <c:v>0.41846237927910901</c:v>
                </c:pt>
                <c:pt idx="8">
                  <c:v>0.39257871418490697</c:v>
                </c:pt>
                <c:pt idx="9">
                  <c:v>0.36693151337248398</c:v>
                </c:pt>
                <c:pt idx="10">
                  <c:v>0.34164973238039498</c:v>
                </c:pt>
                <c:pt idx="11">
                  <c:v>0.31685822427753901</c:v>
                </c:pt>
                <c:pt idx="12">
                  <c:v>0.29267550542939602</c:v>
                </c:pt>
                <c:pt idx="13">
                  <c:v>0.269211707193733</c:v>
                </c:pt>
                <c:pt idx="14">
                  <c:v>0.24656678616584901</c:v>
                </c:pt>
                <c:pt idx="15">
                  <c:v>0.224829051157202</c:v>
                </c:pt>
                <c:pt idx="16">
                  <c:v>0.20407404755456701</c:v>
                </c:pt>
                <c:pt idx="17">
                  <c:v>0.18436382056020301</c:v>
                </c:pt>
                <c:pt idx="18">
                  <c:v>0.16574655960547599</c:v>
                </c:pt>
                <c:pt idx="19">
                  <c:v>0.14825660839431001</c:v>
                </c:pt>
                <c:pt idx="20">
                  <c:v>0.13191480974405601</c:v>
                </c:pt>
                <c:pt idx="21">
                  <c:v>0.11672914247148899</c:v>
                </c:pt>
                <c:pt idx="22">
                  <c:v>0.10269559944927199</c:v>
                </c:pt>
                <c:pt idx="23">
                  <c:v>8.9799251681353498E-2</c:v>
                </c:pt>
                <c:pt idx="24">
                  <c:v>7.8015442537560098E-2</c:v>
                </c:pt>
                <c:pt idx="25">
                  <c:v>6.7311058628931303E-2</c:v>
                </c:pt>
                <c:pt idx="26">
                  <c:v>5.7645828528686299E-2</c:v>
                </c:pt>
                <c:pt idx="27">
                  <c:v>4.8973606924064599E-2</c:v>
                </c:pt>
                <c:pt idx="28">
                  <c:v>4.12436091162365E-2</c:v>
                </c:pt>
                <c:pt idx="29">
                  <c:v>3.4401568440429499E-2</c:v>
                </c:pt>
                <c:pt idx="30">
                  <c:v>2.8390796640254699E-2</c:v>
                </c:pt>
                <c:pt idx="31">
                  <c:v>2.31531341108351E-2</c:v>
                </c:pt>
                <c:pt idx="32">
                  <c:v>1.86297829634797E-2</c:v>
                </c:pt>
                <c:pt idx="33">
                  <c:v>1.4762020912919E-2</c:v>
                </c:pt>
                <c:pt idx="34">
                  <c:v>1.14917979922304E-2</c:v>
                </c:pt>
                <c:pt idx="35">
                  <c:v>8.7622210749246799E-3</c:v>
                </c:pt>
                <c:pt idx="36">
                  <c:v>6.5179331851122199E-3</c:v>
                </c:pt>
                <c:pt idx="37">
                  <c:v>4.7053956774073397E-3</c:v>
                </c:pt>
                <c:pt idx="38">
                  <c:v>3.2730816247566901E-3</c:v>
                </c:pt>
                <c:pt idx="39">
                  <c:v>2.1715881628217599E-3</c:v>
                </c:pt>
                <c:pt idx="40">
                  <c:v>1.3536739670933699E-3</c:v>
                </c:pt>
                <c:pt idx="41">
                  <c:v>7.7422504127176196E-4</c:v>
                </c:pt>
                <c:pt idx="42">
                  <c:v>3.9014637227552601E-4</c:v>
                </c:pt>
                <c:pt idx="43">
                  <c:v>1.6016538597594701E-4</c:v>
                </c:pt>
                <c:pt idx="44" formatCode="0.00E+00">
                  <c:v>4.4504528543768403E-5</c:v>
                </c:pt>
                <c:pt idx="45" formatCode="0.00E+00">
                  <c:v>4.2869421988314996E-6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11-4854-85E1-AA94877091F7}"/>
            </c:ext>
          </c:extLst>
        </c:ser>
        <c:ser>
          <c:idx val="0"/>
          <c:order val="2"/>
          <c:tx>
            <c:strRef>
              <c:f>Лист1!$B$1</c:f>
              <c:strCache>
                <c:ptCount val="1"/>
                <c:pt idx="0">
                  <c:v>ОФП воды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Лист1!$A$2:$A$80</c:f>
              <c:numCache>
                <c:formatCode>General</c:formatCode>
                <c:ptCount val="79"/>
                <c:pt idx="0">
                  <c:v>0.05</c:v>
                </c:pt>
                <c:pt idx="1">
                  <c:v>0.11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  <c:pt idx="10">
                  <c:v>0.32</c:v>
                </c:pt>
                <c:pt idx="11">
                  <c:v>0.33</c:v>
                </c:pt>
                <c:pt idx="12">
                  <c:v>0.34</c:v>
                </c:pt>
                <c:pt idx="13">
                  <c:v>0.35</c:v>
                </c:pt>
                <c:pt idx="14">
                  <c:v>0.36</c:v>
                </c:pt>
                <c:pt idx="15">
                  <c:v>0.37</c:v>
                </c:pt>
                <c:pt idx="16">
                  <c:v>0.38</c:v>
                </c:pt>
                <c:pt idx="17">
                  <c:v>0.39</c:v>
                </c:pt>
                <c:pt idx="18">
                  <c:v>0.4</c:v>
                </c:pt>
                <c:pt idx="19">
                  <c:v>0.41</c:v>
                </c:pt>
                <c:pt idx="20">
                  <c:v>0.42</c:v>
                </c:pt>
                <c:pt idx="21">
                  <c:v>0.43</c:v>
                </c:pt>
                <c:pt idx="22">
                  <c:v>0.44</c:v>
                </c:pt>
                <c:pt idx="23">
                  <c:v>0.45</c:v>
                </c:pt>
                <c:pt idx="24">
                  <c:v>0.46</c:v>
                </c:pt>
                <c:pt idx="25">
                  <c:v>0.47</c:v>
                </c:pt>
                <c:pt idx="26">
                  <c:v>0.48</c:v>
                </c:pt>
                <c:pt idx="27">
                  <c:v>0.49</c:v>
                </c:pt>
                <c:pt idx="28">
                  <c:v>0.5</c:v>
                </c:pt>
                <c:pt idx="29">
                  <c:v>0.51</c:v>
                </c:pt>
                <c:pt idx="30">
                  <c:v>0.52</c:v>
                </c:pt>
                <c:pt idx="31">
                  <c:v>0.53</c:v>
                </c:pt>
                <c:pt idx="32">
                  <c:v>0.54</c:v>
                </c:pt>
                <c:pt idx="33">
                  <c:v>0.55000000000000004</c:v>
                </c:pt>
                <c:pt idx="34">
                  <c:v>0.56000000000000005</c:v>
                </c:pt>
                <c:pt idx="35">
                  <c:v>0.56999999999999995</c:v>
                </c:pt>
                <c:pt idx="36">
                  <c:v>0.57999999999999996</c:v>
                </c:pt>
                <c:pt idx="37">
                  <c:v>0.59</c:v>
                </c:pt>
                <c:pt idx="38">
                  <c:v>0.6</c:v>
                </c:pt>
                <c:pt idx="39">
                  <c:v>0.61</c:v>
                </c:pt>
                <c:pt idx="40">
                  <c:v>0.62</c:v>
                </c:pt>
                <c:pt idx="41">
                  <c:v>0.63</c:v>
                </c:pt>
                <c:pt idx="42">
                  <c:v>0.64</c:v>
                </c:pt>
                <c:pt idx="43">
                  <c:v>0.65</c:v>
                </c:pt>
                <c:pt idx="44">
                  <c:v>0.66</c:v>
                </c:pt>
                <c:pt idx="45">
                  <c:v>0.67</c:v>
                </c:pt>
                <c:pt idx="46">
                  <c:v>0.68</c:v>
                </c:pt>
                <c:pt idx="47">
                  <c:v>0.69</c:v>
                </c:pt>
                <c:pt idx="48">
                  <c:v>0.7</c:v>
                </c:pt>
                <c:pt idx="49">
                  <c:v>0.71</c:v>
                </c:pt>
                <c:pt idx="50">
                  <c:v>0.72</c:v>
                </c:pt>
                <c:pt idx="51">
                  <c:v>0.73</c:v>
                </c:pt>
                <c:pt idx="52">
                  <c:v>0.74</c:v>
                </c:pt>
                <c:pt idx="53">
                  <c:v>0.75</c:v>
                </c:pt>
                <c:pt idx="54">
                  <c:v>0.76</c:v>
                </c:pt>
                <c:pt idx="55">
                  <c:v>0.77</c:v>
                </c:pt>
                <c:pt idx="56">
                  <c:v>0.78</c:v>
                </c:pt>
                <c:pt idx="57">
                  <c:v>0.79</c:v>
                </c:pt>
                <c:pt idx="58">
                  <c:v>0.8</c:v>
                </c:pt>
                <c:pt idx="59">
                  <c:v>0.81</c:v>
                </c:pt>
                <c:pt idx="60">
                  <c:v>0.82</c:v>
                </c:pt>
                <c:pt idx="61">
                  <c:v>0.83</c:v>
                </c:pt>
                <c:pt idx="62">
                  <c:v>0.84</c:v>
                </c:pt>
                <c:pt idx="63">
                  <c:v>0.85</c:v>
                </c:pt>
                <c:pt idx="64">
                  <c:v>0.86</c:v>
                </c:pt>
                <c:pt idx="65">
                  <c:v>0.87</c:v>
                </c:pt>
                <c:pt idx="66">
                  <c:v>0.88</c:v>
                </c:pt>
                <c:pt idx="67">
                  <c:v>0.89</c:v>
                </c:pt>
                <c:pt idx="68">
                  <c:v>0.9</c:v>
                </c:pt>
                <c:pt idx="69">
                  <c:v>0.91</c:v>
                </c:pt>
                <c:pt idx="70">
                  <c:v>0.92</c:v>
                </c:pt>
                <c:pt idx="71">
                  <c:v>0.93</c:v>
                </c:pt>
                <c:pt idx="72">
                  <c:v>0.94</c:v>
                </c:pt>
                <c:pt idx="73">
                  <c:v>0.95</c:v>
                </c:pt>
                <c:pt idx="74">
                  <c:v>0.96</c:v>
                </c:pt>
                <c:pt idx="75">
                  <c:v>0.97</c:v>
                </c:pt>
                <c:pt idx="76">
                  <c:v>0.98</c:v>
                </c:pt>
                <c:pt idx="77">
                  <c:v>0.99</c:v>
                </c:pt>
                <c:pt idx="78">
                  <c:v>1</c:v>
                </c:pt>
              </c:numCache>
            </c:numRef>
          </c:xVal>
          <c:yVal>
            <c:numRef>
              <c:f>Лист1!$B$2:$B$80</c:f>
              <c:numCache>
                <c:formatCode>General</c:formatCode>
                <c:ptCount val="79"/>
                <c:pt idx="0">
                  <c:v>0</c:v>
                </c:pt>
                <c:pt idx="1">
                  <c:v>0</c:v>
                </c:pt>
                <c:pt idx="2">
                  <c:v>6.1160935941134802E-3</c:v>
                </c:pt>
                <c:pt idx="3">
                  <c:v>7.2701863609722301E-3</c:v>
                </c:pt>
                <c:pt idx="4">
                  <c:v>8.5475166627935507E-3</c:v>
                </c:pt>
                <c:pt idx="5">
                  <c:v>9.9536237069043493E-3</c:v>
                </c:pt>
                <c:pt idx="6">
                  <c:v>1.14941355901094E-2</c:v>
                </c:pt>
                <c:pt idx="7">
                  <c:v>1.3174756356336E-2</c:v>
                </c:pt>
                <c:pt idx="8">
                  <c:v>1.50012507618548E-2</c:v>
                </c:pt>
                <c:pt idx="9">
                  <c:v>1.69794266530231E-2</c:v>
                </c:pt>
                <c:pt idx="10">
                  <c:v>1.9115114855717999E-2</c:v>
                </c:pt>
                <c:pt idx="11">
                  <c:v>2.1414146476575802E-2</c:v>
                </c:pt>
                <c:pt idx="12">
                  <c:v>2.38823275230493E-2</c:v>
                </c:pt>
                <c:pt idx="13">
                  <c:v>2.6525410761814701E-2</c:v>
                </c:pt>
                <c:pt idx="14">
                  <c:v>2.9349064753122399E-2</c:v>
                </c:pt>
                <c:pt idx="15">
                  <c:v>3.2358840022370002E-2</c:v>
                </c:pt>
                <c:pt idx="16">
                  <c:v>3.5560132359609697E-2</c:v>
                </c:pt>
                <c:pt idx="17">
                  <c:v>3.8958143273015299E-2</c:v>
                </c:pt>
                <c:pt idx="18">
                  <c:v>4.2557837663626301E-2</c:v>
                </c:pt>
                <c:pt idx="19">
                  <c:v>4.6363898835955403E-2</c:v>
                </c:pt>
                <c:pt idx="20">
                  <c:v>5.0380681012173099E-2</c:v>
                </c:pt>
                <c:pt idx="21">
                  <c:v>5.4612159576283403E-2</c:v>
                </c:pt>
                <c:pt idx="22">
                  <c:v>5.9061879338509898E-2</c:v>
                </c:pt>
                <c:pt idx="23">
                  <c:v>6.3732901178295207E-2</c:v>
                </c:pt>
                <c:pt idx="24">
                  <c:v>6.8627747495946398E-2</c:v>
                </c:pt>
                <c:pt idx="25">
                  <c:v>7.3748346976770296E-2</c:v>
                </c:pt>
                <c:pt idx="26">
                  <c:v>7.9095979246026502E-2</c:v>
                </c:pt>
                <c:pt idx="27">
                  <c:v>8.4671220066368097E-2</c:v>
                </c:pt>
                <c:pt idx="28">
                  <c:v>9.0473887799525601E-2</c:v>
                </c:pt>
                <c:pt idx="29">
                  <c:v>9.6502991918488198E-2</c:v>
                </c:pt>
                <c:pt idx="30">
                  <c:v>0.10275668441277599</c:v>
                </c:pt>
                <c:pt idx="31">
                  <c:v>0.109232214974863</c:v>
                </c:pt>
                <c:pt idx="32">
                  <c:v>0.115925890887635</c:v>
                </c:pt>
                <c:pt idx="33">
                  <c:v>0.12283304254819399</c:v>
                </c:pt>
                <c:pt idx="34">
                  <c:v>0.129947995559788</c:v>
                </c:pt>
                <c:pt idx="35">
                  <c:v>0.13726405029876099</c:v>
                </c:pt>
                <c:pt idx="36">
                  <c:v>0.14477346981540801</c:v>
                </c:pt>
                <c:pt idx="37">
                  <c:v>0.152467476855038</c:v>
                </c:pt>
                <c:pt idx="38">
                  <c:v>0.16033626068783499</c:v>
                </c:pt>
                <c:pt idx="39">
                  <c:v>0.16836899431338501</c:v>
                </c:pt>
                <c:pt idx="40">
                  <c:v>0.17655386245919</c:v>
                </c:pt>
                <c:pt idx="41">
                  <c:v>0.18487810062405699</c:v>
                </c:pt>
                <c:pt idx="42">
                  <c:v>0.193328045230136</c:v>
                </c:pt>
                <c:pt idx="43">
                  <c:v>0.201889194745525</c:v>
                </c:pt>
                <c:pt idx="44">
                  <c:v>0.21054628142773699</c:v>
                </c:pt>
                <c:pt idx="45">
                  <c:v>0.21928335312257</c:v>
                </c:pt>
                <c:pt idx="46">
                  <c:v>0.23056909421562199</c:v>
                </c:pt>
                <c:pt idx="47">
                  <c:v>0.25148881002138401</c:v>
                </c:pt>
                <c:pt idx="48">
                  <c:v>0.27240852582714598</c:v>
                </c:pt>
                <c:pt idx="49">
                  <c:v>0.29332824163290699</c:v>
                </c:pt>
                <c:pt idx="50">
                  <c:v>0.31424795743866901</c:v>
                </c:pt>
                <c:pt idx="51">
                  <c:v>0.33516767324443097</c:v>
                </c:pt>
                <c:pt idx="52">
                  <c:v>0.35608738905019299</c:v>
                </c:pt>
                <c:pt idx="53">
                  <c:v>0.37700710485595501</c:v>
                </c:pt>
                <c:pt idx="54">
                  <c:v>0.39792682066171697</c:v>
                </c:pt>
                <c:pt idx="55">
                  <c:v>0.41884653646747799</c:v>
                </c:pt>
                <c:pt idx="56">
                  <c:v>0.43976625227324001</c:v>
                </c:pt>
                <c:pt idx="57">
                  <c:v>0.46068596807900197</c:v>
                </c:pt>
                <c:pt idx="58">
                  <c:v>0.48160568388476399</c:v>
                </c:pt>
                <c:pt idx="59">
                  <c:v>0.50252539969052501</c:v>
                </c:pt>
                <c:pt idx="60">
                  <c:v>0.52344511549628703</c:v>
                </c:pt>
                <c:pt idx="61">
                  <c:v>0.54436483130204905</c:v>
                </c:pt>
                <c:pt idx="62">
                  <c:v>0.56528454710781095</c:v>
                </c:pt>
                <c:pt idx="63">
                  <c:v>0.58620426291357297</c:v>
                </c:pt>
                <c:pt idx="64">
                  <c:v>0.60712397871933399</c:v>
                </c:pt>
                <c:pt idx="65">
                  <c:v>0.62804369452509601</c:v>
                </c:pt>
                <c:pt idx="66">
                  <c:v>0.64896341033085803</c:v>
                </c:pt>
                <c:pt idx="67">
                  <c:v>0.66988312613662004</c:v>
                </c:pt>
                <c:pt idx="68">
                  <c:v>0.69080284194238195</c:v>
                </c:pt>
                <c:pt idx="69">
                  <c:v>0.71172255774814397</c:v>
                </c:pt>
                <c:pt idx="70">
                  <c:v>0.73264227355390499</c:v>
                </c:pt>
                <c:pt idx="71">
                  <c:v>0.75356198935966701</c:v>
                </c:pt>
                <c:pt idx="72">
                  <c:v>0.77448170516542902</c:v>
                </c:pt>
                <c:pt idx="73">
                  <c:v>0.79540142097119004</c:v>
                </c:pt>
                <c:pt idx="74">
                  <c:v>0.81632113677695295</c:v>
                </c:pt>
                <c:pt idx="75">
                  <c:v>0.83724085258271397</c:v>
                </c:pt>
                <c:pt idx="76">
                  <c:v>0.85816056838847599</c:v>
                </c:pt>
                <c:pt idx="77">
                  <c:v>0.879080284194238</c:v>
                </c:pt>
                <c:pt idx="78">
                  <c:v>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D11-4854-85E1-AA9487709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3522367"/>
        <c:axId val="533521951"/>
      </c:scatterChart>
      <c:scatterChart>
        <c:scatterStyle val="smoothMarker"/>
        <c:varyColors val="0"/>
        <c:ser>
          <c:idx val="1"/>
          <c:order val="3"/>
          <c:tx>
            <c:strRef>
              <c:f>Лист1!$D$1</c:f>
              <c:strCache>
                <c:ptCount val="1"/>
                <c:pt idx="0">
                  <c:v>Капиллярное давление. бар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wer"/>
            <c:forward val="2.0000000000000004E-2"/>
            <c:dispRSqr val="0"/>
            <c:dispEq val="0"/>
          </c:trendline>
          <c:xVal>
            <c:numRef>
              <c:f>Лист1!$H$2:$H$79</c:f>
              <c:numCache>
                <c:formatCode>General</c:formatCode>
                <c:ptCount val="78"/>
                <c:pt idx="0">
                  <c:v>0.05</c:v>
                </c:pt>
                <c:pt idx="1">
                  <c:v>0.05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  <c:pt idx="10">
                  <c:v>0.32</c:v>
                </c:pt>
                <c:pt idx="11">
                  <c:v>0.33</c:v>
                </c:pt>
                <c:pt idx="12">
                  <c:v>0.34</c:v>
                </c:pt>
                <c:pt idx="13">
                  <c:v>0.35</c:v>
                </c:pt>
                <c:pt idx="14">
                  <c:v>0.36</c:v>
                </c:pt>
                <c:pt idx="15">
                  <c:v>0.37</c:v>
                </c:pt>
                <c:pt idx="16">
                  <c:v>0.38</c:v>
                </c:pt>
                <c:pt idx="17">
                  <c:v>0.39</c:v>
                </c:pt>
                <c:pt idx="18">
                  <c:v>0.4</c:v>
                </c:pt>
                <c:pt idx="19">
                  <c:v>0.41</c:v>
                </c:pt>
                <c:pt idx="20">
                  <c:v>0.42</c:v>
                </c:pt>
                <c:pt idx="21">
                  <c:v>0.43</c:v>
                </c:pt>
                <c:pt idx="22">
                  <c:v>0.44</c:v>
                </c:pt>
                <c:pt idx="23">
                  <c:v>0.45</c:v>
                </c:pt>
                <c:pt idx="24">
                  <c:v>0.46</c:v>
                </c:pt>
                <c:pt idx="25">
                  <c:v>0.47</c:v>
                </c:pt>
                <c:pt idx="26">
                  <c:v>0.48</c:v>
                </c:pt>
                <c:pt idx="27">
                  <c:v>0.49</c:v>
                </c:pt>
                <c:pt idx="28">
                  <c:v>0.5</c:v>
                </c:pt>
                <c:pt idx="29">
                  <c:v>0.51</c:v>
                </c:pt>
                <c:pt idx="30">
                  <c:v>0.52</c:v>
                </c:pt>
                <c:pt idx="31">
                  <c:v>0.53</c:v>
                </c:pt>
                <c:pt idx="32">
                  <c:v>0.54</c:v>
                </c:pt>
                <c:pt idx="33">
                  <c:v>0.55000000000000004</c:v>
                </c:pt>
                <c:pt idx="34">
                  <c:v>0.56000000000000005</c:v>
                </c:pt>
                <c:pt idx="35">
                  <c:v>0.56999999999999995</c:v>
                </c:pt>
                <c:pt idx="36">
                  <c:v>0.57999999999999996</c:v>
                </c:pt>
                <c:pt idx="37">
                  <c:v>0.59</c:v>
                </c:pt>
                <c:pt idx="38">
                  <c:v>0.6</c:v>
                </c:pt>
                <c:pt idx="39">
                  <c:v>0.61</c:v>
                </c:pt>
                <c:pt idx="40">
                  <c:v>0.62</c:v>
                </c:pt>
                <c:pt idx="41">
                  <c:v>0.63</c:v>
                </c:pt>
                <c:pt idx="42">
                  <c:v>0.64</c:v>
                </c:pt>
                <c:pt idx="43">
                  <c:v>0.65</c:v>
                </c:pt>
                <c:pt idx="44">
                  <c:v>0.66</c:v>
                </c:pt>
                <c:pt idx="45">
                  <c:v>0.67</c:v>
                </c:pt>
                <c:pt idx="46">
                  <c:v>0.68</c:v>
                </c:pt>
                <c:pt idx="47">
                  <c:v>0.69</c:v>
                </c:pt>
                <c:pt idx="48">
                  <c:v>0.7</c:v>
                </c:pt>
                <c:pt idx="49">
                  <c:v>0.71</c:v>
                </c:pt>
                <c:pt idx="50">
                  <c:v>0.72</c:v>
                </c:pt>
                <c:pt idx="51">
                  <c:v>0.73</c:v>
                </c:pt>
                <c:pt idx="52">
                  <c:v>0.74</c:v>
                </c:pt>
                <c:pt idx="53">
                  <c:v>0.75</c:v>
                </c:pt>
                <c:pt idx="54">
                  <c:v>0.76</c:v>
                </c:pt>
                <c:pt idx="55">
                  <c:v>0.77</c:v>
                </c:pt>
                <c:pt idx="56">
                  <c:v>0.78</c:v>
                </c:pt>
                <c:pt idx="57">
                  <c:v>0.79</c:v>
                </c:pt>
                <c:pt idx="58">
                  <c:v>0.8</c:v>
                </c:pt>
                <c:pt idx="59">
                  <c:v>0.81</c:v>
                </c:pt>
                <c:pt idx="60">
                  <c:v>0.82</c:v>
                </c:pt>
                <c:pt idx="61">
                  <c:v>0.83</c:v>
                </c:pt>
                <c:pt idx="62">
                  <c:v>0.84</c:v>
                </c:pt>
                <c:pt idx="63">
                  <c:v>0.85</c:v>
                </c:pt>
                <c:pt idx="64">
                  <c:v>0.86</c:v>
                </c:pt>
                <c:pt idx="65">
                  <c:v>0.87</c:v>
                </c:pt>
                <c:pt idx="66">
                  <c:v>0.88</c:v>
                </c:pt>
                <c:pt idx="67">
                  <c:v>0.89</c:v>
                </c:pt>
                <c:pt idx="68">
                  <c:v>0.9</c:v>
                </c:pt>
                <c:pt idx="69">
                  <c:v>0.91</c:v>
                </c:pt>
                <c:pt idx="70">
                  <c:v>0.92</c:v>
                </c:pt>
                <c:pt idx="71">
                  <c:v>0.93</c:v>
                </c:pt>
                <c:pt idx="72">
                  <c:v>0.94</c:v>
                </c:pt>
                <c:pt idx="73">
                  <c:v>0.95</c:v>
                </c:pt>
                <c:pt idx="74">
                  <c:v>0.96</c:v>
                </c:pt>
                <c:pt idx="75">
                  <c:v>0.97</c:v>
                </c:pt>
                <c:pt idx="76">
                  <c:v>0.98</c:v>
                </c:pt>
                <c:pt idx="77">
                  <c:v>0.99</c:v>
                </c:pt>
              </c:numCache>
            </c:numRef>
          </c:xVal>
          <c:yVal>
            <c:numRef>
              <c:f>Лист1!$F$2:$F$79</c:f>
              <c:numCache>
                <c:formatCode>General</c:formatCode>
                <c:ptCount val="78"/>
                <c:pt idx="0">
                  <c:v>1.3549821580000001</c:v>
                </c:pt>
                <c:pt idx="1">
                  <c:v>1.3549821580000001</c:v>
                </c:pt>
                <c:pt idx="2">
                  <c:v>0.29630300528482101</c:v>
                </c:pt>
                <c:pt idx="3">
                  <c:v>0.27728232894672999</c:v>
                </c:pt>
                <c:pt idx="4">
                  <c:v>0.261504845154791</c:v>
                </c:pt>
                <c:pt idx="5">
                  <c:v>0.25208364047069398</c:v>
                </c:pt>
                <c:pt idx="6">
                  <c:v>0.24266243578659599</c:v>
                </c:pt>
                <c:pt idx="7">
                  <c:v>0.233241231102498</c:v>
                </c:pt>
                <c:pt idx="8">
                  <c:v>0.22382002641839999</c:v>
                </c:pt>
                <c:pt idx="9">
                  <c:v>0.214398821734303</c:v>
                </c:pt>
                <c:pt idx="10">
                  <c:v>0.20497761705020501</c:v>
                </c:pt>
                <c:pt idx="11">
                  <c:v>0.19555641236610699</c:v>
                </c:pt>
                <c:pt idx="12">
                  <c:v>0.18613520768201</c:v>
                </c:pt>
                <c:pt idx="13">
                  <c:v>0.17671400299791201</c:v>
                </c:pt>
                <c:pt idx="14">
                  <c:v>0.167292798313814</c:v>
                </c:pt>
                <c:pt idx="15">
                  <c:v>0.15787159362971701</c:v>
                </c:pt>
                <c:pt idx="16">
                  <c:v>0.14845038894561899</c:v>
                </c:pt>
                <c:pt idx="17">
                  <c:v>0.139029184261521</c:v>
                </c:pt>
                <c:pt idx="18">
                  <c:v>0.12960797957742301</c:v>
                </c:pt>
                <c:pt idx="19">
                  <c:v>0.12642779300347701</c:v>
                </c:pt>
                <c:pt idx="20">
                  <c:v>0.12374287743083499</c:v>
                </c:pt>
                <c:pt idx="21">
                  <c:v>0.12105796185819299</c:v>
                </c:pt>
                <c:pt idx="22">
                  <c:v>0.11837304628555199</c:v>
                </c:pt>
                <c:pt idx="23">
                  <c:v>0.11568813071291</c:v>
                </c:pt>
                <c:pt idx="24">
                  <c:v>0.113003215140268</c:v>
                </c:pt>
                <c:pt idx="25">
                  <c:v>0.110318299567627</c:v>
                </c:pt>
                <c:pt idx="26">
                  <c:v>0.107633383994985</c:v>
                </c:pt>
                <c:pt idx="27">
                  <c:v>0.104948468422343</c:v>
                </c:pt>
                <c:pt idx="28">
                  <c:v>0.102263552849702</c:v>
                </c:pt>
                <c:pt idx="29">
                  <c:v>9.9578637277060303E-2</c:v>
                </c:pt>
                <c:pt idx="30">
                  <c:v>9.6893721704418595E-2</c:v>
                </c:pt>
                <c:pt idx="31">
                  <c:v>9.4208806131776998E-2</c:v>
                </c:pt>
                <c:pt idx="32">
                  <c:v>9.1523890559135304E-2</c:v>
                </c:pt>
                <c:pt idx="33">
                  <c:v>8.8838974986493596E-2</c:v>
                </c:pt>
                <c:pt idx="34">
                  <c:v>8.6154059413851902E-2</c:v>
                </c:pt>
                <c:pt idx="35">
                  <c:v>8.3469143841210305E-2</c:v>
                </c:pt>
                <c:pt idx="36">
                  <c:v>8.0784228268568598E-2</c:v>
                </c:pt>
                <c:pt idx="37">
                  <c:v>7.8099312695926904E-2</c:v>
                </c:pt>
                <c:pt idx="38">
                  <c:v>7.5414397123285307E-2</c:v>
                </c:pt>
                <c:pt idx="39">
                  <c:v>7.2729481550643599E-2</c:v>
                </c:pt>
                <c:pt idx="40">
                  <c:v>7.0044565978001905E-2</c:v>
                </c:pt>
                <c:pt idx="41">
                  <c:v>6.7359650405360197E-2</c:v>
                </c:pt>
                <c:pt idx="42">
                  <c:v>6.46747348327186E-2</c:v>
                </c:pt>
                <c:pt idx="43">
                  <c:v>6.1989819260076899E-2</c:v>
                </c:pt>
                <c:pt idx="44">
                  <c:v>5.9304903687435198E-2</c:v>
                </c:pt>
                <c:pt idx="45">
                  <c:v>5.6775129379647897E-2</c:v>
                </c:pt>
                <c:pt idx="46">
                  <c:v>5.5054670913597899E-2</c:v>
                </c:pt>
                <c:pt idx="47">
                  <c:v>5.3334212447547998E-2</c:v>
                </c:pt>
                <c:pt idx="48">
                  <c:v>5.1613753981497999E-2</c:v>
                </c:pt>
                <c:pt idx="49">
                  <c:v>4.9893295515448098E-2</c:v>
                </c:pt>
                <c:pt idx="50">
                  <c:v>4.8172837049398197E-2</c:v>
                </c:pt>
                <c:pt idx="51">
                  <c:v>4.6452378583348199E-2</c:v>
                </c:pt>
                <c:pt idx="52">
                  <c:v>4.4731920117298297E-2</c:v>
                </c:pt>
                <c:pt idx="53">
                  <c:v>4.3011461651248403E-2</c:v>
                </c:pt>
                <c:pt idx="54">
                  <c:v>4.1291003185198398E-2</c:v>
                </c:pt>
                <c:pt idx="55">
                  <c:v>3.9570544719148497E-2</c:v>
                </c:pt>
                <c:pt idx="56">
                  <c:v>3.7850086253098499E-2</c:v>
                </c:pt>
                <c:pt idx="57">
                  <c:v>3.6129627787048597E-2</c:v>
                </c:pt>
                <c:pt idx="58">
                  <c:v>3.4409169320998703E-2</c:v>
                </c:pt>
                <c:pt idx="59">
                  <c:v>3.2688710854948698E-2</c:v>
                </c:pt>
                <c:pt idx="60">
                  <c:v>3.09682523888988E-2</c:v>
                </c:pt>
                <c:pt idx="61">
                  <c:v>2.9247793922848899E-2</c:v>
                </c:pt>
                <c:pt idx="62">
                  <c:v>2.7527335456798901E-2</c:v>
                </c:pt>
                <c:pt idx="63">
                  <c:v>2.5806876990749E-2</c:v>
                </c:pt>
                <c:pt idx="64">
                  <c:v>2.4086418524699001E-2</c:v>
                </c:pt>
                <c:pt idx="65">
                  <c:v>2.23659600586491E-2</c:v>
                </c:pt>
                <c:pt idx="66">
                  <c:v>2.0645501592599199E-2</c:v>
                </c:pt>
                <c:pt idx="67">
                  <c:v>1.8925043126549201E-2</c:v>
                </c:pt>
                <c:pt idx="68">
                  <c:v>1.72045846604993E-2</c:v>
                </c:pt>
                <c:pt idx="69">
                  <c:v>1.54841261944494E-2</c:v>
                </c:pt>
                <c:pt idx="70">
                  <c:v>1.37636677283994E-2</c:v>
                </c:pt>
                <c:pt idx="71">
                  <c:v>1.2043209262349501E-2</c:v>
                </c:pt>
                <c:pt idx="72">
                  <c:v>1.03227507962996E-2</c:v>
                </c:pt>
                <c:pt idx="73">
                  <c:v>8.6022923302496793E-3</c:v>
                </c:pt>
                <c:pt idx="74">
                  <c:v>6.8818338641997399E-3</c:v>
                </c:pt>
                <c:pt idx="75">
                  <c:v>5.1613753981498102E-3</c:v>
                </c:pt>
                <c:pt idx="76">
                  <c:v>3.44091693209987E-3</c:v>
                </c:pt>
                <c:pt idx="77">
                  <c:v>1.72045846604992E-3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D11-4854-85E1-AA9487709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61087"/>
        <c:axId val="338652351"/>
      </c:scatterChart>
      <c:valAx>
        <c:axId val="533522367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533521951"/>
        <c:crosses val="autoZero"/>
        <c:crossBetween val="midCat"/>
        <c:majorUnit val="0.1"/>
      </c:valAx>
      <c:valAx>
        <c:axId val="533521951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533522367"/>
        <c:crosses val="autoZero"/>
        <c:crossBetween val="midCat"/>
        <c:majorUnit val="0.1"/>
      </c:valAx>
      <c:valAx>
        <c:axId val="3386523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338661087"/>
        <c:crosses val="max"/>
        <c:crossBetween val="midCat"/>
      </c:valAx>
      <c:valAx>
        <c:axId val="3386610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8652351"/>
        <c:crosses val="autoZero"/>
        <c:crossBetween val="midCat"/>
      </c:valAx>
    </c:plotArea>
    <c:legend>
      <c:legendPos val="t"/>
      <c:legendEntry>
        <c:idx val="0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9671740296167964"/>
          <c:y val="4.1460804522427033E-3"/>
          <c:w val="0.58617521405295192"/>
          <c:h val="7.491151219633225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>
          <a:latin typeface="Montserrat Light" pitchFamily="2" charset="-52"/>
          <a:cs typeface="Suisse Int'l Medium" panose="020B0604000000000000"/>
        </a:defRPr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0.57451</cdr:x>
      <cdr:y>0.34593</cdr:y>
    </cdr:from>
    <cdr:to>
      <cdr:x>0.77625</cdr:x>
      <cdr:y>0.67699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7D671D0-42D9-4EAF-B8B5-3DEA11EE9DB9}"/>
            </a:ext>
          </a:extLst>
        </cdr:cNvPr>
        <cdr:cNvSpPr txBox="1"/>
      </cdr:nvSpPr>
      <cdr:spPr>
        <a:xfrm xmlns:a="http://schemas.openxmlformats.org/drawingml/2006/main">
          <a:off x="1854053" y="871745"/>
          <a:ext cx="651057" cy="8342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>
              <a:latin typeface="Montserrat Medium" pitchFamily="2" charset="-52"/>
            </a:rPr>
            <a:t>- </a:t>
          </a:r>
          <a:r>
            <a:rPr lang="ru-RU" dirty="0">
              <a:latin typeface="Montserrat Medium" pitchFamily="2" charset="-52"/>
            </a:rPr>
            <a:t>Лаб замер</a:t>
          </a:r>
          <a:endParaRPr lang="ru-RU" sz="1100" dirty="0">
            <a:latin typeface="Montserrat Medium" pitchFamily="2" charset="-52"/>
          </a:endParaRPr>
        </a:p>
      </cdr:txBody>
    </cdr:sp>
  </cdr:relSizeAnchor>
  <cdr:relSizeAnchor xmlns:cdr="http://schemas.openxmlformats.org/drawingml/2006/chartDrawing">
    <cdr:from>
      <cdr:x>0.57332</cdr:x>
      <cdr:y>0.43885</cdr:y>
    </cdr:from>
    <cdr:to>
      <cdr:x>0.9249</cdr:x>
      <cdr:y>0.76991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2C95A27-750A-4004-A21C-338D489DD9A4}"/>
            </a:ext>
          </a:extLst>
        </cdr:cNvPr>
        <cdr:cNvSpPr txBox="1"/>
      </cdr:nvSpPr>
      <cdr:spPr>
        <a:xfrm xmlns:a="http://schemas.openxmlformats.org/drawingml/2006/main">
          <a:off x="1850213" y="1105903"/>
          <a:ext cx="1134621" cy="8342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latin typeface="Montserrat Medium" pitchFamily="2" charset="-52"/>
            </a:rPr>
            <a:t>- </a:t>
          </a:r>
          <a:r>
            <a:rPr lang="ru-RU" dirty="0">
              <a:latin typeface="Montserrat Medium" pitchFamily="2" charset="-52"/>
            </a:rPr>
            <a:t>Брукс-Кори</a:t>
          </a:r>
          <a:endParaRPr lang="ru-RU" sz="1100" dirty="0">
            <a:latin typeface="Montserrat Medium" pitchFamily="2" charset="-52"/>
          </a:endParaRPr>
        </a:p>
      </cdr:txBody>
    </cdr:sp>
  </cdr:relSizeAnchor>
  <cdr:relSizeAnchor xmlns:cdr="http://schemas.openxmlformats.org/drawingml/2006/chartDrawing">
    <cdr:from>
      <cdr:x>0.11847</cdr:x>
      <cdr:y>0.01845</cdr:y>
    </cdr:from>
    <cdr:to>
      <cdr:x>0.11847</cdr:x>
      <cdr:y>0.89215</cdr:y>
    </cdr:to>
    <cdr:cxnSp macro="">
      <cdr:nvCxnSpPr>
        <cdr:cNvPr id="5" name="Прямая со стрелкой 4">
          <a:extLst xmlns:a="http://schemas.openxmlformats.org/drawingml/2006/main">
            <a:ext uri="{FF2B5EF4-FFF2-40B4-BE49-F238E27FC236}">
              <a16:creationId xmlns:a16="http://schemas.microsoft.com/office/drawing/2014/main" id="{A19D7CAC-B8E9-4C69-88A7-F39F1180AC2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76585" y="46502"/>
          <a:ext cx="0" cy="2201724"/>
        </a:xfrm>
        <a:prstGeom xmlns:a="http://schemas.openxmlformats.org/drawingml/2006/main" prst="straightConnector1">
          <a:avLst/>
        </a:prstGeom>
        <a:ln xmlns:a="http://schemas.openxmlformats.org/drawingml/2006/main" w="12700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0.11997</cdr:x>
      <cdr:y>0.89423</cdr:y>
    </cdr:from>
    <cdr:to>
      <cdr:x>0.96132</cdr:x>
      <cdr:y>0.89423</cdr:y>
    </cdr:to>
    <cdr:cxnSp macro="">
      <cdr:nvCxnSpPr>
        <cdr:cNvPr id="8" name="Прямая со стрелкой 7">
          <a:extLst xmlns:a="http://schemas.openxmlformats.org/drawingml/2006/main">
            <a:ext uri="{FF2B5EF4-FFF2-40B4-BE49-F238E27FC236}">
              <a16:creationId xmlns:a16="http://schemas.microsoft.com/office/drawing/2014/main" id="{25BB3C47-3595-43A1-8B95-702F621DD8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81371" y="2253460"/>
          <a:ext cx="2674487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0.6743</cdr:x>
      <cdr:y>0.10155</cdr:y>
    </cdr:from>
    <cdr:to>
      <cdr:x>0.97526</cdr:x>
      <cdr:y>0.14921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044629" y="595284"/>
          <a:ext cx="1358900" cy="279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latin typeface="Montserrat Light" pitchFamily="2" charset="-52"/>
            </a:rPr>
            <a:t>SWOF</a:t>
          </a:r>
          <a:endParaRPr lang="ru-RU" sz="1400" dirty="0">
            <a:latin typeface="Montserrat Light" pitchFamily="2" charset="-52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0.6743</cdr:x>
      <cdr:y>0.10155</cdr:y>
    </cdr:from>
    <cdr:to>
      <cdr:x>0.97526</cdr:x>
      <cdr:y>0.14921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044629" y="595284"/>
          <a:ext cx="1358900" cy="279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latin typeface="Montserrat Light" pitchFamily="2" charset="-52"/>
            </a:rPr>
            <a:t>SWOF</a:t>
          </a:r>
          <a:endParaRPr lang="ru-RU" sz="1400" dirty="0">
            <a:latin typeface="Montserrat Light" pitchFamily="2" charset="-52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0.6743</cdr:x>
      <cdr:y>0.10155</cdr:y>
    </cdr:from>
    <cdr:to>
      <cdr:x>0.97526</cdr:x>
      <cdr:y>0.14921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044629" y="595284"/>
          <a:ext cx="1358900" cy="2794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latin typeface="Montserrat Light" pitchFamily="2" charset="-52"/>
            </a:rPr>
            <a:t>SWOF</a:t>
          </a:r>
          <a:endParaRPr lang="ru-RU" sz="1400" dirty="0">
            <a:latin typeface="Montserrat Light" pitchFamily="2" charset="-5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65BD-1947-453F-B852-A93111E445D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E5F93-6580-4194-9929-5F8807604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4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06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Вставить пример из березки не </a:t>
            </a:r>
            <a:r>
              <a:rPr lang="ru-RU" dirty="0" err="1"/>
              <a:t>промытия</a:t>
            </a:r>
            <a:r>
              <a:rPr lang="ru-RU" dirty="0"/>
              <a:t> запасов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4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78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6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4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6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48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3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1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8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Формулы переписать чтобы</a:t>
            </a:r>
            <a:r>
              <a:rPr lang="ru-RU" baseline="0" dirty="0"/>
              <a:t> можно было их </a:t>
            </a:r>
            <a:r>
              <a:rPr lang="ru-RU" baseline="0" dirty="0" err="1"/>
              <a:t>мнять</a:t>
            </a:r>
            <a:r>
              <a:rPr lang="ru-RU" baseline="0" dirty="0"/>
              <a:t> в масштабе</a:t>
            </a:r>
          </a:p>
          <a:p>
            <a:r>
              <a:rPr lang="ru-RU" baseline="0" dirty="0"/>
              <a:t>График БК можно сделать более ярким и ось на нем сделать больше (не видно оси)</a:t>
            </a:r>
          </a:p>
          <a:p>
            <a:r>
              <a:rPr lang="ru-RU" baseline="0" dirty="0"/>
              <a:t>Текстовка:</a:t>
            </a:r>
          </a:p>
          <a:p>
            <a:r>
              <a:rPr lang="ru-RU" baseline="0" dirty="0"/>
              <a:t>Глобально модели насыщения можно поделить на две основные группы: электрометрические и </a:t>
            </a:r>
            <a:r>
              <a:rPr lang="ru-RU" baseline="0" dirty="0" err="1"/>
              <a:t>капилярно</a:t>
            </a:r>
            <a:r>
              <a:rPr lang="ru-RU" baseline="0" dirty="0"/>
              <a:t>-гравитационные.</a:t>
            </a:r>
          </a:p>
          <a:p>
            <a:r>
              <a:rPr lang="ru-RU" baseline="0" dirty="0"/>
              <a:t>1.Первая группа основана на использование только результатов </a:t>
            </a:r>
            <a:r>
              <a:rPr lang="ru-RU" baseline="0" dirty="0" err="1"/>
              <a:t>интрепр</a:t>
            </a:r>
            <a:r>
              <a:rPr lang="ru-RU" baseline="0" dirty="0"/>
              <a:t> ГИС. Наиболее известной можно назвать уравнение арчи-</a:t>
            </a:r>
            <a:r>
              <a:rPr lang="ru-RU" baseline="0" dirty="0" err="1"/>
              <a:t>дахнова</a:t>
            </a:r>
            <a:r>
              <a:rPr lang="ru-RU" baseline="0" dirty="0"/>
              <a:t>  и далее модернизации этой методики. К её плюсам можно отнести, то что её применение хорошо воспринимается при составление проектных документов и подсчете запасов. Необходимый набор исследований проводится практически на всех объектах и не требуются специфичные и зачастую дорогостоящие специальные исследования. Однако она не учитывает капиллярные эффекты в явном виде. И результат интерполяции </a:t>
            </a:r>
            <a:r>
              <a:rPr lang="ru-RU" baseline="0" dirty="0" err="1"/>
              <a:t>ригис</a:t>
            </a:r>
            <a:r>
              <a:rPr lang="ru-RU" baseline="0" dirty="0"/>
              <a:t> не будет иметь адекватной переходной зоны, и как следствие не имеется возможности для </a:t>
            </a:r>
            <a:r>
              <a:rPr lang="ru-RU" baseline="0" dirty="0" err="1"/>
              <a:t>физичной</a:t>
            </a:r>
            <a:r>
              <a:rPr lang="ru-RU" baseline="0" dirty="0"/>
              <a:t> равновесной инициализации ГДМ. </a:t>
            </a:r>
          </a:p>
          <a:p>
            <a:r>
              <a:rPr lang="ru-RU" baseline="0" dirty="0"/>
              <a:t>2.Вторая группа </a:t>
            </a:r>
            <a:r>
              <a:rPr lang="ru-RU" baseline="0" dirty="0" err="1"/>
              <a:t>предлогает</a:t>
            </a:r>
            <a:r>
              <a:rPr lang="ru-RU" baseline="0" dirty="0"/>
              <a:t> построение модели насыщения на по петров. Зависимостям полученным по результатам спец </a:t>
            </a:r>
            <a:r>
              <a:rPr lang="ru-RU" baseline="0" dirty="0" err="1"/>
              <a:t>лаб.исследований</a:t>
            </a:r>
            <a:r>
              <a:rPr lang="ru-RU" baseline="0" dirty="0"/>
              <a:t>. Качественная </a:t>
            </a:r>
            <a:r>
              <a:rPr lang="ru-RU" baseline="0" dirty="0" err="1"/>
              <a:t>капилярно</a:t>
            </a:r>
            <a:r>
              <a:rPr lang="ru-RU" baseline="0" dirty="0"/>
              <a:t>-гравитационная модель требует дополнительные исследования, и как следствие время и трудозатраты. Однако в результате полученная модель будет более </a:t>
            </a:r>
            <a:r>
              <a:rPr lang="ru-RU" baseline="0" dirty="0" err="1"/>
              <a:t>физична</a:t>
            </a:r>
            <a:r>
              <a:rPr lang="ru-RU" baseline="0" dirty="0"/>
              <a:t> а также далее в докладе будет освещено что практически любая гравитационная модель может быть использована для корректной равновесной инициализации ГДМ.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16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58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00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02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приведено наглядное сравнение результатов построения насыщения с помощью электрометрической модели или проще говоря интерполяция </a:t>
            </a:r>
            <a:r>
              <a:rPr lang="ru-RU" dirty="0" err="1"/>
              <a:t>ригис</a:t>
            </a:r>
            <a:r>
              <a:rPr lang="ru-RU" dirty="0"/>
              <a:t>, с </a:t>
            </a:r>
            <a:r>
              <a:rPr lang="ru-RU" dirty="0" err="1"/>
              <a:t>капилярной</a:t>
            </a:r>
            <a:r>
              <a:rPr lang="ru-RU" dirty="0"/>
              <a:t> моделью </a:t>
            </a:r>
            <a:r>
              <a:rPr lang="ru-RU" dirty="0" err="1"/>
              <a:t>брукс</a:t>
            </a:r>
            <a:r>
              <a:rPr lang="ru-RU" dirty="0"/>
              <a:t>-кори. В первом случае мы не получаем строгой зависимости </a:t>
            </a:r>
            <a:r>
              <a:rPr lang="ru-RU" dirty="0" err="1"/>
              <a:t>водонасыщенности</a:t>
            </a:r>
            <a:r>
              <a:rPr lang="ru-RU" dirty="0"/>
              <a:t> от фес и высоты над зеркалом чистой воды, </a:t>
            </a:r>
            <a:r>
              <a:rPr lang="ru-RU" dirty="0" err="1"/>
              <a:t>т.е</a:t>
            </a:r>
            <a:r>
              <a:rPr lang="ru-RU" dirty="0"/>
              <a:t> величиной </a:t>
            </a:r>
            <a:r>
              <a:rPr lang="ru-RU" dirty="0" err="1"/>
              <a:t>капилярного</a:t>
            </a:r>
            <a:r>
              <a:rPr lang="ru-RU" dirty="0"/>
              <a:t> давления. В случае модели </a:t>
            </a:r>
            <a:r>
              <a:rPr lang="ru-RU" dirty="0" err="1"/>
              <a:t>брукс</a:t>
            </a:r>
            <a:r>
              <a:rPr lang="ru-RU" dirty="0"/>
              <a:t>-кори мы видим четкую зависимость как от </a:t>
            </a:r>
            <a:r>
              <a:rPr lang="ru-RU" dirty="0" err="1"/>
              <a:t>капилярного</a:t>
            </a:r>
            <a:r>
              <a:rPr lang="ru-RU" dirty="0"/>
              <a:t> давления так и от фес коллектора.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1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Текстовка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Для начала поговорим о строении нефтяной залежи с точки зрения насыщения. Нас интересуют 3 основные точки. В основании залежи располагается зеркало чистой воды ниже которого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равна </a:t>
                </a:r>
                <a:r>
                  <a:rPr lang="ru-RU" dirty="0" err="1"/>
                  <a:t>максильной</a:t>
                </a:r>
                <a:r>
                  <a:rPr lang="ru-RU" dirty="0"/>
                  <a:t> т.е. 1, а </a:t>
                </a:r>
                <a:r>
                  <a:rPr lang="ru-RU" dirty="0" err="1"/>
                  <a:t>капилярное</a:t>
                </a:r>
                <a:r>
                  <a:rPr lang="ru-RU" dirty="0"/>
                  <a:t> давление минимальному значению, или же нулю. Далее начинается переходная зона вместе с увеличением </a:t>
                </a:r>
                <a:r>
                  <a:rPr lang="ru-RU" dirty="0" err="1"/>
                  <a:t>калиярного</a:t>
                </a:r>
                <a:r>
                  <a:rPr lang="ru-RU" dirty="0"/>
                  <a:t> давления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снижается, следующая интересующая нас точка это </a:t>
                </a:r>
                <a:r>
                  <a:rPr lang="ru-RU" dirty="0" err="1"/>
                  <a:t>внк</a:t>
                </a:r>
                <a:r>
                  <a:rPr lang="ru-RU" dirty="0"/>
                  <a:t> – здесь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достигает значения 1-остаточная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т.е. выше этой поверхности нефть становится подвижной и мы начинаем получать приток воды с нефтью. Далее когда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достигает значения равного </a:t>
                </a:r>
                <a:r>
                  <a:rPr lang="ru-RU" dirty="0" err="1"/>
                  <a:t>осточной</a:t>
                </a:r>
                <a:r>
                  <a:rPr lang="ru-RU" dirty="0"/>
                  <a:t> </a:t>
                </a:r>
                <a:r>
                  <a:rPr lang="ru-RU" dirty="0" err="1"/>
                  <a:t>водонасыщенности</a:t>
                </a:r>
                <a:r>
                  <a:rPr lang="ru-RU" dirty="0"/>
                  <a:t>, мы получаем приток безводной нефти. Это </a:t>
                </a:r>
                <a:r>
                  <a:rPr lang="ru-RU" dirty="0" err="1"/>
                  <a:t>измением</a:t>
                </a:r>
                <a:r>
                  <a:rPr lang="ru-RU" dirty="0"/>
                  <a:t> в общем виде описывается Функцией изображенной на слайде слева </a:t>
                </a:r>
                <a14:m>
                  <m:oMath xmlns:m="http://schemas.openxmlformats.org/officeDocument/2006/math">
                    <m:r>
                      <a:rPr lang="ru-RU" sz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Кв=Кво+</m:t>
                    </m:r>
                    <m:d>
                      <m:dPr>
                        <m:ctrlPr>
                          <a:rPr lang="ru-RU" sz="12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2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1−Кво</m:t>
                        </m:r>
                      </m:e>
                    </m:d>
                    <m:r>
                      <a:rPr lang="ru-RU" sz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ru-RU" sz="1200" b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Квн</m:t>
                    </m:r>
                  </m:oMath>
                </a14:m>
                <a:r>
                  <a:rPr lang="ru-RU" dirty="0"/>
                  <a:t>. Нормированную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водонасыщенность</a:t>
                </a:r>
                <a:r>
                  <a:rPr lang="ru-RU" baseline="0" dirty="0"/>
                  <a:t> можно задать произвольной зависимостью от высоты на </a:t>
                </a:r>
                <a:r>
                  <a:rPr lang="ru-RU" baseline="0" dirty="0" err="1"/>
                  <a:t>зчв</a:t>
                </a:r>
                <a:r>
                  <a:rPr lang="ru-RU" baseline="0" dirty="0"/>
                  <a:t>, также с помощью очень распространенной </a:t>
                </a:r>
                <a:r>
                  <a:rPr lang="en-US" baseline="0" dirty="0"/>
                  <a:t>j </a:t>
                </a:r>
                <a:r>
                  <a:rPr lang="ru-RU" baseline="0" dirty="0"/>
                  <a:t>функции или как в нашем случае моделью </a:t>
                </a:r>
                <a:r>
                  <a:rPr lang="ru-RU" baseline="0" dirty="0" err="1"/>
                  <a:t>брукс</a:t>
                </a:r>
                <a:r>
                  <a:rPr lang="ru-RU" baseline="0" dirty="0"/>
                  <a:t>-кори.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Текстовка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Для начала поговорим о строении нефтяной залежи с точки зрения насыщения. Нас интересуют 3 основные точки. В основании залежи располагается зеркало чистой воды ниже которого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равна </a:t>
                </a:r>
                <a:r>
                  <a:rPr lang="ru-RU" dirty="0" err="1"/>
                  <a:t>максильной</a:t>
                </a:r>
                <a:r>
                  <a:rPr lang="ru-RU" dirty="0"/>
                  <a:t> т.е. 1, а </a:t>
                </a:r>
                <a:r>
                  <a:rPr lang="ru-RU" dirty="0" err="1"/>
                  <a:t>капилярное</a:t>
                </a:r>
                <a:r>
                  <a:rPr lang="ru-RU" dirty="0"/>
                  <a:t> давление минимальному значению, или же нулю. Далее начинается переходная зона вместе с увеличением </a:t>
                </a:r>
                <a:r>
                  <a:rPr lang="ru-RU" dirty="0" err="1"/>
                  <a:t>калиярного</a:t>
                </a:r>
                <a:r>
                  <a:rPr lang="ru-RU" dirty="0"/>
                  <a:t> давления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снижается, следующая интересующая нас точка это </a:t>
                </a:r>
                <a:r>
                  <a:rPr lang="ru-RU" dirty="0" err="1"/>
                  <a:t>внк</a:t>
                </a:r>
                <a:r>
                  <a:rPr lang="ru-RU" dirty="0"/>
                  <a:t> – здесь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достигает значения 1-остаточная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т.е. выше этой поверхности нефть становится подвижной и мы начинаем получать приток воды с нефтью. Далее когда </a:t>
                </a:r>
                <a:r>
                  <a:rPr lang="ru-RU" dirty="0" err="1"/>
                  <a:t>водонасыщенность</a:t>
                </a:r>
                <a:r>
                  <a:rPr lang="ru-RU" dirty="0"/>
                  <a:t> достигает значения равного </a:t>
                </a:r>
                <a:r>
                  <a:rPr lang="ru-RU" dirty="0" err="1"/>
                  <a:t>осточной</a:t>
                </a:r>
                <a:r>
                  <a:rPr lang="ru-RU" dirty="0"/>
                  <a:t> </a:t>
                </a:r>
                <a:r>
                  <a:rPr lang="ru-RU" dirty="0" err="1"/>
                  <a:t>водонасыщенности</a:t>
                </a:r>
                <a:r>
                  <a:rPr lang="ru-RU" dirty="0"/>
                  <a:t>, мы получаем приток безводной нефти. Это </a:t>
                </a:r>
                <a:r>
                  <a:rPr lang="ru-RU" dirty="0" err="1"/>
                  <a:t>измением</a:t>
                </a:r>
                <a:r>
                  <a:rPr lang="ru-RU" dirty="0"/>
                  <a:t> в общем виде описывается Функцией изображенной на слайде слева </a:t>
                </a:r>
                <a:r>
                  <a:rPr lang="ru-RU" sz="1200" i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Кв=Кво+(1−Кво)∗</a:t>
                </a:r>
                <a:r>
                  <a:rPr lang="ru-RU" sz="1200" b="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"Квн</a:t>
                </a:r>
                <a:r>
                  <a:rPr lang="ru-RU" sz="1200" b="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"</a:t>
                </a:r>
                <a:r>
                  <a:rPr lang="ru-RU" dirty="0"/>
                  <a:t>. Нормированную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водонасыщенность</a:t>
                </a:r>
                <a:r>
                  <a:rPr lang="ru-RU" baseline="0" dirty="0"/>
                  <a:t> можно задать произвольной зависимостью от высоты на </a:t>
                </a:r>
                <a:r>
                  <a:rPr lang="ru-RU" baseline="0" dirty="0" err="1"/>
                  <a:t>зчв</a:t>
                </a:r>
                <a:r>
                  <a:rPr lang="ru-RU" baseline="0" dirty="0"/>
                  <a:t>, также с помощью очень распространенной </a:t>
                </a:r>
                <a:r>
                  <a:rPr lang="en-US" baseline="0" dirty="0"/>
                  <a:t>j </a:t>
                </a:r>
                <a:r>
                  <a:rPr lang="ru-RU" baseline="0" dirty="0"/>
                  <a:t>функции или как в нашем случае моделью </a:t>
                </a:r>
                <a:r>
                  <a:rPr lang="ru-RU" baseline="0" dirty="0" err="1"/>
                  <a:t>брукс</a:t>
                </a:r>
                <a:r>
                  <a:rPr lang="ru-RU" baseline="0" dirty="0"/>
                  <a:t>-кори.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7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Текстовка:</a:t>
            </a:r>
          </a:p>
          <a:p>
            <a:r>
              <a:rPr lang="ru-RU" dirty="0"/>
              <a:t>Давайте рассмотрим поподробнее модель Брукс-Кори. Вообще эта модель наиболее хорошо описывает </a:t>
            </a:r>
            <a:r>
              <a:rPr lang="ru-RU" dirty="0" err="1"/>
              <a:t>недонасыщенные</a:t>
            </a:r>
            <a:r>
              <a:rPr lang="ru-RU" dirty="0"/>
              <a:t> терригенные отложения. Нормированная </a:t>
            </a:r>
            <a:r>
              <a:rPr lang="ru-RU" dirty="0" err="1"/>
              <a:t>водонасыщенность</a:t>
            </a:r>
            <a:r>
              <a:rPr lang="ru-RU" dirty="0"/>
              <a:t> в ней это  Давление вытеснения деленое на </a:t>
            </a:r>
            <a:r>
              <a:rPr lang="ru-RU" dirty="0" err="1"/>
              <a:t>Капилярное</a:t>
            </a:r>
            <a:r>
              <a:rPr lang="ru-RU" dirty="0"/>
              <a:t> давление в заданной точке в степени 1/н. В данном уравнении степенной </a:t>
            </a:r>
            <a:r>
              <a:rPr lang="ru-RU" dirty="0" err="1"/>
              <a:t>коэфициент</a:t>
            </a:r>
            <a:r>
              <a:rPr lang="ru-RU" dirty="0"/>
              <a:t> характеризует кривизну </a:t>
            </a:r>
            <a:r>
              <a:rPr lang="ru-RU" dirty="0" err="1"/>
              <a:t>капилярной</a:t>
            </a:r>
            <a:r>
              <a:rPr lang="ru-RU" dirty="0"/>
              <a:t> кривой. Вы можете обратить внимание что сначала при небольшом изменении </a:t>
            </a:r>
            <a:r>
              <a:rPr lang="ru-RU" dirty="0" err="1"/>
              <a:t>капилярного</a:t>
            </a:r>
            <a:r>
              <a:rPr lang="ru-RU" dirty="0"/>
              <a:t> давления </a:t>
            </a:r>
            <a:r>
              <a:rPr lang="ru-RU" dirty="0" err="1"/>
              <a:t>водонасыщенность</a:t>
            </a:r>
            <a:r>
              <a:rPr lang="ru-RU" dirty="0"/>
              <a:t> практически не меняется, т.е. давление вытеснения это минимальное изменение давления при котором </a:t>
            </a:r>
            <a:r>
              <a:rPr lang="ru-RU" dirty="0" err="1"/>
              <a:t>водонасыщенность</a:t>
            </a:r>
            <a:r>
              <a:rPr lang="ru-RU" dirty="0"/>
              <a:t> начинает снижаться. Также в данном случае </a:t>
            </a:r>
            <a:r>
              <a:rPr lang="ru-RU" dirty="0" err="1"/>
              <a:t>водонасыщенность</a:t>
            </a:r>
            <a:r>
              <a:rPr lang="ru-RU" dirty="0"/>
              <a:t> не достигает </a:t>
            </a:r>
            <a:r>
              <a:rPr lang="ru-RU" dirty="0" err="1"/>
              <a:t>кво</a:t>
            </a:r>
            <a:r>
              <a:rPr lang="ru-RU" dirty="0"/>
              <a:t>, </a:t>
            </a:r>
            <a:r>
              <a:rPr lang="ru-RU" dirty="0" err="1"/>
              <a:t>тк</a:t>
            </a:r>
            <a:r>
              <a:rPr lang="ru-RU" dirty="0"/>
              <a:t> </a:t>
            </a:r>
            <a:r>
              <a:rPr lang="ru-RU" dirty="0" err="1"/>
              <a:t>Пвыт</a:t>
            </a:r>
            <a:r>
              <a:rPr lang="ru-RU" dirty="0"/>
              <a:t>/</a:t>
            </a:r>
            <a:r>
              <a:rPr lang="ru-RU" dirty="0" err="1"/>
              <a:t>пс</a:t>
            </a:r>
            <a:r>
              <a:rPr lang="ru-RU" dirty="0"/>
              <a:t> стремится к 0,  но никогда не достигает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2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Подумать чем перегружен</a:t>
            </a:r>
            <a:r>
              <a:rPr lang="ru-RU" baseline="0" dirty="0"/>
              <a:t> слайд и как уменьшить</a:t>
            </a:r>
          </a:p>
          <a:p>
            <a:r>
              <a:rPr lang="ru-RU" baseline="0" dirty="0"/>
              <a:t>Текстовка:</a:t>
            </a:r>
          </a:p>
          <a:p>
            <a:r>
              <a:rPr lang="ru-RU" dirty="0"/>
              <a:t>Для построения </a:t>
            </a:r>
            <a:r>
              <a:rPr lang="ru-RU" dirty="0" err="1"/>
              <a:t>капилярной</a:t>
            </a:r>
            <a:r>
              <a:rPr lang="ru-RU" dirty="0"/>
              <a:t> модели в первую очередь необходимо обработать результаты лабораторных исследований. Т.е. для каждого образца подбираются значения Давления вытеснения и степенной коэффициент. Затем все данные собираются в сводную таблицу и для них подбираются необходимые корреляционные зависимости. В данном случае это зависимости между </a:t>
            </a:r>
            <a:r>
              <a:rPr lang="ru-RU" dirty="0" err="1"/>
              <a:t>Кво</a:t>
            </a:r>
            <a:r>
              <a:rPr lang="ru-RU" dirty="0"/>
              <a:t>(</a:t>
            </a:r>
            <a:r>
              <a:rPr lang="ru-RU" dirty="0" err="1"/>
              <a:t>Кп</a:t>
            </a:r>
            <a:r>
              <a:rPr lang="ru-RU" dirty="0"/>
              <a:t>), </a:t>
            </a:r>
            <a:r>
              <a:rPr lang="ru-RU" dirty="0" err="1"/>
              <a:t>Кпр</a:t>
            </a:r>
            <a:r>
              <a:rPr lang="ru-RU" dirty="0"/>
              <a:t>(</a:t>
            </a:r>
            <a:r>
              <a:rPr lang="ru-RU" dirty="0" err="1"/>
              <a:t>Кво</a:t>
            </a:r>
            <a:r>
              <a:rPr lang="ru-RU" dirty="0"/>
              <a:t>), давление вытеснения и степенной </a:t>
            </a:r>
            <a:r>
              <a:rPr lang="ru-RU" dirty="0" err="1"/>
              <a:t>коэфициент</a:t>
            </a:r>
            <a:r>
              <a:rPr lang="ru-RU" dirty="0"/>
              <a:t> зависимостью от </a:t>
            </a:r>
            <a:r>
              <a:rPr lang="ru-RU" dirty="0" err="1"/>
              <a:t>Кпр</a:t>
            </a:r>
            <a:r>
              <a:rPr lang="ru-RU" dirty="0"/>
              <a:t>/</a:t>
            </a:r>
            <a:r>
              <a:rPr lang="ru-RU" dirty="0" err="1"/>
              <a:t>Кп</a:t>
            </a:r>
            <a:r>
              <a:rPr lang="en-US" dirty="0"/>
              <a:t>^</a:t>
            </a:r>
            <a:r>
              <a:rPr lang="ru-RU" dirty="0"/>
              <a:t>1/2. Полученные зависимости вносятся в модель с помощью калькулятора.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8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Текстовка:</a:t>
            </a:r>
          </a:p>
          <a:p>
            <a:r>
              <a:rPr lang="ru-RU" baseline="0" dirty="0"/>
              <a:t>Контроль качества неотъемлемый часть цикла моделирования. Многие процессы уже автоматизированы, но не стоит пренебрегать проверкой полученных результатов. Типичные ошибки при построении </a:t>
            </a:r>
            <a:r>
              <a:rPr lang="ru-RU" baseline="0" dirty="0" err="1"/>
              <a:t>капилярной</a:t>
            </a:r>
            <a:r>
              <a:rPr lang="ru-RU" baseline="0" dirty="0"/>
              <a:t> модели насыщения это. </a:t>
            </a:r>
          </a:p>
          <a:p>
            <a:r>
              <a:rPr lang="ru-RU" baseline="0" dirty="0"/>
              <a:t>1 Вылет зависимостей за пределы облака данных лабораторных исследований. Так часто мы хотим подбиться под некоторое целевое значение </a:t>
            </a:r>
            <a:r>
              <a:rPr lang="ru-RU" baseline="0" dirty="0" err="1"/>
              <a:t>коэфициента</a:t>
            </a:r>
            <a:r>
              <a:rPr lang="ru-RU" baseline="0" dirty="0"/>
              <a:t> </a:t>
            </a:r>
            <a:r>
              <a:rPr lang="ru-RU" baseline="0" dirty="0" err="1"/>
              <a:t>нефтенасыщенности</a:t>
            </a:r>
            <a:r>
              <a:rPr lang="ru-RU" baseline="0" dirty="0"/>
              <a:t>, мы начинаем подкручивать зависимости в необходимую сторону, а </a:t>
            </a:r>
            <a:r>
              <a:rPr lang="ru-RU" baseline="0" dirty="0" err="1"/>
              <a:t>тк</a:t>
            </a:r>
            <a:r>
              <a:rPr lang="ru-RU" baseline="0" dirty="0"/>
              <a:t> величина таких показателей как </a:t>
            </a:r>
            <a:r>
              <a:rPr lang="ru-RU" baseline="0" dirty="0" err="1"/>
              <a:t>Кпр</a:t>
            </a:r>
            <a:r>
              <a:rPr lang="ru-RU" baseline="0" dirty="0"/>
              <a:t> и </a:t>
            </a:r>
            <a:r>
              <a:rPr lang="ru-RU" baseline="0" dirty="0" err="1"/>
              <a:t>Кво</a:t>
            </a:r>
            <a:r>
              <a:rPr lang="ru-RU" baseline="0" dirty="0"/>
              <a:t> для геолога не очень волнует можно переусердствовать в процессе подгонки. </a:t>
            </a:r>
          </a:p>
          <a:p>
            <a:r>
              <a:rPr lang="ru-RU" baseline="0" dirty="0"/>
              <a:t>2 При небольшом объеме данных и использовании некондиционных результатов можно получит </a:t>
            </a:r>
            <a:r>
              <a:rPr lang="ru-RU" baseline="0" dirty="0" err="1"/>
              <a:t>нефизичный</a:t>
            </a:r>
            <a:r>
              <a:rPr lang="ru-RU" baseline="0" dirty="0"/>
              <a:t> характер кривых. Например увеличение входное давление при увеличении фес. </a:t>
            </a:r>
          </a:p>
          <a:p>
            <a:r>
              <a:rPr lang="ru-RU" baseline="0" dirty="0"/>
              <a:t>3 Также желательно чтобы модельные диапазон значений параметров совпадал с лабораторными исследованиями.</a:t>
            </a:r>
          </a:p>
          <a:p>
            <a:r>
              <a:rPr lang="ru-RU" baseline="0" dirty="0"/>
              <a:t>4 Важно проверить </a:t>
            </a:r>
            <a:r>
              <a:rPr lang="ru-RU" baseline="0" dirty="0" err="1"/>
              <a:t>апроксимирующие</a:t>
            </a:r>
            <a:r>
              <a:rPr lang="ru-RU" baseline="0" dirty="0"/>
              <a:t> функции по каждому образцу, а также отсеять некондиционные замеры</a:t>
            </a:r>
          </a:p>
          <a:p>
            <a:r>
              <a:rPr lang="ru-RU" baseline="0" dirty="0"/>
              <a:t>Также хотелось бы отметить, что часто встречаются </a:t>
            </a:r>
            <a:r>
              <a:rPr lang="en-US" baseline="0" dirty="0"/>
              <a:t>“</a:t>
            </a:r>
            <a:r>
              <a:rPr lang="ru-RU" baseline="0" dirty="0"/>
              <a:t>недожатые</a:t>
            </a:r>
            <a:r>
              <a:rPr lang="en-US" baseline="0" dirty="0"/>
              <a:t>”</a:t>
            </a:r>
            <a:r>
              <a:rPr lang="ru-RU" baseline="0" dirty="0"/>
              <a:t> образцы, при недостаточном количестве информации можно математически их дожать))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4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Шрифты</a:t>
            </a:r>
            <a:r>
              <a:rPr lang="ru-RU" baseline="0" dirty="0"/>
              <a:t> не видны на обоих картинках, надо </a:t>
            </a:r>
            <a:r>
              <a:rPr lang="ru-RU" baseline="0" dirty="0" err="1"/>
              <a:t>перевыгрузить</a:t>
            </a:r>
            <a:r>
              <a:rPr lang="ru-RU" baseline="0" dirty="0"/>
              <a:t> в больше масштабе и вставить на те же места</a:t>
            </a:r>
          </a:p>
          <a:p>
            <a:r>
              <a:rPr lang="ru-RU" baseline="0" dirty="0"/>
              <a:t>Подписи к рисункам, а </a:t>
            </a:r>
            <a:r>
              <a:rPr lang="ru-RU" baseline="0" dirty="0" err="1"/>
              <a:t>лушче</a:t>
            </a:r>
            <a:r>
              <a:rPr lang="ru-RU" baseline="0" dirty="0"/>
              <a:t> из ГДМ выгрузить такой же </a:t>
            </a:r>
            <a:r>
              <a:rPr lang="ru-RU" baseline="0" dirty="0" err="1"/>
              <a:t>кроссплот</a:t>
            </a:r>
            <a:r>
              <a:rPr lang="ru-RU" baseline="0" dirty="0"/>
              <a:t> где будет видно что </a:t>
            </a:r>
            <a:r>
              <a:rPr lang="ru-RU" baseline="0" dirty="0" err="1"/>
              <a:t>Рвыт</a:t>
            </a:r>
            <a:r>
              <a:rPr lang="ru-RU" baseline="0" dirty="0"/>
              <a:t> нет в ГДМ (не ОФП график) </a:t>
            </a:r>
          </a:p>
          <a:p>
            <a:endParaRPr lang="ru-RU" dirty="0"/>
          </a:p>
          <a:p>
            <a:r>
              <a:rPr lang="ru-RU" dirty="0"/>
              <a:t>Текстовка:</a:t>
            </a:r>
          </a:p>
          <a:p>
            <a:r>
              <a:rPr lang="ru-RU" dirty="0"/>
              <a:t>Модель </a:t>
            </a:r>
            <a:r>
              <a:rPr lang="ru-RU" dirty="0" err="1"/>
              <a:t>брукс</a:t>
            </a:r>
            <a:r>
              <a:rPr lang="ru-RU" dirty="0"/>
              <a:t>-кори была выбрана нами </a:t>
            </a:r>
            <a:r>
              <a:rPr lang="ru-RU" dirty="0" err="1"/>
              <a:t>посколько</a:t>
            </a:r>
            <a:r>
              <a:rPr lang="ru-RU" dirty="0"/>
              <a:t> она достаточно хорошо ложится на результаты лабораторных исследований. Однако появляется ряд проблем на стыке с ГДМ. Первое отличие – </a:t>
            </a:r>
            <a:r>
              <a:rPr lang="ru-RU" dirty="0" err="1"/>
              <a:t>гдм</a:t>
            </a:r>
            <a:r>
              <a:rPr lang="ru-RU" dirty="0"/>
              <a:t> нет Давления вытеснения, т.е. при любом изменении </a:t>
            </a:r>
            <a:r>
              <a:rPr lang="ru-RU" dirty="0" err="1"/>
              <a:t>капилярного</a:t>
            </a:r>
            <a:r>
              <a:rPr lang="ru-RU" dirty="0"/>
              <a:t> давления, </a:t>
            </a:r>
            <a:r>
              <a:rPr lang="ru-RU" dirty="0" err="1"/>
              <a:t>водонасыщенность</a:t>
            </a:r>
            <a:r>
              <a:rPr lang="ru-RU" dirty="0"/>
              <a:t> также уменьшается. Вторая проблема это то что Кв </a:t>
            </a:r>
            <a:r>
              <a:rPr lang="ru-RU" dirty="0" err="1"/>
              <a:t>стремнится</a:t>
            </a:r>
            <a:r>
              <a:rPr lang="ru-RU" dirty="0"/>
              <a:t> к </a:t>
            </a:r>
            <a:r>
              <a:rPr lang="ru-RU" dirty="0" err="1"/>
              <a:t>Кво</a:t>
            </a:r>
            <a:r>
              <a:rPr lang="ru-RU" dirty="0"/>
              <a:t> но не достигает его. Т.е. ранее названные особенности модели теперь стали нашими проблемами. А о том как их решать расскажет мой коллегам Файзрахманов Галим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8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E5F93-6580-4194-9929-5F8807604EB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0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microsoft.com/office/2007/relationships/hdphoto" Target="../media/hdphoto2.wdp"/><Relationship Id="rId5" Type="http://schemas.openxmlformats.org/officeDocument/2006/relationships/chart" Target="../charts/chart12.xml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7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hyperlink" Target="https://www.youtube.com/live/UTpEBybpqLE?si=ON2qiKbbM1p1HSO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z8QcAzC-so?si=umiLDw_3gHE1ECWU" TargetMode="External"/><Relationship Id="rId5" Type="http://schemas.openxmlformats.org/officeDocument/2006/relationships/hyperlink" Target="https://youtu.be/PtOFg-RQar4?si=YCfgnuBJGEoo86bc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chart" Target="../charts/chart9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4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23311"/>
            <a:ext cx="12192000" cy="1384601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9D55"/>
                </a:solidFill>
                <a:latin typeface="Montserrat ExtraBold" pitchFamily="2" charset="-52"/>
                <a:cs typeface="Gotham Pro" panose="02000503040000020004" pitchFamily="2" charset="0"/>
              </a:rPr>
              <a:t>Построение модели насыщения Брукс-Кори и ее равновесная инициализация в ГДМ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65" y="5256677"/>
            <a:ext cx="1798635" cy="820273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0" y="4057233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itchFamily="2" charset="-52"/>
                <a:cs typeface="Arial" panose="020B0604020202020204" pitchFamily="34" charset="0"/>
              </a:rPr>
              <a:t>Докладчики: </a:t>
            </a:r>
          </a:p>
          <a:p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 Medium" pitchFamily="2" charset="-52"/>
              <a:cs typeface="Arial" panose="020B0604020202020204" pitchFamily="34" charset="0"/>
            </a:endParaRP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itchFamily="2" charset="-52"/>
                <a:cs typeface="Arial" panose="020B0604020202020204" pitchFamily="34" charset="0"/>
              </a:rPr>
              <a:t>Ведущий инженер ПАО Татнефть</a:t>
            </a: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itchFamily="2" charset="-52"/>
                <a:cs typeface="Arial" panose="020B0604020202020204" pitchFamily="34" charset="0"/>
              </a:rPr>
              <a:t>Файзрахманов Галим</a:t>
            </a:r>
          </a:p>
          <a:p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 Medium" pitchFamily="2" charset="-52"/>
              <a:cs typeface="Arial" panose="020B0604020202020204" pitchFamily="34" charset="0"/>
            </a:endParaRP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itchFamily="2" charset="-52"/>
                <a:cs typeface="Arial" panose="020B0604020202020204" pitchFamily="34" charset="0"/>
              </a:rPr>
              <a:t>Инженер 1 категории ПАО Татнефть</a:t>
            </a: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itchFamily="2" charset="-52"/>
                <a:cs typeface="Arial" panose="020B0604020202020204" pitchFamily="34" charset="0"/>
              </a:rPr>
              <a:t>Еремеев Данил</a:t>
            </a:r>
          </a:p>
          <a:p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 Medium" pitchFamily="2" charset="-52"/>
              <a:cs typeface="Arial" panose="020B0604020202020204" pitchFamily="34" charset="0"/>
            </a:endParaRP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itchFamily="2" charset="-52"/>
                <a:cs typeface="Arial" panose="020B0604020202020204" pitchFamily="34" charset="0"/>
              </a:rPr>
              <a:t>Ведущий инженер ПАО Татнефть</a:t>
            </a: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itchFamily="2" charset="-52"/>
                <a:cs typeface="Arial" panose="020B0604020202020204" pitchFamily="34" charset="0"/>
              </a:rPr>
              <a:t>Мавлявов Ильнур</a:t>
            </a:r>
          </a:p>
          <a:p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 Medium" pitchFamily="2" charset="-52"/>
              <a:cs typeface="Arial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4" y="2511904"/>
            <a:ext cx="11524339" cy="0"/>
          </a:xfrm>
          <a:prstGeom prst="line">
            <a:avLst/>
          </a:prstGeom>
          <a:ln w="31750">
            <a:solidFill>
              <a:srgbClr val="F03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162629" y="3833548"/>
            <a:ext cx="10038897" cy="0"/>
          </a:xfrm>
          <a:prstGeom prst="line">
            <a:avLst/>
          </a:prstGeom>
          <a:ln w="31750">
            <a:solidFill>
              <a:srgbClr val="009D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60859" y="151992"/>
            <a:ext cx="1013114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ПРИНЦИП РАСЧЕТА НАСЫЩЕННОСТИ И МАСШТАБИРОВАНИЯ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10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C61305D-40BA-4334-8EBD-FF51D04DC1D7}"/>
              </a:ext>
            </a:extLst>
          </p:cNvPr>
          <p:cNvGrpSpPr/>
          <p:nvPr/>
        </p:nvGrpSpPr>
        <p:grpSpPr>
          <a:xfrm>
            <a:off x="8169970" y="953848"/>
            <a:ext cx="4012119" cy="3553295"/>
            <a:chOff x="8169970" y="1062134"/>
            <a:chExt cx="4012119" cy="3553295"/>
          </a:xfrm>
        </p:grpSpPr>
        <p:graphicFrame>
          <p:nvGraphicFramePr>
            <p:cNvPr id="38" name="Диаграмма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1667305"/>
                </p:ext>
              </p:extLst>
            </p:nvPr>
          </p:nvGraphicFramePr>
          <p:xfrm>
            <a:off x="8169970" y="1062134"/>
            <a:ext cx="3922342" cy="35532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3" name="Прямоугольник 42"/>
            <p:cNvSpPr/>
            <p:nvPr/>
          </p:nvSpPr>
          <p:spPr>
            <a:xfrm rot="1386731">
              <a:off x="10067408" y="3136302"/>
              <a:ext cx="21146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Montserrat" pitchFamily="2" charset="-52"/>
                </a:rPr>
                <a:t>Масштабированная 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Montserrat" pitchFamily="2" charset="-52"/>
              </a:endParaRPr>
            </a:p>
            <a:p>
              <a:pPr algn="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Montserrat" pitchFamily="2" charset="-52"/>
                </a:rPr>
                <a:t>по  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Montserrat" pitchFamily="2" charset="-52"/>
                </a:rPr>
                <a:t>SWL</a:t>
              </a:r>
              <a:endParaRPr lang="ru-RU" sz="1400" dirty="0">
                <a:solidFill>
                  <a:schemeClr val="accent1">
                    <a:lumMod val="50000"/>
                  </a:schemeClr>
                </a:solidFill>
                <a:latin typeface="Montserrat" pitchFamily="2" charset="-52"/>
              </a:endParaRPr>
            </a:p>
          </p:txBody>
        </p:sp>
        <p:pic>
          <p:nvPicPr>
            <p:cNvPr id="49" name="Рисунок 48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840" b="94939" l="3481" r="97152">
                          <a14:foregroundMark x1="30854" y1="36810" x2="30854" y2="36810"/>
                          <a14:foregroundMark x1="31804" y1="35583" x2="31804" y2="35583"/>
                          <a14:foregroundMark x1="31804" y1="33896" x2="31804" y2="33896"/>
                          <a14:foregroundMark x1="32753" y1="30368" x2="32753" y2="30368"/>
                          <a14:foregroundMark x1="33544" y1="30215" x2="33544" y2="30215"/>
                          <a14:foregroundMark x1="35127" y1="58436" x2="35127" y2="58436"/>
                          <a14:foregroundMark x1="38133" y1="89571" x2="38133" y2="89571"/>
                          <a14:foregroundMark x1="38291" y1="89264" x2="38291" y2="89264"/>
                          <a14:foregroundMark x1="38608" y1="89264" x2="38608" y2="89264"/>
                          <a14:foregroundMark x1="42247" y1="86503" x2="42247" y2="86503"/>
                          <a14:foregroundMark x1="42405" y1="86503" x2="42405" y2="86503"/>
                          <a14:foregroundMark x1="43196" y1="83742" x2="43196" y2="83742"/>
                          <a14:foregroundMark x1="44778" y1="81902" x2="44778" y2="81902"/>
                          <a14:foregroundMark x1="46994" y1="86043" x2="46994" y2="86043"/>
                          <a14:foregroundMark x1="48892" y1="91718" x2="48892" y2="91718"/>
                          <a14:foregroundMark x1="51899" y1="88804" x2="51899" y2="88804"/>
                          <a14:foregroundMark x1="51899" y1="86810" x2="51899" y2="86810"/>
                          <a14:foregroundMark x1="53956" y1="84356" x2="53956" y2="84356"/>
                          <a14:foregroundMark x1="55222" y1="81595" x2="55222" y2="81595"/>
                          <a14:foregroundMark x1="95253" y1="86350" x2="3323" y2="87423"/>
                        </a14:backgroundRemoval>
                      </a14:imgEffect>
                    </a14:imgLayer>
                  </a14:imgProps>
                </a:ext>
              </a:extLst>
            </a:blip>
            <a:srcRect l="3336" t="79290" r="3128" b="4820"/>
            <a:stretch/>
          </p:blipFill>
          <p:spPr>
            <a:xfrm>
              <a:off x="8615300" y="1874274"/>
              <a:ext cx="423618" cy="377371"/>
            </a:xfrm>
            <a:prstGeom prst="rect">
              <a:avLst/>
            </a:prstGeom>
          </p:spPr>
        </p:pic>
        <p:cxnSp>
          <p:nvCxnSpPr>
            <p:cNvPr id="54" name="Прямая со стрелкой 53"/>
            <p:cNvCxnSpPr>
              <a:cxnSpLocks/>
            </p:cNvCxnSpPr>
            <p:nvPr/>
          </p:nvCxnSpPr>
          <p:spPr>
            <a:xfrm>
              <a:off x="8618495" y="2046407"/>
              <a:ext cx="425493" cy="9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>
              <a:off x="8617379" y="1874274"/>
              <a:ext cx="0" cy="37737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9039965" y="1874274"/>
              <a:ext cx="0" cy="37737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8568402" y="2198805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ru-RU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9019869" y="2198805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ru-RU" b="1" baseline="-250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ru-RU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3" name="Прямая со стрелкой 72"/>
            <p:cNvCxnSpPr/>
            <p:nvPr/>
          </p:nvCxnSpPr>
          <p:spPr>
            <a:xfrm flipH="1">
              <a:off x="8533495" y="2576176"/>
              <a:ext cx="889415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Овал 77"/>
            <p:cNvSpPr/>
            <p:nvPr/>
          </p:nvSpPr>
          <p:spPr>
            <a:xfrm>
              <a:off x="8645494" y="2524480"/>
              <a:ext cx="103392" cy="1033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9054463" y="2527659"/>
              <a:ext cx="103392" cy="10339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8B2F7EA-F855-4FCE-A22A-FA121704F0AF}"/>
              </a:ext>
            </a:extLst>
          </p:cNvPr>
          <p:cNvGrpSpPr/>
          <p:nvPr/>
        </p:nvGrpSpPr>
        <p:grpSpPr>
          <a:xfrm>
            <a:off x="4962416" y="4531373"/>
            <a:ext cx="2794355" cy="716113"/>
            <a:chOff x="4962416" y="4531373"/>
            <a:chExt cx="2794355" cy="716113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4962417" y="4531373"/>
              <a:ext cx="2081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= p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c1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cw_mult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4962416" y="4878154"/>
              <a:ext cx="2794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cw_mult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= p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c2_max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c1_max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05C09DB-CB54-4089-9F07-62B47CFEB6B1}"/>
              </a:ext>
            </a:extLst>
          </p:cNvPr>
          <p:cNvGrpSpPr/>
          <p:nvPr/>
        </p:nvGrpSpPr>
        <p:grpSpPr>
          <a:xfrm>
            <a:off x="4134829" y="844438"/>
            <a:ext cx="4030725" cy="3612266"/>
            <a:chOff x="4134829" y="906958"/>
            <a:chExt cx="4030725" cy="3612266"/>
          </a:xfrm>
        </p:grpSpPr>
        <p:graphicFrame>
          <p:nvGraphicFramePr>
            <p:cNvPr id="37" name="Диаграмма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0781025"/>
                </p:ext>
              </p:extLst>
            </p:nvPr>
          </p:nvGraphicFramePr>
          <p:xfrm>
            <a:off x="4134829" y="965929"/>
            <a:ext cx="3922342" cy="35532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41" name="Прямоугольник 40"/>
            <p:cNvSpPr/>
            <p:nvPr/>
          </p:nvSpPr>
          <p:spPr>
            <a:xfrm rot="1703539">
              <a:off x="6050873" y="2997137"/>
              <a:ext cx="21146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ru-RU" sz="1400" dirty="0">
                  <a:solidFill>
                    <a:schemeClr val="accent4">
                      <a:lumMod val="75000"/>
                    </a:schemeClr>
                  </a:solidFill>
                  <a:latin typeface="Montserrat" pitchFamily="2" charset="-52"/>
                </a:rPr>
                <a:t>Масштабированная </a:t>
              </a:r>
              <a:endParaRPr lang="en-US" sz="1400" dirty="0">
                <a:solidFill>
                  <a:schemeClr val="accent4">
                    <a:lumMod val="75000"/>
                  </a:schemeClr>
                </a:solidFill>
                <a:latin typeface="Montserrat" pitchFamily="2" charset="-52"/>
              </a:endParaRPr>
            </a:p>
            <a:p>
              <a:pPr algn="r"/>
              <a:r>
                <a:rPr lang="ru-RU" sz="1400" dirty="0">
                  <a:solidFill>
                    <a:schemeClr val="accent4">
                      <a:lumMod val="75000"/>
                    </a:schemeClr>
                  </a:solidFill>
                  <a:latin typeface="Montserrat" pitchFamily="2" charset="-52"/>
                </a:rPr>
                <a:t>по 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Montserrat" pitchFamily="2" charset="-52"/>
                </a:rPr>
                <a:t>PCWMAX</a:t>
              </a:r>
              <a:endParaRPr lang="ru-RU" sz="1400" dirty="0">
                <a:solidFill>
                  <a:schemeClr val="accent4">
                    <a:lumMod val="75000"/>
                  </a:schemeClr>
                </a:solidFill>
                <a:latin typeface="Montserrat" pitchFamily="2" charset="-52"/>
              </a:endParaRPr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840" b="94939" l="3481" r="97152">
                          <a14:foregroundMark x1="30854" y1="36810" x2="30854" y2="36810"/>
                          <a14:foregroundMark x1="31804" y1="35583" x2="31804" y2="35583"/>
                          <a14:foregroundMark x1="31804" y1="33896" x2="31804" y2="33896"/>
                          <a14:foregroundMark x1="32753" y1="30368" x2="32753" y2="30368"/>
                          <a14:foregroundMark x1="33544" y1="30215" x2="33544" y2="30215"/>
                          <a14:foregroundMark x1="35127" y1="58436" x2="35127" y2="58436"/>
                          <a14:foregroundMark x1="38133" y1="89571" x2="38133" y2="89571"/>
                          <a14:foregroundMark x1="38291" y1="89264" x2="38291" y2="89264"/>
                          <a14:foregroundMark x1="38608" y1="89264" x2="38608" y2="89264"/>
                          <a14:foregroundMark x1="42247" y1="86503" x2="42247" y2="86503"/>
                          <a14:foregroundMark x1="42405" y1="86503" x2="42405" y2="86503"/>
                          <a14:foregroundMark x1="43196" y1="83742" x2="43196" y2="83742"/>
                          <a14:foregroundMark x1="44778" y1="81902" x2="44778" y2="81902"/>
                          <a14:foregroundMark x1="46994" y1="86043" x2="46994" y2="86043"/>
                          <a14:foregroundMark x1="48892" y1="91718" x2="48892" y2="91718"/>
                          <a14:foregroundMark x1="51899" y1="88804" x2="51899" y2="88804"/>
                          <a14:foregroundMark x1="51899" y1="86810" x2="51899" y2="86810"/>
                          <a14:foregroundMark x1="53956" y1="84356" x2="53956" y2="84356"/>
                          <a14:foregroundMark x1="55222" y1="81595" x2="55222" y2="81595"/>
                          <a14:foregroundMark x1="95253" y1="86350" x2="3323" y2="87423"/>
                        </a14:backgroundRemoval>
                      </a14:imgEffect>
                    </a14:imgLayer>
                  </a14:imgProps>
                </a:ext>
              </a:extLst>
            </a:blip>
            <a:srcRect l="3336" t="79290" r="3128" b="4820"/>
            <a:stretch/>
          </p:blipFill>
          <p:spPr>
            <a:xfrm rot="5400000">
              <a:off x="4835709" y="1524486"/>
              <a:ext cx="939102" cy="377371"/>
            </a:xfrm>
            <a:prstGeom prst="rect">
              <a:avLst/>
            </a:prstGeom>
          </p:spPr>
        </p:pic>
        <p:cxnSp>
          <p:nvCxnSpPr>
            <p:cNvPr id="45" name="Прямая со стрелкой 44"/>
            <p:cNvCxnSpPr/>
            <p:nvPr/>
          </p:nvCxnSpPr>
          <p:spPr>
            <a:xfrm flipV="1">
              <a:off x="5314950" y="1256290"/>
              <a:ext cx="0" cy="902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/>
            <p:nvPr/>
          </p:nvCxnSpPr>
          <p:spPr>
            <a:xfrm rot="5400000" flipV="1">
              <a:off x="4967180" y="1715585"/>
              <a:ext cx="0" cy="902323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/>
            <p:nvPr/>
          </p:nvCxnSpPr>
          <p:spPr>
            <a:xfrm>
              <a:off x="4506493" y="1254902"/>
              <a:ext cx="911849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5305263" y="3011611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ru-RU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5314950" y="2693368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ru-RU" b="1" baseline="-25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ru-RU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70" name="Прямая со стрелкой 69"/>
            <p:cNvCxnSpPr>
              <a:cxnSpLocks/>
            </p:cNvCxnSpPr>
            <p:nvPr/>
          </p:nvCxnSpPr>
          <p:spPr>
            <a:xfrm flipV="1">
              <a:off x="5351673" y="2978965"/>
              <a:ext cx="6892" cy="96802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5308600" y="3279172"/>
              <a:ext cx="103392" cy="1033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/>
            <p:cNvSpPr/>
            <p:nvPr/>
          </p:nvSpPr>
          <p:spPr>
            <a:xfrm>
              <a:off x="5322499" y="2978965"/>
              <a:ext cx="103392" cy="10339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4516017" y="2115050"/>
              <a:ext cx="103392" cy="1033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/>
            <p:cNvSpPr/>
            <p:nvPr/>
          </p:nvSpPr>
          <p:spPr>
            <a:xfrm>
              <a:off x="4529916" y="1223559"/>
              <a:ext cx="103392" cy="10339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4386952" y="1820469"/>
              <a:ext cx="899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ru-RU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_max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4386952" y="906958"/>
              <a:ext cx="899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ru-RU" b="1" baseline="-25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b="1" baseline="-25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_max</a:t>
              </a:r>
              <a:endParaRPr lang="ru-RU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C65E758-56F9-4C28-8943-AF31C5B27A86}"/>
              </a:ext>
            </a:extLst>
          </p:cNvPr>
          <p:cNvGrpSpPr/>
          <p:nvPr/>
        </p:nvGrpSpPr>
        <p:grpSpPr>
          <a:xfrm>
            <a:off x="8883305" y="4531373"/>
            <a:ext cx="2951450" cy="716113"/>
            <a:chOff x="8883305" y="4553924"/>
            <a:chExt cx="2951450" cy="716113"/>
          </a:xfrm>
        </p:grpSpPr>
        <p:sp>
          <p:nvSpPr>
            <p:cNvPr id="85" name="Прямоугольник 84"/>
            <p:cNvSpPr/>
            <p:nvPr/>
          </p:nvSpPr>
          <p:spPr>
            <a:xfrm>
              <a:off x="8883306" y="4553924"/>
              <a:ext cx="2951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w2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= S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w1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( 1 -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wl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) ×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wn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8883305" y="4900705"/>
              <a:ext cx="2618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wn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= (1 - S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w1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) / (1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wl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AF0ABB0-8DBE-477E-B443-F03C4362E939}"/>
              </a:ext>
            </a:extLst>
          </p:cNvPr>
          <p:cNvGrpSpPr/>
          <p:nvPr/>
        </p:nvGrpSpPr>
        <p:grpSpPr>
          <a:xfrm>
            <a:off x="804437" y="4531373"/>
            <a:ext cx="1765228" cy="715887"/>
            <a:chOff x="804437" y="4576483"/>
            <a:chExt cx="1765228" cy="715887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804438" y="4576483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= ∆</a:t>
              </a:r>
              <a:r>
                <a:rPr lang="el-GR" b="1" dirty="0">
                  <a:latin typeface="Arial" panose="020B0604020202020204" pitchFamily="34" charset="0"/>
                  <a:cs typeface="Arial" panose="020B0604020202020204" pitchFamily="34" charset="0"/>
                </a:rPr>
                <a:t>ρ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× g × h</a:t>
              </a: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804437" y="4923038"/>
              <a:ext cx="12218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= f (p</a:t>
              </a:r>
              <a:r>
                <a:rPr lang="en-US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3A98A93-D3B6-4E79-ADEC-C663D2F08609}"/>
              </a:ext>
            </a:extLst>
          </p:cNvPr>
          <p:cNvGrpSpPr/>
          <p:nvPr/>
        </p:nvGrpSpPr>
        <p:grpSpPr>
          <a:xfrm>
            <a:off x="136843" y="914773"/>
            <a:ext cx="3922342" cy="3553295"/>
            <a:chOff x="136843" y="943459"/>
            <a:chExt cx="3922342" cy="3553295"/>
          </a:xfrm>
        </p:grpSpPr>
        <p:graphicFrame>
          <p:nvGraphicFramePr>
            <p:cNvPr id="35" name="Диаграмма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7936566"/>
                </p:ext>
              </p:extLst>
            </p:nvPr>
          </p:nvGraphicFramePr>
          <p:xfrm>
            <a:off x="136843" y="943459"/>
            <a:ext cx="3922342" cy="35532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0" name="Прямоугольник 19"/>
            <p:cNvSpPr/>
            <p:nvPr/>
          </p:nvSpPr>
          <p:spPr>
            <a:xfrm rot="1214447">
              <a:off x="2507920" y="3348174"/>
              <a:ext cx="15359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ru-RU" sz="1400" dirty="0">
                  <a:solidFill>
                    <a:schemeClr val="bg1">
                      <a:lumMod val="50000"/>
                    </a:schemeClr>
                  </a:solidFill>
                  <a:latin typeface="Montserrat" pitchFamily="2" charset="-52"/>
                </a:rPr>
                <a:t>Исходная ККД</a:t>
              </a:r>
            </a:p>
          </p:txBody>
        </p:sp>
        <p:cxnSp>
          <p:nvCxnSpPr>
            <p:cNvPr id="89" name="Прямая со стрелкой 88"/>
            <p:cNvCxnSpPr/>
            <p:nvPr/>
          </p:nvCxnSpPr>
          <p:spPr>
            <a:xfrm flipV="1">
              <a:off x="1572641" y="3351202"/>
              <a:ext cx="0" cy="55389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>
              <a:off x="553333" y="3351202"/>
              <a:ext cx="102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Прямоугольник 92"/>
            <p:cNvSpPr/>
            <p:nvPr/>
          </p:nvSpPr>
          <p:spPr>
            <a:xfrm>
              <a:off x="475521" y="3011619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ru-RU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476677" y="3552180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b="1" baseline="-250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ru-RU" b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9" name="Прямоугольник 98"/>
          <p:cNvSpPr/>
          <p:nvPr/>
        </p:nvSpPr>
        <p:spPr>
          <a:xfrm>
            <a:off x="1474004" y="816423"/>
            <a:ext cx="24926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-52"/>
              </a:rPr>
              <a:t>Таблично (или с помощью корреляции) заданная ККД</a:t>
            </a:r>
            <a:endParaRPr lang="ru-RU" sz="1400" dirty="0">
              <a:latin typeface="Montserrat Medium" pitchFamily="2" charset="-52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5418342" y="816423"/>
            <a:ext cx="2587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-52"/>
              </a:rPr>
              <a:t>ККД масштабированная по максимальному капиллярному давлению</a:t>
            </a:r>
            <a:endParaRPr lang="ru-RU" sz="1400" dirty="0">
              <a:latin typeface="Montserrat Medium" pitchFamily="2" charset="-52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9457993" y="816423"/>
            <a:ext cx="2587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-52"/>
              </a:rPr>
              <a:t>ККД масштабированная по минимальной насыщенности водой</a:t>
            </a:r>
            <a:endParaRPr lang="ru-RU" sz="1400" dirty="0">
              <a:latin typeface="Montserrat Medium" pitchFamily="2" charset="-52"/>
            </a:endParaRPr>
          </a:p>
        </p:txBody>
      </p:sp>
      <p:grpSp>
        <p:nvGrpSpPr>
          <p:cNvPr id="77" name="Группа 76"/>
          <p:cNvGrpSpPr/>
          <p:nvPr/>
        </p:nvGrpSpPr>
        <p:grpSpPr>
          <a:xfrm>
            <a:off x="9535226" y="5453458"/>
            <a:ext cx="1314182" cy="1314183"/>
            <a:chOff x="101159" y="5461953"/>
            <a:chExt cx="1314182" cy="1314183"/>
          </a:xfrm>
        </p:grpSpPr>
        <p:sp>
          <p:nvSpPr>
            <p:cNvPr id="75" name="Полилиния 74"/>
            <p:cNvSpPr/>
            <p:nvPr/>
          </p:nvSpPr>
          <p:spPr>
            <a:xfrm>
              <a:off x="1028700" y="5786438"/>
              <a:ext cx="271463" cy="428625"/>
            </a:xfrm>
            <a:custGeom>
              <a:avLst/>
              <a:gdLst>
                <a:gd name="connsiteX0" fmla="*/ 0 w 271463"/>
                <a:gd name="connsiteY0" fmla="*/ 142875 h 428625"/>
                <a:gd name="connsiteX1" fmla="*/ 9525 w 271463"/>
                <a:gd name="connsiteY1" fmla="*/ 428625 h 428625"/>
                <a:gd name="connsiteX2" fmla="*/ 266700 w 271463"/>
                <a:gd name="connsiteY2" fmla="*/ 319087 h 428625"/>
                <a:gd name="connsiteX3" fmla="*/ 271463 w 271463"/>
                <a:gd name="connsiteY3" fmla="*/ 0 h 428625"/>
                <a:gd name="connsiteX4" fmla="*/ 0 w 271463"/>
                <a:gd name="connsiteY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428625">
                  <a:moveTo>
                    <a:pt x="0" y="142875"/>
                  </a:moveTo>
                  <a:lnTo>
                    <a:pt x="9525" y="428625"/>
                  </a:lnTo>
                  <a:lnTo>
                    <a:pt x="266700" y="319087"/>
                  </a:lnTo>
                  <a:cubicBezTo>
                    <a:pt x="268288" y="212725"/>
                    <a:pt x="269875" y="106362"/>
                    <a:pt x="271463" y="0"/>
                  </a:cubicBezTo>
                  <a:lnTo>
                    <a:pt x="0" y="14287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олилиния 103"/>
            <p:cNvSpPr/>
            <p:nvPr/>
          </p:nvSpPr>
          <p:spPr>
            <a:xfrm rot="3455982">
              <a:off x="908708" y="5550936"/>
              <a:ext cx="271463" cy="428625"/>
            </a:xfrm>
            <a:custGeom>
              <a:avLst/>
              <a:gdLst>
                <a:gd name="connsiteX0" fmla="*/ 0 w 271463"/>
                <a:gd name="connsiteY0" fmla="*/ 142875 h 428625"/>
                <a:gd name="connsiteX1" fmla="*/ 9525 w 271463"/>
                <a:gd name="connsiteY1" fmla="*/ 428625 h 428625"/>
                <a:gd name="connsiteX2" fmla="*/ 266700 w 271463"/>
                <a:gd name="connsiteY2" fmla="*/ 319087 h 428625"/>
                <a:gd name="connsiteX3" fmla="*/ 271463 w 271463"/>
                <a:gd name="connsiteY3" fmla="*/ 0 h 428625"/>
                <a:gd name="connsiteX4" fmla="*/ 0 w 271463"/>
                <a:gd name="connsiteY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428625">
                  <a:moveTo>
                    <a:pt x="0" y="142875"/>
                  </a:moveTo>
                  <a:lnTo>
                    <a:pt x="9525" y="428625"/>
                  </a:lnTo>
                  <a:lnTo>
                    <a:pt x="266700" y="319087"/>
                  </a:lnTo>
                  <a:cubicBezTo>
                    <a:pt x="268288" y="212725"/>
                    <a:pt x="269875" y="106362"/>
                    <a:pt x="271463" y="0"/>
                  </a:cubicBezTo>
                  <a:lnTo>
                    <a:pt x="0" y="14287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олилиния 104"/>
            <p:cNvSpPr/>
            <p:nvPr/>
          </p:nvSpPr>
          <p:spPr>
            <a:xfrm rot="6939575">
              <a:off x="789759" y="5780372"/>
              <a:ext cx="271463" cy="428625"/>
            </a:xfrm>
            <a:custGeom>
              <a:avLst/>
              <a:gdLst>
                <a:gd name="connsiteX0" fmla="*/ 0 w 271463"/>
                <a:gd name="connsiteY0" fmla="*/ 142875 h 428625"/>
                <a:gd name="connsiteX1" fmla="*/ 9525 w 271463"/>
                <a:gd name="connsiteY1" fmla="*/ 428625 h 428625"/>
                <a:gd name="connsiteX2" fmla="*/ 266700 w 271463"/>
                <a:gd name="connsiteY2" fmla="*/ 319087 h 428625"/>
                <a:gd name="connsiteX3" fmla="*/ 271463 w 271463"/>
                <a:gd name="connsiteY3" fmla="*/ 0 h 428625"/>
                <a:gd name="connsiteX4" fmla="*/ 0 w 271463"/>
                <a:gd name="connsiteY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428625">
                  <a:moveTo>
                    <a:pt x="0" y="142875"/>
                  </a:moveTo>
                  <a:lnTo>
                    <a:pt x="9525" y="428625"/>
                  </a:lnTo>
                  <a:lnTo>
                    <a:pt x="266700" y="319087"/>
                  </a:lnTo>
                  <a:cubicBezTo>
                    <a:pt x="268288" y="212725"/>
                    <a:pt x="269875" y="106362"/>
                    <a:pt x="271463" y="0"/>
                  </a:cubicBezTo>
                  <a:lnTo>
                    <a:pt x="0" y="14287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Полилиния 105"/>
            <p:cNvSpPr/>
            <p:nvPr/>
          </p:nvSpPr>
          <p:spPr>
            <a:xfrm rot="6939575">
              <a:off x="225496" y="5784105"/>
              <a:ext cx="271463" cy="428625"/>
            </a:xfrm>
            <a:custGeom>
              <a:avLst/>
              <a:gdLst>
                <a:gd name="connsiteX0" fmla="*/ 0 w 271463"/>
                <a:gd name="connsiteY0" fmla="*/ 142875 h 428625"/>
                <a:gd name="connsiteX1" fmla="*/ 9525 w 271463"/>
                <a:gd name="connsiteY1" fmla="*/ 428625 h 428625"/>
                <a:gd name="connsiteX2" fmla="*/ 266700 w 271463"/>
                <a:gd name="connsiteY2" fmla="*/ 319087 h 428625"/>
                <a:gd name="connsiteX3" fmla="*/ 271463 w 271463"/>
                <a:gd name="connsiteY3" fmla="*/ 0 h 428625"/>
                <a:gd name="connsiteX4" fmla="*/ 0 w 271463"/>
                <a:gd name="connsiteY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428625">
                  <a:moveTo>
                    <a:pt x="0" y="142875"/>
                  </a:moveTo>
                  <a:lnTo>
                    <a:pt x="9525" y="428625"/>
                  </a:lnTo>
                  <a:lnTo>
                    <a:pt x="266700" y="319087"/>
                  </a:lnTo>
                  <a:cubicBezTo>
                    <a:pt x="268288" y="212725"/>
                    <a:pt x="269875" y="106362"/>
                    <a:pt x="271463" y="0"/>
                  </a:cubicBezTo>
                  <a:lnTo>
                    <a:pt x="0" y="142875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олилиния 106"/>
            <p:cNvSpPr/>
            <p:nvPr/>
          </p:nvSpPr>
          <p:spPr>
            <a:xfrm rot="3468896">
              <a:off x="342739" y="5551342"/>
              <a:ext cx="271463" cy="428625"/>
            </a:xfrm>
            <a:custGeom>
              <a:avLst/>
              <a:gdLst>
                <a:gd name="connsiteX0" fmla="*/ 0 w 271463"/>
                <a:gd name="connsiteY0" fmla="*/ 142875 h 428625"/>
                <a:gd name="connsiteX1" fmla="*/ 9525 w 271463"/>
                <a:gd name="connsiteY1" fmla="*/ 428625 h 428625"/>
                <a:gd name="connsiteX2" fmla="*/ 266700 w 271463"/>
                <a:gd name="connsiteY2" fmla="*/ 319087 h 428625"/>
                <a:gd name="connsiteX3" fmla="*/ 271463 w 271463"/>
                <a:gd name="connsiteY3" fmla="*/ 0 h 428625"/>
                <a:gd name="connsiteX4" fmla="*/ 0 w 271463"/>
                <a:gd name="connsiteY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428625">
                  <a:moveTo>
                    <a:pt x="0" y="142875"/>
                  </a:moveTo>
                  <a:lnTo>
                    <a:pt x="9525" y="428625"/>
                  </a:lnTo>
                  <a:lnTo>
                    <a:pt x="266700" y="319087"/>
                  </a:lnTo>
                  <a:cubicBezTo>
                    <a:pt x="268288" y="212725"/>
                    <a:pt x="269875" y="106362"/>
                    <a:pt x="271463" y="0"/>
                  </a:cubicBezTo>
                  <a:lnTo>
                    <a:pt x="0" y="142875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олилиния 107"/>
            <p:cNvSpPr/>
            <p:nvPr/>
          </p:nvSpPr>
          <p:spPr>
            <a:xfrm>
              <a:off x="460686" y="5782987"/>
              <a:ext cx="271463" cy="428625"/>
            </a:xfrm>
            <a:custGeom>
              <a:avLst/>
              <a:gdLst>
                <a:gd name="connsiteX0" fmla="*/ 0 w 271463"/>
                <a:gd name="connsiteY0" fmla="*/ 142875 h 428625"/>
                <a:gd name="connsiteX1" fmla="*/ 9525 w 271463"/>
                <a:gd name="connsiteY1" fmla="*/ 428625 h 428625"/>
                <a:gd name="connsiteX2" fmla="*/ 266700 w 271463"/>
                <a:gd name="connsiteY2" fmla="*/ 319087 h 428625"/>
                <a:gd name="connsiteX3" fmla="*/ 271463 w 271463"/>
                <a:gd name="connsiteY3" fmla="*/ 0 h 428625"/>
                <a:gd name="connsiteX4" fmla="*/ 0 w 271463"/>
                <a:gd name="connsiteY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428625">
                  <a:moveTo>
                    <a:pt x="0" y="142875"/>
                  </a:moveTo>
                  <a:lnTo>
                    <a:pt x="9525" y="428625"/>
                  </a:lnTo>
                  <a:lnTo>
                    <a:pt x="266700" y="319087"/>
                  </a:lnTo>
                  <a:cubicBezTo>
                    <a:pt x="268288" y="212725"/>
                    <a:pt x="269875" y="106362"/>
                    <a:pt x="271463" y="0"/>
                  </a:cubicBezTo>
                  <a:lnTo>
                    <a:pt x="0" y="142875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4" name="Picture 10" descr="https://avatars.mds.yandex.net/i?id=1e5f623d02b8d99ab1a89ab79ba1459a6c119bb4-10496841-images-thumbs&amp;n=1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9063" y1="6250" x2="1563" y2="82813"/>
                          <a14:foregroundMark x1="5000" y1="88438" x2="57188" y2="97188"/>
                          <a14:foregroundMark x1="69688" y1="98438" x2="83438" y2="98750"/>
                          <a14:foregroundMark x1="83125" y1="96563" x2="97813" y2="64688"/>
                          <a14:foregroundMark x1="95938" y1="65313" x2="45625" y2="95625"/>
                          <a14:foregroundMark x1="45313" y1="95625" x2="85625" y2="93438"/>
                          <a14:foregroundMark x1="97500" y1="95000" x2="97813" y2="1875"/>
                          <a14:foregroundMark x1="97813" y1="1875" x2="1250" y2="3438"/>
                          <a14:foregroundMark x1="1250" y1="3438" x2="625" y2="97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59" y="5461953"/>
              <a:ext cx="1314182" cy="131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Прямоугольник 108"/>
          <p:cNvSpPr/>
          <p:nvPr/>
        </p:nvSpPr>
        <p:spPr>
          <a:xfrm>
            <a:off x="938576" y="5540782"/>
            <a:ext cx="8519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-52"/>
              </a:rPr>
              <a:t>Масштабирование рассчитывается отдельно по каждой ячейке по обеим осям. </a:t>
            </a:r>
          </a:p>
          <a:p>
            <a:pPr algn="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itchFamily="2" charset="-52"/>
              </a:rPr>
              <a:t>Т.е. на выходе мы получаем индивидуальные кривые капиллярного давления для каждой ячейки.</a:t>
            </a:r>
          </a:p>
        </p:txBody>
      </p:sp>
    </p:spTree>
    <p:extLst>
      <p:ext uri="{BB962C8B-B14F-4D97-AF65-F5344CB8AC3E}">
        <p14:creationId xmlns:p14="http://schemas.microsoft.com/office/powerpoint/2010/main" val="81258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Диаграмма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291944"/>
              </p:ext>
            </p:extLst>
          </p:nvPr>
        </p:nvGraphicFramePr>
        <p:xfrm>
          <a:off x="6166107" y="857210"/>
          <a:ext cx="4515257" cy="586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60859" y="-44172"/>
            <a:ext cx="6631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НЕРАВНОВЕСНАЯ ИНИЦИАЛИЗАЦИЯ. МЕХАНИКА РАБОТЫ 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11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 flipH="1">
            <a:off x="11475217" y="6858087"/>
            <a:ext cx="716782" cy="145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18088" y="1258434"/>
            <a:ext cx="5245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EQUIL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	</a:t>
            </a:r>
            <a:r>
              <a:rPr lang="ru-RU" sz="1200" dirty="0">
                <a:latin typeface="Montserrat" pitchFamily="2" charset="-52"/>
                <a:cs typeface="Arial" panose="020B0604020202020204" pitchFamily="34" charset="0"/>
              </a:rPr>
              <a:t>Д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ля каждого региона равновесия задается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FWL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SWL = f ( 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ФЕС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)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Для каждой ячейки на основе её ФЕС рассчитывается значение минимальной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в ячейке – масштабирование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c_depth</a:t>
            </a:r>
            <a:r>
              <a:rPr lang="en-US" sz="16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= ∆</a:t>
            </a:r>
            <a:r>
              <a:rPr 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sz="1600" b="1" dirty="0" err="1">
                <a:latin typeface="Montserrat" pitchFamily="2" charset="-52"/>
                <a:cs typeface="Arial" panose="020B0604020202020204" pitchFamily="34" charset="0"/>
              </a:rPr>
              <a:t>g∆h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ГДМ рассчитывает капиллярное давление из плотности флюидов и высоты над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FWL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PCW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P</a:t>
            </a:r>
            <a:r>
              <a:rPr lang="ru-RU" sz="1600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с</a:t>
            </a:r>
            <a:r>
              <a:rPr lang="en-US" sz="1600" b="1" baseline="-25000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n_max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× ( </a:t>
            </a:r>
            <a:r>
              <a:rPr lang="en-US" sz="1600" b="1" dirty="0">
                <a:solidFill>
                  <a:srgbClr val="2E75B6"/>
                </a:solidFill>
                <a:latin typeface="Montserrat" pitchFamily="2" charset="-52"/>
                <a:cs typeface="Arial" panose="020B0604020202020204" pitchFamily="34" charset="0"/>
              </a:rPr>
              <a:t>P</a:t>
            </a:r>
            <a:r>
              <a:rPr lang="ru-RU" sz="1600" b="1" baseline="-25000" dirty="0">
                <a:solidFill>
                  <a:srgbClr val="2E75B6"/>
                </a:solidFill>
                <a:latin typeface="Montserrat" pitchFamily="2" charset="-52"/>
                <a:cs typeface="Arial" panose="020B0604020202020204" pitchFamily="34" charset="0"/>
              </a:rPr>
              <a:t>с</a:t>
            </a:r>
            <a:r>
              <a:rPr lang="en-US" sz="1600" b="1" baseline="-25000" dirty="0">
                <a:solidFill>
                  <a:srgbClr val="2E75B6"/>
                </a:solidFill>
                <a:latin typeface="Montserrat" pitchFamily="2" charset="-52"/>
                <a:cs typeface="Arial" panose="020B0604020202020204" pitchFamily="34" charset="0"/>
              </a:rPr>
              <a:t>_depth</a:t>
            </a:r>
            <a:r>
              <a:rPr lang="ru-RU" sz="1600" b="1" baseline="-25000" dirty="0">
                <a:solidFill>
                  <a:srgbClr val="2E75B6"/>
                </a:solidFill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/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P</a:t>
            </a:r>
            <a:r>
              <a:rPr lang="ru-RU" sz="1600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с</a:t>
            </a:r>
            <a:r>
              <a:rPr lang="en-US" sz="1600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_n</a:t>
            </a:r>
            <a:r>
              <a:rPr lang="ru-RU" sz="1600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(SWATINIT)</a:t>
            </a:r>
            <a:r>
              <a:rPr lang="en-US" sz="1600" b="1" dirty="0">
                <a:solidFill>
                  <a:srgbClr val="606060"/>
                </a:solidFill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)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На основе её ФЕС рассчитывается значение максимального капиллярного давления в каждой ячейке – масштабирование капиллярного давления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по текущему состоянию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SWATINIT (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поправка подбивается под насыщение).</a:t>
            </a: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err="1">
                <a:latin typeface="Montserrat" pitchFamily="2" charset="-52"/>
                <a:cs typeface="Arial" panose="020B0604020202020204" pitchFamily="34" charset="0"/>
              </a:rPr>
              <a:t>S</a:t>
            </a:r>
            <a:r>
              <a:rPr lang="en-US" sz="1600" b="1" baseline="-25000" dirty="0" err="1">
                <a:latin typeface="Montserrat" pitchFamily="2" charset="-52"/>
                <a:cs typeface="Arial" panose="020B0604020202020204" pitchFamily="34" charset="0"/>
              </a:rPr>
              <a:t>w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= SWOF ( P</a:t>
            </a:r>
            <a:r>
              <a:rPr lang="en-US" sz="1600" b="1" baseline="-25000" dirty="0">
                <a:latin typeface="Montserrat" pitchFamily="2" charset="-52"/>
                <a:cs typeface="Arial" panose="020B0604020202020204" pitchFamily="34" charset="0"/>
              </a:rPr>
              <a:t>c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(PCW) )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Для каждой ячейки на основе таблицы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SWOF 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(или корреляции) масштабированной по п.2 и п.3 получаем значение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(вкладка МОП в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тНавигатор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)</a:t>
            </a:r>
            <a:endParaRPr lang="ru-RU" sz="1200" baseline="-250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689331" y="570988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watinit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484671" y="42157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c_depth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7762524" y="5129151"/>
            <a:ext cx="0" cy="10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6531149" y="4567699"/>
            <a:ext cx="124078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7720241" y="4516003"/>
            <a:ext cx="103392" cy="1033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7725393" y="5025759"/>
            <a:ext cx="103392" cy="1033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 стрелкой 82"/>
          <p:cNvCxnSpPr/>
          <p:nvPr/>
        </p:nvCxnSpPr>
        <p:spPr>
          <a:xfrm>
            <a:off x="6531149" y="5064080"/>
            <a:ext cx="125001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6492381" y="4693818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c_n</a:t>
            </a:r>
            <a:r>
              <a:rPr lang="en-US" b="1" baseline="-25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Swatinit</a:t>
            </a:r>
            <a:r>
              <a:rPr lang="en-US" b="1" baseline="-25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6636937" y="1083162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PCW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6792669" y="263340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P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с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n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_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max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7" name="Прямая со стрелкой 96"/>
          <p:cNvCxnSpPr/>
          <p:nvPr/>
        </p:nvCxnSpPr>
        <p:spPr>
          <a:xfrm>
            <a:off x="6540378" y="2922236"/>
            <a:ext cx="124078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6531149" y="1359293"/>
            <a:ext cx="124078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7713568" y="6028971"/>
            <a:ext cx="103392" cy="1033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1"/>
          <p:cNvSpPr txBox="1"/>
          <p:nvPr/>
        </p:nvSpPr>
        <p:spPr>
          <a:xfrm>
            <a:off x="9210735" y="1689100"/>
            <a:ext cx="1506025" cy="279400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Montserrat Light" pitchFamily="2" charset="-52"/>
              </a:rPr>
              <a:t>ККД в ячейке</a:t>
            </a:r>
          </a:p>
        </p:txBody>
      </p:sp>
      <p:sp>
        <p:nvSpPr>
          <p:cNvPr id="15" name="Куб 14"/>
          <p:cNvSpPr/>
          <p:nvPr/>
        </p:nvSpPr>
        <p:spPr>
          <a:xfrm>
            <a:off x="9759220" y="3098303"/>
            <a:ext cx="990600" cy="9906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151543" y="3711351"/>
            <a:ext cx="2487757" cy="64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700000">
            <a:off x="8505415" y="352668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itchFamily="2" charset="-52"/>
              </a:rPr>
              <a:t>DEPTH</a:t>
            </a:r>
            <a:endParaRPr lang="ru-RU" dirty="0">
              <a:latin typeface="Montserrat Light" pitchFamily="2" charset="-52"/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 flipH="1">
            <a:off x="8102982" y="4159288"/>
            <a:ext cx="1656238" cy="16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940039">
            <a:off x="8611970" y="4284473"/>
            <a:ext cx="131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Montserrat Light" pitchFamily="2" charset="-52"/>
              </a:defRPr>
            </a:lvl1pPr>
          </a:lstStyle>
          <a:p>
            <a:r>
              <a:rPr lang="en-US" dirty="0"/>
              <a:t>SWATINIT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059420" y="6339684"/>
            <a:ext cx="149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Light" pitchFamily="2" charset="-52"/>
              </a:rPr>
              <a:t>Sw_norm</a:t>
            </a:r>
            <a:endParaRPr lang="ru-RU" dirty="0">
              <a:latin typeface="Montserrat Light" pitchFamily="2" charset="-5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0957" y="776034"/>
            <a:ext cx="149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Light" pitchFamily="2" charset="-52"/>
              </a:rPr>
              <a:t>Pc</a:t>
            </a:r>
            <a:endParaRPr lang="ru-RU" dirty="0">
              <a:latin typeface="Montserrat 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105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57850" y="143111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 Medium" pitchFamily="2" charset="-52"/>
                <a:cs typeface="Suisse Int'l Medium" panose="020B0604000000000000" pitchFamily="34" charset="-78"/>
              </a:rPr>
              <a:t>НЕРАВНОВЕСНАЯ ИНИЦИАЛИЗАЦИИ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12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67469"/>
              </p:ext>
            </p:extLst>
          </p:nvPr>
        </p:nvGraphicFramePr>
        <p:xfrm>
          <a:off x="148573" y="1685606"/>
          <a:ext cx="1219200" cy="2009775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12742205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993669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0.15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6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0.20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01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0.25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2828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0.30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36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0.40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397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0.50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3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717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0.60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9008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0.90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8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532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1.00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4412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1.00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2222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00476"/>
              </p:ext>
            </p:extLst>
          </p:nvPr>
        </p:nvGraphicFramePr>
        <p:xfrm>
          <a:off x="3065066" y="1698306"/>
          <a:ext cx="1841653" cy="2009775"/>
        </p:xfrm>
        <a:graphic>
          <a:graphicData uri="http://schemas.openxmlformats.org/drawingml/2006/table">
            <a:tbl>
              <a:tblPr firstRow="1" bandRow="1"/>
              <a:tblGrid>
                <a:gridCol w="1841653">
                  <a:extLst>
                    <a:ext uri="{9D8B030D-6E8A-4147-A177-3AD203B41FA5}">
                      <a16:colId xmlns:a16="http://schemas.microsoft.com/office/drawing/2014/main" val="260330124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09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341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196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720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88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3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108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03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8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454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634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46450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94526"/>
              </p:ext>
            </p:extLst>
          </p:nvPr>
        </p:nvGraphicFramePr>
        <p:xfrm>
          <a:off x="6525779" y="1698306"/>
          <a:ext cx="1917853" cy="2009775"/>
        </p:xfrm>
        <a:graphic>
          <a:graphicData uri="http://schemas.openxmlformats.org/drawingml/2006/table">
            <a:tbl>
              <a:tblPr firstRow="1" bandRow="1"/>
              <a:tblGrid>
                <a:gridCol w="1917853">
                  <a:extLst>
                    <a:ext uri="{9D8B030D-6E8A-4147-A177-3AD203B41FA5}">
                      <a16:colId xmlns:a16="http://schemas.microsoft.com/office/drawing/2014/main" val="260330124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09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341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196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720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88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3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108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03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8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454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634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4645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61709"/>
              </p:ext>
            </p:extLst>
          </p:nvPr>
        </p:nvGraphicFramePr>
        <p:xfrm>
          <a:off x="9924884" y="1698306"/>
          <a:ext cx="1979388" cy="2009775"/>
        </p:xfrm>
        <a:graphic>
          <a:graphicData uri="http://schemas.openxmlformats.org/drawingml/2006/table">
            <a:tbl>
              <a:tblPr firstRow="1" bandRow="1"/>
              <a:tblGrid>
                <a:gridCol w="1979388">
                  <a:extLst>
                    <a:ext uri="{9D8B030D-6E8A-4147-A177-3AD203B41FA5}">
                      <a16:colId xmlns:a16="http://schemas.microsoft.com/office/drawing/2014/main" val="260330124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09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2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341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196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720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88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3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108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03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8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454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634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4645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45685"/>
              </p:ext>
            </p:extLst>
          </p:nvPr>
        </p:nvGraphicFramePr>
        <p:xfrm>
          <a:off x="5535180" y="1520506"/>
          <a:ext cx="977900" cy="2200275"/>
        </p:xfrm>
        <a:graphic>
          <a:graphicData uri="http://schemas.openxmlformats.org/drawingml/2006/table">
            <a:tbl>
              <a:tblPr firstRow="1" bandRow="1"/>
              <a:tblGrid>
                <a:gridCol w="977900">
                  <a:extLst>
                    <a:ext uri="{9D8B030D-6E8A-4147-A177-3AD203B41FA5}">
                      <a16:colId xmlns:a16="http://schemas.microsoft.com/office/drawing/2014/main" val="27512217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Pcwmax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3761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693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0.6967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4993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0.7091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692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0.7333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4042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0.7714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64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0.8410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791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67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1.7999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347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40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35970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56827"/>
              </p:ext>
            </p:extLst>
          </p:nvPr>
        </p:nvGraphicFramePr>
        <p:xfrm>
          <a:off x="2062895" y="1520506"/>
          <a:ext cx="977900" cy="2200275"/>
        </p:xfrm>
        <a:graphic>
          <a:graphicData uri="http://schemas.openxmlformats.org/drawingml/2006/table">
            <a:tbl>
              <a:tblPr firstRow="1" bandRow="1"/>
              <a:tblGrid>
                <a:gridCol w="977900">
                  <a:extLst>
                    <a:ext uri="{9D8B030D-6E8A-4147-A177-3AD203B41FA5}">
                      <a16:colId xmlns:a16="http://schemas.microsoft.com/office/drawing/2014/main" val="27512217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Pcwmax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3761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693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4993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692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4042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64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791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67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347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40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35970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24058"/>
              </p:ext>
            </p:extLst>
          </p:nvPr>
        </p:nvGraphicFramePr>
        <p:xfrm>
          <a:off x="8945339" y="1520506"/>
          <a:ext cx="977900" cy="2200275"/>
        </p:xfrm>
        <a:graphic>
          <a:graphicData uri="http://schemas.openxmlformats.org/drawingml/2006/table">
            <a:tbl>
              <a:tblPr firstRow="1" bandRow="1"/>
              <a:tblGrid>
                <a:gridCol w="977900">
                  <a:extLst>
                    <a:ext uri="{9D8B030D-6E8A-4147-A177-3AD203B41FA5}">
                      <a16:colId xmlns:a16="http://schemas.microsoft.com/office/drawing/2014/main" val="27512217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ontserrat" pitchFamily="2" charset="-52"/>
                        </a:rPr>
                        <a:t>Pcwmax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3761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0.5810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693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0.5244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4993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0.4909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692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0.4667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4042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64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0.3605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791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Montserrat" pitchFamily="2" charset="-52"/>
                        </a:rPr>
                        <a:t>0.2000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67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347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40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Montserrat" pitchFamily="2" charset="-52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35970"/>
                  </a:ext>
                </a:extLst>
              </a:tr>
            </a:tbl>
          </a:graphicData>
        </a:graphic>
      </p:graphicFrame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E170EE2-92AF-462B-88D0-00290C6B8488}"/>
              </a:ext>
            </a:extLst>
          </p:cNvPr>
          <p:cNvCxnSpPr/>
          <p:nvPr/>
        </p:nvCxnSpPr>
        <p:spPr>
          <a:xfrm>
            <a:off x="785383" y="3119306"/>
            <a:ext cx="1164779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E170EE2-92AF-462B-88D0-00290C6B8488}"/>
              </a:ext>
            </a:extLst>
          </p:cNvPr>
          <p:cNvCxnSpPr/>
          <p:nvPr/>
        </p:nvCxnSpPr>
        <p:spPr>
          <a:xfrm>
            <a:off x="3086660" y="3101164"/>
            <a:ext cx="193055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E170EE2-92AF-462B-88D0-00290C6B8488}"/>
              </a:ext>
            </a:extLst>
          </p:cNvPr>
          <p:cNvCxnSpPr/>
          <p:nvPr/>
        </p:nvCxnSpPr>
        <p:spPr>
          <a:xfrm>
            <a:off x="6513080" y="3329764"/>
            <a:ext cx="193055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E170EE2-92AF-462B-88D0-00290C6B8488}"/>
              </a:ext>
            </a:extLst>
          </p:cNvPr>
          <p:cNvCxnSpPr/>
          <p:nvPr/>
        </p:nvCxnSpPr>
        <p:spPr>
          <a:xfrm>
            <a:off x="9909425" y="2897964"/>
            <a:ext cx="193055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228606" y="121829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tserrat" pitchFamily="2" charset="-52"/>
                <a:cs typeface="Arial" panose="020B0604020202020204" pitchFamily="34" charset="0"/>
              </a:rPr>
              <a:t>ВНК в той же ячейке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696122" y="1228346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tserrat" pitchFamily="2" charset="-52"/>
                <a:cs typeface="Arial" panose="020B0604020202020204" pitchFamily="34" charset="0"/>
              </a:rPr>
              <a:t>ВНК на 1 ячейку ниже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9102389" y="1216523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tserrat" pitchFamily="2" charset="-52"/>
                <a:cs typeface="Arial" panose="020B0604020202020204" pitchFamily="34" charset="0"/>
              </a:rPr>
              <a:t>ВНК на 1 ячейку выше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7662" y="1235952"/>
            <a:ext cx="1680659" cy="48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ru-RU" dirty="0">
                <a:latin typeface="Montserrat" pitchFamily="2" charset="-52"/>
                <a:cs typeface="Arial" panose="020B0604020202020204" pitchFamily="34" charset="0"/>
              </a:rPr>
              <a:t>Палитра </a:t>
            </a:r>
          </a:p>
          <a:p>
            <a:pPr>
              <a:lnSpc>
                <a:spcPct val="70000"/>
              </a:lnSpc>
            </a:pPr>
            <a:r>
              <a:rPr lang="ru-RU" dirty="0" err="1">
                <a:latin typeface="Montserrat" pitchFamily="2" charset="-52"/>
                <a:cs typeface="Arial" panose="020B0604020202020204" pitchFamily="34" charset="0"/>
              </a:rPr>
              <a:t>водонас-ти</a:t>
            </a:r>
            <a:endParaRPr lang="ru-RU" dirty="0">
              <a:latin typeface="Montserrat" pitchFamily="2" charset="-52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726017" y="1836262"/>
            <a:ext cx="5501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1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071702" y="1836261"/>
            <a:ext cx="7745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2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0543170" y="1857436"/>
            <a:ext cx="8018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3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786743" y="3720781"/>
            <a:ext cx="0" cy="6480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6219372" y="3695381"/>
            <a:ext cx="0" cy="6480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9659257" y="3695381"/>
            <a:ext cx="0" cy="6480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786743" y="4343400"/>
            <a:ext cx="68725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04154" y="4331437"/>
            <a:ext cx="96007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tserrat" pitchFamily="2" charset="-52"/>
              </a:rPr>
              <a:t>Максимальное капиллярное давление в системе рассчитанное по </a:t>
            </a:r>
            <a:r>
              <a:rPr lang="en-US" dirty="0">
                <a:latin typeface="Montserrat" pitchFamily="2" charset="-52"/>
              </a:rPr>
              <a:t>SWATINIT</a:t>
            </a:r>
            <a:r>
              <a:rPr lang="ru-RU" dirty="0">
                <a:latin typeface="Montserrat" pitchFamily="2" charset="-52"/>
              </a:rPr>
              <a:t>*</a:t>
            </a:r>
          </a:p>
          <a:p>
            <a:endParaRPr lang="ru-RU" dirty="0">
              <a:latin typeface="Montserrat" pitchFamily="2" charset="-52"/>
            </a:endParaRPr>
          </a:p>
          <a:p>
            <a:r>
              <a:rPr lang="ru-RU" dirty="0">
                <a:latin typeface="Montserrat" pitchFamily="2" charset="-52"/>
              </a:rPr>
              <a:t>*ФЕС и </a:t>
            </a:r>
            <a:r>
              <a:rPr lang="en-US" dirty="0">
                <a:latin typeface="Montserrat" pitchFamily="2" charset="-52"/>
              </a:rPr>
              <a:t>SWOF </a:t>
            </a:r>
            <a:r>
              <a:rPr lang="ru-RU" dirty="0">
                <a:latin typeface="Montserrat" pitchFamily="2" charset="-52"/>
              </a:rPr>
              <a:t>в каждом случае идентичны</a:t>
            </a:r>
          </a:p>
        </p:txBody>
      </p:sp>
    </p:spTree>
    <p:extLst>
      <p:ext uri="{BB962C8B-B14F-4D97-AF65-F5344CB8AC3E}">
        <p14:creationId xmlns:p14="http://schemas.microsoft.com/office/powerpoint/2010/main" val="384693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Диаграмма 62"/>
          <p:cNvGraphicFramePr>
            <a:graphicFrameLocks/>
          </p:cNvGraphicFramePr>
          <p:nvPr/>
        </p:nvGraphicFramePr>
        <p:xfrm>
          <a:off x="6166107" y="857210"/>
          <a:ext cx="4515257" cy="586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60859" y="-44172"/>
            <a:ext cx="6631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РАВНОВЕСНАЯ ИНИЦИАЛИЗАЦИЯ. МЕХАНИКА РАБОТЫ </a:t>
            </a:r>
            <a:r>
              <a:rPr lang="en-US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JFUNC</a:t>
            </a:r>
            <a:endParaRPr lang="ru-RU" sz="2400" dirty="0">
              <a:latin typeface="Suisse Int'l Medium" panose="020B0604000000000000" pitchFamily="34" charset="-78"/>
              <a:cs typeface="Suisse Int'l Medium" panose="020B0604000000000000" pitchFamily="34" charset="-78"/>
            </a:endParaRP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13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 flipH="1">
            <a:off x="11475217" y="6858087"/>
            <a:ext cx="716782" cy="145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18088" y="1258434"/>
            <a:ext cx="52451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EQUIL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	</a:t>
            </a:r>
            <a:r>
              <a:rPr lang="ru-RU" sz="1200" dirty="0">
                <a:latin typeface="Montserrat" pitchFamily="2" charset="-52"/>
                <a:cs typeface="Arial" panose="020B0604020202020204" pitchFamily="34" charset="0"/>
              </a:rPr>
              <a:t>Д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ля каждого региона равновесия задается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FWL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SWL = f ( 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ФЕС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)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Для каждой ячейки на основе её ФЕС рассчитывается значение минимальной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в ячейке – масштабирование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c_depth</a:t>
            </a:r>
            <a:r>
              <a:rPr lang="en-US" sz="16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= ∆</a:t>
            </a:r>
            <a:r>
              <a:rPr 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sz="1600" b="1" dirty="0" err="1">
                <a:latin typeface="Montserrat" pitchFamily="2" charset="-52"/>
                <a:cs typeface="Arial" panose="020B0604020202020204" pitchFamily="34" charset="0"/>
              </a:rPr>
              <a:t>g∆h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ГДМ рассчитывает капиллярное давление из плотности флюидов и высоты над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FWL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PCW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 = f ( J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функции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) </a:t>
            </a:r>
          </a:p>
          <a:p>
            <a:pPr algn="just">
              <a:spcAft>
                <a:spcPts val="600"/>
              </a:spcAft>
            </a:pP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</a:t>
            </a:r>
            <a:r>
              <a:rPr lang="ru-RU" sz="1200" dirty="0">
                <a:latin typeface="Montserrat" pitchFamily="2" charset="-52"/>
                <a:cs typeface="Arial" panose="020B0604020202020204" pitchFamily="34" charset="0"/>
              </a:rPr>
              <a:t>Для каждой ячейки на основе её ФЕС рассчитывается значение максимального капиллярного давления в ячейке – для дальнейшего масштабирование по нему.</a:t>
            </a:r>
          </a:p>
          <a:p>
            <a:pPr algn="just">
              <a:spcAft>
                <a:spcPts val="600"/>
              </a:spcAft>
            </a:pPr>
            <a:endParaRPr lang="ru-RU" sz="1200" dirty="0">
              <a:latin typeface="Montserrat" pitchFamily="2" charset="-5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5.  </a:t>
            </a:r>
            <a:r>
              <a:rPr lang="ru-RU" sz="1200" dirty="0">
                <a:latin typeface="Montserrat" pitchFamily="2" charset="-52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latin typeface="Montserrat" pitchFamily="2" charset="-52"/>
                <a:cs typeface="Arial" panose="020B0604020202020204" pitchFamily="34" charset="0"/>
              </a:rPr>
              <a:t>S</a:t>
            </a:r>
            <a:r>
              <a:rPr lang="en-US" sz="1600" b="1" baseline="-25000" dirty="0" err="1">
                <a:latin typeface="Montserrat" pitchFamily="2" charset="-52"/>
                <a:cs typeface="Arial" panose="020B0604020202020204" pitchFamily="34" charset="0"/>
              </a:rPr>
              <a:t>w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= SWOF ( P</a:t>
            </a:r>
            <a:r>
              <a:rPr lang="en-US" sz="1600" b="1" baseline="-25000" dirty="0">
                <a:latin typeface="Montserrat" pitchFamily="2" charset="-52"/>
                <a:cs typeface="Arial" panose="020B0604020202020204" pitchFamily="34" charset="0"/>
              </a:rPr>
              <a:t>c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(PCW) )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Для каждой ячейки на основе таблицы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SWOF 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(или корреляции) масштабированной по п.2 и п.3 получаем значение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(вкладка МОП в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тНавигатор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)</a:t>
            </a:r>
            <a:endParaRPr lang="ru-RU" sz="1200" baseline="-250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484671" y="42157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c_depth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6531149" y="4567699"/>
            <a:ext cx="118909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7720241" y="4516003"/>
            <a:ext cx="103392" cy="1033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636937" y="1083162"/>
            <a:ext cx="1439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PCW = f(J)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6792669" y="263340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P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с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n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_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max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7" name="Прямая со стрелкой 96"/>
          <p:cNvCxnSpPr/>
          <p:nvPr/>
        </p:nvCxnSpPr>
        <p:spPr>
          <a:xfrm>
            <a:off x="6540378" y="2922236"/>
            <a:ext cx="124078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6531149" y="1359293"/>
            <a:ext cx="124078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1"/>
          <p:cNvSpPr txBox="1"/>
          <p:nvPr/>
        </p:nvSpPr>
        <p:spPr>
          <a:xfrm>
            <a:off x="9210735" y="1689100"/>
            <a:ext cx="1506025" cy="279400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Montserrat Light" pitchFamily="2" charset="-52"/>
              </a:rPr>
              <a:t>ККД в ячейке</a:t>
            </a:r>
          </a:p>
        </p:txBody>
      </p:sp>
      <p:sp>
        <p:nvSpPr>
          <p:cNvPr id="15" name="Куб 14"/>
          <p:cNvSpPr/>
          <p:nvPr/>
        </p:nvSpPr>
        <p:spPr>
          <a:xfrm>
            <a:off x="9759220" y="3098303"/>
            <a:ext cx="990600" cy="9906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283981" y="3711351"/>
            <a:ext cx="2355320" cy="61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700000">
            <a:off x="8490916" y="3526684"/>
            <a:ext cx="8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Montserrat Light" pitchFamily="2" charset="-52"/>
              </a:defRPr>
            </a:lvl1pPr>
          </a:lstStyle>
          <a:p>
            <a:r>
              <a:rPr lang="en-US" dirty="0"/>
              <a:t>depth</a:t>
            </a:r>
            <a:endParaRPr lang="ru-RU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flipH="1" flipV="1">
            <a:off x="7283981" y="1412203"/>
            <a:ext cx="2355320" cy="202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46964">
            <a:off x="8833390" y="2818071"/>
            <a:ext cx="107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itchFamily="2" charset="-52"/>
              </a:rPr>
              <a:t>ФЕС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59420" y="6339684"/>
            <a:ext cx="149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Light" pitchFamily="2" charset="-52"/>
              </a:rPr>
              <a:t>Sw_norm</a:t>
            </a:r>
            <a:endParaRPr lang="ru-RU" dirty="0">
              <a:latin typeface="Montserrat Light" pitchFamily="2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0957" y="776034"/>
            <a:ext cx="149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Light" pitchFamily="2" charset="-52"/>
              </a:rPr>
              <a:t>Pc</a:t>
            </a:r>
            <a:endParaRPr lang="ru-RU" dirty="0">
              <a:latin typeface="Montserrat 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275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Диаграмма 62"/>
          <p:cNvGraphicFramePr>
            <a:graphicFrameLocks/>
          </p:cNvGraphicFramePr>
          <p:nvPr/>
        </p:nvGraphicFramePr>
        <p:xfrm>
          <a:off x="6166107" y="857210"/>
          <a:ext cx="4515257" cy="5861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60859" y="-44172"/>
            <a:ext cx="6631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РАВНОВЕСНАЯ ИНИЦИАЛИЗАЦИЯ. ЗАДАНИЕ ПОЛЬЗОВАТЕЛЬСКОГО</a:t>
            </a:r>
            <a:r>
              <a:rPr lang="en-US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 PCW</a:t>
            </a:r>
            <a:endParaRPr lang="ru-RU" sz="2400" dirty="0">
              <a:latin typeface="Suisse Int'l Medium" panose="020B0604000000000000" pitchFamily="34" charset="-78"/>
              <a:cs typeface="Suisse Int'l Medium" panose="020B0604000000000000" pitchFamily="34" charset="-78"/>
            </a:endParaRP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14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 flipH="1">
            <a:off x="11475217" y="6858087"/>
            <a:ext cx="716782" cy="145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18088" y="1258434"/>
            <a:ext cx="5245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EQUIL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	</a:t>
            </a:r>
            <a:r>
              <a:rPr lang="ru-RU" sz="1200" dirty="0">
                <a:latin typeface="Montserrat" pitchFamily="2" charset="-52"/>
                <a:cs typeface="Arial" panose="020B0604020202020204" pitchFamily="34" charset="0"/>
              </a:rPr>
              <a:t>Д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ля каждого региона равновесия задается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FWL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SWL = = f ( 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ФЕС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) 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	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Для каждой ячейки на основе её ФЕС рассчитывается значение минимальной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в ячейке – масштабирование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b="1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c_depth</a:t>
            </a:r>
            <a:r>
              <a:rPr lang="en-US" sz="1600" b="1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= ∆</a:t>
            </a:r>
            <a:r>
              <a:rPr lang="el-GR" sz="1600" b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sz="1600" b="1" dirty="0" err="1">
                <a:latin typeface="Montserrat" pitchFamily="2" charset="-52"/>
                <a:cs typeface="Arial" panose="020B0604020202020204" pitchFamily="34" charset="0"/>
              </a:rPr>
              <a:t>g∆h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ГДМ рассчитывает капиллярное давление из плотности флюидов и высоты над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FWL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PCW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 = f ( J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функции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) </a:t>
            </a:r>
          </a:p>
          <a:p>
            <a:pPr algn="just">
              <a:spcAft>
                <a:spcPts val="600"/>
              </a:spcAft>
            </a:pP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</a:t>
            </a:r>
            <a:r>
              <a:rPr lang="ru-RU" sz="1200" dirty="0">
                <a:latin typeface="Montserrat" pitchFamily="2" charset="-52"/>
                <a:cs typeface="Arial" panose="020B0604020202020204" pitchFamily="34" charset="0"/>
              </a:rPr>
              <a:t>Для каждой ячейки на основе её ФЕС рассчитывается значение максимального капиллярного давления в ячейке – для дальнейшего масштабирование по нему.</a:t>
            </a:r>
          </a:p>
          <a:p>
            <a:pPr algn="just">
              <a:spcAft>
                <a:spcPts val="600"/>
              </a:spcAft>
            </a:pP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5.   </a:t>
            </a:r>
            <a:r>
              <a:rPr lang="en-US" sz="1600" b="1" dirty="0" err="1">
                <a:latin typeface="Montserrat" pitchFamily="2" charset="-52"/>
                <a:cs typeface="Arial" panose="020B0604020202020204" pitchFamily="34" charset="0"/>
              </a:rPr>
              <a:t>S</a:t>
            </a:r>
            <a:r>
              <a:rPr lang="en-US" sz="1600" b="1" baseline="-25000" dirty="0" err="1">
                <a:latin typeface="Montserrat" pitchFamily="2" charset="-52"/>
                <a:cs typeface="Arial" panose="020B0604020202020204" pitchFamily="34" charset="0"/>
              </a:rPr>
              <a:t>w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= SWOF ( P</a:t>
            </a:r>
            <a:r>
              <a:rPr lang="en-US" sz="1600" b="1" baseline="-25000" dirty="0">
                <a:latin typeface="Montserrat" pitchFamily="2" charset="-52"/>
                <a:cs typeface="Arial" panose="020B0604020202020204" pitchFamily="34" charset="0"/>
              </a:rPr>
              <a:t>c </a:t>
            </a:r>
            <a:r>
              <a:rPr lang="en-US" sz="1600" b="1" dirty="0">
                <a:latin typeface="Montserrat" pitchFamily="2" charset="-52"/>
                <a:cs typeface="Arial" panose="020B0604020202020204" pitchFamily="34" charset="0"/>
              </a:rPr>
              <a:t>(PCW) )</a:t>
            </a:r>
            <a:r>
              <a:rPr lang="ru-RU" sz="1600" b="1" dirty="0">
                <a:latin typeface="Montserrat" pitchFamily="2" charset="-52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Montserrat" pitchFamily="2" charset="-52"/>
                <a:cs typeface="Arial" panose="020B0604020202020204" pitchFamily="34" charset="0"/>
              </a:rPr>
              <a:t>			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Для каждой ячейки на основе таблицы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SWOF 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(или корреляции) масштабированной по п.2 и п.3 получаем значение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(вкладка МОП в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тНавигатор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)</a:t>
            </a:r>
            <a:endParaRPr lang="ru-RU" sz="1200" baseline="-250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484671" y="42157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c_depth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6531149" y="4567699"/>
            <a:ext cx="118909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7720241" y="4516003"/>
            <a:ext cx="103392" cy="1033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6636937" y="108316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PCW = f(</a:t>
            </a:r>
            <a:r>
              <a:rPr lang="ru-RU" b="1" dirty="0" err="1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Кпр,Кп</a:t>
            </a:r>
            <a:r>
              <a:rPr lang="en-US" b="1" dirty="0">
                <a:solidFill>
                  <a:srgbClr val="00B050"/>
                </a:solidFill>
                <a:latin typeface="Montserrat" pitchFamily="2" charset="-52"/>
                <a:cs typeface="Arial" panose="020B0604020202020204" pitchFamily="34" charset="0"/>
              </a:rPr>
              <a:t>)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6792669" y="263340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P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с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n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_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max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7" name="Прямая со стрелкой 96"/>
          <p:cNvCxnSpPr/>
          <p:nvPr/>
        </p:nvCxnSpPr>
        <p:spPr>
          <a:xfrm>
            <a:off x="6540378" y="2922236"/>
            <a:ext cx="124078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6531149" y="1359293"/>
            <a:ext cx="124078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1"/>
          <p:cNvSpPr txBox="1"/>
          <p:nvPr/>
        </p:nvSpPr>
        <p:spPr>
          <a:xfrm>
            <a:off x="9210735" y="1689100"/>
            <a:ext cx="1506025" cy="279400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Montserrat Light" pitchFamily="2" charset="-52"/>
              </a:rPr>
              <a:t>ККД в ячейке</a:t>
            </a:r>
          </a:p>
        </p:txBody>
      </p:sp>
      <p:sp>
        <p:nvSpPr>
          <p:cNvPr id="15" name="Куб 14"/>
          <p:cNvSpPr/>
          <p:nvPr/>
        </p:nvSpPr>
        <p:spPr>
          <a:xfrm>
            <a:off x="9759220" y="3098303"/>
            <a:ext cx="990600" cy="9906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283981" y="3711351"/>
            <a:ext cx="2355320" cy="61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700000">
            <a:off x="8490916" y="3526684"/>
            <a:ext cx="8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latin typeface="Montserrat Light" pitchFamily="2" charset="-52"/>
              </a:defRPr>
            </a:lvl1pPr>
          </a:lstStyle>
          <a:p>
            <a:r>
              <a:rPr lang="en-US" dirty="0"/>
              <a:t>depth</a:t>
            </a:r>
            <a:endParaRPr lang="ru-RU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flipH="1" flipV="1">
            <a:off x="7283981" y="1412203"/>
            <a:ext cx="2355320" cy="202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46964">
            <a:off x="8833390" y="2818071"/>
            <a:ext cx="107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Light" pitchFamily="2" charset="-52"/>
              </a:rPr>
              <a:t>ФЕС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59420" y="6339684"/>
            <a:ext cx="149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 Light" pitchFamily="2" charset="-52"/>
              </a:rPr>
              <a:t>Sw_norm</a:t>
            </a:r>
            <a:endParaRPr lang="ru-RU" dirty="0">
              <a:latin typeface="Montserrat Light" pitchFamily="2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80957" y="776034"/>
            <a:ext cx="149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Light" pitchFamily="2" charset="-52"/>
              </a:rPr>
              <a:t>Pc</a:t>
            </a:r>
            <a:endParaRPr lang="ru-RU" dirty="0">
              <a:latin typeface="Montserrat 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971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722015E7-DCFF-4A5E-8A10-43676252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57" y="3466820"/>
            <a:ext cx="3407624" cy="318853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3D0326CA-9F2D-4325-AFA6-474EEDA1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153" y="3311829"/>
            <a:ext cx="3492500" cy="32688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8E3EBBEF-E771-45FD-8376-50E2720D9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9" y="3512982"/>
            <a:ext cx="3357186" cy="315483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86260" y="22994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УСЛОВНОЕ МОДЕЛИРОВАНИЕ РАВНОВЕСНОГО НАСЫЩЕНИЯ БРУКСА-КОРИ В ГДМ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15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9142952" y="1074136"/>
            <a:ext cx="2919659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367013" y="1026484"/>
            <a:ext cx="748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03906" y="1127599"/>
            <a:ext cx="241499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Расчет нормированной ККД по минимальной </a:t>
            </a:r>
            <a:r>
              <a:rPr lang="ru-RU" sz="1300" dirty="0" err="1">
                <a:latin typeface="Montserrat" pitchFamily="2" charset="-52"/>
              </a:rPr>
              <a:t>водонасыщенности</a:t>
            </a:r>
            <a:r>
              <a:rPr lang="ru-RU" sz="1300" dirty="0">
                <a:latin typeface="Montserrat" pitchFamily="2" charset="-52"/>
              </a:rPr>
              <a:t> и максимальному капиллярному давлению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176445" y="1074136"/>
            <a:ext cx="2919659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398796" y="1026484"/>
            <a:ext cx="730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37399" y="1316707"/>
            <a:ext cx="2280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ПОИСК КОРРЕЛЯЦИИ С ФЕС (В ДАННОМ СЛУЧАЕ С ПАРМЕТРОМ √(</a:t>
            </a:r>
            <a:r>
              <a:rPr lang="ru-RU" sz="1300" dirty="0" err="1">
                <a:latin typeface="Montserrat" pitchFamily="2" charset="-52"/>
              </a:rPr>
              <a:t>Кпр</a:t>
            </a:r>
            <a:r>
              <a:rPr lang="ru-RU" sz="1300" dirty="0">
                <a:latin typeface="Montserrat" pitchFamily="2" charset="-52"/>
              </a:rPr>
              <a:t>/</a:t>
            </a:r>
            <a:r>
              <a:rPr lang="ru-RU" sz="1300" dirty="0" err="1">
                <a:latin typeface="Montserrat" pitchFamily="2" charset="-52"/>
              </a:rPr>
              <a:t>Кп</a:t>
            </a:r>
            <a:r>
              <a:rPr lang="ru-RU" sz="1300" dirty="0">
                <a:latin typeface="Montserrat" pitchFamily="2" charset="-52"/>
              </a:rPr>
              <a:t>) </a:t>
            </a:r>
            <a:endParaRPr lang="ru-RU" sz="1300" b="1" dirty="0">
              <a:latin typeface="Montserrat" pitchFamily="2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145153" y="1074136"/>
            <a:ext cx="2919659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419017" y="1017348"/>
            <a:ext cx="642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06106" y="1202013"/>
            <a:ext cx="2392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РЕМАСШТАБИРУЕМ ВОДОНСЫЩЕННОСТЬ ПО МИНИМАЛЬНОЙ ВОДОНАСЫЩЕННОСТИ</a:t>
            </a:r>
            <a:endParaRPr lang="ru-RU" sz="1300" b="1" dirty="0">
              <a:latin typeface="Montserrat" pitchFamily="2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36606" y="1073705"/>
            <a:ext cx="2919659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537126" y="1007823"/>
            <a:ext cx="5012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" y="1192488"/>
            <a:ext cx="24961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СТРОИМ КРОССПЛОТ </a:t>
            </a:r>
            <a:r>
              <a:rPr lang="ru-RU" sz="1300" b="1" dirty="0">
                <a:latin typeface="Montserrat" pitchFamily="2" charset="-52"/>
              </a:rPr>
              <a:t>ВОДОНАСЫЩЕННОСТИ</a:t>
            </a:r>
            <a:r>
              <a:rPr lang="ru-RU" sz="1300" dirty="0">
                <a:latin typeface="Montserrat" pitchFamily="2" charset="-52"/>
              </a:rPr>
              <a:t> ИЗ ГМ ОТ </a:t>
            </a:r>
            <a:r>
              <a:rPr lang="ru-RU" sz="1300" b="1" dirty="0">
                <a:latin typeface="Montserrat" pitchFamily="2" charset="-52"/>
              </a:rPr>
              <a:t>КАПИЛЛЯРНОГО ДАВЛЕНИЯ</a:t>
            </a:r>
          </a:p>
        </p:txBody>
      </p:sp>
      <p:cxnSp>
        <p:nvCxnSpPr>
          <p:cNvPr id="4" name="Прямая со стрелкой 3"/>
          <p:cNvCxnSpPr>
            <a:cxnSpLocks/>
          </p:cNvCxnSpPr>
          <p:nvPr/>
        </p:nvCxnSpPr>
        <p:spPr>
          <a:xfrm flipV="1">
            <a:off x="447548" y="2312145"/>
            <a:ext cx="0" cy="793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607895" y="30538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ontserrat" pitchFamily="2" charset="-52"/>
              </a:rPr>
              <a:t>+SWL</a:t>
            </a:r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8048625" y="2310721"/>
            <a:ext cx="2057400" cy="775380"/>
            <a:chOff x="8048625" y="2717121"/>
            <a:chExt cx="2057400" cy="763939"/>
          </a:xfrm>
        </p:grpSpPr>
        <p:cxnSp>
          <p:nvCxnSpPr>
            <p:cNvPr id="51" name="Прямая со стрелкой 50"/>
            <p:cNvCxnSpPr/>
            <p:nvPr/>
          </p:nvCxnSpPr>
          <p:spPr>
            <a:xfrm flipV="1">
              <a:off x="10087158" y="2717121"/>
              <a:ext cx="0" cy="754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 flipV="1">
              <a:off x="8066906" y="2717121"/>
              <a:ext cx="0" cy="754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cxnSpLocks/>
            </p:cNvCxnSpPr>
            <p:nvPr/>
          </p:nvCxnSpPr>
          <p:spPr>
            <a:xfrm flipV="1">
              <a:off x="8048625" y="3471924"/>
              <a:ext cx="333375" cy="3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cxnSpLocks/>
            </p:cNvCxnSpPr>
            <p:nvPr/>
          </p:nvCxnSpPr>
          <p:spPr>
            <a:xfrm flipV="1">
              <a:off x="9757150" y="3475203"/>
              <a:ext cx="348875" cy="5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Прямоугольник 54"/>
          <p:cNvSpPr/>
          <p:nvPr/>
        </p:nvSpPr>
        <p:spPr>
          <a:xfrm>
            <a:off x="2591478" y="2893546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P</a:t>
            </a:r>
            <a:r>
              <a:rPr lang="en-US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S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w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5674076" y="2887151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P</a:t>
            </a:r>
            <a:r>
              <a:rPr lang="en-US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S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wn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8584024" y="2761967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P</a:t>
            </a:r>
            <a:r>
              <a:rPr lang="en-US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S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wn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417905" y="3054667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P</a:t>
            </a:r>
            <a:r>
              <a:rPr lang="en-US" b="1" baseline="-25000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c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K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pr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_K</a:t>
            </a:r>
            <a:r>
              <a:rPr lang="en-US" b="1" baseline="-25000" dirty="0" err="1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p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tserrat" pitchFamily="2" charset="-52"/>
              </a:rPr>
              <a:t>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698944" y="3054687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ontserrat" pitchFamily="2" charset="-52"/>
              </a:rPr>
              <a:t>+</a:t>
            </a:r>
            <a:r>
              <a:rPr lang="en-US" b="1" dirty="0" err="1">
                <a:solidFill>
                  <a:srgbClr val="00B050"/>
                </a:solidFill>
                <a:latin typeface="Montserrat" pitchFamily="2" charset="-52"/>
              </a:rPr>
              <a:t>K</a:t>
            </a:r>
            <a:r>
              <a:rPr lang="en-US" b="1" baseline="-25000" dirty="0" err="1">
                <a:solidFill>
                  <a:srgbClr val="00B050"/>
                </a:solidFill>
                <a:latin typeface="Montserrat" pitchFamily="2" charset="-52"/>
              </a:rPr>
              <a:t>pr</a:t>
            </a:r>
            <a:r>
              <a:rPr lang="en-US" b="1" dirty="0" err="1">
                <a:solidFill>
                  <a:srgbClr val="00B050"/>
                </a:solidFill>
                <a:latin typeface="Montserrat" pitchFamily="2" charset="-52"/>
              </a:rPr>
              <a:t>_K</a:t>
            </a:r>
            <a:r>
              <a:rPr lang="en-US" b="1" baseline="-25000" dirty="0" err="1">
                <a:solidFill>
                  <a:srgbClr val="00B050"/>
                </a:solidFill>
                <a:latin typeface="Montserrat" pitchFamily="2" charset="-52"/>
              </a:rPr>
              <a:t>p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42105" y="232768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ontserrat" pitchFamily="2" charset="-52"/>
              </a:rPr>
              <a:t>+P</a:t>
            </a:r>
            <a:r>
              <a:rPr lang="en-US" b="1" baseline="-25000" dirty="0">
                <a:solidFill>
                  <a:srgbClr val="00B050"/>
                </a:solidFill>
                <a:latin typeface="Montserrat" pitchFamily="2" charset="-52"/>
              </a:rPr>
              <a:t>c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9288" y="2761967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ontserrat" pitchFamily="2" charset="-52"/>
              </a:rPr>
              <a:t>+</a:t>
            </a:r>
            <a:r>
              <a:rPr lang="en-US" b="1" dirty="0" err="1">
                <a:solidFill>
                  <a:srgbClr val="00B050"/>
                </a:solidFill>
                <a:latin typeface="Montserrat" pitchFamily="2" charset="-52"/>
              </a:rPr>
              <a:t>S</a:t>
            </a:r>
            <a:r>
              <a:rPr lang="en-US" b="1" baseline="-25000" dirty="0" err="1">
                <a:solidFill>
                  <a:srgbClr val="00B050"/>
                </a:solidFill>
                <a:latin typeface="Montserrat" pitchFamily="2" charset="-52"/>
              </a:rPr>
              <a:t>w</a:t>
            </a:r>
            <a:endParaRPr lang="ru-RU" dirty="0">
              <a:solidFill>
                <a:srgbClr val="00B050"/>
              </a:solidFill>
            </a:endParaRPr>
          </a:p>
        </p:txBody>
      </p:sp>
      <p:grpSp>
        <p:nvGrpSpPr>
          <p:cNvPr id="64" name="Группа 63"/>
          <p:cNvGrpSpPr/>
          <p:nvPr/>
        </p:nvGrpSpPr>
        <p:grpSpPr>
          <a:xfrm>
            <a:off x="5129213" y="2312194"/>
            <a:ext cx="2055018" cy="777267"/>
            <a:chOff x="8047376" y="2717121"/>
            <a:chExt cx="2055018" cy="763939"/>
          </a:xfrm>
        </p:grpSpPr>
        <p:cxnSp>
          <p:nvCxnSpPr>
            <p:cNvPr id="65" name="Прямая со стрелкой 64"/>
            <p:cNvCxnSpPr/>
            <p:nvPr/>
          </p:nvCxnSpPr>
          <p:spPr>
            <a:xfrm flipV="1">
              <a:off x="10087158" y="2717121"/>
              <a:ext cx="0" cy="754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/>
            <p:nvPr/>
          </p:nvCxnSpPr>
          <p:spPr>
            <a:xfrm flipV="1">
              <a:off x="8066906" y="2717121"/>
              <a:ext cx="0" cy="754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cxnSpLocks/>
            </p:cNvCxnSpPr>
            <p:nvPr/>
          </p:nvCxnSpPr>
          <p:spPr>
            <a:xfrm flipV="1">
              <a:off x="8047376" y="3462788"/>
              <a:ext cx="349537" cy="58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cxnSpLocks/>
            </p:cNvCxnSpPr>
            <p:nvPr/>
          </p:nvCxnSpPr>
          <p:spPr>
            <a:xfrm flipV="1">
              <a:off x="9752387" y="3477757"/>
              <a:ext cx="350007" cy="3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Группа 68"/>
          <p:cNvGrpSpPr/>
          <p:nvPr/>
        </p:nvGrpSpPr>
        <p:grpSpPr>
          <a:xfrm>
            <a:off x="2002631" y="2311400"/>
            <a:ext cx="2057400" cy="778062"/>
            <a:chOff x="8048835" y="2717121"/>
            <a:chExt cx="2057400" cy="763939"/>
          </a:xfrm>
        </p:grpSpPr>
        <p:cxnSp>
          <p:nvCxnSpPr>
            <p:cNvPr id="70" name="Прямая со стрелкой 69"/>
            <p:cNvCxnSpPr/>
            <p:nvPr/>
          </p:nvCxnSpPr>
          <p:spPr>
            <a:xfrm flipV="1">
              <a:off x="10087158" y="2717121"/>
              <a:ext cx="0" cy="754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V="1">
              <a:off x="8066906" y="2717121"/>
              <a:ext cx="0" cy="754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cxnSpLocks/>
            </p:cNvCxnSpPr>
            <p:nvPr/>
          </p:nvCxnSpPr>
          <p:spPr>
            <a:xfrm>
              <a:off x="8048835" y="3471923"/>
              <a:ext cx="347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cxnSpLocks/>
            </p:cNvCxnSpPr>
            <p:nvPr/>
          </p:nvCxnSpPr>
          <p:spPr>
            <a:xfrm flipV="1">
              <a:off x="9759531" y="3481059"/>
              <a:ext cx="3467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Прямая со стрелкой 79"/>
          <p:cNvCxnSpPr>
            <a:cxnSpLocks/>
          </p:cNvCxnSpPr>
          <p:nvPr/>
        </p:nvCxnSpPr>
        <p:spPr>
          <a:xfrm>
            <a:off x="11210798" y="2312144"/>
            <a:ext cx="0" cy="802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11203377" y="236221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ontserrat" pitchFamily="2" charset="-52"/>
              </a:rPr>
              <a:t>SWOF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1203377" y="2684493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ontserrat" pitchFamily="2" charset="-52"/>
              </a:rPr>
              <a:t>PCW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95250" y="3503855"/>
            <a:ext cx="3317445" cy="3028811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4238067" y="3503854"/>
            <a:ext cx="3317445" cy="3028811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8550427" y="3430988"/>
            <a:ext cx="3317445" cy="3028811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678697" y="3487109"/>
            <a:ext cx="50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1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5787602" y="3441021"/>
            <a:ext cx="501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2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9911047" y="3367873"/>
            <a:ext cx="934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3,4</a:t>
            </a:r>
          </a:p>
        </p:txBody>
      </p:sp>
    </p:spTree>
    <p:extLst>
      <p:ext uri="{BB962C8B-B14F-4D97-AF65-F5344CB8AC3E}">
        <p14:creationId xmlns:p14="http://schemas.microsoft.com/office/powerpoint/2010/main" val="258591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1932651" y="-11463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УСЛОВНОЕ МОДЕЛИРОВАНИЕ РАВНОВЕСНОГО НАСЫЩЕНИЯ БРУКСА-КОРИ В ГДМ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16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077332" y="1017348"/>
            <a:ext cx="5698352" cy="93194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Montserrat" pitchFamily="2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593BF4-67DF-4289-BFDD-114F3C824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333" y="1802177"/>
            <a:ext cx="5067530" cy="47006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0395C1-BA1C-4397-A542-C0E720A58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225" y="1802176"/>
            <a:ext cx="2469859" cy="4700607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69221" y="1056244"/>
            <a:ext cx="3204755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872577" y="990362"/>
            <a:ext cx="5501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220" y="1175027"/>
            <a:ext cx="27398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СТРОИМ КРОССПЛОТ </a:t>
            </a:r>
            <a:r>
              <a:rPr lang="ru-RU" sz="1300" b="1" dirty="0">
                <a:latin typeface="Montserrat" pitchFamily="2" charset="-52"/>
              </a:rPr>
              <a:t>ВОДОНАСЫЩЕННОСТИ</a:t>
            </a:r>
            <a:r>
              <a:rPr lang="ru-RU" sz="1300" dirty="0">
                <a:latin typeface="Montserrat" pitchFamily="2" charset="-52"/>
              </a:rPr>
              <a:t> ИЗ ГМ ОТ </a:t>
            </a:r>
            <a:r>
              <a:rPr lang="ru-RU" sz="1300" b="1" dirty="0">
                <a:latin typeface="Montserrat" pitchFamily="2" charset="-52"/>
              </a:rPr>
              <a:t>КАПИЛЛЯРНОГО ДАВЛЕНИЯ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9221" y="2387246"/>
            <a:ext cx="32047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Задаем фильтры: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Коллектор (NTG) = 1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Крайние точки насыщенности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Sw≠1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Sw≠0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Исследуемый объект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Каждый горизонт исследуется отдельно)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9220" y="5495032"/>
            <a:ext cx="32047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1600" i="1" dirty="0">
                <a:latin typeface="Roboto Light" panose="02000000000000000000" pitchFamily="2" charset="0"/>
                <a:ea typeface="Roboto Light" panose="02000000000000000000" pitchFamily="2" charset="0"/>
              </a:rPr>
              <a:t>Для одной и той же насыщенности получаем разные капиллярные давления при разных ФЕС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656225" y="1064998"/>
            <a:ext cx="24926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Montserrat Medium" pitchFamily="2" charset="-52"/>
              </a:rPr>
              <a:t>Заданные фильтры свойств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359581" y="1017348"/>
            <a:ext cx="51162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err="1">
                <a:latin typeface="Montserrat Medium" pitchFamily="2" charset="-52"/>
              </a:rPr>
              <a:t>Кроссплот</a:t>
            </a:r>
            <a:r>
              <a:rPr lang="ru-RU" sz="1500" dirty="0">
                <a:latin typeface="Montserrat Medium" pitchFamily="2" charset="-52"/>
              </a:rPr>
              <a:t> капиллярного давления от </a:t>
            </a:r>
            <a:r>
              <a:rPr lang="ru-RU" sz="1500" dirty="0" err="1">
                <a:latin typeface="Montserrat Medium" pitchFamily="2" charset="-52"/>
              </a:rPr>
              <a:t>водонасыщенности</a:t>
            </a:r>
            <a:r>
              <a:rPr lang="ru-RU" sz="1500" dirty="0">
                <a:latin typeface="Montserrat Medium" pitchFamily="2" charset="-52"/>
              </a:rPr>
              <a:t>. Цвет по значению √(</a:t>
            </a:r>
            <a:r>
              <a:rPr lang="ru-RU" sz="1500" dirty="0" err="1">
                <a:latin typeface="Montserrat Medium" pitchFamily="2" charset="-52"/>
              </a:rPr>
              <a:t>Кпр</a:t>
            </a:r>
            <a:r>
              <a:rPr lang="ru-RU" sz="1500" dirty="0">
                <a:latin typeface="Montserrat Medium" pitchFamily="2" charset="-52"/>
              </a:rPr>
              <a:t>/</a:t>
            </a:r>
            <a:r>
              <a:rPr lang="ru-RU" sz="1500" dirty="0" err="1">
                <a:latin typeface="Montserrat Medium" pitchFamily="2" charset="-52"/>
              </a:rPr>
              <a:t>Кп</a:t>
            </a:r>
            <a:r>
              <a:rPr lang="ru-RU" sz="1500" dirty="0">
                <a:latin typeface="Montserrat Medium" pitchFamily="2" charset="-52"/>
              </a:rPr>
              <a:t>) 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656225" y="1055880"/>
            <a:ext cx="2469859" cy="5437786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419268" y="1083230"/>
            <a:ext cx="5056595" cy="5419554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1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86260" y="-42205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 Medium" pitchFamily="2" charset="-52"/>
                <a:cs typeface="Suisse Int'l Medium" panose="020B0604000000000000"/>
              </a:rPr>
              <a:t>УСЛОВНОЕ МОДЕЛИРОВАНИЕ РАВНОВЕСНОГО НАСЫЩЕНИЯ БРУКСА-КОРИ В ГДМ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17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004239" y="989290"/>
            <a:ext cx="5698352" cy="93194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Montserrat" pitchFamily="2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5856" y="1064612"/>
            <a:ext cx="3204755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635908" y="1007824"/>
            <a:ext cx="7745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220" y="1192489"/>
            <a:ext cx="25031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РЕМАСШТАБИРУЕМ ВОДОНСЫЩЕННОСТЬ ПО МИНИМАЛЬНОЙ ВОДОНАСЫЩЕННОСТИ</a:t>
            </a:r>
            <a:endParaRPr lang="ru-RU" sz="1300" b="1" dirty="0">
              <a:latin typeface="Montserrat" pitchFamily="2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2747" y="2340372"/>
            <a:ext cx="3204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Нормируем насыщенность в каждой ячейке по значению SWL (принимается что SWU =1) 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616571" y="1061470"/>
            <a:ext cx="2664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Montserrat Medium" pitchFamily="2" charset="-52"/>
              </a:rPr>
              <a:t>Исходный </a:t>
            </a:r>
            <a:r>
              <a:rPr lang="ru-RU" sz="1500" dirty="0" err="1">
                <a:latin typeface="Montserrat Medium" pitchFamily="2" charset="-52"/>
              </a:rPr>
              <a:t>кроссплот</a:t>
            </a:r>
            <a:r>
              <a:rPr lang="ru-RU" sz="1500" dirty="0">
                <a:latin typeface="Montserrat Medium" pitchFamily="2" charset="-52"/>
              </a:rPr>
              <a:t> значений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458492" y="1017348"/>
            <a:ext cx="55993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Montserrat Medium" pitchFamily="2" charset="-52"/>
              </a:rPr>
              <a:t>Итоговый </a:t>
            </a:r>
            <a:r>
              <a:rPr lang="ru-RU" sz="1500" dirty="0" err="1">
                <a:latin typeface="Montserrat Medium" pitchFamily="2" charset="-52"/>
              </a:rPr>
              <a:t>кроссплот</a:t>
            </a:r>
            <a:r>
              <a:rPr lang="ru-RU" sz="1500" dirty="0">
                <a:latin typeface="Montserrat Medium" pitchFamily="2" charset="-52"/>
              </a:rPr>
              <a:t> значений капиллярного давления от нормированной </a:t>
            </a:r>
            <a:r>
              <a:rPr lang="ru-RU" sz="1500" dirty="0" err="1">
                <a:latin typeface="Montserrat Medium" pitchFamily="2" charset="-52"/>
              </a:rPr>
              <a:t>водонасыщенности</a:t>
            </a:r>
            <a:endParaRPr lang="ru-RU" sz="1500" dirty="0">
              <a:latin typeface="Montserrat Medium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12746" y="3594885"/>
                <a:ext cx="2911438" cy="596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ARRSWAT</m:t>
                      </m:r>
                      <m:r>
                        <m:rPr>
                          <m:nor/>
                        </m:rPr>
                        <a:rPr lang="en-US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SCALED</m:t>
                      </m:r>
                      <m:r>
                        <a:rPr lang="en-US" sz="16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wl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6" y="3594885"/>
                <a:ext cx="2911438" cy="596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702CF3-380A-4619-B5E4-12B58F4B5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200" y="1570753"/>
            <a:ext cx="2693708" cy="25313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B08DF95-5BD2-4631-82F8-FC867C5F7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001" y="1567882"/>
            <a:ext cx="5348235" cy="4899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7" name="Прямоугольник 26"/>
          <p:cNvSpPr/>
          <p:nvPr/>
        </p:nvSpPr>
        <p:spPr>
          <a:xfrm>
            <a:off x="3616572" y="1064999"/>
            <a:ext cx="2709336" cy="3037102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532001" y="1064998"/>
            <a:ext cx="5348235" cy="5394801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5932681" y="3014816"/>
            <a:ext cx="843349" cy="435429"/>
          </a:xfrm>
          <a:prstGeom prst="rightArrow">
            <a:avLst/>
          </a:prstGeom>
          <a:solidFill>
            <a:srgbClr val="00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b="12421"/>
          <a:stretch/>
        </p:blipFill>
        <p:spPr>
          <a:xfrm>
            <a:off x="169220" y="4584666"/>
            <a:ext cx="6111626" cy="1882876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112763" y="4515414"/>
            <a:ext cx="61835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Montserrat Medium" pitchFamily="2" charset="-52"/>
              </a:rPr>
              <a:t>Образец калькулятора свойств (</a:t>
            </a:r>
            <a:r>
              <a:rPr lang="en-US" sz="1500" dirty="0">
                <a:latin typeface="Montserrat Medium" pitchFamily="2" charset="-52"/>
              </a:rPr>
              <a:t>workflow)</a:t>
            </a:r>
            <a:endParaRPr lang="ru-RU" sz="1500" dirty="0">
              <a:latin typeface="Montserrat Medium" pitchFamily="2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69220" y="4330657"/>
            <a:ext cx="6156688" cy="2156690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1673022-15E2-4298-91E8-7A59C5BC5D3E}"/>
              </a:ext>
            </a:extLst>
          </p:cNvPr>
          <p:cNvSpPr/>
          <p:nvPr/>
        </p:nvSpPr>
        <p:spPr>
          <a:xfrm>
            <a:off x="2086259" y="-877757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УСЛОВНОЕ МОДЕЛИРОВАНИЕ РАВНОВЕСНОГО НАСЫЩЕНИЯ БРУКСА-КОРИ В ГДМ</a:t>
            </a:r>
          </a:p>
        </p:txBody>
      </p:sp>
    </p:spTree>
    <p:extLst>
      <p:ext uri="{BB962C8B-B14F-4D97-AF65-F5344CB8AC3E}">
        <p14:creationId xmlns:p14="http://schemas.microsoft.com/office/powerpoint/2010/main" val="170630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86260" y="18629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УСЛОВНОЕ МОДЕЛИРОВАНИЕ РАВНОВЕСНОГО НАСЫЩЕНИЯ БРУКСА-КОРИ В ГДМ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18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80142" y="977520"/>
            <a:ext cx="5698352" cy="93194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latin typeface="Montserrat" pitchFamily="2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5856" y="1074136"/>
            <a:ext cx="3204755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81971" y="1026484"/>
            <a:ext cx="8018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220" y="1316707"/>
            <a:ext cx="250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ПОИСК КОРРЕЛЯЦИИ С ФЕС (В ДАННОМ СЛУЧАЕ С ПАРМЕТРОМ </a:t>
            </a:r>
            <a:r>
              <a:rPr lang="ru-RU" sz="1400" dirty="0">
                <a:latin typeface="Montserrat Medium" pitchFamily="2" charset="-52"/>
              </a:rPr>
              <a:t>√(</a:t>
            </a:r>
            <a:r>
              <a:rPr lang="ru-RU" sz="1400" dirty="0" err="1">
                <a:latin typeface="Montserrat Medium" pitchFamily="2" charset="-52"/>
              </a:rPr>
              <a:t>Кпр</a:t>
            </a:r>
            <a:r>
              <a:rPr lang="ru-RU" sz="1400" dirty="0">
                <a:latin typeface="Montserrat Medium" pitchFamily="2" charset="-52"/>
              </a:rPr>
              <a:t>/</a:t>
            </a:r>
            <a:r>
              <a:rPr lang="ru-RU" sz="1400" dirty="0" err="1">
                <a:latin typeface="Montserrat Medium" pitchFamily="2" charset="-52"/>
              </a:rPr>
              <a:t>Кп</a:t>
            </a:r>
            <a:r>
              <a:rPr lang="ru-RU" sz="1400" dirty="0">
                <a:latin typeface="Montserrat Medium" pitchFamily="2" charset="-52"/>
              </a:rPr>
              <a:t>)</a:t>
            </a:r>
            <a:r>
              <a:rPr lang="ru-RU" sz="1300" dirty="0">
                <a:latin typeface="Montserrat" pitchFamily="2" charset="-52"/>
              </a:rPr>
              <a:t> </a:t>
            </a:r>
            <a:endParaRPr lang="ru-RU" sz="1300" b="1" dirty="0">
              <a:latin typeface="Montserrat" pitchFamily="2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2746" y="2321321"/>
            <a:ext cx="3271047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Выбираем область по оси x (предлагаемые критерии – наибольшая плотность точек, широкий диапазон значений капиллярного давления).</a:t>
            </a:r>
          </a:p>
          <a:p>
            <a:endParaRPr lang="ru-RU" sz="13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Область должна иметь минимальную ширины (</a:t>
            </a:r>
            <a:r>
              <a:rPr lang="en-US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~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0,0001) 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34BE01A-4C65-41B8-99F1-75A70419B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46" y="4537210"/>
            <a:ext cx="3105342" cy="1961188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169220" y="4014092"/>
            <a:ext cx="308900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latin typeface="Montserrat Medium" pitchFamily="2" charset="-52"/>
              </a:rPr>
              <a:t>Пример выбранной области в диапазоне насыщенности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09359" y="3990973"/>
            <a:ext cx="3141252" cy="2525896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557835" y="1883923"/>
            <a:ext cx="3052321" cy="2653286"/>
            <a:chOff x="1150713" y="1833804"/>
            <a:chExt cx="4421974" cy="4137644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41B45BF8-5FBE-41EF-A9F2-0E721E04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0713" y="1833804"/>
              <a:ext cx="4421974" cy="4137644"/>
            </a:xfrm>
            <a:prstGeom prst="rect">
              <a:avLst/>
            </a:prstGeom>
          </p:spPr>
        </p:pic>
        <p:sp>
          <p:nvSpPr>
            <p:cNvPr id="37" name="Прямоугольник 36"/>
            <p:cNvSpPr/>
            <p:nvPr/>
          </p:nvSpPr>
          <p:spPr>
            <a:xfrm>
              <a:off x="1840207" y="2060611"/>
              <a:ext cx="107348" cy="36651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2F3CEAA-A67B-42B5-BB37-BA0CEE48F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476" y="1883922"/>
            <a:ext cx="5102616" cy="4415277"/>
          </a:xfrm>
          <a:prstGeom prst="rect">
            <a:avLst/>
          </a:prstGeom>
        </p:spPr>
      </p:pic>
      <p:sp>
        <p:nvSpPr>
          <p:cNvPr id="40" name="Прямоугольник 39"/>
          <p:cNvSpPr/>
          <p:nvPr/>
        </p:nvSpPr>
        <p:spPr>
          <a:xfrm>
            <a:off x="6849704" y="1074136"/>
            <a:ext cx="49675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Montserrat Medium" pitchFamily="2" charset="-52"/>
              </a:rPr>
              <a:t>Пример выбранной области в диапазоне насыщенности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855311" y="1074136"/>
            <a:ext cx="5140692" cy="5442732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536291" y="1057538"/>
            <a:ext cx="3107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latin typeface="Montserrat Medium" pitchFamily="2" charset="-52"/>
              </a:rPr>
              <a:t>Пример выбранной области в диапазоне насыщенности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3517023" y="1074136"/>
            <a:ext cx="3126390" cy="5442732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829318" y="4062436"/>
            <a:ext cx="3074954" cy="5767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8829318" y="4062436"/>
            <a:ext cx="3074954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Запоминаем данную формулу 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508428" y="4722972"/>
            <a:ext cx="31349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В выбранном диапазоне нормированной по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SWL</a:t>
            </a:r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водонасыщенности</a:t>
            </a:r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(фильтр свойства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[0,1000;0,1001] </a:t>
            </a:r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строим </a:t>
            </a:r>
            <a:r>
              <a:rPr lang="ru-RU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кроссплот</a:t>
            </a:r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капиллярного давления (</a:t>
            </a:r>
            <a:r>
              <a:rPr lang="ru-RU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Рс</a:t>
            </a:r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от характеристики ФЕС  (√(</a:t>
            </a:r>
            <a:r>
              <a:rPr lang="ru-RU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Кпр</a:t>
            </a:r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ru-RU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Кп</a:t>
            </a:r>
            <a:r>
              <a:rPr lang="ru-RU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ru-RU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6" name="Стрелка вправо 45"/>
          <p:cNvSpPr/>
          <p:nvPr/>
        </p:nvSpPr>
        <p:spPr>
          <a:xfrm>
            <a:off x="6354967" y="3229469"/>
            <a:ext cx="843349" cy="435429"/>
          </a:xfrm>
          <a:prstGeom prst="rightArrow">
            <a:avLst/>
          </a:prstGeom>
          <a:solidFill>
            <a:srgbClr val="00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857874" y="4260313"/>
                <a:ext cx="1580881" cy="36933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latin typeface="Montserrat" pitchFamily="2" charset="-52"/>
                        </a:rPr>
                        <m:t>(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latin typeface="Montserrat" pitchFamily="2" charset="-52"/>
                        </a:rPr>
                        <m:t>Kpr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latin typeface="Montserrat" pitchFamily="2" charset="-52"/>
                        </a:rPr>
                        <m:t>_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latin typeface="Montserrat" pitchFamily="2" charset="-52"/>
                        </a:rPr>
                        <m:t>Kp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latin typeface="Montserrat" pitchFamily="2" charset="-52"/>
                        </a:rPr>
                        <m:t> )</m:t>
                      </m:r>
                    </m:oMath>
                  </m:oMathPara>
                </a14:m>
                <a:endParaRPr lang="ru-R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874" y="4260313"/>
                <a:ext cx="1580881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1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86260" y="18919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УСЛОВНОЕ МОДЕЛИРОВАНИЕ РАВНОВЕСНОГО НАСЫЩЕНИЯ БРУКСА-КОРИ В ГДМ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19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5856" y="1088422"/>
            <a:ext cx="3204755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81971" y="1040770"/>
            <a:ext cx="8210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220" y="1141885"/>
            <a:ext cx="25031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Расчет нормированной ККД по минимальной </a:t>
            </a:r>
            <a:r>
              <a:rPr lang="ru-RU" sz="1300" dirty="0" err="1">
                <a:latin typeface="Montserrat" pitchFamily="2" charset="-52"/>
              </a:rPr>
              <a:t>водонасыщенности</a:t>
            </a:r>
            <a:r>
              <a:rPr lang="ru-RU" sz="1300" dirty="0">
                <a:latin typeface="Montserrat" pitchFamily="2" charset="-52"/>
              </a:rPr>
              <a:t> и максимальному капиллярному давлению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6" y="2321321"/>
            <a:ext cx="3271047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indent="-144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Рассчитываем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ru-RU" sz="1200" baseline="-25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c_corr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, берем формулу из линии тренда прошлого пункта и вставляем в калькулятор. </a:t>
            </a:r>
          </a:p>
          <a:p>
            <a:pPr marL="565200" lvl="1" indent="-144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В знаменателе та же формула, но вместо куба "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Kpr_Kp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" – среднее значение "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Kpr_Kp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" в рассматриваемом фильтре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(в примере 4,75)</a:t>
            </a: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65200" lvl="1" indent="-1440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8000" indent="-144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Строим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кроссплот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ремасштабированного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капиллярного давления (</a:t>
            </a:r>
            <a:r>
              <a:rPr lang="en-US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sz="1200" baseline="-25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c_norm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) от нормированной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ARRSWAT-SCALED)</a:t>
            </a:r>
          </a:p>
          <a:p>
            <a:pPr>
              <a:spcAft>
                <a:spcPts val="600"/>
              </a:spcAft>
            </a:pP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108000" indent="-144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Переносим данный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кроссплот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в таблицу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SWOF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капиллярное давление от </a:t>
            </a:r>
            <a:r>
              <a:rPr lang="ru-RU" sz="1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водонасыщенности</a:t>
            </a:r>
            <a:r>
              <a:rPr lang="ru-RU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) в виде таблицы (сокращаем количество точек или переводим в степенную функцию). 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D0326CA-9F2D-4325-AFA6-474EEDA10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249" y="1040770"/>
            <a:ext cx="5484251" cy="5133080"/>
          </a:xfrm>
          <a:prstGeom prst="rect">
            <a:avLst/>
          </a:prstGeom>
        </p:spPr>
      </p:pic>
      <p:sp>
        <p:nvSpPr>
          <p:cNvPr id="41" name="Прямоугольник 40"/>
          <p:cNvSpPr/>
          <p:nvPr/>
        </p:nvSpPr>
        <p:spPr>
          <a:xfrm>
            <a:off x="3600375" y="1089965"/>
            <a:ext cx="5480125" cy="5247335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6"/>
          <a:srcRect r="38794"/>
          <a:stretch/>
        </p:blipFill>
        <p:spPr>
          <a:xfrm>
            <a:off x="9331055" y="1089964"/>
            <a:ext cx="2657745" cy="5316116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9331055" y="1089965"/>
            <a:ext cx="2609729" cy="5247335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>
            <a:off x="8738261" y="3748022"/>
            <a:ext cx="843349" cy="435429"/>
          </a:xfrm>
          <a:prstGeom prst="rightArrow">
            <a:avLst/>
          </a:prstGeom>
          <a:solidFill>
            <a:srgbClr val="00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647227" y="2057400"/>
            <a:ext cx="1280857" cy="244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115583" y="1695399"/>
                <a:ext cx="3895650" cy="3468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с_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norm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600" i="0" baseline="-25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0" baseline="-250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baseline="-25000" smtClean="0">
                        <a:latin typeface="Cambria Math" panose="02040503050406030204" pitchFamily="18" charset="0"/>
                      </a:rPr>
                      <m:t>mult</m:t>
                    </m:r>
                  </m:oMath>
                </a14:m>
                <a:r>
                  <a:rPr lang="en-US" sz="1600" dirty="0">
                    <a:latin typeface="Montserrat" pitchFamily="2" charset="-52"/>
                  </a:rPr>
                  <a:t>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600" i="0" baseline="-250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ru-RU" sz="1600" baseline="-25000" dirty="0">
                  <a:latin typeface="Montserrat" pitchFamily="2" charset="-52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83" y="1695399"/>
                <a:ext cx="3895650" cy="346826"/>
              </a:xfrm>
              <a:prstGeom prst="rect">
                <a:avLst/>
              </a:prstGeom>
              <a:blipFill>
                <a:blip r:embed="rId7"/>
                <a:stretch>
                  <a:fillRect t="-5263" b="-192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4115583" y="2189106"/>
                <a:ext cx="3895650" cy="3468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𝐏𝐂𝐖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600" i="0" baseline="-25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0" baseline="-250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baseline="-25000" smtClean="0">
                        <a:latin typeface="Cambria Math" panose="02040503050406030204" pitchFamily="18" charset="0"/>
                      </a:rPr>
                      <m:t>mult</m:t>
                    </m:r>
                  </m:oMath>
                </a14:m>
                <a:r>
                  <a:rPr lang="en-US" sz="1600" dirty="0">
                    <a:latin typeface="Montserrat" pitchFamily="2" charset="-52"/>
                  </a:rPr>
                  <a:t>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600" i="0" baseline="-25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baseline="-25000" smtClean="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b="0" i="0" baseline="-2500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sz="1600" baseline="-25000" dirty="0">
                    <a:latin typeface="Montserrat" pitchFamily="2" charset="-52"/>
                  </a:rPr>
                  <a:t> </a:t>
                </a:r>
                <a:r>
                  <a:rPr lang="ru-RU" sz="1600" baseline="-25000" dirty="0">
                    <a:latin typeface="Montserrat" pitchFamily="2" charset="-52"/>
                  </a:rPr>
                  <a:t>   </a:t>
                </a:r>
                <a:r>
                  <a:rPr lang="ru-RU" sz="1600" dirty="0">
                    <a:latin typeface="Montserrat" pitchFamily="2" charset="-52"/>
                  </a:rPr>
                  <a:t>(в ГДМ)</a:t>
                </a:r>
                <a:endParaRPr lang="ru-RU" sz="1600" baseline="-25000" dirty="0">
                  <a:latin typeface="Montserrat" pitchFamily="2" charset="-52"/>
                </a:endParaRPr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83" y="2189106"/>
                <a:ext cx="3895650" cy="346826"/>
              </a:xfrm>
              <a:prstGeom prst="rect">
                <a:avLst/>
              </a:prstGeom>
              <a:blipFill>
                <a:blip r:embed="rId8"/>
                <a:stretch>
                  <a:fillRect t="-5263" b="-192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15583" y="1088821"/>
                <a:ext cx="4952217" cy="629531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600" i="0" baseline="-250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600" i="0" baseline="-25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600" b="0" i="0" baseline="-25000" smtClean="0">
                          <a:latin typeface="Cambria Math" panose="02040503050406030204" pitchFamily="18" charset="0"/>
                        </a:rPr>
                        <m:t>mult</m:t>
                      </m:r>
                      <m:r>
                        <a:rPr lang="en-US" sz="1600" b="0" i="0" baseline="-2500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___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( 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Kpr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Kp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 )</m:t>
                          </m:r>
                          <m:r>
                            <m:rPr>
                              <m:nor/>
                            </m:rPr>
                            <a:rPr lang="ru-RU" sz="1600" b="1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l-GR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mean</m:t>
                          </m:r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Kpr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Kp</m:t>
                          </m:r>
                          <m:r>
                            <m:rPr>
                              <m:nor/>
                            </m:rP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00B050"/>
                              </a:solidFill>
                              <a:latin typeface="Montserrat" pitchFamily="2" charset="-5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1600" dirty="0">
                  <a:latin typeface="Montserrat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83" y="1088821"/>
                <a:ext cx="4952217" cy="629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0174093" y="1141885"/>
            <a:ext cx="942887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Montserrat" pitchFamily="2" charset="-52"/>
              </a:rPr>
              <a:t>SWOF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6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Таблица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04048"/>
              </p:ext>
            </p:extLst>
          </p:nvPr>
        </p:nvGraphicFramePr>
        <p:xfrm>
          <a:off x="93770" y="784415"/>
          <a:ext cx="12004459" cy="56281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51150">
                  <a:extLst>
                    <a:ext uri="{9D8B030D-6E8A-4147-A177-3AD203B41FA5}">
                      <a16:colId xmlns:a16="http://schemas.microsoft.com/office/drawing/2014/main" val="2991638615"/>
                    </a:ext>
                  </a:extLst>
                </a:gridCol>
                <a:gridCol w="3194858">
                  <a:extLst>
                    <a:ext uri="{9D8B030D-6E8A-4147-A177-3AD203B41FA5}">
                      <a16:colId xmlns:a16="http://schemas.microsoft.com/office/drawing/2014/main" val="1619388990"/>
                    </a:ext>
                  </a:extLst>
                </a:gridCol>
                <a:gridCol w="2847637">
                  <a:extLst>
                    <a:ext uri="{9D8B030D-6E8A-4147-A177-3AD203B41FA5}">
                      <a16:colId xmlns:a16="http://schemas.microsoft.com/office/drawing/2014/main" val="336526854"/>
                    </a:ext>
                  </a:extLst>
                </a:gridCol>
                <a:gridCol w="3110814">
                  <a:extLst>
                    <a:ext uri="{9D8B030D-6E8A-4147-A177-3AD203B41FA5}">
                      <a16:colId xmlns:a16="http://schemas.microsoft.com/office/drawing/2014/main" val="708539668"/>
                    </a:ext>
                  </a:extLst>
                </a:gridCol>
              </a:tblGrid>
              <a:tr h="776175">
                <a:tc gridSpan="4"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ontserrat Medium" pitchFamily="2" charset="-52"/>
                          <a:cs typeface="Arial" panose="020B0604020202020204" pitchFamily="34" charset="0"/>
                        </a:rPr>
                        <a:t>Типы моделей насыщения в геологии терригенных коллекторов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7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49438"/>
                  </a:ext>
                </a:extLst>
              </a:tr>
              <a:tr h="4111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Электрометрическая модель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Капиллярно-гравитационная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 модель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Montserrat Light" pitchFamily="2" charset="-5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37058"/>
                  </a:ext>
                </a:extLst>
              </a:tr>
              <a:tr h="2261418">
                <a:tc row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Учет в каждой скважине в отдельности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  <a:cs typeface="Segoe UI Historic" panose="020B0502040204020203" pitchFamily="34" charset="0"/>
                      </a:endParaRPr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Общепринятый метод построения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  <a:cs typeface="Segoe UI Historic" panose="020B0502040204020203" pitchFamily="34" charset="0"/>
                      </a:endParaRPr>
                    </a:p>
                    <a:p>
                      <a:pPr marL="285750" indent="-28575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Не требует спец. исследований керна.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Менее чувствителен к качеству каротажа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Отсутствие влияния разработки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Более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физичная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Возможность равновесной инициализации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177448"/>
                  </a:ext>
                </a:extLst>
              </a:tr>
              <a:tr h="21793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Не учитывает капиллярные эффекты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  <a:cs typeface="Segoe UI Historic" panose="020B0502040204020203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Влияние разработки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  <a:cs typeface="Segoe UI Historic" panose="020B0502040204020203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Невозможность равновесной инициализации в ГДМ.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Необходимость качественных спец. исследований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Roboto Light" panose="02000000000000000000" pitchFamily="2" charset="0"/>
                        <a:ea typeface="Roboto Light" panose="02000000000000000000" pitchFamily="2" charset="0"/>
                        <a:cs typeface="Segoe UI Historic" panose="020B0502040204020203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Более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осредененный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 показатель насыщенности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Segoe UI Historic" panose="020B0502040204020203" pitchFamily="34" charset="0"/>
                        </a:rPr>
                        <a:t>;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51539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1" name="Плюс 90"/>
          <p:cNvSpPr/>
          <p:nvPr/>
        </p:nvSpPr>
        <p:spPr>
          <a:xfrm>
            <a:off x="3272159" y="1934247"/>
            <a:ext cx="2514369" cy="2402170"/>
          </a:xfrm>
          <a:prstGeom prst="mathPlus">
            <a:avLst>
              <a:gd name="adj1" fmla="val 10597"/>
            </a:avLst>
          </a:prstGeom>
          <a:solidFill>
            <a:srgbClr val="7FD7A7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Medium" pitchFamily="2" charset="-52"/>
            </a:endParaRPr>
          </a:p>
        </p:txBody>
      </p:sp>
      <p:sp>
        <p:nvSpPr>
          <p:cNvPr id="92" name="Минус 91"/>
          <p:cNvSpPr/>
          <p:nvPr/>
        </p:nvSpPr>
        <p:spPr>
          <a:xfrm>
            <a:off x="3319669" y="4134593"/>
            <a:ext cx="2419350" cy="2402170"/>
          </a:xfrm>
          <a:prstGeom prst="mathMinus">
            <a:avLst>
              <a:gd name="adj1" fmla="val 9245"/>
            </a:avLst>
          </a:prstGeom>
          <a:solidFill>
            <a:srgbClr val="7FD7A7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57850" y="135140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МОДЕЛИ НАСЫЩЕНИЯ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2</a:t>
            </a:fld>
            <a:endParaRPr lang="ru-RU" dirty="0"/>
          </a:p>
        </p:txBody>
      </p:sp>
      <p:pic>
        <p:nvPicPr>
          <p:cNvPr id="104" name="Рисунок 103"/>
          <p:cNvPicPr>
            <a:picLocks noChangeAspect="1"/>
          </p:cNvPicPr>
          <p:nvPr/>
        </p:nvPicPr>
        <p:blipFill rotWithShape="1">
          <a:blip r:embed="rId5"/>
          <a:srcRect l="37556"/>
          <a:stretch/>
        </p:blipFill>
        <p:spPr>
          <a:xfrm>
            <a:off x="334612" y="2327496"/>
            <a:ext cx="2359514" cy="2394729"/>
          </a:xfrm>
          <a:prstGeom prst="rect">
            <a:avLst/>
          </a:prstGeom>
        </p:spPr>
      </p:pic>
      <p:sp>
        <p:nvSpPr>
          <p:cNvPr id="106" name="Прямоугольник 105"/>
          <p:cNvSpPr/>
          <p:nvPr/>
        </p:nvSpPr>
        <p:spPr>
          <a:xfrm>
            <a:off x="277210" y="4895586"/>
            <a:ext cx="2281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 Light" pitchFamily="2" charset="-52"/>
              </a:rPr>
              <a:t>Пример (уравнение </a:t>
            </a:r>
          </a:p>
          <a:p>
            <a:r>
              <a:rPr lang="ru-RU" sz="1400" dirty="0">
                <a:latin typeface="Montserrat Light" pitchFamily="2" charset="-52"/>
              </a:rPr>
              <a:t>Арчи-Дахнова):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6600940" y="4895586"/>
            <a:ext cx="22810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 Light" pitchFamily="2" charset="-52"/>
              </a:rPr>
              <a:t>Пример (уравнение </a:t>
            </a:r>
          </a:p>
          <a:p>
            <a:r>
              <a:rPr lang="ru-RU" sz="1400" dirty="0">
                <a:latin typeface="Montserrat Light" pitchFamily="2" charset="-52"/>
              </a:rPr>
              <a:t>Брукса-Кори):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Прямоугольник 108"/>
              <p:cNvSpPr/>
              <p:nvPr/>
            </p:nvSpPr>
            <p:spPr>
              <a:xfrm>
                <a:off x="6238522" y="5475539"/>
                <a:ext cx="2931074" cy="524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500" i="1" spc="-100">
                          <a:latin typeface="Cambria Math" panose="02040503050406030204" pitchFamily="18" charset="0"/>
                        </a:rPr>
                        <m:t>Кв=Кво+</m:t>
                      </m:r>
                      <m:d>
                        <m:dPr>
                          <m:ctrlPr>
                            <a:rPr lang="ru-RU" sz="1500" i="1" spc="-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500" i="1" spc="-100">
                              <a:latin typeface="Cambria Math" panose="02040503050406030204" pitchFamily="18" charset="0"/>
                            </a:rPr>
                            <m:t>1−Кво</m:t>
                          </m:r>
                        </m:e>
                      </m:d>
                      <m:r>
                        <a:rPr lang="ru-RU" sz="1500" i="1" spc="-1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1500" i="1" spc="-1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spc="-10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  <m:t>Рвыт</m:t>
                              </m:r>
                            </m:num>
                            <m:den>
                              <m: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  <m:t>Рс</m:t>
                              </m:r>
                            </m:den>
                          </m:f>
                          <m:r>
                            <a:rPr lang="en-US" sz="1500" i="1" spc="-1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i="1" spc="-1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1500" spc="-100" dirty="0">
                  <a:latin typeface="Montserrat Medium" pitchFamily="2" charset="-52"/>
                </a:endParaRPr>
              </a:p>
            </p:txBody>
          </p:sp>
        </mc:Choice>
        <mc:Fallback xmlns="">
          <p:sp>
            <p:nvSpPr>
              <p:cNvPr id="109" name="Прямоугольник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22" y="5475539"/>
                <a:ext cx="2931074" cy="524567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люс 113"/>
          <p:cNvSpPr/>
          <p:nvPr/>
        </p:nvSpPr>
        <p:spPr>
          <a:xfrm>
            <a:off x="9242835" y="1927810"/>
            <a:ext cx="2514369" cy="2402170"/>
          </a:xfrm>
          <a:prstGeom prst="mathPlus">
            <a:avLst>
              <a:gd name="adj1" fmla="val 10597"/>
            </a:avLst>
          </a:prstGeom>
          <a:solidFill>
            <a:srgbClr val="7FD7A7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Medium" pitchFamily="2" charset="-52"/>
            </a:endParaRPr>
          </a:p>
        </p:txBody>
      </p:sp>
      <p:sp>
        <p:nvSpPr>
          <p:cNvPr id="115" name="Минус 114"/>
          <p:cNvSpPr/>
          <p:nvPr/>
        </p:nvSpPr>
        <p:spPr>
          <a:xfrm>
            <a:off x="9290345" y="4128156"/>
            <a:ext cx="2419350" cy="2402170"/>
          </a:xfrm>
          <a:prstGeom prst="mathMinus">
            <a:avLst>
              <a:gd name="adj1" fmla="val 9245"/>
            </a:avLst>
          </a:prstGeom>
          <a:solidFill>
            <a:srgbClr val="7FD7A7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7882" y="5423848"/>
                <a:ext cx="2931074" cy="581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500" i="1" spc="-100" smtClean="0">
                          <a:latin typeface="Cambria Math" panose="02040503050406030204" pitchFamily="18" charset="0"/>
                        </a:rPr>
                        <m:t>Кв=</m:t>
                      </m:r>
                      <m:sSup>
                        <m:sSupPr>
                          <m:ctrlPr>
                            <a:rPr lang="ru-RU" sz="1500" i="1" spc="-1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 spc="-10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pc="-10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500" b="0" i="1" spc="-10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500" b="0" i="1" spc="-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1500" b="0" i="1" spc="-10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в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ru-RU" sz="1500" i="1" spc="-1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500" b="0" i="1" spc="-10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ru-RU" sz="1500" b="0" i="1" spc="-100" smtClean="0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sub>
                                <m:sup>
                                  <m:r>
                                    <a:rPr lang="en-US" sz="1500" b="0" i="1" spc="-10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ru-RU" sz="1500" b="0" i="1" spc="-100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sz="1500" i="1" spc="-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500" b="0" i="1" spc="-10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500" i="1" spc="-1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500" i="1" spc="-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i="1" spc="-1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1500" spc="-100" dirty="0">
                  <a:latin typeface="Montserrat Medium" pitchFamily="2" charset="-52"/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" y="5423848"/>
                <a:ext cx="2931074" cy="5813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435C62-B1FE-4812-903B-109425DE96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8204" y="2234415"/>
            <a:ext cx="2830117" cy="19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60859" y="9525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УСЛОВНОЕ МОДЕЛИРОВАНИЕ РАВНОВЕСНОГО НАСЫЩЕНИЯ БРУКСА-КОРИ В ГДМ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763778" y="6572250"/>
            <a:ext cx="453622" cy="293492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20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35567" y="996444"/>
            <a:ext cx="5846133" cy="171229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Таким образом в ГДМ задается: </a:t>
            </a:r>
          </a:p>
          <a:p>
            <a:pPr mar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SWL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зависимость как в геологии</a:t>
            </a:r>
          </a:p>
          <a:p>
            <a:pPr mar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PERM 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и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PORO 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зависимости как в геологии</a:t>
            </a:r>
          </a:p>
          <a:p>
            <a:pPr mar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SWOF 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(масштабированная таблица капиллярной кривой) из последнего пункта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PCW 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из последнего пункта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996444"/>
            <a:ext cx="6096000" cy="20467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>
                <a:latin typeface="Roboto Light" panose="02000000000000000000" pitchFamily="2" charset="0"/>
                <a:ea typeface="Roboto Light" panose="02000000000000000000" pitchFamily="2" charset="0"/>
              </a:rPr>
              <a:t>Типичные ошибки: </a:t>
            </a:r>
          </a:p>
          <a:p>
            <a:pPr indent="-342900">
              <a:spcAft>
                <a:spcPts val="600"/>
              </a:spcAft>
              <a:buAutoNum type="arabicParenR"/>
            </a:pPr>
            <a:r>
              <a:rPr lang="ru-RU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Нефизичные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корреляции (или её отсутствие) – с ростом ФЕС максимальное капиллярное давление системы монотонно растем </a:t>
            </a:r>
          </a:p>
          <a:p>
            <a:pPr indent="-342900">
              <a:spcAft>
                <a:spcPts val="600"/>
              </a:spcAft>
              <a:buAutoNum type="arabicParenR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Неправильное задание ВНК или ЗСВ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indent="-342900">
              <a:spcAft>
                <a:spcPts val="600"/>
              </a:spcAft>
              <a:buAutoNum type="arabicParenR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Неправильный выбор области </a:t>
            </a:r>
            <a:r>
              <a:rPr lang="ru-RU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водонасыщенности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и среднего значения </a:t>
            </a:r>
            <a:r>
              <a:rPr lang="ru-RU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Кпр_Кп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в ней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-27035" y="3709134"/>
            <a:ext cx="12168235" cy="2787239"/>
            <a:chOff x="23765" y="3772634"/>
            <a:chExt cx="12168235" cy="2787239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345" y="3772634"/>
              <a:ext cx="3981632" cy="2778101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5763" y="3788156"/>
              <a:ext cx="3866237" cy="2726944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765" y="3781772"/>
              <a:ext cx="4220533" cy="2759827"/>
            </a:xfrm>
            <a:prstGeom prst="rect">
              <a:avLst/>
            </a:prstGeom>
          </p:spPr>
        </p:pic>
        <p:cxnSp>
          <p:nvCxnSpPr>
            <p:cNvPr id="19" name="Прямая соединительная линия 18"/>
            <p:cNvCxnSpPr/>
            <p:nvPr/>
          </p:nvCxnSpPr>
          <p:spPr>
            <a:xfrm>
              <a:off x="8756537" y="4000266"/>
              <a:ext cx="26861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11455400" y="4000266"/>
              <a:ext cx="0" cy="21465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95250" y="3788157"/>
              <a:ext cx="12084050" cy="2771716"/>
            </a:xfrm>
            <a:prstGeom prst="rect">
              <a:avLst/>
            </a:prstGeom>
            <a:noFill/>
            <a:ln w="28575"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314661" y="3418824"/>
            <a:ext cx="12169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Montserrat" pitchFamily="2" charset="-52"/>
              </a:rPr>
              <a:t>Сопоставление насыщенности по ГМ и ГДМ</a:t>
            </a:r>
            <a:r>
              <a:rPr lang="en-US" b="1" dirty="0">
                <a:latin typeface="Montserrat" pitchFamily="2" charset="-52"/>
              </a:rPr>
              <a:t> (</a:t>
            </a:r>
            <a:r>
              <a:rPr lang="ru-RU" b="1" dirty="0">
                <a:latin typeface="Montserrat" pitchFamily="2" charset="-52"/>
              </a:rPr>
              <a:t>тер. девон)</a:t>
            </a:r>
          </a:p>
        </p:txBody>
      </p:sp>
    </p:spTree>
    <p:extLst>
      <p:ext uri="{BB962C8B-B14F-4D97-AF65-F5344CB8AC3E}">
        <p14:creationId xmlns:p14="http://schemas.microsoft.com/office/powerpoint/2010/main" val="383367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60859" y="216867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ВСПОМОГАТЕЛЬНЫЕ МАТЕРИАЛЫ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21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661" y="869500"/>
            <a:ext cx="8629072" cy="542969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Урок от </a:t>
            </a:r>
            <a:r>
              <a:rPr lang="ru-RU" dirty="0" err="1">
                <a:latin typeface="Roboto Light" panose="02000000000000000000" pitchFamily="2" charset="0"/>
                <a:ea typeface="Roboto Light" panose="02000000000000000000" pitchFamily="2" charset="0"/>
              </a:rPr>
              <a:t>тНавигатор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 по построению равновесной и неравновесной инициализации с разбором основных особенностей методик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hlinkClick r:id="rId5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>
                <a:latin typeface="Roboto Light" panose="02000000000000000000" pitchFamily="2" charset="0"/>
                <a:ea typeface="Roboto Light" panose="02000000000000000000" pitchFamily="2" charset="0"/>
                <a:hlinkClick r:id="rId5"/>
              </a:rPr>
              <a:t>https://youtu.be/PtOFg-RQar4?si=YCfgnuBJGEoo86bc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>
                <a:latin typeface="Roboto Light" panose="02000000000000000000" pitchFamily="2" charset="0"/>
                <a:ea typeface="Roboto Light" panose="02000000000000000000" pitchFamily="2" charset="0"/>
                <a:hlinkClick r:id="rId6"/>
              </a:rPr>
              <a:t>https://youtu.be/zz8QcAzC-so?si=umiLDw_3gHE1ECWU</a:t>
            </a:r>
            <a:endParaRPr lang="ru-RU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l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Методика построения насыщенности в ГМ (затрагиваются большинство методик достаточно подробно)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u="sng" dirty="0">
                <a:latin typeface="Roboto Light" panose="02000000000000000000" pitchFamily="2" charset="0"/>
                <a:ea typeface="Roboto Light" panose="02000000000000000000" pitchFamily="2" charset="0"/>
                <a:hlinkClick r:id="rId7"/>
              </a:rPr>
              <a:t>https://www.youtube.com/live/UTpEBybpqLE?si=ON2qiKbbM1p1HSOU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l"/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u="sng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ru-RU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39" y="678532"/>
            <a:ext cx="2844800" cy="2844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39" y="3523332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6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75" y="0"/>
            <a:ext cx="442595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26311"/>
            <a:ext cx="12192000" cy="1384601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009D55"/>
                </a:solidFill>
                <a:latin typeface="Montserrat SemiBold" pitchFamily="2" charset="-52"/>
                <a:cs typeface="Gotham Pro" panose="02000503040000020004" pitchFamily="2" charset="0"/>
              </a:rPr>
              <a:t>Построение модели насыщения Брукс-Кори и ее равновесная инициализация в ГДМ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" y="271321"/>
            <a:ext cx="2202792" cy="6288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90" y="5256677"/>
            <a:ext cx="1798635" cy="820273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325438" y="2696352"/>
            <a:ext cx="4140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Ведущий инженер ПАО Татнефть</a:t>
            </a: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Файзрахманов Галим</a:t>
            </a:r>
          </a:p>
          <a:p>
            <a:pPr algn="r"/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+7 926 893-35-93</a:t>
            </a:r>
          </a:p>
          <a:p>
            <a:pPr algn="r"/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FayzrakhmanovGG@tatneft.ru</a:t>
            </a:r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 </a:t>
            </a:r>
          </a:p>
          <a:p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" pitchFamily="2" charset="-52"/>
              <a:cs typeface="Arial" panose="020B0604020202020204" pitchFamily="34" charset="0"/>
            </a:endParaRPr>
          </a:p>
          <a:p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" pitchFamily="2" charset="-52"/>
              <a:cs typeface="Arial" panose="020B0604020202020204" pitchFamily="34" charset="0"/>
            </a:endParaRP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Инженер 1 категории ПАО Татнефть</a:t>
            </a: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Еремеев Данил</a:t>
            </a:r>
          </a:p>
          <a:p>
            <a:pPr algn="r"/>
            <a:r>
              <a:rPr lang="ru-RU" sz="1600" kern="0" dirty="0">
                <a:latin typeface="Montserrat" pitchFamily="2" charset="-52"/>
                <a:cs typeface="Arial" panose="020B0604020202020204" pitchFamily="34" charset="0"/>
              </a:rPr>
              <a:t>+7 927 046-17-41</a:t>
            </a:r>
          </a:p>
          <a:p>
            <a:pPr algn="r"/>
            <a:r>
              <a:rPr lang="en-US" sz="1600" kern="0" dirty="0">
                <a:latin typeface="Montserrat" pitchFamily="2" charset="-52"/>
                <a:cs typeface="Arial" panose="020B0604020202020204" pitchFamily="34" charset="0"/>
              </a:rPr>
              <a:t>EremeevDV@tatneft.ru</a:t>
            </a:r>
            <a:r>
              <a:rPr lang="ru-RU" sz="1600" kern="0" dirty="0">
                <a:latin typeface="Montserrat" pitchFamily="2" charset="-52"/>
                <a:cs typeface="Arial" panose="020B0604020202020204" pitchFamily="34" charset="0"/>
              </a:rPr>
              <a:t> </a:t>
            </a:r>
          </a:p>
          <a:p>
            <a:endParaRPr lang="en-US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" pitchFamily="2" charset="-52"/>
              <a:cs typeface="Arial" panose="020B0604020202020204" pitchFamily="34" charset="0"/>
            </a:endParaRPr>
          </a:p>
          <a:p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" pitchFamily="2" charset="-52"/>
              <a:cs typeface="Arial" panose="020B0604020202020204" pitchFamily="34" charset="0"/>
            </a:endParaRP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Ведущий инженер ПАО Татнефть</a:t>
            </a:r>
          </a:p>
          <a:p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Мавлявов Ильнур</a:t>
            </a:r>
          </a:p>
          <a:p>
            <a:pPr algn="r"/>
            <a:r>
              <a:rPr lang="ru-RU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+7 917 920-34-38</a:t>
            </a:r>
          </a:p>
          <a:p>
            <a:pPr algn="r"/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itchFamily="2" charset="-52"/>
                <a:cs typeface="Arial" panose="020B0604020202020204" pitchFamily="34" charset="0"/>
              </a:rPr>
              <a:t>MavlyavovIR@tatneft.ru</a:t>
            </a:r>
            <a:endParaRPr lang="ru-RU" sz="1600" kern="0" dirty="0">
              <a:solidFill>
                <a:schemeClr val="tx1">
                  <a:lumMod val="95000"/>
                  <a:lumOff val="5000"/>
                </a:schemeClr>
              </a:solidFill>
              <a:latin typeface="Montserrat" pitchFamily="2" charset="-52"/>
              <a:cs typeface="Arial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5" y="1114904"/>
            <a:ext cx="10591795" cy="0"/>
          </a:xfrm>
          <a:prstGeom prst="line">
            <a:avLst/>
          </a:prstGeom>
          <a:ln w="31750">
            <a:solidFill>
              <a:srgbClr val="F03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162630" y="2436548"/>
            <a:ext cx="9800770" cy="0"/>
          </a:xfrm>
          <a:prstGeom prst="line">
            <a:avLst/>
          </a:prstGeom>
          <a:ln w="31750">
            <a:solidFill>
              <a:srgbClr val="009D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5295900" y="4167901"/>
            <a:ext cx="6896100" cy="1088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Suisse Int'l Black" panose="020B0A04000000000000" pitchFamily="34" charset="-78"/>
                <a:ea typeface="+mn-ea"/>
                <a:cs typeface="Suisse Int'l Black" panose="020B0A04000000000000" pitchFamily="34" charset="-78"/>
              </a:rPr>
              <a:t>СПАСИБО ЗА </a:t>
            </a:r>
            <a:r>
              <a:rPr lang="ru-RU" sz="5400" spc="500" dirty="0">
                <a:latin typeface="Suisse Int'l Black" panose="020B0A04000000000000" pitchFamily="34" charset="-78"/>
                <a:ea typeface="+mn-ea"/>
                <a:cs typeface="Suisse Int'l Black" panose="020B0A04000000000000" pitchFamily="34" charset="-78"/>
              </a:rPr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4128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65797" y="0"/>
            <a:ext cx="4426203" cy="311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24777" r="8922" b="18365"/>
          <a:stretch/>
        </p:blipFill>
        <p:spPr>
          <a:xfrm>
            <a:off x="0" y="0"/>
            <a:ext cx="5561354" cy="29654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0405"/>
            <a:ext cx="5341257" cy="37275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743" y="3130404"/>
            <a:ext cx="5341257" cy="372759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5100" y="4089400"/>
            <a:ext cx="32893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850743" y="4102100"/>
            <a:ext cx="32893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8495393" y="344524"/>
            <a:ext cx="2438400" cy="24224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900000">
            <a:off x="9752128" y="79943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4 м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1713593" y="344524"/>
            <a:ext cx="2438400" cy="24224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8900000">
            <a:off x="2574191" y="660939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1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0 регионов 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равновесия</a:t>
            </a:r>
          </a:p>
        </p:txBody>
      </p:sp>
    </p:spTree>
    <p:extLst>
      <p:ext uri="{BB962C8B-B14F-4D97-AF65-F5344CB8AC3E}">
        <p14:creationId xmlns:p14="http://schemas.microsoft.com/office/powerpoint/2010/main" val="306981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60859" y="-36533"/>
            <a:ext cx="99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МОДЕЛИРОВАНИЕ РАВНОВЕСНОГО НАСЫЩЕНИЯ. УСКОРЕННЫЙ МЕТОД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24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5856" y="1074136"/>
            <a:ext cx="3204755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81971" y="1026484"/>
            <a:ext cx="8018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220" y="1141899"/>
            <a:ext cx="25031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300" dirty="0">
                <a:latin typeface="Montserrat" pitchFamily="2" charset="-52"/>
              </a:rPr>
              <a:t>Поиск корреляции максимального капиллярного давления по готовому кубу </a:t>
            </a:r>
            <a:r>
              <a:rPr lang="ru-RU" sz="1300" dirty="0" err="1">
                <a:latin typeface="Montserrat" pitchFamily="2" charset="-52"/>
              </a:rPr>
              <a:t>водонасыщенности</a:t>
            </a:r>
            <a:endParaRPr lang="ru-RU" sz="1300" dirty="0">
              <a:latin typeface="Montserrat" pitchFamily="2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321321"/>
            <a:ext cx="3383793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На </a:t>
            </a:r>
            <a:r>
              <a:rPr lang="ru-RU" sz="13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кроссплот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 капиллярного давления от нормированной </a:t>
            </a:r>
            <a:r>
              <a:rPr lang="ru-RU" sz="13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водонасыщенности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 добавляем степенную линию тренда (тип зависимости не играет роль – главное сохранять </a:t>
            </a:r>
            <a:r>
              <a:rPr lang="ru-RU" sz="13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физичность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7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 Получаем куб PCW_TREND – куб тренда (вероятного значения) капиллярного давления при нормированной </a:t>
            </a:r>
            <a:r>
              <a:rPr lang="ru-RU" sz="13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водонасыщеннсти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</a:p>
          <a:p>
            <a:pPr marL="7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PCW_HACK</a:t>
            </a:r>
            <a:r>
              <a:rPr lang="en-US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=</a:t>
            </a:r>
            <a:r>
              <a:rPr lang="en-US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marL="72000">
              <a:spcAft>
                <a:spcPts val="1200"/>
              </a:spcAft>
            </a:pPr>
            <a:r>
              <a:rPr lang="ru-RU" sz="13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Pc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_</a:t>
            </a:r>
            <a:r>
              <a:rPr lang="en-US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max * (</a:t>
            </a:r>
            <a:r>
              <a:rPr lang="ru-RU" sz="13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ru-RU" sz="1300" baseline="-25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lang="en-US" sz="1300" baseline="-25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/ PCW_TREND</a:t>
            </a:r>
            <a:r>
              <a:rPr lang="en-US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 - куб максимального капиллярного давления передаваемый в ГДМ.</a:t>
            </a:r>
          </a:p>
          <a:p>
            <a:pPr marL="7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300" dirty="0">
                <a:latin typeface="Roboto Light" panose="02000000000000000000" pitchFamily="2" charset="0"/>
                <a:ea typeface="Roboto Light" panose="02000000000000000000" pitchFamily="2" charset="0"/>
              </a:rPr>
              <a:t>Данный куб стоит ограничить от слишком больших и маленьких значений без значительного влияния на распределение. 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0B47C41-84E2-4F6C-9644-548D50FEC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505" y="2292947"/>
            <a:ext cx="4334395" cy="406757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2A3D7CC-55A8-4987-84C4-899F73003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734" y="3716955"/>
            <a:ext cx="3711852" cy="2624798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3501117" y="2292947"/>
            <a:ext cx="4334783" cy="4100578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178841" y="2302272"/>
            <a:ext cx="3853638" cy="4091253"/>
          </a:xfrm>
          <a:prstGeom prst="rect">
            <a:avLst/>
          </a:prstGeom>
          <a:noFill/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01115" y="1090215"/>
            <a:ext cx="85313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PCW_TREND – зависимость описанная линией тренда </a:t>
            </a:r>
          </a:p>
          <a:p>
            <a:r>
              <a:rPr lang="ru-RU" sz="1400" dirty="0">
                <a:latin typeface="Montserrat" pitchFamily="2" charset="-52"/>
              </a:rPr>
              <a:t>PCW_HACK = </a:t>
            </a:r>
            <a:r>
              <a:rPr lang="ru-RU" sz="1400" dirty="0" err="1">
                <a:latin typeface="Montserrat" pitchFamily="2" charset="-52"/>
              </a:rPr>
              <a:t>Pc</a:t>
            </a:r>
            <a:r>
              <a:rPr lang="ru-RU" sz="1400" dirty="0">
                <a:latin typeface="Montserrat" pitchFamily="2" charset="-52"/>
              </a:rPr>
              <a:t>_</a:t>
            </a:r>
            <a:r>
              <a:rPr lang="en-US" sz="1400" dirty="0">
                <a:latin typeface="Montserrat" pitchFamily="2" charset="-52"/>
              </a:rPr>
              <a:t>max * (</a:t>
            </a:r>
            <a:r>
              <a:rPr lang="ru-RU" sz="1400" dirty="0">
                <a:latin typeface="Montserrat" pitchFamily="2" charset="-52"/>
              </a:rPr>
              <a:t> </a:t>
            </a:r>
            <a:r>
              <a:rPr lang="ru-RU" sz="1400" dirty="0" err="1">
                <a:latin typeface="Montserrat" pitchFamily="2" charset="-52"/>
              </a:rPr>
              <a:t>Pc</a:t>
            </a:r>
            <a:r>
              <a:rPr lang="ru-RU" sz="1400" dirty="0">
                <a:latin typeface="Montserrat" pitchFamily="2" charset="-52"/>
              </a:rPr>
              <a:t> / PCW_TREND )</a:t>
            </a:r>
          </a:p>
          <a:p>
            <a:r>
              <a:rPr lang="ru-RU" sz="1400" dirty="0">
                <a:latin typeface="Montserrat" pitchFamily="2" charset="-52"/>
              </a:rPr>
              <a:t>	Напр. PCW_TREND  = 2.2 * ( </a:t>
            </a:r>
            <a:r>
              <a:rPr lang="en-US" sz="1400" dirty="0">
                <a:latin typeface="Montserrat" pitchFamily="2" charset="-52"/>
              </a:rPr>
              <a:t>0.03</a:t>
            </a:r>
            <a:r>
              <a:rPr lang="ru-RU" sz="1400" dirty="0">
                <a:latin typeface="Montserrat" pitchFamily="2" charset="-52"/>
              </a:rPr>
              <a:t>8</a:t>
            </a:r>
            <a:r>
              <a:rPr lang="en-US" sz="1400" dirty="0">
                <a:latin typeface="Montserrat" pitchFamily="2" charset="-52"/>
              </a:rPr>
              <a:t> * Pow(SWAT_SCALED , ( -0.9</a:t>
            </a:r>
            <a:r>
              <a:rPr lang="ru-RU" sz="1400" dirty="0">
                <a:latin typeface="Montserrat" pitchFamily="2" charset="-52"/>
              </a:rPr>
              <a:t>1</a:t>
            </a:r>
            <a:r>
              <a:rPr lang="en-US" sz="1400" dirty="0">
                <a:latin typeface="Montserrat" pitchFamily="2" charset="-52"/>
              </a:rPr>
              <a:t>) )</a:t>
            </a:r>
            <a:r>
              <a:rPr lang="ru-RU" sz="1400" dirty="0">
                <a:latin typeface="Montserrat" pitchFamily="2" charset="-52"/>
              </a:rPr>
              <a:t> )</a:t>
            </a:r>
          </a:p>
          <a:p>
            <a:endParaRPr lang="ru-RU" sz="1400" dirty="0">
              <a:latin typeface="Montserrat" pitchFamily="2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41969" y="1916067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Pc</a:t>
            </a:r>
            <a:r>
              <a:rPr lang="ru-R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_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max </a:t>
            </a:r>
            <a:endParaRPr lang="ru-RU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835900" y="1937086"/>
            <a:ext cx="1389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PCW_TREND</a:t>
            </a:r>
            <a:endParaRPr lang="ru-RU" sz="1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rot="5400000">
            <a:off x="8533691" y="135649"/>
            <a:ext cx="207783" cy="3395091"/>
          </a:xfrm>
          <a:prstGeom prst="rightBrace">
            <a:avLst>
              <a:gd name="adj1" fmla="val 73889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617368" y="1729303"/>
            <a:ext cx="0" cy="2147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1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Таблица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5241"/>
              </p:ext>
            </p:extLst>
          </p:nvPr>
        </p:nvGraphicFramePr>
        <p:xfrm>
          <a:off x="95250" y="784416"/>
          <a:ext cx="12004459" cy="56281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46008">
                  <a:extLst>
                    <a:ext uri="{9D8B030D-6E8A-4147-A177-3AD203B41FA5}">
                      <a16:colId xmlns:a16="http://schemas.microsoft.com/office/drawing/2014/main" val="2991638615"/>
                    </a:ext>
                  </a:extLst>
                </a:gridCol>
                <a:gridCol w="5958451">
                  <a:extLst>
                    <a:ext uri="{9D8B030D-6E8A-4147-A177-3AD203B41FA5}">
                      <a16:colId xmlns:a16="http://schemas.microsoft.com/office/drawing/2014/main" val="336526854"/>
                    </a:ext>
                  </a:extLst>
                </a:gridCol>
              </a:tblGrid>
              <a:tr h="776175">
                <a:tc gridSpan="2"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ontserrat Medium" pitchFamily="2" charset="-52"/>
                          <a:cs typeface="Arial" panose="020B0604020202020204" pitchFamily="34" charset="0"/>
                        </a:rPr>
                        <a:t>Сравнение моделей насыщения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7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49438"/>
                  </a:ext>
                </a:extLst>
              </a:tr>
              <a:tr h="411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Электрометрическая модель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Капиллярно-гравитационная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 модель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Montserrat Light" pitchFamily="2" charset="-5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737058"/>
                  </a:ext>
                </a:extLst>
              </a:tr>
              <a:tr h="4440765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177448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3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809CA0-C67A-41DA-8A10-DCB70C857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88" y="2051804"/>
            <a:ext cx="4828149" cy="45867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BE0D42-D763-42AC-A21B-9818BF5E2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518" y="2003345"/>
            <a:ext cx="4906265" cy="46352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A4FE9B-5025-4A9E-BEDF-B62400434788}"/>
              </a:ext>
            </a:extLst>
          </p:cNvPr>
          <p:cNvSpPr/>
          <p:nvPr/>
        </p:nvSpPr>
        <p:spPr>
          <a:xfrm>
            <a:off x="2057850" y="135140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МОДЕЛИ НАСЫЩЕНИЯ</a:t>
            </a:r>
          </a:p>
        </p:txBody>
      </p:sp>
    </p:spTree>
    <p:extLst>
      <p:ext uri="{BB962C8B-B14F-4D97-AF65-F5344CB8AC3E}">
        <p14:creationId xmlns:p14="http://schemas.microsoft.com/office/powerpoint/2010/main" val="288637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86260" y="136412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ОБЩИЙ ВИД МОДЕЛИ НАСЫЩЕНИЯ В ГМ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4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9B635A-BC3F-40FF-9D74-0F7809199863}"/>
              </a:ext>
            </a:extLst>
          </p:cNvPr>
          <p:cNvSpPr/>
          <p:nvPr/>
        </p:nvSpPr>
        <p:spPr>
          <a:xfrm>
            <a:off x="8883" y="5537502"/>
            <a:ext cx="3215872" cy="132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B5B5551-3FD7-411F-9241-04A6BA43EFAB}"/>
              </a:ext>
            </a:extLst>
          </p:cNvPr>
          <p:cNvGrpSpPr/>
          <p:nvPr/>
        </p:nvGrpSpPr>
        <p:grpSpPr>
          <a:xfrm>
            <a:off x="351047" y="929307"/>
            <a:ext cx="11014826" cy="5827094"/>
            <a:chOff x="603972" y="1732860"/>
            <a:chExt cx="10070730" cy="4900318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788A6444-40F8-4479-9BBD-32E6FFDCC2B7}"/>
                </a:ext>
              </a:extLst>
            </p:cNvPr>
            <p:cNvGrpSpPr/>
            <p:nvPr/>
          </p:nvGrpSpPr>
          <p:grpSpPr>
            <a:xfrm>
              <a:off x="4816158" y="1905866"/>
              <a:ext cx="5299704" cy="4727312"/>
              <a:chOff x="6556058" y="3150466"/>
              <a:chExt cx="5299704" cy="4727312"/>
            </a:xfrm>
          </p:grpSpPr>
          <p:sp>
            <p:nvSpPr>
              <p:cNvPr id="38" name="Хорда 37">
                <a:extLst>
                  <a:ext uri="{FF2B5EF4-FFF2-40B4-BE49-F238E27FC236}">
                    <a16:creationId xmlns:a16="http://schemas.microsoft.com/office/drawing/2014/main" id="{5B5289F2-8FD0-414B-86BB-F94108EBB041}"/>
                  </a:ext>
                </a:extLst>
              </p:cNvPr>
              <p:cNvSpPr/>
              <p:nvPr/>
            </p:nvSpPr>
            <p:spPr>
              <a:xfrm>
                <a:off x="6556058" y="3150466"/>
                <a:ext cx="5299704" cy="4727312"/>
              </a:xfrm>
              <a:prstGeom prst="chord">
                <a:avLst>
                  <a:gd name="adj1" fmla="val 10548060"/>
                  <a:gd name="adj2" fmla="val 264731"/>
                </a:avLst>
              </a:prstGeom>
              <a:gradFill>
                <a:gsLst>
                  <a:gs pos="90000">
                    <a:srgbClr val="00B0F0"/>
                  </a:gs>
                  <a:gs pos="14000">
                    <a:schemeClr val="accent2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9" name="Хорда 38">
                <a:extLst>
                  <a:ext uri="{FF2B5EF4-FFF2-40B4-BE49-F238E27FC236}">
                    <a16:creationId xmlns:a16="http://schemas.microsoft.com/office/drawing/2014/main" id="{39467E93-892C-4722-8839-77483CBC21E5}"/>
                  </a:ext>
                </a:extLst>
              </p:cNvPr>
              <p:cNvSpPr/>
              <p:nvPr/>
            </p:nvSpPr>
            <p:spPr>
              <a:xfrm>
                <a:off x="7775167" y="4208222"/>
                <a:ext cx="2861484" cy="2795643"/>
              </a:xfrm>
              <a:prstGeom prst="chord">
                <a:avLst>
                  <a:gd name="adj1" fmla="val 10548060"/>
                  <a:gd name="adj2" fmla="val 2647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EE856B6-6C18-4F69-88DF-69DFE7920AF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0" y="2388499"/>
              <a:ext cx="856818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B825A83-724A-49FC-8CC8-E7649714E99F}"/>
                </a:ext>
              </a:extLst>
            </p:cNvPr>
            <p:cNvCxnSpPr>
              <a:cxnSpLocks/>
            </p:cNvCxnSpPr>
            <p:nvPr/>
          </p:nvCxnSpPr>
          <p:spPr>
            <a:xfrm>
              <a:off x="4672148" y="4453505"/>
              <a:ext cx="5634002" cy="1228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61C011-837E-4FB0-BE1B-6B0865E8AC2B}"/>
                </a:ext>
              </a:extLst>
            </p:cNvPr>
            <p:cNvSpPr txBox="1"/>
            <p:nvPr/>
          </p:nvSpPr>
          <p:spPr>
            <a:xfrm>
              <a:off x="10045663" y="4188434"/>
              <a:ext cx="629039" cy="3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Montserrat Medium" pitchFamily="2" charset="-52"/>
                </a:rPr>
                <a:t>ЗЧВ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7E4CB-C606-42D9-A2C6-ABFD2CF41D83}"/>
                </a:ext>
              </a:extLst>
            </p:cNvPr>
            <p:cNvSpPr txBox="1"/>
            <p:nvPr/>
          </p:nvSpPr>
          <p:spPr>
            <a:xfrm>
              <a:off x="9003616" y="2145191"/>
              <a:ext cx="649557" cy="3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Montserrat Medium" pitchFamily="2" charset="-52"/>
                </a:defRPr>
              </a:lvl1pPr>
            </a:lstStyle>
            <a:p>
              <a:r>
                <a:rPr lang="ru-RU" dirty="0"/>
                <a:t>ЗПН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2FDA9-EE11-4F78-A07B-DB9F495EDB18}"/>
                </a:ext>
              </a:extLst>
            </p:cNvPr>
            <p:cNvSpPr txBox="1"/>
            <p:nvPr/>
          </p:nvSpPr>
          <p:spPr>
            <a:xfrm>
              <a:off x="4956442" y="4465232"/>
              <a:ext cx="103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Montserrat Medium" pitchFamily="2" charset="-52"/>
                </a:rPr>
                <a:t>ВОДА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9D4FDB-6FAD-4CF2-A06F-CAAA8AAC3961}"/>
                </a:ext>
              </a:extLst>
            </p:cNvPr>
            <p:cNvSpPr txBox="1"/>
            <p:nvPr/>
          </p:nvSpPr>
          <p:spPr>
            <a:xfrm>
              <a:off x="6035267" y="2575230"/>
              <a:ext cx="3003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bg1"/>
                  </a:solidFill>
                  <a:latin typeface="Montserrat Medium" pitchFamily="2" charset="-52"/>
                </a:rPr>
                <a:t>НЕФТЬ+ВОДА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2C7888-5D9C-4217-BD98-891566E271DD}"/>
                </a:ext>
              </a:extLst>
            </p:cNvPr>
            <p:cNvSpPr txBox="1"/>
            <p:nvPr/>
          </p:nvSpPr>
          <p:spPr>
            <a:xfrm>
              <a:off x="7019474" y="1985832"/>
              <a:ext cx="1155919" cy="336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Montserrat Medium" pitchFamily="2" charset="-52"/>
                </a:rPr>
                <a:t>НЕФТЬ</a:t>
              </a: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7386F0-5921-437C-BC6A-13F1901F89A2}"/>
                </a:ext>
              </a:extLst>
            </p:cNvPr>
            <p:cNvCxnSpPr>
              <a:cxnSpLocks/>
            </p:cNvCxnSpPr>
            <p:nvPr/>
          </p:nvCxnSpPr>
          <p:spPr>
            <a:xfrm>
              <a:off x="611292" y="3683899"/>
              <a:ext cx="969485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6B9719-A196-4D59-8DCF-F3EFE2D8673E}"/>
                </a:ext>
              </a:extLst>
            </p:cNvPr>
            <p:cNvSpPr txBox="1"/>
            <p:nvPr/>
          </p:nvSpPr>
          <p:spPr>
            <a:xfrm>
              <a:off x="9948657" y="3431755"/>
              <a:ext cx="649557" cy="3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Montserrat Medium" pitchFamily="2" charset="-52"/>
                </a:defRPr>
              </a:lvl1pPr>
            </a:lstStyle>
            <a:p>
              <a:r>
                <a:rPr lang="ru-RU" dirty="0"/>
                <a:t>ВНК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3D8FDA-77C5-4B16-A630-0826642F081B}"/>
                </a:ext>
              </a:extLst>
            </p:cNvPr>
            <p:cNvSpPr txBox="1"/>
            <p:nvPr/>
          </p:nvSpPr>
          <p:spPr>
            <a:xfrm>
              <a:off x="2738553" y="4394672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4472C4"/>
                  </a:solidFill>
                  <a:latin typeface="Montserrat Medium" pitchFamily="2" charset="-52"/>
                </a:rPr>
                <a:t>1-</a:t>
              </a:r>
              <a:r>
                <a:rPr lang="en-US" dirty="0">
                  <a:solidFill>
                    <a:srgbClr val="4472C4"/>
                  </a:solidFill>
                  <a:latin typeface="Montserrat Medium" pitchFamily="2" charset="-52"/>
                </a:rPr>
                <a:t>SOWCR</a:t>
              </a:r>
              <a:endParaRPr lang="ru-RU" dirty="0">
                <a:solidFill>
                  <a:srgbClr val="4472C4"/>
                </a:solidFill>
                <a:latin typeface="Montserrat Medium" pitchFamily="2" charset="-52"/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1144E15-E3E7-4456-AA3B-E89FDE0ED5C7}"/>
                </a:ext>
              </a:extLst>
            </p:cNvPr>
            <p:cNvCxnSpPr/>
            <p:nvPr/>
          </p:nvCxnSpPr>
          <p:spPr>
            <a:xfrm>
              <a:off x="2794000" y="3683899"/>
              <a:ext cx="0" cy="929699"/>
            </a:xfrm>
            <a:prstGeom prst="line">
              <a:avLst/>
            </a:prstGeom>
            <a:ln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582F873-BA85-4CD0-A8B5-4ABE2E8CD30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310" y="2388499"/>
              <a:ext cx="0" cy="2225099"/>
            </a:xfrm>
            <a:prstGeom prst="line">
              <a:avLst/>
            </a:prstGeom>
            <a:ln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A6B2A-354C-468A-BB4B-59D777083348}"/>
                </a:ext>
              </a:extLst>
            </p:cNvPr>
            <p:cNvSpPr txBox="1"/>
            <p:nvPr/>
          </p:nvSpPr>
          <p:spPr>
            <a:xfrm>
              <a:off x="1002033" y="4416507"/>
              <a:ext cx="662748" cy="3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472C4"/>
                  </a:solidFill>
                  <a:latin typeface="Montserrat Medium" pitchFamily="2" charset="-52"/>
                </a:rPr>
                <a:t>SWL</a:t>
              </a:r>
              <a:endParaRPr lang="ru-RU" dirty="0">
                <a:solidFill>
                  <a:srgbClr val="4472C4"/>
                </a:solidFill>
                <a:latin typeface="Montserrat Medium" pitchFamily="2" charset="-52"/>
              </a:endParaRP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42C841EC-0115-4BD9-942E-2E4FF659F511}"/>
                </a:ext>
              </a:extLst>
            </p:cNvPr>
            <p:cNvGrpSpPr/>
            <p:nvPr/>
          </p:nvGrpSpPr>
          <p:grpSpPr>
            <a:xfrm>
              <a:off x="603972" y="1732860"/>
              <a:ext cx="4183613" cy="2766165"/>
              <a:chOff x="2355209" y="2972060"/>
              <a:chExt cx="4183613" cy="2766165"/>
            </a:xfrm>
          </p:grpSpPr>
          <p:sp>
            <p:nvSpPr>
              <p:cNvPr id="33" name="Полилиния: фигура 22">
                <a:extLst>
                  <a:ext uri="{FF2B5EF4-FFF2-40B4-BE49-F238E27FC236}">
                    <a16:creationId xmlns:a16="http://schemas.microsoft.com/office/drawing/2014/main" id="{5960E0BC-4FFD-433F-A0C8-BE8B2035F19F}"/>
                  </a:ext>
                </a:extLst>
              </p:cNvPr>
              <p:cNvSpPr/>
              <p:nvPr/>
            </p:nvSpPr>
            <p:spPr>
              <a:xfrm>
                <a:off x="2783582" y="3281482"/>
                <a:ext cx="3111500" cy="2410433"/>
              </a:xfrm>
              <a:custGeom>
                <a:avLst/>
                <a:gdLst>
                  <a:gd name="connsiteX0" fmla="*/ 3111500 w 3111500"/>
                  <a:gd name="connsiteY0" fmla="*/ 3098800 h 3098800"/>
                  <a:gd name="connsiteX1" fmla="*/ 2984500 w 3111500"/>
                  <a:gd name="connsiteY1" fmla="*/ 2540000 h 3098800"/>
                  <a:gd name="connsiteX2" fmla="*/ 2400300 w 3111500"/>
                  <a:gd name="connsiteY2" fmla="*/ 2324100 h 3098800"/>
                  <a:gd name="connsiteX3" fmla="*/ 698500 w 3111500"/>
                  <a:gd name="connsiteY3" fmla="*/ 1714500 h 3098800"/>
                  <a:gd name="connsiteX4" fmla="*/ 114300 w 3111500"/>
                  <a:gd name="connsiteY4" fmla="*/ 939800 h 3098800"/>
                  <a:gd name="connsiteX5" fmla="*/ 0 w 3111500"/>
                  <a:gd name="connsiteY5" fmla="*/ 0 h 309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1500" h="3098800">
                    <a:moveTo>
                      <a:pt x="3111500" y="3098800"/>
                    </a:moveTo>
                    <a:cubicBezTo>
                      <a:pt x="3107266" y="2883958"/>
                      <a:pt x="3103033" y="2669117"/>
                      <a:pt x="2984500" y="2540000"/>
                    </a:cubicBezTo>
                    <a:cubicBezTo>
                      <a:pt x="2865967" y="2410883"/>
                      <a:pt x="2400300" y="2324100"/>
                      <a:pt x="2400300" y="2324100"/>
                    </a:cubicBezTo>
                    <a:cubicBezTo>
                      <a:pt x="2019300" y="2186517"/>
                      <a:pt x="1079500" y="1945217"/>
                      <a:pt x="698500" y="1714500"/>
                    </a:cubicBezTo>
                    <a:cubicBezTo>
                      <a:pt x="317500" y="1483783"/>
                      <a:pt x="230717" y="1225550"/>
                      <a:pt x="114300" y="939800"/>
                    </a:cubicBezTo>
                    <a:cubicBezTo>
                      <a:pt x="-2117" y="654050"/>
                      <a:pt x="21167" y="247650"/>
                      <a:pt x="0" y="0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F00BA8-8137-47F2-9FAF-512BB73F8526}"/>
                  </a:ext>
                </a:extLst>
              </p:cNvPr>
              <p:cNvSpPr txBox="1"/>
              <p:nvPr/>
            </p:nvSpPr>
            <p:spPr>
              <a:xfrm>
                <a:off x="2355209" y="2972060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tserrat Medium" pitchFamily="2" charset="-52"/>
                  </a:rPr>
                  <a:t>Pc</a:t>
                </a:r>
                <a:endParaRPr lang="ru-RU" dirty="0">
                  <a:latin typeface="Montserrat Medium" pitchFamily="2" charset="-52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89DDD-45E4-4777-9167-D9AB32C8DD1B}"/>
                  </a:ext>
                </a:extLst>
              </p:cNvPr>
              <p:cNvSpPr txBox="1"/>
              <p:nvPr/>
            </p:nvSpPr>
            <p:spPr>
              <a:xfrm>
                <a:off x="6004701" y="536889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4472C4"/>
                    </a:solidFill>
                    <a:latin typeface="Montserrat Medium" pitchFamily="2" charset="-52"/>
                  </a:rPr>
                  <a:t>Sw</a:t>
                </a:r>
                <a:endParaRPr lang="ru-RU" dirty="0">
                  <a:solidFill>
                    <a:srgbClr val="4472C4"/>
                  </a:solidFill>
                  <a:latin typeface="Montserrat Medium" pitchFamily="2" charset="-52"/>
                </a:endParaRPr>
              </a:p>
            </p:txBody>
          </p: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28CEF269-D1C0-42BC-959A-9741DBB8D524}"/>
                  </a:ext>
                </a:extLst>
              </p:cNvPr>
              <p:cNvCxnSpPr/>
              <p:nvPr/>
            </p:nvCxnSpPr>
            <p:spPr>
              <a:xfrm>
                <a:off x="2367292" y="5690499"/>
                <a:ext cx="40589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B777C652-4785-4936-955C-FA0A8B8B3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62529" y="3159732"/>
                <a:ext cx="6390" cy="253076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EBBAD4F-FC60-4267-B82E-B4F0C69AA4A1}"/>
              </a:ext>
            </a:extLst>
          </p:cNvPr>
          <p:cNvSpPr txBox="1"/>
          <p:nvPr/>
        </p:nvSpPr>
        <p:spPr>
          <a:xfrm>
            <a:off x="10049811" y="3458450"/>
            <a:ext cx="200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Montserrat" pitchFamily="2" charset="-52"/>
              </a:rPr>
              <a:t>СВЯЗАННАЯ НЕФТЬ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2CF092-DF4F-4E8E-955C-69318A274354}"/>
              </a:ext>
            </a:extLst>
          </p:cNvPr>
          <p:cNvSpPr txBox="1"/>
          <p:nvPr/>
        </p:nvSpPr>
        <p:spPr>
          <a:xfrm>
            <a:off x="10052159" y="2209517"/>
            <a:ext cx="1952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400">
                <a:latin typeface="Montserrat SemiBold" pitchFamily="2" charset="-52"/>
              </a:defRPr>
            </a:lvl1pPr>
          </a:lstStyle>
          <a:p>
            <a:r>
              <a:rPr lang="ru-RU" dirty="0">
                <a:latin typeface="Montserrat" pitchFamily="2" charset="-52"/>
              </a:rPr>
              <a:t>ПОДВИЖНАЯ</a:t>
            </a:r>
          </a:p>
          <a:p>
            <a:r>
              <a:rPr lang="ru-RU" dirty="0">
                <a:latin typeface="Montserrat" pitchFamily="2" charset="-52"/>
              </a:rPr>
              <a:t>   НЕФТЬ И ВОДА</a:t>
            </a:r>
          </a:p>
          <a:p>
            <a:endParaRPr lang="ru-RU" dirty="0">
              <a:latin typeface="Montserrat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894FF7-90B1-4529-9874-83CD4F714D80}"/>
              </a:ext>
            </a:extLst>
          </p:cNvPr>
          <p:cNvSpPr txBox="1"/>
          <p:nvPr/>
        </p:nvSpPr>
        <p:spPr>
          <a:xfrm>
            <a:off x="9935462" y="943802"/>
            <a:ext cx="205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Montserrat" pitchFamily="2" charset="-52"/>
              </a:rPr>
              <a:t>СВЯЗАННАЯ </a:t>
            </a:r>
          </a:p>
          <a:p>
            <a:pPr algn="r"/>
            <a:r>
              <a:rPr lang="ru-RU" sz="1400" dirty="0">
                <a:latin typeface="Montserrat" pitchFamily="2" charset="-52"/>
              </a:rPr>
              <a:t>ВОДА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A0EDC5-47BB-434E-9EB1-3F3D38322751}"/>
              </a:ext>
            </a:extLst>
          </p:cNvPr>
          <p:cNvSpPr txBox="1"/>
          <p:nvPr/>
        </p:nvSpPr>
        <p:spPr>
          <a:xfrm>
            <a:off x="9617321" y="4210318"/>
            <a:ext cx="112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ВОДА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Таблица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239163"/>
                  </p:ext>
                </p:extLst>
              </p:nvPr>
            </p:nvGraphicFramePr>
            <p:xfrm>
              <a:off x="207819" y="4840860"/>
              <a:ext cx="5816226" cy="160210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938742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  <a:gridCol w="1938742">
                      <a:extLst>
                        <a:ext uri="{9D8B030D-6E8A-4147-A177-3AD203B41FA5}">
                          <a16:colId xmlns:a16="http://schemas.microsoft.com/office/drawing/2014/main" val="336526854"/>
                        </a:ext>
                      </a:extLst>
                    </a:gridCol>
                    <a:gridCol w="1938742">
                      <a:extLst>
                        <a:ext uri="{9D8B030D-6E8A-4147-A177-3AD203B41FA5}">
                          <a16:colId xmlns:a16="http://schemas.microsoft.com/office/drawing/2014/main" val="4096716309"/>
                        </a:ext>
                      </a:extLst>
                    </a:gridCol>
                  </a:tblGrid>
                  <a:tr h="360986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Кв=Кво+</m:t>
                                </m:r>
                                <m:d>
                                  <m:d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1−Кво</m:t>
                                    </m:r>
                                  </m:e>
                                </m:d>
                                <m:r>
                                  <a:rPr lang="ru-RU" sz="1800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ru-RU" sz="1800" b="0" dirty="0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Квн</m:t>
                                </m:r>
                              </m:oMath>
                            </m:oMathPara>
                          </a14:m>
                          <a:endParaRPr lang="ru-RU" sz="1800" b="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>
                        <a:solidFill>
                          <a:srgbClr val="7FD7A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5967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smtClean="0">
                                    <a:latin typeface="Cambria Math" panose="02040503050406030204" pitchFamily="18" charset="0"/>
                                  </a:rPr>
                                  <m:t>Квн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a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ru-RU" sz="1800" b="0" i="0" dirty="0" smtClean="0"/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dirty="0" smtClean="0"/>
                                  <m:t>fwl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/>
                                  <m:t>)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kern="0" baseline="0" smtClean="0">
                                    <a:latin typeface="Cambria Math" panose="02040503050406030204" pitchFamily="18" charset="0"/>
                                  </a:rPr>
                                  <m:t>Квн</m:t>
                                </m:r>
                                <m:r>
                                  <a:rPr lang="en-US" sz="1800" kern="0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800" i="1" kern="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0" baseline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u-RU" sz="1800" b="0" i="0" kern="0" baseline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ru-RU" sz="1800" i="1" kern="0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kern="0" baseline="0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en-US" sz="1800" kern="0" baseline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ru-RU" sz="1800" b="0" i="0" kern="0" baseline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kern="0" baseline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ru-RU" sz="1800" i="1" kern="0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800" kern="0" baseline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kern="0" baseline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kern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smtClean="0">
                                    <a:latin typeface="Cambria Math" panose="02040503050406030204" pitchFamily="18" charset="0"/>
                                  </a:rPr>
                                  <m:t>Квн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ru-RU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800">
                                            <a:latin typeface="Cambria Math" panose="02040503050406030204" pitchFamily="18" charset="0"/>
                                          </a:rPr>
                                          <m:t>Рвыт</m:t>
                                        </m:r>
                                      </m:num>
                                      <m:den>
                                        <m:r>
                                          <a:rPr lang="ru-RU" sz="1800">
                                            <a:latin typeface="Cambria Math" panose="02040503050406030204" pitchFamily="18" charset="0"/>
                                          </a:rPr>
                                          <m:t>Рс</m:t>
                                        </m:r>
                                      </m:den>
                                    </m:f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ru-RU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  <a:tr h="631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300" dirty="0">
                              <a:latin typeface="Montserrat" pitchFamily="2" charset="-52"/>
                            </a:rPr>
                            <a:t>Произвольная </a:t>
                          </a:r>
                          <a:endParaRPr lang="en-US" sz="1300" dirty="0">
                            <a:latin typeface="Montserrat" pitchFamily="2" charset="-52"/>
                          </a:endParaRPr>
                        </a:p>
                        <a:p>
                          <a:pPr algn="ctr"/>
                          <a:r>
                            <a:rPr lang="ru-RU" sz="1300" dirty="0">
                              <a:latin typeface="Montserrat" pitchFamily="2" charset="-52"/>
                            </a:rPr>
                            <a:t>зависимость</a:t>
                          </a:r>
                          <a:endParaRPr lang="ru-RU" sz="1300" dirty="0">
                            <a:solidFill>
                              <a:schemeClr val="tx1"/>
                            </a:solidFill>
                            <a:latin typeface="Montserrat" pitchFamily="2" charset="-5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dirty="0">
                              <a:latin typeface="Montserrat" pitchFamily="2" charset="-52"/>
                            </a:rPr>
                            <a:t>J </a:t>
                          </a:r>
                          <a:r>
                            <a:rPr lang="ru-RU" sz="1300" dirty="0">
                              <a:latin typeface="Montserrat" pitchFamily="2" charset="-52"/>
                            </a:rPr>
                            <a:t>функция</a:t>
                          </a:r>
                          <a:endParaRPr lang="ru-RU" sz="1300" dirty="0">
                            <a:solidFill>
                              <a:schemeClr val="tx1"/>
                            </a:solidFill>
                            <a:latin typeface="Montserrat" pitchFamily="2" charset="-5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latin typeface="Montserrat" pitchFamily="2" charset="-52"/>
                            </a:rPr>
                            <a:t>Брукс-Кори</a:t>
                          </a:r>
                          <a:endParaRPr lang="ru-RU" sz="1300" dirty="0">
                            <a:solidFill>
                              <a:schemeClr val="tx1"/>
                            </a:solidFill>
                            <a:latin typeface="Montserrat" pitchFamily="2" charset="-5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517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Таблица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239163"/>
                  </p:ext>
                </p:extLst>
              </p:nvPr>
            </p:nvGraphicFramePr>
            <p:xfrm>
              <a:off x="207819" y="4840860"/>
              <a:ext cx="5816226" cy="160210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938742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  <a:gridCol w="1938742">
                      <a:extLst>
                        <a:ext uri="{9D8B030D-6E8A-4147-A177-3AD203B41FA5}">
                          <a16:colId xmlns:a16="http://schemas.microsoft.com/office/drawing/2014/main" val="336526854"/>
                        </a:ext>
                      </a:extLst>
                    </a:gridCol>
                    <a:gridCol w="1938742">
                      <a:extLst>
                        <a:ext uri="{9D8B030D-6E8A-4147-A177-3AD203B41FA5}">
                          <a16:colId xmlns:a16="http://schemas.microsoft.com/office/drawing/2014/main" val="4096716309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5" t="-1667" r="-105" b="-3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60496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14" t="-61616" r="-200629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61616" r="-100000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629" t="-61616" r="-314" b="-1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  <a:tr h="631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300" dirty="0">
                              <a:latin typeface="Montserrat" pitchFamily="2" charset="-52"/>
                            </a:rPr>
                            <a:t>Произвольная </a:t>
                          </a:r>
                          <a:endParaRPr lang="en-US" sz="1300" dirty="0">
                            <a:latin typeface="Montserrat" pitchFamily="2" charset="-52"/>
                          </a:endParaRPr>
                        </a:p>
                        <a:p>
                          <a:pPr algn="ctr"/>
                          <a:r>
                            <a:rPr lang="ru-RU" sz="1300" dirty="0">
                              <a:latin typeface="Montserrat" pitchFamily="2" charset="-52"/>
                            </a:rPr>
                            <a:t>зависимость</a:t>
                          </a:r>
                          <a:endParaRPr lang="ru-RU" sz="1300" dirty="0">
                            <a:solidFill>
                              <a:schemeClr val="tx1"/>
                            </a:solidFill>
                            <a:latin typeface="Montserrat" pitchFamily="2" charset="-5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300" dirty="0">
                              <a:latin typeface="Montserrat" pitchFamily="2" charset="-52"/>
                            </a:rPr>
                            <a:t>J </a:t>
                          </a:r>
                          <a:r>
                            <a:rPr lang="ru-RU" sz="1300" dirty="0">
                              <a:latin typeface="Montserrat" pitchFamily="2" charset="-52"/>
                            </a:rPr>
                            <a:t>функция</a:t>
                          </a:r>
                          <a:endParaRPr lang="ru-RU" sz="1300" dirty="0">
                            <a:solidFill>
                              <a:schemeClr val="tx1"/>
                            </a:solidFill>
                            <a:latin typeface="Montserrat" pitchFamily="2" charset="-5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latin typeface="Montserrat" pitchFamily="2" charset="-52"/>
                            </a:rPr>
                            <a:t>Брукс-Кори</a:t>
                          </a:r>
                          <a:endParaRPr lang="ru-RU" sz="1300" dirty="0">
                            <a:solidFill>
                              <a:schemeClr val="tx1"/>
                            </a:solidFill>
                            <a:latin typeface="Montserrat" pitchFamily="2" charset="-5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51774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27327"/>
              </p:ext>
            </p:extLst>
          </p:nvPr>
        </p:nvGraphicFramePr>
        <p:xfrm>
          <a:off x="6228857" y="4840214"/>
          <a:ext cx="5765409" cy="16169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803">
                  <a:extLst>
                    <a:ext uri="{9D8B030D-6E8A-4147-A177-3AD203B41FA5}">
                      <a16:colId xmlns:a16="http://schemas.microsoft.com/office/drawing/2014/main" val="2991638615"/>
                    </a:ext>
                  </a:extLst>
                </a:gridCol>
                <a:gridCol w="1921803">
                  <a:extLst>
                    <a:ext uri="{9D8B030D-6E8A-4147-A177-3AD203B41FA5}">
                      <a16:colId xmlns:a16="http://schemas.microsoft.com/office/drawing/2014/main" val="336526854"/>
                    </a:ext>
                  </a:extLst>
                </a:gridCol>
                <a:gridCol w="1921803">
                  <a:extLst>
                    <a:ext uri="{9D8B030D-6E8A-4147-A177-3AD203B41FA5}">
                      <a16:colId xmlns:a16="http://schemas.microsoft.com/office/drawing/2014/main" val="4096716309"/>
                    </a:ext>
                  </a:extLst>
                </a:gridCol>
              </a:tblGrid>
              <a:tr h="37108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ontserrat Medium" pitchFamily="2" charset="-52"/>
                        </a:rPr>
                        <a:t>Принятые обозначения</a:t>
                      </a:r>
                    </a:p>
                  </a:txBody>
                  <a:tcPr anchor="ctr">
                    <a:solidFill>
                      <a:srgbClr val="7FD7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49438"/>
                  </a:ext>
                </a:extLst>
              </a:tr>
              <a:tr h="605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Montserrat Medium" pitchFamily="2" charset="-52"/>
                        </a:rPr>
                        <a:t>SWL</a:t>
                      </a:r>
                      <a:endParaRPr lang="ru-RU" dirty="0">
                        <a:solidFill>
                          <a:schemeClr val="tx1"/>
                        </a:solidFill>
                        <a:latin typeface="Montserrat Medium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Montserrat Medium" pitchFamily="2" charset="-52"/>
                        </a:rPr>
                        <a:t>SOWCR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Montserrat Medium" pitchFamily="2" charset="-52"/>
                        </a:rPr>
                        <a:t>SWn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737058"/>
                  </a:ext>
                </a:extLst>
              </a:tr>
              <a:tr h="640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+mn-cs"/>
                        </a:rPr>
                        <a:t>Связная вода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+mn-cs"/>
                        </a:rPr>
                        <a:t>Остаточная нефть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+mn-cs"/>
                        </a:rPr>
                        <a:t>Нормированная 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Montserrat" pitchFamily="2" charset="-52"/>
                          <a:ea typeface="+mn-ea"/>
                          <a:cs typeface="+mn-cs"/>
                        </a:rPr>
                        <a:t>водонасыщенность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Montserrat" pitchFamily="2" charset="-52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17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5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5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9B635A-BC3F-40FF-9D74-0F7809199863}"/>
              </a:ext>
            </a:extLst>
          </p:cNvPr>
          <p:cNvSpPr/>
          <p:nvPr/>
        </p:nvSpPr>
        <p:spPr>
          <a:xfrm>
            <a:off x="8883" y="5537502"/>
            <a:ext cx="3215872" cy="132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B5B5551-3FD7-411F-9241-04A6BA43EFAB}"/>
              </a:ext>
            </a:extLst>
          </p:cNvPr>
          <p:cNvGrpSpPr/>
          <p:nvPr/>
        </p:nvGrpSpPr>
        <p:grpSpPr>
          <a:xfrm>
            <a:off x="351047" y="929307"/>
            <a:ext cx="11014826" cy="5827094"/>
            <a:chOff x="603972" y="1732860"/>
            <a:chExt cx="10070730" cy="4900318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788A6444-40F8-4479-9BBD-32E6FFDCC2B7}"/>
                </a:ext>
              </a:extLst>
            </p:cNvPr>
            <p:cNvGrpSpPr/>
            <p:nvPr/>
          </p:nvGrpSpPr>
          <p:grpSpPr>
            <a:xfrm>
              <a:off x="4816158" y="1905866"/>
              <a:ext cx="5299704" cy="4727312"/>
              <a:chOff x="6556058" y="3150466"/>
              <a:chExt cx="5299704" cy="4727312"/>
            </a:xfrm>
          </p:grpSpPr>
          <p:sp>
            <p:nvSpPr>
              <p:cNvPr id="38" name="Хорда 37">
                <a:extLst>
                  <a:ext uri="{FF2B5EF4-FFF2-40B4-BE49-F238E27FC236}">
                    <a16:creationId xmlns:a16="http://schemas.microsoft.com/office/drawing/2014/main" id="{5B5289F2-8FD0-414B-86BB-F94108EBB041}"/>
                  </a:ext>
                </a:extLst>
              </p:cNvPr>
              <p:cNvSpPr/>
              <p:nvPr/>
            </p:nvSpPr>
            <p:spPr>
              <a:xfrm>
                <a:off x="6556058" y="3150466"/>
                <a:ext cx="5299704" cy="4727312"/>
              </a:xfrm>
              <a:prstGeom prst="chord">
                <a:avLst>
                  <a:gd name="adj1" fmla="val 10548060"/>
                  <a:gd name="adj2" fmla="val 264731"/>
                </a:avLst>
              </a:prstGeom>
              <a:gradFill>
                <a:gsLst>
                  <a:gs pos="90000">
                    <a:srgbClr val="00B0F0"/>
                  </a:gs>
                  <a:gs pos="14000">
                    <a:schemeClr val="accent2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9" name="Хорда 38">
                <a:extLst>
                  <a:ext uri="{FF2B5EF4-FFF2-40B4-BE49-F238E27FC236}">
                    <a16:creationId xmlns:a16="http://schemas.microsoft.com/office/drawing/2014/main" id="{39467E93-892C-4722-8839-77483CBC21E5}"/>
                  </a:ext>
                </a:extLst>
              </p:cNvPr>
              <p:cNvSpPr/>
              <p:nvPr/>
            </p:nvSpPr>
            <p:spPr>
              <a:xfrm>
                <a:off x="7775167" y="4208222"/>
                <a:ext cx="2861484" cy="2795643"/>
              </a:xfrm>
              <a:prstGeom prst="chord">
                <a:avLst>
                  <a:gd name="adj1" fmla="val 10548060"/>
                  <a:gd name="adj2" fmla="val 2647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EE856B6-6C18-4F69-88DF-69DFE7920AFF}"/>
                </a:ext>
              </a:extLst>
            </p:cNvPr>
            <p:cNvCxnSpPr>
              <a:cxnSpLocks/>
            </p:cNvCxnSpPr>
            <p:nvPr/>
          </p:nvCxnSpPr>
          <p:spPr>
            <a:xfrm>
              <a:off x="622300" y="2388499"/>
              <a:ext cx="856818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B825A83-724A-49FC-8CC8-E7649714E99F}"/>
                </a:ext>
              </a:extLst>
            </p:cNvPr>
            <p:cNvCxnSpPr>
              <a:cxnSpLocks/>
            </p:cNvCxnSpPr>
            <p:nvPr/>
          </p:nvCxnSpPr>
          <p:spPr>
            <a:xfrm>
              <a:off x="4541758" y="4451299"/>
              <a:ext cx="5811804" cy="1393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61C011-837E-4FB0-BE1B-6B0865E8AC2B}"/>
                </a:ext>
              </a:extLst>
            </p:cNvPr>
            <p:cNvSpPr txBox="1"/>
            <p:nvPr/>
          </p:nvSpPr>
          <p:spPr>
            <a:xfrm>
              <a:off x="10045663" y="4188434"/>
              <a:ext cx="629039" cy="3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Montserrat Medium" pitchFamily="2" charset="-52"/>
                </a:rPr>
                <a:t>ЗЧВ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7E4CB-C606-42D9-A2C6-ABFD2CF41D83}"/>
                </a:ext>
              </a:extLst>
            </p:cNvPr>
            <p:cNvSpPr txBox="1"/>
            <p:nvPr/>
          </p:nvSpPr>
          <p:spPr>
            <a:xfrm>
              <a:off x="9003616" y="2145191"/>
              <a:ext cx="649557" cy="3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Montserrat Medium" pitchFamily="2" charset="-52"/>
                </a:defRPr>
              </a:lvl1pPr>
            </a:lstStyle>
            <a:p>
              <a:r>
                <a:rPr lang="ru-RU" dirty="0"/>
                <a:t>ЗПН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2FDA9-EE11-4F78-A07B-DB9F495EDB18}"/>
                </a:ext>
              </a:extLst>
            </p:cNvPr>
            <p:cNvSpPr txBox="1"/>
            <p:nvPr/>
          </p:nvSpPr>
          <p:spPr>
            <a:xfrm>
              <a:off x="4956442" y="4465232"/>
              <a:ext cx="1030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Montserrat Medium" pitchFamily="2" charset="-52"/>
                </a:rPr>
                <a:t>ВОДА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9D4FDB-6FAD-4CF2-A06F-CAAA8AAC3961}"/>
                </a:ext>
              </a:extLst>
            </p:cNvPr>
            <p:cNvSpPr txBox="1"/>
            <p:nvPr/>
          </p:nvSpPr>
          <p:spPr>
            <a:xfrm>
              <a:off x="6035267" y="2575230"/>
              <a:ext cx="3003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bg1"/>
                  </a:solidFill>
                  <a:latin typeface="Montserrat Medium" pitchFamily="2" charset="-52"/>
                </a:rPr>
                <a:t>НЕФТЬ+ВОДА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2C7888-5D9C-4217-BD98-891566E271DD}"/>
                </a:ext>
              </a:extLst>
            </p:cNvPr>
            <p:cNvSpPr txBox="1"/>
            <p:nvPr/>
          </p:nvSpPr>
          <p:spPr>
            <a:xfrm>
              <a:off x="7019474" y="1985832"/>
              <a:ext cx="1155919" cy="336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chemeClr val="bg1"/>
                  </a:solidFill>
                  <a:latin typeface="Montserrat Medium" pitchFamily="2" charset="-52"/>
                </a:rPr>
                <a:t>НЕФТЬ</a:t>
              </a: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7386F0-5921-437C-BC6A-13F1901F89A2}"/>
                </a:ext>
              </a:extLst>
            </p:cNvPr>
            <p:cNvCxnSpPr>
              <a:cxnSpLocks/>
            </p:cNvCxnSpPr>
            <p:nvPr/>
          </p:nvCxnSpPr>
          <p:spPr>
            <a:xfrm>
              <a:off x="611292" y="3683899"/>
              <a:ext cx="969485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6B9719-A196-4D59-8DCF-F3EFE2D8673E}"/>
                </a:ext>
              </a:extLst>
            </p:cNvPr>
            <p:cNvSpPr txBox="1"/>
            <p:nvPr/>
          </p:nvSpPr>
          <p:spPr>
            <a:xfrm>
              <a:off x="9948657" y="3431755"/>
              <a:ext cx="649557" cy="31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>
                <a:defRPr>
                  <a:latin typeface="Montserrat Medium" pitchFamily="2" charset="-52"/>
                </a:defRPr>
              </a:lvl1pPr>
            </a:lstStyle>
            <a:p>
              <a:r>
                <a:rPr lang="ru-RU" dirty="0"/>
                <a:t>ВНК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3D8FDA-77C5-4B16-A630-0826642F081B}"/>
                </a:ext>
              </a:extLst>
            </p:cNvPr>
            <p:cNvSpPr txBox="1"/>
            <p:nvPr/>
          </p:nvSpPr>
          <p:spPr>
            <a:xfrm>
              <a:off x="2738553" y="4394672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4472C4"/>
                  </a:solidFill>
                  <a:latin typeface="Montserrat Medium" pitchFamily="2" charset="-52"/>
                </a:rPr>
                <a:t>1-</a:t>
              </a:r>
              <a:r>
                <a:rPr lang="en-US" dirty="0">
                  <a:solidFill>
                    <a:srgbClr val="4472C4"/>
                  </a:solidFill>
                  <a:latin typeface="Montserrat Medium" pitchFamily="2" charset="-52"/>
                </a:rPr>
                <a:t>SOWCR</a:t>
              </a:r>
              <a:endParaRPr lang="ru-RU" dirty="0">
                <a:solidFill>
                  <a:srgbClr val="4472C4"/>
                </a:solidFill>
                <a:latin typeface="Montserrat Medium" pitchFamily="2" charset="-52"/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1144E15-E3E7-4456-AA3B-E89FDE0ED5C7}"/>
                </a:ext>
              </a:extLst>
            </p:cNvPr>
            <p:cNvCxnSpPr/>
            <p:nvPr/>
          </p:nvCxnSpPr>
          <p:spPr>
            <a:xfrm>
              <a:off x="2794000" y="3683899"/>
              <a:ext cx="0" cy="929699"/>
            </a:xfrm>
            <a:prstGeom prst="line">
              <a:avLst/>
            </a:prstGeom>
            <a:ln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582F873-BA85-4CD0-A8B5-4ABE2E8CD30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310" y="2388499"/>
              <a:ext cx="0" cy="2225099"/>
            </a:xfrm>
            <a:prstGeom prst="line">
              <a:avLst/>
            </a:prstGeom>
            <a:ln>
              <a:solidFill>
                <a:srgbClr val="4472C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A6B2A-354C-468A-BB4B-59D777083348}"/>
                </a:ext>
              </a:extLst>
            </p:cNvPr>
            <p:cNvSpPr txBox="1"/>
            <p:nvPr/>
          </p:nvSpPr>
          <p:spPr>
            <a:xfrm>
              <a:off x="1002033" y="4416507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472C4"/>
                  </a:solidFill>
                  <a:latin typeface="Montserrat Medium" pitchFamily="2" charset="-52"/>
                </a:rPr>
                <a:t>SWL</a:t>
              </a:r>
              <a:endParaRPr lang="ru-RU" dirty="0">
                <a:solidFill>
                  <a:srgbClr val="4472C4"/>
                </a:solidFill>
                <a:latin typeface="Montserrat Medium" pitchFamily="2" charset="-52"/>
              </a:endParaRP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42C841EC-0115-4BD9-942E-2E4FF659F511}"/>
                </a:ext>
              </a:extLst>
            </p:cNvPr>
            <p:cNvGrpSpPr/>
            <p:nvPr/>
          </p:nvGrpSpPr>
          <p:grpSpPr>
            <a:xfrm>
              <a:off x="603972" y="1732860"/>
              <a:ext cx="4183613" cy="2766165"/>
              <a:chOff x="2355209" y="2972060"/>
              <a:chExt cx="4183613" cy="2766165"/>
            </a:xfrm>
          </p:grpSpPr>
          <p:sp>
            <p:nvSpPr>
              <p:cNvPr id="33" name="Полилиния: фигура 22">
                <a:extLst>
                  <a:ext uri="{FF2B5EF4-FFF2-40B4-BE49-F238E27FC236}">
                    <a16:creationId xmlns:a16="http://schemas.microsoft.com/office/drawing/2014/main" id="{5960E0BC-4FFD-433F-A0C8-BE8B2035F19F}"/>
                  </a:ext>
                </a:extLst>
              </p:cNvPr>
              <p:cNvSpPr/>
              <p:nvPr/>
            </p:nvSpPr>
            <p:spPr>
              <a:xfrm>
                <a:off x="2783582" y="3281482"/>
                <a:ext cx="3111500" cy="2410433"/>
              </a:xfrm>
              <a:custGeom>
                <a:avLst/>
                <a:gdLst>
                  <a:gd name="connsiteX0" fmla="*/ 3111500 w 3111500"/>
                  <a:gd name="connsiteY0" fmla="*/ 3098800 h 3098800"/>
                  <a:gd name="connsiteX1" fmla="*/ 2984500 w 3111500"/>
                  <a:gd name="connsiteY1" fmla="*/ 2540000 h 3098800"/>
                  <a:gd name="connsiteX2" fmla="*/ 2400300 w 3111500"/>
                  <a:gd name="connsiteY2" fmla="*/ 2324100 h 3098800"/>
                  <a:gd name="connsiteX3" fmla="*/ 698500 w 3111500"/>
                  <a:gd name="connsiteY3" fmla="*/ 1714500 h 3098800"/>
                  <a:gd name="connsiteX4" fmla="*/ 114300 w 3111500"/>
                  <a:gd name="connsiteY4" fmla="*/ 939800 h 3098800"/>
                  <a:gd name="connsiteX5" fmla="*/ 0 w 3111500"/>
                  <a:gd name="connsiteY5" fmla="*/ 0 h 309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1500" h="3098800">
                    <a:moveTo>
                      <a:pt x="3111500" y="3098800"/>
                    </a:moveTo>
                    <a:cubicBezTo>
                      <a:pt x="3107266" y="2883958"/>
                      <a:pt x="3103033" y="2669117"/>
                      <a:pt x="2984500" y="2540000"/>
                    </a:cubicBezTo>
                    <a:cubicBezTo>
                      <a:pt x="2865967" y="2410883"/>
                      <a:pt x="2400300" y="2324100"/>
                      <a:pt x="2400300" y="2324100"/>
                    </a:cubicBezTo>
                    <a:cubicBezTo>
                      <a:pt x="2019300" y="2186517"/>
                      <a:pt x="1079500" y="1945217"/>
                      <a:pt x="698500" y="1714500"/>
                    </a:cubicBezTo>
                    <a:cubicBezTo>
                      <a:pt x="317500" y="1483783"/>
                      <a:pt x="230717" y="1225550"/>
                      <a:pt x="114300" y="939800"/>
                    </a:cubicBezTo>
                    <a:cubicBezTo>
                      <a:pt x="-2117" y="654050"/>
                      <a:pt x="21167" y="247650"/>
                      <a:pt x="0" y="0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F00BA8-8137-47F2-9FAF-512BB73F8526}"/>
                  </a:ext>
                </a:extLst>
              </p:cNvPr>
              <p:cNvSpPr txBox="1"/>
              <p:nvPr/>
            </p:nvSpPr>
            <p:spPr>
              <a:xfrm>
                <a:off x="2355209" y="2972060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tserrat Medium" pitchFamily="2" charset="-52"/>
                  </a:rPr>
                  <a:t>Pc</a:t>
                </a:r>
                <a:endParaRPr lang="ru-RU" dirty="0">
                  <a:latin typeface="Montserrat Medium" pitchFamily="2" charset="-52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89DDD-45E4-4777-9167-D9AB32C8DD1B}"/>
                  </a:ext>
                </a:extLst>
              </p:cNvPr>
              <p:cNvSpPr txBox="1"/>
              <p:nvPr/>
            </p:nvSpPr>
            <p:spPr>
              <a:xfrm>
                <a:off x="6004701" y="536889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4472C4"/>
                    </a:solidFill>
                    <a:latin typeface="Montserrat Medium" pitchFamily="2" charset="-52"/>
                  </a:rPr>
                  <a:t>Sw</a:t>
                </a:r>
                <a:endParaRPr lang="ru-RU" dirty="0">
                  <a:solidFill>
                    <a:srgbClr val="4472C4"/>
                  </a:solidFill>
                  <a:latin typeface="Montserrat Medium" pitchFamily="2" charset="-52"/>
                </a:endParaRPr>
              </a:p>
            </p:txBody>
          </p: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28CEF269-D1C0-42BC-959A-9741DBB8D524}"/>
                  </a:ext>
                </a:extLst>
              </p:cNvPr>
              <p:cNvCxnSpPr/>
              <p:nvPr/>
            </p:nvCxnSpPr>
            <p:spPr>
              <a:xfrm>
                <a:off x="2367292" y="5690499"/>
                <a:ext cx="40589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B777C652-4785-4936-955C-FA0A8B8B3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62529" y="3159732"/>
                <a:ext cx="6390" cy="253076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EBBAD4F-FC60-4267-B82E-B4F0C69AA4A1}"/>
              </a:ext>
            </a:extLst>
          </p:cNvPr>
          <p:cNvSpPr txBox="1"/>
          <p:nvPr/>
        </p:nvSpPr>
        <p:spPr>
          <a:xfrm>
            <a:off x="10049811" y="3458450"/>
            <a:ext cx="200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Montserrat" pitchFamily="2" charset="-52"/>
              </a:rPr>
              <a:t>СВЯЗАННАЯ НЕФТЬ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2CF092-DF4F-4E8E-955C-69318A274354}"/>
              </a:ext>
            </a:extLst>
          </p:cNvPr>
          <p:cNvSpPr txBox="1"/>
          <p:nvPr/>
        </p:nvSpPr>
        <p:spPr>
          <a:xfrm>
            <a:off x="10052159" y="2209517"/>
            <a:ext cx="1952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400">
                <a:latin typeface="Montserrat SemiBold" pitchFamily="2" charset="-52"/>
              </a:defRPr>
            </a:lvl1pPr>
          </a:lstStyle>
          <a:p>
            <a:r>
              <a:rPr lang="ru-RU" dirty="0">
                <a:latin typeface="Montserrat" pitchFamily="2" charset="-52"/>
              </a:rPr>
              <a:t>ПОДВИЖНАЯ</a:t>
            </a:r>
          </a:p>
          <a:p>
            <a:r>
              <a:rPr lang="ru-RU" dirty="0">
                <a:latin typeface="Montserrat" pitchFamily="2" charset="-52"/>
              </a:rPr>
              <a:t>   НЕФТЬ И ВОДА</a:t>
            </a:r>
          </a:p>
          <a:p>
            <a:endParaRPr lang="ru-RU" dirty="0">
              <a:latin typeface="Montserrat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894FF7-90B1-4529-9874-83CD4F714D80}"/>
              </a:ext>
            </a:extLst>
          </p:cNvPr>
          <p:cNvSpPr txBox="1"/>
          <p:nvPr/>
        </p:nvSpPr>
        <p:spPr>
          <a:xfrm>
            <a:off x="9935462" y="943802"/>
            <a:ext cx="205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Montserrat" pitchFamily="2" charset="-52"/>
              </a:rPr>
              <a:t>СВЯЗАННАЯ </a:t>
            </a:r>
          </a:p>
          <a:p>
            <a:pPr algn="r"/>
            <a:r>
              <a:rPr lang="ru-RU" sz="1400" dirty="0">
                <a:latin typeface="Montserrat" pitchFamily="2" charset="-52"/>
              </a:rPr>
              <a:t>ВОДА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A0EDC5-47BB-434E-9EB1-3F3D38322751}"/>
              </a:ext>
            </a:extLst>
          </p:cNvPr>
          <p:cNvSpPr txBox="1"/>
          <p:nvPr/>
        </p:nvSpPr>
        <p:spPr>
          <a:xfrm>
            <a:off x="9617321" y="4210318"/>
            <a:ext cx="112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 Medium" pitchFamily="2" charset="-52"/>
              </a:rPr>
              <a:t>ВОДА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Таблица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679726"/>
                  </p:ext>
                </p:extLst>
              </p:nvPr>
            </p:nvGraphicFramePr>
            <p:xfrm>
              <a:off x="145143" y="4862551"/>
              <a:ext cx="6009527" cy="159461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009527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</a:tblGrid>
                  <a:tr h="36595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latin typeface="Montserrat Medium" pitchFamily="2" charset="-52"/>
                            </a:rPr>
                            <a:t>Описываемая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  <a:latin typeface="Montserrat Medium" pitchFamily="2" charset="-52"/>
                            </a:rPr>
                            <a:t> зависимость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Montserrat Medium" pitchFamily="2" charset="-52"/>
                          </a:endParaRPr>
                        </a:p>
                      </a:txBody>
                      <a:tcPr anchor="ctr">
                        <a:solidFill>
                          <a:srgbClr val="7FD7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122865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Кв=Кво+</m:t>
                                </m:r>
                                <m:d>
                                  <m:dPr>
                                    <m:ctrlPr>
                                      <a:rPr lang="ru-RU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b="0" i="1">
                                        <a:latin typeface="Cambria Math" panose="02040503050406030204" pitchFamily="18" charset="0"/>
                                      </a:rPr>
                                      <m:t>1−Кво</m:t>
                                    </m:r>
                                  </m:e>
                                </m:d>
                                <m:r>
                                  <a:rPr lang="ru-RU" sz="20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ru-RU" sz="20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</a:rPr>
                                          <m:t>Рвыт</m:t>
                                        </m:r>
                                      </m:num>
                                      <m:den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</a:rPr>
                                          <m:t>Рс</m:t>
                                        </m:r>
                                      </m:den>
                                    </m:f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ru-RU" sz="20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20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1800" dirty="0">
                            <a:latin typeface="Montserrat Medium" pitchFamily="2" charset="-5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Таблица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679726"/>
                  </p:ext>
                </p:extLst>
              </p:nvPr>
            </p:nvGraphicFramePr>
            <p:xfrm>
              <a:off x="145143" y="4862551"/>
              <a:ext cx="6009527" cy="159461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009527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</a:tblGrid>
                  <a:tr h="36595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latin typeface="Montserrat Medium" pitchFamily="2" charset="-52"/>
                            </a:rPr>
                            <a:t>Описываемая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  <a:latin typeface="Montserrat Medium" pitchFamily="2" charset="-52"/>
                            </a:rPr>
                            <a:t> зависимость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  <a:latin typeface="Montserrat Medium" pitchFamily="2" charset="-52"/>
                          </a:endParaRPr>
                        </a:p>
                      </a:txBody>
                      <a:tcPr anchor="ctr">
                        <a:solidFill>
                          <a:srgbClr val="7FD7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122865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31527" r="-101" b="-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Таблица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615664"/>
                  </p:ext>
                </p:extLst>
              </p:nvPr>
            </p:nvGraphicFramePr>
            <p:xfrm>
              <a:off x="6359483" y="4862551"/>
              <a:ext cx="5672997" cy="159461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2644817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  <a:gridCol w="3028180">
                      <a:extLst>
                        <a:ext uri="{9D8B030D-6E8A-4147-A177-3AD203B41FA5}">
                          <a16:colId xmlns:a16="http://schemas.microsoft.com/office/drawing/2014/main" val="336526854"/>
                        </a:ext>
                      </a:extLst>
                    </a:gridCol>
                  </a:tblGrid>
                  <a:tr h="365959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latin typeface="Montserrat Medium" pitchFamily="2" charset="-52"/>
                            </a:rPr>
                            <a:t>Особенности</a:t>
                          </a:r>
                        </a:p>
                      </a:txBody>
                      <a:tcPr anchor="ctr">
                        <a:solidFill>
                          <a:srgbClr val="7FD7A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5970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Рвыт</m:t>
                                      </m:r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Рс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ru-RU" sz="2000" i="1" dirty="0">
                              <a:latin typeface="Cambria Math" panose="02040503050406030204" pitchFamily="18" charset="0"/>
                            </a:rPr>
                            <a:t>→</a:t>
                          </a:r>
                          <a:r>
                            <a:rPr lang="ru-RU" sz="2000" dirty="0">
                              <a:latin typeface="Cambria Math" panose="02040503050406030204" pitchFamily="18" charset="0"/>
                            </a:rPr>
                            <a:t>0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Montserrat Medium" pitchFamily="2" charset="-5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  <m:t>Кв</m:t>
                              </m:r>
                            </m:oMath>
                          </a14:m>
                          <a:r>
                            <a:rPr lang="ru-RU" sz="2000" i="1" dirty="0">
                              <a:latin typeface="Cambria Math" panose="02040503050406030204" pitchFamily="18" charset="0"/>
                            </a:rPr>
                            <a:t>→</a:t>
                          </a:r>
                          <a:r>
                            <a:rPr lang="ru-RU" sz="2000" dirty="0" err="1">
                              <a:latin typeface="Cambria Math" panose="02040503050406030204" pitchFamily="18" charset="0"/>
                            </a:rPr>
                            <a:t>Кво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  <a:tr h="6316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Рвыт</m:t>
                                      </m:r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Рс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ru-RU" sz="2000" i="1" dirty="0">
                              <a:latin typeface="Cambria Math" panose="02040503050406030204" pitchFamily="18" charset="0"/>
                            </a:rPr>
                            <a:t>≠</a:t>
                          </a:r>
                          <a:r>
                            <a:rPr lang="ru-RU" sz="2000" dirty="0">
                              <a:latin typeface="Cambria Math" panose="02040503050406030204" pitchFamily="18" charset="0"/>
                            </a:rPr>
                            <a:t>0 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  <m:t>Кв</m:t>
                              </m:r>
                            </m:oMath>
                          </a14:m>
                          <a:r>
                            <a:rPr lang="ru-RU" sz="2000" i="1" dirty="0">
                              <a:latin typeface="Cambria Math" panose="02040503050406030204" pitchFamily="18" charset="0"/>
                            </a:rPr>
                            <a:t>≠</a:t>
                          </a:r>
                          <a:r>
                            <a:rPr lang="ru-RU" sz="2000" dirty="0" err="1">
                              <a:latin typeface="Cambria Math" panose="02040503050406030204" pitchFamily="18" charset="0"/>
                            </a:rPr>
                            <a:t>Кво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517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Таблица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615664"/>
                  </p:ext>
                </p:extLst>
              </p:nvPr>
            </p:nvGraphicFramePr>
            <p:xfrm>
              <a:off x="6359483" y="4862551"/>
              <a:ext cx="5672997" cy="159461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2644817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  <a:gridCol w="3028180">
                      <a:extLst>
                        <a:ext uri="{9D8B030D-6E8A-4147-A177-3AD203B41FA5}">
                          <a16:colId xmlns:a16="http://schemas.microsoft.com/office/drawing/2014/main" val="336526854"/>
                        </a:ext>
                      </a:extLst>
                    </a:gridCol>
                  </a:tblGrid>
                  <a:tr h="365959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  <a:latin typeface="Montserrat Medium" pitchFamily="2" charset="-52"/>
                            </a:rPr>
                            <a:t>Особенности</a:t>
                          </a:r>
                        </a:p>
                      </a:txBody>
                      <a:tcPr anchor="ctr">
                        <a:solidFill>
                          <a:srgbClr val="7FD7A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5970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30" t="-64646" r="-114747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7525" t="-64646" r="-201" b="-1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  <a:tr h="63165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30" t="-156731" r="-114747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7525" t="-156731" r="-201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517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Стрелка вправо 47"/>
          <p:cNvSpPr/>
          <p:nvPr/>
        </p:nvSpPr>
        <p:spPr>
          <a:xfrm>
            <a:off x="8881793" y="5441188"/>
            <a:ext cx="687271" cy="319356"/>
          </a:xfrm>
          <a:prstGeom prst="rightArrow">
            <a:avLst>
              <a:gd name="adj1" fmla="val 30912"/>
              <a:gd name="adj2" fmla="val 4522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8881793" y="6012667"/>
            <a:ext cx="687271" cy="319356"/>
          </a:xfrm>
          <a:prstGeom prst="rightArrow">
            <a:avLst>
              <a:gd name="adj1" fmla="val 30912"/>
              <a:gd name="adj2" fmla="val 4522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олилиния: фигура 32">
            <a:extLst>
              <a:ext uri="{FF2B5EF4-FFF2-40B4-BE49-F238E27FC236}">
                <a16:creationId xmlns:a16="http://schemas.microsoft.com/office/drawing/2014/main" id="{E1617FF8-EB2D-4444-A0C6-89BEF2C06112}"/>
              </a:ext>
            </a:extLst>
          </p:cNvPr>
          <p:cNvSpPr/>
          <p:nvPr/>
        </p:nvSpPr>
        <p:spPr>
          <a:xfrm>
            <a:off x="1424903" y="2110958"/>
            <a:ext cx="353767" cy="192065"/>
          </a:xfrm>
          <a:custGeom>
            <a:avLst/>
            <a:gdLst>
              <a:gd name="connsiteX0" fmla="*/ 2273300 w 2273300"/>
              <a:gd name="connsiteY0" fmla="*/ 1930400 h 1930400"/>
              <a:gd name="connsiteX1" fmla="*/ 406400 w 2273300"/>
              <a:gd name="connsiteY1" fmla="*/ 1320800 h 1930400"/>
              <a:gd name="connsiteX2" fmla="*/ 0 w 2273300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3300" h="1930400">
                <a:moveTo>
                  <a:pt x="2273300" y="1930400"/>
                </a:moveTo>
                <a:cubicBezTo>
                  <a:pt x="1529291" y="1786466"/>
                  <a:pt x="785283" y="1642533"/>
                  <a:pt x="406400" y="1320800"/>
                </a:cubicBezTo>
                <a:cubicBezTo>
                  <a:pt x="27517" y="999067"/>
                  <a:pt x="13758" y="499533"/>
                  <a:pt x="0" y="0"/>
                </a:cubicBezTo>
              </a:path>
            </a:pathLst>
          </a:custGeom>
          <a:noFill/>
          <a:ln w="19050">
            <a:solidFill>
              <a:srgbClr val="00B4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Medium" pitchFamily="2" charset="-52"/>
            </a:endParaRPr>
          </a:p>
        </p:txBody>
      </p:sp>
      <p:sp>
        <p:nvSpPr>
          <p:cNvPr id="51" name="Полилиния: фигура 33">
            <a:extLst>
              <a:ext uri="{FF2B5EF4-FFF2-40B4-BE49-F238E27FC236}">
                <a16:creationId xmlns:a16="http://schemas.microsoft.com/office/drawing/2014/main" id="{81AD826E-F6C6-4F56-AED0-79395F840742}"/>
              </a:ext>
            </a:extLst>
          </p:cNvPr>
          <p:cNvSpPr/>
          <p:nvPr/>
        </p:nvSpPr>
        <p:spPr>
          <a:xfrm>
            <a:off x="1461456" y="1801948"/>
            <a:ext cx="317214" cy="217354"/>
          </a:xfrm>
          <a:custGeom>
            <a:avLst/>
            <a:gdLst>
              <a:gd name="connsiteX0" fmla="*/ 3111500 w 3111500"/>
              <a:gd name="connsiteY0" fmla="*/ 3098800 h 3098800"/>
              <a:gd name="connsiteX1" fmla="*/ 2984500 w 3111500"/>
              <a:gd name="connsiteY1" fmla="*/ 2540000 h 3098800"/>
              <a:gd name="connsiteX2" fmla="*/ 2400300 w 3111500"/>
              <a:gd name="connsiteY2" fmla="*/ 2324100 h 3098800"/>
              <a:gd name="connsiteX3" fmla="*/ 698500 w 3111500"/>
              <a:gd name="connsiteY3" fmla="*/ 1714500 h 3098800"/>
              <a:gd name="connsiteX4" fmla="*/ 114300 w 3111500"/>
              <a:gd name="connsiteY4" fmla="*/ 939800 h 3098800"/>
              <a:gd name="connsiteX5" fmla="*/ 0 w 3111500"/>
              <a:gd name="connsiteY5" fmla="*/ 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1500" h="3098800">
                <a:moveTo>
                  <a:pt x="3111500" y="3098800"/>
                </a:moveTo>
                <a:cubicBezTo>
                  <a:pt x="3107266" y="2883958"/>
                  <a:pt x="3103033" y="2669117"/>
                  <a:pt x="2984500" y="2540000"/>
                </a:cubicBezTo>
                <a:cubicBezTo>
                  <a:pt x="2865967" y="2410883"/>
                  <a:pt x="2400300" y="2324100"/>
                  <a:pt x="2400300" y="2324100"/>
                </a:cubicBezTo>
                <a:cubicBezTo>
                  <a:pt x="2019300" y="2186517"/>
                  <a:pt x="1079500" y="1945217"/>
                  <a:pt x="698500" y="1714500"/>
                </a:cubicBezTo>
                <a:cubicBezTo>
                  <a:pt x="317500" y="1483783"/>
                  <a:pt x="230717" y="1225550"/>
                  <a:pt x="114300" y="939800"/>
                </a:cubicBezTo>
                <a:cubicBezTo>
                  <a:pt x="-2117" y="654050"/>
                  <a:pt x="21167" y="247650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Medium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0B3C16-0D99-49A1-B7FD-0E8879C8473D}"/>
              </a:ext>
            </a:extLst>
          </p:cNvPr>
          <p:cNvSpPr txBox="1"/>
          <p:nvPr/>
        </p:nvSpPr>
        <p:spPr>
          <a:xfrm>
            <a:off x="1778237" y="1700581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Medium" pitchFamily="2" charset="-52"/>
              </a:rPr>
              <a:t>- Исходная капиллярная кривая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6F54EE-33F3-4233-AF9A-5E13A5F87C0D}"/>
              </a:ext>
            </a:extLst>
          </p:cNvPr>
          <p:cNvSpPr txBox="1"/>
          <p:nvPr/>
        </p:nvSpPr>
        <p:spPr>
          <a:xfrm>
            <a:off x="1778236" y="2022324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Medium" pitchFamily="2" charset="-52"/>
              </a:rPr>
              <a:t>- Аппроксимация Брукс-Кори</a:t>
            </a:r>
          </a:p>
        </p:txBody>
      </p:sp>
      <p:sp>
        <p:nvSpPr>
          <p:cNvPr id="54" name="Полилиния: фигура 8">
            <a:extLst>
              <a:ext uri="{FF2B5EF4-FFF2-40B4-BE49-F238E27FC236}">
                <a16:creationId xmlns:a16="http://schemas.microsoft.com/office/drawing/2014/main" id="{17C0196E-EC89-4523-8CDC-EBD6A8C2B34A}"/>
              </a:ext>
            </a:extLst>
          </p:cNvPr>
          <p:cNvSpPr/>
          <p:nvPr/>
        </p:nvSpPr>
        <p:spPr>
          <a:xfrm>
            <a:off x="896448" y="1295400"/>
            <a:ext cx="3290132" cy="2338387"/>
          </a:xfrm>
          <a:custGeom>
            <a:avLst/>
            <a:gdLst>
              <a:gd name="connsiteX0" fmla="*/ 2273300 w 2273300"/>
              <a:gd name="connsiteY0" fmla="*/ 1930400 h 1930400"/>
              <a:gd name="connsiteX1" fmla="*/ 406400 w 2273300"/>
              <a:gd name="connsiteY1" fmla="*/ 1320800 h 1930400"/>
              <a:gd name="connsiteX2" fmla="*/ 0 w 2273300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3300" h="1930400">
                <a:moveTo>
                  <a:pt x="2273300" y="1930400"/>
                </a:moveTo>
                <a:cubicBezTo>
                  <a:pt x="1529291" y="1786466"/>
                  <a:pt x="785283" y="1642533"/>
                  <a:pt x="406400" y="1320800"/>
                </a:cubicBezTo>
                <a:cubicBezTo>
                  <a:pt x="27517" y="999067"/>
                  <a:pt x="13758" y="499533"/>
                  <a:pt x="0" y="0"/>
                </a:cubicBezTo>
              </a:path>
            </a:pathLst>
          </a:custGeom>
          <a:noFill/>
          <a:ln w="19050">
            <a:solidFill>
              <a:srgbClr val="00B4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Medium" pitchFamily="2" charset="-52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68CCF5E-09BD-41BB-AA0D-10ACF2EC4358}"/>
              </a:ext>
            </a:extLst>
          </p:cNvPr>
          <p:cNvSpPr/>
          <p:nvPr/>
        </p:nvSpPr>
        <p:spPr>
          <a:xfrm>
            <a:off x="2086260" y="136412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 Medium" pitchFamily="2" charset="-52"/>
                <a:cs typeface="Suisse Int'l Medium" panose="020B0604000000000000" pitchFamily="34" charset="-78"/>
              </a:rPr>
              <a:t>ОСОБЕННОСТИ МОДЕЛИ БРУКС-КОРИ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DA3E8A5-169F-4D5C-AB8F-9F648DC783F1}"/>
              </a:ext>
            </a:extLst>
          </p:cNvPr>
          <p:cNvCxnSpPr>
            <a:cxnSpLocks/>
          </p:cNvCxnSpPr>
          <p:nvPr/>
        </p:nvCxnSpPr>
        <p:spPr>
          <a:xfrm>
            <a:off x="366042" y="3621194"/>
            <a:ext cx="433397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DAF04FE-5ED7-4A37-A7C2-BCD9A85C4AD7}"/>
              </a:ext>
            </a:extLst>
          </p:cNvPr>
          <p:cNvSpPr txBox="1"/>
          <p:nvPr/>
        </p:nvSpPr>
        <p:spPr>
          <a:xfrm>
            <a:off x="4004929" y="331912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473"/>
                </a:solidFill>
                <a:latin typeface="Montserrat Medium" pitchFamily="2" charset="-52"/>
              </a:rPr>
              <a:t>P</a:t>
            </a:r>
            <a:r>
              <a:rPr lang="ru-RU" dirty="0">
                <a:solidFill>
                  <a:srgbClr val="00B473"/>
                </a:solidFill>
                <a:latin typeface="Montserrat Medium" pitchFamily="2" charset="-52"/>
              </a:rPr>
              <a:t>выт</a:t>
            </a:r>
          </a:p>
        </p:txBody>
      </p:sp>
    </p:spTree>
    <p:extLst>
      <p:ext uri="{BB962C8B-B14F-4D97-AF65-F5344CB8AC3E}">
        <p14:creationId xmlns:p14="http://schemas.microsoft.com/office/powerpoint/2010/main" val="74075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8E4D7681-0EA7-41FE-89BC-65B9B4E7D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03230"/>
              </p:ext>
            </p:extLst>
          </p:nvPr>
        </p:nvGraphicFramePr>
        <p:xfrm>
          <a:off x="8974205" y="5244072"/>
          <a:ext cx="3036820" cy="155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D607814C-D927-4E5B-80B5-5D594D8A1CAE}"/>
              </a:ext>
            </a:extLst>
          </p:cNvPr>
          <p:cNvSpPr/>
          <p:nvPr/>
        </p:nvSpPr>
        <p:spPr>
          <a:xfrm>
            <a:off x="2086260" y="136412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itchFamily="2" charset="-52"/>
                <a:cs typeface="Suisse Int'l Medium" panose="020B0604000000000000" pitchFamily="34" charset="-78"/>
              </a:rPr>
              <a:t>WORKFLOW </a:t>
            </a:r>
            <a:r>
              <a:rPr lang="ru-RU" sz="2400" dirty="0">
                <a:latin typeface="Montserrat Medium" pitchFamily="2" charset="-52"/>
                <a:cs typeface="Suisse Int'l Medium" panose="020B0604000000000000" pitchFamily="34" charset="-78"/>
              </a:rPr>
              <a:t>ПОСТРОЕНИЯ НАСЫЩЕНИЯ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907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6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AF592FF2-07AB-483A-96E3-6A2A89188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363062"/>
              </p:ext>
            </p:extLst>
          </p:nvPr>
        </p:nvGraphicFramePr>
        <p:xfrm>
          <a:off x="3815542" y="926178"/>
          <a:ext cx="3178811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86C925-4730-4E4A-8915-38C749585CF5}"/>
              </a:ext>
            </a:extLst>
          </p:cNvPr>
          <p:cNvSpPr txBox="1"/>
          <p:nvPr/>
        </p:nvSpPr>
        <p:spPr>
          <a:xfrm>
            <a:off x="6346897" y="28947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472C4"/>
                </a:solidFill>
                <a:latin typeface="Montserrat Light" pitchFamily="2" charset="-52"/>
              </a:rPr>
              <a:t>Sw</a:t>
            </a:r>
            <a:endParaRPr lang="ru-RU" dirty="0">
              <a:solidFill>
                <a:srgbClr val="4472C4"/>
              </a:solidFill>
              <a:latin typeface="Montserrat Light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A2FE2-84D2-4E0D-8C83-CC84876AADD0}"/>
              </a:ext>
            </a:extLst>
          </p:cNvPr>
          <p:cNvSpPr txBox="1"/>
          <p:nvPr/>
        </p:nvSpPr>
        <p:spPr>
          <a:xfrm>
            <a:off x="4122432" y="89057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 Light" pitchFamily="2" charset="-52"/>
              </a:rPr>
              <a:t>Pc</a:t>
            </a:r>
            <a:endParaRPr lang="ru-RU" dirty="0">
              <a:latin typeface="Montserrat Light" pitchFamily="2" charset="-52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08E6277D-3D51-4D84-8D7F-D057BBCCE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22810"/>
              </p:ext>
            </p:extLst>
          </p:nvPr>
        </p:nvGraphicFramePr>
        <p:xfrm>
          <a:off x="7180198" y="926178"/>
          <a:ext cx="4834004" cy="25213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0572">
                  <a:extLst>
                    <a:ext uri="{9D8B030D-6E8A-4147-A177-3AD203B41FA5}">
                      <a16:colId xmlns:a16="http://schemas.microsoft.com/office/drawing/2014/main" val="1410592499"/>
                    </a:ext>
                  </a:extLst>
                </a:gridCol>
                <a:gridCol w="690572">
                  <a:extLst>
                    <a:ext uri="{9D8B030D-6E8A-4147-A177-3AD203B41FA5}">
                      <a16:colId xmlns:a16="http://schemas.microsoft.com/office/drawing/2014/main" val="2672349653"/>
                    </a:ext>
                  </a:extLst>
                </a:gridCol>
                <a:gridCol w="690572">
                  <a:extLst>
                    <a:ext uri="{9D8B030D-6E8A-4147-A177-3AD203B41FA5}">
                      <a16:colId xmlns:a16="http://schemas.microsoft.com/office/drawing/2014/main" val="3361634149"/>
                    </a:ext>
                  </a:extLst>
                </a:gridCol>
                <a:gridCol w="587411">
                  <a:extLst>
                    <a:ext uri="{9D8B030D-6E8A-4147-A177-3AD203B41FA5}">
                      <a16:colId xmlns:a16="http://schemas.microsoft.com/office/drawing/2014/main" val="404895711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16555681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317458763"/>
                    </a:ext>
                  </a:extLst>
                </a:gridCol>
                <a:gridCol w="927102">
                  <a:extLst>
                    <a:ext uri="{9D8B030D-6E8A-4147-A177-3AD203B41FA5}">
                      <a16:colId xmlns:a16="http://schemas.microsoft.com/office/drawing/2014/main" val="1378584310"/>
                    </a:ext>
                  </a:extLst>
                </a:gridCol>
              </a:tblGrid>
              <a:tr h="47898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№ обр.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Кп</a:t>
                      </a:r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, </a:t>
                      </a:r>
                    </a:p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%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Кпр</a:t>
                      </a:r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, </a:t>
                      </a:r>
                    </a:p>
                    <a:p>
                      <a:pPr algn="ctr" fontAlgn="ctr"/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мД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Кво</a:t>
                      </a:r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, </a:t>
                      </a:r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д.ед</a:t>
                      </a:r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.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Рвыт</a:t>
                      </a:r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, Па*10</a:t>
                      </a:r>
                      <a:r>
                        <a:rPr lang="ru-RU" sz="1200" u="none" strike="noStrike" baseline="300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5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Кпр</a:t>
                      </a:r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/</a:t>
                      </a:r>
                    </a:p>
                    <a:p>
                      <a:pPr algn="ctr" fontAlgn="ctr"/>
                      <a:r>
                        <a:rPr lang="ru-RU" sz="1200" u="none" strike="noStrike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Кп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8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54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10.7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8.3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0.142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0.020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2.60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0.88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57783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57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41.1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0.082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0.022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1.80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1.71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67322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59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11.5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21.9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0.095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0.023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1.91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1.38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42247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66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13.5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46.9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0.058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0.019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1.58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1.87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33840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16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17.1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57.0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0.088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0.022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1.86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1.83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4049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24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17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57.0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0.092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2.06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1.83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60069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25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14.1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64.0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0.081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1.91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2.13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81104"/>
                  </a:ext>
                </a:extLst>
              </a:tr>
              <a:tr h="2552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26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8.92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3.0</a:t>
                      </a:r>
                      <a:endParaRPr lang="ru-RU" sz="1200" b="0" i="0" u="none" strike="noStrike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0.153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0.019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2.75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0.58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15748"/>
                  </a:ext>
                </a:extLst>
              </a:tr>
            </a:tbl>
          </a:graphicData>
        </a:graphic>
      </p:graphicFrame>
      <p:sp>
        <p:nvSpPr>
          <p:cNvPr id="17" name="Овал 16">
            <a:extLst>
              <a:ext uri="{FF2B5EF4-FFF2-40B4-BE49-F238E27FC236}">
                <a16:creationId xmlns:a16="http://schemas.microsoft.com/office/drawing/2014/main" id="{E840BA18-077C-455B-8617-1941419A711D}"/>
              </a:ext>
            </a:extLst>
          </p:cNvPr>
          <p:cNvSpPr/>
          <p:nvPr/>
        </p:nvSpPr>
        <p:spPr>
          <a:xfrm>
            <a:off x="5592575" y="1899168"/>
            <a:ext cx="64187" cy="65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E78E81B7-5784-4F72-8CF7-D8B209FE84BF}"/>
              </a:ext>
            </a:extLst>
          </p:cNvPr>
          <p:cNvSpPr/>
          <p:nvPr/>
        </p:nvSpPr>
        <p:spPr>
          <a:xfrm rot="10800000">
            <a:off x="5497800" y="1971638"/>
            <a:ext cx="333087" cy="217163"/>
          </a:xfrm>
          <a:prstGeom prst="arc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5908388" y="3655869"/>
            <a:ext cx="3036040" cy="1554581"/>
            <a:chOff x="1031770" y="4099734"/>
            <a:chExt cx="2634113" cy="1813510"/>
          </a:xfrm>
        </p:grpSpPr>
        <p:graphicFrame>
          <p:nvGraphicFramePr>
            <p:cNvPr id="23" name="Диаграмма 22">
              <a:extLst>
                <a:ext uri="{FF2B5EF4-FFF2-40B4-BE49-F238E27FC236}">
                  <a16:creationId xmlns:a16="http://schemas.microsoft.com/office/drawing/2014/main" id="{9111F219-C4AC-4896-925C-D476F15E75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039762"/>
                </p:ext>
              </p:extLst>
            </p:nvPr>
          </p:nvGraphicFramePr>
          <p:xfrm>
            <a:off x="1031770" y="4099734"/>
            <a:ext cx="2634113" cy="1813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0B094-C538-469F-AF91-85206EF017E9}"/>
                </a:ext>
              </a:extLst>
            </p:cNvPr>
            <p:cNvSpPr txBox="1"/>
            <p:nvPr/>
          </p:nvSpPr>
          <p:spPr>
            <a:xfrm>
              <a:off x="2929962" y="4179053"/>
              <a:ext cx="64537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err="1">
                  <a:latin typeface="Montserrat Medium" pitchFamily="2" charset="-52"/>
                </a:rPr>
                <a:t>Кво</a:t>
              </a:r>
              <a:r>
                <a:rPr lang="ru-RU" sz="1400" dirty="0">
                  <a:latin typeface="Montserrat Medium" pitchFamily="2" charset="-52"/>
                </a:rPr>
                <a:t>=</a:t>
              </a:r>
            </a:p>
            <a:p>
              <a:pPr algn="r"/>
              <a:r>
                <a:rPr lang="en-US" sz="1400" dirty="0">
                  <a:latin typeface="Montserrat Medium" pitchFamily="2" charset="-52"/>
                </a:rPr>
                <a:t>f(K</a:t>
              </a:r>
              <a:r>
                <a:rPr lang="ru-RU" sz="1400" dirty="0">
                  <a:latin typeface="Montserrat Medium" pitchFamily="2" charset="-52"/>
                </a:rPr>
                <a:t>п)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974935" y="3659180"/>
            <a:ext cx="3035668" cy="1551271"/>
            <a:chOff x="5819827" y="3589271"/>
            <a:chExt cx="2634113" cy="1813508"/>
          </a:xfrm>
        </p:grpSpPr>
        <p:graphicFrame>
          <p:nvGraphicFramePr>
            <p:cNvPr id="26" name="Диаграмма 25">
              <a:extLst>
                <a:ext uri="{FF2B5EF4-FFF2-40B4-BE49-F238E27FC236}">
                  <a16:creationId xmlns:a16="http://schemas.microsoft.com/office/drawing/2014/main" id="{9C70E5A0-39FE-4F1D-8F88-46ADFEA742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157785"/>
                </p:ext>
              </p:extLst>
            </p:nvPr>
          </p:nvGraphicFramePr>
          <p:xfrm>
            <a:off x="5819827" y="3589271"/>
            <a:ext cx="2634113" cy="1813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B1CC9E-4EB5-4B34-893B-AAEF876E96EF}"/>
                </a:ext>
              </a:extLst>
            </p:cNvPr>
            <p:cNvSpPr txBox="1"/>
            <p:nvPr/>
          </p:nvSpPr>
          <p:spPr>
            <a:xfrm>
              <a:off x="7363155" y="3668989"/>
              <a:ext cx="833780" cy="52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err="1">
                  <a:latin typeface="Montserrat Medium" pitchFamily="2" charset="-52"/>
                </a:rPr>
                <a:t>Кпр</a:t>
              </a:r>
              <a:r>
                <a:rPr lang="ru-RU" sz="1400" dirty="0">
                  <a:latin typeface="Montserrat Medium" pitchFamily="2" charset="-52"/>
                </a:rPr>
                <a:t>=</a:t>
              </a:r>
            </a:p>
            <a:p>
              <a:pPr algn="r"/>
              <a:r>
                <a:rPr lang="en-US" sz="1400" dirty="0">
                  <a:latin typeface="Montserrat Medium" pitchFamily="2" charset="-52"/>
                </a:rPr>
                <a:t>f(K</a:t>
              </a:r>
              <a:r>
                <a:rPr lang="ru-RU" sz="1400" dirty="0">
                  <a:latin typeface="Montserrat Medium" pitchFamily="2" charset="-52"/>
                </a:rPr>
                <a:t>во)</a:t>
              </a: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906530" y="5228388"/>
            <a:ext cx="3036040" cy="1566227"/>
            <a:chOff x="8397286" y="3435134"/>
            <a:chExt cx="3036040" cy="1610544"/>
          </a:xfrm>
        </p:grpSpPr>
        <p:graphicFrame>
          <p:nvGraphicFramePr>
            <p:cNvPr id="19" name="Диаграмма 18">
              <a:extLst>
                <a:ext uri="{FF2B5EF4-FFF2-40B4-BE49-F238E27FC236}">
                  <a16:creationId xmlns:a16="http://schemas.microsoft.com/office/drawing/2014/main" id="{AB7E7EC7-7C17-4CA2-816C-E03AE14C07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9988679"/>
                </p:ext>
              </p:extLst>
            </p:nvPr>
          </p:nvGraphicFramePr>
          <p:xfrm>
            <a:off x="8397286" y="3450669"/>
            <a:ext cx="3036040" cy="15950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BC29A9-CB5B-42BD-8E00-86CE4B385532}"/>
                </a:ext>
              </a:extLst>
            </p:cNvPr>
            <p:cNvSpPr txBox="1"/>
            <p:nvPr/>
          </p:nvSpPr>
          <p:spPr>
            <a:xfrm>
              <a:off x="10098119" y="3435134"/>
              <a:ext cx="1335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Montserrat Medium" pitchFamily="2" charset="-52"/>
                </a:rPr>
                <a:t>P</a:t>
              </a:r>
              <a:r>
                <a:rPr lang="ru-RU" sz="1400" dirty="0">
                  <a:latin typeface="Montserrat Medium" pitchFamily="2" charset="-52"/>
                </a:rPr>
                <a:t>выт=</a:t>
              </a:r>
            </a:p>
            <a:p>
              <a:pPr algn="r"/>
              <a:r>
                <a:rPr lang="en-US" sz="1400" dirty="0">
                  <a:latin typeface="Montserrat Medium" pitchFamily="2" charset="-52"/>
                </a:rPr>
                <a:t>f(</a:t>
              </a:r>
              <a:r>
                <a:rPr lang="ru-RU" sz="1400" dirty="0">
                  <a:latin typeface="Montserrat Medium" pitchFamily="2" charset="-52"/>
                </a:rPr>
                <a:t>(</a:t>
              </a:r>
              <a:r>
                <a:rPr lang="en-US" sz="1400" dirty="0">
                  <a:latin typeface="Montserrat Medium" pitchFamily="2" charset="-52"/>
                </a:rPr>
                <a:t>K</a:t>
              </a:r>
              <a:r>
                <a:rPr lang="ru-RU" sz="1400" dirty="0" err="1">
                  <a:latin typeface="Montserrat Medium" pitchFamily="2" charset="-52"/>
                </a:rPr>
                <a:t>пр</a:t>
              </a:r>
              <a:r>
                <a:rPr lang="ru-RU" sz="1400" dirty="0">
                  <a:latin typeface="Montserrat Medium" pitchFamily="2" charset="-52"/>
                </a:rPr>
                <a:t>/</a:t>
              </a:r>
              <a:r>
                <a:rPr lang="ru-RU" sz="1400" dirty="0" err="1">
                  <a:latin typeface="Montserrat Medium" pitchFamily="2" charset="-52"/>
                </a:rPr>
                <a:t>Кп</a:t>
              </a:r>
              <a:r>
                <a:rPr lang="ru-RU" sz="1400" dirty="0">
                  <a:latin typeface="Montserrat Medium" pitchFamily="2" charset="-52"/>
                </a:rPr>
                <a:t>)</a:t>
              </a:r>
              <a:r>
                <a:rPr lang="en-US" sz="1400" baseline="30000" dirty="0">
                  <a:latin typeface="Montserrat Medium" pitchFamily="2" charset="-52"/>
                </a:rPr>
                <a:t>1/2</a:t>
              </a:r>
              <a:r>
                <a:rPr lang="ru-RU" sz="1400" dirty="0">
                  <a:latin typeface="Montserrat Medium" pitchFamily="2" charset="-52"/>
                </a:rPr>
                <a:t>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B0628EB-273D-406E-AA08-CF6EEB555BB1}"/>
              </a:ext>
            </a:extLst>
          </p:cNvPr>
          <p:cNvSpPr txBox="1"/>
          <p:nvPr/>
        </p:nvSpPr>
        <p:spPr>
          <a:xfrm>
            <a:off x="10680510" y="5247276"/>
            <a:ext cx="134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Montserrat Medium" pitchFamily="2" charset="-52"/>
              </a:rPr>
              <a:t>n</a:t>
            </a:r>
            <a:r>
              <a:rPr lang="ru-RU" sz="1400" dirty="0">
                <a:latin typeface="Montserrat Medium" pitchFamily="2" charset="-52"/>
              </a:rPr>
              <a:t>=</a:t>
            </a:r>
          </a:p>
          <a:p>
            <a:pPr algn="r"/>
            <a:r>
              <a:rPr lang="en-US" sz="1400" dirty="0">
                <a:latin typeface="Montserrat Medium" pitchFamily="2" charset="-52"/>
              </a:rPr>
              <a:t>f(</a:t>
            </a:r>
            <a:r>
              <a:rPr lang="ru-RU" sz="1400" dirty="0">
                <a:latin typeface="Montserrat Medium" pitchFamily="2" charset="-52"/>
              </a:rPr>
              <a:t>(</a:t>
            </a:r>
            <a:r>
              <a:rPr lang="en-US" sz="1400" dirty="0">
                <a:latin typeface="Montserrat Medium" pitchFamily="2" charset="-52"/>
              </a:rPr>
              <a:t>K</a:t>
            </a:r>
            <a:r>
              <a:rPr lang="ru-RU" sz="1400" dirty="0" err="1">
                <a:latin typeface="Montserrat Medium" pitchFamily="2" charset="-52"/>
              </a:rPr>
              <a:t>пр</a:t>
            </a:r>
            <a:r>
              <a:rPr lang="ru-RU" sz="1400" dirty="0">
                <a:latin typeface="Montserrat Medium" pitchFamily="2" charset="-52"/>
              </a:rPr>
              <a:t>/</a:t>
            </a:r>
            <a:r>
              <a:rPr lang="ru-RU" sz="1400" dirty="0" err="1">
                <a:latin typeface="Montserrat Medium" pitchFamily="2" charset="-52"/>
              </a:rPr>
              <a:t>Кп</a:t>
            </a:r>
            <a:r>
              <a:rPr lang="ru-RU" sz="1400" dirty="0">
                <a:latin typeface="Montserrat Medium" pitchFamily="2" charset="-52"/>
              </a:rPr>
              <a:t>)</a:t>
            </a:r>
            <a:r>
              <a:rPr lang="en-US" sz="1400" baseline="30000" dirty="0">
                <a:latin typeface="Montserrat Medium" pitchFamily="2" charset="-52"/>
              </a:rPr>
              <a:t>1/2</a:t>
            </a:r>
            <a:r>
              <a:rPr lang="ru-RU" sz="1400" dirty="0">
                <a:latin typeface="Montserrat Medium" pitchFamily="2" charset="-52"/>
              </a:rPr>
              <a:t>)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92A80F0-F2DE-4B7E-8387-B36D017E8D25}"/>
              </a:ext>
            </a:extLst>
          </p:cNvPr>
          <p:cNvSpPr/>
          <p:nvPr/>
        </p:nvSpPr>
        <p:spPr>
          <a:xfrm>
            <a:off x="9228725" y="926178"/>
            <a:ext cx="1877425" cy="2529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2" name="Стрелка: вправо 35">
            <a:extLst>
              <a:ext uri="{FF2B5EF4-FFF2-40B4-BE49-F238E27FC236}">
                <a16:creationId xmlns:a16="http://schemas.microsoft.com/office/drawing/2014/main" id="{FF594341-184F-4901-8AEE-B96D86138C4F}"/>
              </a:ext>
            </a:extLst>
          </p:cNvPr>
          <p:cNvSpPr/>
          <p:nvPr/>
        </p:nvSpPr>
        <p:spPr>
          <a:xfrm rot="5400000">
            <a:off x="8780663" y="3375685"/>
            <a:ext cx="369331" cy="369332"/>
          </a:xfrm>
          <a:prstGeom prst="rightArrow">
            <a:avLst/>
          </a:prstGeom>
          <a:solidFill>
            <a:srgbClr val="00B4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Light" pitchFamily="2" charset="-52"/>
            </a:endParaRPr>
          </a:p>
        </p:txBody>
      </p:sp>
      <p:sp>
        <p:nvSpPr>
          <p:cNvPr id="33" name="Стрелка: вправо 37">
            <a:extLst>
              <a:ext uri="{FF2B5EF4-FFF2-40B4-BE49-F238E27FC236}">
                <a16:creationId xmlns:a16="http://schemas.microsoft.com/office/drawing/2014/main" id="{8058AF0A-2215-4F75-A480-C31BAA70CD2D}"/>
              </a:ext>
            </a:extLst>
          </p:cNvPr>
          <p:cNvSpPr/>
          <p:nvPr/>
        </p:nvSpPr>
        <p:spPr>
          <a:xfrm>
            <a:off x="6914525" y="2080220"/>
            <a:ext cx="369331" cy="369332"/>
          </a:xfrm>
          <a:prstGeom prst="rightArrow">
            <a:avLst/>
          </a:prstGeom>
          <a:solidFill>
            <a:srgbClr val="00B4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Light" pitchFamily="2" charset="-52"/>
            </a:endParaRPr>
          </a:p>
        </p:txBody>
      </p:sp>
      <p:sp>
        <p:nvSpPr>
          <p:cNvPr id="34" name="Стрелка: вправо 38">
            <a:extLst>
              <a:ext uri="{FF2B5EF4-FFF2-40B4-BE49-F238E27FC236}">
                <a16:creationId xmlns:a16="http://schemas.microsoft.com/office/drawing/2014/main" id="{2740498A-D126-4BB3-8BD5-0D9BDB61A79E}"/>
              </a:ext>
            </a:extLst>
          </p:cNvPr>
          <p:cNvSpPr/>
          <p:nvPr/>
        </p:nvSpPr>
        <p:spPr>
          <a:xfrm rot="10800000">
            <a:off x="5643747" y="5043721"/>
            <a:ext cx="369331" cy="369332"/>
          </a:xfrm>
          <a:prstGeom prst="rightArrow">
            <a:avLst/>
          </a:prstGeom>
          <a:solidFill>
            <a:srgbClr val="00B4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Light" pitchFamily="2" charset="-52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91576" y="926178"/>
            <a:ext cx="3226867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91576" y="2484140"/>
            <a:ext cx="3226868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1576" y="4027386"/>
            <a:ext cx="3218418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91576" y="5570633"/>
            <a:ext cx="3219792" cy="1228136"/>
          </a:xfrm>
          <a:prstGeom prst="rect">
            <a:avLst/>
          </a:prstGeom>
          <a:solidFill>
            <a:srgbClr val="7FD7A7"/>
          </a:solidFill>
          <a:ln w="28575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низ 38"/>
          <p:cNvSpPr/>
          <p:nvPr/>
        </p:nvSpPr>
        <p:spPr>
          <a:xfrm>
            <a:off x="289084" y="2080220"/>
            <a:ext cx="185665" cy="48393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>
          <a:xfrm>
            <a:off x="1686901" y="3624079"/>
            <a:ext cx="185665" cy="48393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3084717" y="5167939"/>
            <a:ext cx="185665" cy="48393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11097" y="982600"/>
            <a:ext cx="263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Обработка керновых исследований капиллярных давлений по каждому образцу.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1097" y="2559338"/>
            <a:ext cx="2541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Сбор параметров </a:t>
            </a:r>
            <a:r>
              <a:rPr lang="ru-RU" sz="1400" dirty="0" err="1">
                <a:latin typeface="Montserrat" pitchFamily="2" charset="-52"/>
              </a:rPr>
              <a:t>Кп</a:t>
            </a:r>
            <a:r>
              <a:rPr lang="ru-RU" sz="1400" dirty="0">
                <a:latin typeface="Montserrat" pitchFamily="2" charset="-52"/>
              </a:rPr>
              <a:t>, </a:t>
            </a:r>
            <a:r>
              <a:rPr lang="ru-RU" sz="1400" dirty="0" err="1">
                <a:latin typeface="Montserrat" pitchFamily="2" charset="-52"/>
              </a:rPr>
              <a:t>Кпр</a:t>
            </a:r>
            <a:r>
              <a:rPr lang="ru-RU" sz="1400" dirty="0">
                <a:latin typeface="Montserrat" pitchFamily="2" charset="-52"/>
              </a:rPr>
              <a:t>, </a:t>
            </a:r>
            <a:r>
              <a:rPr lang="ru-RU" sz="1400" dirty="0" err="1">
                <a:latin typeface="Montserrat" pitchFamily="2" charset="-52"/>
              </a:rPr>
              <a:t>Кво</a:t>
            </a:r>
            <a:r>
              <a:rPr lang="ru-RU" sz="1400" dirty="0">
                <a:latin typeface="Montserrat" pitchFamily="2" charset="-52"/>
              </a:rPr>
              <a:t>, </a:t>
            </a:r>
            <a:r>
              <a:rPr lang="ru-RU" sz="1400" dirty="0" err="1">
                <a:latin typeface="Montserrat" pitchFamily="2" charset="-52"/>
              </a:rPr>
              <a:t>Рвыт</a:t>
            </a:r>
            <a:r>
              <a:rPr lang="ru-RU" sz="1400" dirty="0">
                <a:latin typeface="Montserrat" pitchFamily="2" charset="-52"/>
              </a:rPr>
              <a:t> и </a:t>
            </a:r>
            <a:r>
              <a:rPr lang="en-US" sz="1400" dirty="0">
                <a:latin typeface="Montserrat" pitchFamily="2" charset="-52"/>
              </a:rPr>
              <a:t>n </a:t>
            </a:r>
            <a:r>
              <a:rPr lang="ru-RU" sz="1400" dirty="0">
                <a:latin typeface="Montserrat" pitchFamily="2" charset="-52"/>
              </a:rPr>
              <a:t>с каждого образца в сводную таблицу.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1097" y="4136076"/>
            <a:ext cx="2509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Поиск корреляций между параметрами </a:t>
            </a:r>
            <a:r>
              <a:rPr lang="ru-RU" sz="1400" dirty="0" err="1">
                <a:latin typeface="Montserrat" pitchFamily="2" charset="-52"/>
              </a:rPr>
              <a:t>Кво</a:t>
            </a:r>
            <a:r>
              <a:rPr lang="ru-RU" sz="1400" dirty="0">
                <a:latin typeface="Montserrat" pitchFamily="2" charset="-52"/>
              </a:rPr>
              <a:t>(</a:t>
            </a:r>
            <a:r>
              <a:rPr lang="ru-RU" sz="1400" dirty="0" err="1">
                <a:latin typeface="Montserrat" pitchFamily="2" charset="-52"/>
              </a:rPr>
              <a:t>Кп</a:t>
            </a:r>
            <a:r>
              <a:rPr lang="ru-RU" sz="1400" dirty="0">
                <a:latin typeface="Montserrat" pitchFamily="2" charset="-52"/>
              </a:rPr>
              <a:t>), </a:t>
            </a:r>
            <a:r>
              <a:rPr lang="ru-RU" sz="1400" dirty="0" err="1">
                <a:latin typeface="Montserrat" pitchFamily="2" charset="-52"/>
              </a:rPr>
              <a:t>Кпр</a:t>
            </a:r>
            <a:r>
              <a:rPr lang="ru-RU" sz="1400" dirty="0">
                <a:latin typeface="Montserrat" pitchFamily="2" charset="-52"/>
              </a:rPr>
              <a:t>(</a:t>
            </a:r>
            <a:r>
              <a:rPr lang="ru-RU" sz="1400" dirty="0" err="1">
                <a:latin typeface="Montserrat" pitchFamily="2" charset="-52"/>
              </a:rPr>
              <a:t>Кво</a:t>
            </a:r>
            <a:r>
              <a:rPr lang="ru-RU" sz="1400" dirty="0">
                <a:latin typeface="Montserrat" pitchFamily="2" charset="-52"/>
              </a:rPr>
              <a:t>), </a:t>
            </a:r>
            <a:r>
              <a:rPr lang="ru-RU" sz="1400" dirty="0" err="1">
                <a:latin typeface="Montserrat" pitchFamily="2" charset="-52"/>
              </a:rPr>
              <a:t>Рвыт</a:t>
            </a:r>
            <a:r>
              <a:rPr lang="ru-RU" sz="1400" dirty="0">
                <a:latin typeface="Montserrat" pitchFamily="2" charset="-52"/>
              </a:rPr>
              <a:t>(</a:t>
            </a:r>
            <a:r>
              <a:rPr lang="ru-RU" sz="1400" dirty="0" err="1">
                <a:latin typeface="Montserrat" pitchFamily="2" charset="-52"/>
              </a:rPr>
              <a:t>Кпр</a:t>
            </a:r>
            <a:r>
              <a:rPr lang="ru-RU" sz="1400" dirty="0">
                <a:latin typeface="Montserrat" pitchFamily="2" charset="-52"/>
              </a:rPr>
              <a:t>/</a:t>
            </a:r>
            <a:r>
              <a:rPr lang="ru-RU" sz="1400" dirty="0" err="1">
                <a:latin typeface="Montserrat" pitchFamily="2" charset="-52"/>
              </a:rPr>
              <a:t>Кп</a:t>
            </a:r>
            <a:r>
              <a:rPr lang="ru-RU" sz="1400" dirty="0">
                <a:latin typeface="Montserrat" pitchFamily="2" charset="-52"/>
              </a:rPr>
              <a:t>), </a:t>
            </a:r>
            <a:r>
              <a:rPr lang="en-US" sz="1400" dirty="0">
                <a:latin typeface="Montserrat" pitchFamily="2" charset="-52"/>
              </a:rPr>
              <a:t>n(</a:t>
            </a:r>
            <a:r>
              <a:rPr lang="ru-RU" sz="1400" dirty="0" err="1">
                <a:latin typeface="Montserrat" pitchFamily="2" charset="-52"/>
              </a:rPr>
              <a:t>Кпр</a:t>
            </a:r>
            <a:r>
              <a:rPr lang="ru-RU" sz="1400" dirty="0">
                <a:latin typeface="Montserrat" pitchFamily="2" charset="-52"/>
              </a:rPr>
              <a:t>/</a:t>
            </a:r>
            <a:r>
              <a:rPr lang="ru-RU" sz="1400" dirty="0" err="1">
                <a:latin typeface="Montserrat" pitchFamily="2" charset="-52"/>
              </a:rPr>
              <a:t>Кп</a:t>
            </a:r>
            <a:r>
              <a:rPr lang="ru-RU" sz="1400" dirty="0">
                <a:latin typeface="Montserrat" pitchFamily="2" charset="-52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1097" y="5712813"/>
            <a:ext cx="2536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Расчет кубов фильтрационно-емкостных свойств и </a:t>
            </a:r>
            <a:r>
              <a:rPr lang="ru-RU" sz="1400" dirty="0" err="1">
                <a:latin typeface="Montserrat" pitchFamily="2" charset="-52"/>
              </a:rPr>
              <a:t>водонасыщенности</a:t>
            </a:r>
            <a:r>
              <a:rPr lang="ru-RU" sz="1400" dirty="0">
                <a:latin typeface="Montserrat" pitchFamily="2" charset="-52"/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04870" y="5563044"/>
            <a:ext cx="8210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4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2604870" y="4083463"/>
            <a:ext cx="8018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3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2604870" y="2488750"/>
            <a:ext cx="7745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2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2604870" y="870997"/>
            <a:ext cx="5501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1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723766" y="856156"/>
            <a:ext cx="31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1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1698176" y="833069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2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684795" y="352090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3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437156" y="3574004"/>
            <a:ext cx="407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4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94100" y="1117766"/>
            <a:ext cx="0" cy="5421146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BA455FB-C397-48ED-A7D2-E8541994B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3376" y="3596139"/>
            <a:ext cx="1798041" cy="32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3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67A732B7-A07C-40CB-A55D-D18C4E874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274436"/>
              </p:ext>
            </p:extLst>
          </p:nvPr>
        </p:nvGraphicFramePr>
        <p:xfrm>
          <a:off x="200026" y="2857393"/>
          <a:ext cx="4442936" cy="1884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Диаграмма 29">
            <a:extLst>
              <a:ext uri="{FF2B5EF4-FFF2-40B4-BE49-F238E27FC236}">
                <a16:creationId xmlns:a16="http://schemas.microsoft.com/office/drawing/2014/main" id="{1144B568-6A69-4377-8968-F485EB89F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84066"/>
              </p:ext>
            </p:extLst>
          </p:nvPr>
        </p:nvGraphicFramePr>
        <p:xfrm>
          <a:off x="274600" y="4857686"/>
          <a:ext cx="4368800" cy="1884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Диаграмма 30">
            <a:extLst>
              <a:ext uri="{FF2B5EF4-FFF2-40B4-BE49-F238E27FC236}">
                <a16:creationId xmlns:a16="http://schemas.microsoft.com/office/drawing/2014/main" id="{3378D3F3-A3AE-4CA0-9576-0686EECC3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322474"/>
              </p:ext>
            </p:extLst>
          </p:nvPr>
        </p:nvGraphicFramePr>
        <p:xfrm>
          <a:off x="274600" y="909030"/>
          <a:ext cx="4368361" cy="188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3D32445-0A97-4CFB-BF2D-DF1861600AA7}"/>
              </a:ext>
            </a:extLst>
          </p:cNvPr>
          <p:cNvSpPr/>
          <p:nvPr/>
        </p:nvSpPr>
        <p:spPr>
          <a:xfrm>
            <a:off x="2086260" y="136412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 Medium" pitchFamily="2" charset="-52"/>
                <a:cs typeface="Suisse Int'l Medium" panose="020B0604000000000000" pitchFamily="34" charset="-78"/>
              </a:rPr>
              <a:t>ТИПИЧНЫЕ ОШИБКИ ПРИ ПОСТРОЕНИИ БК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7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782734" y="1232370"/>
            <a:ext cx="74936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Показатели трендов выходят за пределы измеренных значений (исследовать в пределах диапазона показаний ГМ и лаб. исследований)</a:t>
            </a:r>
            <a:r>
              <a:rPr lang="en-US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err="1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Нефизичный</a:t>
            </a: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 характер кривых (напр. </a:t>
            </a:r>
            <a:r>
              <a:rPr lang="en-US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P</a:t>
            </a: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выт растет с ростом </a:t>
            </a:r>
            <a:r>
              <a:rPr lang="ru-RU" sz="2000" dirty="0" err="1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Кп</a:t>
            </a: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) В идеальном случае все функции монотонно убывают</a:t>
            </a:r>
            <a:r>
              <a:rPr lang="en-US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;</a:t>
            </a:r>
            <a:endParaRPr lang="ru-RU" sz="2000" dirty="0">
              <a:latin typeface="Montserrat Light" pitchFamily="2" charset="-52"/>
              <a:ea typeface="Roboto Light" panose="02000000000000000000" pitchFamily="2" charset="0"/>
              <a:cs typeface="Segoe UI Historic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Диапазон значений в модели</a:t>
            </a:r>
            <a:r>
              <a:rPr lang="en-US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 </a:t>
            </a: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не совпадает с лабораторными исследованиями</a:t>
            </a:r>
            <a:r>
              <a:rPr lang="en-US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;</a:t>
            </a:r>
            <a:endParaRPr lang="ru-RU" sz="2000" dirty="0">
              <a:latin typeface="Montserrat Light" pitchFamily="2" charset="-52"/>
              <a:ea typeface="Roboto Light" panose="02000000000000000000" pitchFamily="2" charset="0"/>
              <a:cs typeface="Segoe UI Historic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Показатели полученной </a:t>
            </a:r>
            <a:r>
              <a:rPr lang="ru-RU" sz="2000" dirty="0" err="1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водонасыщенности</a:t>
            </a: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 не совпадают с лабораторными исследованиями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 Использование некондиционных замеров (</a:t>
            </a:r>
            <a:r>
              <a:rPr lang="ru-RU" sz="2000" dirty="0" err="1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нефизичное</a:t>
            </a:r>
            <a:r>
              <a:rPr lang="ru-RU" sz="2000" dirty="0">
                <a:latin typeface="Montserrat Light" pitchFamily="2" charset="-52"/>
                <a:ea typeface="Roboto Light" panose="02000000000000000000" pitchFamily="2" charset="0"/>
                <a:cs typeface="Segoe UI Historic" panose="020B0502040204020203" pitchFamily="34" charset="0"/>
              </a:rPr>
              <a:t> падение тренда, перегибы, вылеты использование недожатых измерений)</a:t>
            </a:r>
          </a:p>
        </p:txBody>
      </p:sp>
      <p:sp>
        <p:nvSpPr>
          <p:cNvPr id="13" name="Прямоугольник 12"/>
          <p:cNvSpPr/>
          <p:nvPr/>
        </p:nvSpPr>
        <p:spPr>
          <a:xfrm rot="623268">
            <a:off x="876578" y="2223350"/>
            <a:ext cx="1948640" cy="22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 rot="600000">
            <a:off x="1876150" y="1844353"/>
            <a:ext cx="3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Montserrat SemiBold" pitchFamily="2" charset="-52"/>
              </a:rPr>
              <a:t>1</a:t>
            </a:r>
          </a:p>
        </p:txBody>
      </p:sp>
      <p:sp>
        <p:nvSpPr>
          <p:cNvPr id="19" name="Прямоугольник 18"/>
          <p:cNvSpPr/>
          <p:nvPr/>
        </p:nvSpPr>
        <p:spPr>
          <a:xfrm rot="3180646">
            <a:off x="811109" y="5494649"/>
            <a:ext cx="1374034" cy="366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 rot="3180000">
            <a:off x="1631086" y="5252846"/>
            <a:ext cx="3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Montserrat SemiBold" pitchFamily="2" charset="-52"/>
              </a:rPr>
              <a:t>4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8BFFAD0-1749-4EF4-A8ED-62DC7E565AA8}"/>
              </a:ext>
            </a:extLst>
          </p:cNvPr>
          <p:cNvSpPr/>
          <p:nvPr/>
        </p:nvSpPr>
        <p:spPr>
          <a:xfrm rot="20580000">
            <a:off x="1988304" y="3358601"/>
            <a:ext cx="2438400" cy="223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C1722E-BA48-4986-959E-7674BBB8D99F}"/>
              </a:ext>
            </a:extLst>
          </p:cNvPr>
          <p:cNvSpPr txBox="1"/>
          <p:nvPr/>
        </p:nvSpPr>
        <p:spPr>
          <a:xfrm rot="20580000">
            <a:off x="2797295" y="2979072"/>
            <a:ext cx="8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ontserrat SemiBold" pitchFamily="2" charset="-52"/>
              </a:rPr>
              <a:t>2, 3</a:t>
            </a:r>
            <a:endParaRPr lang="ru-RU" b="1" dirty="0">
              <a:solidFill>
                <a:srgbClr val="FF0000"/>
              </a:solidFill>
              <a:latin typeface="Montserrat SemiBold" pitchFamily="2" charset="-52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0B8CE7-7AA3-4027-AC70-E6E907B08AC0}"/>
              </a:ext>
            </a:extLst>
          </p:cNvPr>
          <p:cNvSpPr/>
          <p:nvPr/>
        </p:nvSpPr>
        <p:spPr>
          <a:xfrm rot="19971299">
            <a:off x="2687736" y="6168785"/>
            <a:ext cx="705100" cy="283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7A3310-A9DE-4F01-91CA-F9F19CBFE0B9}"/>
              </a:ext>
            </a:extLst>
          </p:cNvPr>
          <p:cNvSpPr txBox="1"/>
          <p:nvPr/>
        </p:nvSpPr>
        <p:spPr>
          <a:xfrm rot="19980000">
            <a:off x="2728027" y="5838890"/>
            <a:ext cx="32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ontserrat SemiBold" pitchFamily="2" charset="-52"/>
              </a:rPr>
              <a:t>5</a:t>
            </a:r>
            <a:endParaRPr lang="ru-RU" b="1" dirty="0">
              <a:solidFill>
                <a:srgbClr val="FF0000"/>
              </a:solidFill>
              <a:latin typeface="Montserrat SemiBold" pitchFamily="2" charset="-52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FF24684-7D69-41F0-98F8-801F374B8EBE}"/>
              </a:ext>
            </a:extLst>
          </p:cNvPr>
          <p:cNvCxnSpPr>
            <a:cxnSpLocks/>
          </p:cNvCxnSpPr>
          <p:nvPr/>
        </p:nvCxnSpPr>
        <p:spPr>
          <a:xfrm>
            <a:off x="4712108" y="825560"/>
            <a:ext cx="0" cy="5886392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0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" name="Таблица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9545760"/>
                  </p:ext>
                </p:extLst>
              </p:nvPr>
            </p:nvGraphicFramePr>
            <p:xfrm>
              <a:off x="95250" y="746204"/>
              <a:ext cx="12004459" cy="5713596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746250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  <a:gridCol w="4299758">
                      <a:extLst>
                        <a:ext uri="{9D8B030D-6E8A-4147-A177-3AD203B41FA5}">
                          <a16:colId xmlns:a16="http://schemas.microsoft.com/office/drawing/2014/main" val="2341602755"/>
                        </a:ext>
                      </a:extLst>
                    </a:gridCol>
                    <a:gridCol w="5958451">
                      <a:extLst>
                        <a:ext uri="{9D8B030D-6E8A-4147-A177-3AD203B41FA5}">
                          <a16:colId xmlns:a16="http://schemas.microsoft.com/office/drawing/2014/main" val="336526854"/>
                        </a:ext>
                      </a:extLst>
                    </a:gridCol>
                  </a:tblGrid>
                  <a:tr h="596927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ontserrat Medium" pitchFamily="2" charset="-52"/>
                              <a:cs typeface="Arial" panose="020B0604020202020204" pitchFamily="34" charset="0"/>
                            </a:rPr>
                            <a:t>Сравнение моделей насыщения</a:t>
                          </a: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6350" cap="flat" cmpd="sng" algn="ctr">
                          <a:noFill/>
                          <a:prstDash val="solid"/>
                          <a:miter lim="800000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FD7A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388562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effectLst/>
                              <a:latin typeface="Montserrat Light" pitchFamily="2" charset="-52"/>
                            </a:rPr>
                            <a:t>Геологическая модель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effectLst/>
                              <a:latin typeface="Montserrat Light" pitchFamily="2" charset="-52"/>
                            </a:rPr>
                            <a:t>Гидродинамическая</a:t>
                          </a:r>
                          <a:r>
                            <a:rPr lang="ru-RU" sz="1800" baseline="0" dirty="0">
                              <a:solidFill>
                                <a:schemeClr val="tx1"/>
                              </a:solidFill>
                              <a:effectLst/>
                              <a:latin typeface="Montserrat Light" pitchFamily="2" charset="-52"/>
                            </a:rPr>
                            <a:t> модель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effectLst/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  <a:tr h="3602779">
                    <a:tc gridSpan="2"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ru-RU" sz="1600" kern="1200" dirty="0">
                            <a:solidFill>
                              <a:schemeClr val="tx1"/>
                            </a:solidFill>
                            <a:effectLst/>
                            <a:latin typeface="Montserrat" pitchFamily="2" charset="-52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5177448"/>
                      </a:ext>
                    </a:extLst>
                  </a:tr>
                  <a:tr h="5626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Рвыт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Рс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ru-RU" sz="1800" i="1" dirty="0">
                              <a:latin typeface="Montserrat" pitchFamily="2" charset="-52"/>
                            </a:rPr>
                            <a:t>→</a:t>
                          </a:r>
                          <a:r>
                            <a:rPr lang="ru-RU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ru-RU" sz="1800" i="1" dirty="0" err="1">
                              <a:latin typeface="Montserrat Light" pitchFamily="2" charset="-52"/>
                            </a:rPr>
                            <a:t>→</a:t>
                          </a: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Кво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,</a:t>
                          </a:r>
                          <a:r>
                            <a:rPr lang="en-US" sz="1800" baseline="0" dirty="0">
                              <a:latin typeface="Montserrat Light" pitchFamily="2" charset="-52"/>
                            </a:rPr>
                            <a:t> </a:t>
                          </a:r>
                          <a:r>
                            <a:rPr lang="ru-RU" sz="1800" baseline="0" dirty="0">
                              <a:latin typeface="Montserrat Light" pitchFamily="2" charset="-52"/>
                            </a:rPr>
                            <a:t>но </a:t>
                          </a:r>
                          <a:r>
                            <a:rPr lang="ru-RU" sz="160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ru-RU" sz="1800" i="1" dirty="0" err="1">
                              <a:latin typeface="Montserrat Light" pitchFamily="2" charset="-52"/>
                            </a:rPr>
                            <a:t>≠</a:t>
                          </a: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Кво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i="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=</a:t>
                          </a:r>
                          <a:r>
                            <a:rPr lang="ru-RU" sz="1800" i="0" dirty="0" err="1">
                              <a:latin typeface="Montserrat Light" pitchFamily="2" charset="-52"/>
                            </a:rPr>
                            <a:t>Кво</a:t>
                          </a:r>
                          <a:r>
                            <a:rPr lang="ru-RU" sz="1800" i="0" dirty="0">
                              <a:latin typeface="Montserrat Light" pitchFamily="2" charset="-52"/>
                            </a:rPr>
                            <a:t> при 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Pc(∆</a:t>
                          </a:r>
                          <a:r>
                            <a:rPr lang="el-GR" sz="2000" i="0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ρ</a:t>
                          </a:r>
                          <a:r>
                            <a:rPr lang="en-US" sz="1800" i="0" dirty="0" err="1">
                              <a:latin typeface="Montserrat Light" pitchFamily="2" charset="-52"/>
                              <a:cs typeface="Arial" panose="020B0604020202020204" pitchFamily="34" charset="0"/>
                            </a:rPr>
                            <a:t>gh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) ≥ </a:t>
                          </a:r>
                          <a:r>
                            <a:rPr lang="en-US" sz="1800" i="0" dirty="0" err="1">
                              <a:latin typeface="Montserrat Light" pitchFamily="2" charset="-52"/>
                            </a:rPr>
                            <a:t>Pcmax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5359822"/>
                      </a:ext>
                    </a:extLst>
                  </a:tr>
                  <a:tr h="5626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Рвыт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Рс</m:t>
                                      </m:r>
                                    </m:den>
                                  </m:f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ru-RU" sz="1800" i="1" dirty="0">
                              <a:latin typeface="Montserrat" pitchFamily="2" charset="-52"/>
                            </a:rPr>
                            <a:t>≠</a:t>
                          </a:r>
                          <a:r>
                            <a:rPr lang="ru-RU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ru-RU" sz="1800" i="1" dirty="0" err="1">
                              <a:latin typeface="Montserrat Light" pitchFamily="2" charset="-52"/>
                            </a:rPr>
                            <a:t>≠</a:t>
                          </a: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Кво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,</a:t>
                          </a:r>
                          <a:r>
                            <a:rPr lang="en-US" sz="1800" baseline="0" dirty="0">
                              <a:latin typeface="Montserrat Light" pitchFamily="2" charset="-52"/>
                            </a:rPr>
                            <a:t> 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Pc</a:t>
                          </a:r>
                          <a:r>
                            <a:rPr lang="ru-RU" sz="1800" i="1" dirty="0">
                              <a:latin typeface="Montserrat Light" pitchFamily="2" charset="-52"/>
                            </a:rPr>
                            <a:t>≠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0 </a:t>
                          </a:r>
                          <a:r>
                            <a:rPr lang="ru-RU" sz="1800" dirty="0">
                              <a:latin typeface="Montserrat Light" pitchFamily="2" charset="-52"/>
                            </a:rPr>
                            <a:t>т.к. 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Pc(SWU)=P</a:t>
                          </a:r>
                          <a:r>
                            <a:rPr lang="ru-RU" sz="1800" dirty="0">
                              <a:latin typeface="Montserrat Light" pitchFamily="2" charset="-52"/>
                            </a:rPr>
                            <a:t>выт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>
                              <a:latin typeface="Montserrat Light" pitchFamily="2" charset="-52"/>
                            </a:rPr>
                            <a:t>Pc=0 </a:t>
                          </a:r>
                          <a:r>
                            <a:rPr lang="ru-RU" sz="1800" i="0" dirty="0">
                              <a:latin typeface="Montserrat Light" pitchFamily="2" charset="-52"/>
                            </a:rPr>
                            <a:t>при 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SW = SWU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06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" name="Таблица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9545760"/>
                  </p:ext>
                </p:extLst>
              </p:nvPr>
            </p:nvGraphicFramePr>
            <p:xfrm>
              <a:off x="95250" y="746204"/>
              <a:ext cx="12004459" cy="5713596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746250">
                      <a:extLst>
                        <a:ext uri="{9D8B030D-6E8A-4147-A177-3AD203B41FA5}">
                          <a16:colId xmlns:a16="http://schemas.microsoft.com/office/drawing/2014/main" val="2991638615"/>
                        </a:ext>
                      </a:extLst>
                    </a:gridCol>
                    <a:gridCol w="4299758">
                      <a:extLst>
                        <a:ext uri="{9D8B030D-6E8A-4147-A177-3AD203B41FA5}">
                          <a16:colId xmlns:a16="http://schemas.microsoft.com/office/drawing/2014/main" val="2341602755"/>
                        </a:ext>
                      </a:extLst>
                    </a:gridCol>
                    <a:gridCol w="5958451">
                      <a:extLst>
                        <a:ext uri="{9D8B030D-6E8A-4147-A177-3AD203B41FA5}">
                          <a16:colId xmlns:a16="http://schemas.microsoft.com/office/drawing/2014/main" val="336526854"/>
                        </a:ext>
                      </a:extLst>
                    </a:gridCol>
                  </a:tblGrid>
                  <a:tr h="596927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Montserrat Medium" pitchFamily="2" charset="-52"/>
                              <a:cs typeface="Arial" panose="020B0604020202020204" pitchFamily="34" charset="0"/>
                            </a:rPr>
                            <a:t>Сравнение моделей насыщения</a:t>
                          </a: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miter lim="800000"/>
                        </a:lnL>
                        <a:lnR w="6350" cap="flat" cmpd="sng" algn="ctr">
                          <a:noFill/>
                          <a:prstDash val="solid"/>
                          <a:miter lim="800000"/>
                        </a:lnR>
                        <a:lnT w="635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FD7A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49438"/>
                      </a:ext>
                    </a:extLst>
                  </a:tr>
                  <a:tr h="388562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effectLst/>
                              <a:latin typeface="Montserrat Light" pitchFamily="2" charset="-52"/>
                            </a:rPr>
                            <a:t>Геологическая модель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solidFill>
                                <a:schemeClr val="tx1"/>
                              </a:solidFill>
                              <a:effectLst/>
                              <a:latin typeface="Montserrat Light" pitchFamily="2" charset="-52"/>
                            </a:rPr>
                            <a:t>Гидродинамическая</a:t>
                          </a:r>
                          <a:r>
                            <a:rPr lang="ru-RU" sz="1800" baseline="0" dirty="0">
                              <a:solidFill>
                                <a:schemeClr val="tx1"/>
                              </a:solidFill>
                              <a:effectLst/>
                              <a:latin typeface="Montserrat Light" pitchFamily="2" charset="-52"/>
                            </a:rPr>
                            <a:t> модель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effectLst/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26737058"/>
                      </a:ext>
                    </a:extLst>
                  </a:tr>
                  <a:tr h="3602779">
                    <a:tc gridSpan="2"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>
                            <a:buFont typeface="Arial" panose="020B0604020202020204" pitchFamily="34" charset="0"/>
                            <a:buNone/>
                          </a:pPr>
                          <a:endParaRPr lang="ru-RU" sz="1600" kern="1200" dirty="0">
                            <a:solidFill>
                              <a:schemeClr val="tx1"/>
                            </a:solidFill>
                            <a:effectLst/>
                            <a:latin typeface="Montserrat" pitchFamily="2" charset="-52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5177448"/>
                      </a:ext>
                    </a:extLst>
                  </a:tr>
                  <a:tr h="56266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7" t="-809677" r="-588153" b="-1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ru-RU" sz="1800" i="1" dirty="0" err="1">
                              <a:latin typeface="Montserrat Light" pitchFamily="2" charset="-52"/>
                            </a:rPr>
                            <a:t>→</a:t>
                          </a: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Кво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,</a:t>
                          </a:r>
                          <a:r>
                            <a:rPr lang="en-US" sz="1800" baseline="0" dirty="0">
                              <a:latin typeface="Montserrat Light" pitchFamily="2" charset="-52"/>
                            </a:rPr>
                            <a:t> </a:t>
                          </a:r>
                          <a:r>
                            <a:rPr lang="ru-RU" sz="1800" baseline="0" dirty="0">
                              <a:latin typeface="Montserrat Light" pitchFamily="2" charset="-52"/>
                            </a:rPr>
                            <a:t>но </a:t>
                          </a:r>
                          <a:r>
                            <a:rPr lang="ru-RU" sz="160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ru-RU" sz="1800" i="1" dirty="0" err="1">
                              <a:latin typeface="Montserrat Light" pitchFamily="2" charset="-52"/>
                            </a:rPr>
                            <a:t>≠</a:t>
                          </a: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Кво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i="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=</a:t>
                          </a:r>
                          <a:r>
                            <a:rPr lang="ru-RU" sz="1800" i="0" dirty="0" err="1">
                              <a:latin typeface="Montserrat Light" pitchFamily="2" charset="-52"/>
                            </a:rPr>
                            <a:t>Кво</a:t>
                          </a:r>
                          <a:r>
                            <a:rPr lang="ru-RU" sz="1800" i="0" dirty="0">
                              <a:latin typeface="Montserrat Light" pitchFamily="2" charset="-52"/>
                            </a:rPr>
                            <a:t> при 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Pc(</a:t>
                          </a:r>
                          <a:r>
                            <a:rPr lang="en-US" sz="1800" i="0" dirty="0" smtClean="0">
                              <a:latin typeface="Montserrat Light" pitchFamily="2" charset="-52"/>
                            </a:rPr>
                            <a:t>∆</a:t>
                          </a:r>
                          <a:r>
                            <a:rPr lang="el-GR" sz="2000" i="0" dirty="0" smtClean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ρ</a:t>
                          </a:r>
                          <a:r>
                            <a:rPr lang="en-US" sz="1800" i="0" dirty="0" err="1" smtClean="0">
                              <a:latin typeface="Montserrat Light" pitchFamily="2" charset="-52"/>
                              <a:cs typeface="Arial" panose="020B0604020202020204" pitchFamily="34" charset="0"/>
                            </a:rPr>
                            <a:t>gh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) ≥ </a:t>
                          </a:r>
                          <a:r>
                            <a:rPr lang="en-US" sz="1800" i="0" dirty="0" err="1">
                              <a:latin typeface="Montserrat Light" pitchFamily="2" charset="-52"/>
                            </a:rPr>
                            <a:t>Pcmax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5359822"/>
                      </a:ext>
                    </a:extLst>
                  </a:tr>
                  <a:tr h="56266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7" t="-919565" r="-588153" b="-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</a:t>
                          </a:r>
                          <a:r>
                            <a:rPr lang="ru-RU" sz="1800" i="1" dirty="0" err="1">
                              <a:latin typeface="Montserrat Light" pitchFamily="2" charset="-52"/>
                            </a:rPr>
                            <a:t>≠</a:t>
                          </a:r>
                          <a:r>
                            <a:rPr lang="ru-RU" sz="1800" dirty="0" err="1">
                              <a:latin typeface="Montserrat Light" pitchFamily="2" charset="-52"/>
                            </a:rPr>
                            <a:t>Кво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,</a:t>
                          </a:r>
                          <a:r>
                            <a:rPr lang="en-US" sz="1800" baseline="0" dirty="0">
                              <a:latin typeface="Montserrat Light" pitchFamily="2" charset="-52"/>
                            </a:rPr>
                            <a:t> 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Pc</a:t>
                          </a:r>
                          <a:r>
                            <a:rPr lang="ru-RU" sz="1800" i="1" dirty="0">
                              <a:latin typeface="Montserrat Light" pitchFamily="2" charset="-52"/>
                            </a:rPr>
                            <a:t>≠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0 </a:t>
                          </a:r>
                          <a:r>
                            <a:rPr lang="ru-RU" sz="1800" dirty="0">
                              <a:latin typeface="Montserrat Light" pitchFamily="2" charset="-52"/>
                            </a:rPr>
                            <a:t>т.к. </a:t>
                          </a:r>
                          <a:r>
                            <a:rPr lang="en-US" sz="1800" dirty="0">
                              <a:latin typeface="Montserrat Light" pitchFamily="2" charset="-52"/>
                            </a:rPr>
                            <a:t>Pc(SWU)=P</a:t>
                          </a:r>
                          <a:r>
                            <a:rPr lang="ru-RU" sz="1800" dirty="0">
                              <a:latin typeface="Montserrat Light" pitchFamily="2" charset="-52"/>
                            </a:rPr>
                            <a:t>выт</a:t>
                          </a:r>
                          <a:endParaRPr lang="ru-RU" sz="180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>
                              <a:latin typeface="Montserrat Light" pitchFamily="2" charset="-52"/>
                            </a:rPr>
                            <a:t>Pc=0 </a:t>
                          </a:r>
                          <a:r>
                            <a:rPr lang="ru-RU" sz="1800" i="0" dirty="0">
                              <a:latin typeface="Montserrat Light" pitchFamily="2" charset="-52"/>
                            </a:rPr>
                            <a:t>при </a:t>
                          </a:r>
                          <a:r>
                            <a:rPr lang="en-US" sz="1800" i="0" dirty="0">
                              <a:latin typeface="Montserrat Light" pitchFamily="2" charset="-52"/>
                            </a:rPr>
                            <a:t>SW = SWU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  <a:latin typeface="Montserrat Light" pitchFamily="2" charset="-52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068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195358"/>
              </p:ext>
            </p:extLst>
          </p:nvPr>
        </p:nvGraphicFramePr>
        <p:xfrm>
          <a:off x="6882675" y="2164080"/>
          <a:ext cx="4242525" cy="306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57850" y="137235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uisse Int'l Medium" panose="020B0604000000000000" pitchFamily="34" charset="-78"/>
                <a:cs typeface="Suisse Int'l Medium" panose="020B0604000000000000" pitchFamily="34" charset="-78"/>
              </a:rPr>
              <a:t>ПРИЧИНЫ НЕВЯЗОК НАСЫЩЕНИЯ ГМ И ГДМ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8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938576" y="1769971"/>
            <a:ext cx="4202025" cy="3455532"/>
            <a:chOff x="187283" y="941234"/>
            <a:chExt cx="5126618" cy="4215870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022BB3C6-2E21-4EA8-ACE1-69E62C2A1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283" y="941234"/>
              <a:ext cx="5126618" cy="4215870"/>
            </a:xfrm>
            <a:prstGeom prst="rect">
              <a:avLst/>
            </a:prstGeom>
          </p:spPr>
        </p:pic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35710" y="1804543"/>
              <a:ext cx="0" cy="2768366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cxnSpLocks/>
            </p:cNvCxnSpPr>
            <p:nvPr/>
          </p:nvCxnSpPr>
          <p:spPr>
            <a:xfrm flipV="1">
              <a:off x="1596842" y="1974836"/>
              <a:ext cx="0" cy="2768366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8461" y="4526783"/>
              <a:ext cx="711609" cy="43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SWL</a:t>
              </a:r>
              <a:endParaRPr lang="ru-RU" sz="1400" dirty="0"/>
            </a:p>
          </p:txBody>
        </p:sp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>
              <a:off x="635710" y="4221006"/>
              <a:ext cx="399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7284" y="959948"/>
                  <a:ext cx="3936290" cy="375499"/>
                </a:xfrm>
                <a:prstGeom prst="rect">
                  <a:avLst/>
                </a:prstGeom>
                <a:solidFill>
                  <a:srgbClr val="FFFFFF">
                    <a:alpha val="80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400" dirty="0">
                      <a:latin typeface="Montserrat Light" pitchFamily="2" charset="-52"/>
                    </a:rPr>
                    <a:t>Подвижная вода </a:t>
                  </a:r>
                  <a14:m>
                    <m:oMath xmlns:m="http://schemas.openxmlformats.org/officeDocument/2006/math"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Кв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Кво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latin typeface="Montserrat Light" pitchFamily="2" charset="-52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84" y="959948"/>
                  <a:ext cx="3936290" cy="375499"/>
                </a:xfrm>
                <a:prstGeom prst="rect">
                  <a:avLst/>
                </a:prstGeom>
                <a:blipFill>
                  <a:blip r:embed="rId8"/>
                  <a:stretch>
                    <a:fillRect l="-377" t="-1923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 стрелкой 22"/>
            <p:cNvCxnSpPr>
              <a:cxnSpLocks/>
            </p:cNvCxnSpPr>
            <p:nvPr/>
          </p:nvCxnSpPr>
          <p:spPr>
            <a:xfrm>
              <a:off x="452521" y="1270796"/>
              <a:ext cx="183189" cy="250596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4572780" y="4450758"/>
              <a:ext cx="644349" cy="40074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638C772D-2033-4207-9DE7-7E190D64C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0130"/>
            <a:stretch/>
          </p:blipFill>
          <p:spPr>
            <a:xfrm>
              <a:off x="2750592" y="3013042"/>
              <a:ext cx="2067213" cy="125799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FAD5AB60-7B98-41E4-ABF0-684D2076D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135" y="4391597"/>
              <a:ext cx="949346" cy="1435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Прямоугольник 26"/>
                <p:cNvSpPr/>
                <p:nvPr/>
              </p:nvSpPr>
              <p:spPr>
                <a:xfrm>
                  <a:off x="3615762" y="3643654"/>
                  <a:ext cx="723275" cy="338554"/>
                </a:xfrm>
                <a:prstGeom prst="rect">
                  <a:avLst/>
                </a:prstGeom>
                <a:solidFill>
                  <a:srgbClr val="FFFFFF">
                    <a:alpha val="78824"/>
                  </a:srgb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Рвыт</m:t>
                        </m:r>
                      </m:oMath>
                    </m:oMathPara>
                  </a14:m>
                  <a:endParaRPr lang="ru-RU" sz="2000" b="1" dirty="0">
                    <a:solidFill>
                      <a:schemeClr val="tx1"/>
                    </a:solidFill>
                    <a:latin typeface="Montserrat Medium" pitchFamily="2" charset="-52"/>
                  </a:endParaRPr>
                </a:p>
              </p:txBody>
            </p:sp>
          </mc:Choice>
          <mc:Fallback xmlns="">
            <p:sp>
              <p:nvSpPr>
                <p:cNvPr id="27" name="Прямоугольник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62" y="3643654"/>
                  <a:ext cx="723275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7216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179A5B0F-FB3F-4210-9ED3-63B02822F4D0}"/>
                </a:ext>
              </a:extLst>
            </p:cNvPr>
            <p:cNvCxnSpPr>
              <a:cxnSpLocks/>
            </p:cNvCxnSpPr>
            <p:nvPr/>
          </p:nvCxnSpPr>
          <p:spPr>
            <a:xfrm>
              <a:off x="2702924" y="4298149"/>
              <a:ext cx="1901143" cy="1667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4980E4C-9F61-4B3C-951E-A50F9B0555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7805" y="4271041"/>
              <a:ext cx="403069" cy="2053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</p:cNvCxnSpPr>
            <p:nvPr/>
          </p:nvCxnSpPr>
          <p:spPr>
            <a:xfrm>
              <a:off x="4431782" y="3564469"/>
              <a:ext cx="0" cy="417739"/>
            </a:xfrm>
            <a:prstGeom prst="straightConnector1">
              <a:avLst/>
            </a:prstGeom>
            <a:ln w="41275">
              <a:solidFill>
                <a:srgbClr val="00B473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7448264-9552-4661-8136-2C946112C4A0}"/>
                </a:ext>
              </a:extLst>
            </p:cNvPr>
            <p:cNvCxnSpPr>
              <a:cxnSpLocks/>
            </p:cNvCxnSpPr>
            <p:nvPr/>
          </p:nvCxnSpPr>
          <p:spPr>
            <a:xfrm>
              <a:off x="609135" y="3905573"/>
              <a:ext cx="30900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>
              <a:off x="635710" y="4572909"/>
              <a:ext cx="9407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7568409" y="2250831"/>
            <a:ext cx="0" cy="25672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7514433" y="4818076"/>
            <a:ext cx="101600" cy="101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10873740" y="4806115"/>
            <a:ext cx="101600" cy="101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7514433" y="2255605"/>
            <a:ext cx="101600" cy="101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667274" y="4985608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ontserrat Light" pitchFamily="2" charset="-52"/>
                <a:cs typeface="Suisse Int'l Medium" panose="020B0604000000000000" pitchFamily="34" charset="-78"/>
              </a:rPr>
              <a:t>SWU</a:t>
            </a:r>
            <a:endParaRPr lang="ru-RU" sz="1100" dirty="0">
              <a:solidFill>
                <a:srgbClr val="00B050"/>
              </a:solidFill>
              <a:latin typeface="Montserrat Light" pitchFamily="2" charset="-52"/>
              <a:cs typeface="Suisse Int'l Medium" panose="020B0604000000000000" pitchFamily="34" charset="-78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323821" y="4985608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Montserrat Light" pitchFamily="2" charset="-52"/>
                <a:cs typeface="Suisse Int'l Medium" panose="020B0604000000000000" pitchFamily="34" charset="-78"/>
              </a:rPr>
              <a:t>SWL</a:t>
            </a:r>
            <a:endParaRPr lang="ru-RU" sz="1100" dirty="0">
              <a:solidFill>
                <a:srgbClr val="00B050"/>
              </a:solidFill>
              <a:latin typeface="Montserrat Light" pitchFamily="2" charset="-52"/>
              <a:cs typeface="Suisse Int'l Medium" panose="020B0604000000000000" pitchFamily="34" charset="-78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7565233" y="2120026"/>
            <a:ext cx="670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  <a:latin typeface="Montserrat Light" pitchFamily="2" charset="-52"/>
                <a:cs typeface="Suisse Int'l Medium" panose="020B0604000000000000" pitchFamily="34" charset="-78"/>
              </a:rPr>
              <a:t>Pcmax</a:t>
            </a:r>
            <a:endParaRPr lang="ru-RU" sz="1100" dirty="0">
              <a:solidFill>
                <a:srgbClr val="00B050"/>
              </a:solidFill>
              <a:latin typeface="Montserrat Light" pitchFamily="2" charset="-52"/>
              <a:cs typeface="Suisse Int'l Medium" panose="020B0604000000000000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36B84-7453-4A38-B0DE-AE03E6302583}"/>
              </a:ext>
            </a:extLst>
          </p:cNvPr>
          <p:cNvSpPr txBox="1"/>
          <p:nvPr/>
        </p:nvSpPr>
        <p:spPr>
          <a:xfrm rot="16200000">
            <a:off x="6756679" y="3352710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0" dirty="0">
                <a:latin typeface="Montserrat Light" pitchFamily="2" charset="-52"/>
              </a:rPr>
              <a:t>ОФП</a:t>
            </a:r>
            <a:endParaRPr lang="ru-RU" sz="900" dirty="0">
              <a:latin typeface="Montserrat Light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7032FA-57D7-4570-99F3-D5E9639C4389}"/>
              </a:ext>
            </a:extLst>
          </p:cNvPr>
          <p:cNvSpPr txBox="1"/>
          <p:nvPr/>
        </p:nvSpPr>
        <p:spPr>
          <a:xfrm rot="16200000">
            <a:off x="10396696" y="3359508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err="1">
                <a:latin typeface="Montserrat Light" pitchFamily="2" charset="-52"/>
              </a:rPr>
              <a:t>Капилярное</a:t>
            </a:r>
            <a:r>
              <a:rPr lang="ru-RU" sz="900" dirty="0">
                <a:latin typeface="Montserrat Light" pitchFamily="2" charset="-52"/>
              </a:rPr>
              <a:t> давление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24408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Таблица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33854"/>
              </p:ext>
            </p:extLst>
          </p:nvPr>
        </p:nvGraphicFramePr>
        <p:xfrm>
          <a:off x="95250" y="794464"/>
          <a:ext cx="12004459" cy="30322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46008">
                  <a:extLst>
                    <a:ext uri="{9D8B030D-6E8A-4147-A177-3AD203B41FA5}">
                      <a16:colId xmlns:a16="http://schemas.microsoft.com/office/drawing/2014/main" val="2991638615"/>
                    </a:ext>
                  </a:extLst>
                </a:gridCol>
                <a:gridCol w="5958451">
                  <a:extLst>
                    <a:ext uri="{9D8B030D-6E8A-4147-A177-3AD203B41FA5}">
                      <a16:colId xmlns:a16="http://schemas.microsoft.com/office/drawing/2014/main" val="336526854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РАВНОВЕСНАЯ 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SWOF, JFUNC, PCW)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НЕРАВНОВЕСНАЯ 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Montserrat Light" pitchFamily="2" charset="-52"/>
                        </a:rPr>
                        <a:t>SWATINIT)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37058"/>
                  </a:ext>
                </a:extLst>
              </a:tr>
              <a:tr h="266649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177448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7"/>
          <a:stretch/>
        </p:blipFill>
        <p:spPr>
          <a:xfrm>
            <a:off x="0" y="9525"/>
            <a:ext cx="938576" cy="670747"/>
          </a:xfrm>
          <a:prstGeom prst="rect">
            <a:avLst/>
          </a:prstGeom>
        </p:spPr>
      </p:pic>
      <p:pic>
        <p:nvPicPr>
          <p:cNvPr id="102" name="Рисунок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" y="190968"/>
            <a:ext cx="1183552" cy="337885"/>
          </a:xfrm>
          <a:prstGeom prst="rect">
            <a:avLst/>
          </a:prstGeom>
        </p:spPr>
      </p:pic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684CF74-CD3D-4B86-8A8C-07FA72288106}"/>
              </a:ext>
            </a:extLst>
          </p:cNvPr>
          <p:cNvSpPr/>
          <p:nvPr/>
        </p:nvSpPr>
        <p:spPr>
          <a:xfrm>
            <a:off x="2057850" y="143111"/>
            <a:ext cx="9971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 Medium" pitchFamily="2" charset="-52"/>
                <a:cs typeface="Suisse Int'l Medium" panose="020B0604000000000000" pitchFamily="34" charset="-78"/>
              </a:rPr>
              <a:t>РАВНОВЕСНАЯ </a:t>
            </a:r>
            <a:r>
              <a:rPr lang="en-US" sz="2400" dirty="0">
                <a:latin typeface="Montserrat Medium" pitchFamily="2" charset="-52"/>
                <a:cs typeface="Suisse Int'l Medium" panose="020B0604000000000000" pitchFamily="34" charset="-78"/>
              </a:rPr>
              <a:t>VS </a:t>
            </a:r>
            <a:r>
              <a:rPr lang="ru-RU" sz="2400" dirty="0">
                <a:latin typeface="Montserrat Medium" pitchFamily="2" charset="-52"/>
                <a:cs typeface="Suisse Int'l Medium" panose="020B0604000000000000" pitchFamily="34" charset="-78"/>
              </a:rPr>
              <a:t>НЕРАВНОВЕСНАЯ ИНИЦИАЛИЗАЦИИ</a:t>
            </a:r>
          </a:p>
        </p:txBody>
      </p:sp>
      <p:sp>
        <p:nvSpPr>
          <p:cNvPr id="101" name="Номер слайда 65"/>
          <p:cNvSpPr>
            <a:spLocks noGrp="1"/>
          </p:cNvSpPr>
          <p:nvPr>
            <p:ph type="sldNum" sz="quarter" idx="12"/>
          </p:nvPr>
        </p:nvSpPr>
        <p:spPr>
          <a:xfrm>
            <a:off x="11839978" y="6572250"/>
            <a:ext cx="339322" cy="285750"/>
          </a:xfrm>
        </p:spPr>
        <p:txBody>
          <a:bodyPr/>
          <a:lstStyle/>
          <a:p>
            <a:pPr algn="r"/>
            <a:fld id="{238F2080-8732-F241-B794-C04EF36FE9FF}" type="slidenum">
              <a:rPr lang="ru-RU" smtClean="0"/>
              <a:pPr algn="r"/>
              <a:t>9</a:t>
            </a:fld>
            <a:endParaRPr lang="ru-RU" dirty="0"/>
          </a:p>
        </p:txBody>
      </p:sp>
      <p:pic>
        <p:nvPicPr>
          <p:cNvPr id="110" name="Рисунок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2"/>
          <a:stretch/>
        </p:blipFill>
        <p:spPr>
          <a:xfrm>
            <a:off x="874298" y="-1"/>
            <a:ext cx="938576" cy="680273"/>
          </a:xfrm>
          <a:prstGeom prst="rect">
            <a:avLst/>
          </a:prstGeom>
        </p:spPr>
      </p:pic>
      <p:cxnSp>
        <p:nvCxnSpPr>
          <p:cNvPr id="111" name="Прямая соединительная линия 110"/>
          <p:cNvCxnSpPr/>
          <p:nvPr/>
        </p:nvCxnSpPr>
        <p:spPr>
          <a:xfrm flipV="1">
            <a:off x="1771599" y="1"/>
            <a:ext cx="0" cy="678531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6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11839978" y="6572250"/>
            <a:ext cx="0" cy="293492"/>
          </a:xfrm>
          <a:prstGeom prst="line">
            <a:avLst/>
          </a:prstGeom>
          <a:ln w="63500" cap="rnd">
            <a:gradFill flip="none" rotWithShape="1">
              <a:gsLst>
                <a:gs pos="0">
                  <a:srgbClr val="FF0000"/>
                </a:gs>
                <a:gs pos="48000">
                  <a:srgbClr val="FF0000"/>
                </a:gs>
                <a:gs pos="53000">
                  <a:srgbClr val="00B050"/>
                </a:gs>
                <a:gs pos="100000">
                  <a:srgbClr val="00B050"/>
                </a:gs>
              </a:gsLst>
              <a:lin ang="9300000" scaled="0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1775684" y="6854519"/>
            <a:ext cx="128588" cy="115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4960" y="1291201"/>
            <a:ext cx="6014148" cy="229293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Расчет начального состояния исходя из условия капиллярно-гравитационного равновесия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;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Позволяет получить равновесное начальное состояние (более «</a:t>
            </a:r>
            <a:r>
              <a:rPr lang="ru-RU" sz="16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физичное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» состояние с учетом ККД и ФЕС)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;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Увеличивается скорость расчета. </a:t>
            </a:r>
          </a:p>
          <a:p>
            <a:pPr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«Прямое» влияние изменений в ГДМ на начальное насыщение (при изменении ФЕС меняется характер насыщения).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204648" y="1545116"/>
            <a:ext cx="5895061" cy="178510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Явное задание начального состояния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из ГМ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(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меньше трудозатрат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на начальном этапе)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;</a:t>
            </a:r>
          </a:p>
          <a:p>
            <a:pPr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Максимально приближенное значение начальных геологических запасов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;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Начальное состояние в общем случае </a:t>
            </a:r>
            <a:r>
              <a:rPr lang="ru-RU" sz="1600" dirty="0" err="1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неравновесно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;</a:t>
            </a:r>
            <a:endParaRPr lang="ru-RU" sz="1600" dirty="0">
              <a:latin typeface="Roboto Light" panose="02000000000000000000" pitchFamily="2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indent="-342900" algn="just">
              <a:spcAft>
                <a:spcPts val="1200"/>
              </a:spcAft>
              <a:buFont typeface="+mj-lt"/>
              <a:buAutoNum type="arabicPeriod"/>
            </a:pPr>
            <a:endParaRPr lang="ru-RU" sz="1500" dirty="0">
              <a:latin typeface="Montserrat" pitchFamily="2" charset="-52"/>
              <a:cs typeface="Arial" panose="020B0604020202020204" pitchFamily="34" charset="0"/>
            </a:endParaRPr>
          </a:p>
        </p:txBody>
      </p:sp>
      <p:pic>
        <p:nvPicPr>
          <p:cNvPr id="40" name="Picture 2" descr="https://avatars.mds.yandex.net/i?id=e87a3c2d9282662160178e6ad80205d48d069e52-12911696-images-thumbs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85" y="4728718"/>
            <a:ext cx="735559" cy="7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vatars.mds.yandex.net/i?id=e87a3c2d9282662160178e6ad80205d48d069e52-12911696-images-thumbs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599" y="3525066"/>
            <a:ext cx="735559" cy="7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Прямоугольник 42"/>
          <p:cNvSpPr/>
          <p:nvPr/>
        </p:nvSpPr>
        <p:spPr>
          <a:xfrm>
            <a:off x="0" y="5049815"/>
            <a:ext cx="2492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DEPTH→ </a:t>
            </a:r>
            <a:r>
              <a:rPr lang="en-US" sz="1400" dirty="0" err="1">
                <a:latin typeface="Montserrat Medium" pitchFamily="2" charset="-52"/>
              </a:rPr>
              <a:t>P_c</a:t>
            </a:r>
            <a:endParaRPr lang="ru-RU" sz="1400" dirty="0">
              <a:latin typeface="Montserrat Medium" pitchFamily="2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646" y="3835157"/>
            <a:ext cx="249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PORO → PCW</a:t>
            </a:r>
            <a:r>
              <a:rPr lang="en-US" sz="1400" baseline="-25000" dirty="0">
                <a:latin typeface="Montserrat Medium" pitchFamily="2" charset="-52"/>
              </a:rPr>
              <a:t>MAX</a:t>
            </a:r>
          </a:p>
          <a:p>
            <a:r>
              <a:rPr lang="en-US" sz="1400" dirty="0">
                <a:latin typeface="Montserrat Medium" pitchFamily="2" charset="-52"/>
              </a:rPr>
              <a:t>PERM → SWL</a:t>
            </a:r>
            <a:endParaRPr lang="ru-RU" sz="1400" dirty="0">
              <a:latin typeface="Montserrat Medium" pitchFamily="2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-1" y="6049030"/>
            <a:ext cx="2492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SWOF ( Pc(</a:t>
            </a:r>
            <a:r>
              <a:rPr lang="en-US" sz="1400" dirty="0" err="1">
                <a:latin typeface="Montserrat Medium" pitchFamily="2" charset="-52"/>
              </a:rPr>
              <a:t>Sw</a:t>
            </a:r>
            <a:r>
              <a:rPr lang="en-US" sz="1400" dirty="0">
                <a:latin typeface="Montserrat Medium" pitchFamily="2" charset="-52"/>
              </a:rPr>
              <a:t>) )</a:t>
            </a:r>
            <a:endParaRPr lang="ru-RU" sz="1400" dirty="0">
              <a:latin typeface="Montserrat Medium" pitchFamily="2" charset="-52"/>
            </a:endParaRPr>
          </a:p>
        </p:txBody>
      </p:sp>
      <p:pic>
        <p:nvPicPr>
          <p:cNvPr id="47" name="Picture 2" descr="https://avatars.mds.yandex.net/i?id=e87a3c2d9282662160178e6ad80205d48d069e52-12911696-images-thumbs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39" y="4379799"/>
            <a:ext cx="735559" cy="7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avatars.mds.yandex.net/i?id=e87a3c2d9282662160178e6ad80205d48d069e52-12911696-images-thumbs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20" y="3572507"/>
            <a:ext cx="735559" cy="7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Прямоугольник 48"/>
          <p:cNvSpPr/>
          <p:nvPr/>
        </p:nvSpPr>
        <p:spPr>
          <a:xfrm>
            <a:off x="6344399" y="4704397"/>
            <a:ext cx="2492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DEPTH→ </a:t>
            </a:r>
            <a:r>
              <a:rPr lang="en-US" sz="1400" dirty="0" err="1">
                <a:latin typeface="Montserrat Medium" pitchFamily="2" charset="-52"/>
              </a:rPr>
              <a:t>P_c</a:t>
            </a:r>
            <a:endParaRPr lang="ru-RU" sz="1400" dirty="0">
              <a:latin typeface="Montserrat Medium" pitchFamily="2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344399" y="3882598"/>
            <a:ext cx="2492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PERM → SWL</a:t>
            </a:r>
            <a:endParaRPr lang="ru-RU" sz="1400" dirty="0">
              <a:latin typeface="Montserrat Medium" pitchFamily="2" charset="-52"/>
            </a:endParaRPr>
          </a:p>
        </p:txBody>
      </p:sp>
      <p:pic>
        <p:nvPicPr>
          <p:cNvPr id="53" name="Picture 2" descr="https://avatars.mds.yandex.net/i?id=e87a3c2d9282662160178e6ad80205d48d069e52-12911696-images-thumbs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60" y="5187091"/>
            <a:ext cx="735559" cy="7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Прямоугольник 53"/>
          <p:cNvSpPr/>
          <p:nvPr/>
        </p:nvSpPr>
        <p:spPr>
          <a:xfrm>
            <a:off x="6344399" y="5540100"/>
            <a:ext cx="2492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SWATINIT</a:t>
            </a:r>
            <a:endParaRPr lang="en-US" sz="1400" baseline="-25000" dirty="0">
              <a:latin typeface="Montserrat Medium" pitchFamily="2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22" y="4074141"/>
            <a:ext cx="1786527" cy="1786527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45" y="4102975"/>
            <a:ext cx="1786527" cy="1786527"/>
          </a:xfrm>
          <a:prstGeom prst="rect">
            <a:avLst/>
          </a:prstGeom>
        </p:spPr>
      </p:pic>
      <p:sp>
        <p:nvSpPr>
          <p:cNvPr id="58" name="Прямоугольник 57"/>
          <p:cNvSpPr/>
          <p:nvPr/>
        </p:nvSpPr>
        <p:spPr>
          <a:xfrm>
            <a:off x="3201291" y="4967404"/>
            <a:ext cx="920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SWAT</a:t>
            </a:r>
            <a:endParaRPr lang="ru-RU" sz="1400" dirty="0">
              <a:latin typeface="Montserrat Medium" pitchFamily="2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9238329" y="4898733"/>
            <a:ext cx="920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PCW</a:t>
            </a:r>
            <a:r>
              <a:rPr lang="en-US" sz="1400" baseline="-25000" dirty="0">
                <a:latin typeface="Montserrat Medium" pitchFamily="2" charset="-52"/>
              </a:rPr>
              <a:t>MAX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6344399" y="6159903"/>
            <a:ext cx="2492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 Medium" pitchFamily="2" charset="-52"/>
              </a:rPr>
              <a:t>SWOF ( Pc(</a:t>
            </a:r>
            <a:r>
              <a:rPr lang="en-US" sz="1400" dirty="0" err="1">
                <a:latin typeface="Montserrat Medium" pitchFamily="2" charset="-52"/>
              </a:rPr>
              <a:t>Sw</a:t>
            </a:r>
            <a:r>
              <a:rPr lang="en-US" sz="1400" dirty="0">
                <a:latin typeface="Montserrat Medium" pitchFamily="2" charset="-52"/>
              </a:rPr>
              <a:t>) )</a:t>
            </a:r>
            <a:endParaRPr lang="ru-RU" sz="1400" dirty="0">
              <a:latin typeface="Montserrat Medium" pitchFamily="2" charset="-52"/>
            </a:endParaRPr>
          </a:p>
        </p:txBody>
      </p:sp>
      <p:graphicFrame>
        <p:nvGraphicFramePr>
          <p:cNvPr id="61" name="Диаграмма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683892"/>
              </p:ext>
            </p:extLst>
          </p:nvPr>
        </p:nvGraphicFramePr>
        <p:xfrm>
          <a:off x="8039668" y="5994382"/>
          <a:ext cx="827741" cy="76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2" name="Диаграмма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595252"/>
              </p:ext>
            </p:extLst>
          </p:nvPr>
        </p:nvGraphicFramePr>
        <p:xfrm>
          <a:off x="1664903" y="5932370"/>
          <a:ext cx="827741" cy="76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554088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3350</Words>
  <Application>Microsoft Office PowerPoint</Application>
  <PresentationFormat>Широкоэкранный</PresentationFormat>
  <Paragraphs>628</Paragraphs>
  <Slides>24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Montserrat</vt:lpstr>
      <vt:lpstr>Montserrat ExtraBold</vt:lpstr>
      <vt:lpstr>Montserrat Light</vt:lpstr>
      <vt:lpstr>Montserrat Medium</vt:lpstr>
      <vt:lpstr>Montserrat SemiBold</vt:lpstr>
      <vt:lpstr>Roboto Light</vt:lpstr>
      <vt:lpstr>Roboto Medium</vt:lpstr>
      <vt:lpstr>Suisse Int'l Black</vt:lpstr>
      <vt:lpstr>Suisse Int'l Medium</vt:lpstr>
      <vt:lpstr>Тема Office</vt:lpstr>
      <vt:lpstr>Построение модели насыщения Брукс-Кори и ее равновесная инициализация в ГДМ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Построение модели насыщения Брукс-Кори и ее равновесная инициализация в ГДМ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albert vafin</cp:lastModifiedBy>
  <cp:revision>207</cp:revision>
  <dcterms:created xsi:type="dcterms:W3CDTF">2023-04-24T06:50:16Z</dcterms:created>
  <dcterms:modified xsi:type="dcterms:W3CDTF">2024-04-24T16:14:49Z</dcterms:modified>
</cp:coreProperties>
</file>