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9"/>
  </p:notesMasterIdLst>
  <p:handoutMasterIdLst>
    <p:handoutMasterId r:id="rId30"/>
  </p:handoutMasterIdLst>
  <p:sldIdLst>
    <p:sldId id="274" r:id="rId5"/>
    <p:sldId id="276" r:id="rId6"/>
    <p:sldId id="492" r:id="rId7"/>
    <p:sldId id="494" r:id="rId8"/>
    <p:sldId id="495" r:id="rId9"/>
    <p:sldId id="512" r:id="rId10"/>
    <p:sldId id="515" r:id="rId11"/>
    <p:sldId id="516" r:id="rId12"/>
    <p:sldId id="547" r:id="rId13"/>
    <p:sldId id="562" r:id="rId14"/>
    <p:sldId id="528" r:id="rId15"/>
    <p:sldId id="529" r:id="rId16"/>
    <p:sldId id="551" r:id="rId17"/>
    <p:sldId id="533" r:id="rId18"/>
    <p:sldId id="534" r:id="rId19"/>
    <p:sldId id="535" r:id="rId20"/>
    <p:sldId id="560" r:id="rId21"/>
    <p:sldId id="561" r:id="rId22"/>
    <p:sldId id="496" r:id="rId23"/>
    <p:sldId id="401" r:id="rId24"/>
    <p:sldId id="614" r:id="rId25"/>
    <p:sldId id="608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3th parties" id="{32080409-9F52-4FCE-8050-08A89662D585}">
          <p14:sldIdLst>
            <p14:sldId id="494"/>
            <p14:sldId id="495"/>
            <p14:sldId id="512"/>
          </p14:sldIdLst>
        </p14:section>
        <p14:section name="External APIs" id="{A462FA60-45D9-48EB-9400-7AC1C3811032}">
          <p14:sldIdLst>
            <p14:sldId id="515"/>
            <p14:sldId id="516"/>
            <p14:sldId id="547"/>
            <p14:sldId id="562"/>
          </p14:sldIdLst>
        </p14:section>
        <p14:section name="AWS (S3)" id="{61A4401F-8E14-450B-8E3E-94C29C7E4E5D}">
          <p14:sldIdLst>
            <p14:sldId id="528"/>
            <p14:sldId id="529"/>
            <p14:sldId id="551"/>
          </p14:sldIdLst>
        </p14:section>
        <p14:section name="Payment provider" id="{A5FF494A-4DEC-4CA6-8805-EE25CC2AF7AE}">
          <p14:sldIdLst>
            <p14:sldId id="533"/>
            <p14:sldId id="534"/>
            <p14:sldId id="535"/>
            <p14:sldId id="560"/>
            <p14:sldId id="561"/>
          </p14:sldIdLst>
        </p14:section>
        <p14:section name="Demo" id="{16413FF6-4588-4503-A235-9D53B8556FC3}">
          <p14:sldIdLst>
            <p14:sldId id="496"/>
          </p14:sldIdLst>
        </p14:section>
        <p14:section name="Conclusion" id="{FF81BD71-7D4B-4578-A94F-9AF177F9D6AB}">
          <p14:sldIdLst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8" y="691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AC8EB-1F7F-4E9C-BF87-29EC20BC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pyramid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2F26BCA1-145A-4398-B864-FCB66500C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950" y="1338262"/>
            <a:ext cx="47434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30953"/>
            <a:ext cx="10961783" cy="768084"/>
          </a:xfrm>
        </p:spPr>
        <p:txBody>
          <a:bodyPr/>
          <a:lstStyle/>
          <a:p>
            <a:r>
              <a:rPr lang="en-US" dirty="0"/>
              <a:t>Pytest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6900CF8-917B-4FC6-940F-0883A6170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46" y="1807532"/>
            <a:ext cx="4114107" cy="17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4"/>
            <a:ext cx="10129234" cy="2083696"/>
          </a:xfrm>
        </p:spPr>
        <p:txBody>
          <a:bodyPr>
            <a:normAutofit/>
          </a:bodyPr>
          <a:lstStyle/>
          <a:p>
            <a:r>
              <a:rPr lang="en-US" dirty="0"/>
              <a:t>The pytest framework makes it easy to write small tests, yet scales to support complex functional testing for applications and libraries.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Pytest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D25F3B48-C49F-4492-9D39-375347BFE2B1}"/>
              </a:ext>
            </a:extLst>
          </p:cNvPr>
          <p:cNvSpPr txBox="1"/>
          <p:nvPr/>
        </p:nvSpPr>
        <p:spPr>
          <a:xfrm>
            <a:off x="3048740" y="3572895"/>
            <a:ext cx="6094520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content of test_sample.py</a:t>
            </a:r>
          </a:p>
          <a:p>
            <a:r>
              <a:rPr lang="en-US" dirty="0"/>
              <a:t>def </a:t>
            </a:r>
            <a:r>
              <a:rPr lang="en-US" dirty="0" err="1"/>
              <a:t>inc</a:t>
            </a:r>
            <a:r>
              <a:rPr lang="en-US" dirty="0"/>
              <a:t>(x):</a:t>
            </a:r>
          </a:p>
          <a:p>
            <a:r>
              <a:rPr lang="en-US" dirty="0"/>
              <a:t>    return x + 1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test_answer</a:t>
            </a:r>
            <a:r>
              <a:rPr lang="en-US" dirty="0"/>
              <a:t>():</a:t>
            </a:r>
          </a:p>
          <a:p>
            <a:r>
              <a:rPr lang="en-US" dirty="0"/>
              <a:t>    assert </a:t>
            </a:r>
            <a:r>
              <a:rPr lang="en-US" dirty="0" err="1"/>
              <a:t>inc</a:t>
            </a:r>
            <a:r>
              <a:rPr lang="en-US" dirty="0"/>
              <a:t>(3) == 5</a:t>
            </a:r>
            <a:endParaRPr lang="bg-BG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67F0E7B9-B9EB-40BB-A936-3EF9ABA113A5}"/>
              </a:ext>
            </a:extLst>
          </p:cNvPr>
          <p:cNvSpPr txBox="1"/>
          <p:nvPr/>
        </p:nvSpPr>
        <p:spPr>
          <a:xfrm>
            <a:off x="3048740" y="5972275"/>
            <a:ext cx="6094520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pytest</a:t>
            </a:r>
            <a:endParaRPr lang="bg-BG" dirty="0"/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B665CD88-9A4E-4210-B420-0F1FB78F3D6F}"/>
              </a:ext>
            </a:extLst>
          </p:cNvPr>
          <p:cNvSpPr txBox="1"/>
          <p:nvPr/>
        </p:nvSpPr>
        <p:spPr>
          <a:xfrm>
            <a:off x="3048740" y="2834870"/>
            <a:ext cx="6094520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pip install pytest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multiple tests in classes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9AB8632-BECC-4B22-8400-A5FA8D388E2E}"/>
              </a:ext>
            </a:extLst>
          </p:cNvPr>
          <p:cNvSpPr txBox="1"/>
          <p:nvPr/>
        </p:nvSpPr>
        <p:spPr>
          <a:xfrm>
            <a:off x="3235171" y="2136338"/>
            <a:ext cx="6094520" cy="2585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# content of test_class.py</a:t>
            </a:r>
          </a:p>
          <a:p>
            <a:r>
              <a:rPr lang="en-US"/>
              <a:t>class TestClass:</a:t>
            </a:r>
          </a:p>
          <a:p>
            <a:r>
              <a:rPr lang="en-US"/>
              <a:t>    def test_one(self):</a:t>
            </a:r>
          </a:p>
          <a:p>
            <a:r>
              <a:rPr lang="en-US"/>
              <a:t>        x = "this"</a:t>
            </a:r>
          </a:p>
          <a:p>
            <a:r>
              <a:rPr lang="en-US"/>
              <a:t>        assert "h" in x</a:t>
            </a:r>
          </a:p>
          <a:p>
            <a:endParaRPr lang="en-US"/>
          </a:p>
          <a:p>
            <a:r>
              <a:rPr lang="en-US"/>
              <a:t>    def test_two(self):</a:t>
            </a:r>
          </a:p>
          <a:p>
            <a:r>
              <a:rPr lang="en-US"/>
              <a:t>        x = "hello"</a:t>
            </a:r>
          </a:p>
          <a:p>
            <a:r>
              <a:rPr lang="en-US"/>
              <a:t>        assert hasattr(x, "check")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880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251564"/>
            <a:ext cx="10961783" cy="768084"/>
          </a:xfrm>
        </p:spPr>
        <p:txBody>
          <a:bodyPr/>
          <a:lstStyle/>
          <a:p>
            <a:r>
              <a:rPr lang="en-US" dirty="0"/>
              <a:t>Mocking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28B8A91-5D5C-44CC-A08A-8DBA073C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10" y="1647353"/>
            <a:ext cx="2726580" cy="20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Mocking is primarily used in unit testing. </a:t>
            </a:r>
          </a:p>
          <a:p>
            <a:pPr fontAlgn="base"/>
            <a:r>
              <a:rPr lang="en-US" dirty="0"/>
              <a:t>An object under test may have dependencies on other (complex) objects. </a:t>
            </a:r>
          </a:p>
          <a:p>
            <a:pPr fontAlgn="base"/>
            <a:r>
              <a:rPr lang="en-US" dirty="0"/>
              <a:t>To isolate the behavior of the object you want to replace the other objects by mocks that simulate the behavior of the real objects. </a:t>
            </a:r>
          </a:p>
          <a:p>
            <a:pPr fontAlgn="base"/>
            <a:r>
              <a:rPr lang="en-US" dirty="0"/>
              <a:t>This is useful if the real objects are impractical to incorporate into the unit test.</a:t>
            </a:r>
          </a:p>
          <a:p>
            <a:pPr fontAlgn="base"/>
            <a:r>
              <a:rPr lang="en-US" dirty="0"/>
              <a:t>Mocking is creating objects that simulate the behavior of real objects.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7941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529D98D9-071B-4C60-87FD-ED139ADB89A8}"/>
              </a:ext>
            </a:extLst>
          </p:cNvPr>
          <p:cNvSpPr/>
          <p:nvPr/>
        </p:nvSpPr>
        <p:spPr bwMode="auto">
          <a:xfrm>
            <a:off x="2787588" y="2272684"/>
            <a:ext cx="1624613" cy="75460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D66D631-8DF5-4FC0-94D8-800092CC7F27}"/>
              </a:ext>
            </a:extLst>
          </p:cNvPr>
          <p:cNvSpPr/>
          <p:nvPr/>
        </p:nvSpPr>
        <p:spPr bwMode="auto">
          <a:xfrm>
            <a:off x="5651376" y="2272684"/>
            <a:ext cx="1624613" cy="75460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F227426B-7303-468D-86E2-DF2381454D8E}"/>
              </a:ext>
            </a:extLst>
          </p:cNvPr>
          <p:cNvSpPr/>
          <p:nvPr/>
        </p:nvSpPr>
        <p:spPr bwMode="auto">
          <a:xfrm>
            <a:off x="8515164" y="2272684"/>
            <a:ext cx="1624613" cy="75460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Стрелка надясно 5">
            <a:extLst>
              <a:ext uri="{FF2B5EF4-FFF2-40B4-BE49-F238E27FC236}">
                <a16:creationId xmlns:a16="http://schemas.microsoft.com/office/drawing/2014/main" id="{64485D21-3A70-477A-986F-D4DFFD1683E2}"/>
              </a:ext>
            </a:extLst>
          </p:cNvPr>
          <p:cNvSpPr/>
          <p:nvPr/>
        </p:nvSpPr>
        <p:spPr bwMode="auto">
          <a:xfrm>
            <a:off x="4776186" y="2583402"/>
            <a:ext cx="577049" cy="66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2A3F2C56-6D8D-41A3-A627-90EC1002A207}"/>
              </a:ext>
            </a:extLst>
          </p:cNvPr>
          <p:cNvSpPr/>
          <p:nvPr/>
        </p:nvSpPr>
        <p:spPr bwMode="auto">
          <a:xfrm>
            <a:off x="7643674" y="2583402"/>
            <a:ext cx="523782" cy="66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7D38F1D4-334A-45A8-9677-0624952C3211}"/>
              </a:ext>
            </a:extLst>
          </p:cNvPr>
          <p:cNvSpPr/>
          <p:nvPr/>
        </p:nvSpPr>
        <p:spPr bwMode="auto">
          <a:xfrm>
            <a:off x="2787588" y="3939265"/>
            <a:ext cx="1624613" cy="75460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46E032E0-C29B-4B83-B7E7-C0635B5D29B6}"/>
              </a:ext>
            </a:extLst>
          </p:cNvPr>
          <p:cNvSpPr/>
          <p:nvPr/>
        </p:nvSpPr>
        <p:spPr bwMode="auto">
          <a:xfrm>
            <a:off x="5609717" y="3866225"/>
            <a:ext cx="1624613" cy="754602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A728D512-AACC-4348-8C85-8A37F8C6B69A}"/>
              </a:ext>
            </a:extLst>
          </p:cNvPr>
          <p:cNvSpPr/>
          <p:nvPr/>
        </p:nvSpPr>
        <p:spPr bwMode="auto">
          <a:xfrm>
            <a:off x="8515163" y="3864207"/>
            <a:ext cx="1624613" cy="75460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трелка надясно 13">
            <a:extLst>
              <a:ext uri="{FF2B5EF4-FFF2-40B4-BE49-F238E27FC236}">
                <a16:creationId xmlns:a16="http://schemas.microsoft.com/office/drawing/2014/main" id="{767E32E1-28A3-4A03-A492-C2EFCF4DB74D}"/>
              </a:ext>
            </a:extLst>
          </p:cNvPr>
          <p:cNvSpPr/>
          <p:nvPr/>
        </p:nvSpPr>
        <p:spPr bwMode="auto">
          <a:xfrm>
            <a:off x="4687410" y="4316566"/>
            <a:ext cx="577049" cy="66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Стрелка надясно 14">
            <a:extLst>
              <a:ext uri="{FF2B5EF4-FFF2-40B4-BE49-F238E27FC236}">
                <a16:creationId xmlns:a16="http://schemas.microsoft.com/office/drawing/2014/main" id="{0807996B-EC54-46A0-9965-FAA4BED993BC}"/>
              </a:ext>
            </a:extLst>
          </p:cNvPr>
          <p:cNvSpPr/>
          <p:nvPr/>
        </p:nvSpPr>
        <p:spPr bwMode="auto">
          <a:xfrm>
            <a:off x="7572652" y="4234649"/>
            <a:ext cx="523782" cy="819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4AC7D4FA-CBF0-43D8-9F90-127D3CF5FB34}"/>
              </a:ext>
            </a:extLst>
          </p:cNvPr>
          <p:cNvSpPr txBox="1"/>
          <p:nvPr/>
        </p:nvSpPr>
        <p:spPr>
          <a:xfrm>
            <a:off x="3038011" y="2347960"/>
            <a:ext cx="111858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POST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F80FAA2C-3ADA-4272-B351-095502E53B4D}"/>
              </a:ext>
            </a:extLst>
          </p:cNvPr>
          <p:cNvSpPr txBox="1"/>
          <p:nvPr/>
        </p:nvSpPr>
        <p:spPr>
          <a:xfrm>
            <a:off x="5904388" y="2347960"/>
            <a:ext cx="111858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S3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49B1553E-40B7-4300-83EB-9DC676B87BAC}"/>
              </a:ext>
            </a:extLst>
          </p:cNvPr>
          <p:cNvSpPr txBox="1"/>
          <p:nvPr/>
        </p:nvSpPr>
        <p:spPr>
          <a:xfrm>
            <a:off x="8768175" y="2347959"/>
            <a:ext cx="111858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DB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27EB906C-0B3D-48E9-B0F6-F63EE0327386}"/>
              </a:ext>
            </a:extLst>
          </p:cNvPr>
          <p:cNvSpPr txBox="1"/>
          <p:nvPr/>
        </p:nvSpPr>
        <p:spPr>
          <a:xfrm>
            <a:off x="3038011" y="4014541"/>
            <a:ext cx="111858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POST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514766F6-44BB-407E-B135-54F90E4CA56A}"/>
              </a:ext>
            </a:extLst>
          </p:cNvPr>
          <p:cNvSpPr txBox="1"/>
          <p:nvPr/>
        </p:nvSpPr>
        <p:spPr>
          <a:xfrm>
            <a:off x="5862729" y="3932623"/>
            <a:ext cx="111858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MOCK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32A31E25-82F5-4645-BE56-24B457AB4CB0}"/>
              </a:ext>
            </a:extLst>
          </p:cNvPr>
          <p:cNvSpPr txBox="1"/>
          <p:nvPr/>
        </p:nvSpPr>
        <p:spPr>
          <a:xfrm>
            <a:off x="8817973" y="3932624"/>
            <a:ext cx="111858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DB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python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363657A1-321A-4A80-B5B1-82E016F5702A}"/>
              </a:ext>
            </a:extLst>
          </p:cNvPr>
          <p:cNvSpPr txBox="1"/>
          <p:nvPr/>
        </p:nvSpPr>
        <p:spPr>
          <a:xfrm>
            <a:off x="2754295" y="1368218"/>
            <a:ext cx="8200749" cy="4524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NL" dirty="0"/>
              <a:t>import uuid</a:t>
            </a:r>
          </a:p>
          <a:p>
            <a:r>
              <a:rPr lang="nl-NL" dirty="0"/>
              <a:t>from unittest.mock import patch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def mock_uuid():</a:t>
            </a:r>
          </a:p>
          <a:p>
            <a:r>
              <a:rPr lang="nl-NL" dirty="0"/>
              <a:t>    return "11111111"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def generate_data():</a:t>
            </a:r>
          </a:p>
          <a:p>
            <a:r>
              <a:rPr lang="nl-NL" dirty="0"/>
              <a:t>    return {"name": "Test name", "id": uuid.uuid4()}</a:t>
            </a:r>
          </a:p>
          <a:p>
            <a:endParaRPr lang="nl-NL" dirty="0"/>
          </a:p>
          <a:p>
            <a:endParaRPr lang="nl-NL" dirty="0"/>
          </a:p>
          <a:p>
            <a:r>
              <a:rPr lang="nl-NL" b="1" dirty="0"/>
              <a:t>@patch("uuid.uuid4", mock_uuid)</a:t>
            </a:r>
          </a:p>
          <a:p>
            <a:r>
              <a:rPr lang="nl-NL" dirty="0"/>
              <a:t>def test_object_generation():</a:t>
            </a:r>
          </a:p>
          <a:p>
            <a:r>
              <a:rPr lang="nl-NL" dirty="0"/>
              <a:t>    data = generate_data()</a:t>
            </a:r>
          </a:p>
          <a:p>
            <a:r>
              <a:rPr lang="nl-NL" dirty="0"/>
              <a:t>    assert data["id"] == "11111111"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3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363657A1-321A-4A80-B5B1-82E016F5702A}"/>
              </a:ext>
            </a:extLst>
          </p:cNvPr>
          <p:cNvSpPr txBox="1"/>
          <p:nvPr/>
        </p:nvSpPr>
        <p:spPr>
          <a:xfrm>
            <a:off x="2754295" y="1368218"/>
            <a:ext cx="8200749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Pytest test_sample.py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A11B84C-C159-4DB2-8448-2BDFE3ED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40" y="3073691"/>
            <a:ext cx="9694415" cy="113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52297"/>
            <a:ext cx="10961783" cy="768084"/>
          </a:xfrm>
        </p:spPr>
        <p:txBody>
          <a:bodyPr/>
          <a:lstStyle/>
          <a:p>
            <a:r>
              <a:rPr lang="en-US" dirty="0"/>
              <a:t>Adding tests to the project – 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983404"/>
            <a:ext cx="9049234" cy="5095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What are tests?</a:t>
            </a:r>
          </a:p>
          <a:p>
            <a:r>
              <a:rPr lang="en-US" sz="3000" dirty="0"/>
              <a:t>Unit tests vs integration tests</a:t>
            </a:r>
          </a:p>
          <a:p>
            <a:r>
              <a:rPr lang="en-US" sz="3000" dirty="0"/>
              <a:t>Pytest</a:t>
            </a:r>
          </a:p>
          <a:p>
            <a:r>
              <a:rPr lang="en-US" sz="3000" dirty="0"/>
              <a:t>Mocking</a:t>
            </a:r>
          </a:p>
          <a:p>
            <a:r>
              <a:rPr lang="en-US" sz="3000" dirty="0"/>
              <a:t>Integration tests with the existing application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#Flask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Tests - Definition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EF30E0CB-101C-4EE7-925D-A100CCEF3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92" y="1757779"/>
            <a:ext cx="3598416" cy="20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270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Method to check whether the actual software product matches expected requirements</a:t>
            </a:r>
          </a:p>
          <a:p>
            <a:r>
              <a:rPr lang="en-US" dirty="0"/>
              <a:t>Ensures that software product is defect free</a:t>
            </a:r>
          </a:p>
          <a:p>
            <a:r>
              <a:rPr lang="en-US" dirty="0"/>
              <a:t>The purpose of software testing is to identify errors, gaps or missing requirements in contrast to actual requirements</a:t>
            </a:r>
          </a:p>
          <a:p>
            <a:r>
              <a:rPr lang="en-US" dirty="0"/>
              <a:t>Testing is important because software bugs could be expensive or even dangerous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6E3C833-0B9B-407C-9E40-7A95378A8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270" y="1257412"/>
            <a:ext cx="10129234" cy="5001346"/>
          </a:xfrm>
        </p:spPr>
        <p:txBody>
          <a:bodyPr>
            <a:normAutofit/>
          </a:bodyPr>
          <a:lstStyle/>
          <a:p>
            <a:r>
              <a:rPr lang="en-US" b="1" dirty="0"/>
              <a:t>Cost-Effective - </a:t>
            </a:r>
            <a:r>
              <a:rPr lang="en-US" dirty="0"/>
              <a:t>if the bugs caught in the earlier stage of software testing, it costs less to fix</a:t>
            </a:r>
          </a:p>
          <a:p>
            <a:r>
              <a:rPr lang="en-US" b="1" dirty="0"/>
              <a:t>Security - </a:t>
            </a:r>
            <a:r>
              <a:rPr lang="en-US" dirty="0"/>
              <a:t> People are looking for trusted products. It helps in removing risks and problems earlier.</a:t>
            </a:r>
          </a:p>
          <a:p>
            <a:r>
              <a:rPr lang="en-US" b="1" dirty="0"/>
              <a:t>Product quality - </a:t>
            </a:r>
            <a:r>
              <a:rPr lang="en-US" dirty="0"/>
              <a:t>Testing ensures a quality product is delivered to customers</a:t>
            </a:r>
          </a:p>
          <a:p>
            <a:r>
              <a:rPr lang="en-US" b="1" dirty="0"/>
              <a:t>Customer Satisfaction - </a:t>
            </a:r>
            <a:r>
              <a:rPr lang="en-US" dirty="0"/>
              <a:t>UI/UX Testing ensures the best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3805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6666"/>
            <a:ext cx="10961783" cy="768084"/>
          </a:xfrm>
        </p:spPr>
        <p:txBody>
          <a:bodyPr/>
          <a:lstStyle/>
          <a:p>
            <a:r>
              <a:rPr lang="en-US" dirty="0"/>
              <a:t>Unit tests vs Integration tests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17CAA-B802-4D03-91D3-ACC9E9327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95F90CB-E95B-428C-89AB-40E0AC512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21" y="1593449"/>
            <a:ext cx="4429958" cy="21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71C1-E4BA-414A-87D9-8AD6E5640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2532" y="983404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In unit testing each module of the software is tested separately. </a:t>
            </a:r>
          </a:p>
          <a:p>
            <a:r>
              <a:rPr lang="en-US" dirty="0"/>
              <a:t>Unit testing is performed first of all testing processes</a:t>
            </a:r>
          </a:p>
          <a:p>
            <a:r>
              <a:rPr lang="en-US" dirty="0"/>
              <a:t>It tests parts of the project without waiting for others to be completed</a:t>
            </a:r>
          </a:p>
          <a:p>
            <a:r>
              <a:rPr lang="en-US" dirty="0"/>
              <a:t>Unit testing is less costly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1AC8EB-1F7F-4E9C-BF87-29EC20BC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03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71C1-E4BA-414A-87D9-8AD6E5640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2532" y="983404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In integration testing all modules of the </a:t>
            </a:r>
            <a:r>
              <a:rPr lang="en-US" dirty="0" err="1"/>
              <a:t>the</a:t>
            </a:r>
            <a:r>
              <a:rPr lang="en-US" dirty="0"/>
              <a:t> software are tested combined</a:t>
            </a:r>
          </a:p>
          <a:p>
            <a:r>
              <a:rPr lang="en-US" dirty="0"/>
              <a:t>Integration testing is performed after unit testing and before system testing</a:t>
            </a:r>
          </a:p>
          <a:p>
            <a:r>
              <a:rPr lang="en-US" dirty="0"/>
              <a:t>It tests only after the completion of all parts</a:t>
            </a:r>
          </a:p>
          <a:p>
            <a:r>
              <a:rPr lang="en-US" dirty="0"/>
              <a:t>Integration testing is more costly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1AC8EB-1F7F-4E9C-BF87-29EC20BC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58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www.w3.org/XML/1998/namespace"/>
    <ds:schemaRef ds:uri="b1da4528-fe13-414f-b133-a49aeaaa47fa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757</Words>
  <Application>Microsoft Office PowerPoint</Application>
  <PresentationFormat>Widescreen</PresentationFormat>
  <Paragraphs>131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1_SoftUni</vt:lpstr>
      <vt:lpstr>Testing</vt:lpstr>
      <vt:lpstr>Table of Contents</vt:lpstr>
      <vt:lpstr>Have a Question?</vt:lpstr>
      <vt:lpstr>Tests - Definition</vt:lpstr>
      <vt:lpstr>Definition</vt:lpstr>
      <vt:lpstr>Benefits</vt:lpstr>
      <vt:lpstr>Unit tests vs Integration tests</vt:lpstr>
      <vt:lpstr>Unit testing</vt:lpstr>
      <vt:lpstr>Integration testing</vt:lpstr>
      <vt:lpstr>Testing pyramid</vt:lpstr>
      <vt:lpstr>Pytest</vt:lpstr>
      <vt:lpstr>Pytest</vt:lpstr>
      <vt:lpstr>Grouping multiple tests in classes</vt:lpstr>
      <vt:lpstr>Mocking</vt:lpstr>
      <vt:lpstr>Definition</vt:lpstr>
      <vt:lpstr>Mocking</vt:lpstr>
      <vt:lpstr>Usage in python</vt:lpstr>
      <vt:lpstr>Result</vt:lpstr>
      <vt:lpstr>Adding tests to the project – live demo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184</cp:revision>
  <dcterms:created xsi:type="dcterms:W3CDTF">2018-05-23T13:08:44Z</dcterms:created>
  <dcterms:modified xsi:type="dcterms:W3CDTF">2022-05-13T12:15:00Z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