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74" r:id="rId5"/>
    <p:sldId id="276" r:id="rId6"/>
    <p:sldId id="492" r:id="rId7"/>
    <p:sldId id="494" r:id="rId8"/>
    <p:sldId id="495" r:id="rId9"/>
    <p:sldId id="512" r:id="rId10"/>
    <p:sldId id="532" r:id="rId11"/>
    <p:sldId id="616" r:id="rId12"/>
    <p:sldId id="515" r:id="rId13"/>
    <p:sldId id="516" r:id="rId14"/>
    <p:sldId id="518" r:id="rId15"/>
    <p:sldId id="519" r:id="rId16"/>
    <p:sldId id="615" r:id="rId17"/>
    <p:sldId id="528" r:id="rId18"/>
    <p:sldId id="529" r:id="rId19"/>
    <p:sldId id="530" r:id="rId20"/>
    <p:sldId id="531" r:id="rId21"/>
    <p:sldId id="496" r:id="rId22"/>
    <p:sldId id="401" r:id="rId23"/>
    <p:sldId id="614" r:id="rId24"/>
    <p:sldId id="608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chema" id="{32080409-9F52-4FCE-8050-08A89662D585}">
          <p14:sldIdLst>
            <p14:sldId id="494"/>
            <p14:sldId id="495"/>
            <p14:sldId id="512"/>
            <p14:sldId id="532"/>
            <p14:sldId id="616"/>
          </p14:sldIdLst>
        </p14:section>
        <p14:section name="Validation" id="{A462FA60-45D9-48EB-9400-7AC1C3811032}">
          <p14:sldIdLst>
            <p14:sldId id="515"/>
            <p14:sldId id="516"/>
            <p14:sldId id="518"/>
            <p14:sldId id="519"/>
            <p14:sldId id="615"/>
          </p14:sldIdLst>
        </p14:section>
        <p14:section name="Hashing" id="{61A4401F-8E14-450B-8E3E-94C29C7E4E5D}">
          <p14:sldIdLst>
            <p14:sldId id="528"/>
            <p14:sldId id="529"/>
            <p14:sldId id="530"/>
            <p14:sldId id="531"/>
          </p14:sldIdLst>
        </p14:section>
        <p14:section name="Demo" id="{16413FF6-4588-4503-A235-9D53B8556FC3}">
          <p14:sldIdLst>
            <p14:sldId id="496"/>
          </p14:sldIdLst>
        </p14:section>
        <p14:section name="Conclusion" id="{FF81BD71-7D4B-4578-A94F-9AF177F9D6AB}">
          <p14:sldIdLst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hmallow.readthedocs.io/en/stable/index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1507298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Schemas, Validation, </a:t>
            </a:r>
            <a:br>
              <a:rPr lang="en-US" dirty="0"/>
            </a:br>
            <a:r>
              <a:rPr lang="en-US" dirty="0"/>
              <a:t>and Password Hashing</a:t>
            </a:r>
          </a:p>
        </p:txBody>
      </p:sp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Validating with Marshmallow schemas is an easy and flexible way of </a:t>
            </a:r>
            <a:r>
              <a:rPr lang="en-US" b="1" dirty="0">
                <a:solidFill>
                  <a:schemeClr val="bg1"/>
                </a:solidFill>
              </a:rPr>
              <a:t>controlling the data </a:t>
            </a:r>
            <a:r>
              <a:rPr lang="en-US" dirty="0"/>
              <a:t>that comes in with the request and the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you want </a:t>
            </a:r>
            <a:r>
              <a:rPr lang="en-US" b="1" dirty="0">
                <a:solidFill>
                  <a:schemeClr val="bg1"/>
                </a:solidFill>
              </a:rPr>
              <a:t>to show </a:t>
            </a:r>
            <a:r>
              <a:rPr lang="en-US" dirty="0"/>
              <a:t>on the response</a:t>
            </a:r>
          </a:p>
          <a:p>
            <a:r>
              <a:rPr lang="en-US" dirty="0"/>
              <a:t>Marshmallow comes with pre-build fields validation such as: String, Email Integer, </a:t>
            </a:r>
            <a:r>
              <a:rPr lang="en-US" dirty="0" err="1"/>
              <a:t>Fload</a:t>
            </a:r>
            <a:r>
              <a:rPr lang="en-US" dirty="0"/>
              <a:t>, and etc.</a:t>
            </a:r>
          </a:p>
          <a:p>
            <a:r>
              <a:rPr lang="en-US" dirty="0"/>
              <a:t>Gives you the possibility to create custom fields</a:t>
            </a:r>
          </a:p>
          <a:p>
            <a:r>
              <a:rPr lang="en-US" dirty="0"/>
              <a:t>Pre-build validators</a:t>
            </a:r>
          </a:p>
          <a:p>
            <a:r>
              <a:rPr lang="en-US" dirty="0"/>
              <a:t>Custom validators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59FF404-DE71-4571-BCD4-2A2D610A5ED0}"/>
              </a:ext>
            </a:extLst>
          </p:cNvPr>
          <p:cNvSpPr txBox="1"/>
          <p:nvPr/>
        </p:nvSpPr>
        <p:spPr>
          <a:xfrm>
            <a:off x="3218831" y="2489720"/>
            <a:ext cx="6456538" cy="1754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UserSignInSchema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BaseUserSchema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password = </a:t>
            </a:r>
            <a:r>
              <a:rPr lang="en-US" b="1" dirty="0" err="1">
                <a:latin typeface="Consolas" panose="020B0609020204030204" pitchFamily="49" charset="0"/>
              </a:rPr>
              <a:t>fields.String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required=True,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validate=</a:t>
            </a:r>
            <a:r>
              <a:rPr lang="en-US" b="1" dirty="0" err="1">
                <a:latin typeface="Consolas" panose="020B0609020204030204" pitchFamily="49" charset="0"/>
              </a:rPr>
              <a:t>validate.And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validate.Length</a:t>
            </a:r>
            <a:r>
              <a:rPr lang="en-US" b="1" dirty="0">
                <a:latin typeface="Consolas" panose="020B0609020204030204" pitchFamily="49" charset="0"/>
              </a:rPr>
              <a:t>(min=8, max=20),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validate_password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BB1552E-7891-42A1-A0BA-7D4C21C99178}"/>
              </a:ext>
            </a:extLst>
          </p:cNvPr>
          <p:cNvSpPr/>
          <p:nvPr/>
        </p:nvSpPr>
        <p:spPr bwMode="auto">
          <a:xfrm>
            <a:off x="9987683" y="2667753"/>
            <a:ext cx="1875969" cy="923330"/>
          </a:xfrm>
          <a:prstGeom prst="wedgeRoundRectCallout">
            <a:avLst>
              <a:gd name="adj1" fmla="val -58340"/>
              <a:gd name="adj2" fmla="val -1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field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9">
            <a:extLst>
              <a:ext uri="{FF2B5EF4-FFF2-40B4-BE49-F238E27FC236}">
                <a16:creationId xmlns:a16="http://schemas.microsoft.com/office/drawing/2014/main" id="{22D213C9-31FA-46E4-A9FC-E0E60DA2711A}"/>
              </a:ext>
            </a:extLst>
          </p:cNvPr>
          <p:cNvSpPr/>
          <p:nvPr/>
        </p:nvSpPr>
        <p:spPr bwMode="auto">
          <a:xfrm>
            <a:off x="8185606" y="4555737"/>
            <a:ext cx="2740062" cy="923330"/>
          </a:xfrm>
          <a:prstGeom prst="wedgeRoundRectCallout">
            <a:avLst>
              <a:gd name="adj1" fmla="val -33965"/>
              <a:gd name="adj2" fmla="val -73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value is mandatory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9">
            <a:extLst>
              <a:ext uri="{FF2B5EF4-FFF2-40B4-BE49-F238E27FC236}">
                <a16:creationId xmlns:a16="http://schemas.microsoft.com/office/drawing/2014/main" id="{E084B829-9650-4D20-BBB1-081EC65C3172}"/>
              </a:ext>
            </a:extLst>
          </p:cNvPr>
          <p:cNvSpPr/>
          <p:nvPr/>
        </p:nvSpPr>
        <p:spPr bwMode="auto">
          <a:xfrm>
            <a:off x="2087083" y="1274897"/>
            <a:ext cx="2740062" cy="923330"/>
          </a:xfrm>
          <a:prstGeom prst="wedgeRoundRectCallout">
            <a:avLst>
              <a:gd name="adj1" fmla="val 28369"/>
              <a:gd name="adj2" fmla="val 67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in validator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9">
            <a:extLst>
              <a:ext uri="{FF2B5EF4-FFF2-40B4-BE49-F238E27FC236}">
                <a16:creationId xmlns:a16="http://schemas.microsoft.com/office/drawing/2014/main" id="{A50B11ED-A050-4811-A723-5F15F7903015}"/>
              </a:ext>
            </a:extLst>
          </p:cNvPr>
          <p:cNvSpPr/>
          <p:nvPr/>
        </p:nvSpPr>
        <p:spPr bwMode="auto">
          <a:xfrm>
            <a:off x="1741431" y="4735490"/>
            <a:ext cx="3652384" cy="923330"/>
          </a:xfrm>
          <a:prstGeom prst="wedgeRoundRectCallout">
            <a:avLst>
              <a:gd name="adj1" fmla="val 27476"/>
              <a:gd name="adj2" fmla="val -742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validator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</a:t>
            </a:r>
            <a:endParaRPr lang="bg-BG"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733B5F58-5EE9-4A22-90E9-08059CDAF62C}"/>
              </a:ext>
            </a:extLst>
          </p:cNvPr>
          <p:cNvSpPr txBox="1"/>
          <p:nvPr/>
        </p:nvSpPr>
        <p:spPr>
          <a:xfrm>
            <a:off x="2161302" y="3966257"/>
            <a:ext cx="6896829" cy="1800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schema = </a:t>
            </a:r>
            <a:r>
              <a:rPr lang="en-US" sz="2400" b="1" dirty="0" err="1">
                <a:latin typeface="Consolas" panose="020B0609020204030204" pitchFamily="49" charset="0"/>
              </a:rPr>
              <a:t>UserSignInSchema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errors = </a:t>
            </a:r>
            <a:r>
              <a:rPr lang="en-US" sz="2400" b="1" dirty="0" err="1">
                <a:latin typeface="Consolas" panose="020B0609020204030204" pitchFamily="49" charset="0"/>
              </a:rPr>
              <a:t>schema.validate</a:t>
            </a:r>
            <a:r>
              <a:rPr lang="en-US" sz="2400" b="1" dirty="0">
                <a:latin typeface="Consolas" panose="020B0609020204030204" pitchFamily="49" charset="0"/>
              </a:rPr>
              <a:t>(data)</a:t>
            </a:r>
          </a:p>
          <a:p>
            <a:endParaRPr lang="en-US" sz="15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if not errors: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...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1AA992B-5FD1-583D-FE3D-D6D2A0FE5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983404"/>
            <a:ext cx="9761820" cy="5546589"/>
          </a:xfrm>
        </p:spPr>
        <p:txBody>
          <a:bodyPr>
            <a:normAutofit/>
          </a:bodyPr>
          <a:lstStyle/>
          <a:p>
            <a:r>
              <a:rPr lang="en-US" dirty="0"/>
              <a:t>Checks for errors and returns an errors object if necessary</a:t>
            </a:r>
          </a:p>
          <a:p>
            <a:r>
              <a:rPr lang="en-US" dirty="0"/>
              <a:t>We can handle errors differently – send a message to the user, change the data or throw an error</a:t>
            </a: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016" y="1197665"/>
            <a:ext cx="11133991" cy="3758117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def </a:t>
            </a:r>
            <a:r>
              <a:rPr lang="en-US" sz="2000" dirty="0" err="1">
                <a:solidFill>
                  <a:schemeClr val="tx2"/>
                </a:solidFill>
              </a:rPr>
              <a:t>validate_schema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schema_name</a:t>
            </a:r>
            <a:r>
              <a:rPr lang="en-US" sz="2000" dirty="0">
                <a:solidFill>
                  <a:schemeClr val="tx2"/>
                </a:solidFill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def decorator(f):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@wraps(f)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def </a:t>
            </a:r>
            <a:r>
              <a:rPr lang="en-US" sz="2000" dirty="0" err="1">
                <a:solidFill>
                  <a:schemeClr val="tx2"/>
                </a:solidFill>
              </a:rPr>
              <a:t>decorated_function</a:t>
            </a:r>
            <a:r>
              <a:rPr lang="en-US" sz="2000" dirty="0">
                <a:solidFill>
                  <a:schemeClr val="tx2"/>
                </a:solidFill>
              </a:rPr>
              <a:t>(*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, **</a:t>
            </a:r>
            <a:r>
              <a:rPr lang="en-US" sz="2000" dirty="0" err="1">
                <a:solidFill>
                  <a:schemeClr val="tx2"/>
                </a:solidFill>
              </a:rPr>
              <a:t>kwargs</a:t>
            </a:r>
            <a:r>
              <a:rPr lang="en-US" sz="2000" dirty="0">
                <a:solidFill>
                  <a:schemeClr val="tx2"/>
                </a:solidFill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schema = </a:t>
            </a:r>
            <a:r>
              <a:rPr lang="en-US" sz="2000" dirty="0" err="1">
                <a:solidFill>
                  <a:schemeClr val="tx2"/>
                </a:solidFill>
              </a:rPr>
              <a:t>schema_name</a:t>
            </a:r>
            <a:r>
              <a:rPr lang="en-US" sz="2000" dirty="0">
                <a:solidFill>
                  <a:schemeClr val="tx2"/>
                </a:solidFill>
              </a:rPr>
              <a:t>()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errors = </a:t>
            </a:r>
            <a:r>
              <a:rPr lang="en-US" sz="2000" dirty="0" err="1">
                <a:solidFill>
                  <a:schemeClr val="tx2"/>
                </a:solidFill>
              </a:rPr>
              <a:t>schema.validate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request.get_json</a:t>
            </a:r>
            <a:r>
              <a:rPr lang="en-US" sz="2000" dirty="0">
                <a:solidFill>
                  <a:schemeClr val="tx2"/>
                </a:solidFill>
              </a:rPr>
              <a:t>())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if errors: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    abort(400, errors=errors)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    return f(*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, **</a:t>
            </a:r>
            <a:r>
              <a:rPr lang="en-US" sz="2000" dirty="0" err="1">
                <a:solidFill>
                  <a:schemeClr val="tx2"/>
                </a:solidFill>
              </a:rPr>
              <a:t>kwargs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return </a:t>
            </a:r>
            <a:r>
              <a:rPr lang="en-US" sz="2000" dirty="0" err="1">
                <a:solidFill>
                  <a:schemeClr val="tx2"/>
                </a:solidFill>
              </a:rPr>
              <a:t>decorated_function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  return decorator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Usage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F40F74-4B95-BCAF-3F0A-E93BDD6564CE}"/>
              </a:ext>
            </a:extLst>
          </p:cNvPr>
          <p:cNvSpPr txBox="1">
            <a:spLocks/>
          </p:cNvSpPr>
          <p:nvPr/>
        </p:nvSpPr>
        <p:spPr>
          <a:xfrm>
            <a:off x="463016" y="5159540"/>
            <a:ext cx="1113399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 err="1"/>
              <a:t>SignUp</a:t>
            </a:r>
            <a:r>
              <a:rPr lang="en-US" sz="2000" dirty="0"/>
              <a:t>(Resource):</a:t>
            </a:r>
          </a:p>
          <a:p>
            <a:r>
              <a:rPr lang="en-US" sz="2000" dirty="0"/>
              <a:t>    @validate_schema(UserSignInSchema)</a:t>
            </a:r>
          </a:p>
          <a:p>
            <a:r>
              <a:rPr lang="en-US" sz="2000" dirty="0"/>
              <a:t>    def post(self):</a:t>
            </a:r>
          </a:p>
          <a:p>
            <a:r>
              <a:rPr lang="en-US" sz="2000" dirty="0"/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360692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30953"/>
            <a:ext cx="10961783" cy="768084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E2333B-04D3-43E0-B664-643328D9B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7693"/>
              </p:ext>
            </p:extLst>
          </p:nvPr>
        </p:nvGraphicFramePr>
        <p:xfrm>
          <a:off x="4671133" y="1533636"/>
          <a:ext cx="2849732" cy="2249805"/>
        </p:xfrm>
        <a:graphic>
          <a:graphicData uri="http://schemas.openxmlformats.org/drawingml/2006/table">
            <a:tbl>
              <a:tblPr/>
              <a:tblGrid>
                <a:gridCol w="2849732">
                  <a:extLst>
                    <a:ext uri="{9D8B030D-6E8A-4147-A177-3AD203B41FA5}">
                      <a16:colId xmlns:a16="http://schemas.microsoft.com/office/drawing/2014/main" val="2014439160"/>
                    </a:ext>
                  </a:extLst>
                </a:gridCol>
              </a:tblGrid>
              <a:tr h="1723821"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$5$MnfsQ4iN$ZMTppKN16y/</a:t>
                      </a:r>
                      <a:r>
                        <a:rPr lang="en-US" dirty="0" err="1">
                          <a:effectLst/>
                        </a:rPr>
                        <a:t>tIsUYs</a:t>
                      </a:r>
                      <a:r>
                        <a:rPr lang="en-US" dirty="0">
                          <a:effectLst/>
                        </a:rPr>
                        <a:t>/obHlhdP.Os80yXhTurpBMUbA5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$5$rounds=…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8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security reasons, you may want to store passwords in hashed form</a:t>
            </a:r>
          </a:p>
          <a:p>
            <a:r>
              <a:rPr lang="en-US" dirty="0"/>
              <a:t>This guards against the possibility that someone who gains unauthorized access to the database can retrieve the passwords of every user in the system</a:t>
            </a:r>
          </a:p>
          <a:p>
            <a:r>
              <a:rPr lang="en-US" dirty="0"/>
              <a:t> Hashing performs a </a:t>
            </a:r>
            <a:r>
              <a:rPr lang="en-US" b="1" dirty="0">
                <a:solidFill>
                  <a:schemeClr val="bg1"/>
                </a:solidFill>
              </a:rPr>
              <a:t>one-way</a:t>
            </a:r>
            <a:r>
              <a:rPr lang="en-US" dirty="0"/>
              <a:t> transformation on a password, turning the password into another String, called the </a:t>
            </a:r>
            <a:r>
              <a:rPr lang="en-US" b="1" dirty="0">
                <a:solidFill>
                  <a:schemeClr val="bg1"/>
                </a:solidFill>
              </a:rPr>
              <a:t>hashed password</a:t>
            </a:r>
            <a:endParaRPr lang="en-US" dirty="0"/>
          </a:p>
          <a:p>
            <a:r>
              <a:rPr lang="en-US" dirty="0"/>
              <a:t>"One-way" means that it is practically impossible to go the other way - to turn the hashed password back into the original password.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what?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AAD54-B380-4733-8946-3B2F8D44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047-BF91-447A-9B92-14790C997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042" y="1121143"/>
            <a:ext cx="9940191" cy="5546589"/>
          </a:xfrm>
        </p:spPr>
        <p:txBody>
          <a:bodyPr/>
          <a:lstStyle/>
          <a:p>
            <a:r>
              <a:rPr lang="en-US" dirty="0"/>
              <a:t>There are several mathematically complex hashing algorithms that fulfill these needs</a:t>
            </a:r>
          </a:p>
          <a:p>
            <a:r>
              <a:rPr lang="en-US" dirty="0"/>
              <a:t>The hashed password value is not encrypted before it is stored in the database</a:t>
            </a:r>
          </a:p>
          <a:p>
            <a:r>
              <a:rPr lang="en-US" dirty="0"/>
              <a:t>When a member attempts to log in, the Personalization module takes the supplied password, performs a similar one-way hash, and compares it to the database value</a:t>
            </a:r>
          </a:p>
          <a:p>
            <a:r>
              <a:rPr lang="en-US" dirty="0"/>
              <a:t>If the passwords match, then login is successful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0BCDC-0D1E-472A-8EC4-DBF94CD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7541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04" y="1585143"/>
            <a:ext cx="11133991" cy="2525279"/>
          </a:xfrm>
        </p:spPr>
        <p:txBody>
          <a:bodyPr/>
          <a:lstStyle/>
          <a:p>
            <a:r>
              <a:rPr lang="bg-BG" dirty="0" err="1"/>
              <a:t>from</a:t>
            </a:r>
            <a:r>
              <a:rPr lang="bg-BG" dirty="0"/>
              <a:t> </a:t>
            </a:r>
            <a:r>
              <a:rPr lang="bg-BG" dirty="0" err="1"/>
              <a:t>werkzeug.security</a:t>
            </a:r>
            <a:r>
              <a:rPr lang="bg-BG" dirty="0"/>
              <a:t> </a:t>
            </a:r>
            <a:r>
              <a:rPr lang="bg-BG" dirty="0" err="1"/>
              <a:t>import</a:t>
            </a:r>
            <a:r>
              <a:rPr lang="bg-BG" dirty="0"/>
              <a:t> </a:t>
            </a:r>
            <a:r>
              <a:rPr lang="bg-BG" dirty="0" err="1"/>
              <a:t>generate_password_hash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err="1"/>
              <a:t>generate_password_hash</a:t>
            </a:r>
            <a:r>
              <a:rPr lang="bg-BG" dirty="0"/>
              <a:t>(</a:t>
            </a:r>
            <a:r>
              <a:rPr lang="bg-BG" dirty="0" err="1"/>
              <a:t>data</a:t>
            </a:r>
            <a:r>
              <a:rPr lang="bg-BG" dirty="0"/>
              <a:t>['</a:t>
            </a:r>
            <a:r>
              <a:rPr lang="bg-BG" dirty="0" err="1"/>
              <a:t>password</a:t>
            </a:r>
            <a:r>
              <a:rPr lang="bg-BG" dirty="0"/>
              <a:t>'], </a:t>
            </a:r>
            <a:r>
              <a:rPr lang="bg-BG" dirty="0" err="1"/>
              <a:t>method</a:t>
            </a:r>
            <a:r>
              <a:rPr lang="bg-BG" dirty="0"/>
              <a:t>='sha256’)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err="1"/>
              <a:t>check_password_hash</a:t>
            </a:r>
            <a:r>
              <a:rPr lang="en-US" dirty="0"/>
              <a:t>(</a:t>
            </a:r>
            <a:r>
              <a:rPr lang="en-US" dirty="0" err="1"/>
              <a:t>user.password</a:t>
            </a:r>
            <a:r>
              <a:rPr lang="en-US" dirty="0"/>
              <a:t>, data["password"])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werkzeug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8001664-296F-4717-862A-4A1229C3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5" y="3994951"/>
            <a:ext cx="7519388" cy="27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2297"/>
            <a:ext cx="10961783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Schemas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Hashing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#Flask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schema?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4477A6E-630C-4356-BCD7-D2C389BB0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11" y="1207363"/>
            <a:ext cx="3052578" cy="26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 is a tool for validating Python data structures, such as those obtained from config-files, forms, external services, or command-line parsing, converted from JSON/YAML (or something else) to Python data-</a:t>
            </a:r>
            <a:r>
              <a:rPr lang="en-US" dirty="0" err="1"/>
              <a:t>typesIt</a:t>
            </a:r>
            <a:r>
              <a:rPr lang="en-US" dirty="0"/>
              <a:t> contains 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data you're storing</a:t>
            </a:r>
          </a:p>
          <a:p>
            <a:r>
              <a:rPr lang="en-US" dirty="0"/>
              <a:t>Used to convert objects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Python data types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link -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here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Marshmallow schema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E3C833-0B9B-407C-9E40-7A95378A8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A simple class that should inherit Schema class </a:t>
            </a:r>
            <a:br>
              <a:rPr lang="en-US" dirty="0"/>
            </a:br>
            <a:r>
              <a:rPr lang="en-US" dirty="0"/>
              <a:t>from Marshmallow</a:t>
            </a:r>
          </a:p>
          <a:p>
            <a:r>
              <a:rPr lang="en-US" dirty="0"/>
              <a:t>They can be extended from other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E70496F-1805-47E9-A8F7-1B1C57655A05}"/>
              </a:ext>
            </a:extLst>
          </p:cNvPr>
          <p:cNvSpPr txBox="1"/>
          <p:nvPr/>
        </p:nvSpPr>
        <p:spPr>
          <a:xfrm>
            <a:off x="3152435" y="3268744"/>
            <a:ext cx="718299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from marshmallow import Schema, fields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BaseUserSchema</a:t>
            </a:r>
            <a:r>
              <a:rPr lang="en-US" sz="2400" b="1" dirty="0">
                <a:latin typeface="Consolas" panose="020B0609020204030204" pitchFamily="49" charset="0"/>
              </a:rPr>
              <a:t>(Schema):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email = </a:t>
            </a:r>
            <a:r>
              <a:rPr lang="en-US" sz="2400" b="1" dirty="0" err="1">
                <a:latin typeface="Consolas" panose="020B0609020204030204" pitchFamily="49" charset="0"/>
              </a:rPr>
              <a:t>fields.Email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full_name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fields.String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UserSignInSchema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BaseUserSchema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password = </a:t>
            </a:r>
            <a:r>
              <a:rPr lang="en-US" sz="2400" b="1" dirty="0" err="1">
                <a:latin typeface="Consolas" panose="020B0609020204030204" pitchFamily="49" charset="0"/>
              </a:rPr>
              <a:t>fields.String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8506" y="1830239"/>
            <a:ext cx="7134988" cy="4075191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SignUp</a:t>
            </a:r>
            <a:r>
              <a:rPr lang="en-US" sz="2400" dirty="0"/>
              <a:t>(Resource):</a:t>
            </a:r>
          </a:p>
          <a:p>
            <a:r>
              <a:rPr lang="en-US" sz="2400" dirty="0"/>
              <a:t>    def post(self):</a:t>
            </a:r>
          </a:p>
          <a:p>
            <a:r>
              <a:rPr lang="en-US" sz="2400" dirty="0"/>
              <a:t>        data = </a:t>
            </a:r>
            <a:r>
              <a:rPr lang="en-US" sz="2400" dirty="0" err="1"/>
              <a:t>request.get_json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schema = </a:t>
            </a:r>
            <a:r>
              <a:rPr lang="en-US" sz="2400" dirty="0" err="1">
                <a:solidFill>
                  <a:schemeClr val="bg1"/>
                </a:solidFill>
              </a:rPr>
              <a:t>UserSignInSchema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errors = </a:t>
            </a:r>
            <a:r>
              <a:rPr lang="en-US" sz="2400" dirty="0" err="1">
                <a:solidFill>
                  <a:schemeClr val="bg1"/>
                </a:solidFill>
              </a:rPr>
              <a:t>schema.validate</a:t>
            </a:r>
            <a:r>
              <a:rPr lang="en-US" sz="2400" dirty="0">
                <a:solidFill>
                  <a:schemeClr val="bg1"/>
                </a:solidFill>
              </a:rPr>
              <a:t>(data)</a:t>
            </a:r>
          </a:p>
          <a:p>
            <a:endParaRPr lang="en-US" sz="2400" dirty="0"/>
          </a:p>
          <a:p>
            <a:r>
              <a:rPr lang="en-US" sz="2400" dirty="0"/>
              <a:t>        if not errors: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db.session.add</a:t>
            </a:r>
            <a:r>
              <a:rPr lang="en-US" sz="2400" dirty="0"/>
              <a:t>(User(**data))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db.session.commit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return 201,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usage</a:t>
            </a:r>
          </a:p>
        </p:txBody>
      </p:sp>
    </p:spTree>
    <p:extLst>
      <p:ext uri="{BB962C8B-B14F-4D97-AF65-F5344CB8AC3E}">
        <p14:creationId xmlns:p14="http://schemas.microsoft.com/office/powerpoint/2010/main" val="6540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8506" y="1830239"/>
            <a:ext cx="7134988" cy="407519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from marshmallow import </a:t>
            </a:r>
            <a:r>
              <a:rPr lang="en-US" dirty="0">
                <a:solidFill>
                  <a:schemeClr val="bg1"/>
                </a:solidFill>
              </a:rPr>
              <a:t>Schema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fields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class </a:t>
            </a:r>
            <a:r>
              <a:rPr lang="en-US" dirty="0" err="1">
                <a:solidFill>
                  <a:schemeClr val="tx2"/>
                </a:solidFill>
              </a:rPr>
              <a:t>UserSchema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Schema</a:t>
            </a:r>
            <a:r>
              <a:rPr lang="en-US" dirty="0">
                <a:solidFill>
                  <a:schemeClr val="tx2"/>
                </a:solidFill>
              </a:rPr>
              <a:t>):</a:t>
            </a:r>
          </a:p>
          <a:p>
            <a:r>
              <a:rPr lang="en-US" dirty="0">
                <a:solidFill>
                  <a:schemeClr val="tx2"/>
                </a:solidFill>
              </a:rPr>
              <a:t>    name = </a:t>
            </a:r>
            <a:r>
              <a:rPr lang="en-US" dirty="0" err="1">
                <a:solidFill>
                  <a:schemeClr val="bg1"/>
                </a:solidFill>
              </a:rPr>
              <a:t>fields</a:t>
            </a:r>
            <a:r>
              <a:rPr lang="en-US" dirty="0" err="1">
                <a:solidFill>
                  <a:schemeClr val="tx2"/>
                </a:solidFill>
              </a:rPr>
              <a:t>.String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    email = </a:t>
            </a:r>
            <a:r>
              <a:rPr lang="en-US" dirty="0" err="1">
                <a:solidFill>
                  <a:schemeClr val="bg1"/>
                </a:solidFill>
              </a:rPr>
              <a:t>fields</a:t>
            </a:r>
            <a:r>
              <a:rPr lang="en-US" dirty="0" err="1">
                <a:solidFill>
                  <a:schemeClr val="tx2"/>
                </a:solidFill>
              </a:rPr>
              <a:t>.Email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created_at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fields</a:t>
            </a:r>
            <a:r>
              <a:rPr lang="en-US" dirty="0" err="1">
                <a:solidFill>
                  <a:schemeClr val="tx2"/>
                </a:solidFill>
              </a:rPr>
              <a:t>.DateTime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BlogSchema</a:t>
            </a:r>
            <a:r>
              <a:rPr lang="en-US" dirty="0">
                <a:solidFill>
                  <a:schemeClr val="tx2"/>
                </a:solidFill>
              </a:rPr>
              <a:t>(Schema):</a:t>
            </a:r>
          </a:p>
          <a:p>
            <a:r>
              <a:rPr lang="en-US" dirty="0">
                <a:solidFill>
                  <a:schemeClr val="tx2"/>
                </a:solidFill>
              </a:rPr>
              <a:t>    title = </a:t>
            </a:r>
            <a:r>
              <a:rPr lang="en-US" dirty="0" err="1">
                <a:solidFill>
                  <a:schemeClr val="bg1"/>
                </a:solidFill>
              </a:rPr>
              <a:t>fields</a:t>
            </a:r>
            <a:r>
              <a:rPr lang="en-US" dirty="0" err="1">
                <a:solidFill>
                  <a:schemeClr val="tx2"/>
                </a:solidFill>
              </a:rPr>
              <a:t>.String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    author = </a:t>
            </a:r>
            <a:r>
              <a:rPr lang="en-US" dirty="0" err="1">
                <a:solidFill>
                  <a:schemeClr val="bg1"/>
                </a:solidFill>
              </a:rPr>
              <a:t>fields</a:t>
            </a:r>
            <a:r>
              <a:rPr lang="en-US" dirty="0" err="1">
                <a:solidFill>
                  <a:schemeClr val="tx2"/>
                </a:solidFill>
              </a:rPr>
              <a:t>.Nested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UserSchema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Schemas</a:t>
            </a:r>
          </a:p>
        </p:txBody>
      </p:sp>
    </p:spTree>
    <p:extLst>
      <p:ext uri="{BB962C8B-B14F-4D97-AF65-F5344CB8AC3E}">
        <p14:creationId xmlns:p14="http://schemas.microsoft.com/office/powerpoint/2010/main" val="253558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BB54073-BBF6-4DA2-8EC0-345C5FD5B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06" y="812286"/>
            <a:ext cx="4154749" cy="37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1004</Words>
  <Application>Microsoft Office PowerPoint</Application>
  <PresentationFormat>Widescreen</PresentationFormat>
  <Paragraphs>155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1_SoftUni</vt:lpstr>
      <vt:lpstr>Schemas, Validation,  and Password Hashing</vt:lpstr>
      <vt:lpstr>Table of Contents</vt:lpstr>
      <vt:lpstr>Have a Question?</vt:lpstr>
      <vt:lpstr>What is a schema?</vt:lpstr>
      <vt:lpstr>Definition</vt:lpstr>
      <vt:lpstr>Marshmallow schema</vt:lpstr>
      <vt:lpstr>Simple usage</vt:lpstr>
      <vt:lpstr>Nested Schemas</vt:lpstr>
      <vt:lpstr>Validation</vt:lpstr>
      <vt:lpstr>Validation</vt:lpstr>
      <vt:lpstr>Validation</vt:lpstr>
      <vt:lpstr>Checking Validity</vt:lpstr>
      <vt:lpstr>Advanced Usage</vt:lpstr>
      <vt:lpstr>Hashing</vt:lpstr>
      <vt:lpstr>Why and what?</vt:lpstr>
      <vt:lpstr>Hashing</vt:lpstr>
      <vt:lpstr>Example with werkzeug</vt:lpstr>
      <vt:lpstr>Live Demo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126</cp:revision>
  <dcterms:created xsi:type="dcterms:W3CDTF">2018-05-23T13:08:44Z</dcterms:created>
  <dcterms:modified xsi:type="dcterms:W3CDTF">2022-06-17T10:33:19Z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