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274" r:id="rId5"/>
    <p:sldId id="276" r:id="rId6"/>
    <p:sldId id="492" r:id="rId7"/>
    <p:sldId id="515" r:id="rId8"/>
    <p:sldId id="516" r:id="rId9"/>
    <p:sldId id="518" r:id="rId10"/>
    <p:sldId id="519" r:id="rId11"/>
    <p:sldId id="517" r:id="rId12"/>
    <p:sldId id="494" r:id="rId13"/>
    <p:sldId id="495" r:id="rId14"/>
    <p:sldId id="512" r:id="rId15"/>
    <p:sldId id="532" r:id="rId16"/>
    <p:sldId id="536" r:id="rId17"/>
    <p:sldId id="537" r:id="rId18"/>
    <p:sldId id="513" r:id="rId19"/>
    <p:sldId id="514" r:id="rId20"/>
    <p:sldId id="528" r:id="rId21"/>
    <p:sldId id="529" r:id="rId22"/>
    <p:sldId id="530" r:id="rId23"/>
    <p:sldId id="531" r:id="rId24"/>
    <p:sldId id="533" r:id="rId25"/>
    <p:sldId id="534" r:id="rId26"/>
    <p:sldId id="535" r:id="rId27"/>
    <p:sldId id="496" r:id="rId28"/>
    <p:sldId id="401" r:id="rId29"/>
    <p:sldId id="614" r:id="rId30"/>
    <p:sldId id="608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et up Database" id="{A462FA60-45D9-48EB-9400-7AC1C3811032}">
          <p14:sldIdLst>
            <p14:sldId id="515"/>
            <p14:sldId id="516"/>
            <p14:sldId id="518"/>
            <p14:sldId id="519"/>
            <p14:sldId id="517"/>
          </p14:sldIdLst>
        </p14:section>
        <p14:section name="Models and relations" id="{32080409-9F52-4FCE-8050-08A89662D585}">
          <p14:sldIdLst>
            <p14:sldId id="494"/>
            <p14:sldId id="495"/>
            <p14:sldId id="512"/>
            <p14:sldId id="532"/>
            <p14:sldId id="536"/>
            <p14:sldId id="537"/>
            <p14:sldId id="513"/>
            <p14:sldId id="514"/>
          </p14:sldIdLst>
        </p14:section>
        <p14:section name="CRUD" id="{61A4401F-8E14-450B-8E3E-94C29C7E4E5D}">
          <p14:sldIdLst>
            <p14:sldId id="528"/>
            <p14:sldId id="529"/>
            <p14:sldId id="530"/>
            <p14:sldId id="531"/>
          </p14:sldIdLst>
        </p14:section>
        <p14:section name="Env variables" id="{A5FF494A-4DEC-4CA6-8805-EE25CC2AF7AE}">
          <p14:sldIdLst>
            <p14:sldId id="533"/>
            <p14:sldId id="534"/>
            <p14:sldId id="535"/>
          </p14:sldIdLst>
        </p14:section>
        <p14:section name="Demo" id="{16413FF6-4588-4503-A235-9D53B8556FC3}">
          <p14:sldIdLst>
            <p14:sldId id="496"/>
          </p14:sldIdLst>
        </p14:section>
        <p14:section name="Conclusion" id="{FF81BD71-7D4B-4578-A94F-9AF177F9D6AB}">
          <p14:sldIdLst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8" y="691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DB in Flask</a:t>
            </a:r>
          </a:p>
        </p:txBody>
      </p:sp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model is the single, definitive </a:t>
            </a:r>
            <a:r>
              <a:rPr lang="en-US" b="1" dirty="0">
                <a:solidFill>
                  <a:schemeClr val="bg1"/>
                </a:solidFill>
              </a:rPr>
              <a:t>source of information </a:t>
            </a:r>
            <a:r>
              <a:rPr lang="en-US" dirty="0"/>
              <a:t>about your data</a:t>
            </a:r>
          </a:p>
          <a:p>
            <a:r>
              <a:rPr lang="en-US" dirty="0"/>
              <a:t>It contains the essential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of the data you're storing</a:t>
            </a:r>
          </a:p>
          <a:p>
            <a:r>
              <a:rPr lang="en-US" dirty="0"/>
              <a:t>Generally, each model maps to a single </a:t>
            </a:r>
            <a:r>
              <a:rPr lang="en-US" b="1" dirty="0">
                <a:solidFill>
                  <a:schemeClr val="bg1"/>
                </a:solidFill>
              </a:rPr>
              <a:t>database table</a:t>
            </a:r>
          </a:p>
          <a:p>
            <a:r>
              <a:rPr lang="en-US" dirty="0"/>
              <a:t>Each model is a Python class that subclasses </a:t>
            </a:r>
            <a:r>
              <a:rPr lang="en-US" dirty="0" err="1"/>
              <a:t>db.Model</a:t>
            </a:r>
            <a:r>
              <a:rPr lang="en-US" dirty="0"/>
              <a:t> from SQLAlchemy</a:t>
            </a:r>
          </a:p>
          <a:p>
            <a:r>
              <a:rPr lang="en-US" dirty="0"/>
              <a:t> Each attribute of the model represents a </a:t>
            </a:r>
            <a:r>
              <a:rPr lang="en-US" b="1" dirty="0">
                <a:solidFill>
                  <a:schemeClr val="bg1"/>
                </a:solidFill>
              </a:rPr>
              <a:t>database field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409DF11-FFA2-47C5-94D8-0884485AF882}"/>
              </a:ext>
            </a:extLst>
          </p:cNvPr>
          <p:cNvSpPr txBox="1"/>
          <p:nvPr/>
        </p:nvSpPr>
        <p:spPr>
          <a:xfrm>
            <a:off x="1808518" y="1176270"/>
            <a:ext cx="8348472" cy="5479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class </a:t>
            </a:r>
            <a:r>
              <a:rPr lang="en-US" sz="2400" dirty="0" err="1"/>
              <a:t>BookModel</a:t>
            </a:r>
            <a:r>
              <a:rPr lang="en-US" sz="2400" dirty="0"/>
              <a:t>(</a:t>
            </a:r>
            <a:r>
              <a:rPr lang="en-US" sz="2400" dirty="0" err="1"/>
              <a:t>db.Model</a:t>
            </a:r>
            <a:r>
              <a:rPr lang="en-US" sz="2400" dirty="0"/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__</a:t>
            </a:r>
            <a:r>
              <a:rPr lang="en-US" sz="2400" dirty="0" err="1"/>
              <a:t>tablename</a:t>
            </a:r>
            <a:r>
              <a:rPr lang="en-US" sz="2400" dirty="0"/>
              <a:t>__ = 'books'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pk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primary_key</a:t>
            </a:r>
            <a:r>
              <a:rPr lang="en-US" sz="2400" dirty="0"/>
              <a:t>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title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author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reader_pk</a:t>
            </a:r>
            <a:r>
              <a:rPr lang="en-US" sz="2400" dirty="0"/>
              <a:t>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db.Integer</a:t>
            </a:r>
            <a:r>
              <a:rPr lang="en-US" sz="2400" dirty="0"/>
              <a:t>,   				                                       </a:t>
            </a:r>
            <a:r>
              <a:rPr lang="en-US" sz="2400" dirty="0" err="1"/>
              <a:t>db.ForeignKey</a:t>
            </a:r>
            <a:r>
              <a:rPr lang="en-US" sz="2400" dirty="0"/>
              <a:t>("readers.pk"))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reader = </a:t>
            </a:r>
            <a:r>
              <a:rPr lang="en-US" sz="2400" dirty="0" err="1"/>
              <a:t>db.relationship</a:t>
            </a:r>
            <a:r>
              <a:rPr lang="en-US" sz="2400" dirty="0"/>
              <a:t>("</a:t>
            </a:r>
            <a:r>
              <a:rPr lang="en-US" sz="2400" dirty="0" err="1"/>
              <a:t>ReaderModel</a:t>
            </a:r>
            <a:r>
              <a:rPr lang="en-US" sz="2400" dirty="0"/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def serialize(self):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   return {c.name: </a:t>
            </a:r>
            <a:r>
              <a:rPr lang="en-US" sz="2400" dirty="0" err="1"/>
              <a:t>getattr</a:t>
            </a:r>
            <a:r>
              <a:rPr lang="en-US" sz="2400" dirty="0"/>
              <a:t>(self, c.name) for c in 		  	                                                     </a:t>
            </a:r>
            <a:r>
              <a:rPr lang="en-US" sz="2400" dirty="0" err="1"/>
              <a:t>self.__table__.columns</a:t>
            </a:r>
            <a:r>
              <a:rPr lang="en-US" sz="24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example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3D12334-F646-4BCC-9B5E-E41E3B8B5D4B}"/>
              </a:ext>
            </a:extLst>
          </p:cNvPr>
          <p:cNvSpPr/>
          <p:nvPr/>
        </p:nvSpPr>
        <p:spPr bwMode="auto">
          <a:xfrm>
            <a:off x="5044770" y="338657"/>
            <a:ext cx="1875969" cy="795875"/>
          </a:xfrm>
          <a:prstGeom prst="wedgeRoundRectCallout">
            <a:avLst>
              <a:gd name="adj1" fmla="val -84751"/>
              <a:gd name="adj2" fmla="val 56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FA2E0E6-02EE-417C-9A15-F4A04FFF1F67}"/>
              </a:ext>
            </a:extLst>
          </p:cNvPr>
          <p:cNvSpPr/>
          <p:nvPr/>
        </p:nvSpPr>
        <p:spPr bwMode="auto">
          <a:xfrm>
            <a:off x="6806331" y="1601377"/>
            <a:ext cx="1875969" cy="620790"/>
          </a:xfrm>
          <a:prstGeom prst="wedgeRoundRectCallout">
            <a:avLst>
              <a:gd name="adj1" fmla="val -67565"/>
              <a:gd name="adj2" fmla="val 603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8">
            <a:extLst>
              <a:ext uri="{FF2B5EF4-FFF2-40B4-BE49-F238E27FC236}">
                <a16:creationId xmlns:a16="http://schemas.microsoft.com/office/drawing/2014/main" id="{9BAF449A-2017-4DF6-AE85-2DE444BFC2FC}"/>
              </a:ext>
            </a:extLst>
          </p:cNvPr>
          <p:cNvSpPr/>
          <p:nvPr/>
        </p:nvSpPr>
        <p:spPr bwMode="auto">
          <a:xfrm>
            <a:off x="9997440" y="4066361"/>
            <a:ext cx="1875969" cy="795875"/>
          </a:xfrm>
          <a:prstGeom prst="wedgeRoundRectCallout">
            <a:avLst>
              <a:gd name="adj1" fmla="val -83289"/>
              <a:gd name="adj2" fmla="val 1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04" y="1585143"/>
            <a:ext cx="11133991" cy="407519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flask_sqlalchemy</a:t>
            </a:r>
            <a:r>
              <a:rPr lang="en-US" dirty="0"/>
              <a:t> import SQLAlchemy</a:t>
            </a:r>
          </a:p>
          <a:p>
            <a:r>
              <a:rPr lang="en-US" dirty="0" err="1"/>
              <a:t>db</a:t>
            </a:r>
            <a:r>
              <a:rPr lang="en-US" dirty="0"/>
              <a:t> = SQLAlchemy(app)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ReaderModel</a:t>
            </a:r>
            <a:r>
              <a:rPr lang="en-US" dirty="0"/>
              <a:t>(</a:t>
            </a:r>
            <a:r>
              <a:rPr lang="en-US" dirty="0" err="1"/>
              <a:t>db.Model</a:t>
            </a:r>
            <a:r>
              <a:rPr lang="en-US" dirty="0"/>
              <a:t>):</a:t>
            </a:r>
          </a:p>
          <a:p>
            <a:r>
              <a:rPr lang="en-US" dirty="0"/>
              <a:t>    __</a:t>
            </a:r>
            <a:r>
              <a:rPr lang="en-US" dirty="0" err="1"/>
              <a:t>tablename</a:t>
            </a:r>
            <a:r>
              <a:rPr lang="en-US" dirty="0"/>
              <a:t>__ = 'readers'</a:t>
            </a:r>
          </a:p>
          <a:p>
            <a:r>
              <a:rPr lang="en-US" dirty="0"/>
              <a:t>    pk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en-US" dirty="0" err="1"/>
              <a:t>db.Integer</a:t>
            </a:r>
            <a:r>
              <a:rPr lang="en-US" dirty="0"/>
              <a:t>, </a:t>
            </a:r>
            <a:r>
              <a:rPr lang="en-US" dirty="0" err="1"/>
              <a:t>primary_key</a:t>
            </a:r>
            <a:r>
              <a:rPr lang="en-US" dirty="0"/>
              <a:t>=True)</a:t>
            </a:r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en-US" dirty="0" err="1"/>
              <a:t>db.String</a:t>
            </a:r>
            <a:r>
              <a:rPr lang="en-US" dirty="0"/>
              <a:t>, nullable=False)</a:t>
            </a:r>
          </a:p>
          <a:p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en-US" dirty="0" err="1"/>
              <a:t>db.String</a:t>
            </a:r>
            <a:r>
              <a:rPr lang="en-US" dirty="0"/>
              <a:t>, nullable=False)</a:t>
            </a:r>
          </a:p>
          <a:p>
            <a:r>
              <a:rPr lang="en-US" dirty="0"/>
              <a:t>    books = </a:t>
            </a:r>
            <a:r>
              <a:rPr lang="en-US" dirty="0" err="1"/>
              <a:t>db.relationship</a:t>
            </a:r>
            <a:r>
              <a:rPr lang="en-US" dirty="0"/>
              <a:t>("</a:t>
            </a:r>
            <a:r>
              <a:rPr lang="en-US" dirty="0" err="1"/>
              <a:t>BookModel</a:t>
            </a:r>
            <a:r>
              <a:rPr lang="en-US" dirty="0"/>
              <a:t>", </a:t>
            </a:r>
            <a:r>
              <a:rPr lang="en-US" dirty="0" err="1"/>
              <a:t>backref</a:t>
            </a:r>
            <a:r>
              <a:rPr lang="en-US" dirty="0"/>
              <a:t>="book", lazy='dynamic')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</a:t>
            </a:r>
          </a:p>
        </p:txBody>
      </p:sp>
    </p:spTree>
    <p:extLst>
      <p:ext uri="{BB962C8B-B14F-4D97-AF65-F5344CB8AC3E}">
        <p14:creationId xmlns:p14="http://schemas.microsoft.com/office/powerpoint/2010/main" val="6540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3D12334-F646-4BCC-9B5E-E41E3B8B5D4B}"/>
              </a:ext>
            </a:extLst>
          </p:cNvPr>
          <p:cNvSpPr/>
          <p:nvPr/>
        </p:nvSpPr>
        <p:spPr bwMode="auto">
          <a:xfrm>
            <a:off x="6096000" y="873587"/>
            <a:ext cx="1875969" cy="795875"/>
          </a:xfrm>
          <a:prstGeom prst="wedgeRoundRectCallout">
            <a:avLst>
              <a:gd name="adj1" fmla="val -43229"/>
              <a:gd name="adj2" fmla="val 93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Junction table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7527FFE-5A74-4011-B865-6FE7E4FC58B7}"/>
              </a:ext>
            </a:extLst>
          </p:cNvPr>
          <p:cNvSpPr txBox="1"/>
          <p:nvPr/>
        </p:nvSpPr>
        <p:spPr>
          <a:xfrm>
            <a:off x="2530894" y="1830789"/>
            <a:ext cx="8348472" cy="2635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readers_books</a:t>
            </a:r>
            <a:r>
              <a:rPr lang="en-US" sz="2400" dirty="0"/>
              <a:t> = </a:t>
            </a:r>
            <a:r>
              <a:rPr lang="en-US" sz="2400" dirty="0" err="1"/>
              <a:t>db.Table</a:t>
            </a:r>
            <a:r>
              <a:rPr lang="en-US" sz="2400" dirty="0"/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"</a:t>
            </a:r>
            <a:r>
              <a:rPr lang="en-US" sz="2400" dirty="0" err="1"/>
              <a:t>readers_books</a:t>
            </a:r>
            <a:r>
              <a:rPr lang="en-US" sz="2400" dirty="0"/>
              <a:t>", </a:t>
            </a:r>
            <a:r>
              <a:rPr lang="en-US" sz="2400" dirty="0" err="1"/>
              <a:t>db.Model.metadata</a:t>
            </a:r>
            <a:r>
              <a:rPr lang="en-US" sz="2400" dirty="0"/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db.Column</a:t>
            </a:r>
            <a:r>
              <a:rPr lang="en-US" sz="2400" dirty="0"/>
              <a:t>("</a:t>
            </a:r>
            <a:r>
              <a:rPr lang="en-US" sz="2400" dirty="0" err="1"/>
              <a:t>book_pk</a:t>
            </a:r>
            <a:r>
              <a:rPr lang="en-US" sz="2400" dirty="0"/>
              <a:t>", 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db.ForeignKey</a:t>
            </a:r>
            <a:r>
              <a:rPr lang="en-US" sz="2400" dirty="0"/>
              <a:t>("books.pk")),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db.Column</a:t>
            </a:r>
            <a:r>
              <a:rPr lang="en-US" sz="2400" dirty="0"/>
              <a:t>("</a:t>
            </a:r>
            <a:r>
              <a:rPr lang="en-US" sz="2400" dirty="0" err="1"/>
              <a:t>reader_pk</a:t>
            </a:r>
            <a:r>
              <a:rPr lang="en-US" sz="2400" dirty="0"/>
              <a:t>", 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db.ForeignKey</a:t>
            </a:r>
            <a:r>
              <a:rPr lang="en-US" sz="2400" dirty="0"/>
              <a:t>("readers.pk")),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20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7527FFE-5A74-4011-B865-6FE7E4FC58B7}"/>
              </a:ext>
            </a:extLst>
          </p:cNvPr>
          <p:cNvSpPr txBox="1"/>
          <p:nvPr/>
        </p:nvSpPr>
        <p:spPr>
          <a:xfrm>
            <a:off x="2196371" y="871755"/>
            <a:ext cx="8348472" cy="5885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class </a:t>
            </a:r>
            <a:r>
              <a:rPr lang="en-US" sz="2400" dirty="0" err="1"/>
              <a:t>BookModel</a:t>
            </a:r>
            <a:r>
              <a:rPr lang="en-US" sz="2400" dirty="0"/>
              <a:t>(</a:t>
            </a:r>
            <a:r>
              <a:rPr lang="en-US" sz="2400" dirty="0" err="1"/>
              <a:t>db.Model</a:t>
            </a:r>
            <a:r>
              <a:rPr lang="en-US" sz="2400" dirty="0"/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__</a:t>
            </a:r>
            <a:r>
              <a:rPr lang="en-US" sz="2400" dirty="0" err="1"/>
              <a:t>tablename</a:t>
            </a:r>
            <a:r>
              <a:rPr lang="en-US" sz="2400" dirty="0"/>
              <a:t>__ = "books"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pk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primary_key</a:t>
            </a:r>
            <a:r>
              <a:rPr lang="en-US" sz="2400" dirty="0"/>
              <a:t>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title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author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class </a:t>
            </a:r>
            <a:r>
              <a:rPr lang="en-US" sz="2400" dirty="0" err="1"/>
              <a:t>ReaderModel</a:t>
            </a:r>
            <a:r>
              <a:rPr lang="en-US" sz="2400" dirty="0"/>
              <a:t>(</a:t>
            </a:r>
            <a:r>
              <a:rPr lang="en-US" sz="2400" dirty="0" err="1"/>
              <a:t>db.Model</a:t>
            </a:r>
            <a:r>
              <a:rPr lang="en-US" sz="2400" dirty="0"/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__</a:t>
            </a:r>
            <a:r>
              <a:rPr lang="en-US" sz="2400" dirty="0" err="1"/>
              <a:t>tablename</a:t>
            </a:r>
            <a:r>
              <a:rPr lang="en-US" sz="2400" dirty="0"/>
              <a:t>__ = "readers"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pk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db.Integer</a:t>
            </a:r>
            <a:r>
              <a:rPr lang="en-US" sz="2400" dirty="0"/>
              <a:t>, </a:t>
            </a:r>
            <a:r>
              <a:rPr lang="en-US" sz="2400" dirty="0" err="1"/>
              <a:t>primary_key</a:t>
            </a:r>
            <a:r>
              <a:rPr lang="en-US" sz="2400" dirty="0"/>
              <a:t>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first_name</a:t>
            </a:r>
            <a:r>
              <a:rPr lang="en-US" sz="2400" dirty="0"/>
              <a:t>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 err="1"/>
              <a:t>last_name</a:t>
            </a:r>
            <a:r>
              <a:rPr lang="en-US" sz="2400" dirty="0"/>
              <a:t> = </a:t>
            </a:r>
            <a:r>
              <a:rPr lang="en-US" sz="2400" dirty="0" err="1"/>
              <a:t>db.Column</a:t>
            </a:r>
            <a:r>
              <a:rPr lang="en-US" sz="2400" dirty="0"/>
              <a:t>(</a:t>
            </a:r>
            <a:r>
              <a:rPr lang="en-US" sz="2400" dirty="0" err="1"/>
              <a:t>db.String</a:t>
            </a:r>
            <a:r>
              <a:rPr lang="en-US" sz="2400" dirty="0"/>
              <a:t>(255), nullable=False)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    books = </a:t>
            </a:r>
            <a:r>
              <a:rPr lang="en-US" sz="2400" b="1" dirty="0" err="1"/>
              <a:t>db.relationship</a:t>
            </a:r>
            <a:r>
              <a:rPr lang="en-US" sz="2400" b="1" dirty="0"/>
              <a:t>('</a:t>
            </a:r>
            <a:r>
              <a:rPr lang="en-US" sz="2400" b="1" dirty="0" err="1"/>
              <a:t>BookModel</a:t>
            </a:r>
            <a:r>
              <a:rPr lang="en-US" sz="2400" b="1" dirty="0"/>
              <a:t>’,                    		  	               secondary=</a:t>
            </a:r>
            <a:r>
              <a:rPr lang="en-US" sz="2400" b="1" dirty="0" err="1"/>
              <a:t>readers_books</a:t>
            </a:r>
            <a:r>
              <a:rPr lang="en-US" sz="2400" b="1" dirty="0"/>
              <a:t>,  lazy='subquery’, 	               </a:t>
            </a:r>
            <a:r>
              <a:rPr lang="en-US" sz="2400" b="1" dirty="0" err="1"/>
              <a:t>backref</a:t>
            </a:r>
            <a:r>
              <a:rPr lang="en-US" sz="2400" b="1" dirty="0"/>
              <a:t>=</a:t>
            </a:r>
            <a:r>
              <a:rPr lang="en-US" sz="2400" b="1" dirty="0" err="1"/>
              <a:t>db.backref</a:t>
            </a:r>
            <a:r>
              <a:rPr lang="en-US" sz="2400" b="1" dirty="0"/>
              <a:t>('books', lazy=True))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(2)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3D12334-F646-4BCC-9B5E-E41E3B8B5D4B}"/>
              </a:ext>
            </a:extLst>
          </p:cNvPr>
          <p:cNvSpPr/>
          <p:nvPr/>
        </p:nvSpPr>
        <p:spPr bwMode="auto">
          <a:xfrm>
            <a:off x="10210952" y="5859625"/>
            <a:ext cx="1875969" cy="795875"/>
          </a:xfrm>
          <a:prstGeom prst="wedgeRoundRectCallout">
            <a:avLst>
              <a:gd name="adj1" fmla="val -66625"/>
              <a:gd name="adj2" fmla="val -28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Many-to-many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38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0E354-20D6-4E01-A912-1E65AE81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2B63-6FE1-467A-B27C-8AAE97641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9905" y="1019393"/>
            <a:ext cx="10321675" cy="5737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db.Boolean</a:t>
            </a:r>
            <a:r>
              <a:rPr lang="en-US" dirty="0"/>
              <a:t> - a True/False field (default for </a:t>
            </a:r>
            <a:r>
              <a:rPr lang="en-US" dirty="0" err="1"/>
              <a:t>CheckboxInput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db.String</a:t>
            </a:r>
            <a:r>
              <a:rPr lang="en-US" dirty="0"/>
              <a:t> - small- to large-sized strings (used with </a:t>
            </a:r>
            <a:r>
              <a:rPr lang="en-US" dirty="0" err="1"/>
              <a:t>max_length</a:t>
            </a:r>
            <a:r>
              <a:rPr lang="en-US" dirty="0"/>
              <a:t>, optional in Postgres)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Db.DateTime</a:t>
            </a:r>
            <a:r>
              <a:rPr lang="en-US" dirty="0"/>
              <a:t> - a date represented by </a:t>
            </a:r>
            <a:r>
              <a:rPr lang="en-US" dirty="0" err="1"/>
              <a:t>datetime.date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db.Float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db.Integer</a:t>
            </a:r>
            <a:r>
              <a:rPr lang="en-US" dirty="0"/>
              <a:t> - self explanatory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B7970-0F31-4F84-BCFD-2FEE012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7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db.ForeignKey</a:t>
            </a:r>
            <a:r>
              <a:rPr lang="en-US" dirty="0"/>
              <a:t> – One-to-many 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ManyToManyField</a:t>
            </a:r>
            <a:r>
              <a:rPr lang="en-US" dirty="0"/>
              <a:t> – If you want to use many-to-many relationships you will need to define a helper table that is used for the relationship. For this helper table it is strongly recommended to not use a model but an actual table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r>
              <a:rPr lang="en-US" dirty="0"/>
              <a:t> –</a:t>
            </a:r>
            <a:r>
              <a:rPr lang="en-US" dirty="0" err="1"/>
              <a:t>db.reletionship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6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A6816-5B88-46A3-B43C-A34A1F1224A6}"/>
              </a:ext>
            </a:extLst>
          </p:cNvPr>
          <p:cNvSpPr/>
          <p:nvPr/>
        </p:nvSpPr>
        <p:spPr>
          <a:xfrm>
            <a:off x="4528904" y="1859340"/>
            <a:ext cx="31341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computer programming,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and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 (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) are the four basic functions of </a:t>
            </a:r>
            <a:r>
              <a:rPr lang="en-US" b="1" dirty="0">
                <a:solidFill>
                  <a:schemeClr val="bg1"/>
                </a:solidFill>
              </a:rPr>
              <a:t>persistent storage</a:t>
            </a:r>
          </a:p>
          <a:p>
            <a:r>
              <a:rPr lang="en-US" dirty="0"/>
              <a:t>Alternate words are sometimes used when defining the basic functions of CRUD, such as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instead of read,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instead of update, or </a:t>
            </a:r>
            <a:r>
              <a:rPr lang="en-US" b="1" dirty="0">
                <a:solidFill>
                  <a:schemeClr val="bg1"/>
                </a:solidFill>
              </a:rPr>
              <a:t>destroy</a:t>
            </a:r>
            <a:r>
              <a:rPr lang="en-US" dirty="0"/>
              <a:t> instead of delete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CRUD?</a:t>
            </a:r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AAD54-B380-4733-8946-3B2F8D44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047-BF91-447A-9B92-14790C997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you've created your data models, you can install </a:t>
            </a:r>
            <a:r>
              <a:rPr lang="en-US" dirty="0" err="1"/>
              <a:t>flask_restful</a:t>
            </a:r>
            <a:r>
              <a:rPr lang="en-US" dirty="0"/>
              <a:t> </a:t>
            </a:r>
          </a:p>
          <a:p>
            <a:r>
              <a:rPr lang="en-US" dirty="0"/>
              <a:t>You can inherit Resource class to give you abstraction that lets you write your logic for create, retrieve, update and delete objects easily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0BCDC-0D1E-472A-8EC4-DBF94CD5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Flask-RESTful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17008AB-4638-429D-99C7-B03504EB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88" y="4296773"/>
            <a:ext cx="4598877" cy="184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1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Set up Database</a:t>
            </a:r>
          </a:p>
          <a:p>
            <a:r>
              <a:rPr lang="en-US" sz="3000" dirty="0"/>
              <a:t>Models and Relations?</a:t>
            </a:r>
          </a:p>
          <a:p>
            <a:r>
              <a:rPr lang="en-US" sz="3000" dirty="0"/>
              <a:t>Flask SQLAlchemy</a:t>
            </a:r>
          </a:p>
          <a:p>
            <a:r>
              <a:rPr lang="en-US" sz="3000" dirty="0"/>
              <a:t>Alembic (flask migrate)</a:t>
            </a:r>
          </a:p>
          <a:p>
            <a:r>
              <a:rPr lang="en-US" sz="3000" dirty="0"/>
              <a:t>Simple endpoint example with DB communication</a:t>
            </a:r>
          </a:p>
          <a:p>
            <a:r>
              <a:rPr lang="en-US" sz="3000" dirty="0"/>
              <a:t>Environment variables</a:t>
            </a:r>
          </a:p>
          <a:p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04" y="1585143"/>
            <a:ext cx="11133991" cy="4850147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flask_restful</a:t>
            </a:r>
            <a:r>
              <a:rPr lang="en-US" dirty="0"/>
              <a:t> import Resource,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/>
              <a:t>Api</a:t>
            </a:r>
            <a:r>
              <a:rPr lang="en-US" dirty="0"/>
              <a:t>(app)</a:t>
            </a:r>
          </a:p>
          <a:p>
            <a:endParaRPr lang="en-US" dirty="0"/>
          </a:p>
          <a:p>
            <a:r>
              <a:rPr lang="en-US" dirty="0"/>
              <a:t>class Books(Resource):</a:t>
            </a:r>
          </a:p>
          <a:p>
            <a:r>
              <a:rPr lang="en-US" dirty="0"/>
              <a:t>    def post(self):</a:t>
            </a:r>
          </a:p>
          <a:p>
            <a:r>
              <a:rPr lang="en-US" dirty="0"/>
              <a:t>        data = </a:t>
            </a:r>
            <a:r>
              <a:rPr lang="en-US" dirty="0" err="1"/>
              <a:t>request.get_json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new_book</a:t>
            </a:r>
            <a:r>
              <a:rPr lang="en-US" dirty="0"/>
              <a:t> = </a:t>
            </a:r>
            <a:r>
              <a:rPr lang="en-US" dirty="0" err="1"/>
              <a:t>BookModel</a:t>
            </a:r>
            <a:r>
              <a:rPr lang="en-US" dirty="0"/>
              <a:t>(**data)</a:t>
            </a:r>
          </a:p>
          <a:p>
            <a:r>
              <a:rPr lang="en-US" dirty="0"/>
              <a:t>        </a:t>
            </a:r>
            <a:r>
              <a:rPr lang="en-US" dirty="0" err="1"/>
              <a:t>db.session.add</a:t>
            </a:r>
            <a:r>
              <a:rPr lang="en-US" dirty="0"/>
              <a:t>(</a:t>
            </a:r>
            <a:r>
              <a:rPr lang="en-US" dirty="0" err="1"/>
              <a:t>new_book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db.session.commit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new_book.as_dict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api.add_resource</a:t>
            </a:r>
            <a:r>
              <a:rPr lang="en-US" dirty="0"/>
              <a:t>(Books, "/")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example</a:t>
            </a:r>
          </a:p>
        </p:txBody>
      </p:sp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Usage of decouple package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A6816-5B88-46A3-B43C-A34A1F1224A6}"/>
              </a:ext>
            </a:extLst>
          </p:cNvPr>
          <p:cNvSpPr/>
          <p:nvPr/>
        </p:nvSpPr>
        <p:spPr>
          <a:xfrm>
            <a:off x="4903911" y="1859340"/>
            <a:ext cx="23841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7003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developing we store credentials in file called </a:t>
            </a:r>
            <a:r>
              <a:rPr lang="en-US" b="1" dirty="0"/>
              <a:t>.env </a:t>
            </a:r>
            <a:r>
              <a:rPr lang="en-US" dirty="0"/>
              <a:t>in project’s root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place list .env file in the .</a:t>
            </a:r>
            <a:r>
              <a:rPr lang="en-US" b="1" dirty="0" err="1">
                <a:solidFill>
                  <a:schemeClr val="bg1"/>
                </a:solidFill>
              </a:rPr>
              <a:t>gitignore</a:t>
            </a:r>
            <a:r>
              <a:rPr lang="en-US" b="1" dirty="0">
                <a:solidFill>
                  <a:schemeClr val="bg1"/>
                </a:solidFill>
              </a:rPr>
              <a:t> file</a:t>
            </a:r>
          </a:p>
          <a:p>
            <a:r>
              <a:rPr lang="en-US" dirty="0"/>
              <a:t>In order to be able to access this variables from the code we need to install </a:t>
            </a:r>
            <a:r>
              <a:rPr lang="en-US" b="1" dirty="0"/>
              <a:t>decouple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7941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5F43C04-170C-45E4-B182-3C28FC70E1D5}"/>
              </a:ext>
            </a:extLst>
          </p:cNvPr>
          <p:cNvSpPr txBox="1"/>
          <p:nvPr/>
        </p:nvSpPr>
        <p:spPr>
          <a:xfrm>
            <a:off x="2487168" y="1673352"/>
            <a:ext cx="8348472" cy="30416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from decouple import config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db_user</a:t>
            </a:r>
            <a:r>
              <a:rPr lang="en-US" sz="2400" dirty="0"/>
              <a:t> = config('DB_USER')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db_password</a:t>
            </a:r>
            <a:r>
              <a:rPr lang="en-US" sz="2400" dirty="0"/>
              <a:t> = config("DB_PASSWORD")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app.config</a:t>
            </a:r>
            <a:r>
              <a:rPr lang="en-US" sz="2400" dirty="0"/>
              <a:t>['SQLALCHEMY_DATABASE_URI'] = </a:t>
            </a:r>
            <a:r>
              <a:rPr lang="en-US" sz="2400" dirty="0" err="1"/>
              <a:t>f'postgresql</a:t>
            </a:r>
            <a:r>
              <a:rPr lang="en-US" sz="2400" dirty="0"/>
              <a:t>://{</a:t>
            </a:r>
            <a:r>
              <a:rPr lang="en-US" sz="2400" dirty="0" err="1"/>
              <a:t>db_user</a:t>
            </a:r>
            <a:r>
              <a:rPr lang="en-US" sz="2400" dirty="0"/>
              <a:t>}:{</a:t>
            </a:r>
            <a:r>
              <a:rPr lang="en-US" sz="2400" dirty="0" err="1"/>
              <a:t>db_password</a:t>
            </a:r>
            <a:r>
              <a:rPr lang="en-US" sz="2400" dirty="0"/>
              <a:t>}@localhost:5433/store'</a:t>
            </a:r>
          </a:p>
        </p:txBody>
      </p:sp>
    </p:spTree>
    <p:extLst>
      <p:ext uri="{BB962C8B-B14F-4D97-AF65-F5344CB8AC3E}">
        <p14:creationId xmlns:p14="http://schemas.microsoft.com/office/powerpoint/2010/main" val="5914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52297"/>
            <a:ext cx="10961783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#Flask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 up Database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71C1-E4BA-414A-87D9-8AD6E5640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configure our project to work with </a:t>
            </a:r>
            <a:r>
              <a:rPr lang="en-US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we need to set it up in the SQLALCHEMY_DATABASE_URI of the application config property</a:t>
            </a:r>
          </a:p>
          <a:p>
            <a:r>
              <a:rPr lang="en-US" dirty="0" err="1"/>
              <a:t>app.config</a:t>
            </a:r>
            <a:r>
              <a:rPr lang="en-US" dirty="0"/>
              <a:t>['SQLALCHEMY_DATABASE_URI'] = </a:t>
            </a:r>
            <a:r>
              <a:rPr lang="en-US" sz="2400" dirty="0" err="1"/>
              <a:t>f'postgresql</a:t>
            </a:r>
            <a:r>
              <a:rPr lang="en-US" sz="2400" dirty="0"/>
              <a:t>://{</a:t>
            </a:r>
            <a:r>
              <a:rPr lang="en-US" sz="2400" dirty="0" err="1"/>
              <a:t>db_user</a:t>
            </a:r>
            <a:r>
              <a:rPr lang="en-US" sz="2400" dirty="0"/>
              <a:t>}:{</a:t>
            </a:r>
            <a:r>
              <a:rPr lang="en-US" sz="2400" dirty="0" err="1"/>
              <a:t>db_password</a:t>
            </a:r>
            <a:r>
              <a:rPr lang="en-US" sz="2400" dirty="0"/>
              <a:t>}@localhost:{db_port}/{db_name}'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AC8EB-1F7F-4E9C-BF87-29EC20B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PostgreSQL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61FC0E0-8590-4F74-A1B0-44E05A6FB618}"/>
              </a:ext>
            </a:extLst>
          </p:cNvPr>
          <p:cNvSpPr/>
          <p:nvPr/>
        </p:nvSpPr>
        <p:spPr bwMode="auto">
          <a:xfrm>
            <a:off x="1500263" y="4326685"/>
            <a:ext cx="1663561" cy="669303"/>
          </a:xfrm>
          <a:prstGeom prst="wedgeRoundRectCallout">
            <a:avLst>
              <a:gd name="adj1" fmla="val 28570"/>
              <a:gd name="adj2" fmla="val -1135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94BDCFD-B522-40B7-9EC1-3DAF12DBCFA4}"/>
              </a:ext>
            </a:extLst>
          </p:cNvPr>
          <p:cNvSpPr/>
          <p:nvPr/>
        </p:nvSpPr>
        <p:spPr bwMode="auto">
          <a:xfrm>
            <a:off x="8742738" y="4097801"/>
            <a:ext cx="740889" cy="457768"/>
          </a:xfrm>
          <a:prstGeom prst="wedgeRoundRectCallout">
            <a:avLst>
              <a:gd name="adj1" fmla="val 11411"/>
              <a:gd name="adj2" fmla="val -956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D0E89AC-1CB6-4AC9-80B8-1E1B1FE608C6}"/>
              </a:ext>
            </a:extLst>
          </p:cNvPr>
          <p:cNvSpPr/>
          <p:nvPr/>
        </p:nvSpPr>
        <p:spPr bwMode="auto">
          <a:xfrm>
            <a:off x="4567570" y="4272085"/>
            <a:ext cx="1663561" cy="926183"/>
          </a:xfrm>
          <a:prstGeom prst="wedgeRoundRectCallout">
            <a:avLst>
              <a:gd name="adj1" fmla="val -3361"/>
              <a:gd name="adj2" fmla="val -86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user credentials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:a16="http://schemas.microsoft.com/office/drawing/2014/main" id="{5F385179-3F32-4688-B09E-D49B9E3571DD}"/>
              </a:ext>
            </a:extLst>
          </p:cNvPr>
          <p:cNvSpPr/>
          <p:nvPr/>
        </p:nvSpPr>
        <p:spPr bwMode="auto">
          <a:xfrm>
            <a:off x="10225761" y="4097801"/>
            <a:ext cx="1027339" cy="457768"/>
          </a:xfrm>
          <a:prstGeom prst="wedgeRoundRectCallout">
            <a:avLst>
              <a:gd name="adj1" fmla="val 11411"/>
              <a:gd name="adj2" fmla="val -956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AFC9-D13A-446D-B882-4FA484EA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1E8CC-8645-4313-BC0F-76B59CB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PostgreSQL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23F94-1C4C-476F-AF23-7C180FA8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47" y="1140643"/>
            <a:ext cx="43651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5960C5-06EA-48B4-A3A2-830435140734}"/>
              </a:ext>
            </a:extLst>
          </p:cNvPr>
          <p:cNvSpPr/>
          <p:nvPr/>
        </p:nvSpPr>
        <p:spPr bwMode="auto">
          <a:xfrm>
            <a:off x="6617616" y="3271101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B5EE3F0-FA57-4ECF-A5AD-E46E86234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39" y="1320941"/>
            <a:ext cx="485842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12B4-F207-45DD-B1B8-DC814C11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1FF83-DAFC-40EA-BA5C-0E853E1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FAA2E-DC70-4AE1-B659-120E7E12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260" y="1121377"/>
            <a:ext cx="3363025" cy="53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C91818-DA17-45D3-9AE3-BE0B767A4F85}"/>
              </a:ext>
            </a:extLst>
          </p:cNvPr>
          <p:cNvSpPr/>
          <p:nvPr/>
        </p:nvSpPr>
        <p:spPr bwMode="auto">
          <a:xfrm>
            <a:off x="7126515" y="3429000"/>
            <a:ext cx="546754" cy="4171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8E6073-2462-46DC-9E0F-3D76BA357AF7}"/>
              </a:ext>
            </a:extLst>
          </p:cNvPr>
          <p:cNvSpPr/>
          <p:nvPr/>
        </p:nvSpPr>
        <p:spPr bwMode="auto">
          <a:xfrm>
            <a:off x="9500024" y="3676454"/>
            <a:ext cx="2253006" cy="839574"/>
          </a:xfrm>
          <a:prstGeom prst="wedgeRoundRectCallout">
            <a:avLst>
              <a:gd name="adj1" fmla="val -31712"/>
              <a:gd name="adj2" fmla="val 7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80A9C70-3852-47AE-8E8A-FFFCF613A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83" y="1121377"/>
            <a:ext cx="528711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5FF461-83E9-42EF-818C-DA3CADDD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A2C-8607-4D03-A651-335BC230E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4290" y="4567315"/>
            <a:ext cx="10700573" cy="587891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db</a:t>
            </a:r>
            <a:r>
              <a:rPr lang="en-US" dirty="0"/>
              <a:t> migrate -m "Init migration"</a:t>
            </a:r>
          </a:p>
          <a:p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7DFB-6FF6-4B9C-828F-ACD5DDDA1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196126"/>
            <a:ext cx="1163583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apply the changes, we made in our models, we use </a:t>
            </a:r>
            <a:r>
              <a:rPr lang="en-US" b="1" dirty="0" err="1"/>
              <a:t>flask_migrate</a:t>
            </a:r>
            <a:endParaRPr lang="en-US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CCE3C-EDAB-4E9F-B8A0-ADFDDFC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Changes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944936C-B40F-4119-9532-AEC7D7AA5BA3}"/>
              </a:ext>
            </a:extLst>
          </p:cNvPr>
          <p:cNvSpPr txBox="1">
            <a:spLocks/>
          </p:cNvSpPr>
          <p:nvPr/>
        </p:nvSpPr>
        <p:spPr>
          <a:xfrm>
            <a:off x="784291" y="5367928"/>
            <a:ext cx="5578802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flask db upgrade</a:t>
            </a:r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E37686E-7553-402D-AE42-F7A8C35811B1}"/>
              </a:ext>
            </a:extLst>
          </p:cNvPr>
          <p:cNvSpPr txBox="1"/>
          <p:nvPr/>
        </p:nvSpPr>
        <p:spPr>
          <a:xfrm>
            <a:off x="784291" y="2720710"/>
            <a:ext cx="5833872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db</a:t>
            </a:r>
            <a:r>
              <a:rPr lang="en-US" sz="2400" dirty="0"/>
              <a:t> = SQLAlchemy(app)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api</a:t>
            </a:r>
            <a:r>
              <a:rPr lang="en-US" sz="2400" dirty="0"/>
              <a:t> = </a:t>
            </a:r>
            <a:r>
              <a:rPr lang="en-US" sz="2400" dirty="0" err="1"/>
              <a:t>Api</a:t>
            </a:r>
            <a:r>
              <a:rPr lang="en-US" sz="2400" dirty="0"/>
              <a:t>(app)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migrate = Migrate(app, </a:t>
            </a:r>
            <a:r>
              <a:rPr lang="en-US" sz="2400" dirty="0" err="1"/>
              <a:t>db</a:t>
            </a:r>
            <a:r>
              <a:rPr lang="en-US" sz="2400" dirty="0"/>
              <a:t>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974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Model and Relations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1358</Words>
  <Application>Microsoft Office PowerPoint</Application>
  <PresentationFormat>Widescreen</PresentationFormat>
  <Paragraphs>178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Working with DB in Flask</vt:lpstr>
      <vt:lpstr>Table of Contents</vt:lpstr>
      <vt:lpstr>Have a Question?</vt:lpstr>
      <vt:lpstr>Set up Database</vt:lpstr>
      <vt:lpstr>Set up PostgreSQL</vt:lpstr>
      <vt:lpstr>Connect to PostgreSQL</vt:lpstr>
      <vt:lpstr>Create Database</vt:lpstr>
      <vt:lpstr>Applying Changes</vt:lpstr>
      <vt:lpstr>Model and Relations</vt:lpstr>
      <vt:lpstr>Model Definition</vt:lpstr>
      <vt:lpstr>Model example</vt:lpstr>
      <vt:lpstr>Simple model</vt:lpstr>
      <vt:lpstr>Many-to-many</vt:lpstr>
      <vt:lpstr>Many-to-many (2)</vt:lpstr>
      <vt:lpstr>Basic Model Fields</vt:lpstr>
      <vt:lpstr>Relationship Fields</vt:lpstr>
      <vt:lpstr>CRUD</vt:lpstr>
      <vt:lpstr>What is CRUD?</vt:lpstr>
      <vt:lpstr>CRUD in Flask-RESTful</vt:lpstr>
      <vt:lpstr>Create example</vt:lpstr>
      <vt:lpstr>Environment variables</vt:lpstr>
      <vt:lpstr>Usage</vt:lpstr>
      <vt:lpstr>Example</vt:lpstr>
      <vt:lpstr>Live Demo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102</cp:revision>
  <dcterms:created xsi:type="dcterms:W3CDTF">2018-05-23T13:08:44Z</dcterms:created>
  <dcterms:modified xsi:type="dcterms:W3CDTF">2022-05-13T13:47:13Z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