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36"/>
  </p:notesMasterIdLst>
  <p:handoutMasterIdLst>
    <p:handoutMasterId r:id="rId37"/>
  </p:handoutMasterIdLst>
  <p:sldIdLst>
    <p:sldId id="274" r:id="rId5"/>
    <p:sldId id="276" r:id="rId6"/>
    <p:sldId id="492" r:id="rId7"/>
    <p:sldId id="494" r:id="rId8"/>
    <p:sldId id="495" r:id="rId9"/>
    <p:sldId id="512" r:id="rId10"/>
    <p:sldId id="515" r:id="rId11"/>
    <p:sldId id="516" r:id="rId12"/>
    <p:sldId id="547" r:id="rId13"/>
    <p:sldId id="548" r:id="rId14"/>
    <p:sldId id="549" r:id="rId15"/>
    <p:sldId id="550" r:id="rId16"/>
    <p:sldId id="553" r:id="rId17"/>
    <p:sldId id="528" r:id="rId18"/>
    <p:sldId id="529" r:id="rId19"/>
    <p:sldId id="551" r:id="rId20"/>
    <p:sldId id="552" r:id="rId21"/>
    <p:sldId id="533" r:id="rId22"/>
    <p:sldId id="534" r:id="rId23"/>
    <p:sldId id="535" r:id="rId24"/>
    <p:sldId id="539" r:id="rId25"/>
    <p:sldId id="538" r:id="rId26"/>
    <p:sldId id="540" r:id="rId27"/>
    <p:sldId id="554" r:id="rId28"/>
    <p:sldId id="555" r:id="rId29"/>
    <p:sldId id="496" r:id="rId30"/>
    <p:sldId id="401" r:id="rId31"/>
    <p:sldId id="614" r:id="rId32"/>
    <p:sldId id="608" r:id="rId33"/>
    <p:sldId id="405" r:id="rId34"/>
    <p:sldId id="4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AEF5740-B23A-47D4-990F-074364553AF4}">
          <p14:sldIdLst>
            <p14:sldId id="274"/>
            <p14:sldId id="276"/>
            <p14:sldId id="492"/>
          </p14:sldIdLst>
        </p14:section>
        <p14:section name="What is it?" id="{32080409-9F52-4FCE-8050-08A89662D585}">
          <p14:sldIdLst>
            <p14:sldId id="494"/>
            <p14:sldId id="495"/>
            <p14:sldId id="512"/>
          </p14:sldIdLst>
        </p14:section>
        <p14:section name="Code standarts" id="{A462FA60-45D9-48EB-9400-7AC1C3811032}">
          <p14:sldIdLst>
            <p14:sldId id="515"/>
            <p14:sldId id="516"/>
            <p14:sldId id="547"/>
            <p14:sldId id="548"/>
            <p14:sldId id="549"/>
            <p14:sldId id="550"/>
            <p14:sldId id="553"/>
          </p14:sldIdLst>
        </p14:section>
        <p14:section name="Code principles" id="{61A4401F-8E14-450B-8E3E-94C29C7E4E5D}">
          <p14:sldIdLst>
            <p14:sldId id="528"/>
            <p14:sldId id="529"/>
            <p14:sldId id="551"/>
            <p14:sldId id="552"/>
          </p14:sldIdLst>
        </p14:section>
        <p14:section name="Documentation and comments" id="{A5FF494A-4DEC-4CA6-8805-EE25CC2AF7AE}">
          <p14:sldIdLst>
            <p14:sldId id="533"/>
            <p14:sldId id="534"/>
            <p14:sldId id="535"/>
          </p14:sldIdLst>
        </p14:section>
        <p14:section name="Modularity and Classes" id="{228B2CAB-F45B-4D3F-BCC4-D0821BAD196C}">
          <p14:sldIdLst>
            <p14:sldId id="539"/>
            <p14:sldId id="538"/>
            <p14:sldId id="540"/>
          </p14:sldIdLst>
        </p14:section>
        <p14:section name="Testing" id="{D84A14BC-BDED-49EA-A35F-6A549082B892}">
          <p14:sldIdLst>
            <p14:sldId id="554"/>
            <p14:sldId id="555"/>
          </p14:sldIdLst>
        </p14:section>
        <p14:section name="Demo" id="{16413FF6-4588-4503-A235-9D53B8556FC3}">
          <p14:sldIdLst>
            <p14:sldId id="496"/>
          </p14:sldIdLst>
        </p14:section>
        <p14:section name="Conclusion" id="{FF81BD71-7D4B-4578-A94F-9AF177F9D6AB}">
          <p14:sldIdLst>
            <p14:sldId id="401"/>
            <p14:sldId id="614"/>
            <p14:sldId id="608"/>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77056-9E73-485E-975E-CCF8BCBB8B28}" v="11" dt="2019-11-25T12:50:28.125"/>
    <p1510:client id="{6513E67A-C0F9-FB34-ACF5-9A00555122BF}" v="4" dt="2019-11-25T13:54:21.322"/>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58" y="691"/>
      </p:cViewPr>
      <p:guideLst>
        <p:guide orient="horz" pos="2184"/>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oaatanasova" userId="63f01c8f-a50b-4279-b3c6-a33faf65220b" providerId="ADAL" clId="{01677056-9E73-485E-975E-CCF8BCBB8B28}"/>
    <pc:docChg chg="modSld">
      <pc:chgData name="antonoaatanasova" userId="63f01c8f-a50b-4279-b3c6-a33faf65220b" providerId="ADAL" clId="{01677056-9E73-485E-975E-CCF8BCBB8B28}" dt="2019-11-25T12:50:28.124" v="10"/>
      <pc:docMkLst>
        <pc:docMk/>
      </pc:docMkLst>
      <pc:sldChg chg="modSp">
        <pc:chgData name="antonoaatanasova" userId="63f01c8f-a50b-4279-b3c6-a33faf65220b" providerId="ADAL" clId="{01677056-9E73-485E-975E-CCF8BCBB8B28}" dt="2019-11-25T12:50:28.124" v="10"/>
        <pc:sldMkLst>
          <pc:docMk/>
          <pc:sldMk cId="3699630846" sldId="276"/>
        </pc:sldMkLst>
        <pc:spChg chg="mod">
          <ac:chgData name="antonoaatanasova" userId="63f01c8f-a50b-4279-b3c6-a33faf65220b" providerId="ADAL" clId="{01677056-9E73-485E-975E-CCF8BCBB8B28}" dt="2019-11-25T12:50:28.124" v="10"/>
          <ac:spMkLst>
            <pc:docMk/>
            <pc:sldMk cId="3699630846" sldId="276"/>
            <ac:spMk id="444419" creationId="{00000000-0000-0000-0000-000000000000}"/>
          </ac:spMkLst>
        </pc:spChg>
      </pc:sldChg>
    </pc:docChg>
  </pc:docChgLst>
  <pc:docChgLst>
    <pc:chgData name="antonoaatanasova" userId="S::a.atanasova@softuni.bg::63f01c8f-a50b-4279-b3c6-a33faf65220b" providerId="AD" clId="Web-{6513E67A-C0F9-FB34-ACF5-9A00555122BF}"/>
    <pc:docChg chg="modSld">
      <pc:chgData name="antonoaatanasova" userId="S::a.atanasova@softuni.bg::63f01c8f-a50b-4279-b3c6-a33faf65220b" providerId="AD" clId="Web-{6513E67A-C0F9-FB34-ACF5-9A00555122BF}" dt="2019-11-25T13:54:21.322" v="3" actId="20577"/>
      <pc:docMkLst>
        <pc:docMk/>
      </pc:docMkLst>
      <pc:sldChg chg="modSp">
        <pc:chgData name="antonoaatanasova" userId="S::a.atanasova@softuni.bg::63f01c8f-a50b-4279-b3c6-a33faf65220b" providerId="AD" clId="Web-{6513E67A-C0F9-FB34-ACF5-9A00555122BF}" dt="2019-11-25T13:54:21.322" v="2" actId="20577"/>
        <pc:sldMkLst>
          <pc:docMk/>
          <pc:sldMk cId="928238961" sldId="349"/>
        </pc:sldMkLst>
        <pc:spChg chg="mod">
          <ac:chgData name="antonoaatanasova" userId="S::a.atanasova@softuni.bg::63f01c8f-a50b-4279-b3c6-a33faf65220b" providerId="AD" clId="Web-{6513E67A-C0F9-FB34-ACF5-9A00555122BF}" dt="2019-11-25T13:54:21.322" v="2" actId="20577"/>
          <ac:spMkLst>
            <pc:docMk/>
            <pc:sldMk cId="928238961" sldId="349"/>
            <ac:spMk id="14" creationId="{0E49D336-45B6-44D3-97C4-E28F8DEA2022}"/>
          </ac:spMkLst>
        </pc:spChg>
      </pc:sldChg>
    </pc:docChg>
  </pc:docChgLst>
  <pc:docChgLst>
    <pc:chgData name="antonoaatanasova" userId="63f01c8f-a50b-4279-b3c6-a33faf65220b" providerId="ADAL" clId="{0DDE171E-CDCD-48CD-B39A-B31FF82C48CC}"/>
    <pc:docChg chg="modSld">
      <pc:chgData name="antonoaatanasova" userId="63f01c8f-a50b-4279-b3c6-a33faf65220b" providerId="ADAL" clId="{0DDE171E-CDCD-48CD-B39A-B31FF82C48CC}" dt="2019-11-20T12:36:27.076" v="59" actId="14100"/>
      <pc:docMkLst>
        <pc:docMk/>
      </pc:docMkLst>
      <pc:sldChg chg="modSp">
        <pc:chgData name="antonoaatanasova" userId="63f01c8f-a50b-4279-b3c6-a33faf65220b" providerId="ADAL" clId="{0DDE171E-CDCD-48CD-B39A-B31FF82C48CC}" dt="2019-11-20T12:24:12.413" v="3" actId="27636"/>
        <pc:sldMkLst>
          <pc:docMk/>
          <pc:sldMk cId="211063887" sldId="274"/>
        </pc:sldMkLst>
        <pc:spChg chg="mod">
          <ac:chgData name="antonoaatanasova" userId="63f01c8f-a50b-4279-b3c6-a33faf65220b" providerId="ADAL" clId="{0DDE171E-CDCD-48CD-B39A-B31FF82C48CC}" dt="2019-11-20T12:24:07.652" v="1" actId="20577"/>
          <ac:spMkLst>
            <pc:docMk/>
            <pc:sldMk cId="211063887" sldId="274"/>
            <ac:spMk id="2" creationId="{37F91798-9AD5-4209-8887-958029548481}"/>
          </ac:spMkLst>
        </pc:spChg>
        <pc:picChg chg="mod">
          <ac:chgData name="antonoaatanasova" userId="63f01c8f-a50b-4279-b3c6-a33faf65220b" providerId="ADAL" clId="{0DDE171E-CDCD-48CD-B39A-B31FF82C48CC}" dt="2019-11-20T12:24:12.413" v="3" actId="27636"/>
          <ac:picMkLst>
            <pc:docMk/>
            <pc:sldMk cId="211063887" sldId="274"/>
            <ac:picMk id="13" creationId="{00000000-0000-0000-0000-000000000000}"/>
          </ac:picMkLst>
        </pc:picChg>
      </pc:sldChg>
      <pc:sldChg chg="modSp">
        <pc:chgData name="antonoaatanasova" userId="63f01c8f-a50b-4279-b3c6-a33faf65220b" providerId="ADAL" clId="{0DDE171E-CDCD-48CD-B39A-B31FF82C48CC}" dt="2019-11-20T12:25:05.296" v="17" actId="20577"/>
        <pc:sldMkLst>
          <pc:docMk/>
          <pc:sldMk cId="3699630846" sldId="276"/>
        </pc:sldMkLst>
        <pc:spChg chg="mod">
          <ac:chgData name="antonoaatanasova" userId="63f01c8f-a50b-4279-b3c6-a33faf65220b" providerId="ADAL" clId="{0DDE171E-CDCD-48CD-B39A-B31FF82C48CC}" dt="2019-11-20T12:25:05.296" v="17" actId="20577"/>
          <ac:spMkLst>
            <pc:docMk/>
            <pc:sldMk cId="3699630846" sldId="276"/>
            <ac:spMk id="444419" creationId="{00000000-0000-0000-0000-000000000000}"/>
          </ac:spMkLst>
        </pc:spChg>
      </pc:sldChg>
      <pc:sldChg chg="modSp">
        <pc:chgData name="antonoaatanasova" userId="63f01c8f-a50b-4279-b3c6-a33faf65220b" providerId="ADAL" clId="{0DDE171E-CDCD-48CD-B39A-B31FF82C48CC}" dt="2019-11-20T12:36:27.076" v="59" actId="14100"/>
        <pc:sldMkLst>
          <pc:docMk/>
          <pc:sldMk cId="928238961" sldId="349"/>
        </pc:sldMkLst>
        <pc:spChg chg="mod">
          <ac:chgData name="antonoaatanasova" userId="63f01c8f-a50b-4279-b3c6-a33faf65220b" providerId="ADAL" clId="{0DDE171E-CDCD-48CD-B39A-B31FF82C48CC}" dt="2019-11-20T12:36:27.076" v="59" actId="14100"/>
          <ac:spMkLst>
            <pc:docMk/>
            <pc:sldMk cId="928238961" sldId="349"/>
            <ac:spMk id="14" creationId="{0E49D336-45B6-44D3-97C4-E28F8DEA2022}"/>
          </ac:spMkLst>
        </pc:spChg>
      </pc:sldChg>
      <pc:sldChg chg="modSp">
        <pc:chgData name="antonoaatanasova" userId="63f01c8f-a50b-4279-b3c6-a33faf65220b" providerId="ADAL" clId="{0DDE171E-CDCD-48CD-B39A-B31FF82C48CC}" dt="2019-11-20T12:25:26.104" v="18" actId="404"/>
        <pc:sldMkLst>
          <pc:docMk/>
          <pc:sldMk cId="1992452297" sldId="492"/>
        </pc:sldMkLst>
        <pc:spChg chg="mod">
          <ac:chgData name="antonoaatanasova" userId="63f01c8f-a50b-4279-b3c6-a33faf65220b" providerId="ADAL" clId="{0DDE171E-CDCD-48CD-B39A-B31FF82C48CC}" dt="2019-11-20T12:25:26.104" v="18" actId="404"/>
          <ac:spMkLst>
            <pc:docMk/>
            <pc:sldMk cId="1992452297" sldId="492"/>
            <ac:spMk id="8" creationId="{AA287FCE-0667-4256-B6C3-85EEA9B9995C}"/>
          </ac:spMkLst>
        </pc:spChg>
      </pc:sldChg>
      <pc:sldChg chg="modSp">
        <pc:chgData name="antonoaatanasova" userId="63f01c8f-a50b-4279-b3c6-a33faf65220b" providerId="ADAL" clId="{0DDE171E-CDCD-48CD-B39A-B31FF82C48CC}" dt="2019-11-20T12:30:13.295" v="27" actId="12"/>
        <pc:sldMkLst>
          <pc:docMk/>
          <pc:sldMk cId="2917864897" sldId="511"/>
        </pc:sldMkLst>
        <pc:spChg chg="mod">
          <ac:chgData name="antonoaatanasova" userId="63f01c8f-a50b-4279-b3c6-a33faf65220b" providerId="ADAL" clId="{0DDE171E-CDCD-48CD-B39A-B31FF82C48CC}" dt="2019-11-20T12:30:13.295" v="27" actId="12"/>
          <ac:spMkLst>
            <pc:docMk/>
            <pc:sldMk cId="2917864897" sldId="511"/>
            <ac:spMk id="2" creationId="{00000000-0000-0000-0000-000000000000}"/>
          </ac:spMkLst>
        </pc:spChg>
      </pc:sldChg>
      <pc:sldChg chg="modSp">
        <pc:chgData name="antonoaatanasova" userId="63f01c8f-a50b-4279-b3c6-a33faf65220b" providerId="ADAL" clId="{0DDE171E-CDCD-48CD-B39A-B31FF82C48CC}" dt="2019-11-20T12:31:00.561" v="30" actId="1076"/>
        <pc:sldMkLst>
          <pc:docMk/>
          <pc:sldMk cId="80098761" sldId="513"/>
        </pc:sldMkLst>
        <pc:spChg chg="mod">
          <ac:chgData name="antonoaatanasova" userId="63f01c8f-a50b-4279-b3c6-a33faf65220b" providerId="ADAL" clId="{0DDE171E-CDCD-48CD-B39A-B31FF82C48CC}" dt="2019-11-20T12:30:54.979" v="29" actId="14100"/>
          <ac:spMkLst>
            <pc:docMk/>
            <pc:sldMk cId="80098761" sldId="513"/>
            <ac:spMk id="5" creationId="{00000000-0000-0000-0000-000000000000}"/>
          </ac:spMkLst>
        </pc:spChg>
        <pc:picChg chg="mod">
          <ac:chgData name="antonoaatanasova" userId="63f01c8f-a50b-4279-b3c6-a33faf65220b" providerId="ADAL" clId="{0DDE171E-CDCD-48CD-B39A-B31FF82C48CC}" dt="2019-11-20T12:31:00.561" v="30" actId="1076"/>
          <ac:picMkLst>
            <pc:docMk/>
            <pc:sldMk cId="80098761" sldId="513"/>
            <ac:picMk id="6" creationId="{00000000-0000-0000-0000-000000000000}"/>
          </ac:picMkLst>
        </pc:picChg>
      </pc:sldChg>
      <pc:sldChg chg="modSp">
        <pc:chgData name="antonoaatanasova" userId="63f01c8f-a50b-4279-b3c6-a33faf65220b" providerId="ADAL" clId="{0DDE171E-CDCD-48CD-B39A-B31FF82C48CC}" dt="2019-11-20T12:32:15.646" v="36"/>
        <pc:sldMkLst>
          <pc:docMk/>
          <pc:sldMk cId="2395507461" sldId="516"/>
        </pc:sldMkLst>
        <pc:spChg chg="mod">
          <ac:chgData name="antonoaatanasova" userId="63f01c8f-a50b-4279-b3c6-a33faf65220b" providerId="ADAL" clId="{0DDE171E-CDCD-48CD-B39A-B31FF82C48CC}" dt="2019-11-20T12:32:15.646" v="36"/>
          <ac:spMkLst>
            <pc:docMk/>
            <pc:sldMk cId="2395507461" sldId="516"/>
            <ac:spMk id="6" creationId="{00000000-0000-0000-0000-000000000000}"/>
          </ac:spMkLst>
        </pc:spChg>
      </pc:sldChg>
      <pc:sldChg chg="modSp">
        <pc:chgData name="antonoaatanasova" userId="63f01c8f-a50b-4279-b3c6-a33faf65220b" providerId="ADAL" clId="{0DDE171E-CDCD-48CD-B39A-B31FF82C48CC}" dt="2019-11-20T12:32:29.497" v="37" actId="403"/>
        <pc:sldMkLst>
          <pc:docMk/>
          <pc:sldMk cId="1172953624" sldId="517"/>
        </pc:sldMkLst>
        <pc:spChg chg="mod">
          <ac:chgData name="antonoaatanasova" userId="63f01c8f-a50b-4279-b3c6-a33faf65220b" providerId="ADAL" clId="{0DDE171E-CDCD-48CD-B39A-B31FF82C48CC}" dt="2019-11-20T12:32:29.497" v="37" actId="403"/>
          <ac:spMkLst>
            <pc:docMk/>
            <pc:sldMk cId="1172953624" sldId="517"/>
            <ac:spMk id="7" creationId="{00000000-0000-0000-0000-000000000000}"/>
          </ac:spMkLst>
        </pc:spChg>
      </pc:sldChg>
      <pc:sldChg chg="modSp modAnim">
        <pc:chgData name="antonoaatanasova" userId="63f01c8f-a50b-4279-b3c6-a33faf65220b" providerId="ADAL" clId="{0DDE171E-CDCD-48CD-B39A-B31FF82C48CC}" dt="2019-11-20T12:33:36.943" v="52" actId="207"/>
        <pc:sldMkLst>
          <pc:docMk/>
          <pc:sldMk cId="2485392736" sldId="518"/>
        </pc:sldMkLst>
        <pc:spChg chg="mod">
          <ac:chgData name="antonoaatanasova" userId="63f01c8f-a50b-4279-b3c6-a33faf65220b" providerId="ADAL" clId="{0DDE171E-CDCD-48CD-B39A-B31FF82C48CC}" dt="2019-11-20T12:33:36.943" v="52" actId="207"/>
          <ac:spMkLst>
            <pc:docMk/>
            <pc:sldMk cId="2485392736" sldId="518"/>
            <ac:spMk id="2" creationId="{00000000-0000-0000-0000-000000000000}"/>
          </ac:spMkLst>
        </pc:spChg>
      </pc:sldChg>
      <pc:sldChg chg="modSp">
        <pc:chgData name="antonoaatanasova" userId="63f01c8f-a50b-4279-b3c6-a33faf65220b" providerId="ADAL" clId="{0DDE171E-CDCD-48CD-B39A-B31FF82C48CC}" dt="2019-11-20T12:35:58.188" v="56" actId="207"/>
        <pc:sldMkLst>
          <pc:docMk/>
          <pc:sldMk cId="861117895" sldId="520"/>
        </pc:sldMkLst>
        <pc:spChg chg="mod">
          <ac:chgData name="antonoaatanasova" userId="63f01c8f-a50b-4279-b3c6-a33faf65220b" providerId="ADAL" clId="{0DDE171E-CDCD-48CD-B39A-B31FF82C48CC}" dt="2019-11-20T12:35:58.188" v="56" actId="207"/>
          <ac:spMkLst>
            <pc:docMk/>
            <pc:sldMk cId="861117895" sldId="520"/>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13.5.2022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a:t>© SoftUni – </a:t>
            </a:r>
            <a:r>
              <a:rPr lang="en-US" sz="1100" u="sng">
                <a:hlinkClick r:id="rId2"/>
              </a:rPr>
              <a:t>https://softuni.org</a:t>
            </a:r>
            <a:r>
              <a:rPr lang="en-US" sz="110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5/13/2022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2"/>
              </a:rPr>
              <a:t>https://softuni.org</a:t>
            </a:r>
            <a:r>
              <a:rPr lang="en-US"/>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a:p>
        </p:txBody>
      </p:sp>
      <p:sp>
        <p:nvSpPr>
          <p:cNvPr id="7" name="Footer Placeholder 7">
            <a:extLst>
              <a:ext uri="{FF2B5EF4-FFF2-40B4-BE49-F238E27FC236}">
                <a16:creationId xmlns:a16="http://schemas.microsoft.com/office/drawing/2014/main" id="{00732314-CBBD-4598-95EF-8E73C10C64A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244486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a:p>
        </p:txBody>
      </p:sp>
      <p:sp>
        <p:nvSpPr>
          <p:cNvPr id="6" name="Footer Placeholder 7">
            <a:extLst>
              <a:ext uri="{FF2B5EF4-FFF2-40B4-BE49-F238E27FC236}">
                <a16:creationId xmlns:a16="http://schemas.microsoft.com/office/drawing/2014/main" id="{BCC8CECB-90DD-4223-A6C8-CA73176CF59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1642379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27</a:t>
            </a:fld>
            <a:endParaRPr lang="en-US"/>
          </a:p>
        </p:txBody>
      </p:sp>
      <p:sp>
        <p:nvSpPr>
          <p:cNvPr id="6" name="Footer Placeholder 7">
            <a:extLst>
              <a:ext uri="{FF2B5EF4-FFF2-40B4-BE49-F238E27FC236}">
                <a16:creationId xmlns:a16="http://schemas.microsoft.com/office/drawing/2014/main" id="{221909F1-C483-4F3F-A629-61796C6C7B8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397323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30</a:t>
            </a:fld>
            <a:endParaRPr lang="en-US"/>
          </a:p>
        </p:txBody>
      </p:sp>
      <p:sp>
        <p:nvSpPr>
          <p:cNvPr id="6" name="Footer Placeholder 7">
            <a:extLst>
              <a:ext uri="{FF2B5EF4-FFF2-40B4-BE49-F238E27FC236}">
                <a16:creationId xmlns:a16="http://schemas.microsoft.com/office/drawing/2014/main" id="{9580E744-A54D-4E92-8623-4CCE206E93A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42326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31</a:t>
            </a:fld>
            <a:endParaRPr lang="en-US"/>
          </a:p>
        </p:txBody>
      </p:sp>
      <p:sp>
        <p:nvSpPr>
          <p:cNvPr id="7" name="Footer Placeholder 7">
            <a:extLst>
              <a:ext uri="{FF2B5EF4-FFF2-40B4-BE49-F238E27FC236}">
                <a16:creationId xmlns:a16="http://schemas.microsoft.com/office/drawing/2014/main" id="{A21B36DD-FD63-4591-B88A-402B495938F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26305451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21.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573A9552-E0CB-448D-84B0-13E34B3D6D02}"/>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CDB0C31C-FA2F-4115-8D9A-044A09B4F146}"/>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17695228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943589A9-D587-4E51-97C4-320157F7DEA6}"/>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DB8AD0EB-F493-429B-B104-84E3899AFB5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9061938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98C42F98-BC27-4171-A24F-D7E014533505}"/>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48BF03CE-584E-4807-AE7C-7FE3566FA919}"/>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93F4279C-443F-4110-A3B2-40B266FAAC98}"/>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B4FEC29-7EF7-478F-BEBD-63DEFA989B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03FF6CED-BC6B-4579-B82C-09CFB7965C3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21E41848-CAD3-4AF1-990C-FC2477F4B28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A171F896-A031-4673-99ED-7DFBA9814A8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551EE00C-F5F3-4812-AB5E-C7AC5EAC3E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4EEC3ECC-02ED-4D60-A384-A4B6B7C2F7B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319D34D2-3E5A-4095-80C3-FF2C1F4A6B7A}"/>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3CA2B6F9-C62F-477A-BD23-48059364FE14}"/>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69E2BB8B-10FB-4C58-B081-EBC837EF6AEE}"/>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5694DCF4-1D53-4773-90AA-1196644BE97D}"/>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FB8CE93E-7F3E-4991-83AA-8513336321F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FA471ED9-515E-4492-A19F-4E25F4B4B91D}"/>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BF8B71A-EF5A-414C-8B2C-F8CF09E5ED2C}"/>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7B6D628F-986B-494D-A1A1-25FCF6ED632B}"/>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25F03C7A-8815-4C7E-963D-6875E2471BC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88A8B974-20A5-4B77-853A-627792F7AD78}"/>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1168488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DC11F1CC-DCC9-42BC-B1A0-C5735CBF6B1D}"/>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797B5D07-F9EF-4B77-8644-EC36EC6992F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311F71F0-93CA-456A-8621-8BC163E143BC}"/>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77D2E562-E9B3-4AD2-944A-9DCA313083F2}"/>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0B728AC2-241E-4BB6-92D8-C64DAFB748C5}"/>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6281448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1988727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280DCA42-0B53-4E65-9163-5B4ECC1220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754E7A4-BF77-462A-907F-7F25B43A208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4608430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973244E7-9DEE-4B9B-A151-AF8230DAE211}"/>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6449068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6FE30AD8-5FF0-49B9-A6CB-836D537556C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250339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500FCD92-E900-4F8A-9070-A275FC6E9C44}"/>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6" name="Picture Bulb" descr="Bulb">
            <a:extLst>
              <a:ext uri="{FF2B5EF4-FFF2-40B4-BE49-F238E27FC236}">
                <a16:creationId xmlns:a16="http://schemas.microsoft.com/office/drawing/2014/main" id="{924D891C-989C-4A50-B86C-30E278869B1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1603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38567F4E-4CA1-47E8-992D-7A007A6B25A0}"/>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F27A54D0-93C7-461B-8D05-0EEAD61E4A1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344614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
        <p:nvSpPr>
          <p:cNvPr id="12" name="Rectangle Top">
            <a:extLst>
              <a:ext uri="{FF2B5EF4-FFF2-40B4-BE49-F238E27FC236}">
                <a16:creationId xmlns:a16="http://schemas.microsoft.com/office/drawing/2014/main" id="{E339CF63-131F-4EC4-8787-BFC9797952E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514EAB1A-3DFE-43A9-9864-019FE7DA554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2416855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43BD96BA-015C-4717-9D96-D74E2DEC0F12}"/>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94C6C140-B5DA-4ABC-B614-32684B304D98}"/>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209946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A98D9C06-62EA-44F3-B035-3E405DDEE699}"/>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2842801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flake8.pycqa.org/en/latest/index.html" TargetMode="External"/><Relationship Id="rId2" Type="http://schemas.openxmlformats.org/officeDocument/2006/relationships/hyperlink" Target="https://github.com/psf/black" TargetMode="External"/><Relationship Id="rId1" Type="http://schemas.openxmlformats.org/officeDocument/2006/relationships/slideLayout" Target="../slideLayouts/slideLayout4.xml"/><Relationship Id="rId5" Type="http://schemas.openxmlformats.org/officeDocument/2006/relationships/hyperlink" Target="https://github.com/google/yapf" TargetMode="External"/><Relationship Id="rId4" Type="http://schemas.openxmlformats.org/officeDocument/2006/relationships/hyperlink" Target="https://github.com/hhatto/autopep8"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Model%E2%80%93view%E2%80%93controller"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Open%E2%80%93closed_principle" TargetMode="External"/><Relationship Id="rId2" Type="http://schemas.openxmlformats.org/officeDocument/2006/relationships/hyperlink" Target="https://en.wikipedia.org/wiki/Single-responsibility_principle" TargetMode="External"/><Relationship Id="rId1" Type="http://schemas.openxmlformats.org/officeDocument/2006/relationships/slideLayout" Target="../slideLayouts/slideLayout4.xml"/><Relationship Id="rId4" Type="http://schemas.openxmlformats.org/officeDocument/2006/relationships/hyperlink" Target="https://en.wikipedia.org/wiki/Liskov_substitution_principl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Dependency_inversion_principle" TargetMode="External"/><Relationship Id="rId2" Type="http://schemas.openxmlformats.org/officeDocument/2006/relationships/hyperlink" Target="https://en.wikipedia.org/wiki/Interface_segregation_principle"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35.png"/><Relationship Id="rId18" Type="http://schemas.openxmlformats.org/officeDocument/2006/relationships/hyperlink" Target="https://smartit.bg/" TargetMode="External"/><Relationship Id="rId3" Type="http://schemas.openxmlformats.org/officeDocument/2006/relationships/image" Target="../media/image30.png"/><Relationship Id="rId21" Type="http://schemas.openxmlformats.org/officeDocument/2006/relationships/image" Target="../media/image39.png"/><Relationship Id="rId7" Type="http://schemas.openxmlformats.org/officeDocument/2006/relationships/image" Target="../media/image32.png"/><Relationship Id="rId12" Type="http://schemas.openxmlformats.org/officeDocument/2006/relationships/hyperlink" Target="https://indeavr.com/" TargetMode="External"/><Relationship Id="rId17" Type="http://schemas.openxmlformats.org/officeDocument/2006/relationships/image" Target="../media/image37.png"/><Relationship Id="rId25" Type="http://schemas.openxmlformats.org/officeDocument/2006/relationships/image" Target="../media/image41.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www.softwaregroup.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34.png"/><Relationship Id="rId24" Type="http://schemas.openxmlformats.org/officeDocument/2006/relationships/hyperlink" Target="https://createx.bg/" TargetMode="External"/><Relationship Id="rId5" Type="http://schemas.openxmlformats.org/officeDocument/2006/relationships/image" Target="../media/image31.png"/><Relationship Id="rId15" Type="http://schemas.openxmlformats.org/officeDocument/2006/relationships/image" Target="../media/image36.jpeg"/><Relationship Id="rId23" Type="http://schemas.openxmlformats.org/officeDocument/2006/relationships/image" Target="../media/image40.png"/><Relationship Id="rId10" Type="http://schemas.openxmlformats.org/officeDocument/2006/relationships/hyperlink" Target="https://de.draftkings.com/" TargetMode="External"/><Relationship Id="rId19" Type="http://schemas.openxmlformats.org/officeDocument/2006/relationships/image" Target="../media/image38.jpeg"/><Relationship Id="rId4" Type="http://schemas.openxmlformats.org/officeDocument/2006/relationships/hyperlink" Target="https://www.coca-colahellenic.com/" TargetMode="External"/><Relationship Id="rId9" Type="http://schemas.openxmlformats.org/officeDocument/2006/relationships/image" Target="../media/image33.jpeg"/><Relationship Id="rId14" Type="http://schemas.openxmlformats.org/officeDocument/2006/relationships/hyperlink" Target="https://www.pharvision.ai/" TargetMode="External"/><Relationship Id="rId22" Type="http://schemas.openxmlformats.org/officeDocument/2006/relationships/hyperlink" Target="https://taulia.co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8"/>
          </p:nvPr>
        </p:nvSpPr>
        <p:spPr/>
        <p:txBody>
          <a:bodyPr/>
          <a:lstStyle/>
          <a:p>
            <a:r>
              <a:rPr lang="en-US">
                <a:hlinkClick r:id="rId3"/>
              </a:rPr>
              <a:t>https://softuni.bg</a:t>
            </a:r>
            <a:endParaRPr lang="en-US"/>
          </a:p>
        </p:txBody>
      </p:sp>
      <p:sp>
        <p:nvSpPr>
          <p:cNvPr id="11" name="Text Placeholder 10"/>
          <p:cNvSpPr>
            <a:spLocks noGrp="1"/>
          </p:cNvSpPr>
          <p:nvPr>
            <p:ph type="body" sz="quarter" idx="17"/>
          </p:nvPr>
        </p:nvSpPr>
        <p:spPr/>
        <p:txBody>
          <a:bodyPr/>
          <a:lstStyle/>
          <a:p>
            <a:r>
              <a:rPr lang="en-US"/>
              <a:t>Software University</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a:t>Technical Trainers</a:t>
            </a:r>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a:t>SoftUni Team</a:t>
            </a: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p:txBody>
          <a:bodyPr/>
          <a:lstStyle/>
          <a:p>
            <a:r>
              <a:rPr lang="en-US" dirty="0"/>
              <a:t>Clean code</a:t>
            </a:r>
          </a:p>
        </p:txBody>
      </p:sp>
    </p:spTree>
    <p:extLst>
      <p:ext uri="{BB962C8B-B14F-4D97-AF65-F5344CB8AC3E}">
        <p14:creationId xmlns:p14="http://schemas.microsoft.com/office/powerpoint/2010/main" val="2110638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DD71C1-E4BA-414A-87D9-8AD6E56400A7}"/>
              </a:ext>
            </a:extLst>
          </p:cNvPr>
          <p:cNvSpPr>
            <a:spLocks noGrp="1"/>
          </p:cNvSpPr>
          <p:nvPr>
            <p:ph type="body" sz="quarter" idx="10"/>
          </p:nvPr>
        </p:nvSpPr>
        <p:spPr>
          <a:xfrm>
            <a:off x="1972532" y="983404"/>
            <a:ext cx="10129234" cy="5546589"/>
          </a:xfrm>
        </p:spPr>
        <p:txBody>
          <a:bodyPr>
            <a:normAutofit/>
          </a:bodyPr>
          <a:lstStyle/>
          <a:p>
            <a:r>
              <a:rPr lang="en-US" dirty="0"/>
              <a:t>indent using 4 spaces (spaces are preferred over tabs)</a:t>
            </a:r>
          </a:p>
          <a:p>
            <a:r>
              <a:rPr lang="en-US" dirty="0"/>
              <a:t>lines should not be longer than 79 characters</a:t>
            </a:r>
          </a:p>
          <a:p>
            <a:r>
              <a:rPr lang="en-US" dirty="0"/>
              <a:t>avoid multiple statements on the same line</a:t>
            </a:r>
          </a:p>
          <a:p>
            <a:r>
              <a:rPr lang="en-US" dirty="0"/>
              <a:t>top-level function and class definitions are surrounded with two blank lines</a:t>
            </a:r>
          </a:p>
          <a:p>
            <a:r>
              <a:rPr lang="en-US" dirty="0"/>
              <a:t>method definitions inside a class are surrounded by a single blank line</a:t>
            </a:r>
          </a:p>
          <a:p>
            <a:r>
              <a:rPr lang="en-US" dirty="0"/>
              <a:t>imports should be on separate lines</a:t>
            </a:r>
          </a:p>
        </p:txBody>
      </p:sp>
      <p:sp>
        <p:nvSpPr>
          <p:cNvPr id="4" name="Title 3">
            <a:extLst>
              <a:ext uri="{FF2B5EF4-FFF2-40B4-BE49-F238E27FC236}">
                <a16:creationId xmlns:a16="http://schemas.microsoft.com/office/drawing/2014/main" id="{391AC8EB-1F7F-4E9C-BF87-29EC20BCF40D}"/>
              </a:ext>
            </a:extLst>
          </p:cNvPr>
          <p:cNvSpPr>
            <a:spLocks noGrp="1"/>
          </p:cNvSpPr>
          <p:nvPr>
            <p:ph type="title"/>
          </p:nvPr>
        </p:nvSpPr>
        <p:spPr/>
        <p:txBody>
          <a:bodyPr>
            <a:normAutofit fontScale="90000"/>
          </a:bodyPr>
          <a:lstStyle/>
          <a:p>
            <a:r>
              <a:rPr lang="fr-FR" dirty="0"/>
              <a:t>PEP 8 (Python </a:t>
            </a:r>
            <a:r>
              <a:rPr lang="fr-FR" dirty="0" err="1"/>
              <a:t>Enhancement</a:t>
            </a:r>
            <a:r>
              <a:rPr lang="fr-FR" dirty="0"/>
              <a:t> </a:t>
            </a:r>
            <a:r>
              <a:rPr lang="fr-FR" dirty="0" err="1"/>
              <a:t>Proposal</a:t>
            </a:r>
            <a:r>
              <a:rPr lang="fr-FR" dirty="0"/>
              <a:t>)</a:t>
            </a:r>
            <a:br>
              <a:rPr lang="fr-FR" dirty="0"/>
            </a:br>
            <a:endParaRPr lang="bg-BG" dirty="0"/>
          </a:p>
        </p:txBody>
      </p:sp>
    </p:spTree>
    <p:extLst>
      <p:ext uri="{BB962C8B-B14F-4D97-AF65-F5344CB8AC3E}">
        <p14:creationId xmlns:p14="http://schemas.microsoft.com/office/powerpoint/2010/main" val="31141148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DD71C1-E4BA-414A-87D9-8AD6E56400A7}"/>
              </a:ext>
            </a:extLst>
          </p:cNvPr>
          <p:cNvSpPr>
            <a:spLocks noGrp="1"/>
          </p:cNvSpPr>
          <p:nvPr>
            <p:ph type="body" sz="quarter" idx="10"/>
          </p:nvPr>
        </p:nvSpPr>
        <p:spPr>
          <a:xfrm>
            <a:off x="1972532" y="983404"/>
            <a:ext cx="10129234" cy="5546589"/>
          </a:xfrm>
        </p:spPr>
        <p:txBody>
          <a:bodyPr>
            <a:normAutofit lnSpcReduction="10000"/>
          </a:bodyPr>
          <a:lstStyle/>
          <a:p>
            <a:r>
              <a:rPr lang="en-US" dirty="0"/>
              <a:t>avoid extra spaces within brackets or braces</a:t>
            </a:r>
          </a:p>
          <a:p>
            <a:r>
              <a:rPr lang="en-US" dirty="0"/>
              <a:t>avoid trailing whitespace anywhere</a:t>
            </a:r>
          </a:p>
          <a:p>
            <a:r>
              <a:rPr lang="en-US" dirty="0"/>
              <a:t>always surround binary operators with a single space on either side</a:t>
            </a:r>
          </a:p>
          <a:p>
            <a:r>
              <a:rPr lang="en-US" dirty="0"/>
              <a:t>if operators with different priorities are used, consider adding whitespace around the operators with the lowest priority</a:t>
            </a:r>
          </a:p>
          <a:p>
            <a:r>
              <a:rPr lang="en-US" dirty="0"/>
              <a:t>don't use spaces around the = sign when used to indicate a keyword argument</a:t>
            </a:r>
          </a:p>
          <a:p>
            <a:endParaRPr lang="en-US" dirty="0"/>
          </a:p>
        </p:txBody>
      </p:sp>
      <p:sp>
        <p:nvSpPr>
          <p:cNvPr id="4" name="Title 3">
            <a:extLst>
              <a:ext uri="{FF2B5EF4-FFF2-40B4-BE49-F238E27FC236}">
                <a16:creationId xmlns:a16="http://schemas.microsoft.com/office/drawing/2014/main" id="{391AC8EB-1F7F-4E9C-BF87-29EC20BCF40D}"/>
              </a:ext>
            </a:extLst>
          </p:cNvPr>
          <p:cNvSpPr>
            <a:spLocks noGrp="1"/>
          </p:cNvSpPr>
          <p:nvPr>
            <p:ph type="title"/>
          </p:nvPr>
        </p:nvSpPr>
        <p:spPr/>
        <p:txBody>
          <a:bodyPr>
            <a:normAutofit/>
          </a:bodyPr>
          <a:lstStyle/>
          <a:p>
            <a:r>
              <a:rPr lang="fr-FR" dirty="0"/>
              <a:t>PEP 8 (Python </a:t>
            </a:r>
            <a:r>
              <a:rPr lang="fr-FR" dirty="0" err="1"/>
              <a:t>Enhancement</a:t>
            </a:r>
            <a:r>
              <a:rPr lang="fr-FR" dirty="0"/>
              <a:t> </a:t>
            </a:r>
            <a:r>
              <a:rPr lang="fr-FR" dirty="0" err="1"/>
              <a:t>Proposal</a:t>
            </a:r>
            <a:r>
              <a:rPr lang="fr-FR" dirty="0"/>
              <a:t>)</a:t>
            </a:r>
            <a:endParaRPr lang="bg-BG" dirty="0"/>
          </a:p>
        </p:txBody>
      </p:sp>
    </p:spTree>
    <p:extLst>
      <p:ext uri="{BB962C8B-B14F-4D97-AF65-F5344CB8AC3E}">
        <p14:creationId xmlns:p14="http://schemas.microsoft.com/office/powerpoint/2010/main" val="23077095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DD71C1-E4BA-414A-87D9-8AD6E56400A7}"/>
              </a:ext>
            </a:extLst>
          </p:cNvPr>
          <p:cNvSpPr>
            <a:spLocks noGrp="1"/>
          </p:cNvSpPr>
          <p:nvPr>
            <p:ph type="body" sz="quarter" idx="10"/>
          </p:nvPr>
        </p:nvSpPr>
        <p:spPr>
          <a:xfrm>
            <a:off x="1972532" y="983404"/>
            <a:ext cx="10129234" cy="5546589"/>
          </a:xfrm>
        </p:spPr>
        <p:txBody>
          <a:bodyPr>
            <a:normAutofit/>
          </a:bodyPr>
          <a:lstStyle/>
          <a:p>
            <a:r>
              <a:rPr lang="en-US" dirty="0"/>
              <a:t>comments should not contradict the code</a:t>
            </a:r>
          </a:p>
          <a:p>
            <a:r>
              <a:rPr lang="en-US" dirty="0"/>
              <a:t>comments should be complete sentences</a:t>
            </a:r>
          </a:p>
          <a:p>
            <a:r>
              <a:rPr lang="en-US" dirty="0"/>
              <a:t>comments should have a space after the # sign with the first word capitalized</a:t>
            </a:r>
          </a:p>
          <a:p>
            <a:r>
              <a:rPr lang="en-US" dirty="0"/>
              <a:t>multi-line comments used in functions (docstrings) should have a short single-line description followed by more text</a:t>
            </a:r>
          </a:p>
          <a:p>
            <a:pPr marL="0" indent="0">
              <a:buNone/>
            </a:pPr>
            <a:endParaRPr lang="en-US" dirty="0"/>
          </a:p>
        </p:txBody>
      </p:sp>
      <p:sp>
        <p:nvSpPr>
          <p:cNvPr id="4" name="Title 3">
            <a:extLst>
              <a:ext uri="{FF2B5EF4-FFF2-40B4-BE49-F238E27FC236}">
                <a16:creationId xmlns:a16="http://schemas.microsoft.com/office/drawing/2014/main" id="{391AC8EB-1F7F-4E9C-BF87-29EC20BCF40D}"/>
              </a:ext>
            </a:extLst>
          </p:cNvPr>
          <p:cNvSpPr>
            <a:spLocks noGrp="1"/>
          </p:cNvSpPr>
          <p:nvPr>
            <p:ph type="title"/>
          </p:nvPr>
        </p:nvSpPr>
        <p:spPr/>
        <p:txBody>
          <a:bodyPr>
            <a:normAutofit/>
          </a:bodyPr>
          <a:lstStyle/>
          <a:p>
            <a:r>
              <a:rPr lang="fr-FR" dirty="0"/>
              <a:t>PEP 8 (Python </a:t>
            </a:r>
            <a:r>
              <a:rPr lang="fr-FR" dirty="0" err="1"/>
              <a:t>Enhancement</a:t>
            </a:r>
            <a:r>
              <a:rPr lang="fr-FR" dirty="0"/>
              <a:t> </a:t>
            </a:r>
            <a:r>
              <a:rPr lang="fr-FR" dirty="0" err="1"/>
              <a:t>Proposal</a:t>
            </a:r>
            <a:r>
              <a:rPr lang="fr-FR" dirty="0"/>
              <a:t>)</a:t>
            </a:r>
            <a:endParaRPr lang="bg-BG" dirty="0"/>
          </a:p>
        </p:txBody>
      </p:sp>
    </p:spTree>
    <p:extLst>
      <p:ext uri="{BB962C8B-B14F-4D97-AF65-F5344CB8AC3E}">
        <p14:creationId xmlns:p14="http://schemas.microsoft.com/office/powerpoint/2010/main" val="37307507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DD71C1-E4BA-414A-87D9-8AD6E56400A7}"/>
              </a:ext>
            </a:extLst>
          </p:cNvPr>
          <p:cNvSpPr>
            <a:spLocks noGrp="1"/>
          </p:cNvSpPr>
          <p:nvPr>
            <p:ph type="body" sz="quarter" idx="10"/>
          </p:nvPr>
        </p:nvSpPr>
        <p:spPr>
          <a:xfrm>
            <a:off x="1972532" y="983404"/>
            <a:ext cx="10129234" cy="5546589"/>
          </a:xfrm>
        </p:spPr>
        <p:txBody>
          <a:bodyPr>
            <a:normAutofit/>
          </a:bodyPr>
          <a:lstStyle/>
          <a:p>
            <a:pPr marL="0" indent="0">
              <a:buNone/>
            </a:pPr>
            <a:r>
              <a:rPr lang="en-US" dirty="0"/>
              <a:t>The most popular Python code formatters are:</a:t>
            </a:r>
          </a:p>
          <a:p>
            <a:r>
              <a:rPr lang="en-US" dirty="0">
                <a:hlinkClick r:id="rId2"/>
              </a:rPr>
              <a:t>black</a:t>
            </a:r>
            <a:endParaRPr lang="en-US" dirty="0"/>
          </a:p>
          <a:p>
            <a:r>
              <a:rPr lang="en-US" dirty="0">
                <a:hlinkClick r:id="rId3"/>
              </a:rPr>
              <a:t>flake8</a:t>
            </a:r>
            <a:endParaRPr lang="en-US" dirty="0"/>
          </a:p>
          <a:p>
            <a:r>
              <a:rPr lang="en-US" dirty="0">
                <a:hlinkClick r:id="rId4"/>
              </a:rPr>
              <a:t>autopep8</a:t>
            </a:r>
            <a:endParaRPr lang="en-US" dirty="0"/>
          </a:p>
          <a:p>
            <a:r>
              <a:rPr lang="en-US" dirty="0" err="1">
                <a:hlinkClick r:id="rId5"/>
              </a:rPr>
              <a:t>yapf</a:t>
            </a:r>
            <a:endParaRPr lang="en-US" dirty="0"/>
          </a:p>
          <a:p>
            <a:pPr marL="0" indent="0">
              <a:buNone/>
            </a:pPr>
            <a:endParaRPr lang="en-US" dirty="0"/>
          </a:p>
        </p:txBody>
      </p:sp>
      <p:sp>
        <p:nvSpPr>
          <p:cNvPr id="4" name="Title 3">
            <a:extLst>
              <a:ext uri="{FF2B5EF4-FFF2-40B4-BE49-F238E27FC236}">
                <a16:creationId xmlns:a16="http://schemas.microsoft.com/office/drawing/2014/main" id="{391AC8EB-1F7F-4E9C-BF87-29EC20BCF40D}"/>
              </a:ext>
            </a:extLst>
          </p:cNvPr>
          <p:cNvSpPr>
            <a:spLocks noGrp="1"/>
          </p:cNvSpPr>
          <p:nvPr>
            <p:ph type="title"/>
          </p:nvPr>
        </p:nvSpPr>
        <p:spPr/>
        <p:txBody>
          <a:bodyPr>
            <a:normAutofit/>
          </a:bodyPr>
          <a:lstStyle/>
          <a:p>
            <a:r>
              <a:rPr lang="fr-FR" dirty="0"/>
              <a:t>Code </a:t>
            </a:r>
            <a:r>
              <a:rPr lang="fr-FR" dirty="0" err="1"/>
              <a:t>formatters</a:t>
            </a:r>
            <a:endParaRPr lang="bg-BG" dirty="0"/>
          </a:p>
        </p:txBody>
      </p:sp>
    </p:spTree>
    <p:extLst>
      <p:ext uri="{BB962C8B-B14F-4D97-AF65-F5344CB8AC3E}">
        <p14:creationId xmlns:p14="http://schemas.microsoft.com/office/powerpoint/2010/main" val="39816779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A65DF5-70B1-4F75-AAE9-91A38C1CCA11}"/>
              </a:ext>
            </a:extLst>
          </p:cNvPr>
          <p:cNvSpPr>
            <a:spLocks noGrp="1"/>
          </p:cNvSpPr>
          <p:nvPr>
            <p:ph type="title" sz="quarter" idx="10"/>
          </p:nvPr>
        </p:nvSpPr>
        <p:spPr>
          <a:xfrm>
            <a:off x="615108" y="5130953"/>
            <a:ext cx="10961783" cy="768084"/>
          </a:xfrm>
        </p:spPr>
        <p:txBody>
          <a:bodyPr/>
          <a:lstStyle/>
          <a:p>
            <a:r>
              <a:rPr lang="en-US" dirty="0"/>
              <a:t>Code principles</a:t>
            </a:r>
          </a:p>
        </p:txBody>
      </p:sp>
      <p:pic>
        <p:nvPicPr>
          <p:cNvPr id="4" name="Картина 3">
            <a:extLst>
              <a:ext uri="{FF2B5EF4-FFF2-40B4-BE49-F238E27FC236}">
                <a16:creationId xmlns:a16="http://schemas.microsoft.com/office/drawing/2014/main" id="{99BF764F-CFAA-447A-BDAB-3A6655EC6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020" y="852256"/>
            <a:ext cx="4429957" cy="3657600"/>
          </a:xfrm>
          <a:prstGeom prst="rect">
            <a:avLst/>
          </a:prstGeom>
        </p:spPr>
      </p:pic>
    </p:spTree>
    <p:extLst>
      <p:ext uri="{BB962C8B-B14F-4D97-AF65-F5344CB8AC3E}">
        <p14:creationId xmlns:p14="http://schemas.microsoft.com/office/powerpoint/2010/main" val="3871352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A09DAF3-B167-4A33-BF2F-99C3C8FB1915}"/>
              </a:ext>
            </a:extLst>
          </p:cNvPr>
          <p:cNvSpPr>
            <a:spLocks noGrp="1"/>
          </p:cNvSpPr>
          <p:nvPr>
            <p:ph type="body" sz="quarter" idx="10"/>
          </p:nvPr>
        </p:nvSpPr>
        <p:spPr/>
        <p:txBody>
          <a:bodyPr>
            <a:normAutofit/>
          </a:bodyPr>
          <a:lstStyle/>
          <a:p>
            <a:r>
              <a:rPr lang="en-US" dirty="0"/>
              <a:t>DRY (Don't repeat yourself) -  code should not be duplicated. Instead of duplicating lines, find an algorithm that uses iteration</a:t>
            </a:r>
          </a:p>
          <a:p>
            <a:r>
              <a:rPr lang="en-US" dirty="0"/>
              <a:t>KISS (Keep it simple, stupid) -  most systems work best if they are kept simple rather than made complicated. Simplicity should be a key goal in design, and unnecessary complexity should be avoided.</a:t>
            </a:r>
          </a:p>
          <a:p>
            <a:r>
              <a:rPr lang="en-US" dirty="0"/>
              <a:t>SoC (Separation of concerns) - a good example of SoC is </a:t>
            </a:r>
            <a:r>
              <a:rPr lang="en-US" dirty="0">
                <a:hlinkClick r:id="rId2"/>
              </a:rPr>
              <a:t>MVC</a:t>
            </a:r>
            <a:r>
              <a:rPr lang="en-US" dirty="0"/>
              <a:t> (Model - View - Controller).</a:t>
            </a:r>
          </a:p>
          <a:p>
            <a:endParaRPr lang="en-US" dirty="0"/>
          </a:p>
          <a:p>
            <a:endParaRPr lang="en-US" dirty="0"/>
          </a:p>
          <a:p>
            <a:endParaRPr lang="en-US" dirty="0"/>
          </a:p>
        </p:txBody>
      </p:sp>
      <p:sp>
        <p:nvSpPr>
          <p:cNvPr id="4" name="Title 3">
            <a:extLst>
              <a:ext uri="{FF2B5EF4-FFF2-40B4-BE49-F238E27FC236}">
                <a16:creationId xmlns:a16="http://schemas.microsoft.com/office/drawing/2014/main" id="{19650F71-B45C-4F0E-BE9A-5D6A123AF28F}"/>
              </a:ext>
            </a:extLst>
          </p:cNvPr>
          <p:cNvSpPr>
            <a:spLocks noGrp="1"/>
          </p:cNvSpPr>
          <p:nvPr>
            <p:ph type="title"/>
          </p:nvPr>
        </p:nvSpPr>
        <p:spPr/>
        <p:txBody>
          <a:bodyPr/>
          <a:lstStyle/>
          <a:p>
            <a:r>
              <a:rPr lang="en-US" dirty="0"/>
              <a:t>Principles</a:t>
            </a:r>
          </a:p>
        </p:txBody>
      </p:sp>
    </p:spTree>
    <p:extLst>
      <p:ext uri="{BB962C8B-B14F-4D97-AF65-F5344CB8AC3E}">
        <p14:creationId xmlns:p14="http://schemas.microsoft.com/office/powerpoint/2010/main" val="4217538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A09DAF3-B167-4A33-BF2F-99C3C8FB1915}"/>
              </a:ext>
            </a:extLst>
          </p:cNvPr>
          <p:cNvSpPr>
            <a:spLocks noGrp="1"/>
          </p:cNvSpPr>
          <p:nvPr>
            <p:ph type="body" sz="quarter" idx="10"/>
          </p:nvPr>
        </p:nvSpPr>
        <p:spPr>
          <a:xfrm>
            <a:off x="2201662" y="1121143"/>
            <a:ext cx="9793572" cy="5546589"/>
          </a:xfrm>
        </p:spPr>
        <p:txBody>
          <a:bodyPr>
            <a:normAutofit fontScale="92500" lnSpcReduction="10000"/>
          </a:bodyPr>
          <a:lstStyle/>
          <a:p>
            <a:r>
              <a:rPr lang="en-US" dirty="0"/>
              <a:t>SOLID - extremely useful when writing OOP code. It talks about splitting your class into multiple subclasses, inheritance, abstraction, interfaces, and more.</a:t>
            </a:r>
          </a:p>
          <a:p>
            <a:pPr marL="0" indent="0">
              <a:buNone/>
            </a:pPr>
            <a:r>
              <a:rPr lang="en-US" dirty="0">
                <a:hlinkClick r:id="rId2"/>
              </a:rPr>
              <a:t>The </a:t>
            </a:r>
            <a:r>
              <a:rPr lang="en-US" b="1" dirty="0">
                <a:hlinkClick r:id="rId2"/>
              </a:rPr>
              <a:t>S</a:t>
            </a:r>
            <a:r>
              <a:rPr lang="en-US" dirty="0">
                <a:hlinkClick r:id="rId2"/>
              </a:rPr>
              <a:t>ingle-responsibility principle</a:t>
            </a:r>
            <a:r>
              <a:rPr lang="en-US" dirty="0"/>
              <a:t>: "A class should have one, and only one, reason to change."</a:t>
            </a:r>
          </a:p>
          <a:p>
            <a:pPr marL="0" indent="0">
              <a:buNone/>
            </a:pPr>
            <a:r>
              <a:rPr lang="en-US" dirty="0">
                <a:hlinkClick r:id="rId3"/>
              </a:rPr>
              <a:t>The </a:t>
            </a:r>
            <a:r>
              <a:rPr lang="en-US" b="1" dirty="0">
                <a:hlinkClick r:id="rId3"/>
              </a:rPr>
              <a:t>O</a:t>
            </a:r>
            <a:r>
              <a:rPr lang="en-US" dirty="0">
                <a:hlinkClick r:id="rId3"/>
              </a:rPr>
              <a:t>pen–closed principle</a:t>
            </a:r>
            <a:r>
              <a:rPr lang="en-US" dirty="0"/>
              <a:t>: "Entities should be open for extension, but closed for modification."</a:t>
            </a:r>
          </a:p>
          <a:p>
            <a:pPr marL="0" indent="0">
              <a:buNone/>
            </a:pPr>
            <a:r>
              <a:rPr lang="en-US" dirty="0">
                <a:hlinkClick r:id="rId4"/>
              </a:rPr>
              <a:t>The </a:t>
            </a:r>
            <a:r>
              <a:rPr lang="en-US" b="1" dirty="0" err="1">
                <a:hlinkClick r:id="rId4"/>
              </a:rPr>
              <a:t>L</a:t>
            </a:r>
            <a:r>
              <a:rPr lang="en-US" dirty="0" err="1">
                <a:hlinkClick r:id="rId4"/>
              </a:rPr>
              <a:t>iskov</a:t>
            </a:r>
            <a:r>
              <a:rPr lang="en-US" dirty="0">
                <a:hlinkClick r:id="rId4"/>
              </a:rPr>
              <a:t> substitution principle</a:t>
            </a:r>
            <a:r>
              <a:rPr lang="en-US" dirty="0"/>
              <a:t>: "Functions that use pointers or references to base classes must be able to use objects of derived classes without knowing it."</a:t>
            </a:r>
          </a:p>
          <a:p>
            <a:pPr marL="0" indent="0">
              <a:buNone/>
            </a:pPr>
            <a:endParaRPr lang="en-US" dirty="0"/>
          </a:p>
          <a:p>
            <a:endParaRPr lang="en-US" dirty="0"/>
          </a:p>
          <a:p>
            <a:endParaRPr lang="en-US" dirty="0"/>
          </a:p>
        </p:txBody>
      </p:sp>
      <p:sp>
        <p:nvSpPr>
          <p:cNvPr id="4" name="Title 3">
            <a:extLst>
              <a:ext uri="{FF2B5EF4-FFF2-40B4-BE49-F238E27FC236}">
                <a16:creationId xmlns:a16="http://schemas.microsoft.com/office/drawing/2014/main" id="{19650F71-B45C-4F0E-BE9A-5D6A123AF28F}"/>
              </a:ext>
            </a:extLst>
          </p:cNvPr>
          <p:cNvSpPr>
            <a:spLocks noGrp="1"/>
          </p:cNvSpPr>
          <p:nvPr>
            <p:ph type="title"/>
          </p:nvPr>
        </p:nvSpPr>
        <p:spPr/>
        <p:txBody>
          <a:bodyPr/>
          <a:lstStyle/>
          <a:p>
            <a:r>
              <a:rPr lang="en-US" dirty="0"/>
              <a:t>Principles 2</a:t>
            </a:r>
          </a:p>
        </p:txBody>
      </p:sp>
    </p:spTree>
    <p:extLst>
      <p:ext uri="{BB962C8B-B14F-4D97-AF65-F5344CB8AC3E}">
        <p14:creationId xmlns:p14="http://schemas.microsoft.com/office/powerpoint/2010/main" val="18388049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A09DAF3-B167-4A33-BF2F-99C3C8FB1915}"/>
              </a:ext>
            </a:extLst>
          </p:cNvPr>
          <p:cNvSpPr>
            <a:spLocks noGrp="1"/>
          </p:cNvSpPr>
          <p:nvPr>
            <p:ph type="body" sz="quarter" idx="10"/>
          </p:nvPr>
        </p:nvSpPr>
        <p:spPr>
          <a:xfrm>
            <a:off x="2148396" y="1121143"/>
            <a:ext cx="9846838" cy="5546589"/>
          </a:xfrm>
        </p:spPr>
        <p:txBody>
          <a:bodyPr>
            <a:normAutofit/>
          </a:bodyPr>
          <a:lstStyle/>
          <a:p>
            <a:pPr marL="0" indent="0">
              <a:buNone/>
            </a:pPr>
            <a:r>
              <a:rPr lang="en-US" dirty="0">
                <a:hlinkClick r:id="rId2"/>
              </a:rPr>
              <a:t>The </a:t>
            </a:r>
            <a:r>
              <a:rPr lang="en-US" b="1" dirty="0">
                <a:hlinkClick r:id="rId2"/>
              </a:rPr>
              <a:t>I</a:t>
            </a:r>
            <a:r>
              <a:rPr lang="en-US" dirty="0">
                <a:hlinkClick r:id="rId2"/>
              </a:rPr>
              <a:t>nterface segregation principle</a:t>
            </a:r>
            <a:r>
              <a:rPr lang="en-US" dirty="0"/>
              <a:t>: "A client should not be forced to implement an interface that it doesn’t use."</a:t>
            </a:r>
          </a:p>
          <a:p>
            <a:pPr marL="0" indent="0">
              <a:buNone/>
            </a:pPr>
            <a:r>
              <a:rPr lang="en-US" dirty="0">
                <a:hlinkClick r:id="rId3"/>
              </a:rPr>
              <a:t>The </a:t>
            </a:r>
            <a:r>
              <a:rPr lang="en-US" b="1" dirty="0">
                <a:hlinkClick r:id="rId3"/>
              </a:rPr>
              <a:t>D</a:t>
            </a:r>
            <a:r>
              <a:rPr lang="en-US" dirty="0">
                <a:hlinkClick r:id="rId3"/>
              </a:rPr>
              <a:t>ependency inversion principle</a:t>
            </a:r>
            <a:r>
              <a:rPr lang="en-US" dirty="0"/>
              <a:t>: "Depend upon abstractions, not concretions."</a:t>
            </a:r>
          </a:p>
          <a:p>
            <a:pPr marL="0" indent="0">
              <a:buNone/>
            </a:pPr>
            <a:endParaRPr lang="en-US" dirty="0"/>
          </a:p>
          <a:p>
            <a:endParaRPr lang="en-US" dirty="0"/>
          </a:p>
          <a:p>
            <a:endParaRPr lang="en-US" dirty="0"/>
          </a:p>
        </p:txBody>
      </p:sp>
      <p:sp>
        <p:nvSpPr>
          <p:cNvPr id="4" name="Title 3">
            <a:extLst>
              <a:ext uri="{FF2B5EF4-FFF2-40B4-BE49-F238E27FC236}">
                <a16:creationId xmlns:a16="http://schemas.microsoft.com/office/drawing/2014/main" id="{19650F71-B45C-4F0E-BE9A-5D6A123AF28F}"/>
              </a:ext>
            </a:extLst>
          </p:cNvPr>
          <p:cNvSpPr>
            <a:spLocks noGrp="1"/>
          </p:cNvSpPr>
          <p:nvPr>
            <p:ph type="title"/>
          </p:nvPr>
        </p:nvSpPr>
        <p:spPr/>
        <p:txBody>
          <a:bodyPr/>
          <a:lstStyle/>
          <a:p>
            <a:r>
              <a:rPr lang="en-US" dirty="0"/>
              <a:t>Principles 3</a:t>
            </a:r>
          </a:p>
        </p:txBody>
      </p:sp>
    </p:spTree>
    <p:extLst>
      <p:ext uri="{BB962C8B-B14F-4D97-AF65-F5344CB8AC3E}">
        <p14:creationId xmlns:p14="http://schemas.microsoft.com/office/powerpoint/2010/main" val="28746363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A65DF5-70B1-4F75-AAE9-91A38C1CCA11}"/>
              </a:ext>
            </a:extLst>
          </p:cNvPr>
          <p:cNvSpPr>
            <a:spLocks noGrp="1"/>
          </p:cNvSpPr>
          <p:nvPr>
            <p:ph type="title" sz="quarter" idx="10"/>
          </p:nvPr>
        </p:nvSpPr>
        <p:spPr>
          <a:xfrm>
            <a:off x="615108" y="5051054"/>
            <a:ext cx="10961783" cy="768084"/>
          </a:xfrm>
        </p:spPr>
        <p:txBody>
          <a:bodyPr/>
          <a:lstStyle/>
          <a:p>
            <a:r>
              <a:rPr lang="en-US" dirty="0"/>
              <a:t>Comments</a:t>
            </a:r>
          </a:p>
        </p:txBody>
      </p:sp>
      <p:pic>
        <p:nvPicPr>
          <p:cNvPr id="5" name="Картина 4">
            <a:extLst>
              <a:ext uri="{FF2B5EF4-FFF2-40B4-BE49-F238E27FC236}">
                <a16:creationId xmlns:a16="http://schemas.microsoft.com/office/drawing/2014/main" id="{6CCAA6F9-A68D-4C15-977A-3015A3282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987" y="819243"/>
            <a:ext cx="6312024" cy="3726124"/>
          </a:xfrm>
          <a:prstGeom prst="rect">
            <a:avLst/>
          </a:prstGeom>
        </p:spPr>
      </p:pic>
    </p:spTree>
    <p:extLst>
      <p:ext uri="{BB962C8B-B14F-4D97-AF65-F5344CB8AC3E}">
        <p14:creationId xmlns:p14="http://schemas.microsoft.com/office/powerpoint/2010/main" val="7003601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A09DAF3-B167-4A33-BF2F-99C3C8FB1915}"/>
              </a:ext>
            </a:extLst>
          </p:cNvPr>
          <p:cNvSpPr>
            <a:spLocks noGrp="1"/>
          </p:cNvSpPr>
          <p:nvPr>
            <p:ph type="body" sz="quarter" idx="10"/>
          </p:nvPr>
        </p:nvSpPr>
        <p:spPr/>
        <p:txBody>
          <a:bodyPr/>
          <a:lstStyle/>
          <a:p>
            <a:r>
              <a:rPr lang="en-US" dirty="0"/>
              <a:t>No matter how hard we try to write clean code, there are still going to be parts of your program that need additional explanation. </a:t>
            </a:r>
          </a:p>
          <a:p>
            <a:r>
              <a:rPr lang="en-US" dirty="0"/>
              <a:t>Comments allow us to quickly tell other developers (and our future selves) why we wrote it in the manner that we did. </a:t>
            </a:r>
          </a:p>
          <a:p>
            <a:r>
              <a:rPr lang="en-US" dirty="0"/>
              <a:t>Keep in mind that adding too many comments can make your code messier than it would be without them.</a:t>
            </a:r>
            <a:endParaRPr lang="bg-BG" dirty="0"/>
          </a:p>
        </p:txBody>
      </p:sp>
      <p:sp>
        <p:nvSpPr>
          <p:cNvPr id="4" name="Title 3">
            <a:extLst>
              <a:ext uri="{FF2B5EF4-FFF2-40B4-BE49-F238E27FC236}">
                <a16:creationId xmlns:a16="http://schemas.microsoft.com/office/drawing/2014/main" id="{19650F71-B45C-4F0E-BE9A-5D6A123AF28F}"/>
              </a:ext>
            </a:extLst>
          </p:cNvPr>
          <p:cNvSpPr>
            <a:spLocks noGrp="1"/>
          </p:cNvSpPr>
          <p:nvPr>
            <p:ph type="title"/>
          </p:nvPr>
        </p:nvSpPr>
        <p:spPr/>
        <p:txBody>
          <a:bodyPr>
            <a:normAutofit/>
          </a:bodyPr>
          <a:lstStyle/>
          <a:p>
            <a:r>
              <a:rPr lang="en-US" dirty="0"/>
              <a:t>Comments</a:t>
            </a:r>
          </a:p>
        </p:txBody>
      </p:sp>
    </p:spTree>
    <p:extLst>
      <p:ext uri="{BB962C8B-B14F-4D97-AF65-F5344CB8AC3E}">
        <p14:creationId xmlns:p14="http://schemas.microsoft.com/office/powerpoint/2010/main" val="37941800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a:xfrm>
            <a:off x="190406" y="983404"/>
            <a:ext cx="9049234" cy="5095450"/>
          </a:xfrm>
        </p:spPr>
        <p:txBody>
          <a:bodyPr>
            <a:normAutofit/>
          </a:bodyPr>
          <a:lstStyle/>
          <a:p>
            <a:pPr marL="0" indent="0">
              <a:buNone/>
            </a:pPr>
            <a:endParaRPr lang="en-US" sz="3000" dirty="0"/>
          </a:p>
          <a:p>
            <a:r>
              <a:rPr lang="en-US" sz="3000" dirty="0"/>
              <a:t>What is Clean Code?</a:t>
            </a:r>
          </a:p>
          <a:p>
            <a:r>
              <a:rPr lang="en-US" sz="3000" dirty="0"/>
              <a:t>Code Standards</a:t>
            </a:r>
          </a:p>
          <a:p>
            <a:r>
              <a:rPr lang="en-US" sz="3000" dirty="0"/>
              <a:t>Code Principles</a:t>
            </a:r>
          </a:p>
          <a:p>
            <a:r>
              <a:rPr lang="en-US" sz="3000" dirty="0"/>
              <a:t>Documentation and Comments</a:t>
            </a:r>
          </a:p>
          <a:p>
            <a:r>
              <a:rPr lang="en-US" sz="3000" dirty="0"/>
              <a:t>Modularity and classes</a:t>
            </a:r>
          </a:p>
          <a:p>
            <a:r>
              <a:rPr lang="en-US" sz="3000" dirty="0"/>
              <a:t>Testing</a:t>
            </a:r>
          </a:p>
          <a:p>
            <a:pPr marL="0" indent="0">
              <a:buNone/>
            </a:pPr>
            <a:endParaRPr lang="en-US" sz="3000" dirty="0"/>
          </a:p>
        </p:txBody>
      </p:sp>
      <p:sp>
        <p:nvSpPr>
          <p:cNvPr id="444418" name="Rectangle 2"/>
          <p:cNvSpPr>
            <a:spLocks noGrp="1" noChangeArrowheads="1"/>
          </p:cNvSpPr>
          <p:nvPr>
            <p:ph type="title"/>
          </p:nvPr>
        </p:nvSpPr>
        <p:spPr/>
        <p:txBody>
          <a:bodyPr>
            <a:normAutofit/>
          </a:bodyPr>
          <a:lstStyle/>
          <a:p>
            <a:r>
              <a:rPr lang="en-US"/>
              <a:t>Table of Contents</a:t>
            </a:r>
            <a:endParaRPr lang="bg-BG"/>
          </a:p>
        </p:txBody>
      </p:sp>
      <p:sp>
        <p:nvSpPr>
          <p:cNvPr id="5" name="Slide Number">
            <a:extLst>
              <a:ext uri="{FF2B5EF4-FFF2-40B4-BE49-F238E27FC236}">
                <a16:creationId xmlns:a16="http://schemas.microsoft.com/office/drawing/2014/main" id="{00EA473C-B4E7-42F1-97D0-18D6E9ECB8A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a:p>
        </p:txBody>
      </p:sp>
    </p:spTree>
    <p:extLst>
      <p:ext uri="{BB962C8B-B14F-4D97-AF65-F5344CB8AC3E}">
        <p14:creationId xmlns:p14="http://schemas.microsoft.com/office/powerpoint/2010/main" val="36996308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650F71-B45C-4F0E-BE9A-5D6A123AF28F}"/>
              </a:ext>
            </a:extLst>
          </p:cNvPr>
          <p:cNvSpPr>
            <a:spLocks noGrp="1"/>
          </p:cNvSpPr>
          <p:nvPr>
            <p:ph type="title"/>
          </p:nvPr>
        </p:nvSpPr>
        <p:spPr/>
        <p:txBody>
          <a:bodyPr/>
          <a:lstStyle/>
          <a:p>
            <a:r>
              <a:rPr lang="en-US" dirty="0"/>
              <a:t>Comments</a:t>
            </a:r>
          </a:p>
        </p:txBody>
      </p:sp>
      <p:sp>
        <p:nvSpPr>
          <p:cNvPr id="9" name="Текстово поле 8">
            <a:extLst>
              <a:ext uri="{FF2B5EF4-FFF2-40B4-BE49-F238E27FC236}">
                <a16:creationId xmlns:a16="http://schemas.microsoft.com/office/drawing/2014/main" id="{782887EC-2DE9-448A-94B7-E0D918DD3D7B}"/>
              </a:ext>
            </a:extLst>
          </p:cNvPr>
          <p:cNvSpPr txBox="1"/>
          <p:nvPr/>
        </p:nvSpPr>
        <p:spPr>
          <a:xfrm>
            <a:off x="2112885" y="1051260"/>
            <a:ext cx="9738804" cy="1259447"/>
          </a:xfrm>
          <a:prstGeom prst="rect">
            <a:avLst/>
          </a:prstGeom>
          <a:solidFill>
            <a:schemeClr val="accent6">
              <a:lumMod val="75000"/>
              <a:alpha val="15000"/>
            </a:schemeClr>
          </a:solidFill>
          <a:ln w="12700">
            <a:solidFill>
              <a:schemeClr val="tx1">
                <a:lumMod val="75000"/>
              </a:schemeClr>
            </a:solidFill>
          </a:ln>
        </p:spPr>
        <p:txBody>
          <a:bodyPr wrap="square">
            <a:spAutoFit/>
          </a:bodyPr>
          <a:lstStyle/>
          <a:p>
            <a:pPr marL="360363" marR="0" lvl="0" indent="-360363" algn="l" defTabSz="1218438" rtl="0" eaLnBrk="1" fontAlgn="auto" latinLnBrk="0" hangingPunct="1">
              <a:lnSpc>
                <a:spcPct val="105000"/>
              </a:lnSpc>
              <a:spcBef>
                <a:spcPts val="600"/>
              </a:spcBef>
              <a:spcAft>
                <a:spcPts val="60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234465"/>
                </a:solidFill>
                <a:effectLst/>
                <a:uLnTx/>
                <a:uFillTx/>
                <a:latin typeface="Calibri"/>
                <a:ea typeface="+mn-ea"/>
                <a:cs typeface="+mn-cs"/>
              </a:rPr>
              <a:t>One line </a:t>
            </a:r>
          </a:p>
          <a:p>
            <a:pPr marL="360363" marR="0" lvl="0" indent="-360363" algn="l" defTabSz="1218438" rtl="0" eaLnBrk="1" fontAlgn="auto" latinLnBrk="0" hangingPunct="1">
              <a:lnSpc>
                <a:spcPct val="105000"/>
              </a:lnSpc>
              <a:spcBef>
                <a:spcPts val="600"/>
              </a:spcBef>
              <a:spcAft>
                <a:spcPts val="600"/>
              </a:spcAft>
              <a:buClrTx/>
              <a:buSzTx/>
              <a:buFont typeface="Wingdings" panose="05000000000000000000" pitchFamily="2" charset="2"/>
              <a:buChar char="§"/>
              <a:tabLst/>
              <a:defRPr/>
            </a:pPr>
            <a:r>
              <a:rPr lang="en-US" sz="3200" dirty="0">
                <a:solidFill>
                  <a:srgbClr val="234465"/>
                </a:solidFill>
                <a:latin typeface="Calibri"/>
              </a:rPr>
              <a:t>Function/class docs</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sp>
        <p:nvSpPr>
          <p:cNvPr id="5" name="Текстово поле 4">
            <a:extLst>
              <a:ext uri="{FF2B5EF4-FFF2-40B4-BE49-F238E27FC236}">
                <a16:creationId xmlns:a16="http://schemas.microsoft.com/office/drawing/2014/main" id="{AFACEB5A-4FC4-45A7-80DB-855B7CE62642}"/>
              </a:ext>
            </a:extLst>
          </p:cNvPr>
          <p:cNvSpPr txBox="1"/>
          <p:nvPr/>
        </p:nvSpPr>
        <p:spPr>
          <a:xfrm>
            <a:off x="2931850" y="2926926"/>
            <a:ext cx="6094520" cy="369332"/>
          </a:xfrm>
          <a:prstGeom prst="rect">
            <a:avLst/>
          </a:prstGeom>
          <a:solidFill>
            <a:schemeClr val="accent6">
              <a:lumMod val="75000"/>
              <a:alpha val="15000"/>
            </a:schemeClr>
          </a:solidFill>
          <a:ln w="12700">
            <a:solidFill>
              <a:schemeClr val="tx1">
                <a:lumMod val="75000"/>
              </a:schemeClr>
            </a:solidFill>
          </a:ln>
        </p:spPr>
        <p:txBody>
          <a:bodyPr wrap="square">
            <a:spAutoFit/>
          </a:bodyPr>
          <a:lstStyle/>
          <a:p>
            <a:r>
              <a:rPr lang="en-US" dirty="0"/>
              <a:t># This checks if the user with the given ID doesn't exist.</a:t>
            </a:r>
            <a:endParaRPr lang="bg-BG" dirty="0"/>
          </a:p>
        </p:txBody>
      </p:sp>
      <p:sp>
        <p:nvSpPr>
          <p:cNvPr id="7" name="Текстово поле 6">
            <a:extLst>
              <a:ext uri="{FF2B5EF4-FFF2-40B4-BE49-F238E27FC236}">
                <a16:creationId xmlns:a16="http://schemas.microsoft.com/office/drawing/2014/main" id="{44DE10E9-C60C-4230-A607-BF744F9BB960}"/>
              </a:ext>
            </a:extLst>
          </p:cNvPr>
          <p:cNvSpPr txBox="1"/>
          <p:nvPr/>
        </p:nvSpPr>
        <p:spPr>
          <a:xfrm>
            <a:off x="2931850" y="3746408"/>
            <a:ext cx="6094520" cy="2862322"/>
          </a:xfrm>
          <a:prstGeom prst="rect">
            <a:avLst/>
          </a:prstGeom>
          <a:solidFill>
            <a:schemeClr val="accent6">
              <a:lumMod val="75000"/>
              <a:alpha val="15000"/>
            </a:schemeClr>
          </a:solidFill>
          <a:ln w="12700">
            <a:solidFill>
              <a:schemeClr val="tx1">
                <a:lumMod val="75000"/>
              </a:schemeClr>
            </a:solidFill>
          </a:ln>
        </p:spPr>
        <p:txBody>
          <a:bodyPr wrap="square">
            <a:spAutoFit/>
          </a:bodyPr>
          <a:lstStyle/>
          <a:p>
            <a:r>
              <a:rPr lang="en-US" dirty="0"/>
              <a:t> def </a:t>
            </a:r>
            <a:r>
              <a:rPr lang="en-US" dirty="0" err="1"/>
              <a:t>create_approver</a:t>
            </a:r>
            <a:r>
              <a:rPr lang="en-US" dirty="0"/>
              <a:t>(data):</a:t>
            </a:r>
          </a:p>
          <a:p>
            <a:r>
              <a:rPr lang="en-US" dirty="0"/>
              <a:t>        """</a:t>
            </a:r>
          </a:p>
          <a:p>
            <a:r>
              <a:rPr lang="en-US" dirty="0"/>
              <a:t>        Hashes the plain password</a:t>
            </a:r>
          </a:p>
          <a:p>
            <a:r>
              <a:rPr lang="en-US" dirty="0"/>
              <a:t>        :param </a:t>
            </a:r>
            <a:r>
              <a:rPr lang="en-US" dirty="0" err="1"/>
              <a:t>complainer_data</a:t>
            </a:r>
            <a:r>
              <a:rPr lang="en-US" dirty="0"/>
              <a:t>: </a:t>
            </a:r>
            <a:r>
              <a:rPr lang="en-US" dirty="0" err="1"/>
              <a:t>dict</a:t>
            </a:r>
            <a:endParaRPr lang="en-US" dirty="0"/>
          </a:p>
          <a:p>
            <a:r>
              <a:rPr lang="en-US" dirty="0"/>
              <a:t>        :return: complainer</a:t>
            </a:r>
          </a:p>
          <a:p>
            <a:r>
              <a:rPr lang="en-US" dirty="0"/>
              <a:t>        """</a:t>
            </a:r>
          </a:p>
          <a:p>
            <a:r>
              <a:rPr lang="en-US" dirty="0"/>
              <a:t>        data["password"] = </a:t>
            </a:r>
            <a:r>
              <a:rPr lang="en-US" dirty="0" err="1"/>
              <a:t>generate_password_hash</a:t>
            </a:r>
            <a:r>
              <a:rPr lang="en-US" dirty="0"/>
              <a:t>(data['password'], method='sha256')</a:t>
            </a:r>
          </a:p>
          <a:p>
            <a:r>
              <a:rPr lang="en-US" dirty="0"/>
              <a:t>        approver = </a:t>
            </a:r>
            <a:r>
              <a:rPr lang="en-US" dirty="0" err="1"/>
              <a:t>ApproverModel</a:t>
            </a:r>
            <a:r>
              <a:rPr lang="en-US" dirty="0"/>
              <a:t>(**data)</a:t>
            </a:r>
          </a:p>
          <a:p>
            <a:r>
              <a:rPr lang="en-US" dirty="0"/>
              <a:t>        return </a:t>
            </a:r>
            <a:r>
              <a:rPr lang="en-US" dirty="0" err="1"/>
              <a:t>AuthManager.encode_token</a:t>
            </a:r>
            <a:r>
              <a:rPr lang="en-US" dirty="0"/>
              <a:t>(approver)</a:t>
            </a:r>
          </a:p>
        </p:txBody>
      </p:sp>
    </p:spTree>
    <p:extLst>
      <p:ext uri="{BB962C8B-B14F-4D97-AF65-F5344CB8AC3E}">
        <p14:creationId xmlns:p14="http://schemas.microsoft.com/office/powerpoint/2010/main" val="5914831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A65DF5-70B1-4F75-AAE9-91A38C1CCA11}"/>
              </a:ext>
            </a:extLst>
          </p:cNvPr>
          <p:cNvSpPr>
            <a:spLocks noGrp="1"/>
          </p:cNvSpPr>
          <p:nvPr>
            <p:ph type="title" sz="quarter" idx="10"/>
          </p:nvPr>
        </p:nvSpPr>
        <p:spPr>
          <a:xfrm>
            <a:off x="615108" y="5051053"/>
            <a:ext cx="10961783" cy="1474033"/>
          </a:xfrm>
        </p:spPr>
        <p:txBody>
          <a:bodyPr/>
          <a:lstStyle/>
          <a:p>
            <a:r>
              <a:rPr lang="en-US" dirty="0"/>
              <a:t>Modularity and Classes</a:t>
            </a:r>
          </a:p>
        </p:txBody>
      </p:sp>
      <p:pic>
        <p:nvPicPr>
          <p:cNvPr id="4" name="Картина 3">
            <a:extLst>
              <a:ext uri="{FF2B5EF4-FFF2-40B4-BE49-F238E27FC236}">
                <a16:creationId xmlns:a16="http://schemas.microsoft.com/office/drawing/2014/main" id="{80D43582-C681-472B-81B8-CD7F8F1C4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364" y="859007"/>
            <a:ext cx="3869269" cy="3624216"/>
          </a:xfrm>
          <a:prstGeom prst="rect">
            <a:avLst/>
          </a:prstGeom>
        </p:spPr>
      </p:pic>
    </p:spTree>
    <p:extLst>
      <p:ext uri="{BB962C8B-B14F-4D97-AF65-F5344CB8AC3E}">
        <p14:creationId xmlns:p14="http://schemas.microsoft.com/office/powerpoint/2010/main" val="41158618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869876A4-29CD-4389-94A6-E3B32D4794E5}"/>
              </a:ext>
            </a:extLst>
          </p:cNvPr>
          <p:cNvSpPr>
            <a:spLocks noGrp="1"/>
          </p:cNvSpPr>
          <p:nvPr>
            <p:ph type="sldNum" sz="quarter" idx="4"/>
          </p:nvPr>
        </p:nvSpPr>
        <p:spPr/>
        <p:txBody>
          <a:bodyPr/>
          <a:lstStyle/>
          <a:p>
            <a:fld id="{2BF067CD-8E6B-4360-9AA8-C5DF2A48A6D1}" type="slidenum">
              <a:rPr lang="en-US" noProof="0" smtClean="0"/>
              <a:pPr/>
              <a:t>22</a:t>
            </a:fld>
            <a:endParaRPr lang="en-US" noProof="0"/>
          </a:p>
        </p:txBody>
      </p:sp>
      <p:sp>
        <p:nvSpPr>
          <p:cNvPr id="3" name="Текстов контейнер 2">
            <a:extLst>
              <a:ext uri="{FF2B5EF4-FFF2-40B4-BE49-F238E27FC236}">
                <a16:creationId xmlns:a16="http://schemas.microsoft.com/office/drawing/2014/main" id="{236F6D0F-0070-45D9-9299-E3605943C347}"/>
              </a:ext>
            </a:extLst>
          </p:cNvPr>
          <p:cNvSpPr>
            <a:spLocks noGrp="1"/>
          </p:cNvSpPr>
          <p:nvPr>
            <p:ph type="body" sz="quarter" idx="10"/>
          </p:nvPr>
        </p:nvSpPr>
        <p:spPr/>
        <p:txBody>
          <a:bodyPr>
            <a:normAutofit/>
          </a:bodyPr>
          <a:lstStyle/>
          <a:p>
            <a:r>
              <a:rPr lang="en-US" dirty="0"/>
              <a:t>In order to keep your code as organized as possible, you should split it into multiple files which are then split up into different directories. </a:t>
            </a:r>
          </a:p>
          <a:p>
            <a:r>
              <a:rPr lang="en-US" dirty="0"/>
              <a:t>If you're writing code in an OOP-oriented language you should also follow basic OOP principles like encapsulation, abstraction, inheritance, and polymorphism.</a:t>
            </a:r>
          </a:p>
          <a:p>
            <a:r>
              <a:rPr lang="en-US" dirty="0"/>
              <a:t>Splitting code into multiple classes will make your code easier to understand and maintain. </a:t>
            </a:r>
            <a:endParaRPr lang="bg-BG" dirty="0"/>
          </a:p>
        </p:txBody>
      </p:sp>
      <p:sp>
        <p:nvSpPr>
          <p:cNvPr id="4" name="Заглавие 3">
            <a:extLst>
              <a:ext uri="{FF2B5EF4-FFF2-40B4-BE49-F238E27FC236}">
                <a16:creationId xmlns:a16="http://schemas.microsoft.com/office/drawing/2014/main" id="{79979A32-C873-4C71-8AE5-EB6181F5D9C5}"/>
              </a:ext>
            </a:extLst>
          </p:cNvPr>
          <p:cNvSpPr>
            <a:spLocks noGrp="1"/>
          </p:cNvSpPr>
          <p:nvPr>
            <p:ph type="title"/>
          </p:nvPr>
        </p:nvSpPr>
        <p:spPr/>
        <p:txBody>
          <a:bodyPr/>
          <a:lstStyle/>
          <a:p>
            <a:r>
              <a:rPr lang="en-US" dirty="0"/>
              <a:t>Modularity</a:t>
            </a:r>
            <a:endParaRPr lang="bg-BG" dirty="0"/>
          </a:p>
        </p:txBody>
      </p:sp>
    </p:spTree>
    <p:extLst>
      <p:ext uri="{BB962C8B-B14F-4D97-AF65-F5344CB8AC3E}">
        <p14:creationId xmlns:p14="http://schemas.microsoft.com/office/powerpoint/2010/main" val="40737418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869876A4-29CD-4389-94A6-E3B32D4794E5}"/>
              </a:ext>
            </a:extLst>
          </p:cNvPr>
          <p:cNvSpPr>
            <a:spLocks noGrp="1"/>
          </p:cNvSpPr>
          <p:nvPr>
            <p:ph type="sldNum" sz="quarter" idx="4"/>
          </p:nvPr>
        </p:nvSpPr>
        <p:spPr/>
        <p:txBody>
          <a:bodyPr/>
          <a:lstStyle/>
          <a:p>
            <a:fld id="{2BF067CD-8E6B-4360-9AA8-C5DF2A48A6D1}" type="slidenum">
              <a:rPr lang="en-US" noProof="0" smtClean="0"/>
              <a:pPr/>
              <a:t>23</a:t>
            </a:fld>
            <a:endParaRPr lang="en-US" noProof="0"/>
          </a:p>
        </p:txBody>
      </p:sp>
      <p:sp>
        <p:nvSpPr>
          <p:cNvPr id="3" name="Текстов контейнер 2">
            <a:extLst>
              <a:ext uri="{FF2B5EF4-FFF2-40B4-BE49-F238E27FC236}">
                <a16:creationId xmlns:a16="http://schemas.microsoft.com/office/drawing/2014/main" id="{236F6D0F-0070-45D9-9299-E3605943C347}"/>
              </a:ext>
            </a:extLst>
          </p:cNvPr>
          <p:cNvSpPr>
            <a:spLocks noGrp="1"/>
          </p:cNvSpPr>
          <p:nvPr>
            <p:ph type="body" sz="quarter" idx="10"/>
          </p:nvPr>
        </p:nvSpPr>
        <p:spPr>
          <a:xfrm>
            <a:off x="2269523" y="842581"/>
            <a:ext cx="8188373" cy="5546589"/>
          </a:xfrm>
        </p:spPr>
        <p:txBody>
          <a:bodyPr>
            <a:normAutofit fontScale="25000" lnSpcReduction="20000"/>
          </a:bodyPr>
          <a:lstStyle/>
          <a:p>
            <a:pPr marL="0" indent="0">
              <a:buNone/>
            </a:pPr>
            <a:r>
              <a:rPr lang="en-US" sz="5600" b="1" dirty="0"/>
              <a:t>│   .env</a:t>
            </a:r>
          </a:p>
          <a:p>
            <a:pPr marL="0" indent="0">
              <a:buNone/>
            </a:pPr>
            <a:r>
              <a:rPr lang="en-US" sz="5600" b="1" dirty="0"/>
              <a:t>│   config.py</a:t>
            </a:r>
          </a:p>
          <a:p>
            <a:pPr marL="0" indent="0">
              <a:buNone/>
            </a:pPr>
            <a:r>
              <a:rPr lang="en-US" sz="5600" b="1" dirty="0"/>
              <a:t>│   main.py</a:t>
            </a:r>
          </a:p>
          <a:p>
            <a:pPr marL="0" indent="0">
              <a:buNone/>
            </a:pPr>
            <a:r>
              <a:rPr lang="en-US" sz="5600" b="1" dirty="0"/>
              <a:t>│   requirements.txt</a:t>
            </a:r>
          </a:p>
          <a:p>
            <a:pPr marL="0" indent="0">
              <a:buNone/>
            </a:pPr>
            <a:r>
              <a:rPr lang="en-US" sz="5600" b="1" dirty="0"/>
              <a:t>│   __init__.py</a:t>
            </a:r>
          </a:p>
          <a:p>
            <a:pPr marL="0" indent="0">
              <a:buNone/>
            </a:pPr>
            <a:r>
              <a:rPr lang="en-US" sz="5600" b="1" dirty="0"/>
              <a:t>│</a:t>
            </a:r>
          </a:p>
          <a:p>
            <a:pPr marL="0" indent="0">
              <a:buNone/>
            </a:pPr>
            <a:r>
              <a:rPr lang="en-US" sz="5600" b="1" dirty="0"/>
              <a:t>├───managers</a:t>
            </a:r>
          </a:p>
          <a:p>
            <a:pPr marL="0" indent="0">
              <a:buNone/>
            </a:pPr>
            <a:r>
              <a:rPr lang="en-US" sz="5600" b="1" dirty="0"/>
              <a:t>│</a:t>
            </a:r>
          </a:p>
          <a:p>
            <a:pPr marL="0" indent="0">
              <a:buNone/>
            </a:pPr>
            <a:r>
              <a:rPr lang="en-US" sz="5600" b="1" dirty="0"/>
              <a:t>├───migrations</a:t>
            </a:r>
          </a:p>
          <a:p>
            <a:pPr marL="0" indent="0">
              <a:buNone/>
            </a:pPr>
            <a:r>
              <a:rPr lang="en-US" sz="5600" b="1" dirty="0"/>
              <a:t>│</a:t>
            </a:r>
          </a:p>
          <a:p>
            <a:pPr marL="0" indent="0">
              <a:buNone/>
            </a:pPr>
            <a:r>
              <a:rPr lang="en-US" sz="5600" b="1" dirty="0"/>
              <a:t>├───models</a:t>
            </a:r>
          </a:p>
          <a:p>
            <a:pPr marL="0" indent="0">
              <a:buNone/>
            </a:pPr>
            <a:r>
              <a:rPr lang="en-US" sz="5600" b="1" dirty="0"/>
              <a:t>│</a:t>
            </a:r>
          </a:p>
          <a:p>
            <a:pPr marL="0" indent="0">
              <a:buNone/>
            </a:pPr>
            <a:r>
              <a:rPr lang="en-US" sz="5600" b="1" dirty="0"/>
              <a:t>├───resources</a:t>
            </a:r>
          </a:p>
          <a:p>
            <a:pPr marL="0" indent="0">
              <a:buNone/>
            </a:pPr>
            <a:r>
              <a:rPr lang="en-US" sz="5600" b="1" dirty="0"/>
              <a:t>│ </a:t>
            </a:r>
          </a:p>
          <a:p>
            <a:pPr marL="0" indent="0">
              <a:buNone/>
            </a:pPr>
            <a:r>
              <a:rPr lang="en-US" sz="5600" b="1" dirty="0"/>
              <a:t>├───schemas</a:t>
            </a:r>
          </a:p>
          <a:p>
            <a:pPr marL="0" indent="0">
              <a:buNone/>
            </a:pPr>
            <a:r>
              <a:rPr lang="en-US" sz="5600" b="1" dirty="0"/>
              <a:t>│</a:t>
            </a:r>
          </a:p>
          <a:p>
            <a:pPr marL="0" indent="0">
              <a:buNone/>
            </a:pPr>
            <a:r>
              <a:rPr lang="en-US" sz="5600" b="1" dirty="0"/>
              <a:t>├───utils</a:t>
            </a:r>
          </a:p>
          <a:p>
            <a:pPr marL="0" indent="0">
              <a:buNone/>
            </a:pPr>
            <a:endParaRPr lang="en-US" sz="5600" b="1" dirty="0"/>
          </a:p>
          <a:p>
            <a:pPr marL="0" indent="0">
              <a:buNone/>
            </a:pPr>
            <a:endParaRPr lang="bg-BG" dirty="0"/>
          </a:p>
        </p:txBody>
      </p:sp>
      <p:sp>
        <p:nvSpPr>
          <p:cNvPr id="4" name="Заглавие 3">
            <a:extLst>
              <a:ext uri="{FF2B5EF4-FFF2-40B4-BE49-F238E27FC236}">
                <a16:creationId xmlns:a16="http://schemas.microsoft.com/office/drawing/2014/main" id="{79979A32-C873-4C71-8AE5-EB6181F5D9C5}"/>
              </a:ext>
            </a:extLst>
          </p:cNvPr>
          <p:cNvSpPr>
            <a:spLocks noGrp="1"/>
          </p:cNvSpPr>
          <p:nvPr>
            <p:ph type="title"/>
          </p:nvPr>
        </p:nvSpPr>
        <p:spPr/>
        <p:txBody>
          <a:bodyPr/>
          <a:lstStyle/>
          <a:p>
            <a:r>
              <a:rPr lang="en-US" dirty="0"/>
              <a:t>Flask example</a:t>
            </a:r>
            <a:endParaRPr lang="bg-BG" dirty="0"/>
          </a:p>
        </p:txBody>
      </p:sp>
      <p:pic>
        <p:nvPicPr>
          <p:cNvPr id="5" name="Картина 4">
            <a:extLst>
              <a:ext uri="{FF2B5EF4-FFF2-40B4-BE49-F238E27FC236}">
                <a16:creationId xmlns:a16="http://schemas.microsoft.com/office/drawing/2014/main" id="{F103252D-2145-4E86-AB4D-DCFB93C8529F}"/>
              </a:ext>
            </a:extLst>
          </p:cNvPr>
          <p:cNvPicPr>
            <a:picLocks noChangeAspect="1"/>
          </p:cNvPicPr>
          <p:nvPr/>
        </p:nvPicPr>
        <p:blipFill>
          <a:blip r:embed="rId2"/>
          <a:stretch>
            <a:fillRect/>
          </a:stretch>
        </p:blipFill>
        <p:spPr>
          <a:xfrm>
            <a:off x="4119239" y="1447060"/>
            <a:ext cx="7696940" cy="4500979"/>
          </a:xfrm>
          <a:prstGeom prst="rect">
            <a:avLst/>
          </a:prstGeom>
        </p:spPr>
      </p:pic>
    </p:spTree>
    <p:extLst>
      <p:ext uri="{BB962C8B-B14F-4D97-AF65-F5344CB8AC3E}">
        <p14:creationId xmlns:p14="http://schemas.microsoft.com/office/powerpoint/2010/main" val="42417716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A65DF5-70B1-4F75-AAE9-91A38C1CCA11}"/>
              </a:ext>
            </a:extLst>
          </p:cNvPr>
          <p:cNvSpPr>
            <a:spLocks noGrp="1"/>
          </p:cNvSpPr>
          <p:nvPr>
            <p:ph type="title" sz="quarter" idx="10"/>
          </p:nvPr>
        </p:nvSpPr>
        <p:spPr>
          <a:xfrm>
            <a:off x="615108" y="5051053"/>
            <a:ext cx="10961783" cy="1474033"/>
          </a:xfrm>
        </p:spPr>
        <p:txBody>
          <a:bodyPr/>
          <a:lstStyle/>
          <a:p>
            <a:r>
              <a:rPr lang="en-US" dirty="0"/>
              <a:t>Testing</a:t>
            </a:r>
          </a:p>
        </p:txBody>
      </p:sp>
      <p:pic>
        <p:nvPicPr>
          <p:cNvPr id="5" name="Картина 4">
            <a:extLst>
              <a:ext uri="{FF2B5EF4-FFF2-40B4-BE49-F238E27FC236}">
                <a16:creationId xmlns:a16="http://schemas.microsoft.com/office/drawing/2014/main" id="{EA06F14D-6F79-43C9-BC39-DBA4C3177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49" y="1212310"/>
            <a:ext cx="5143500" cy="2924175"/>
          </a:xfrm>
          <a:prstGeom prst="rect">
            <a:avLst/>
          </a:prstGeom>
        </p:spPr>
      </p:pic>
    </p:spTree>
    <p:extLst>
      <p:ext uri="{BB962C8B-B14F-4D97-AF65-F5344CB8AC3E}">
        <p14:creationId xmlns:p14="http://schemas.microsoft.com/office/powerpoint/2010/main" val="30870325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869876A4-29CD-4389-94A6-E3B32D4794E5}"/>
              </a:ext>
            </a:extLst>
          </p:cNvPr>
          <p:cNvSpPr>
            <a:spLocks noGrp="1"/>
          </p:cNvSpPr>
          <p:nvPr>
            <p:ph type="sldNum" sz="quarter" idx="4"/>
          </p:nvPr>
        </p:nvSpPr>
        <p:spPr/>
        <p:txBody>
          <a:bodyPr/>
          <a:lstStyle/>
          <a:p>
            <a:fld id="{2BF067CD-8E6B-4360-9AA8-C5DF2A48A6D1}" type="slidenum">
              <a:rPr lang="en-US" noProof="0" smtClean="0"/>
              <a:pPr/>
              <a:t>25</a:t>
            </a:fld>
            <a:endParaRPr lang="en-US" noProof="0"/>
          </a:p>
        </p:txBody>
      </p:sp>
      <p:sp>
        <p:nvSpPr>
          <p:cNvPr id="3" name="Текстов контейнер 2">
            <a:extLst>
              <a:ext uri="{FF2B5EF4-FFF2-40B4-BE49-F238E27FC236}">
                <a16:creationId xmlns:a16="http://schemas.microsoft.com/office/drawing/2014/main" id="{236F6D0F-0070-45D9-9299-E3605943C347}"/>
              </a:ext>
            </a:extLst>
          </p:cNvPr>
          <p:cNvSpPr>
            <a:spLocks noGrp="1"/>
          </p:cNvSpPr>
          <p:nvPr>
            <p:ph type="body" sz="quarter" idx="10"/>
          </p:nvPr>
        </p:nvSpPr>
        <p:spPr/>
        <p:txBody>
          <a:bodyPr>
            <a:normAutofit/>
          </a:bodyPr>
          <a:lstStyle/>
          <a:p>
            <a:r>
              <a:rPr lang="en-US" dirty="0"/>
              <a:t>Quality software doesn't come without tests. </a:t>
            </a:r>
          </a:p>
          <a:p>
            <a:r>
              <a:rPr lang="en-US" dirty="0"/>
              <a:t>Testing software allows us to discover bugs and errors in the software before it is deployed. </a:t>
            </a:r>
          </a:p>
          <a:p>
            <a:r>
              <a:rPr lang="en-US" dirty="0"/>
              <a:t>Tests are of the same importance as production code </a:t>
            </a:r>
            <a:endParaRPr lang="bg-BG" dirty="0"/>
          </a:p>
        </p:txBody>
      </p:sp>
      <p:sp>
        <p:nvSpPr>
          <p:cNvPr id="4" name="Заглавие 3">
            <a:extLst>
              <a:ext uri="{FF2B5EF4-FFF2-40B4-BE49-F238E27FC236}">
                <a16:creationId xmlns:a16="http://schemas.microsoft.com/office/drawing/2014/main" id="{79979A32-C873-4C71-8AE5-EB6181F5D9C5}"/>
              </a:ext>
            </a:extLst>
          </p:cNvPr>
          <p:cNvSpPr>
            <a:spLocks noGrp="1"/>
          </p:cNvSpPr>
          <p:nvPr>
            <p:ph type="title"/>
          </p:nvPr>
        </p:nvSpPr>
        <p:spPr/>
        <p:txBody>
          <a:bodyPr/>
          <a:lstStyle/>
          <a:p>
            <a:r>
              <a:rPr lang="en-US" dirty="0"/>
              <a:t>Testing</a:t>
            </a:r>
            <a:endParaRPr lang="bg-BG" dirty="0"/>
          </a:p>
        </p:txBody>
      </p:sp>
    </p:spTree>
    <p:extLst>
      <p:ext uri="{BB962C8B-B14F-4D97-AF65-F5344CB8AC3E}">
        <p14:creationId xmlns:p14="http://schemas.microsoft.com/office/powerpoint/2010/main" val="21154682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C4C0-9BE9-4352-8295-2521DF97AE2A}"/>
              </a:ext>
            </a:extLst>
          </p:cNvPr>
          <p:cNvSpPr>
            <a:spLocks noGrp="1"/>
          </p:cNvSpPr>
          <p:nvPr>
            <p:ph type="title" sz="quarter" idx="10"/>
          </p:nvPr>
        </p:nvSpPr>
        <p:spPr>
          <a:xfrm>
            <a:off x="615108" y="5052297"/>
            <a:ext cx="10961783" cy="768084"/>
          </a:xfrm>
        </p:spPr>
        <p:txBody>
          <a:bodyPr/>
          <a:lstStyle/>
          <a:p>
            <a:r>
              <a:rPr lang="en-US" dirty="0"/>
              <a:t>Live Demo</a:t>
            </a:r>
          </a:p>
        </p:txBody>
      </p:sp>
      <p:grpSp>
        <p:nvGrpSpPr>
          <p:cNvPr id="13" name="Group 12">
            <a:extLst>
              <a:ext uri="{FF2B5EF4-FFF2-40B4-BE49-F238E27FC236}">
                <a16:creationId xmlns:a16="http://schemas.microsoft.com/office/drawing/2014/main" id="{D9EC40B8-E3A7-4120-B9DD-58F061A371D9}"/>
              </a:ext>
            </a:extLst>
          </p:cNvPr>
          <p:cNvGrpSpPr/>
          <p:nvPr/>
        </p:nvGrpSpPr>
        <p:grpSpPr>
          <a:xfrm>
            <a:off x="4267200" y="349303"/>
            <a:ext cx="3657601" cy="4070979"/>
            <a:chOff x="4265613" y="394224"/>
            <a:chExt cx="3657600" cy="4070979"/>
          </a:xfrm>
        </p:grpSpPr>
        <p:sp>
          <p:nvSpPr>
            <p:cNvPr id="14" name="Oval 13">
              <a:extLst>
                <a:ext uri="{FF2B5EF4-FFF2-40B4-BE49-F238E27FC236}">
                  <a16:creationId xmlns:a16="http://schemas.microsoft.com/office/drawing/2014/main" id="{78A7F4C0-13E0-42A7-A981-E741EE708D25}"/>
                </a:ext>
              </a:extLst>
            </p:cNvPr>
            <p:cNvSpPr/>
            <p:nvPr/>
          </p:nvSpPr>
          <p:spPr bwMode="auto">
            <a:xfrm>
              <a:off x="4265613" y="807603"/>
              <a:ext cx="3657600" cy="3657600"/>
            </a:xfrm>
            <a:prstGeom prst="ellipse">
              <a:avLst/>
            </a:prstGeom>
            <a:solidFill>
              <a:schemeClr val="bg2">
                <a:alpha val="50000"/>
              </a:schemeClr>
            </a:solidFill>
            <a:ln w="19050">
              <a:solidFill>
                <a:schemeClr val="bg2">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99" b="1">
                <a:solidFill>
                  <a:srgbClr val="FFFFFF"/>
                </a:solidFill>
                <a:effectLst>
                  <a:outerShdw blurRad="38100" dist="38100" dir="2700000" algn="tl">
                    <a:srgbClr val="000000">
                      <a:alpha val="43137"/>
                    </a:srgbClr>
                  </a:outerShdw>
                </a:effectLst>
              </a:endParaRPr>
            </a:p>
          </p:txBody>
        </p:sp>
        <p:pic>
          <p:nvPicPr>
            <p:cNvPr id="15" name="Picture 14">
              <a:extLst>
                <a:ext uri="{FF2B5EF4-FFF2-40B4-BE49-F238E27FC236}">
                  <a16:creationId xmlns:a16="http://schemas.microsoft.com/office/drawing/2014/main" id="{7F045F15-B9C6-4B3B-BC0A-88325BD1B0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418012" y="394224"/>
              <a:ext cx="3124201" cy="3835227"/>
            </a:xfrm>
            <a:prstGeom prst="rect">
              <a:avLst/>
            </a:prstGeom>
          </p:spPr>
        </p:pic>
      </p:grpSp>
    </p:spTree>
    <p:extLst>
      <p:ext uri="{BB962C8B-B14F-4D97-AF65-F5344CB8AC3E}">
        <p14:creationId xmlns:p14="http://schemas.microsoft.com/office/powerpoint/2010/main" val="3294935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a:solidFill>
                  <a:srgbClr val="234465"/>
                </a:solidFill>
              </a:rPr>
              <a:t>Questions?</a:t>
            </a:r>
            <a:endParaRPr lang="en-US" sz="8800"/>
          </a:p>
        </p:txBody>
      </p:sp>
    </p:spTree>
    <p:extLst>
      <p:ext uri="{BB962C8B-B14F-4D97-AF65-F5344CB8AC3E}">
        <p14:creationId xmlns:p14="http://schemas.microsoft.com/office/powerpoint/2010/main" val="13608266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585251" y="2823602"/>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658" y="1068463"/>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8517" y="1367878"/>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rotWithShape="1">
          <a:blip r:embed="rId9">
            <a:extLst>
              <a:ext uri="{28A0092B-C50C-407E-A947-70E740481C1C}">
                <a14:useLocalDpi xmlns:a14="http://schemas.microsoft.com/office/drawing/2010/main" val="0"/>
              </a:ext>
            </a:extLst>
          </a:blip>
          <a:srcRect l="3778" t="16985" r="2532" b="21422"/>
          <a:stretch/>
        </p:blipFill>
        <p:spPr>
          <a:xfrm>
            <a:off x="3593620" y="3099687"/>
            <a:ext cx="4455001" cy="540001"/>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0991" y="1249982"/>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3566029" y="1793140"/>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877702" y="5756803"/>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7702" y="4261665"/>
            <a:ext cx="1827471" cy="1092173"/>
          </a:xfrm>
          <a:prstGeom prst="rect">
            <a:avLst/>
          </a:prstGeom>
        </p:spPr>
      </p:pic>
      <p:pic>
        <p:nvPicPr>
          <p:cNvPr id="29" name="Picture 28" descr="Logo, company name&#10;&#10;Description automatically generated">
            <a:hlinkClick r:id="rId18"/>
            <a:extLst>
              <a:ext uri="{FF2B5EF4-FFF2-40B4-BE49-F238E27FC236}">
                <a16:creationId xmlns:a16="http://schemas.microsoft.com/office/drawing/2014/main" id="{D90A1DB9-C677-4980-898B-02F96A34874B}"/>
              </a:ext>
            </a:extLst>
          </p:cNvPr>
          <p:cNvPicPr>
            <a:picLocks noChangeAspect="1"/>
          </p:cNvPicPr>
          <p:nvPr/>
        </p:nvPicPr>
        <p:blipFill rotWithShape="1">
          <a:blip r:embed="rId19">
            <a:extLst>
              <a:ext uri="{28A0092B-C50C-407E-A947-70E740481C1C}">
                <a14:useLocalDpi xmlns:a14="http://schemas.microsoft.com/office/drawing/2010/main" val="0"/>
              </a:ext>
            </a:extLst>
          </a:blip>
          <a:srcRect l="9355" t="30252" r="7839" b="28040"/>
          <a:stretch/>
        </p:blipFill>
        <p:spPr>
          <a:xfrm>
            <a:off x="8454322" y="4248225"/>
            <a:ext cx="2700000" cy="765000"/>
          </a:xfrm>
          <a:prstGeom prst="rect">
            <a:avLst/>
          </a:prstGeom>
        </p:spPr>
      </p:pic>
      <p:pic>
        <p:nvPicPr>
          <p:cNvPr id="31" name="Picture 30" descr="Logo&#10;&#10;Description automatically generated">
            <a:hlinkClick r:id="rId20"/>
            <a:extLst>
              <a:ext uri="{FF2B5EF4-FFF2-40B4-BE49-F238E27FC236}">
                <a16:creationId xmlns:a16="http://schemas.microsoft.com/office/drawing/2014/main" id="{51539337-EA92-4DEC-B27C-1C96A708D31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55611" y="4109323"/>
            <a:ext cx="3711886" cy="1327171"/>
          </a:xfrm>
          <a:prstGeom prst="rect">
            <a:avLst/>
          </a:prstGeom>
        </p:spPr>
      </p:pic>
      <p:pic>
        <p:nvPicPr>
          <p:cNvPr id="32" name="Picture 31" descr="Logo&#10;&#10;Description automatically generated">
            <a:hlinkClick r:id="rId22"/>
            <a:extLst>
              <a:ext uri="{FF2B5EF4-FFF2-40B4-BE49-F238E27FC236}">
                <a16:creationId xmlns:a16="http://schemas.microsoft.com/office/drawing/2014/main" id="{F70938FD-B0F5-423E-8C2C-99B884B6B04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454322" y="5499000"/>
            <a:ext cx="2657856" cy="916485"/>
          </a:xfrm>
          <a:prstGeom prst="rect">
            <a:avLst/>
          </a:prstGeom>
        </p:spPr>
      </p:pic>
      <p:pic>
        <p:nvPicPr>
          <p:cNvPr id="33" name="Picture 32" descr="A picture containing logo&#10;&#10;Description automatically generated">
            <a:hlinkClick r:id="rId24"/>
            <a:extLst>
              <a:ext uri="{FF2B5EF4-FFF2-40B4-BE49-F238E27FC236}">
                <a16:creationId xmlns:a16="http://schemas.microsoft.com/office/drawing/2014/main" id="{FFB981A5-A282-4429-A0A1-AD728C389669}"/>
              </a:ext>
            </a:extLst>
          </p:cNvPr>
          <p:cNvPicPr>
            <a:picLocks noChangeAspect="1"/>
          </p:cNvPicPr>
          <p:nvPr/>
        </p:nvPicPr>
        <p:blipFill>
          <a:blip r:embed="rId25" cstate="hqprint">
            <a:extLst>
              <a:ext uri="{28A0092B-C50C-407E-A947-70E740481C1C}">
                <a14:useLocalDpi xmlns:a14="http://schemas.microsoft.com/office/drawing/2010/main" val="0"/>
              </a:ext>
            </a:extLst>
          </a:blip>
          <a:stretch>
            <a:fillRect/>
          </a:stretch>
        </p:blipFill>
        <p:spPr>
          <a:xfrm>
            <a:off x="4322500" y="5436494"/>
            <a:ext cx="2391414" cy="1145517"/>
          </a:xfrm>
          <a:prstGeom prst="rect">
            <a:avLst/>
          </a:prstGeom>
        </p:spPr>
      </p:pic>
    </p:spTree>
    <p:extLst>
      <p:ext uri="{BB962C8B-B14F-4D97-AF65-F5344CB8AC3E}">
        <p14:creationId xmlns:p14="http://schemas.microsoft.com/office/powerpoint/2010/main" val="9939037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29</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3588" y="1804627"/>
            <a:ext cx="4042163" cy="3991238"/>
          </a:xfrm>
          <a:prstGeom prst="rect">
            <a:avLst/>
          </a:prstGeom>
          <a:noFill/>
        </p:spPr>
      </p:pic>
      <p:pic>
        <p:nvPicPr>
          <p:cNvPr id="8" name="Picture 7">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C0753D4A-29B6-4134-BE9E-516DC1D1308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a:p>
        </p:txBody>
      </p:sp>
      <p:sp>
        <p:nvSpPr>
          <p:cNvPr id="8" name="Text Placeholder 7">
            <a:extLst>
              <a:ext uri="{FF2B5EF4-FFF2-40B4-BE49-F238E27FC236}">
                <a16:creationId xmlns:a16="http://schemas.microsoft.com/office/drawing/2014/main" id="{AA287FCE-0667-4256-B6C3-85EEA9B9995C}"/>
              </a:ext>
            </a:extLst>
          </p:cNvPr>
          <p:cNvSpPr>
            <a:spLocks noGrp="1"/>
          </p:cNvSpPr>
          <p:nvPr>
            <p:ph type="body" sz="quarter" idx="10"/>
          </p:nvPr>
        </p:nvSpPr>
        <p:spPr/>
        <p:txBody>
          <a:bodyPr>
            <a:normAutofit/>
          </a:bodyPr>
          <a:lstStyle/>
          <a:p>
            <a:pPr marL="0" indent="0" algn="ctr">
              <a:buNone/>
            </a:pPr>
            <a:endParaRPr lang="en-US" sz="1000" dirty="0"/>
          </a:p>
          <a:p>
            <a:pPr marL="0" indent="0" algn="ctr">
              <a:buNone/>
            </a:pPr>
            <a:r>
              <a:rPr lang="en-US" sz="8800" b="1" u="sng" dirty="0">
                <a:solidFill>
                  <a:schemeClr val="bg1"/>
                </a:solidFill>
              </a:rPr>
              <a:t>sli.do</a:t>
            </a:r>
          </a:p>
          <a:p>
            <a:pPr marL="0" indent="0" algn="ctr">
              <a:buNone/>
            </a:pPr>
            <a:r>
              <a:rPr lang="en-US" sz="11500" b="1" dirty="0"/>
              <a:t>#Flask</a:t>
            </a:r>
            <a:endParaRPr lang="bg-BG" sz="11500" b="1" dirty="0"/>
          </a:p>
        </p:txBody>
      </p:sp>
      <p:sp>
        <p:nvSpPr>
          <p:cNvPr id="7" name="Title 6">
            <a:extLst>
              <a:ext uri="{FF2B5EF4-FFF2-40B4-BE49-F238E27FC236}">
                <a16:creationId xmlns:a16="http://schemas.microsoft.com/office/drawing/2014/main" id="{82485852-BA6B-4D95-A06E-D18F832FEBA9}"/>
              </a:ext>
            </a:extLst>
          </p:cNvPr>
          <p:cNvSpPr>
            <a:spLocks noGrp="1"/>
          </p:cNvSpPr>
          <p:nvPr>
            <p:ph type="title"/>
          </p:nvPr>
        </p:nvSpPr>
        <p:spPr/>
        <p:txBody>
          <a:bodyPr/>
          <a:lstStyle/>
          <a:p>
            <a:r>
              <a:rPr lang="en-US"/>
              <a:t>Have a Question?</a:t>
            </a:r>
            <a:endParaRPr lang="bg-BG"/>
          </a:p>
        </p:txBody>
      </p:sp>
    </p:spTree>
    <p:extLst>
      <p:ext uri="{BB962C8B-B14F-4D97-AF65-F5344CB8AC3E}">
        <p14:creationId xmlns:p14="http://schemas.microsoft.com/office/powerpoint/2010/main" val="19924522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a:t>Software University Foundation</a:t>
            </a:r>
            <a:endParaRPr lang="bg-BG" sz="3200"/>
          </a:p>
          <a:p>
            <a:pPr lvl="1"/>
            <a:r>
              <a:rPr lang="en-US" sz="3000" noProof="1">
                <a:hlinkClick r:id="rId5"/>
              </a:rPr>
              <a:t>softuni.foundation</a:t>
            </a:r>
            <a:endParaRPr lang="en-US" sz="3000" noProof="1"/>
          </a:p>
          <a:p>
            <a:pPr>
              <a:lnSpc>
                <a:spcPct val="100000"/>
              </a:lnSpc>
            </a:pPr>
            <a:r>
              <a:rPr lang="en-US" sz="3200"/>
              <a:t>Software University @ Facebook</a:t>
            </a:r>
          </a:p>
          <a:p>
            <a:pPr lvl="1"/>
            <a:r>
              <a:rPr lang="en-US" sz="3000" noProof="1">
                <a:hlinkClick r:id="rId6"/>
              </a:rPr>
              <a:t>facebook.com/SoftwareUniversity</a:t>
            </a:r>
            <a:endParaRPr lang="en-US" sz="3000" noProof="1"/>
          </a:p>
          <a:p>
            <a:pPr>
              <a:lnSpc>
                <a:spcPct val="100000"/>
              </a:lnSpc>
            </a:pPr>
            <a:r>
              <a:rPr lang="en-US" sz="3200"/>
              <a:t>Software University Forums</a:t>
            </a:r>
          </a:p>
          <a:p>
            <a:pPr lvl="1"/>
            <a:r>
              <a:rPr lang="en-US" sz="3000">
                <a:hlinkClick r:id="rId7"/>
              </a:rPr>
              <a:t>forum.softuni.bg</a:t>
            </a:r>
            <a:endParaRPr lang="en-US" sz="3000" noProof="1"/>
          </a:p>
        </p:txBody>
      </p:sp>
      <p:sp>
        <p:nvSpPr>
          <p:cNvPr id="3" name="Slide Title"/>
          <p:cNvSpPr>
            <a:spLocks noGrp="1"/>
          </p:cNvSpPr>
          <p:nvPr>
            <p:ph type="title"/>
          </p:nvPr>
        </p:nvSpPr>
        <p:spPr/>
        <p:txBody>
          <a:bodyPr/>
          <a:lstStyle/>
          <a:p>
            <a:r>
              <a:rPr lang="en-US"/>
              <a:t>Trainings @ Software University</a:t>
            </a:r>
            <a:r>
              <a:rPr lang="bg-BG"/>
              <a:t> (</a:t>
            </a:r>
            <a:r>
              <a:rPr lang="en-US"/>
              <a:t>SoftUni)</a:t>
            </a:r>
          </a:p>
        </p:txBody>
      </p:sp>
      <p:sp>
        <p:nvSpPr>
          <p:cNvPr id="5" name="Slide Number">
            <a:extLst>
              <a:ext uri="{FF2B5EF4-FFF2-40B4-BE49-F238E27FC236}">
                <a16:creationId xmlns:a16="http://schemas.microsoft.com/office/drawing/2014/main" id="{262193BD-FFB5-47FE-8578-FDA2549D3FB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a:p>
        </p:txBody>
      </p:sp>
    </p:spTree>
    <p:extLst>
      <p:ext uri="{BB962C8B-B14F-4D97-AF65-F5344CB8AC3E}">
        <p14:creationId xmlns:p14="http://schemas.microsoft.com/office/powerpoint/2010/main" val="1897193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ACAE7D1C-5B81-45DE-9EC3-CC46966339C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a:t>This course (slides, examples, demos, exercises, homework, documents, videos and other assets) is </a:t>
            </a:r>
            <a:r>
              <a:rPr lang="en-US" b="1"/>
              <a:t>copyrighted content</a:t>
            </a:r>
            <a:endParaRPr lang="en-US"/>
          </a:p>
          <a:p>
            <a:pPr>
              <a:lnSpc>
                <a:spcPct val="120000"/>
              </a:lnSpc>
            </a:pPr>
            <a:r>
              <a:rPr lang="en-US"/>
              <a:t>Unauthorized copy, reproduction or use is illegal</a:t>
            </a:r>
          </a:p>
          <a:p>
            <a:pPr>
              <a:lnSpc>
                <a:spcPct val="120000"/>
              </a:lnSpc>
            </a:pPr>
            <a:r>
              <a:rPr lang="en-US"/>
              <a:t>© SoftUni – </a:t>
            </a:r>
            <a:r>
              <a:rPr lang="en-US">
                <a:hlinkClick r:id="rId3"/>
              </a:rPr>
              <a:t>https://softuni.org</a:t>
            </a:r>
            <a:endParaRPr lang="en-US"/>
          </a:p>
          <a:p>
            <a:pPr>
              <a:lnSpc>
                <a:spcPct val="120000"/>
              </a:lnSpc>
            </a:pPr>
            <a:r>
              <a:rPr lang="en-US"/>
              <a:t>© Software University – </a:t>
            </a:r>
            <a:r>
              <a:rPr lang="en-US">
                <a:hlinkClick r:id="rId4"/>
              </a:rPr>
              <a:t>https://softuni.bg</a:t>
            </a:r>
            <a:endParaRPr lang="bg-BG"/>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a:t>License</a:t>
            </a:r>
            <a:endParaRPr lang="bg-BG"/>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14987115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162B7F-31E3-4F83-88FD-E0DDE9E15C37}"/>
              </a:ext>
            </a:extLst>
          </p:cNvPr>
          <p:cNvSpPr>
            <a:spLocks noGrp="1"/>
          </p:cNvSpPr>
          <p:nvPr>
            <p:ph type="title" sz="quarter" idx="10"/>
          </p:nvPr>
        </p:nvSpPr>
        <p:spPr/>
        <p:txBody>
          <a:bodyPr/>
          <a:lstStyle/>
          <a:p>
            <a:r>
              <a:rPr lang="en-US" dirty="0"/>
              <a:t>What is it</a:t>
            </a:r>
            <a:endParaRPr lang="bg-BG" dirty="0"/>
          </a:p>
        </p:txBody>
      </p:sp>
      <p:sp>
        <p:nvSpPr>
          <p:cNvPr id="2" name="Slide Number Placeholder 1">
            <a:extLst>
              <a:ext uri="{FF2B5EF4-FFF2-40B4-BE49-F238E27FC236}">
                <a16:creationId xmlns:a16="http://schemas.microsoft.com/office/drawing/2014/main" id="{A08A05BD-3981-4160-9707-4041512898D2}"/>
              </a:ext>
            </a:extLst>
          </p:cNvPr>
          <p:cNvSpPr>
            <a:spLocks noGrp="1"/>
          </p:cNvSpPr>
          <p:nvPr>
            <p:ph type="sldNum" sz="quarter" idx="4294967295"/>
          </p:nvPr>
        </p:nvSpPr>
        <p:spPr>
          <a:xfrm>
            <a:off x="11823700" y="6507163"/>
            <a:ext cx="368300" cy="296862"/>
          </a:xfrm>
          <a:prstGeom prst="rect">
            <a:avLst/>
          </a:prstGeom>
        </p:spPr>
        <p:txBody>
          <a:bodyPr/>
          <a:lstStyle/>
          <a:p>
            <a:fld id="{2BF067CD-8E6B-4360-9AA8-C5DF2A48A6D1}" type="slidenum">
              <a:rPr lang="en-US" noProof="0" smtClean="0"/>
              <a:pPr/>
              <a:t>4</a:t>
            </a:fld>
            <a:endParaRPr lang="en-US" noProof="0"/>
          </a:p>
        </p:txBody>
      </p:sp>
      <p:pic>
        <p:nvPicPr>
          <p:cNvPr id="4" name="Картина 3">
            <a:extLst>
              <a:ext uri="{FF2B5EF4-FFF2-40B4-BE49-F238E27FC236}">
                <a16:creationId xmlns:a16="http://schemas.microsoft.com/office/drawing/2014/main" id="{E065A83D-0795-4E12-AB0C-A1634EE17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170" y="1624614"/>
            <a:ext cx="3435659" cy="2254928"/>
          </a:xfrm>
          <a:prstGeom prst="rect">
            <a:avLst/>
          </a:prstGeom>
        </p:spPr>
      </p:pic>
    </p:spTree>
    <p:extLst>
      <p:ext uri="{BB962C8B-B14F-4D97-AF65-F5344CB8AC3E}">
        <p14:creationId xmlns:p14="http://schemas.microsoft.com/office/powerpoint/2010/main" val="12221577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D259664-B13C-4018-B497-B671D17DA996}"/>
              </a:ext>
            </a:extLst>
          </p:cNvPr>
          <p:cNvSpPr>
            <a:spLocks noGrp="1"/>
          </p:cNvSpPr>
          <p:nvPr>
            <p:ph type="body" sz="quarter" idx="10"/>
          </p:nvPr>
        </p:nvSpPr>
        <p:spPr>
          <a:xfrm>
            <a:off x="1960270" y="1121143"/>
            <a:ext cx="10129234" cy="5546589"/>
          </a:xfrm>
        </p:spPr>
        <p:txBody>
          <a:bodyPr>
            <a:normAutofit lnSpcReduction="10000"/>
          </a:bodyPr>
          <a:lstStyle/>
          <a:p>
            <a:r>
              <a:rPr lang="en-US" dirty="0"/>
              <a:t>Clean code is a set of rules and principles that helps to keep our code readable, maintainable, and extendable. </a:t>
            </a:r>
          </a:p>
          <a:p>
            <a:r>
              <a:rPr lang="en-US" dirty="0"/>
              <a:t>It's one of the most important aspects of writing quality software. </a:t>
            </a:r>
          </a:p>
          <a:p>
            <a:r>
              <a:rPr lang="en-US" dirty="0"/>
              <a:t>We (developers) spend way more time reading the code than actually writing it, which is why it's important that we write good code.</a:t>
            </a:r>
          </a:p>
          <a:p>
            <a:r>
              <a:rPr lang="en-US" i="1" dirty="0"/>
              <a:t>Writing code is easy, but writing good, clean code is hard.</a:t>
            </a:r>
            <a:endParaRPr lang="en-US" b="1" dirty="0"/>
          </a:p>
        </p:txBody>
      </p:sp>
      <p:sp>
        <p:nvSpPr>
          <p:cNvPr id="6" name="Title 5">
            <a:extLst>
              <a:ext uri="{FF2B5EF4-FFF2-40B4-BE49-F238E27FC236}">
                <a16:creationId xmlns:a16="http://schemas.microsoft.com/office/drawing/2014/main" id="{85B13F7D-9717-4889-8BEE-48F47E57FFC5}"/>
              </a:ext>
            </a:extLst>
          </p:cNvPr>
          <p:cNvSpPr>
            <a:spLocks noGrp="1"/>
          </p:cNvSpPr>
          <p:nvPr>
            <p:ph type="title"/>
          </p:nvPr>
        </p:nvSpPr>
        <p:spPr/>
        <p:txBody>
          <a:bodyPr/>
          <a:lstStyle/>
          <a:p>
            <a:r>
              <a:rPr lang="en-US" dirty="0"/>
              <a:t>Definition</a:t>
            </a:r>
            <a:endParaRPr lang="bg-BG" dirty="0"/>
          </a:p>
        </p:txBody>
      </p:sp>
    </p:spTree>
    <p:extLst>
      <p:ext uri="{BB962C8B-B14F-4D97-AF65-F5344CB8AC3E}">
        <p14:creationId xmlns:p14="http://schemas.microsoft.com/office/powerpoint/2010/main" val="38242488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001CBB-79B2-459C-9DA8-BBBE7DE12F0D}"/>
              </a:ext>
            </a:extLst>
          </p:cNvPr>
          <p:cNvSpPr>
            <a:spLocks noGrp="1"/>
          </p:cNvSpPr>
          <p:nvPr>
            <p:ph type="sldNum" sz="quarter" idx="4"/>
          </p:nvPr>
        </p:nvSpPr>
        <p:spPr/>
        <p:txBody>
          <a:bodyPr/>
          <a:lstStyle/>
          <a:p>
            <a:fld id="{2BF067CD-8E6B-4360-9AA8-C5DF2A48A6D1}" type="slidenum">
              <a:rPr lang="en-US" noProof="0" smtClean="0"/>
              <a:pPr/>
              <a:t>6</a:t>
            </a:fld>
            <a:endParaRPr lang="en-US" noProof="0"/>
          </a:p>
        </p:txBody>
      </p:sp>
      <p:sp>
        <p:nvSpPr>
          <p:cNvPr id="4" name="Title 3">
            <a:extLst>
              <a:ext uri="{FF2B5EF4-FFF2-40B4-BE49-F238E27FC236}">
                <a16:creationId xmlns:a16="http://schemas.microsoft.com/office/drawing/2014/main" id="{8922390A-FAF1-42A6-B7ED-1739171E2E28}"/>
              </a:ext>
            </a:extLst>
          </p:cNvPr>
          <p:cNvSpPr>
            <a:spLocks noGrp="1"/>
          </p:cNvSpPr>
          <p:nvPr>
            <p:ph type="title"/>
          </p:nvPr>
        </p:nvSpPr>
        <p:spPr/>
        <p:txBody>
          <a:bodyPr/>
          <a:lstStyle/>
          <a:p>
            <a:r>
              <a:rPr lang="en-US" dirty="0"/>
              <a:t>Why?</a:t>
            </a:r>
            <a:endParaRPr lang="bg-BG" dirty="0"/>
          </a:p>
        </p:txBody>
      </p:sp>
      <p:sp>
        <p:nvSpPr>
          <p:cNvPr id="8" name="Text Placeholder 6">
            <a:extLst>
              <a:ext uri="{FF2B5EF4-FFF2-40B4-BE49-F238E27FC236}">
                <a16:creationId xmlns:a16="http://schemas.microsoft.com/office/drawing/2014/main" id="{26E3C833-0B9B-407C-9E40-7A95378A82E9}"/>
              </a:ext>
            </a:extLst>
          </p:cNvPr>
          <p:cNvSpPr>
            <a:spLocks noGrp="1"/>
          </p:cNvSpPr>
          <p:nvPr>
            <p:ph type="body" sz="quarter" idx="10"/>
          </p:nvPr>
        </p:nvSpPr>
        <p:spPr>
          <a:xfrm>
            <a:off x="1960270" y="1257412"/>
            <a:ext cx="10129234" cy="5001346"/>
          </a:xfrm>
        </p:spPr>
        <p:txBody>
          <a:bodyPr>
            <a:normAutofit/>
          </a:bodyPr>
          <a:lstStyle/>
          <a:p>
            <a:pPr marL="0" indent="0">
              <a:buNone/>
            </a:pPr>
            <a:r>
              <a:rPr lang="en-US" dirty="0"/>
              <a:t>Writing clean code has a number of benefits. For instance, clean code is:</a:t>
            </a:r>
          </a:p>
          <a:p>
            <a:r>
              <a:rPr lang="en-US" dirty="0"/>
              <a:t>easy to understand</a:t>
            </a:r>
          </a:p>
          <a:p>
            <a:r>
              <a:rPr lang="en-US" dirty="0"/>
              <a:t>more efficient</a:t>
            </a:r>
          </a:p>
          <a:p>
            <a:r>
              <a:rPr lang="en-US" dirty="0"/>
              <a:t>easier to maintain, scale, debug, and refactor</a:t>
            </a:r>
          </a:p>
          <a:p>
            <a:r>
              <a:rPr lang="en-US" dirty="0"/>
              <a:t>tends to require less documentation.</a:t>
            </a:r>
          </a:p>
          <a:p>
            <a:pPr marL="0" indent="0">
              <a:buNone/>
            </a:pPr>
            <a:endParaRPr lang="en-US" b="1" dirty="0">
              <a:solidFill>
                <a:schemeClr val="bg1"/>
              </a:solidFill>
            </a:endParaRPr>
          </a:p>
        </p:txBody>
      </p:sp>
    </p:spTree>
    <p:extLst>
      <p:ext uri="{BB962C8B-B14F-4D97-AF65-F5344CB8AC3E}">
        <p14:creationId xmlns:p14="http://schemas.microsoft.com/office/powerpoint/2010/main" val="23805528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77640D-7F13-483D-B3EC-0631FA92F9B4}"/>
              </a:ext>
            </a:extLst>
          </p:cNvPr>
          <p:cNvSpPr>
            <a:spLocks noGrp="1"/>
          </p:cNvSpPr>
          <p:nvPr>
            <p:ph type="title" sz="quarter" idx="10"/>
          </p:nvPr>
        </p:nvSpPr>
        <p:spPr/>
        <p:txBody>
          <a:bodyPr/>
          <a:lstStyle/>
          <a:p>
            <a:r>
              <a:rPr lang="en-US" dirty="0" err="1"/>
              <a:t>Standarts</a:t>
            </a:r>
            <a:endParaRPr lang="bg-BG" dirty="0"/>
          </a:p>
        </p:txBody>
      </p:sp>
      <p:sp>
        <p:nvSpPr>
          <p:cNvPr id="2" name="Slide Number Placeholder 1">
            <a:extLst>
              <a:ext uri="{FF2B5EF4-FFF2-40B4-BE49-F238E27FC236}">
                <a16:creationId xmlns:a16="http://schemas.microsoft.com/office/drawing/2014/main" id="{FDA17CAA-B802-4D03-91D3-ACC9E9327924}"/>
              </a:ext>
            </a:extLst>
          </p:cNvPr>
          <p:cNvSpPr>
            <a:spLocks noGrp="1"/>
          </p:cNvSpPr>
          <p:nvPr>
            <p:ph type="sldNum" sz="quarter" idx="4294967295"/>
          </p:nvPr>
        </p:nvSpPr>
        <p:spPr>
          <a:xfrm>
            <a:off x="11823700" y="6507163"/>
            <a:ext cx="368300" cy="296862"/>
          </a:xfrm>
          <a:prstGeom prst="rect">
            <a:avLst/>
          </a:prstGeom>
        </p:spPr>
        <p:txBody>
          <a:bodyPr/>
          <a:lstStyle/>
          <a:p>
            <a:fld id="{2BF067CD-8E6B-4360-9AA8-C5DF2A48A6D1}" type="slidenum">
              <a:rPr lang="en-US" noProof="0" smtClean="0"/>
              <a:pPr/>
              <a:t>7</a:t>
            </a:fld>
            <a:endParaRPr lang="en-US" noProof="0"/>
          </a:p>
        </p:txBody>
      </p:sp>
      <p:pic>
        <p:nvPicPr>
          <p:cNvPr id="6" name="Картина 5">
            <a:extLst>
              <a:ext uri="{FF2B5EF4-FFF2-40B4-BE49-F238E27FC236}">
                <a16:creationId xmlns:a16="http://schemas.microsoft.com/office/drawing/2014/main" id="{BCADF303-995E-42B1-964A-1B26A660F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0932" y="1748902"/>
            <a:ext cx="2530136" cy="1802166"/>
          </a:xfrm>
          <a:prstGeom prst="rect">
            <a:avLst/>
          </a:prstGeom>
        </p:spPr>
      </p:pic>
    </p:spTree>
    <p:extLst>
      <p:ext uri="{BB962C8B-B14F-4D97-AF65-F5344CB8AC3E}">
        <p14:creationId xmlns:p14="http://schemas.microsoft.com/office/powerpoint/2010/main" val="16684476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DD71C1-E4BA-414A-87D9-8AD6E56400A7}"/>
              </a:ext>
            </a:extLst>
          </p:cNvPr>
          <p:cNvSpPr>
            <a:spLocks noGrp="1"/>
          </p:cNvSpPr>
          <p:nvPr>
            <p:ph type="body" sz="quarter" idx="10"/>
          </p:nvPr>
        </p:nvSpPr>
        <p:spPr>
          <a:xfrm>
            <a:off x="1972532" y="983404"/>
            <a:ext cx="10129234" cy="5546589"/>
          </a:xfrm>
        </p:spPr>
        <p:txBody>
          <a:bodyPr>
            <a:normAutofit fontScale="92500"/>
          </a:bodyPr>
          <a:lstStyle/>
          <a:p>
            <a:pPr marL="0" indent="0">
              <a:buNone/>
            </a:pPr>
            <a:r>
              <a:rPr lang="en-US" dirty="0"/>
              <a:t>Code standards are collections of coding rules, guidelines, and best practices. Each programming language comes with its own coding standards, which should be followed in order to write cleaner code. They usually address:</a:t>
            </a:r>
          </a:p>
          <a:p>
            <a:r>
              <a:rPr lang="en-US" dirty="0"/>
              <a:t>file organization</a:t>
            </a:r>
          </a:p>
          <a:p>
            <a:r>
              <a:rPr lang="en-US" dirty="0"/>
              <a:t>programming-practices and principles</a:t>
            </a:r>
          </a:p>
          <a:p>
            <a:r>
              <a:rPr lang="en-US" dirty="0"/>
              <a:t>code formatting (indentation, declarations, statements)</a:t>
            </a:r>
          </a:p>
          <a:p>
            <a:r>
              <a:rPr lang="en-US" dirty="0"/>
              <a:t>naming conventions</a:t>
            </a:r>
          </a:p>
          <a:p>
            <a:r>
              <a:rPr lang="en-US" dirty="0"/>
              <a:t>comments</a:t>
            </a:r>
          </a:p>
          <a:p>
            <a:endParaRPr lang="bg-BG" dirty="0"/>
          </a:p>
        </p:txBody>
      </p:sp>
      <p:sp>
        <p:nvSpPr>
          <p:cNvPr id="4" name="Title 3">
            <a:extLst>
              <a:ext uri="{FF2B5EF4-FFF2-40B4-BE49-F238E27FC236}">
                <a16:creationId xmlns:a16="http://schemas.microsoft.com/office/drawing/2014/main" id="{391AC8EB-1F7F-4E9C-BF87-29EC20BCF40D}"/>
              </a:ext>
            </a:extLst>
          </p:cNvPr>
          <p:cNvSpPr>
            <a:spLocks noGrp="1"/>
          </p:cNvSpPr>
          <p:nvPr>
            <p:ph type="title"/>
          </p:nvPr>
        </p:nvSpPr>
        <p:spPr/>
        <p:txBody>
          <a:bodyPr/>
          <a:lstStyle/>
          <a:p>
            <a:r>
              <a:rPr lang="en-US" dirty="0" err="1"/>
              <a:t>Standarts</a:t>
            </a:r>
            <a:endParaRPr lang="bg-BG" dirty="0"/>
          </a:p>
        </p:txBody>
      </p:sp>
    </p:spTree>
    <p:extLst>
      <p:ext uri="{BB962C8B-B14F-4D97-AF65-F5344CB8AC3E}">
        <p14:creationId xmlns:p14="http://schemas.microsoft.com/office/powerpoint/2010/main" val="22903132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DD71C1-E4BA-414A-87D9-8AD6E56400A7}"/>
              </a:ext>
            </a:extLst>
          </p:cNvPr>
          <p:cNvSpPr>
            <a:spLocks noGrp="1"/>
          </p:cNvSpPr>
          <p:nvPr>
            <p:ph type="body" sz="quarter" idx="10"/>
          </p:nvPr>
        </p:nvSpPr>
        <p:spPr>
          <a:xfrm>
            <a:off x="1972532" y="983404"/>
            <a:ext cx="10129234" cy="5546589"/>
          </a:xfrm>
        </p:spPr>
        <p:txBody>
          <a:bodyPr>
            <a:normAutofit fontScale="92500" lnSpcReduction="20000"/>
          </a:bodyPr>
          <a:lstStyle/>
          <a:p>
            <a:r>
              <a:rPr lang="en-US" dirty="0"/>
              <a:t>class names should be CamelCase (</a:t>
            </a:r>
            <a:r>
              <a:rPr lang="en-US" dirty="0" err="1"/>
              <a:t>MyClass</a:t>
            </a:r>
            <a:r>
              <a:rPr lang="en-US" dirty="0"/>
              <a:t>)</a:t>
            </a:r>
          </a:p>
          <a:p>
            <a:r>
              <a:rPr lang="en-US" dirty="0"/>
              <a:t>variable names should be </a:t>
            </a:r>
            <a:r>
              <a:rPr lang="en-US" dirty="0" err="1"/>
              <a:t>snake_case</a:t>
            </a:r>
            <a:r>
              <a:rPr lang="en-US" dirty="0"/>
              <a:t> and all lowercase (</a:t>
            </a:r>
            <a:r>
              <a:rPr lang="en-US" dirty="0" err="1"/>
              <a:t>first_name</a:t>
            </a:r>
            <a:r>
              <a:rPr lang="en-US" dirty="0"/>
              <a:t>)</a:t>
            </a:r>
          </a:p>
          <a:p>
            <a:r>
              <a:rPr lang="en-US" dirty="0"/>
              <a:t>function names should be </a:t>
            </a:r>
            <a:r>
              <a:rPr lang="en-US" dirty="0" err="1"/>
              <a:t>snake_case</a:t>
            </a:r>
            <a:r>
              <a:rPr lang="en-US" dirty="0"/>
              <a:t> and all lowercase (</a:t>
            </a:r>
            <a:r>
              <a:rPr lang="en-US" dirty="0" err="1"/>
              <a:t>quick_sort</a:t>
            </a:r>
            <a:r>
              <a:rPr lang="en-US" dirty="0"/>
              <a:t>())</a:t>
            </a:r>
          </a:p>
          <a:p>
            <a:r>
              <a:rPr lang="en-US" dirty="0"/>
              <a:t>constants should be </a:t>
            </a:r>
            <a:r>
              <a:rPr lang="en-US" dirty="0" err="1"/>
              <a:t>snake_case</a:t>
            </a:r>
            <a:r>
              <a:rPr lang="en-US" dirty="0"/>
              <a:t> and all uppercase (PI = 3.14159)</a:t>
            </a:r>
          </a:p>
          <a:p>
            <a:r>
              <a:rPr lang="en-US" dirty="0"/>
              <a:t>modules should have short, </a:t>
            </a:r>
            <a:r>
              <a:rPr lang="en-US" dirty="0" err="1"/>
              <a:t>snake_case</a:t>
            </a:r>
            <a:r>
              <a:rPr lang="en-US" dirty="0"/>
              <a:t> names and all lowercase (</a:t>
            </a:r>
            <a:r>
              <a:rPr lang="en-US" dirty="0" err="1"/>
              <a:t>numpy</a:t>
            </a:r>
            <a:r>
              <a:rPr lang="en-US" dirty="0"/>
              <a:t>)</a:t>
            </a:r>
          </a:p>
          <a:p>
            <a:r>
              <a:rPr lang="en-US" dirty="0"/>
              <a:t>single quotes and double quotes are treated the same (just pick one and be consistent)</a:t>
            </a:r>
            <a:endParaRPr lang="bg-BG" dirty="0"/>
          </a:p>
        </p:txBody>
      </p:sp>
      <p:sp>
        <p:nvSpPr>
          <p:cNvPr id="4" name="Title 3">
            <a:extLst>
              <a:ext uri="{FF2B5EF4-FFF2-40B4-BE49-F238E27FC236}">
                <a16:creationId xmlns:a16="http://schemas.microsoft.com/office/drawing/2014/main" id="{391AC8EB-1F7F-4E9C-BF87-29EC20BCF40D}"/>
              </a:ext>
            </a:extLst>
          </p:cNvPr>
          <p:cNvSpPr>
            <a:spLocks noGrp="1"/>
          </p:cNvSpPr>
          <p:nvPr>
            <p:ph type="title"/>
          </p:nvPr>
        </p:nvSpPr>
        <p:spPr/>
        <p:txBody>
          <a:bodyPr>
            <a:normAutofit fontScale="90000"/>
          </a:bodyPr>
          <a:lstStyle/>
          <a:p>
            <a:r>
              <a:rPr lang="fr-FR" dirty="0"/>
              <a:t>PEP 8 (Python </a:t>
            </a:r>
            <a:r>
              <a:rPr lang="fr-FR" dirty="0" err="1"/>
              <a:t>Enhancement</a:t>
            </a:r>
            <a:r>
              <a:rPr lang="fr-FR" dirty="0"/>
              <a:t> </a:t>
            </a:r>
            <a:r>
              <a:rPr lang="fr-FR" dirty="0" err="1"/>
              <a:t>Proposal</a:t>
            </a:r>
            <a:r>
              <a:rPr lang="fr-FR" dirty="0"/>
              <a:t>)</a:t>
            </a:r>
            <a:br>
              <a:rPr lang="fr-FR" dirty="0"/>
            </a:br>
            <a:endParaRPr lang="bg-BG" dirty="0"/>
          </a:p>
        </p:txBody>
      </p:sp>
    </p:spTree>
    <p:extLst>
      <p:ext uri="{BB962C8B-B14F-4D97-AF65-F5344CB8AC3E}">
        <p14:creationId xmlns:p14="http://schemas.microsoft.com/office/powerpoint/2010/main" val="21058680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461FD2BAC48847BF71EA25093C87E2" ma:contentTypeVersion="2" ma:contentTypeDescription="Create a new document." ma:contentTypeScope="" ma:versionID="2de9411e898187ae4fbc1c307cff5cee">
  <xsd:schema xmlns:xsd="http://www.w3.org/2001/XMLSchema" xmlns:xs="http://www.w3.org/2001/XMLSchema" xmlns:p="http://schemas.microsoft.com/office/2006/metadata/properties" xmlns:ns2="b1da4528-fe13-414f-b133-a49aeaaa47fa" targetNamespace="http://schemas.microsoft.com/office/2006/metadata/properties" ma:root="true" ma:fieldsID="f62062ac03ec282dc182e15a36aa4377" ns2:_="">
    <xsd:import namespace="b1da4528-fe13-414f-b133-a49aeaaa47f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da4528-fe13-414f-b133-a49aeaaa47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6DA865-5C6B-4888-897A-02A06D062434}">
  <ds:schemaRefs>
    <ds:schemaRef ds:uri="b1da4528-fe13-414f-b133-a49aeaaa47fa"/>
    <ds:schemaRef ds:uri="http://purl.org/dc/dcmitype/"/>
    <ds:schemaRef ds:uri="http://www.w3.org/XML/1998/namespace"/>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627308B3-F487-4D56-B07B-F176FBB108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da4528-fe13-414f-b133-a49aeaaa47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A418E2-2F68-4E50-9021-E119F41719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813</TotalTime>
  <Words>1245</Words>
  <Application>Microsoft Office PowerPoint</Application>
  <PresentationFormat>Widescreen</PresentationFormat>
  <Paragraphs>169</Paragraphs>
  <Slides>31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Wingdings</vt:lpstr>
      <vt:lpstr>Wingdings 2</vt:lpstr>
      <vt:lpstr>1_SoftUni</vt:lpstr>
      <vt:lpstr>Clean code</vt:lpstr>
      <vt:lpstr>Table of Contents</vt:lpstr>
      <vt:lpstr>Have a Question?</vt:lpstr>
      <vt:lpstr>What is it</vt:lpstr>
      <vt:lpstr>Definition</vt:lpstr>
      <vt:lpstr>Why?</vt:lpstr>
      <vt:lpstr>Standarts</vt:lpstr>
      <vt:lpstr>Standarts</vt:lpstr>
      <vt:lpstr>PEP 8 (Python Enhancement Proposal) </vt:lpstr>
      <vt:lpstr>PEP 8 (Python Enhancement Proposal) </vt:lpstr>
      <vt:lpstr>PEP 8 (Python Enhancement Proposal)</vt:lpstr>
      <vt:lpstr>PEP 8 (Python Enhancement Proposal)</vt:lpstr>
      <vt:lpstr>Code formatters</vt:lpstr>
      <vt:lpstr>Code principles</vt:lpstr>
      <vt:lpstr>Principles</vt:lpstr>
      <vt:lpstr>Principles 2</vt:lpstr>
      <vt:lpstr>Principles 3</vt:lpstr>
      <vt:lpstr>Comments</vt:lpstr>
      <vt:lpstr>Comments</vt:lpstr>
      <vt:lpstr>Comments</vt:lpstr>
      <vt:lpstr>Modularity and Classes</vt:lpstr>
      <vt:lpstr>Modularity</vt:lpstr>
      <vt:lpstr>Flask example</vt:lpstr>
      <vt:lpstr>Testing</vt:lpstr>
      <vt:lpstr>Testing</vt:lpstr>
      <vt:lpstr>Live Demo</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Web - Models and MTV Pattern</dc:title>
  <dc:subject>Python Advanced – Practical Training Course @ SoftUni</dc:subject>
  <dc:creator>Software University</dc:creator>
  <cp:keywords>python web;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Aleksandra Raykova</cp:lastModifiedBy>
  <cp:revision>145</cp:revision>
  <dcterms:created xsi:type="dcterms:W3CDTF">2018-05-23T13:08:44Z</dcterms:created>
  <dcterms:modified xsi:type="dcterms:W3CDTF">2022-05-13T13:49:40Z</dcterms:modified>
  <cp:category>python, programming, code, softuni</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0x0101000D461FD2BAC48847BF71EA25093C87E2</vt:lpwstr>
  </property>
</Properties>
</file>