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26"/>
  </p:notesMasterIdLst>
  <p:handoutMasterIdLst>
    <p:handoutMasterId r:id="rId27"/>
  </p:handoutMasterIdLst>
  <p:sldIdLst>
    <p:sldId id="274" r:id="rId5"/>
    <p:sldId id="276" r:id="rId6"/>
    <p:sldId id="492" r:id="rId7"/>
    <p:sldId id="533" r:id="rId8"/>
    <p:sldId id="534" r:id="rId9"/>
    <p:sldId id="615" r:id="rId10"/>
    <p:sldId id="616" r:id="rId11"/>
    <p:sldId id="539" r:id="rId12"/>
    <p:sldId id="538" r:id="rId13"/>
    <p:sldId id="540" r:id="rId14"/>
    <p:sldId id="541" r:id="rId15"/>
    <p:sldId id="617" r:id="rId16"/>
    <p:sldId id="618" r:id="rId17"/>
    <p:sldId id="619" r:id="rId18"/>
    <p:sldId id="620" r:id="rId19"/>
    <p:sldId id="496" r:id="rId20"/>
    <p:sldId id="401" r:id="rId21"/>
    <p:sldId id="614" r:id="rId22"/>
    <p:sldId id="608" r:id="rId23"/>
    <p:sldId id="405" r:id="rId24"/>
    <p:sldId id="4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JWT" id="{A5FF494A-4DEC-4CA6-8805-EE25CC2AF7AE}">
          <p14:sldIdLst>
            <p14:sldId id="533"/>
            <p14:sldId id="534"/>
            <p14:sldId id="615"/>
            <p14:sldId id="616"/>
          </p14:sldIdLst>
        </p14:section>
        <p14:section name="Authentication and authorization" id="{228B2CAB-F45B-4D3F-BCC4-D0821BAD196C}">
          <p14:sldIdLst>
            <p14:sldId id="539"/>
            <p14:sldId id="538"/>
            <p14:sldId id="540"/>
            <p14:sldId id="541"/>
            <p14:sldId id="617"/>
            <p14:sldId id="618"/>
            <p14:sldId id="619"/>
            <p14:sldId id="620"/>
          </p14:sldIdLst>
        </p14:section>
        <p14:section name="Demo" id="{16413FF6-4588-4503-A235-9D53B8556FC3}">
          <p14:sldIdLst>
            <p14:sldId id="496"/>
          </p14:sldIdLst>
        </p14:section>
        <p14:section name="Conclusion" id="{FF81BD71-7D4B-4578-A94F-9AF177F9D6AB}">
          <p14:sldIdLst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17.6.2022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573A9552-E0CB-448D-84B0-13E34B3D6D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DB0C31C-FA2F-4115-8D9A-044A09B4F14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2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43589A9-D587-4E51-97C4-320157F7DEA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DB8AD0EB-F493-429B-B104-84E3899AFB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9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8C42F98-BC27-4171-A24F-D7E014533505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48BF03CE-584E-4807-AE7C-7FE3566FA919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3F4279C-443F-4110-A3B2-40B266FAAC98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B4FEC29-7EF7-478F-BEBD-63DEFA989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03FF6CED-BC6B-4579-B82C-09CFB7965C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21E41848-CAD3-4AF1-990C-FC2477F4B2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A171F896-A031-4673-99ED-7DFBA9814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551EE00C-F5F3-4812-AB5E-C7AC5EAC3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4EEC3ECC-02ED-4D60-A384-A4B6B7C2F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319D34D2-3E5A-4095-80C3-FF2C1F4A6B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3CA2B6F9-C62F-477A-BD23-48059364FE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69E2BB8B-10FB-4C58-B081-EBC837EF6AE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694DCF4-1D53-4773-90AA-1196644BE97D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B8CE93E-7F3E-4991-83AA-8513336321F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FA471ED9-515E-4492-A19F-4E25F4B4B91D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BF8B71A-EF5A-414C-8B2C-F8CF09E5ED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B6D628F-986B-494D-A1A1-25FCF6ED632B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5F03C7A-8815-4C7E-963D-6875E2471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8A8B974-20A5-4B77-853A-627792F7AD7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DC11F1CC-DCC9-42BC-B1A0-C5735CBF6B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97B5D07-F9EF-4B77-8644-EC36EC6992F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11F71F0-93CA-456A-8621-8BC163E143B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77D2E562-E9B3-4AD2-944A-9DCA313083F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B728AC2-241E-4BB6-92D8-C64DAFB748C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4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988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280DCA42-0B53-4E65-9163-5B4ECC1220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754E7A4-BF77-462A-907F-7F25B43A20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973244E7-9DEE-4B9B-A151-AF8230DAE2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0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6FE30AD8-5FF0-49B9-A6CB-836D537556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500FCD92-E900-4F8A-9070-A275FC6E9C4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924D891C-989C-4A50-B86C-30E278869B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16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8567F4E-4CA1-47E8-992D-7A007A6B25A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F27A54D0-93C7-461B-8D05-0EEAD61E4A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1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339CF63-131F-4EC4-8787-BFC9797952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14EAB1A-3DFE-43A9-9864-019FE7DA55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8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3BD96BA-015C-4717-9D96-D74E2DEC0F1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C6C140-B5DA-4ABC-B614-32684B304D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4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A98D9C06-62EA-44F3-B035-3E405DDEE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4.pn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8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5.png"/><Relationship Id="rId15" Type="http://schemas.openxmlformats.org/officeDocument/2006/relationships/image" Target="../media/image30.jpeg"/><Relationship Id="rId23" Type="http://schemas.openxmlformats.org/officeDocument/2006/relationships/image" Target="../media/image3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2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Authentication, Authorization, and JWT</a:t>
            </a:r>
          </a:p>
        </p:txBody>
      </p:sp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869876A4-29CD-4389-94A6-E3B32D479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36F6D0F-0070-45D9-9299-E3605943C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5110" y="1108911"/>
            <a:ext cx="9974066" cy="5546589"/>
          </a:xfrm>
        </p:spPr>
        <p:txBody>
          <a:bodyPr>
            <a:normAutofit/>
          </a:bodyPr>
          <a:lstStyle/>
          <a:p>
            <a:r>
              <a:rPr lang="en-US" dirty="0">
                <a:latin typeface="Eina"/>
              </a:rPr>
              <a:t>A</a:t>
            </a:r>
            <a:r>
              <a:rPr lang="en-US" b="0" i="0" dirty="0">
                <a:effectLst/>
                <a:latin typeface="Eina"/>
              </a:rPr>
              <a:t>uthentication is the process of verifying who someone is</a:t>
            </a:r>
          </a:p>
          <a:p>
            <a:r>
              <a:rPr lang="en-US" dirty="0">
                <a:latin typeface="Eina"/>
              </a:rPr>
              <a:t>A</a:t>
            </a:r>
            <a:r>
              <a:rPr lang="en-US" b="0" i="0" dirty="0">
                <a:effectLst/>
                <a:latin typeface="Eina"/>
              </a:rPr>
              <a:t>uthorization is the process of verifying what specific applications, files, and data a user has access to</a:t>
            </a:r>
          </a:p>
          <a:p>
            <a:r>
              <a:rPr lang="en-US" b="0" i="0" dirty="0">
                <a:effectLst/>
                <a:latin typeface="Eina"/>
              </a:rPr>
              <a:t>Authentication works through passwords, one-time pins, biometric information, and other information provided or entered by the user</a:t>
            </a:r>
          </a:p>
          <a:p>
            <a:r>
              <a:rPr lang="en-US" b="0" i="0" dirty="0">
                <a:effectLst/>
                <a:latin typeface="Eina"/>
              </a:rPr>
              <a:t>Authorization works through settings that are implemented and maintained by the organization</a:t>
            </a:r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9979A32-C873-4C71-8AE5-EB6181F5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177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869876A4-29CD-4389-94A6-E3B32D479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36F6D0F-0070-45D9-9299-E3605943C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5617" y="1108911"/>
            <a:ext cx="9707414" cy="5546589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Eina"/>
              </a:rPr>
              <a:t>Authentication is the first step of a good identity and access management process</a:t>
            </a:r>
          </a:p>
          <a:p>
            <a:r>
              <a:rPr lang="en-US" b="0" i="0" dirty="0">
                <a:effectLst/>
                <a:latin typeface="Eina"/>
              </a:rPr>
              <a:t>Authorization always takes place after authentication</a:t>
            </a:r>
          </a:p>
          <a:p>
            <a:r>
              <a:rPr lang="en-US" b="0" i="0" dirty="0">
                <a:effectLst/>
                <a:latin typeface="Eina"/>
              </a:rPr>
              <a:t>Authentication is visible to and partially changeable by the user</a:t>
            </a:r>
          </a:p>
          <a:p>
            <a:r>
              <a:rPr lang="en-US" b="0" i="0" dirty="0">
                <a:effectLst/>
                <a:latin typeface="Eina"/>
              </a:rPr>
              <a:t>Authorization isn’t visible to or changeable by the user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9979A32-C873-4C71-8AE5-EB6181F5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(3)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944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Flask</a:t>
            </a:r>
          </a:p>
        </p:txBody>
      </p:sp>
      <p:sp>
        <p:nvSpPr>
          <p:cNvPr id="6" name="Текстово поле 6">
            <a:extLst>
              <a:ext uri="{FF2B5EF4-FFF2-40B4-BE49-F238E27FC236}">
                <a16:creationId xmlns:a16="http://schemas.microsoft.com/office/drawing/2014/main" id="{54BC3415-CCA8-5431-F899-3CC293552D80}"/>
              </a:ext>
            </a:extLst>
          </p:cNvPr>
          <p:cNvSpPr txBox="1"/>
          <p:nvPr/>
        </p:nvSpPr>
        <p:spPr>
          <a:xfrm>
            <a:off x="1317395" y="1775714"/>
            <a:ext cx="9557210" cy="4154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from </a:t>
            </a:r>
            <a:r>
              <a:rPr lang="en-US" sz="2400" b="1" dirty="0" err="1">
                <a:latin typeface="Consolas" panose="020B0609020204030204" pitchFamily="49" charset="0"/>
              </a:rPr>
              <a:t>flask_httpauth</a:t>
            </a:r>
            <a:r>
              <a:rPr lang="en-US" sz="2400" b="1" dirty="0">
                <a:latin typeface="Consolas" panose="020B0609020204030204" pitchFamily="49" charset="0"/>
              </a:rPr>
              <a:t> import </a:t>
            </a:r>
            <a:r>
              <a:rPr lang="en-US" sz="2400" b="1" dirty="0" err="1">
                <a:latin typeface="Consolas" panose="020B0609020204030204" pitchFamily="49" charset="0"/>
              </a:rPr>
              <a:t>HTTPTokenAuth</a:t>
            </a:r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auth = </a:t>
            </a:r>
            <a:r>
              <a:rPr lang="en-US" sz="2400" b="1" dirty="0" err="1">
                <a:latin typeface="Consolas" panose="020B0609020204030204" pitchFamily="49" charset="0"/>
              </a:rPr>
              <a:t>HTTPTokenAuth</a:t>
            </a:r>
            <a:r>
              <a:rPr lang="en-US" sz="2400" b="1" dirty="0">
                <a:latin typeface="Consolas" panose="020B0609020204030204" pitchFamily="49" charset="0"/>
              </a:rPr>
              <a:t>(scheme='Bearer')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@auth.verify_token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def </a:t>
            </a:r>
            <a:r>
              <a:rPr lang="en-US" sz="2400" b="1" dirty="0" err="1">
                <a:latin typeface="Consolas" panose="020B0609020204030204" pitchFamily="49" charset="0"/>
              </a:rPr>
              <a:t>verify_token</a:t>
            </a:r>
            <a:r>
              <a:rPr lang="en-US" sz="2400" b="1" dirty="0">
                <a:latin typeface="Consolas" panose="020B0609020204030204" pitchFamily="49" charset="0"/>
              </a:rPr>
              <a:t>(token):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try: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latin typeface="Consolas" panose="020B0609020204030204" pitchFamily="49" charset="0"/>
              </a:rPr>
              <a:t>user_id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User.decode_token</a:t>
            </a:r>
            <a:r>
              <a:rPr lang="en-US" sz="2400" b="1" dirty="0">
                <a:latin typeface="Consolas" panose="020B0609020204030204" pitchFamily="49" charset="0"/>
              </a:rPr>
              <a:t>(token)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return </a:t>
            </a:r>
            <a:r>
              <a:rPr lang="en-US" sz="2400" b="1" dirty="0" err="1">
                <a:latin typeface="Consolas" panose="020B0609020204030204" pitchFamily="49" charset="0"/>
              </a:rPr>
              <a:t>User.query.filter_by</a:t>
            </a:r>
            <a:r>
              <a:rPr lang="en-US" sz="2400" b="1" dirty="0">
                <a:latin typeface="Consolas" panose="020B0609020204030204" pitchFamily="49" charset="0"/>
              </a:rPr>
              <a:t>(id=</a:t>
            </a:r>
            <a:r>
              <a:rPr lang="en-US" sz="2400" b="1" dirty="0" err="1">
                <a:latin typeface="Consolas" panose="020B0609020204030204" pitchFamily="49" charset="0"/>
              </a:rPr>
              <a:t>user_id</a:t>
            </a:r>
            <a:r>
              <a:rPr lang="en-US" sz="2400" b="1" dirty="0">
                <a:latin typeface="Consolas" panose="020B0609020204030204" pitchFamily="49" charset="0"/>
              </a:rPr>
              <a:t>).first()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except Exception: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return 400</a:t>
            </a:r>
          </a:p>
        </p:txBody>
      </p:sp>
    </p:spTree>
    <p:extLst>
      <p:ext uri="{BB962C8B-B14F-4D97-AF65-F5344CB8AC3E}">
        <p14:creationId xmlns:p14="http://schemas.microsoft.com/office/powerpoint/2010/main" val="155521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Flask (2)</a:t>
            </a:r>
          </a:p>
        </p:txBody>
      </p:sp>
      <p:sp>
        <p:nvSpPr>
          <p:cNvPr id="6" name="Текстово поле 6">
            <a:extLst>
              <a:ext uri="{FF2B5EF4-FFF2-40B4-BE49-F238E27FC236}">
                <a16:creationId xmlns:a16="http://schemas.microsoft.com/office/drawing/2014/main" id="{54BC3415-CCA8-5431-F899-3CC293552D80}"/>
              </a:ext>
            </a:extLst>
          </p:cNvPr>
          <p:cNvSpPr txBox="1"/>
          <p:nvPr/>
        </p:nvSpPr>
        <p:spPr>
          <a:xfrm>
            <a:off x="1317395" y="2274838"/>
            <a:ext cx="9557210" cy="2308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 err="1">
                <a:latin typeface="Consolas" panose="020B0609020204030204" pitchFamily="49" charset="0"/>
              </a:rPr>
              <a:t>ClothesRouter</a:t>
            </a:r>
            <a:r>
              <a:rPr lang="en-US" sz="2400" b="1" dirty="0">
                <a:latin typeface="Consolas" panose="020B0609020204030204" pitchFamily="49" charset="0"/>
              </a:rPr>
              <a:t>(Resource):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@auth.login_required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def get(self):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latin typeface="Consolas" panose="020B0609020204030204" pitchFamily="49" charset="0"/>
              </a:rPr>
              <a:t>current_user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auth.current_user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clothes = </a:t>
            </a:r>
            <a:r>
              <a:rPr lang="en-US" sz="2400" b="1" dirty="0" err="1">
                <a:latin typeface="Consolas" panose="020B0609020204030204" pitchFamily="49" charset="0"/>
              </a:rPr>
              <a:t>Clothes.query.all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return {"data": clothes}, 200</a:t>
            </a:r>
          </a:p>
        </p:txBody>
      </p:sp>
    </p:spTree>
    <p:extLst>
      <p:ext uri="{BB962C8B-B14F-4D97-AF65-F5344CB8AC3E}">
        <p14:creationId xmlns:p14="http://schemas.microsoft.com/office/powerpoint/2010/main" val="300969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Flask (3) - Authorization</a:t>
            </a:r>
          </a:p>
        </p:txBody>
      </p:sp>
      <p:sp>
        <p:nvSpPr>
          <p:cNvPr id="6" name="Текстово поле 6">
            <a:extLst>
              <a:ext uri="{FF2B5EF4-FFF2-40B4-BE49-F238E27FC236}">
                <a16:creationId xmlns:a16="http://schemas.microsoft.com/office/drawing/2014/main" id="{54BC3415-CCA8-5431-F899-3CC293552D80}"/>
              </a:ext>
            </a:extLst>
          </p:cNvPr>
          <p:cNvSpPr txBox="1"/>
          <p:nvPr/>
        </p:nvSpPr>
        <p:spPr>
          <a:xfrm>
            <a:off x="1317395" y="1893701"/>
            <a:ext cx="9557210" cy="34163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def </a:t>
            </a:r>
            <a:r>
              <a:rPr lang="en-US" sz="2400" b="1" dirty="0" err="1">
                <a:latin typeface="Consolas" panose="020B0609020204030204" pitchFamily="49" charset="0"/>
              </a:rPr>
              <a:t>permission_required</a:t>
            </a:r>
            <a:r>
              <a:rPr lang="en-US" sz="2400" b="1" dirty="0">
                <a:latin typeface="Consolas" panose="020B0609020204030204" pitchFamily="49" charset="0"/>
              </a:rPr>
              <a:t>(permission):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def decorator(f):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def </a:t>
            </a:r>
            <a:r>
              <a:rPr lang="en-US" sz="2400" b="1" dirty="0" err="1">
                <a:latin typeface="Consolas" panose="020B0609020204030204" pitchFamily="49" charset="0"/>
              </a:rPr>
              <a:t>decorated_function</a:t>
            </a:r>
            <a:r>
              <a:rPr lang="en-US" sz="2400" b="1" dirty="0">
                <a:latin typeface="Consolas" panose="020B0609020204030204" pitchFamily="49" charset="0"/>
              </a:rPr>
              <a:t>(*</a:t>
            </a:r>
            <a:r>
              <a:rPr lang="en-US" sz="2400" b="1" dirty="0" err="1">
                <a:latin typeface="Consolas" panose="020B0609020204030204" pitchFamily="49" charset="0"/>
              </a:rPr>
              <a:t>args</a:t>
            </a:r>
            <a:r>
              <a:rPr lang="en-US" sz="2400" b="1" dirty="0">
                <a:latin typeface="Consolas" panose="020B0609020204030204" pitchFamily="49" charset="0"/>
              </a:rPr>
              <a:t>, **</a:t>
            </a:r>
            <a:r>
              <a:rPr lang="en-US" sz="2400" b="1" dirty="0" err="1">
                <a:latin typeface="Consolas" panose="020B0609020204030204" pitchFamily="49" charset="0"/>
              </a:rPr>
              <a:t>kwargs</a:t>
            </a:r>
            <a:r>
              <a:rPr lang="en-US" sz="2400" b="1" dirty="0">
                <a:latin typeface="Consolas" panose="020B0609020204030204" pitchFamily="49" charset="0"/>
              </a:rPr>
              <a:t>):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   user = </a:t>
            </a:r>
            <a:r>
              <a:rPr lang="en-US" sz="2400" b="1" dirty="0" err="1">
                <a:latin typeface="Consolas" panose="020B0609020204030204" pitchFamily="49" charset="0"/>
              </a:rPr>
              <a:t>auth.current_user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   if not </a:t>
            </a:r>
            <a:r>
              <a:rPr lang="en-US" sz="2400" b="1" dirty="0" err="1">
                <a:latin typeface="Consolas" panose="020B0609020204030204" pitchFamily="49" charset="0"/>
              </a:rPr>
              <a:t>user.role</a:t>
            </a:r>
            <a:r>
              <a:rPr lang="en-US" sz="2400" b="1" dirty="0">
                <a:latin typeface="Consolas" panose="020B0609020204030204" pitchFamily="49" charset="0"/>
              </a:rPr>
              <a:t> == permission: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       abort(403)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   return f(*</a:t>
            </a:r>
            <a:r>
              <a:rPr lang="en-US" sz="2400" b="1" dirty="0" err="1">
                <a:latin typeface="Consolas" panose="020B0609020204030204" pitchFamily="49" charset="0"/>
              </a:rPr>
              <a:t>args</a:t>
            </a:r>
            <a:r>
              <a:rPr lang="en-US" sz="2400" b="1" dirty="0">
                <a:latin typeface="Consolas" panose="020B0609020204030204" pitchFamily="49" charset="0"/>
              </a:rPr>
              <a:t>, **</a:t>
            </a:r>
            <a:r>
              <a:rPr lang="en-US" sz="2400" b="1" dirty="0" err="1">
                <a:latin typeface="Consolas" panose="020B0609020204030204" pitchFamily="49" charset="0"/>
              </a:rPr>
              <a:t>kwargs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return </a:t>
            </a:r>
            <a:r>
              <a:rPr lang="en-US" sz="2400" b="1" dirty="0" err="1">
                <a:latin typeface="Consolas" panose="020B0609020204030204" pitchFamily="49" charset="0"/>
              </a:rPr>
              <a:t>decorated_function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return decorator</a:t>
            </a:r>
          </a:p>
        </p:txBody>
      </p:sp>
    </p:spTree>
    <p:extLst>
      <p:ext uri="{BB962C8B-B14F-4D97-AF65-F5344CB8AC3E}">
        <p14:creationId xmlns:p14="http://schemas.microsoft.com/office/powerpoint/2010/main" val="307546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Flask (4) - Authorization</a:t>
            </a:r>
          </a:p>
        </p:txBody>
      </p:sp>
      <p:sp>
        <p:nvSpPr>
          <p:cNvPr id="6" name="Текстово поле 6">
            <a:extLst>
              <a:ext uri="{FF2B5EF4-FFF2-40B4-BE49-F238E27FC236}">
                <a16:creationId xmlns:a16="http://schemas.microsoft.com/office/drawing/2014/main" id="{54BC3415-CCA8-5431-F899-3CC293552D80}"/>
              </a:ext>
            </a:extLst>
          </p:cNvPr>
          <p:cNvSpPr txBox="1"/>
          <p:nvPr/>
        </p:nvSpPr>
        <p:spPr>
          <a:xfrm>
            <a:off x="1317395" y="1893701"/>
            <a:ext cx="9557210" cy="2677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 err="1">
                <a:latin typeface="Consolas" panose="020B0609020204030204" pitchFamily="49" charset="0"/>
              </a:rPr>
              <a:t>ClothesRouter</a:t>
            </a:r>
            <a:r>
              <a:rPr lang="en-US" sz="2400" b="1" dirty="0">
                <a:latin typeface="Consolas" panose="020B0609020204030204" pitchFamily="49" charset="0"/>
              </a:rPr>
              <a:t>(Resource):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@auth.login_required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@permission_required(is_admin)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def get(self):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latin typeface="Consolas" panose="020B0609020204030204" pitchFamily="49" charset="0"/>
              </a:rPr>
              <a:t>current_user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auth.current_user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clothes = </a:t>
            </a:r>
            <a:r>
              <a:rPr lang="en-US" sz="2400" b="1" dirty="0" err="1">
                <a:latin typeface="Consolas" panose="020B0609020204030204" pitchFamily="49" charset="0"/>
              </a:rPr>
              <a:t>Clothes.query.all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return {"data": clothes}, 200</a:t>
            </a:r>
          </a:p>
        </p:txBody>
      </p:sp>
    </p:spTree>
    <p:extLst>
      <p:ext uri="{BB962C8B-B14F-4D97-AF65-F5344CB8AC3E}">
        <p14:creationId xmlns:p14="http://schemas.microsoft.com/office/powerpoint/2010/main" val="224812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052297"/>
            <a:ext cx="10961783" cy="76808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9604"/>
            <a:ext cx="9049234" cy="5207396"/>
          </a:xfrm>
        </p:spPr>
        <p:txBody>
          <a:bodyPr>
            <a:normAutofit/>
          </a:bodyPr>
          <a:lstStyle/>
          <a:p>
            <a:r>
              <a:rPr lang="en-US" dirty="0"/>
              <a:t>JWT</a:t>
            </a:r>
          </a:p>
          <a:p>
            <a:r>
              <a:rPr lang="en-US" dirty="0"/>
              <a:t>Authentication and Authorization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#Flask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A65DF5-70B1-4F75-AAE9-91A38C1CCA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051054"/>
            <a:ext cx="10961783" cy="768084"/>
          </a:xfrm>
        </p:spPr>
        <p:txBody>
          <a:bodyPr/>
          <a:lstStyle/>
          <a:p>
            <a:r>
              <a:rPr lang="en-US" dirty="0"/>
              <a:t>JSON Web Tokens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1A6816-5B88-46A3-B43C-A34A1F1224A6}"/>
              </a:ext>
            </a:extLst>
          </p:cNvPr>
          <p:cNvSpPr/>
          <p:nvPr/>
        </p:nvSpPr>
        <p:spPr>
          <a:xfrm>
            <a:off x="4928053" y="1859340"/>
            <a:ext cx="233589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JWT</a:t>
            </a:r>
          </a:p>
        </p:txBody>
      </p:sp>
    </p:spTree>
    <p:extLst>
      <p:ext uri="{BB962C8B-B14F-4D97-AF65-F5344CB8AC3E}">
        <p14:creationId xmlns:p14="http://schemas.microsoft.com/office/powerpoint/2010/main" val="70036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9DAF3-B167-4A33-BF2F-99C3C8FB1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JSON Web Tokens (or JWTs) provide a means of transmitting information from the client to the server in a stateless, secure way.</a:t>
            </a:r>
          </a:p>
          <a:p>
            <a:r>
              <a:rPr lang="en-US" dirty="0"/>
              <a:t>Generated by signing user information via a secret key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650F71-B45C-4F0E-BE9A-5D6A123A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</p:spTree>
    <p:extLst>
      <p:ext uri="{BB962C8B-B14F-4D97-AF65-F5344CB8AC3E}">
        <p14:creationId xmlns:p14="http://schemas.microsoft.com/office/powerpoint/2010/main" val="379418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9DAF3-B167-4A33-BF2F-99C3C8FB1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Client provides email and password, which is sent to the server</a:t>
            </a:r>
          </a:p>
          <a:p>
            <a:r>
              <a:rPr lang="en-US" dirty="0"/>
              <a:t>Server then verifies that email and password are correct and responds with an auth token</a:t>
            </a:r>
          </a:p>
          <a:p>
            <a:r>
              <a:rPr lang="en-US" dirty="0"/>
              <a:t>Client stores the token and sends it along with all subsequent requests to the API</a:t>
            </a:r>
          </a:p>
          <a:p>
            <a:r>
              <a:rPr lang="en-US" dirty="0"/>
              <a:t>Server decodes the token and validates it</a:t>
            </a:r>
          </a:p>
          <a:p>
            <a:r>
              <a:rPr lang="en-US" dirty="0"/>
              <a:t>This cycle repeats until the token expires or is revoked. In the latter case, the server issues a new token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650F71-B45C-4F0E-BE9A-5D6A123A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</p:spTree>
    <p:extLst>
      <p:ext uri="{BB962C8B-B14F-4D97-AF65-F5344CB8AC3E}">
        <p14:creationId xmlns:p14="http://schemas.microsoft.com/office/powerpoint/2010/main" val="127094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Текстово поле 6">
            <a:extLst>
              <a:ext uri="{FF2B5EF4-FFF2-40B4-BE49-F238E27FC236}">
                <a16:creationId xmlns:a16="http://schemas.microsoft.com/office/drawing/2014/main" id="{54BC3415-CCA8-5431-F899-3CC293552D80}"/>
              </a:ext>
            </a:extLst>
          </p:cNvPr>
          <p:cNvSpPr txBox="1"/>
          <p:nvPr/>
        </p:nvSpPr>
        <p:spPr>
          <a:xfrm>
            <a:off x="1415590" y="1978542"/>
            <a:ext cx="9360817" cy="44935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def </a:t>
            </a:r>
            <a:r>
              <a:rPr lang="en-US" sz="2200" b="1" dirty="0" err="1">
                <a:latin typeface="Consolas" panose="020B0609020204030204" pitchFamily="49" charset="0"/>
              </a:rPr>
              <a:t>encode_token</a:t>
            </a:r>
            <a:r>
              <a:rPr lang="en-US" sz="2200" b="1" dirty="0">
                <a:latin typeface="Consolas" panose="020B0609020204030204" pitchFamily="49" charset="0"/>
              </a:rPr>
              <a:t>(self):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try: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payload =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    'exp': </a:t>
            </a:r>
            <a:r>
              <a:rPr lang="en-US" sz="2200" b="1" dirty="0" err="1">
                <a:latin typeface="Consolas" panose="020B0609020204030204" pitchFamily="49" charset="0"/>
              </a:rPr>
              <a:t>datetime.utcnow</a:t>
            </a:r>
            <a:r>
              <a:rPr lang="en-US" sz="2200" b="1" dirty="0">
                <a:latin typeface="Consolas" panose="020B0609020204030204" pitchFamily="49" charset="0"/>
              </a:rPr>
              <a:t>() + </a:t>
            </a:r>
            <a:r>
              <a:rPr lang="en-US" sz="2200" b="1" dirty="0" err="1">
                <a:latin typeface="Consolas" panose="020B0609020204030204" pitchFamily="49" charset="0"/>
              </a:rPr>
              <a:t>timedelta</a:t>
            </a:r>
            <a:r>
              <a:rPr lang="en-US" sz="2200" b="1" dirty="0">
                <a:latin typeface="Consolas" panose="020B0609020204030204" pitchFamily="49" charset="0"/>
              </a:rPr>
              <a:t>(days=2),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    'sub': self.id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return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jwt.encode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 payload,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 key=config('SECRET_KEY'),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 algorithm='HS256'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except Exception as e: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raise e</a:t>
            </a:r>
          </a:p>
        </p:txBody>
      </p:sp>
      <p:sp>
        <p:nvSpPr>
          <p:cNvPr id="8" name="Текстово поле 9">
            <a:extLst>
              <a:ext uri="{FF2B5EF4-FFF2-40B4-BE49-F238E27FC236}">
                <a16:creationId xmlns:a16="http://schemas.microsoft.com/office/drawing/2014/main" id="{34682ACA-56C1-B867-D524-D68364A104A3}"/>
              </a:ext>
            </a:extLst>
          </p:cNvPr>
          <p:cNvSpPr txBox="1"/>
          <p:nvPr/>
        </p:nvSpPr>
        <p:spPr>
          <a:xfrm>
            <a:off x="1415590" y="1428661"/>
            <a:ext cx="9360817" cy="430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pip install </a:t>
            </a:r>
            <a:r>
              <a:rPr lang="en-US" sz="2200" b="1" dirty="0" err="1">
                <a:latin typeface="Consolas" panose="020B0609020204030204" pitchFamily="49" charset="0"/>
              </a:rPr>
              <a:t>pyjwt</a:t>
            </a:r>
            <a:endParaRPr lang="bg-BG" sz="2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58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A65DF5-70B1-4F75-AAE9-91A38C1CCA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051053"/>
            <a:ext cx="10961783" cy="1474033"/>
          </a:xfrm>
        </p:spPr>
        <p:txBody>
          <a:bodyPr/>
          <a:lstStyle/>
          <a:p>
            <a:r>
              <a:rPr lang="en-US" dirty="0"/>
              <a:t>Authentication and </a:t>
            </a:r>
            <a:br>
              <a:rPr lang="en-US" dirty="0"/>
            </a:br>
            <a:r>
              <a:rPr lang="en-US" dirty="0"/>
              <a:t>Authorization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16763C8F-FDFA-492E-8DD7-3273292F9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890" y="663514"/>
            <a:ext cx="81343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6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869876A4-29CD-4389-94A6-E3B32D479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36F6D0F-0070-45D9-9299-E3605943C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7336" y="1121143"/>
            <a:ext cx="9916998" cy="5546589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Eina"/>
              </a:rPr>
              <a:t>While authentication and authorization are often used interchangeably, they are separate processes used to protect an organization from cyber-attacks</a:t>
            </a:r>
          </a:p>
          <a:p>
            <a:r>
              <a:rPr lang="en-US" b="0" i="0" dirty="0">
                <a:effectLst/>
                <a:latin typeface="Eina"/>
              </a:rPr>
              <a:t>As data breaches continue to escalate in both frequency and scope, authentication and authorization are the first line of defense to prevent confidential data from falling into the wrong hands</a:t>
            </a:r>
          </a:p>
          <a:p>
            <a:r>
              <a:rPr lang="en-US" b="0" i="0" dirty="0">
                <a:effectLst/>
                <a:latin typeface="Eina"/>
              </a:rPr>
              <a:t>As a result, strong authentication and authorization methods should be a critical part of every application's overall security strategy</a:t>
            </a:r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9979A32-C873-4C71-8AE5-EB6181F5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7374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6DA865-5C6B-4888-897A-02A06D062434}">
  <ds:schemaRefs>
    <ds:schemaRef ds:uri="b1da4528-fe13-414f-b133-a49aeaaa47fa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</TotalTime>
  <Words>888</Words>
  <Application>Microsoft Office PowerPoint</Application>
  <PresentationFormat>Widescreen</PresentationFormat>
  <Paragraphs>131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Eina</vt:lpstr>
      <vt:lpstr>Wingdings</vt:lpstr>
      <vt:lpstr>Wingdings 2</vt:lpstr>
      <vt:lpstr>1_SoftUni</vt:lpstr>
      <vt:lpstr>Authentication, Authorization, and JWT</vt:lpstr>
      <vt:lpstr>Table of Contents</vt:lpstr>
      <vt:lpstr>Have a Question?</vt:lpstr>
      <vt:lpstr>JSON Web Tokens </vt:lpstr>
      <vt:lpstr>JWT</vt:lpstr>
      <vt:lpstr>JWT</vt:lpstr>
      <vt:lpstr>Example</vt:lpstr>
      <vt:lpstr>Authentication and  Authorization</vt:lpstr>
      <vt:lpstr>Definition (1)</vt:lpstr>
      <vt:lpstr>Definition (2)</vt:lpstr>
      <vt:lpstr>Definition (3)</vt:lpstr>
      <vt:lpstr>Example in Flask</vt:lpstr>
      <vt:lpstr>Example in Flask (2)</vt:lpstr>
      <vt:lpstr>Example in Flask (3) - Authorization</vt:lpstr>
      <vt:lpstr>Example in Flask (4) - Authorization</vt:lpstr>
      <vt:lpstr>Live Demo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- Models and MTV Pattern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128</cp:revision>
  <dcterms:created xsi:type="dcterms:W3CDTF">2018-05-23T13:08:44Z</dcterms:created>
  <dcterms:modified xsi:type="dcterms:W3CDTF">2022-06-17T10:42:06Z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