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2"/>
  </p:notesMasterIdLst>
  <p:handoutMasterIdLst>
    <p:handoutMasterId r:id="rId23"/>
  </p:handoutMasterIdLst>
  <p:sldIdLst>
    <p:sldId id="394" r:id="rId2"/>
    <p:sldId id="476" r:id="rId3"/>
    <p:sldId id="508" r:id="rId4"/>
    <p:sldId id="614" r:id="rId5"/>
    <p:sldId id="608" r:id="rId6"/>
    <p:sldId id="535" r:id="rId7"/>
    <p:sldId id="479" r:id="rId8"/>
    <p:sldId id="512" r:id="rId9"/>
    <p:sldId id="536" r:id="rId10"/>
    <p:sldId id="596" r:id="rId11"/>
    <p:sldId id="483" r:id="rId12"/>
    <p:sldId id="551" r:id="rId13"/>
    <p:sldId id="415" r:id="rId14"/>
    <p:sldId id="520" r:id="rId15"/>
    <p:sldId id="594" r:id="rId16"/>
    <p:sldId id="282" r:id="rId17"/>
    <p:sldId id="522" r:id="rId18"/>
    <p:sldId id="401" r:id="rId19"/>
    <p:sldId id="405" r:id="rId20"/>
    <p:sldId id="4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7CEFE76-0D92-4ECD-A7AE-B45239720B57}">
          <p14:sldIdLst>
            <p14:sldId id="394"/>
            <p14:sldId id="476"/>
            <p14:sldId id="508"/>
          </p14:sldIdLst>
        </p14:section>
        <p14:section name="Partners" id="{22899746-ACF4-48E4-8698-BA052D628377}">
          <p14:sldIdLst>
            <p14:sldId id="614"/>
            <p14:sldId id="608"/>
          </p14:sldIdLst>
        </p14:section>
        <p14:section name="Course Objective" id="{38EDA8F8-2B1A-4660-9AA1-51D5D1D2D4C8}">
          <p14:sldIdLst>
            <p14:sldId id="535"/>
            <p14:sldId id="479"/>
          </p14:sldIdLst>
        </p14:section>
        <p14:section name="Exam" id="{D24882CC-349A-483E-91AB-8F484E443EEC}">
          <p14:sldIdLst>
            <p14:sldId id="512"/>
            <p14:sldId id="536"/>
            <p14:sldId id="596"/>
          </p14:sldIdLst>
        </p14:section>
        <p14:section name="Team" id="{40CAFEF6-FE20-4851-889D-14E8131F05C8}">
          <p14:sldIdLst>
            <p14:sldId id="483"/>
            <p14:sldId id="551"/>
          </p14:sldIdLst>
        </p14:section>
        <p14:section name="Course Organization" id="{39D4978A-F081-4FDA-84F9-2C11BED80BA3}">
          <p14:sldIdLst>
            <p14:sldId id="415"/>
            <p14:sldId id="520"/>
            <p14:sldId id="594"/>
            <p14:sldId id="282"/>
            <p14:sldId id="522"/>
            <p14:sldId id="401"/>
          </p14:sldIdLst>
        </p14:section>
        <p14:section name="Conclusion" id="{70BCAA68-B98F-44B8-948E-0009AF2D30E0}">
          <p14:sldIdLst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470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1.6.2022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BED9DB9-C712-4E4B-A213-BBF525833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411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DA39FA-6DB3-40FD-B079-165A80286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1589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6CC53E5-CF1B-4393-8B8A-7EF8768B55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2873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19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8EA82F3-17C1-4EB5-BC43-30B5F2BBB9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7056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A27C04-0FA1-4774-BD8E-58EB618845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9300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B5F0D4-14F7-4381-9736-0D09E2D472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4538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54827EC-DD91-4D35-AE19-0E6E9D316A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009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44D1ED0-4CF2-48F5-8601-EF19DBFF30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61176CCE-C3CD-48FC-A363-C9C6B2F9C7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1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02F695C-9F40-4BDE-AEE4-EE797F51CA6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4236D8A-9B04-45F8-B77A-7C90CF2B21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8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E030181-A088-4EDD-8DDE-1513AA32D22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783294F7-377E-4FDE-ACE9-234E2C33688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8026D843-283F-436B-AAB7-380A4AD7465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42FD576-C21D-443D-9B73-A2B88194E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38768FDA-4969-4493-92B2-4FC5947905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1216FEE-BDE4-4455-85E9-0DB76F8DE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85757D8D-A59F-49B0-8E6F-147C5E73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9C46B9D5-E39A-4711-AD51-59D98E677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84D0005-71D8-43E6-BF4A-A722262F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DCE3C48-8FED-42B6-8834-FFB04B29C0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ED79F8B-1C43-4037-8070-54A495219F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086480B1-4F23-47F8-8C9A-E4A583930EC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E9C430F3-BD4C-4575-BE98-94BD331592C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83047C6-45DD-4A6E-BDF0-9EDF332DA11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E765456-C93E-4140-B48B-640E39889E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A1F1997-D421-44DD-B450-32C07CC5DC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4BC72550-E848-4E47-8509-9B0E4BFFA0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9DE12F7-2B75-495E-B6EC-B3B237B8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4DE2925-F36E-4DD6-AA59-0A9A3670FF4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4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1C43AE09-DE35-4686-862E-5E5E4309AB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6EAF131-FAAC-45C9-AAC5-29662E2FBF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FCFB34C-7F6A-465E-AE2A-8739B7596A8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54BF032-AFA8-4D54-802D-F636E7E20454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418F2A3B-CFCB-4EBF-8462-6E2EA674E9B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9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96548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90454A8-8DED-41FA-8C64-98C59ED05AC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26EA1B0-5C01-4B1F-A7D5-69585F52AE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7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83B923C4-F02D-4169-A71A-ED47E08A19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9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177DF36-5BBE-4A33-8858-3556FD80B9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5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50D9555-E13D-4A67-8313-A5A265A0FE6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0F4EBEF-C2A0-467A-9B0F-5FE1D0EE18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46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2562327-834D-41B7-8EB4-A03A103927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884463E-D640-483D-95CD-BACDF8A390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0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FD77484E-1466-4B8B-A7AB-A7354212EEC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E0CB74C-3F21-4FFA-94BF-B00D6E1DC2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6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001D526-445B-4E2E-A3FC-CF4EA763881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A4EFFF-377A-45B9-A482-3A9379B000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70F905C-78B1-4486-9420-F27765711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5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s://softuni.bg/trainings/3815/web-applications-with-flask-june-2022" TargetMode="External"/><Relationship Id="rId7" Type="http://schemas.openxmlformats.org/officeDocument/2006/relationships/hyperlink" Target="https://www.facebook.com/groups/WebApplicationswithFlaskJune202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hyperlink" Target="https://softuni.bg/forum/categories/825/flask-web-application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.d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pp.sli.do/event/yyiiqobk/live/question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4.pn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8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5.png"/><Relationship Id="rId15" Type="http://schemas.openxmlformats.org/officeDocument/2006/relationships/image" Target="../media/image30.jpeg"/><Relationship Id="rId23" Type="http://schemas.openxmlformats.org/officeDocument/2006/relationships/image" Target="../media/image34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2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7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1315728"/>
          </a:xfrm>
        </p:spPr>
        <p:txBody>
          <a:bodyPr>
            <a:normAutofit/>
          </a:bodyPr>
          <a:lstStyle/>
          <a:p>
            <a:r>
              <a:rPr lang="en-US"/>
              <a:t>Course Introduction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</p:spPr>
        <p:txBody>
          <a:bodyPr>
            <a:normAutofit/>
          </a:bodyPr>
          <a:lstStyle/>
          <a:p>
            <a:r>
              <a:rPr lang="en-US"/>
              <a:t>Web Applications with Flask</a:t>
            </a:r>
            <a:endParaRPr lang="en-US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9988BD1C-B998-4A7E-B6B4-84F31288B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00" y="1919196"/>
            <a:ext cx="1848760" cy="237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2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321675" cy="5546589"/>
          </a:xfrm>
        </p:spPr>
        <p:txBody>
          <a:bodyPr>
            <a:normAutofit/>
          </a:bodyPr>
          <a:lstStyle/>
          <a:p>
            <a:r>
              <a:rPr lang="en-GB" sz="3400" dirty="0"/>
              <a:t>Available </a:t>
            </a:r>
            <a:r>
              <a:rPr lang="en-US" sz="3400" dirty="0"/>
              <a:t>during the </a:t>
            </a:r>
            <a:r>
              <a:rPr lang="en-US" sz="3400" b="1" dirty="0">
                <a:solidFill>
                  <a:schemeClr val="bg1"/>
                </a:solidFill>
              </a:rPr>
              <a:t>project defense time scope</a:t>
            </a:r>
          </a:p>
          <a:p>
            <a:pPr lvl="1"/>
            <a:r>
              <a:rPr lang="en-US" sz="3200" dirty="0"/>
              <a:t>Multiple-choice with </a:t>
            </a:r>
            <a:r>
              <a:rPr lang="en-US" sz="3200" b="1" dirty="0">
                <a:solidFill>
                  <a:schemeClr val="bg1"/>
                </a:solidFill>
              </a:rPr>
              <a:t>1 or more</a:t>
            </a:r>
            <a:r>
              <a:rPr lang="en-US" sz="3200" dirty="0"/>
              <a:t> correct answers</a:t>
            </a:r>
            <a:endParaRPr lang="en-GB" sz="3200" dirty="0"/>
          </a:p>
          <a:p>
            <a:pPr lvl="1"/>
            <a:r>
              <a:rPr lang="en-US" sz="3200" dirty="0"/>
              <a:t>English</a:t>
            </a:r>
            <a:endParaRPr lang="en-GB" sz="3200" dirty="0"/>
          </a:p>
          <a:p>
            <a:r>
              <a:rPr lang="en-GB" sz="3400" dirty="0"/>
              <a:t>Automated quiz system</a:t>
            </a:r>
          </a:p>
          <a:p>
            <a:r>
              <a:rPr lang="en-GB" sz="3400" dirty="0"/>
              <a:t>You can submit your answers just </a:t>
            </a:r>
            <a:r>
              <a:rPr lang="en-GB" sz="3400" b="1" dirty="0">
                <a:solidFill>
                  <a:schemeClr val="bg1"/>
                </a:solidFill>
              </a:rPr>
              <a:t>one time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en-GB" sz="3200" dirty="0"/>
              <a:t>You can </a:t>
            </a:r>
            <a:r>
              <a:rPr lang="en-US" sz="3200" dirty="0"/>
              <a:t>navigate through</a:t>
            </a:r>
            <a:r>
              <a:rPr lang="en-GB" sz="3200" dirty="0"/>
              <a:t> the questions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Exam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6134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A970BB-A8E1-4981-AEF9-56E0D4D810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887FCE60-E079-4329-90A8-C8783EF6B1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96125"/>
            <a:ext cx="12008498" cy="5528766"/>
          </a:xfrm>
        </p:spPr>
        <p:txBody>
          <a:bodyPr>
            <a:normAutofit/>
          </a:bodyPr>
          <a:lstStyle/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GB" sz="3400" dirty="0"/>
              <a:t>Senior Python Software Engineer at </a:t>
            </a:r>
            <a:r>
              <a:rPr lang="en-GB" sz="3400" dirty="0" err="1"/>
              <a:t>Nmible</a:t>
            </a:r>
            <a:endParaRPr lang="en-GB" sz="3400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GB" sz="3400" dirty="0"/>
              <a:t>Full Stack Freelance Developer </a:t>
            </a:r>
            <a:endParaRPr lang="bg-BG" sz="3400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Python, Django, Flask, </a:t>
            </a:r>
            <a:r>
              <a:rPr lang="en-US" sz="3400" dirty="0" err="1"/>
              <a:t>FastAPI</a:t>
            </a:r>
            <a:endParaRPr lang="bg-BG" sz="3400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Docker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Angular 2+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DevOps Enthusiast</a:t>
            </a:r>
            <a:endParaRPr lang="bg-BG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Ines Ivanova Kenova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07DC44-1711-45A5-8AC2-2C2AD98FFC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00" y="2010498"/>
            <a:ext cx="4798794" cy="31991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9298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329D-9667-45C7-B830-3ED6714EA7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8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190405" y="63043"/>
            <a:ext cx="10450593" cy="882654"/>
          </a:xfrm>
        </p:spPr>
        <p:txBody>
          <a:bodyPr>
            <a:noAutofit/>
          </a:bodyPr>
          <a:lstStyle/>
          <a:p>
            <a:r>
              <a:rPr lang="en-US" sz="4000" dirty="0"/>
              <a:t>Course Timeline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4734" y="1507179"/>
            <a:ext cx="1351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000" b="1" dirty="0"/>
              <a:t>6</a:t>
            </a:r>
            <a:r>
              <a:rPr lang="en-GB" sz="2000" b="1" dirty="0"/>
              <a:t>-</a:t>
            </a:r>
            <a:r>
              <a:rPr lang="en-US" sz="2000" b="1" dirty="0"/>
              <a:t>Jun</a:t>
            </a:r>
            <a:r>
              <a:rPr lang="en-GB" sz="2000" b="1" dirty="0"/>
              <a:t>-202</a:t>
            </a:r>
            <a:r>
              <a:rPr lang="bg-BG" sz="2000" b="1" dirty="0"/>
              <a:t>2</a:t>
            </a:r>
            <a:endParaRPr lang="en-GB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113970" y="1509772"/>
            <a:ext cx="1535998" cy="3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4-Sep</a:t>
            </a:r>
            <a:r>
              <a:rPr lang="en-GB" sz="2000" b="1" dirty="0"/>
              <a:t>-2022</a:t>
            </a:r>
            <a:endParaRPr lang="en-US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567520" y="2876044"/>
            <a:ext cx="10862480" cy="339512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Web Applications with Flask</a:t>
            </a:r>
            <a:endParaRPr lang="en-GB" sz="2000" b="1" dirty="0">
              <a:solidFill>
                <a:schemeClr val="bg2"/>
              </a:solidFill>
            </a:endParaRPr>
          </a:p>
          <a:p>
            <a:pPr algn="ctr"/>
            <a:endParaRPr lang="en-GB" sz="2000" b="1" dirty="0">
              <a:solidFill>
                <a:schemeClr val="bg2"/>
              </a:solidFill>
            </a:endParaRPr>
          </a:p>
          <a:p>
            <a:pPr algn="ctr"/>
            <a:r>
              <a:rPr lang="en-GB" sz="2000" b="1" dirty="0">
                <a:solidFill>
                  <a:schemeClr val="bg2"/>
                </a:solidFill>
              </a:rPr>
              <a:t>8 weeks * 1 times / week</a:t>
            </a:r>
          </a:p>
          <a:p>
            <a:pPr algn="ctr"/>
            <a:r>
              <a:rPr lang="bg-BG" sz="2000" b="1" dirty="0">
                <a:solidFill>
                  <a:schemeClr val="bg2"/>
                </a:solidFill>
              </a:rPr>
              <a:t>9</a:t>
            </a:r>
            <a:r>
              <a:rPr lang="en-GB" sz="2000" b="1" dirty="0">
                <a:solidFill>
                  <a:schemeClr val="bg2"/>
                </a:solidFill>
              </a:rPr>
              <a:t> credits</a:t>
            </a:r>
          </a:p>
          <a:p>
            <a:pPr algn="ctr"/>
            <a:endParaRPr lang="en-GB" sz="2000" b="1" dirty="0">
              <a:solidFill>
                <a:schemeClr val="bg2"/>
              </a:solidFill>
            </a:endParaRPr>
          </a:p>
          <a:p>
            <a:pPr algn="ctr"/>
            <a:r>
              <a:rPr lang="en-GB" sz="2000" b="1" dirty="0">
                <a:solidFill>
                  <a:schemeClr val="bg2"/>
                </a:solidFill>
              </a:rPr>
              <a:t>Start: </a:t>
            </a:r>
            <a:r>
              <a:rPr lang="en-US" sz="2000" b="1" dirty="0">
                <a:solidFill>
                  <a:schemeClr val="bg2"/>
                </a:solidFill>
              </a:rPr>
              <a:t>6</a:t>
            </a:r>
            <a:r>
              <a:rPr lang="en-GB" sz="2000" b="1" dirty="0">
                <a:solidFill>
                  <a:schemeClr val="bg2"/>
                </a:solidFill>
              </a:rPr>
              <a:t>-Jun-2022</a:t>
            </a:r>
          </a:p>
          <a:p>
            <a:pPr algn="ctr"/>
            <a:endParaRPr lang="en-GB" sz="2000" b="1" dirty="0">
              <a:solidFill>
                <a:schemeClr val="bg2"/>
              </a:solidFill>
            </a:endParaRPr>
          </a:p>
          <a:p>
            <a:pPr algn="ctr"/>
            <a:r>
              <a:rPr lang="en-GB" sz="2000" b="1" dirty="0">
                <a:solidFill>
                  <a:schemeClr val="bg2"/>
                </a:solidFill>
              </a:rPr>
              <a:t>Exam: 28</a:t>
            </a:r>
            <a:r>
              <a:rPr lang="en-US" sz="2000" b="1" dirty="0">
                <a:solidFill>
                  <a:schemeClr val="bg2"/>
                </a:solidFill>
              </a:rPr>
              <a:t>-Aug</a:t>
            </a:r>
            <a:r>
              <a:rPr lang="en-GB" sz="2000" b="1" dirty="0">
                <a:solidFill>
                  <a:schemeClr val="bg2"/>
                </a:solidFill>
              </a:rPr>
              <a:t>-2022</a:t>
            </a:r>
          </a:p>
          <a:p>
            <a:pPr algn="ctr"/>
            <a:endParaRPr lang="en-US" sz="2000" b="1" dirty="0">
              <a:solidFill>
                <a:schemeClr val="bg2"/>
              </a:solidFill>
            </a:endParaRPr>
          </a:p>
          <a:p>
            <a:pPr algn="ctr"/>
            <a:r>
              <a:rPr lang="en-GB" sz="2000" b="1" dirty="0">
                <a:solidFill>
                  <a:schemeClr val="bg2"/>
                </a:solidFill>
              </a:rPr>
              <a:t>Exam Retake: </a:t>
            </a:r>
            <a:r>
              <a:rPr lang="en-US" sz="2000" b="1" dirty="0">
                <a:solidFill>
                  <a:schemeClr val="bg2"/>
                </a:solidFill>
              </a:rPr>
              <a:t>4-Sep</a:t>
            </a:r>
            <a:r>
              <a:rPr lang="en-GB" sz="2000" b="1" dirty="0">
                <a:solidFill>
                  <a:schemeClr val="bg2"/>
                </a:solidFill>
              </a:rPr>
              <a:t>-2022</a:t>
            </a:r>
            <a:endParaRPr lang="en-US" sz="2000" b="1" dirty="0">
              <a:solidFill>
                <a:schemeClr val="bg2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567520" y="2249542"/>
            <a:ext cx="10862480" cy="9458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520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795133" y="1990562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295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30000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8FD054-D5B6-4C0C-9C0A-CBB3BFB04818}"/>
              </a:ext>
            </a:extLst>
          </p:cNvPr>
          <p:cNvCxnSpPr>
            <a:cxnSpLocks/>
          </p:cNvCxnSpPr>
          <p:nvPr/>
        </p:nvCxnSpPr>
        <p:spPr>
          <a:xfrm>
            <a:off x="6110689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A35A81-16D6-4029-9237-EF333323BB4C}"/>
              </a:ext>
            </a:extLst>
          </p:cNvPr>
          <p:cNvCxnSpPr/>
          <p:nvPr/>
        </p:nvCxnSpPr>
        <p:spPr>
          <a:xfrm>
            <a:off x="19812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1B54DC-6C89-437D-B00D-6D9DBA41F4BB}"/>
              </a:ext>
            </a:extLst>
          </p:cNvPr>
          <p:cNvCxnSpPr/>
          <p:nvPr/>
        </p:nvCxnSpPr>
        <p:spPr>
          <a:xfrm>
            <a:off x="26670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9F26F6-7277-4D9A-A64D-183DB8A500B6}"/>
              </a:ext>
            </a:extLst>
          </p:cNvPr>
          <p:cNvCxnSpPr/>
          <p:nvPr/>
        </p:nvCxnSpPr>
        <p:spPr>
          <a:xfrm>
            <a:off x="3352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117A6E-6CF8-4F56-B022-9B89F2DAC099}"/>
              </a:ext>
            </a:extLst>
          </p:cNvPr>
          <p:cNvCxnSpPr/>
          <p:nvPr/>
        </p:nvCxnSpPr>
        <p:spPr>
          <a:xfrm>
            <a:off x="40386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60C678-AFB3-4700-A8BA-0EB7E03D18C6}"/>
              </a:ext>
            </a:extLst>
          </p:cNvPr>
          <p:cNvCxnSpPr/>
          <p:nvPr/>
        </p:nvCxnSpPr>
        <p:spPr>
          <a:xfrm>
            <a:off x="4724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411A1DC-B584-4F8D-BBE8-FBDC0F9B4B35}"/>
              </a:ext>
            </a:extLst>
          </p:cNvPr>
          <p:cNvSpPr txBox="1"/>
          <p:nvPr/>
        </p:nvSpPr>
        <p:spPr>
          <a:xfrm>
            <a:off x="8056754" y="1507179"/>
            <a:ext cx="1535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28-Aug</a:t>
            </a:r>
            <a:r>
              <a:rPr lang="en-GB" sz="2000" b="1" dirty="0"/>
              <a:t>-2022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16A8CE-48D4-4B20-8926-F03518EFFAA9}"/>
              </a:ext>
            </a:extLst>
          </p:cNvPr>
          <p:cNvCxnSpPr>
            <a:cxnSpLocks/>
          </p:cNvCxnSpPr>
          <p:nvPr/>
        </p:nvCxnSpPr>
        <p:spPr>
          <a:xfrm>
            <a:off x="6781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23F3E7-A785-4D74-8C0E-B1ADA8D14FBD}"/>
              </a:ext>
            </a:extLst>
          </p:cNvPr>
          <p:cNvCxnSpPr>
            <a:cxnSpLocks/>
          </p:cNvCxnSpPr>
          <p:nvPr/>
        </p:nvCxnSpPr>
        <p:spPr>
          <a:xfrm>
            <a:off x="7452911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D6D175-8E30-496C-986E-ECEB94C89344}"/>
              </a:ext>
            </a:extLst>
          </p:cNvPr>
          <p:cNvCxnSpPr>
            <a:cxnSpLocks/>
          </p:cNvCxnSpPr>
          <p:nvPr/>
        </p:nvCxnSpPr>
        <p:spPr>
          <a:xfrm>
            <a:off x="812402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E3DA3F-5F09-45F2-9DD1-3ACCD11A32A0}"/>
              </a:ext>
            </a:extLst>
          </p:cNvPr>
          <p:cNvCxnSpPr>
            <a:cxnSpLocks/>
          </p:cNvCxnSpPr>
          <p:nvPr/>
        </p:nvCxnSpPr>
        <p:spPr>
          <a:xfrm>
            <a:off x="8795133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32A9F6-4275-4A2C-846E-E2821ED4EF1C}"/>
              </a:ext>
            </a:extLst>
          </p:cNvPr>
          <p:cNvCxnSpPr>
            <a:cxnSpLocks/>
          </p:cNvCxnSpPr>
          <p:nvPr/>
        </p:nvCxnSpPr>
        <p:spPr>
          <a:xfrm>
            <a:off x="9466244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A9F349-D325-432A-902A-9AB267731906}"/>
              </a:ext>
            </a:extLst>
          </p:cNvPr>
          <p:cNvCxnSpPr>
            <a:cxnSpLocks/>
          </p:cNvCxnSpPr>
          <p:nvPr/>
        </p:nvCxnSpPr>
        <p:spPr>
          <a:xfrm>
            <a:off x="10137355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Slide Number">
            <a:extLst>
              <a:ext uri="{FF2B5EF4-FFF2-40B4-BE49-F238E27FC236}">
                <a16:creationId xmlns:a16="http://schemas.microsoft.com/office/drawing/2014/main" id="{0212BD41-0204-4982-8218-725B86CAB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C8FD054-D5B6-4C0C-9C0A-CBB3BFB04818}"/>
              </a:ext>
            </a:extLst>
          </p:cNvPr>
          <p:cNvCxnSpPr>
            <a:cxnSpLocks/>
          </p:cNvCxnSpPr>
          <p:nvPr/>
        </p:nvCxnSpPr>
        <p:spPr>
          <a:xfrm>
            <a:off x="5421000" y="2124000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55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0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94244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543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899578" y="2786253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  <a:br>
              <a:rPr lang="bg-BG" sz="2400" b="1" dirty="0"/>
            </a:br>
            <a:r>
              <a:rPr lang="bg-BG" sz="2400" b="1" dirty="0"/>
              <a:t>100%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884244-C7EF-4AF3-9687-5614FD5149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968149" y="1688512"/>
            <a:ext cx="2948472" cy="34559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6DCCBB-120A-47FD-A89F-3688337F21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974785" y="1701009"/>
            <a:ext cx="2948472" cy="34559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C469E8-0124-4BA0-A686-CD244843A761}"/>
              </a:ext>
            </a:extLst>
          </p:cNvPr>
          <p:cNvSpPr txBox="1"/>
          <p:nvPr/>
        </p:nvSpPr>
        <p:spPr>
          <a:xfrm>
            <a:off x="1056000" y="2593506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277484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67B1701E-30EB-4464-9117-98468ECA98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37006" y="1911551"/>
            <a:ext cx="11068994" cy="54114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  <a:hlinkClick r:id="rId3"/>
              </a:rPr>
              <a:t>https://softuni.bg/trainings/3815/web-applications-with-flask-june-2022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7006" y="3320211"/>
            <a:ext cx="11068994" cy="54114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hlinkClick r:id="rId4"/>
              </a:rPr>
              <a:t>https://softuni.bg/forum/categories/825/flask-web-applications</a:t>
            </a:r>
            <a:endParaRPr lang="en-US" sz="20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3741" y="5594289"/>
            <a:ext cx="1103696" cy="1103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7661" y="5607939"/>
            <a:ext cx="1033224" cy="1033224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337006" y="4695840"/>
            <a:ext cx="11068994" cy="54114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hlinkClick r:id="rId7"/>
              </a:rPr>
              <a:t>https://www.facebook.com/groups/WebApplicationswithFlaskJune2022</a:t>
            </a:r>
            <a:endParaRPr lang="en-US" sz="20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293" y="5593602"/>
            <a:ext cx="1061898" cy="106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84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9520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812BDA1-42C1-410B-9552-9B6AC5183D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2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/>
          <a:p>
            <a:r>
              <a:rPr lang="en-US" dirty="0"/>
              <a:t>Course Objectives</a:t>
            </a:r>
          </a:p>
          <a:p>
            <a:r>
              <a:rPr lang="en-US" dirty="0"/>
              <a:t>Exam</a:t>
            </a:r>
          </a:p>
          <a:p>
            <a:r>
              <a:rPr lang="en-US" dirty="0"/>
              <a:t>Training Team</a:t>
            </a:r>
          </a:p>
          <a:p>
            <a:r>
              <a:rPr lang="en-US" dirty="0"/>
              <a:t>Course Organization</a:t>
            </a:r>
          </a:p>
          <a:p>
            <a:pPr lvl="1"/>
            <a:r>
              <a:rPr lang="en-US" dirty="0"/>
              <a:t>Course Infrastructure</a:t>
            </a:r>
          </a:p>
          <a:p>
            <a:pPr lvl="1"/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5FCC25-8780-4A48-BFC5-CF2D113338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0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F88F597-005C-4085-8D8B-3055447A2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194F119-2B63-4D73-9102-121D91961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  <a:hlinkClick r:id="rId3"/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Flask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3523-E3F7-4452-A283-F9A2CBDBED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3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10080000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Flask and </a:t>
            </a:r>
            <a:r>
              <a:rPr lang="en-US" dirty="0" err="1"/>
              <a:t>FlaskRESTful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Working with PostgreSQL, </a:t>
            </a:r>
            <a:r>
              <a:rPr lang="en-US" dirty="0" err="1"/>
              <a:t>SQLAlchemy</a:t>
            </a:r>
            <a:r>
              <a:rPr lang="en-US" dirty="0"/>
              <a:t>, Alembic</a:t>
            </a:r>
          </a:p>
          <a:p>
            <a:pPr>
              <a:buClr>
                <a:schemeClr val="tx1"/>
              </a:buClr>
            </a:pPr>
            <a:r>
              <a:rPr lang="en-US" dirty="0"/>
              <a:t>Marshmallow Schemas</a:t>
            </a:r>
          </a:p>
          <a:p>
            <a:pPr>
              <a:buClr>
                <a:schemeClr val="tx1"/>
              </a:buClr>
            </a:pPr>
            <a:r>
              <a:rPr lang="en-US" dirty="0"/>
              <a:t>JWT Authentication and Authorization</a:t>
            </a:r>
          </a:p>
          <a:p>
            <a:pPr>
              <a:buClr>
                <a:schemeClr val="tx1"/>
              </a:buClr>
            </a:pPr>
            <a:r>
              <a:rPr lang="en-US" dirty="0"/>
              <a:t>Unit Testing</a:t>
            </a:r>
          </a:p>
          <a:p>
            <a:pPr>
              <a:buClr>
                <a:schemeClr val="tx1"/>
              </a:buClr>
            </a:pPr>
            <a:r>
              <a:rPr lang="en-US" dirty="0"/>
              <a:t>3rd Parties (AWS S3 Buckets)</a:t>
            </a:r>
          </a:p>
          <a:p>
            <a:pPr>
              <a:buClr>
                <a:schemeClr val="tx1"/>
              </a:buClr>
            </a:pPr>
            <a:r>
              <a:rPr lang="en-US" dirty="0"/>
              <a:t>Clean Architecture and Structuring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Apps with Flask Objectives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2C0CCC-1CF3-42D7-A241-B0B84A9456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7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Exam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314000"/>
            <a:ext cx="2709000" cy="270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9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Calibri"/>
              </a:rPr>
              <a:t>Project</a:t>
            </a:r>
            <a:endParaRPr lang="bg-BG" dirty="0"/>
          </a:p>
          <a:p>
            <a:r>
              <a:rPr lang="en-GB" dirty="0"/>
              <a:t>Presentation – 15 min. each student</a:t>
            </a:r>
          </a:p>
          <a:p>
            <a:pPr lvl="1"/>
            <a:r>
              <a:rPr lang="en-GB" dirty="0"/>
              <a:t>5 minutes project demo</a:t>
            </a:r>
          </a:p>
          <a:p>
            <a:pPr lvl="1"/>
            <a:r>
              <a:rPr lang="en-GB" dirty="0"/>
              <a:t>10 minutes questions from the examiner related to the project and course material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Practical Exam - </a:t>
            </a:r>
            <a:r>
              <a:rPr lang="en-GB" dirty="0"/>
              <a:t>Project Defence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60CF927-C6E1-4F2A-BE4B-868522BEE9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1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3634</TotalTime>
  <Words>595</Words>
  <Application>Microsoft Office PowerPoint</Application>
  <PresentationFormat>Widescreen</PresentationFormat>
  <Paragraphs>125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1_SoftUni</vt:lpstr>
      <vt:lpstr>Web Applications with Flask</vt:lpstr>
      <vt:lpstr>Table of Contents</vt:lpstr>
      <vt:lpstr>Have a Question?</vt:lpstr>
      <vt:lpstr>SoftUni Diamond Partners</vt:lpstr>
      <vt:lpstr>Educational Partners</vt:lpstr>
      <vt:lpstr>Course Objectives</vt:lpstr>
      <vt:lpstr>Web Apps with Flask Objectives</vt:lpstr>
      <vt:lpstr>Exam</vt:lpstr>
      <vt:lpstr>Practical Exam - Project Defence</vt:lpstr>
      <vt:lpstr>Theoretical Exam</vt:lpstr>
      <vt:lpstr>The Team</vt:lpstr>
      <vt:lpstr>Ines Ivanova Kenova</vt:lpstr>
      <vt:lpstr>Course Organization</vt:lpstr>
      <vt:lpstr>Course Timeline</vt:lpstr>
      <vt:lpstr>SoftUni Certificate</vt:lpstr>
      <vt:lpstr>CPE Certificate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 - Course Intro</dc:title>
  <dc:subject>Technology Fundamentals  – Practical Training Course @ SoftUni</dc:subject>
  <dc:creator>Software University</dc:creator>
  <cp:keywords>programing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120</cp:revision>
  <dcterms:created xsi:type="dcterms:W3CDTF">2018-05-23T13:08:44Z</dcterms:created>
  <dcterms:modified xsi:type="dcterms:W3CDTF">2022-06-01T08:26:18Z</dcterms:modified>
  <cp:category>Python Fundamentals Course @ SoftUni: https://softuni.bg/trainings/2442/python-fundamentals-september-2019</cp:category>
</cp:coreProperties>
</file>