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321" r:id="rId5"/>
    <p:sldId id="322" r:id="rId6"/>
    <p:sldId id="323" r:id="rId7"/>
    <p:sldId id="324" r:id="rId8"/>
    <p:sldId id="259" r:id="rId9"/>
    <p:sldId id="260" r:id="rId10"/>
    <p:sldId id="302" r:id="rId11"/>
    <p:sldId id="523" r:id="rId12"/>
    <p:sldId id="524" r:id="rId13"/>
    <p:sldId id="305" r:id="rId14"/>
    <p:sldId id="495" r:id="rId15"/>
    <p:sldId id="496" r:id="rId16"/>
    <p:sldId id="497" r:id="rId17"/>
    <p:sldId id="504" r:id="rId18"/>
    <p:sldId id="505" r:id="rId19"/>
    <p:sldId id="511" r:id="rId20"/>
    <p:sldId id="512" r:id="rId21"/>
    <p:sldId id="513" r:id="rId22"/>
    <p:sldId id="514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515" r:id="rId44"/>
    <p:sldId id="516" r:id="rId45"/>
    <p:sldId id="506" r:id="rId46"/>
    <p:sldId id="521" r:id="rId47"/>
    <p:sldId id="510" r:id="rId48"/>
    <p:sldId id="522" r:id="rId49"/>
    <p:sldId id="279" r:id="rId50"/>
    <p:sldId id="401" r:id="rId51"/>
    <p:sldId id="614" r:id="rId52"/>
    <p:sldId id="608" r:id="rId53"/>
    <p:sldId id="494" r:id="rId54"/>
    <p:sldId id="40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734838-D4CA-4655-A77E-76D6395450E5}">
          <p14:sldIdLst>
            <p14:sldId id="256"/>
            <p14:sldId id="257"/>
            <p14:sldId id="258"/>
          </p14:sldIdLst>
        </p14:section>
        <p14:section name="What is it?" id="{1ECCB3A9-18D3-4E87-B9E4-3C8088295BC1}">
          <p14:sldIdLst>
            <p14:sldId id="321"/>
            <p14:sldId id="322"/>
            <p14:sldId id="323"/>
            <p14:sldId id="324"/>
          </p14:sldIdLst>
        </p14:section>
        <p14:section name="Template vs REST" id="{67F50B3D-FA94-42DB-894E-D6EFDE82234D}">
          <p14:sldIdLst>
            <p14:sldId id="259"/>
            <p14:sldId id="260"/>
            <p14:sldId id="302"/>
            <p14:sldId id="523"/>
            <p14:sldId id="524"/>
            <p14:sldId id="305"/>
          </p14:sldIdLst>
        </p14:section>
        <p14:section name="URL" id="{CC4AD347-5AC8-435E-ABF8-9E3C38B4B92A}">
          <p14:sldIdLst>
            <p14:sldId id="495"/>
            <p14:sldId id="496"/>
            <p14:sldId id="497"/>
          </p14:sldIdLst>
        </p14:section>
        <p14:section name="Templates" id="{D6B82D93-0AF9-476E-AF80-1A29F675EC4A}">
          <p14:sldIdLst>
            <p14:sldId id="504"/>
            <p14:sldId id="505"/>
            <p14:sldId id="511"/>
            <p14:sldId id="512"/>
          </p14:sldIdLst>
        </p14:section>
        <p14:section name="HTTP Basics" id="{C40D77A5-42E8-457A-9DE0-8DCA9FD639C9}">
          <p14:sldIdLst>
            <p14:sldId id="513"/>
            <p14:sldId id="514"/>
            <p14:sldId id="261"/>
            <p14:sldId id="262"/>
            <p14:sldId id="263"/>
            <p14:sldId id="264"/>
          </p14:sldIdLst>
        </p14:section>
        <p14:section name="Dev tools" id="{C626069C-38CA-4950-9938-0883FFE5B60B}">
          <p14:sldIdLst>
            <p14:sldId id="265"/>
            <p14:sldId id="266"/>
            <p14:sldId id="267"/>
          </p14:sldIdLst>
        </p14:section>
        <p14:section name="HTTP Request" id="{E34FFD46-FBEC-47A9-9677-7EDF94A86E97}">
          <p14:sldIdLst>
            <p14:sldId id="284"/>
            <p14:sldId id="285"/>
            <p14:sldId id="286"/>
            <p14:sldId id="287"/>
          </p14:sldIdLst>
        </p14:section>
        <p14:section name="HTTP Response" id="{8FE62E62-C7CC-4F0F-8BD7-854CD1A6C432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Flask REST" id="{8389BAC4-4B11-4E98-8C60-AA2627CBC1A9}">
          <p14:sldIdLst>
            <p14:sldId id="515"/>
            <p14:sldId id="516"/>
            <p14:sldId id="506"/>
            <p14:sldId id="521"/>
            <p14:sldId id="510"/>
            <p14:sldId id="522"/>
          </p14:sldIdLst>
        </p14:section>
        <p14:section name="Live Exercises" id="{E3FC4F1E-C06E-464B-A371-3C1707D791FB}">
          <p14:sldIdLst>
            <p14:sldId id="279"/>
          </p14:sldIdLst>
        </p14:section>
        <p14:section name="Conclusion" id="{77333BC0-5971-496B-A22C-C8ED8ED89AF8}">
          <p14:sldIdLst>
            <p14:sldId id="401"/>
            <p14:sldId id="614"/>
            <p14:sldId id="608"/>
            <p14:sldId id="49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77" y="71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86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F8952-E48A-4E5C-8BD5-F70AE11035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0904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5894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BA6757-8222-47A2-95ED-71E10293D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098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D83A63-EA65-4A6B-A9BD-75AB1DD9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902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8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983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854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09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73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8579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06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A5583402-2EBC-4765-A88A-0595FF6E0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FC57BF5-3FB5-4771-8357-C12EED64BC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C31AE8C-0AED-45BE-94BB-5BF757C0D3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51A95A5-7C10-45DD-8A34-BB57CF215C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9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ECBD33B-0846-4B48-BC81-CE5FB18B143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501DEE55-5F7C-463B-9690-88D24B85317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55F628C-E175-46E2-8349-07776E99C40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6641BF2-8C3B-4794-8E90-6E5369C4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0ADE631-B7A1-484F-B566-7DD1902A9A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89195C-B053-42ED-9504-389403B724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548E73-BB7F-429F-BDA8-DC1EEF65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09BF951-4B0C-4DAB-82B8-7849BE6F3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F72F5E0-40B5-4384-9572-CE9B7A157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426598E-9F36-4C6E-9E6D-60A3F36C0F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E17FFCA-74E0-4CE6-924F-25FED0D11D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EAE214F-77F6-421E-AA21-FA6EE67DA98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62F154BE-EBAA-4D43-A3E3-A0E42E7EFFD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EAFA7E9-ADB6-4479-B4A5-ADE0190BE44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99989EE-0CD2-4783-AF55-34E649DF17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712F209B-5139-4F7F-B5BB-FA14D1C670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D974AB-8F7A-4CCB-9A4B-8B1B01319C2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BB36FD3C-1C0B-473A-85CB-8968304B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931240CE-4D38-403C-98D4-6C0B9CFA6B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BA2F4515-ED4E-4687-960D-A0AC0C067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570FEED1-4E7D-4A66-857B-52949BD40E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47E1CD0-8EE4-4BDE-8585-A2EE32FDEA9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FDE056A-F156-4144-AFD6-C7CBECDCE41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2C5CD17-CB35-4EB7-A9ED-9A8A164DF83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3398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D1E1E9D-179A-4C4D-A78F-DC9000E14D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26208A8-85E7-46BE-8027-8507CF15D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5690DBE-1A46-46C5-96BE-B4455D365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903E1EA-4E44-4A5B-9017-2ACEB8C0A4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4C456ADD-D30E-4B2C-9F60-42D0E259B55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3869A5A-5453-45FD-B798-E803BD89E7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2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390222C-77F9-4BE6-A244-09D0B065D7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73D2128-F0C8-4D95-82B6-373B324F05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DA3C633-BFF8-4071-A1C0-408C7362C1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A331CFD-1421-4887-8C43-D337D13FB8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6B9F138-1AAD-46AE-A36F-48369F3649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9A6A3E3-766F-451A-B7B2-E0DEAE1591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904BCC7-53E4-417D-805C-7AE53707A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developer.mozilla.org/en-US/docs/Tool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52.pn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53.png"/><Relationship Id="rId15" Type="http://schemas.openxmlformats.org/officeDocument/2006/relationships/image" Target="../media/image58.jpeg"/><Relationship Id="rId23" Type="http://schemas.openxmlformats.org/officeDocument/2006/relationships/image" Target="../media/image6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6003"/>
            <a:ext cx="12191999" cy="1257997"/>
          </a:xfrm>
        </p:spPr>
        <p:txBody>
          <a:bodyPr>
            <a:noAutofit/>
          </a:bodyPr>
          <a:lstStyle/>
          <a:p>
            <a:r>
              <a:rPr lang="en-US" sz="4800" dirty="0"/>
              <a:t>Introduction to Flask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2" y="2236121"/>
            <a:ext cx="2037164" cy="24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880490" cy="5457856"/>
          </a:xfrm>
        </p:spPr>
        <p:txBody>
          <a:bodyPr/>
          <a:lstStyle/>
          <a:p>
            <a:r>
              <a:rPr lang="en-US" dirty="0"/>
              <a:t>TTFB (Time to first byte) is slower</a:t>
            </a:r>
          </a:p>
          <a:p>
            <a:r>
              <a:rPr lang="en-US" dirty="0"/>
              <a:t>The server will be busier, can execute fewer request per second</a:t>
            </a:r>
          </a:p>
          <a:p>
            <a:r>
              <a:rPr lang="en-US" dirty="0"/>
              <a:t>HTML doc will be bigger</a:t>
            </a:r>
          </a:p>
          <a:p>
            <a:r>
              <a:rPr lang="en-US" dirty="0"/>
              <a:t>Full page reload after routes change (request the page each time)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SSR cons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F71A54-BD1E-4ABE-BD9E-53B01A172E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880490" cy="5457856"/>
          </a:xfrm>
        </p:spPr>
        <p:txBody>
          <a:bodyPr/>
          <a:lstStyle/>
          <a:p>
            <a:r>
              <a:rPr lang="en-US" dirty="0"/>
              <a:t>Fast render after initial load</a:t>
            </a:r>
          </a:p>
          <a:p>
            <a:r>
              <a:rPr lang="en-US" dirty="0"/>
              <a:t>Faster navigation</a:t>
            </a:r>
          </a:p>
          <a:p>
            <a:r>
              <a:rPr lang="en-US" dirty="0"/>
              <a:t>Lower server load</a:t>
            </a:r>
          </a:p>
          <a:p>
            <a:r>
              <a:rPr lang="en-US" dirty="0"/>
              <a:t>Remarkable for web apps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 pros (client-side rendering)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F71A54-BD1E-4ABE-BD9E-53B01A172E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8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880490" cy="5457856"/>
          </a:xfrm>
        </p:spPr>
        <p:txBody>
          <a:bodyPr>
            <a:normAutofit/>
          </a:bodyPr>
          <a:lstStyle/>
          <a:p>
            <a:r>
              <a:rPr lang="en-US" dirty="0"/>
              <a:t>Slower initial load</a:t>
            </a:r>
          </a:p>
          <a:p>
            <a:r>
              <a:rPr lang="en-US" dirty="0"/>
              <a:t>Client-side routing solutions can delay web crawling</a:t>
            </a:r>
          </a:p>
          <a:p>
            <a:r>
              <a:rPr lang="en-US" dirty="0"/>
              <a:t>SEO – if you not implemented correctly</a:t>
            </a:r>
          </a:p>
          <a:p>
            <a:r>
              <a:rPr lang="en-US" dirty="0"/>
              <a:t>Initial req loads the page, CSS, layout,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Some or all content is not included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 cons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F71A54-BD1E-4ABE-BD9E-53B01A172E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097" cy="5561124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REST API is easy to understand and learn, due to its simplicity, known API.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REST API is easy to explore and discover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It makes it simple for new clients to work on other applications, whether it is designed specifically for purpose or not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E6AC42-0CD6-4D87-881E-02BA4DD3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3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URL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78661F8C-4EEA-4219-9603-2F2776787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89" y="1700689"/>
            <a:ext cx="2186714" cy="21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41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Uniform Resource Locator </a:t>
            </a:r>
            <a:r>
              <a:rPr lang="en-US" dirty="0"/>
              <a:t>(URL) is a reference to a web resource that specifies its location on a network and a mechanism for retrieving it</a:t>
            </a:r>
          </a:p>
          <a:p>
            <a:r>
              <a:rPr lang="en-US" dirty="0"/>
              <a:t>A URL is a specific type of URI (</a:t>
            </a:r>
            <a:r>
              <a:rPr lang="en-US" b="1" dirty="0">
                <a:solidFill>
                  <a:schemeClr val="bg1"/>
                </a:solidFill>
              </a:rPr>
              <a:t>Uniform Resource Identifier</a:t>
            </a:r>
            <a:r>
              <a:rPr lang="en-US" dirty="0"/>
              <a:t>) although many people use the two terms interchangeably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URL's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8FA33A-8DCA-470C-A25C-8785EB9D9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F6F931-47C6-4DE8-BAFD-7CCDB7AA5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3474" y="3109505"/>
            <a:ext cx="7730914" cy="649766"/>
          </a:xfrm>
        </p:spPr>
        <p:txBody>
          <a:bodyPr/>
          <a:lstStyle/>
          <a:p>
            <a:r>
              <a:rPr lang="en-US" sz="2800" dirty="0"/>
              <a:t>https://www.example.com/blog/page-name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5C50E6-443F-40FA-8171-3995B711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Structure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BACCDF-0D31-4961-836E-54890C5AF80F}"/>
              </a:ext>
            </a:extLst>
          </p:cNvPr>
          <p:cNvSpPr/>
          <p:nvPr/>
        </p:nvSpPr>
        <p:spPr bwMode="auto">
          <a:xfrm>
            <a:off x="2498104" y="3175150"/>
            <a:ext cx="790916" cy="50893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9EB88-24E5-4D3F-9591-162C179A50DA}"/>
              </a:ext>
            </a:extLst>
          </p:cNvPr>
          <p:cNvSpPr/>
          <p:nvPr/>
        </p:nvSpPr>
        <p:spPr bwMode="auto">
          <a:xfrm>
            <a:off x="3629320" y="3165611"/>
            <a:ext cx="772999" cy="518474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98DF8-91C7-45C6-845D-D72B95A29F17}"/>
              </a:ext>
            </a:extLst>
          </p:cNvPr>
          <p:cNvSpPr/>
          <p:nvPr/>
        </p:nvSpPr>
        <p:spPr bwMode="auto">
          <a:xfrm>
            <a:off x="4402320" y="3165610"/>
            <a:ext cx="1263189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33450-048E-4A52-83D7-08FBC2510ABE}"/>
              </a:ext>
            </a:extLst>
          </p:cNvPr>
          <p:cNvSpPr/>
          <p:nvPr/>
        </p:nvSpPr>
        <p:spPr bwMode="auto">
          <a:xfrm>
            <a:off x="6501186" y="3165609"/>
            <a:ext cx="649513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11B675-EC8E-4DDA-B2DF-6323AB71AC0A}"/>
              </a:ext>
            </a:extLst>
          </p:cNvPr>
          <p:cNvSpPr/>
          <p:nvPr/>
        </p:nvSpPr>
        <p:spPr bwMode="auto">
          <a:xfrm>
            <a:off x="5665026" y="3165608"/>
            <a:ext cx="790915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7C7A7-C069-4A80-9821-090A105C5585}"/>
              </a:ext>
            </a:extLst>
          </p:cNvPr>
          <p:cNvSpPr/>
          <p:nvPr/>
        </p:nvSpPr>
        <p:spPr bwMode="auto">
          <a:xfrm>
            <a:off x="7289057" y="3165609"/>
            <a:ext cx="1658164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EBE612C-5DAC-4372-974A-08209489887B}"/>
              </a:ext>
            </a:extLst>
          </p:cNvPr>
          <p:cNvSpPr/>
          <p:nvPr/>
        </p:nvSpPr>
        <p:spPr bwMode="auto">
          <a:xfrm>
            <a:off x="1640264" y="2229111"/>
            <a:ext cx="1894788" cy="649766"/>
          </a:xfrm>
          <a:prstGeom prst="wedgeRoundRectCallout">
            <a:avLst>
              <a:gd name="adj1" fmla="val -5908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EB03C0B-2EE0-40C7-BFE5-4546C2FC94AA}"/>
              </a:ext>
            </a:extLst>
          </p:cNvPr>
          <p:cNvSpPr/>
          <p:nvPr/>
        </p:nvSpPr>
        <p:spPr bwMode="auto">
          <a:xfrm>
            <a:off x="2345293" y="3974824"/>
            <a:ext cx="2131394" cy="649766"/>
          </a:xfrm>
          <a:prstGeom prst="wedgeRoundRectCallout">
            <a:avLst>
              <a:gd name="adj1" fmla="val 29692"/>
              <a:gd name="adj2" fmla="val -82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1EDA015E-FCE8-492C-AB48-C0FA5C1DA31E}"/>
              </a:ext>
            </a:extLst>
          </p:cNvPr>
          <p:cNvSpPr/>
          <p:nvPr/>
        </p:nvSpPr>
        <p:spPr bwMode="auto">
          <a:xfrm>
            <a:off x="3781726" y="2190958"/>
            <a:ext cx="2131394" cy="649766"/>
          </a:xfrm>
          <a:prstGeom prst="wedgeRoundRectCallout">
            <a:avLst>
              <a:gd name="adj1" fmla="val 26596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9830967-47E4-4191-ADB5-274CA5A1B584}"/>
              </a:ext>
            </a:extLst>
          </p:cNvPr>
          <p:cNvSpPr/>
          <p:nvPr/>
        </p:nvSpPr>
        <p:spPr bwMode="auto">
          <a:xfrm>
            <a:off x="5193234" y="3985181"/>
            <a:ext cx="2131394" cy="897903"/>
          </a:xfrm>
          <a:prstGeom prst="wedgeRoundRectCallout">
            <a:avLst>
              <a:gd name="adj1" fmla="val -6133"/>
              <a:gd name="adj2" fmla="val -79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level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2B357F8-C1C2-4C99-92A4-7C488A861999}"/>
              </a:ext>
            </a:extLst>
          </p:cNvPr>
          <p:cNvSpPr/>
          <p:nvPr/>
        </p:nvSpPr>
        <p:spPr bwMode="auto">
          <a:xfrm>
            <a:off x="6420590" y="2229110"/>
            <a:ext cx="2131394" cy="649767"/>
          </a:xfrm>
          <a:prstGeom prst="wedgeRoundRectCallout">
            <a:avLst>
              <a:gd name="adj1" fmla="val -26920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subdirectory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4A6A1718-F720-4F76-9578-9F1AEAAC518D}"/>
              </a:ext>
            </a:extLst>
          </p:cNvPr>
          <p:cNvSpPr/>
          <p:nvPr/>
        </p:nvSpPr>
        <p:spPr bwMode="auto">
          <a:xfrm>
            <a:off x="7787944" y="3953372"/>
            <a:ext cx="2131394" cy="649767"/>
          </a:xfrm>
          <a:prstGeom prst="wedgeRoundRectCallout">
            <a:avLst>
              <a:gd name="adj1" fmla="val 2713"/>
              <a:gd name="adj2" fmla="val -82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69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FDD2FC-0E94-4B2F-A3AF-47262DA451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Generate HTML Dynamically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823C99-F504-4FF7-95D6-7017BAC6E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3F390-6FB8-4648-8181-AEFCCDEE5B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179A81-B74C-447E-B350-D34A0CE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9" y="1267070"/>
            <a:ext cx="2552941" cy="25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D2845-FF76-42D4-981C-E5C97F067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803" y="1121143"/>
            <a:ext cx="10129234" cy="5546589"/>
          </a:xfrm>
        </p:spPr>
        <p:txBody>
          <a:bodyPr/>
          <a:lstStyle/>
          <a:p>
            <a:r>
              <a:rPr lang="en-US" dirty="0"/>
              <a:t>Being a web framework, Flask needs a convenient way to generate HTML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</a:p>
          <a:p>
            <a:r>
              <a:rPr lang="en-US" dirty="0"/>
              <a:t>The most common approach relies on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dirty="0"/>
              <a:t>A template contains the </a:t>
            </a:r>
            <a:r>
              <a:rPr lang="en-US" b="1" dirty="0">
                <a:solidFill>
                  <a:schemeClr val="bg1"/>
                </a:solidFill>
              </a:rPr>
              <a:t>static parts </a:t>
            </a:r>
            <a:r>
              <a:rPr lang="en-US" dirty="0"/>
              <a:t>of the desired HTML output as well as some </a:t>
            </a:r>
            <a:r>
              <a:rPr lang="en-US" b="1" dirty="0">
                <a:solidFill>
                  <a:schemeClr val="bg1"/>
                </a:solidFill>
              </a:rPr>
              <a:t>special syntax </a:t>
            </a:r>
            <a:r>
              <a:rPr lang="en-US" dirty="0"/>
              <a:t>describing how dynamic content will be inserted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2F44F-1BC9-4FC2-90FC-319CCFBE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19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B7D407-111D-4ACF-BC19-592373C70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2A0AC6-2643-47B3-88E5-F0E8A7DA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49DD0A3-5851-4A89-9B31-AEC12A9D3DB5}"/>
              </a:ext>
            </a:extLst>
          </p:cNvPr>
          <p:cNvSpPr txBox="1">
            <a:spLocks/>
          </p:cNvSpPr>
          <p:nvPr/>
        </p:nvSpPr>
        <p:spPr>
          <a:xfrm>
            <a:off x="49356" y="2279664"/>
            <a:ext cx="5889525" cy="4467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flask import Flask, </a:t>
            </a:r>
            <a:r>
              <a:rPr lang="en-US" sz="2200" dirty="0" err="1"/>
              <a:t>render_template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app = Flask(__name__)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@app.route("/")</a:t>
            </a:r>
          </a:p>
          <a:p>
            <a:r>
              <a:rPr lang="en-US" sz="2200" dirty="0"/>
              <a:t>def hello():</a:t>
            </a:r>
          </a:p>
          <a:p>
            <a:r>
              <a:rPr lang="en-US" sz="2200" dirty="0"/>
              <a:t>    context = {"name": "Flask"}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render_template</a:t>
            </a:r>
            <a:r>
              <a:rPr lang="en-US" sz="2200" dirty="0"/>
              <a:t>("index.html", **context)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2CEF70E-257E-41C4-9F7E-DCA2CC7CB4D0}"/>
              </a:ext>
            </a:extLst>
          </p:cNvPr>
          <p:cNvSpPr txBox="1">
            <a:spLocks/>
          </p:cNvSpPr>
          <p:nvPr/>
        </p:nvSpPr>
        <p:spPr>
          <a:xfrm>
            <a:off x="5938883" y="1722423"/>
            <a:ext cx="6183886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index.html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9EDF38A-7225-4A71-82F4-7F47881027BA}"/>
              </a:ext>
            </a:extLst>
          </p:cNvPr>
          <p:cNvSpPr txBox="1">
            <a:spLocks/>
          </p:cNvSpPr>
          <p:nvPr/>
        </p:nvSpPr>
        <p:spPr>
          <a:xfrm>
            <a:off x="5938882" y="2279664"/>
            <a:ext cx="6183887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&lt;!DOCTYPE html&gt;</a:t>
            </a:r>
          </a:p>
          <a:p>
            <a:r>
              <a:rPr lang="en-US" sz="2200"/>
              <a:t>&lt;html lang="en"&gt;</a:t>
            </a:r>
          </a:p>
          <a:p>
            <a:r>
              <a:rPr lang="en-US" sz="2200"/>
              <a:t>&lt;head&gt;</a:t>
            </a:r>
          </a:p>
          <a:p>
            <a:r>
              <a:rPr lang="en-US" sz="2200"/>
              <a:t>    &lt;meta charset="UTF-8"&gt;</a:t>
            </a:r>
          </a:p>
          <a:p>
            <a:r>
              <a:rPr lang="en-US" sz="2200"/>
              <a:t>    &lt;title&gt;Title&lt;/title&gt;</a:t>
            </a:r>
          </a:p>
          <a:p>
            <a:r>
              <a:rPr lang="en-US" sz="2200"/>
              <a:t>&lt;/head&gt;</a:t>
            </a:r>
          </a:p>
          <a:p>
            <a:r>
              <a:rPr lang="en-US" sz="2200"/>
              <a:t>&lt;body&gt;</a:t>
            </a:r>
          </a:p>
          <a:p>
            <a:r>
              <a:rPr lang="en-US" sz="2200"/>
              <a:t>    &lt;h1 style="color:green"&gt;Hello, {{ name }} !&lt;/h1&gt;</a:t>
            </a:r>
          </a:p>
          <a:p>
            <a:r>
              <a:rPr lang="en-US" sz="2200"/>
              <a:t>&lt;/body&gt;</a:t>
            </a:r>
          </a:p>
          <a:p>
            <a:r>
              <a:rPr lang="en-US" sz="2200"/>
              <a:t>&lt;/html&gt;</a:t>
            </a:r>
            <a:endParaRPr lang="en-US" sz="22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CF8E17F-7CAD-470A-AB7B-2C6DABF6EE56}"/>
              </a:ext>
            </a:extLst>
          </p:cNvPr>
          <p:cNvSpPr txBox="1">
            <a:spLocks/>
          </p:cNvSpPr>
          <p:nvPr/>
        </p:nvSpPr>
        <p:spPr>
          <a:xfrm>
            <a:off x="49355" y="1722422"/>
            <a:ext cx="5889526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main.py (in the app)</a:t>
            </a:r>
          </a:p>
        </p:txBody>
      </p:sp>
    </p:spTree>
    <p:extLst>
      <p:ext uri="{BB962C8B-B14F-4D97-AF65-F5344CB8AC3E}">
        <p14:creationId xmlns:p14="http://schemas.microsoft.com/office/powerpoint/2010/main" val="6135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Flask</a:t>
            </a:r>
          </a:p>
          <a:p>
            <a:r>
              <a:rPr lang="en-US" dirty="0"/>
              <a:t>Template vs REST apps</a:t>
            </a:r>
          </a:p>
          <a:p>
            <a:r>
              <a:rPr lang="en-US" dirty="0"/>
              <a:t>HTTP Basics</a:t>
            </a:r>
          </a:p>
          <a:p>
            <a:r>
              <a:rPr lang="en-US" dirty="0"/>
              <a:t>Request - Response</a:t>
            </a:r>
          </a:p>
          <a:p>
            <a:r>
              <a:rPr lang="en-US" dirty="0"/>
              <a:t>Flask RESTful</a:t>
            </a:r>
          </a:p>
          <a:p>
            <a:r>
              <a:rPr lang="en-US" dirty="0"/>
              <a:t>One-file app demo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A36C9B-F722-426B-98B5-1A1F68F6B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BE79E3B-A828-42EA-9DE9-2F31E0773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03B31DF-6308-40C6-AE2E-C16F46F5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1AECE99-FAA7-4F60-98FD-3E367AFB8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591659"/>
            <a:ext cx="11160000" cy="16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5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Basics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Web Communication Explained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 (2)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A41209-DE5B-47FF-93BD-F417D90FAF81}"/>
              </a:ext>
            </a:extLst>
          </p:cNvPr>
          <p:cNvSpPr txBox="1"/>
          <p:nvPr/>
        </p:nvSpPr>
        <p:spPr>
          <a:xfrm>
            <a:off x="8886000" y="2236575"/>
            <a:ext cx="163846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309534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effectLst/>
                        </a:rPr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135271" y="1962446"/>
            <a:ext cx="216104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/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/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effectLst/>
                        </a:rPr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effectLst/>
                        </a:rPr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31951" y="2375232"/>
            <a:ext cx="3901736" cy="990847"/>
          </a:xfrm>
          <a:prstGeom prst="wedgeRoundRectCallout">
            <a:avLst>
              <a:gd name="adj1" fmla="val -68932"/>
              <a:gd name="adj2" fmla="val -313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Dev Tools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Tools for Developers</a:t>
            </a:r>
            <a:endParaRPr lang="bg-BG" dirty="0"/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A92FF3C-EA93-4F4C-9F6F-3590B9C9E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#Flask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691992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Request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HTTP Request?</a:t>
            </a:r>
            <a:endParaRPr lang="bg-BG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 e.g.,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e.g., upload files</a:t>
            </a:r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HTTP Response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HTTP Response?</a:t>
            </a:r>
            <a:endParaRPr lang="bg-BG" dirty="0"/>
          </a:p>
        </p:txBody>
      </p:sp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latin typeface="Consolas" panose="020B0609020204030204" pitchFamily="49" charset="0"/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6000" y="1533510"/>
            <a:ext cx="3555931" cy="63895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3826267"/>
            <a:ext cx="2365618" cy="1279472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650304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Redirection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972-B4C2-4AA3-9E45-F991955FDD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Flask?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CE1C58A-A6BA-4CFD-8E33-88834872B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14" y="1134000"/>
            <a:ext cx="2021972" cy="25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(2)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</p:spTree>
    <p:extLst>
      <p:ext uri="{BB962C8B-B14F-4D97-AF65-F5344CB8AC3E}">
        <p14:creationId xmlns:p14="http://schemas.microsoft.com/office/powerpoint/2010/main" val="20779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739D739-8916-4B7B-AC6F-505210F8FC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CFC3F8-6C64-4AC6-9D86-997D30B9B5E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Flask-RESTful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8A3AE-8E4D-474D-A5F5-9A4F5F0E0B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BDE66-4C22-4DD6-AAF9-BC8F0015F726}"/>
              </a:ext>
            </a:extLst>
          </p:cNvPr>
          <p:cNvSpPr/>
          <p:nvPr/>
        </p:nvSpPr>
        <p:spPr>
          <a:xfrm>
            <a:off x="4586796" y="1674000"/>
            <a:ext cx="30184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FLASK RESTful</a:t>
            </a:r>
          </a:p>
        </p:txBody>
      </p:sp>
    </p:spTree>
    <p:extLst>
      <p:ext uri="{BB962C8B-B14F-4D97-AF65-F5344CB8AC3E}">
        <p14:creationId xmlns:p14="http://schemas.microsoft.com/office/powerpoint/2010/main" val="22428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81C7E-3D3A-4421-ACBC-9B5A9C8ED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05234" cy="5546589"/>
          </a:xfrm>
        </p:spPr>
        <p:txBody>
          <a:bodyPr>
            <a:normAutofit/>
          </a:bodyPr>
          <a:lstStyle/>
          <a:p>
            <a:r>
              <a:rPr lang="en-US" b="1" dirty="0"/>
              <a:t>Flask-RESTful</a:t>
            </a:r>
            <a:r>
              <a:rPr lang="en-US" dirty="0"/>
              <a:t> is an extension for Flask that adds support for quickly building REST </a:t>
            </a:r>
            <a:r>
              <a:rPr lang="en-US" dirty="0" err="1"/>
              <a:t>APIsAPI</a:t>
            </a:r>
            <a:endParaRPr lang="en-US" dirty="0"/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rogramming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nterface</a:t>
            </a:r>
          </a:p>
          <a:p>
            <a:pPr lvl="1"/>
            <a:r>
              <a:rPr lang="en-US" dirty="0"/>
              <a:t>defines how other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systems</a:t>
            </a:r>
            <a:r>
              <a:rPr lang="en-US" dirty="0"/>
              <a:t> can use it</a:t>
            </a:r>
          </a:p>
          <a:p>
            <a:pPr lvl="1"/>
            <a:r>
              <a:rPr lang="en-US" dirty="0"/>
              <a:t>defines the kinds of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that can be made</a:t>
            </a:r>
          </a:p>
          <a:p>
            <a:pPr lvl="1"/>
            <a:r>
              <a:rPr lang="en-US" dirty="0"/>
              <a:t>can provide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  <a:r>
              <a:rPr lang="en-US" dirty="0"/>
              <a:t> mechanisms for </a:t>
            </a:r>
            <a:r>
              <a:rPr lang="en-US" b="1" dirty="0">
                <a:solidFill>
                  <a:schemeClr val="bg1"/>
                </a:solidFill>
              </a:rPr>
              <a:t>extending</a:t>
            </a:r>
            <a:r>
              <a:rPr lang="en-US" dirty="0"/>
              <a:t> existing </a:t>
            </a:r>
            <a:r>
              <a:rPr lang="en-US" b="1" dirty="0">
                <a:solidFill>
                  <a:schemeClr val="bg1"/>
                </a:solidFill>
              </a:rPr>
              <a:t>functionalities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B988B-FED3-4E6C-B007-19FA0BA6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Flask-RESTful?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34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81EC6-E0DC-48AF-A290-6A6D3C91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2E73-43C2-4C8A-A7D6-49B79CC26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reasons you might want to use Flask-RESTful are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 It is a lightweight abstraction that works with your existing ORM/libraries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Encourages best practices with minimal </a:t>
            </a:r>
            <a:r>
              <a:rPr lang="en-US" dirty="0" err="1"/>
              <a:t>setup</a:t>
            </a:r>
            <a:r>
              <a:rPr lang="en-US" b="1" dirty="0" err="1">
                <a:solidFill>
                  <a:schemeClr val="bg1"/>
                </a:solidFill>
              </a:rPr>
              <a:t>Serialization</a:t>
            </a:r>
            <a:r>
              <a:rPr lang="en-US" dirty="0"/>
              <a:t> that supports both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non-ORM</a:t>
            </a:r>
            <a:r>
              <a:rPr lang="en-US" dirty="0"/>
              <a:t> data sources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 If you are familiar with Flask, Flask-RESTful should be easy to pick up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ADB8A3-5894-4CE6-9B9F-BFC95B7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REST?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10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1508839-78BA-4B15-92AC-FDD424478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A8B37B2-9FFA-479D-82F9-4DB791DFF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Flask-RESTful lets you create </a:t>
            </a:r>
            <a:r>
              <a:rPr lang="en-US" b="1" dirty="0">
                <a:solidFill>
                  <a:schemeClr val="bg1"/>
                </a:solidFill>
              </a:rPr>
              <a:t>RESTful APIs</a:t>
            </a:r>
            <a:r>
              <a:rPr lang="en-US" dirty="0"/>
              <a:t> - a way to transfer information between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in a simple way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CE7DAB5-8BF9-42CB-AB79-3CC6B68F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Flask-RESTful APIs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7C7CE3A-6268-4D5A-91CC-E56A3996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00" y="3024000"/>
            <a:ext cx="5359162" cy="3383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07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D6B7F-A424-4862-92AF-D7A083B9B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a RESTful API, </a:t>
            </a:r>
            <a:r>
              <a:rPr lang="en-US" b="1" dirty="0">
                <a:solidFill>
                  <a:schemeClr val="bg1"/>
                </a:solidFill>
              </a:rPr>
              <a:t>endpoints</a:t>
            </a:r>
            <a:r>
              <a:rPr lang="en-US" dirty="0"/>
              <a:t> (URLs) define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the API and how users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methods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GET, POST, PUT, DELETE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6793A0-1CDE-4461-8C8F-2B7FA39E9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4C572E-3C70-4768-90C6-073ADE81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Structure</a:t>
            </a:r>
            <a:endParaRPr lang="bg-B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8C43450-ED52-49EB-A998-59794D17DF3E}"/>
              </a:ext>
            </a:extLst>
          </p:cNvPr>
          <p:cNvGraphicFramePr>
            <a:graphicFrameLocks noGrp="1"/>
          </p:cNvGraphicFramePr>
          <p:nvPr/>
        </p:nvGraphicFramePr>
        <p:xfrm>
          <a:off x="471000" y="3564000"/>
          <a:ext cx="11250000" cy="137064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714112828"/>
                    </a:ext>
                  </a:extLst>
                </a:gridCol>
                <a:gridCol w="2295000">
                  <a:extLst>
                    <a:ext uri="{9D8B030D-6E8A-4147-A177-3AD203B41FA5}">
                      <a16:colId xmlns:a16="http://schemas.microsoft.com/office/drawing/2014/main" val="123496124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140232150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2337751251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13366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8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/books/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books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new book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all books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books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/books/&lt;id&gt;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&lt;id&gt;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&lt;id&gt;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7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9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19D1891-AD39-4E6C-A8E5-60F78DB2A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2C3BE212-F614-4ED6-90F4-AF476328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in-memory DB</a:t>
            </a:r>
            <a:endParaRPr lang="bg-BG" dirty="0"/>
          </a:p>
        </p:txBody>
      </p:sp>
      <p:sp>
        <p:nvSpPr>
          <p:cNvPr id="7" name="Текстов контейнер 3">
            <a:extLst>
              <a:ext uri="{FF2B5EF4-FFF2-40B4-BE49-F238E27FC236}">
                <a16:creationId xmlns:a16="http://schemas.microsoft.com/office/drawing/2014/main" id="{5D8E6231-1F32-4BC9-B06C-A604C6A613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712" y="1539000"/>
            <a:ext cx="10950575" cy="4850147"/>
          </a:xfrm>
        </p:spPr>
        <p:txBody>
          <a:bodyPr/>
          <a:lstStyle/>
          <a:p>
            <a:r>
              <a:rPr lang="en-US" dirty="0"/>
              <a:t>class Books(Resource):</a:t>
            </a:r>
          </a:p>
          <a:p>
            <a:r>
              <a:rPr lang="en-US" dirty="0"/>
              <a:t>    def get(self):</a:t>
            </a:r>
          </a:p>
          <a:p>
            <a:r>
              <a:rPr lang="en-US" dirty="0"/>
              <a:t>        return {"data": [</a:t>
            </a:r>
            <a:r>
              <a:rPr lang="en-US" dirty="0" err="1"/>
              <a:t>b.serialize</a:t>
            </a:r>
            <a:r>
              <a:rPr lang="en-US" dirty="0"/>
              <a:t>() for b in books]}</a:t>
            </a:r>
          </a:p>
          <a:p>
            <a:endParaRPr lang="en-US" dirty="0"/>
          </a:p>
          <a:p>
            <a:r>
              <a:rPr lang="en-US" dirty="0"/>
              <a:t>    def post(self):</a:t>
            </a:r>
          </a:p>
          <a:p>
            <a:r>
              <a:rPr lang="en-US" dirty="0"/>
              <a:t>        try:</a:t>
            </a:r>
          </a:p>
          <a:p>
            <a:r>
              <a:rPr lang="en-US" dirty="0"/>
              <a:t>            data = </a:t>
            </a:r>
            <a:r>
              <a:rPr lang="en-US" dirty="0" err="1"/>
              <a:t>request.get_json</a:t>
            </a:r>
            <a:r>
              <a:rPr lang="en-US" dirty="0"/>
              <a:t>()</a:t>
            </a:r>
          </a:p>
          <a:p>
            <a:r>
              <a:rPr lang="en-US" dirty="0"/>
              <a:t>            book = </a:t>
            </a:r>
            <a:r>
              <a:rPr lang="en-US" dirty="0" err="1"/>
              <a:t>BookModel</a:t>
            </a:r>
            <a:r>
              <a:rPr lang="en-US" dirty="0"/>
              <a:t>(**data)</a:t>
            </a:r>
          </a:p>
          <a:p>
            <a:r>
              <a:rPr lang="en-US" dirty="0"/>
              <a:t>            </a:t>
            </a:r>
            <a:r>
              <a:rPr lang="en-US" dirty="0" err="1"/>
              <a:t>books.append</a:t>
            </a:r>
            <a:r>
              <a:rPr lang="en-US" dirty="0"/>
              <a:t>(book)</a:t>
            </a:r>
          </a:p>
          <a:p>
            <a:r>
              <a:rPr lang="en-US" dirty="0"/>
              <a:t>            return </a:t>
            </a:r>
            <a:r>
              <a:rPr lang="en-US" dirty="0" err="1"/>
              <a:t>book.serialize</a:t>
            </a:r>
            <a:r>
              <a:rPr lang="en-US" dirty="0"/>
              <a:t>(), 201</a:t>
            </a:r>
          </a:p>
          <a:p>
            <a:r>
              <a:rPr lang="en-US" dirty="0"/>
              <a:t>        except Exception as ex:</a:t>
            </a:r>
          </a:p>
          <a:p>
            <a:r>
              <a:rPr lang="en-US" dirty="0"/>
              <a:t>            return {"error": "Bad Request"}, 400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56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1FC0-F9E1-4F98-BD63-32D2F56758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Flask is Python’s micro-framework for web app development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 Werkzeug WSGI toolkit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Jinja2 template engine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Ease of setup, learn and use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Freedom to build the structure of the web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F182A1-630E-4934-9AA3-21F28938A2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675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Python </a:t>
            </a:r>
            <a:r>
              <a:rPr lang="en-US" sz="3600" dirty="0">
                <a:hlinkClick r:id="rId2"/>
              </a:rPr>
              <a:t>&gt;= 3.6 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latin typeface="Consolas" panose="020B0609020204030204" pitchFamily="49" charset="0"/>
              </a:rPr>
              <a:t>python –-version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latin typeface="Consolas" panose="020B0609020204030204" pitchFamily="49" charset="0"/>
              </a:rPr>
              <a:t>python -m </a:t>
            </a:r>
            <a:r>
              <a:rPr lang="en-US" sz="3600" b="1" dirty="0" err="1">
                <a:latin typeface="Consolas" panose="020B0609020204030204" pitchFamily="49" charset="0"/>
              </a:rPr>
              <a:t>venv</a:t>
            </a:r>
            <a:r>
              <a:rPr lang="en-US" sz="3600" b="1" dirty="0">
                <a:latin typeface="Consolas" panose="020B0609020204030204" pitchFamily="49" charset="0"/>
              </a:rPr>
              <a:t> {</a:t>
            </a:r>
            <a:r>
              <a:rPr lang="en-US" sz="3600" b="1" dirty="0" err="1">
                <a:latin typeface="Consolas" panose="020B0609020204030204" pitchFamily="49" charset="0"/>
              </a:rPr>
              <a:t>your_abs_path</a:t>
            </a:r>
            <a:r>
              <a:rPr lang="en-US" sz="3600" b="1" dirty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>
                <a:latin typeface="Consolas" panose="020B0609020204030204" pitchFamily="49" charset="0"/>
              </a:rPr>
              <a:t>pip install Flask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and Flask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ECF7C3-765A-47E7-8AED-736E56ABB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code in Python using 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 (for example: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download </a:t>
            </a:r>
            <a:r>
              <a:rPr lang="en-US" b="1" dirty="0">
                <a:solidFill>
                  <a:schemeClr val="bg1"/>
                </a:solidFill>
              </a:rPr>
              <a:t>PyCharm</a:t>
            </a:r>
            <a:r>
              <a:rPr lang="en-US" dirty="0"/>
              <a:t> from here: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Python in 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431" y="3353440"/>
            <a:ext cx="6705569" cy="310731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B0DD60A-B0F8-40F6-925E-923EF4C64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C98305E-1202-4703-8FC8-C0A8062353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Jinja 2, FlaskRESTful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50F72D-9335-46FC-83B6-53A1579D7C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 vs REST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983405"/>
            <a:ext cx="9896335" cy="5640595"/>
          </a:xfrm>
        </p:spPr>
        <p:txBody>
          <a:bodyPr>
            <a:normAutofit/>
          </a:bodyPr>
          <a:lstStyle/>
          <a:p>
            <a:r>
              <a:rPr lang="en-US" dirty="0"/>
              <a:t>SEO friendly –pages are easily indexable by search engines</a:t>
            </a:r>
          </a:p>
          <a:p>
            <a:r>
              <a:rPr lang="en-US" dirty="0"/>
              <a:t>Better performance for the user – User will see the content faster</a:t>
            </a:r>
          </a:p>
          <a:p>
            <a:r>
              <a:rPr lang="en-US" dirty="0"/>
              <a:t>User-machine is less busy</a:t>
            </a:r>
          </a:p>
          <a:p>
            <a:r>
              <a:rPr lang="en-US" dirty="0"/>
              <a:t>Best for static sites</a:t>
            </a:r>
          </a:p>
          <a:p>
            <a:pPr marL="0" indent="0">
              <a:buNone/>
            </a:pPr>
            <a:endParaRPr lang="en-US" dirty="0"/>
          </a:p>
          <a:p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SSR pros (server-side rendering)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D972DB-DC70-43DD-865E-1C181A37D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</TotalTime>
  <Words>2402</Words>
  <Application>Microsoft Office PowerPoint</Application>
  <PresentationFormat>Widescreen</PresentationFormat>
  <Paragraphs>443</Paragraphs>
  <Slides>54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Consolas</vt:lpstr>
      <vt:lpstr>Wingdings</vt:lpstr>
      <vt:lpstr>Wingdings 2</vt:lpstr>
      <vt:lpstr>1_SoftUni</vt:lpstr>
      <vt:lpstr>Introduction to Flask</vt:lpstr>
      <vt:lpstr>Table of Contents</vt:lpstr>
      <vt:lpstr>Have a Question?</vt:lpstr>
      <vt:lpstr>What is Flask?</vt:lpstr>
      <vt:lpstr>FLASK</vt:lpstr>
      <vt:lpstr>Install Python and Flask</vt:lpstr>
      <vt:lpstr>Write Python in IDE</vt:lpstr>
      <vt:lpstr>Template vs REST</vt:lpstr>
      <vt:lpstr>SSR pros (server-side rendering)</vt:lpstr>
      <vt:lpstr>SSR cons</vt:lpstr>
      <vt:lpstr>CSR pros (client-side rendering)</vt:lpstr>
      <vt:lpstr>CSR cons</vt:lpstr>
      <vt:lpstr>REST</vt:lpstr>
      <vt:lpstr>What is URL</vt:lpstr>
      <vt:lpstr>What are URL's</vt:lpstr>
      <vt:lpstr>URL Structure</vt:lpstr>
      <vt:lpstr>Templates</vt:lpstr>
      <vt:lpstr>What is a Template</vt:lpstr>
      <vt:lpstr>Example</vt:lpstr>
      <vt:lpstr>Result</vt:lpstr>
      <vt:lpstr>Web Communication Explained</vt:lpstr>
      <vt:lpstr>Web Server Work Model</vt:lpstr>
      <vt:lpstr>Web Server Work Model (2)</vt:lpstr>
      <vt:lpstr>Hyper Text Transfer Protocol</vt:lpstr>
      <vt:lpstr>HTTP Request Methods</vt:lpstr>
      <vt:lpstr>HTTP Conversation: Example</vt:lpstr>
      <vt:lpstr>Tools for Developers</vt:lpstr>
      <vt:lpstr>Tools for Developers – Browser Dev Tools </vt:lpstr>
      <vt:lpstr>Tools for Developers – Browser Add-ons</vt:lpstr>
      <vt:lpstr>What is a HTTP Request?</vt:lpstr>
      <vt:lpstr>HTTP Request Message</vt:lpstr>
      <vt:lpstr>GET Request Method – Example</vt:lpstr>
      <vt:lpstr>POST Request Method – Example</vt:lpstr>
      <vt:lpstr>What is a HTTP Response?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(2)</vt:lpstr>
      <vt:lpstr>Flask-RESTful</vt:lpstr>
      <vt:lpstr>What is Flask-RESTful?</vt:lpstr>
      <vt:lpstr>Why use REST?</vt:lpstr>
      <vt:lpstr>Flask-RESTful APIs</vt:lpstr>
      <vt:lpstr>RESTful Structure</vt:lpstr>
      <vt:lpstr>Example with in-memory DB</vt:lpstr>
      <vt:lpstr>Live Exercises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Conditional Statements and Loops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116</cp:revision>
  <dcterms:created xsi:type="dcterms:W3CDTF">2018-05-23T13:08:44Z</dcterms:created>
  <dcterms:modified xsi:type="dcterms:W3CDTF">2022-05-13T12:12:39Z</dcterms:modified>
  <cp:category>Python Fundamentals Course @ SoftUni: https://softuni.bg/trainings/2442/python-fundamentals-september-2019</cp:category>
</cp:coreProperties>
</file>