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32"/>
  </p:notesMasterIdLst>
  <p:handoutMasterIdLst>
    <p:handoutMasterId r:id="rId33"/>
  </p:handoutMasterIdLst>
  <p:sldIdLst>
    <p:sldId id="274" r:id="rId5"/>
    <p:sldId id="276" r:id="rId6"/>
    <p:sldId id="492" r:id="rId7"/>
    <p:sldId id="494" r:id="rId8"/>
    <p:sldId id="495" r:id="rId9"/>
    <p:sldId id="512" r:id="rId10"/>
    <p:sldId id="515" r:id="rId11"/>
    <p:sldId id="516" r:id="rId12"/>
    <p:sldId id="547" r:id="rId13"/>
    <p:sldId id="556" r:id="rId14"/>
    <p:sldId id="528" r:id="rId15"/>
    <p:sldId id="529" r:id="rId16"/>
    <p:sldId id="551" r:id="rId17"/>
    <p:sldId id="552" r:id="rId18"/>
    <p:sldId id="557" r:id="rId19"/>
    <p:sldId id="558" r:id="rId20"/>
    <p:sldId id="559" r:id="rId21"/>
    <p:sldId id="533" r:id="rId22"/>
    <p:sldId id="534" r:id="rId23"/>
    <p:sldId id="535" r:id="rId24"/>
    <p:sldId id="560" r:id="rId25"/>
    <p:sldId id="496" r:id="rId26"/>
    <p:sldId id="401" r:id="rId27"/>
    <p:sldId id="614" r:id="rId28"/>
    <p:sldId id="608" r:id="rId29"/>
    <p:sldId id="405" r:id="rId30"/>
    <p:sldId id="4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AEF5740-B23A-47D4-990F-074364553AF4}">
          <p14:sldIdLst>
            <p14:sldId id="274"/>
            <p14:sldId id="276"/>
            <p14:sldId id="492"/>
          </p14:sldIdLst>
        </p14:section>
        <p14:section name="3rd parties" id="{32080409-9F52-4FCE-8050-08A89662D585}">
          <p14:sldIdLst>
            <p14:sldId id="494"/>
            <p14:sldId id="495"/>
            <p14:sldId id="512"/>
          </p14:sldIdLst>
        </p14:section>
        <p14:section name="External APIs" id="{A462FA60-45D9-48EB-9400-7AC1C3811032}">
          <p14:sldIdLst>
            <p14:sldId id="515"/>
            <p14:sldId id="516"/>
            <p14:sldId id="547"/>
            <p14:sldId id="556"/>
          </p14:sldIdLst>
        </p14:section>
        <p14:section name="AWS (S3)" id="{61A4401F-8E14-450B-8E3E-94C29C7E4E5D}">
          <p14:sldIdLst>
            <p14:sldId id="528"/>
            <p14:sldId id="529"/>
            <p14:sldId id="551"/>
            <p14:sldId id="552"/>
            <p14:sldId id="557"/>
            <p14:sldId id="558"/>
            <p14:sldId id="559"/>
          </p14:sldIdLst>
        </p14:section>
        <p14:section name="Payment provider" id="{A5FF494A-4DEC-4CA6-8805-EE25CC2AF7AE}">
          <p14:sldIdLst>
            <p14:sldId id="533"/>
            <p14:sldId id="534"/>
            <p14:sldId id="535"/>
            <p14:sldId id="560"/>
          </p14:sldIdLst>
        </p14:section>
        <p14:section name="Demo" id="{16413FF6-4588-4503-A235-9D53B8556FC3}">
          <p14:sldIdLst>
            <p14:sldId id="496"/>
          </p14:sldIdLst>
        </p14:section>
        <p14:section name="Conclusion" id="{FF81BD71-7D4B-4578-A94F-9AF177F9D6AB}">
          <p14:sldIdLst>
            <p14:sldId id="401"/>
            <p14:sldId id="614"/>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77056-9E73-485E-975E-CCF8BCBB8B28}" v="11" dt="2019-11-25T12:50:28.125"/>
    <p1510:client id="{6513E67A-C0F9-FB34-ACF5-9A00555122BF}" v="4" dt="2019-11-25T13:54:21.32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7"/>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oaatanasova" userId="63f01c8f-a50b-4279-b3c6-a33faf65220b" providerId="ADAL" clId="{01677056-9E73-485E-975E-CCF8BCBB8B28}"/>
    <pc:docChg chg="modSld">
      <pc:chgData name="antonoaatanasova" userId="63f01c8f-a50b-4279-b3c6-a33faf65220b" providerId="ADAL" clId="{01677056-9E73-485E-975E-CCF8BCBB8B28}" dt="2019-11-25T12:50:28.124" v="10"/>
      <pc:docMkLst>
        <pc:docMk/>
      </pc:docMkLst>
      <pc:sldChg chg="modSp">
        <pc:chgData name="antonoaatanasova" userId="63f01c8f-a50b-4279-b3c6-a33faf65220b" providerId="ADAL" clId="{01677056-9E73-485E-975E-CCF8BCBB8B28}" dt="2019-11-25T12:50:28.124" v="10"/>
        <pc:sldMkLst>
          <pc:docMk/>
          <pc:sldMk cId="3699630846" sldId="276"/>
        </pc:sldMkLst>
        <pc:spChg chg="mod">
          <ac:chgData name="antonoaatanasova" userId="63f01c8f-a50b-4279-b3c6-a33faf65220b" providerId="ADAL" clId="{01677056-9E73-485E-975E-CCF8BCBB8B28}" dt="2019-11-25T12:50:28.124" v="10"/>
          <ac:spMkLst>
            <pc:docMk/>
            <pc:sldMk cId="3699630846" sldId="276"/>
            <ac:spMk id="444419" creationId="{00000000-0000-0000-0000-000000000000}"/>
          </ac:spMkLst>
        </pc:spChg>
      </pc:sldChg>
    </pc:docChg>
  </pc:docChgLst>
  <pc:docChgLst>
    <pc:chgData name="antonoaatanasova" userId="S::a.atanasova@softuni.bg::63f01c8f-a50b-4279-b3c6-a33faf65220b" providerId="AD" clId="Web-{6513E67A-C0F9-FB34-ACF5-9A00555122BF}"/>
    <pc:docChg chg="modSld">
      <pc:chgData name="antonoaatanasova" userId="S::a.atanasova@softuni.bg::63f01c8f-a50b-4279-b3c6-a33faf65220b" providerId="AD" clId="Web-{6513E67A-C0F9-FB34-ACF5-9A00555122BF}" dt="2019-11-25T13:54:21.322" v="3" actId="20577"/>
      <pc:docMkLst>
        <pc:docMk/>
      </pc:docMkLst>
      <pc:sldChg chg="modSp">
        <pc:chgData name="antonoaatanasova" userId="S::a.atanasova@softuni.bg::63f01c8f-a50b-4279-b3c6-a33faf65220b" providerId="AD" clId="Web-{6513E67A-C0F9-FB34-ACF5-9A00555122BF}" dt="2019-11-25T13:54:21.322" v="2" actId="20577"/>
        <pc:sldMkLst>
          <pc:docMk/>
          <pc:sldMk cId="928238961" sldId="349"/>
        </pc:sldMkLst>
        <pc:spChg chg="mod">
          <ac:chgData name="antonoaatanasova" userId="S::a.atanasova@softuni.bg::63f01c8f-a50b-4279-b3c6-a33faf65220b" providerId="AD" clId="Web-{6513E67A-C0F9-FB34-ACF5-9A00555122BF}" dt="2019-11-25T13:54:21.322" v="2" actId="20577"/>
          <ac:spMkLst>
            <pc:docMk/>
            <pc:sldMk cId="928238961" sldId="349"/>
            <ac:spMk id="14" creationId="{0E49D336-45B6-44D3-97C4-E28F8DEA2022}"/>
          </ac:spMkLst>
        </pc:spChg>
      </pc:sldChg>
    </pc:docChg>
  </pc:docChgLst>
  <pc:docChgLst>
    <pc:chgData name="antonoaatanasova" userId="63f01c8f-a50b-4279-b3c6-a33faf65220b" providerId="ADAL" clId="{0DDE171E-CDCD-48CD-B39A-B31FF82C48CC}"/>
    <pc:docChg chg="modSld">
      <pc:chgData name="antonoaatanasova" userId="63f01c8f-a50b-4279-b3c6-a33faf65220b" providerId="ADAL" clId="{0DDE171E-CDCD-48CD-B39A-B31FF82C48CC}" dt="2019-11-20T12:36:27.076" v="59" actId="14100"/>
      <pc:docMkLst>
        <pc:docMk/>
      </pc:docMkLst>
      <pc:sldChg chg="modSp">
        <pc:chgData name="antonoaatanasova" userId="63f01c8f-a50b-4279-b3c6-a33faf65220b" providerId="ADAL" clId="{0DDE171E-CDCD-48CD-B39A-B31FF82C48CC}" dt="2019-11-20T12:24:12.413" v="3" actId="27636"/>
        <pc:sldMkLst>
          <pc:docMk/>
          <pc:sldMk cId="211063887" sldId="274"/>
        </pc:sldMkLst>
        <pc:spChg chg="mod">
          <ac:chgData name="antonoaatanasova" userId="63f01c8f-a50b-4279-b3c6-a33faf65220b" providerId="ADAL" clId="{0DDE171E-CDCD-48CD-B39A-B31FF82C48CC}" dt="2019-11-20T12:24:07.652" v="1" actId="20577"/>
          <ac:spMkLst>
            <pc:docMk/>
            <pc:sldMk cId="211063887" sldId="274"/>
            <ac:spMk id="2" creationId="{37F91798-9AD5-4209-8887-958029548481}"/>
          </ac:spMkLst>
        </pc:spChg>
        <pc:picChg chg="mod">
          <ac:chgData name="antonoaatanasova" userId="63f01c8f-a50b-4279-b3c6-a33faf65220b" providerId="ADAL" clId="{0DDE171E-CDCD-48CD-B39A-B31FF82C48CC}" dt="2019-11-20T12:24:12.413" v="3" actId="27636"/>
          <ac:picMkLst>
            <pc:docMk/>
            <pc:sldMk cId="211063887" sldId="274"/>
            <ac:picMk id="13" creationId="{00000000-0000-0000-0000-000000000000}"/>
          </ac:picMkLst>
        </pc:picChg>
      </pc:sldChg>
      <pc:sldChg chg="modSp">
        <pc:chgData name="antonoaatanasova" userId="63f01c8f-a50b-4279-b3c6-a33faf65220b" providerId="ADAL" clId="{0DDE171E-CDCD-48CD-B39A-B31FF82C48CC}" dt="2019-11-20T12:25:05.296" v="17" actId="20577"/>
        <pc:sldMkLst>
          <pc:docMk/>
          <pc:sldMk cId="3699630846" sldId="276"/>
        </pc:sldMkLst>
        <pc:spChg chg="mod">
          <ac:chgData name="antonoaatanasova" userId="63f01c8f-a50b-4279-b3c6-a33faf65220b" providerId="ADAL" clId="{0DDE171E-CDCD-48CD-B39A-B31FF82C48CC}" dt="2019-11-20T12:25:05.296" v="17" actId="20577"/>
          <ac:spMkLst>
            <pc:docMk/>
            <pc:sldMk cId="3699630846" sldId="276"/>
            <ac:spMk id="444419" creationId="{00000000-0000-0000-0000-000000000000}"/>
          </ac:spMkLst>
        </pc:spChg>
      </pc:sldChg>
      <pc:sldChg chg="modSp">
        <pc:chgData name="antonoaatanasova" userId="63f01c8f-a50b-4279-b3c6-a33faf65220b" providerId="ADAL" clId="{0DDE171E-CDCD-48CD-B39A-B31FF82C48CC}" dt="2019-11-20T12:36:27.076" v="59" actId="14100"/>
        <pc:sldMkLst>
          <pc:docMk/>
          <pc:sldMk cId="928238961" sldId="349"/>
        </pc:sldMkLst>
        <pc:spChg chg="mod">
          <ac:chgData name="antonoaatanasova" userId="63f01c8f-a50b-4279-b3c6-a33faf65220b" providerId="ADAL" clId="{0DDE171E-CDCD-48CD-B39A-B31FF82C48CC}" dt="2019-11-20T12:36:27.076" v="59" actId="14100"/>
          <ac:spMkLst>
            <pc:docMk/>
            <pc:sldMk cId="928238961" sldId="349"/>
            <ac:spMk id="14" creationId="{0E49D336-45B6-44D3-97C4-E28F8DEA2022}"/>
          </ac:spMkLst>
        </pc:spChg>
      </pc:sldChg>
      <pc:sldChg chg="modSp">
        <pc:chgData name="antonoaatanasova" userId="63f01c8f-a50b-4279-b3c6-a33faf65220b" providerId="ADAL" clId="{0DDE171E-CDCD-48CD-B39A-B31FF82C48CC}" dt="2019-11-20T12:25:26.104" v="18" actId="404"/>
        <pc:sldMkLst>
          <pc:docMk/>
          <pc:sldMk cId="1992452297" sldId="492"/>
        </pc:sldMkLst>
        <pc:spChg chg="mod">
          <ac:chgData name="antonoaatanasova" userId="63f01c8f-a50b-4279-b3c6-a33faf65220b" providerId="ADAL" clId="{0DDE171E-CDCD-48CD-B39A-B31FF82C48CC}" dt="2019-11-20T12:25:26.104" v="18" actId="404"/>
          <ac:spMkLst>
            <pc:docMk/>
            <pc:sldMk cId="1992452297" sldId="492"/>
            <ac:spMk id="8" creationId="{AA287FCE-0667-4256-B6C3-85EEA9B9995C}"/>
          </ac:spMkLst>
        </pc:spChg>
      </pc:sldChg>
      <pc:sldChg chg="modSp">
        <pc:chgData name="antonoaatanasova" userId="63f01c8f-a50b-4279-b3c6-a33faf65220b" providerId="ADAL" clId="{0DDE171E-CDCD-48CD-B39A-B31FF82C48CC}" dt="2019-11-20T12:30:13.295" v="27" actId="12"/>
        <pc:sldMkLst>
          <pc:docMk/>
          <pc:sldMk cId="2917864897" sldId="511"/>
        </pc:sldMkLst>
        <pc:spChg chg="mod">
          <ac:chgData name="antonoaatanasova" userId="63f01c8f-a50b-4279-b3c6-a33faf65220b" providerId="ADAL" clId="{0DDE171E-CDCD-48CD-B39A-B31FF82C48CC}" dt="2019-11-20T12:30:13.295" v="27" actId="12"/>
          <ac:spMkLst>
            <pc:docMk/>
            <pc:sldMk cId="2917864897" sldId="511"/>
            <ac:spMk id="2" creationId="{00000000-0000-0000-0000-000000000000}"/>
          </ac:spMkLst>
        </pc:spChg>
      </pc:sldChg>
      <pc:sldChg chg="modSp">
        <pc:chgData name="antonoaatanasova" userId="63f01c8f-a50b-4279-b3c6-a33faf65220b" providerId="ADAL" clId="{0DDE171E-CDCD-48CD-B39A-B31FF82C48CC}" dt="2019-11-20T12:31:00.561" v="30" actId="1076"/>
        <pc:sldMkLst>
          <pc:docMk/>
          <pc:sldMk cId="80098761" sldId="513"/>
        </pc:sldMkLst>
        <pc:spChg chg="mod">
          <ac:chgData name="antonoaatanasova" userId="63f01c8f-a50b-4279-b3c6-a33faf65220b" providerId="ADAL" clId="{0DDE171E-CDCD-48CD-B39A-B31FF82C48CC}" dt="2019-11-20T12:30:54.979" v="29" actId="14100"/>
          <ac:spMkLst>
            <pc:docMk/>
            <pc:sldMk cId="80098761" sldId="513"/>
            <ac:spMk id="5" creationId="{00000000-0000-0000-0000-000000000000}"/>
          </ac:spMkLst>
        </pc:spChg>
        <pc:picChg chg="mod">
          <ac:chgData name="antonoaatanasova" userId="63f01c8f-a50b-4279-b3c6-a33faf65220b" providerId="ADAL" clId="{0DDE171E-CDCD-48CD-B39A-B31FF82C48CC}" dt="2019-11-20T12:31:00.561" v="30" actId="1076"/>
          <ac:picMkLst>
            <pc:docMk/>
            <pc:sldMk cId="80098761" sldId="513"/>
            <ac:picMk id="6" creationId="{00000000-0000-0000-0000-000000000000}"/>
          </ac:picMkLst>
        </pc:picChg>
      </pc:sldChg>
      <pc:sldChg chg="modSp">
        <pc:chgData name="antonoaatanasova" userId="63f01c8f-a50b-4279-b3c6-a33faf65220b" providerId="ADAL" clId="{0DDE171E-CDCD-48CD-B39A-B31FF82C48CC}" dt="2019-11-20T12:32:15.646" v="36"/>
        <pc:sldMkLst>
          <pc:docMk/>
          <pc:sldMk cId="2395507461" sldId="516"/>
        </pc:sldMkLst>
        <pc:spChg chg="mod">
          <ac:chgData name="antonoaatanasova" userId="63f01c8f-a50b-4279-b3c6-a33faf65220b" providerId="ADAL" clId="{0DDE171E-CDCD-48CD-B39A-B31FF82C48CC}" dt="2019-11-20T12:32:15.646" v="36"/>
          <ac:spMkLst>
            <pc:docMk/>
            <pc:sldMk cId="2395507461" sldId="516"/>
            <ac:spMk id="6" creationId="{00000000-0000-0000-0000-000000000000}"/>
          </ac:spMkLst>
        </pc:spChg>
      </pc:sldChg>
      <pc:sldChg chg="modSp">
        <pc:chgData name="antonoaatanasova" userId="63f01c8f-a50b-4279-b3c6-a33faf65220b" providerId="ADAL" clId="{0DDE171E-CDCD-48CD-B39A-B31FF82C48CC}" dt="2019-11-20T12:32:29.497" v="37" actId="403"/>
        <pc:sldMkLst>
          <pc:docMk/>
          <pc:sldMk cId="1172953624" sldId="517"/>
        </pc:sldMkLst>
        <pc:spChg chg="mod">
          <ac:chgData name="antonoaatanasova" userId="63f01c8f-a50b-4279-b3c6-a33faf65220b" providerId="ADAL" clId="{0DDE171E-CDCD-48CD-B39A-B31FF82C48CC}" dt="2019-11-20T12:32:29.497" v="37" actId="403"/>
          <ac:spMkLst>
            <pc:docMk/>
            <pc:sldMk cId="1172953624" sldId="517"/>
            <ac:spMk id="7" creationId="{00000000-0000-0000-0000-000000000000}"/>
          </ac:spMkLst>
        </pc:spChg>
      </pc:sldChg>
      <pc:sldChg chg="modSp modAnim">
        <pc:chgData name="antonoaatanasova" userId="63f01c8f-a50b-4279-b3c6-a33faf65220b" providerId="ADAL" clId="{0DDE171E-CDCD-48CD-B39A-B31FF82C48CC}" dt="2019-11-20T12:33:36.943" v="52" actId="207"/>
        <pc:sldMkLst>
          <pc:docMk/>
          <pc:sldMk cId="2485392736" sldId="518"/>
        </pc:sldMkLst>
        <pc:spChg chg="mod">
          <ac:chgData name="antonoaatanasova" userId="63f01c8f-a50b-4279-b3c6-a33faf65220b" providerId="ADAL" clId="{0DDE171E-CDCD-48CD-B39A-B31FF82C48CC}" dt="2019-11-20T12:33:36.943" v="52" actId="207"/>
          <ac:spMkLst>
            <pc:docMk/>
            <pc:sldMk cId="2485392736" sldId="518"/>
            <ac:spMk id="2" creationId="{00000000-0000-0000-0000-000000000000}"/>
          </ac:spMkLst>
        </pc:spChg>
      </pc:sldChg>
      <pc:sldChg chg="modSp">
        <pc:chgData name="antonoaatanasova" userId="63f01c8f-a50b-4279-b3c6-a33faf65220b" providerId="ADAL" clId="{0DDE171E-CDCD-48CD-B39A-B31FF82C48CC}" dt="2019-11-20T12:35:58.188" v="56" actId="207"/>
        <pc:sldMkLst>
          <pc:docMk/>
          <pc:sldMk cId="861117895" sldId="520"/>
        </pc:sldMkLst>
        <pc:spChg chg="mod">
          <ac:chgData name="antonoaatanasova" userId="63f01c8f-a50b-4279-b3c6-a33faf65220b" providerId="ADAL" clId="{0DDE171E-CDCD-48CD-B39A-B31FF82C48CC}" dt="2019-11-20T12:35:58.188" v="56" actId="207"/>
          <ac:spMkLst>
            <pc:docMk/>
            <pc:sldMk cId="861117895" sldId="52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18.07.2022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a:t>© SoftUni – </a:t>
            </a:r>
            <a:r>
              <a:rPr lang="en-US" sz="1100" u="sng">
                <a:hlinkClick r:id="rId2"/>
              </a:rPr>
              <a:t>https://softuni.org</a:t>
            </a:r>
            <a:r>
              <a:rPr lang="en-US" sz="110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2"/>
              </a:rPr>
              <a:t>https://softuni.org</a:t>
            </a:r>
            <a:r>
              <a:rPr lang="en-US"/>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a:p>
        </p:txBody>
      </p:sp>
      <p:sp>
        <p:nvSpPr>
          <p:cNvPr id="7" name="Footer Placeholder 7">
            <a:extLst>
              <a:ext uri="{FF2B5EF4-FFF2-40B4-BE49-F238E27FC236}">
                <a16:creationId xmlns:a16="http://schemas.microsoft.com/office/drawing/2014/main" id="{00732314-CBBD-4598-95EF-8E73C10C64A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4448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a:p>
        </p:txBody>
      </p:sp>
      <p:sp>
        <p:nvSpPr>
          <p:cNvPr id="6" name="Footer Placeholder 7">
            <a:extLst>
              <a:ext uri="{FF2B5EF4-FFF2-40B4-BE49-F238E27FC236}">
                <a16:creationId xmlns:a16="http://schemas.microsoft.com/office/drawing/2014/main" id="{BCC8CECB-90DD-4223-A6C8-CA73176CF5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1642379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a:p>
        </p:txBody>
      </p:sp>
      <p:sp>
        <p:nvSpPr>
          <p:cNvPr id="6" name="Footer Placeholder 7">
            <a:extLst>
              <a:ext uri="{FF2B5EF4-FFF2-40B4-BE49-F238E27FC236}">
                <a16:creationId xmlns:a16="http://schemas.microsoft.com/office/drawing/2014/main" id="{221909F1-C483-4F3F-A629-61796C6C7B8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397323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a:p>
        </p:txBody>
      </p:sp>
      <p:sp>
        <p:nvSpPr>
          <p:cNvPr id="6" name="Footer Placeholder 7">
            <a:extLst>
              <a:ext uri="{FF2B5EF4-FFF2-40B4-BE49-F238E27FC236}">
                <a16:creationId xmlns:a16="http://schemas.microsoft.com/office/drawing/2014/main" id="{9580E744-A54D-4E92-8623-4CCE206E93A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42326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27</a:t>
            </a:fld>
            <a:endParaRPr lang="en-US"/>
          </a:p>
        </p:txBody>
      </p:sp>
      <p:sp>
        <p:nvSpPr>
          <p:cNvPr id="7" name="Footer Placeholder 7">
            <a:extLst>
              <a:ext uri="{FF2B5EF4-FFF2-40B4-BE49-F238E27FC236}">
                <a16:creationId xmlns:a16="http://schemas.microsoft.com/office/drawing/2014/main" id="{A21B36DD-FD63-4591-B88A-402B495938F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630545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573A9552-E0CB-448D-84B0-13E34B3D6D02}"/>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CDB0C31C-FA2F-4115-8D9A-044A09B4F146}"/>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7695228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943589A9-D587-4E51-97C4-320157F7DEA6}"/>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DB8AD0EB-F493-429B-B104-84E3899AFB5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9061938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98C42F98-BC27-4171-A24F-D7E014533505}"/>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48BF03CE-584E-4807-AE7C-7FE3566FA919}"/>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93F4279C-443F-4110-A3B2-40B266FAAC98}"/>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B4FEC29-7EF7-478F-BEBD-63DEFA989B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03FF6CED-BC6B-4579-B82C-09CFB7965C3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21E41848-CAD3-4AF1-990C-FC2477F4B28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A171F896-A031-4673-99ED-7DFBA9814A8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551EE00C-F5F3-4812-AB5E-C7AC5EAC3E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4EEC3ECC-02ED-4D60-A384-A4B6B7C2F7B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319D34D2-3E5A-4095-80C3-FF2C1F4A6B7A}"/>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3CA2B6F9-C62F-477A-BD23-48059364FE14}"/>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69E2BB8B-10FB-4C58-B081-EBC837EF6AEE}"/>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5694DCF4-1D53-4773-90AA-1196644BE97D}"/>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FB8CE93E-7F3E-4991-83AA-8513336321F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FA471ED9-515E-4492-A19F-4E25F4B4B91D}"/>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BF8B71A-EF5A-414C-8B2C-F8CF09E5ED2C}"/>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7B6D628F-986B-494D-A1A1-25FCF6ED632B}"/>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25F03C7A-8815-4C7E-963D-6875E2471B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88A8B974-20A5-4B77-853A-627792F7AD78}"/>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116848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DC11F1CC-DCC9-42BC-B1A0-C5735CBF6B1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797B5D07-F9EF-4B77-8644-EC36EC6992F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311F71F0-93CA-456A-8621-8BC163E143BC}"/>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77D2E562-E9B3-4AD2-944A-9DCA313083F2}"/>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0B728AC2-241E-4BB6-92D8-C64DAFB748C5}"/>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6281448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1988727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280DCA42-0B53-4E65-9163-5B4ECC1220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754E7A4-BF77-462A-907F-7F25B43A208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4608430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973244E7-9DEE-4B9B-A151-AF8230DAE211}"/>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6449068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6FE30AD8-5FF0-49B9-A6CB-836D537556C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250339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500FCD92-E900-4F8A-9070-A275FC6E9C44}"/>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6" name="Picture Bulb" descr="Bulb">
            <a:extLst>
              <a:ext uri="{FF2B5EF4-FFF2-40B4-BE49-F238E27FC236}">
                <a16:creationId xmlns:a16="http://schemas.microsoft.com/office/drawing/2014/main" id="{924D891C-989C-4A50-B86C-30E278869B1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160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38567F4E-4CA1-47E8-992D-7A007A6B25A0}"/>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F27A54D0-93C7-461B-8D05-0EEAD61E4A1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44614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
        <p:nvSpPr>
          <p:cNvPr id="12" name="Rectangle Top">
            <a:extLst>
              <a:ext uri="{FF2B5EF4-FFF2-40B4-BE49-F238E27FC236}">
                <a16:creationId xmlns:a16="http://schemas.microsoft.com/office/drawing/2014/main" id="{E339CF63-131F-4EC4-8787-BFC9797952E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514EAB1A-3DFE-43A9-9864-019FE7DA554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241685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43BD96BA-015C-4717-9D96-D74E2DEC0F12}"/>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94C6C140-B5DA-4ABC-B614-32684B304D98}"/>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209946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A98D9C06-62EA-44F3-B035-3E405DDEE699}"/>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4280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oto3.amazonaws.com/v1/documentation/api/latest/index.htm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pi-docs.transferwise.com/#wise-platform-ap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3.png"/><Relationship Id="rId18" Type="http://schemas.openxmlformats.org/officeDocument/2006/relationships/hyperlink" Target="https://smartit.bg/" TargetMode="External"/><Relationship Id="rId3" Type="http://schemas.openxmlformats.org/officeDocument/2006/relationships/image" Target="../media/image28.png"/><Relationship Id="rId21" Type="http://schemas.openxmlformats.org/officeDocument/2006/relationships/image" Target="../media/image37.png"/><Relationship Id="rId7" Type="http://schemas.openxmlformats.org/officeDocument/2006/relationships/image" Target="../media/image30.png"/><Relationship Id="rId12" Type="http://schemas.openxmlformats.org/officeDocument/2006/relationships/hyperlink" Target="https://indeavr.com/" TargetMode="External"/><Relationship Id="rId17" Type="http://schemas.openxmlformats.org/officeDocument/2006/relationships/image" Target="../media/image35.png"/><Relationship Id="rId25" Type="http://schemas.openxmlformats.org/officeDocument/2006/relationships/image" Target="../media/image39.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2.png"/><Relationship Id="rId24" Type="http://schemas.openxmlformats.org/officeDocument/2006/relationships/hyperlink" Target="https://createx.bg/" TargetMode="External"/><Relationship Id="rId5" Type="http://schemas.openxmlformats.org/officeDocument/2006/relationships/image" Target="../media/image29.png"/><Relationship Id="rId15" Type="http://schemas.openxmlformats.org/officeDocument/2006/relationships/image" Target="../media/image34.jpeg"/><Relationship Id="rId23" Type="http://schemas.openxmlformats.org/officeDocument/2006/relationships/image" Target="../media/image38.png"/><Relationship Id="rId10" Type="http://schemas.openxmlformats.org/officeDocument/2006/relationships/hyperlink" Target="https://de.draftkings.com/" TargetMode="External"/><Relationship Id="rId19" Type="http://schemas.openxmlformats.org/officeDocument/2006/relationships/image" Target="../media/image36.jpeg"/><Relationship Id="rId4" Type="http://schemas.openxmlformats.org/officeDocument/2006/relationships/hyperlink" Target="https://www.coca-colahellenic.com/" TargetMode="External"/><Relationship Id="rId9" Type="http://schemas.openxmlformats.org/officeDocument/2006/relationships/image" Target="../media/image31.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a:hlinkClick r:id="rId3"/>
              </a:rPr>
              <a:t>https://softuni.bg</a:t>
            </a:r>
            <a:endParaRPr lang="en-US"/>
          </a:p>
        </p:txBody>
      </p:sp>
      <p:sp>
        <p:nvSpPr>
          <p:cNvPr id="11" name="Text Placeholder 10"/>
          <p:cNvSpPr>
            <a:spLocks noGrp="1"/>
          </p:cNvSpPr>
          <p:nvPr>
            <p:ph type="body" sz="quarter" idx="17"/>
          </p:nvPr>
        </p:nvSpPr>
        <p:spPr/>
        <p:txBody>
          <a:bodyPr/>
          <a:lstStyle/>
          <a:p>
            <a:r>
              <a:rPr lang="en-US"/>
              <a:t>Software University</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a:t>Technical Trainers</a:t>
            </a:r>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a:t>SoftUni Team</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p:txBody>
          <a:bodyPr>
            <a:normAutofit/>
          </a:bodyPr>
          <a:lstStyle/>
          <a:p>
            <a:r>
              <a:rPr lang="en-US" dirty="0"/>
              <a:t>Working with 3rd parties and external APIs</a:t>
            </a:r>
          </a:p>
        </p:txBody>
      </p:sp>
    </p:spTree>
    <p:extLst>
      <p:ext uri="{BB962C8B-B14F-4D97-AF65-F5344CB8AC3E}">
        <p14:creationId xmlns:p14="http://schemas.microsoft.com/office/powerpoint/2010/main" val="2110638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8D88B6A7-89B2-4BA0-ADDE-C4365B2BF264}"/>
              </a:ext>
            </a:extLst>
          </p:cNvPr>
          <p:cNvSpPr>
            <a:spLocks noGrp="1"/>
          </p:cNvSpPr>
          <p:nvPr>
            <p:ph type="sldNum" sz="quarter" idx="4"/>
          </p:nvPr>
        </p:nvSpPr>
        <p:spPr/>
        <p:txBody>
          <a:bodyPr/>
          <a:lstStyle/>
          <a:p>
            <a:fld id="{2BF067CD-8E6B-4360-9AA8-C5DF2A48A6D1}" type="slidenum">
              <a:rPr lang="en-US" noProof="0" smtClean="0"/>
              <a:pPr/>
              <a:t>10</a:t>
            </a:fld>
            <a:endParaRPr lang="en-US" noProof="0"/>
          </a:p>
        </p:txBody>
      </p:sp>
      <p:sp>
        <p:nvSpPr>
          <p:cNvPr id="4" name="Заглавие 3">
            <a:extLst>
              <a:ext uri="{FF2B5EF4-FFF2-40B4-BE49-F238E27FC236}">
                <a16:creationId xmlns:a16="http://schemas.microsoft.com/office/drawing/2014/main" id="{3FBB2A10-B955-4D11-BD45-2CCA8EA97FF8}"/>
              </a:ext>
            </a:extLst>
          </p:cNvPr>
          <p:cNvSpPr>
            <a:spLocks noGrp="1"/>
          </p:cNvSpPr>
          <p:nvPr>
            <p:ph type="title"/>
          </p:nvPr>
        </p:nvSpPr>
        <p:spPr/>
        <p:txBody>
          <a:bodyPr/>
          <a:lstStyle/>
          <a:p>
            <a:r>
              <a:rPr lang="en-US" dirty="0"/>
              <a:t>Example diagram</a:t>
            </a:r>
            <a:endParaRPr lang="bg-BG" dirty="0"/>
          </a:p>
        </p:txBody>
      </p:sp>
      <p:pic>
        <p:nvPicPr>
          <p:cNvPr id="5" name="Картина 4">
            <a:extLst>
              <a:ext uri="{FF2B5EF4-FFF2-40B4-BE49-F238E27FC236}">
                <a16:creationId xmlns:a16="http://schemas.microsoft.com/office/drawing/2014/main" id="{69E9E98F-C898-4F42-A6E4-E0EF3B46FD00}"/>
              </a:ext>
            </a:extLst>
          </p:cNvPr>
          <p:cNvPicPr>
            <a:picLocks noChangeAspect="1"/>
          </p:cNvPicPr>
          <p:nvPr/>
        </p:nvPicPr>
        <p:blipFill>
          <a:blip r:embed="rId2"/>
          <a:stretch>
            <a:fillRect/>
          </a:stretch>
        </p:blipFill>
        <p:spPr>
          <a:xfrm>
            <a:off x="3525181" y="1994190"/>
            <a:ext cx="5359162" cy="33838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910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65DF5-70B1-4F75-AAE9-91A38C1CCA11}"/>
              </a:ext>
            </a:extLst>
          </p:cNvPr>
          <p:cNvSpPr>
            <a:spLocks noGrp="1"/>
          </p:cNvSpPr>
          <p:nvPr>
            <p:ph type="title" sz="quarter" idx="10"/>
          </p:nvPr>
        </p:nvSpPr>
        <p:spPr>
          <a:xfrm>
            <a:off x="615108" y="5130953"/>
            <a:ext cx="10961783" cy="768084"/>
          </a:xfrm>
        </p:spPr>
        <p:txBody>
          <a:bodyPr/>
          <a:lstStyle/>
          <a:p>
            <a:r>
              <a:rPr lang="en-US" dirty="0"/>
              <a:t>AWS</a:t>
            </a:r>
          </a:p>
        </p:txBody>
      </p:sp>
      <p:pic>
        <p:nvPicPr>
          <p:cNvPr id="5" name="Картина 4">
            <a:extLst>
              <a:ext uri="{FF2B5EF4-FFF2-40B4-BE49-F238E27FC236}">
                <a16:creationId xmlns:a16="http://schemas.microsoft.com/office/drawing/2014/main" id="{772EE12B-5D92-4AB6-9087-7BD2CF370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665" y="1835798"/>
            <a:ext cx="3034670" cy="1593202"/>
          </a:xfrm>
          <a:prstGeom prst="rect">
            <a:avLst/>
          </a:prstGeom>
        </p:spPr>
      </p:pic>
    </p:spTree>
    <p:extLst>
      <p:ext uri="{BB962C8B-B14F-4D97-AF65-F5344CB8AC3E}">
        <p14:creationId xmlns:p14="http://schemas.microsoft.com/office/powerpoint/2010/main" val="3871352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p:txBody>
          <a:bodyPr>
            <a:normAutofit/>
          </a:bodyPr>
          <a:lstStyle/>
          <a:p>
            <a:r>
              <a:rPr lang="en-US" dirty="0"/>
              <a:t>Amazon Web Services (AWS) is the world’s most comprehensive and broadly adopted cloud platform, offering over 200 fully featured services from data centers globally.</a:t>
            </a:r>
          </a:p>
          <a:p>
            <a:r>
              <a:rPr lang="en-US" dirty="0"/>
              <a:t> Millions of customers—including the fastest-growing startups, largest enterprises, and leading government agencies—are using AWS to lower costs, become more agile, and innovate faster.</a:t>
            </a:r>
          </a:p>
          <a:p>
            <a:endParaRPr lang="en-US" dirty="0"/>
          </a:p>
          <a:p>
            <a:endParaRPr lang="en-US"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AWS</a:t>
            </a:r>
          </a:p>
        </p:txBody>
      </p:sp>
    </p:spTree>
    <p:extLst>
      <p:ext uri="{BB962C8B-B14F-4D97-AF65-F5344CB8AC3E}">
        <p14:creationId xmlns:p14="http://schemas.microsoft.com/office/powerpoint/2010/main" val="421753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a:xfrm>
            <a:off x="2201662" y="1121143"/>
            <a:ext cx="9793572" cy="5546589"/>
          </a:xfrm>
        </p:spPr>
        <p:txBody>
          <a:bodyPr>
            <a:normAutofit/>
          </a:bodyPr>
          <a:lstStyle/>
          <a:p>
            <a:r>
              <a:rPr lang="en-US" dirty="0"/>
              <a:t>AWS is separated into different services; </a:t>
            </a:r>
          </a:p>
          <a:p>
            <a:r>
              <a:rPr lang="en-US" dirty="0"/>
              <a:t>each can be configured in different ways based on the user's needs. </a:t>
            </a:r>
          </a:p>
          <a:p>
            <a:r>
              <a:rPr lang="en-US" dirty="0"/>
              <a:t>Users should be able to see configuration options and individual server maps for an AWS service.</a:t>
            </a:r>
          </a:p>
          <a:p>
            <a:endParaRPr lang="en-US" dirty="0"/>
          </a:p>
          <a:p>
            <a:endParaRPr lang="en-US"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Services</a:t>
            </a:r>
          </a:p>
        </p:txBody>
      </p:sp>
    </p:spTree>
    <p:extLst>
      <p:ext uri="{BB962C8B-B14F-4D97-AF65-F5344CB8AC3E}">
        <p14:creationId xmlns:p14="http://schemas.microsoft.com/office/powerpoint/2010/main" val="18388049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a:xfrm>
            <a:off x="2148396" y="1121143"/>
            <a:ext cx="9846838" cy="5546589"/>
          </a:xfrm>
        </p:spPr>
        <p:txBody>
          <a:bodyPr>
            <a:normAutofit fontScale="77500" lnSpcReduction="20000"/>
          </a:bodyPr>
          <a:lstStyle/>
          <a:p>
            <a:r>
              <a:rPr lang="en-US" dirty="0"/>
              <a:t>Compute</a:t>
            </a:r>
          </a:p>
          <a:p>
            <a:r>
              <a:rPr lang="en-US" dirty="0"/>
              <a:t>Storage databases</a:t>
            </a:r>
          </a:p>
          <a:p>
            <a:r>
              <a:rPr lang="en-US" dirty="0"/>
              <a:t>Data management</a:t>
            </a:r>
          </a:p>
          <a:p>
            <a:r>
              <a:rPr lang="en-US" dirty="0"/>
              <a:t>Migration</a:t>
            </a:r>
          </a:p>
          <a:p>
            <a:r>
              <a:rPr lang="en-US" dirty="0"/>
              <a:t>Hybrid cloud</a:t>
            </a:r>
          </a:p>
          <a:p>
            <a:r>
              <a:rPr lang="en-US" dirty="0"/>
              <a:t>Networking</a:t>
            </a:r>
          </a:p>
          <a:p>
            <a:r>
              <a:rPr lang="en-US" dirty="0"/>
              <a:t>Development tools</a:t>
            </a:r>
          </a:p>
          <a:p>
            <a:r>
              <a:rPr lang="en-US" dirty="0"/>
              <a:t>Management</a:t>
            </a:r>
          </a:p>
          <a:p>
            <a:r>
              <a:rPr lang="en-US" dirty="0"/>
              <a:t>Monitoring</a:t>
            </a:r>
          </a:p>
          <a:p>
            <a:r>
              <a:rPr lang="en-US" dirty="0"/>
              <a:t>Security</a:t>
            </a:r>
          </a:p>
          <a:p>
            <a:r>
              <a:rPr lang="en-US" dirty="0"/>
              <a:t>Governance</a:t>
            </a:r>
          </a:p>
          <a:p>
            <a:pPr marL="0" indent="0">
              <a:buNone/>
            </a:pPr>
            <a:endParaRPr lang="en-US" dirty="0"/>
          </a:p>
          <a:p>
            <a:endParaRPr lang="en-US" dirty="0"/>
          </a:p>
          <a:p>
            <a:endParaRPr lang="en-US"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Services 2</a:t>
            </a:r>
          </a:p>
        </p:txBody>
      </p:sp>
    </p:spTree>
    <p:extLst>
      <p:ext uri="{BB962C8B-B14F-4D97-AF65-F5344CB8AC3E}">
        <p14:creationId xmlns:p14="http://schemas.microsoft.com/office/powerpoint/2010/main" val="2874636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a:xfrm>
            <a:off x="2148396" y="1121143"/>
            <a:ext cx="9846838" cy="5546589"/>
          </a:xfrm>
        </p:spPr>
        <p:txBody>
          <a:bodyPr>
            <a:normAutofit/>
          </a:bodyPr>
          <a:lstStyle/>
          <a:p>
            <a:r>
              <a:rPr lang="en-US" dirty="0"/>
              <a:t>provides scalable object storage for data backup, collection and analytics. </a:t>
            </a:r>
          </a:p>
          <a:p>
            <a:r>
              <a:rPr lang="en-US" dirty="0"/>
              <a:t>An IT professional stores data and files as S3 objects -- which can range up to 5 gigabytes (GB) -- inside S3 buckets to keep them organized. </a:t>
            </a:r>
          </a:p>
          <a:p>
            <a:r>
              <a:rPr lang="en-US" dirty="0"/>
              <a:t>A business can save money with S3 through its Infrequent Access storage tier or by using Amazon Glacier for long-term cold storage.</a:t>
            </a:r>
          </a:p>
          <a:p>
            <a:endParaRPr lang="en-US" dirty="0"/>
          </a:p>
          <a:p>
            <a:endParaRPr lang="en-US"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Amazon Simple Storage Service (S3)</a:t>
            </a:r>
          </a:p>
        </p:txBody>
      </p:sp>
    </p:spTree>
    <p:extLst>
      <p:ext uri="{BB962C8B-B14F-4D97-AF65-F5344CB8AC3E}">
        <p14:creationId xmlns:p14="http://schemas.microsoft.com/office/powerpoint/2010/main" val="4087365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a:xfrm>
            <a:off x="2148396" y="1121143"/>
            <a:ext cx="9846838" cy="5546589"/>
          </a:xfrm>
        </p:spPr>
        <p:txBody>
          <a:bodyPr>
            <a:normAutofit/>
          </a:bodyPr>
          <a:lstStyle/>
          <a:p>
            <a:r>
              <a:rPr lang="en-US" dirty="0"/>
              <a:t>create, configure, and manage AWS services, such as Amazon Elastic Compute Cloud (Amazon EC2) and Amazon Simple Storage Service (Amazon S3). </a:t>
            </a:r>
          </a:p>
          <a:p>
            <a:r>
              <a:rPr lang="en-US" dirty="0"/>
              <a:t>The SDK provides an object-oriented API as well as low-level access to AWS services.</a:t>
            </a:r>
          </a:p>
          <a:p>
            <a:r>
              <a:rPr lang="en-US" dirty="0"/>
              <a:t>Docs can be found </a:t>
            </a:r>
            <a:r>
              <a:rPr lang="en-US" dirty="0">
                <a:hlinkClick r:id="rId2"/>
              </a:rPr>
              <a:t>here</a:t>
            </a:r>
            <a:endParaRPr lang="en-US" dirty="0"/>
          </a:p>
          <a:p>
            <a:endParaRPr lang="en-US"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BOTO 3</a:t>
            </a:r>
          </a:p>
        </p:txBody>
      </p:sp>
    </p:spTree>
    <p:extLst>
      <p:ext uri="{BB962C8B-B14F-4D97-AF65-F5344CB8AC3E}">
        <p14:creationId xmlns:p14="http://schemas.microsoft.com/office/powerpoint/2010/main" val="2670992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Usage in python</a:t>
            </a:r>
          </a:p>
        </p:txBody>
      </p:sp>
      <p:sp>
        <p:nvSpPr>
          <p:cNvPr id="6" name="Текстово поле 5">
            <a:extLst>
              <a:ext uri="{FF2B5EF4-FFF2-40B4-BE49-F238E27FC236}">
                <a16:creationId xmlns:a16="http://schemas.microsoft.com/office/drawing/2014/main" id="{31609BDD-4562-4088-A597-43F9406E5F87}"/>
              </a:ext>
            </a:extLst>
          </p:cNvPr>
          <p:cNvSpPr txBox="1"/>
          <p:nvPr/>
        </p:nvSpPr>
        <p:spPr>
          <a:xfrm>
            <a:off x="2656642" y="1444663"/>
            <a:ext cx="6094520" cy="369332"/>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r>
              <a:rPr lang="en-US" dirty="0"/>
              <a:t>pip install boto3</a:t>
            </a:r>
            <a:endParaRPr lang="bg-BG" dirty="0"/>
          </a:p>
        </p:txBody>
      </p:sp>
      <p:sp>
        <p:nvSpPr>
          <p:cNvPr id="7" name="Текстово поле 6">
            <a:extLst>
              <a:ext uri="{FF2B5EF4-FFF2-40B4-BE49-F238E27FC236}">
                <a16:creationId xmlns:a16="http://schemas.microsoft.com/office/drawing/2014/main" id="{9F7B83A8-06F4-4045-AE62-87171F02B8B0}"/>
              </a:ext>
            </a:extLst>
          </p:cNvPr>
          <p:cNvSpPr txBox="1"/>
          <p:nvPr/>
        </p:nvSpPr>
        <p:spPr>
          <a:xfrm>
            <a:off x="2656642" y="2165770"/>
            <a:ext cx="6094520" cy="1200329"/>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r>
              <a:rPr lang="en-US" dirty="0"/>
              <a:t>import boto3</a:t>
            </a:r>
          </a:p>
          <a:p>
            <a:endParaRPr lang="en-US" dirty="0"/>
          </a:p>
          <a:p>
            <a:r>
              <a:rPr lang="en-US" dirty="0"/>
              <a:t># Uses Amazon S3</a:t>
            </a:r>
          </a:p>
          <a:p>
            <a:r>
              <a:rPr lang="en-US" dirty="0"/>
              <a:t>s3 = boto3.resource('s3')</a:t>
            </a:r>
            <a:endParaRPr lang="bg-BG" dirty="0"/>
          </a:p>
        </p:txBody>
      </p:sp>
      <p:sp>
        <p:nvSpPr>
          <p:cNvPr id="9" name="Текстово поле 8">
            <a:extLst>
              <a:ext uri="{FF2B5EF4-FFF2-40B4-BE49-F238E27FC236}">
                <a16:creationId xmlns:a16="http://schemas.microsoft.com/office/drawing/2014/main" id="{0428E3A5-FB79-4047-B54D-D5164143584A}"/>
              </a:ext>
            </a:extLst>
          </p:cNvPr>
          <p:cNvSpPr txBox="1"/>
          <p:nvPr/>
        </p:nvSpPr>
        <p:spPr>
          <a:xfrm>
            <a:off x="2656642" y="3717874"/>
            <a:ext cx="6094520" cy="923330"/>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r>
              <a:rPr lang="en-US" dirty="0"/>
              <a:t># Print out bucket names</a:t>
            </a:r>
          </a:p>
          <a:p>
            <a:r>
              <a:rPr lang="en-US" dirty="0"/>
              <a:t>for bucket in s3.buckets.all():</a:t>
            </a:r>
          </a:p>
          <a:p>
            <a:r>
              <a:rPr lang="en-US" dirty="0"/>
              <a:t>    print(bucket.name)</a:t>
            </a:r>
            <a:endParaRPr lang="bg-BG" dirty="0"/>
          </a:p>
        </p:txBody>
      </p:sp>
      <p:sp>
        <p:nvSpPr>
          <p:cNvPr id="11" name="Текстово поле 10">
            <a:extLst>
              <a:ext uri="{FF2B5EF4-FFF2-40B4-BE49-F238E27FC236}">
                <a16:creationId xmlns:a16="http://schemas.microsoft.com/office/drawing/2014/main" id="{16A39891-9F4C-4836-96A8-B536299563DC}"/>
              </a:ext>
            </a:extLst>
          </p:cNvPr>
          <p:cNvSpPr txBox="1"/>
          <p:nvPr/>
        </p:nvSpPr>
        <p:spPr>
          <a:xfrm>
            <a:off x="2656642" y="4992979"/>
            <a:ext cx="6094520" cy="923330"/>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r>
              <a:rPr lang="en-US" dirty="0"/>
              <a:t># Upload a new file</a:t>
            </a:r>
          </a:p>
          <a:p>
            <a:r>
              <a:rPr lang="en-US" dirty="0"/>
              <a:t>data = open('test.jpg', '</a:t>
            </a:r>
            <a:r>
              <a:rPr lang="en-US" dirty="0" err="1"/>
              <a:t>rb</a:t>
            </a:r>
            <a:r>
              <a:rPr lang="en-US" dirty="0"/>
              <a:t>')</a:t>
            </a:r>
          </a:p>
          <a:p>
            <a:r>
              <a:rPr lang="en-US" dirty="0"/>
              <a:t>s3.Bucket('my-bucket').</a:t>
            </a:r>
            <a:r>
              <a:rPr lang="en-US" dirty="0" err="1"/>
              <a:t>put_object</a:t>
            </a:r>
            <a:r>
              <a:rPr lang="en-US" dirty="0"/>
              <a:t>(Key='test.jpg', Body=data)</a:t>
            </a:r>
            <a:endParaRPr lang="bg-BG" dirty="0"/>
          </a:p>
        </p:txBody>
      </p:sp>
    </p:spTree>
    <p:extLst>
      <p:ext uri="{BB962C8B-B14F-4D97-AF65-F5344CB8AC3E}">
        <p14:creationId xmlns:p14="http://schemas.microsoft.com/office/powerpoint/2010/main" val="41381150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65DF5-70B1-4F75-AAE9-91A38C1CCA11}"/>
              </a:ext>
            </a:extLst>
          </p:cNvPr>
          <p:cNvSpPr>
            <a:spLocks noGrp="1"/>
          </p:cNvSpPr>
          <p:nvPr>
            <p:ph type="title" sz="quarter" idx="10"/>
          </p:nvPr>
        </p:nvSpPr>
        <p:spPr>
          <a:xfrm>
            <a:off x="615108" y="5251564"/>
            <a:ext cx="10961783" cy="768084"/>
          </a:xfrm>
        </p:spPr>
        <p:txBody>
          <a:bodyPr/>
          <a:lstStyle/>
          <a:p>
            <a:r>
              <a:rPr lang="en-US" dirty="0"/>
              <a:t>Payment provider</a:t>
            </a:r>
          </a:p>
        </p:txBody>
      </p:sp>
      <p:pic>
        <p:nvPicPr>
          <p:cNvPr id="7" name="Картина 6">
            <a:extLst>
              <a:ext uri="{FF2B5EF4-FFF2-40B4-BE49-F238E27FC236}">
                <a16:creationId xmlns:a16="http://schemas.microsoft.com/office/drawing/2014/main" id="{E2B9883D-8F77-4E99-B55A-5B17E416F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172" y="1038862"/>
            <a:ext cx="5131293" cy="4212702"/>
          </a:xfrm>
          <a:prstGeom prst="rect">
            <a:avLst/>
          </a:prstGeom>
        </p:spPr>
      </p:pic>
    </p:spTree>
    <p:extLst>
      <p:ext uri="{BB962C8B-B14F-4D97-AF65-F5344CB8AC3E}">
        <p14:creationId xmlns:p14="http://schemas.microsoft.com/office/powerpoint/2010/main" val="7003601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p:txBody>
          <a:bodyPr/>
          <a:lstStyle/>
          <a:p>
            <a:r>
              <a:rPr lang="en-US" dirty="0"/>
              <a:t>A payment service provider (PSP) is a third-party company that assists businesses to accept a wide range of online payment methods, such as online banking, credit cards, debit cards, e-wallets, cash cards, and more. </a:t>
            </a:r>
          </a:p>
          <a:p>
            <a:r>
              <a:rPr lang="en-US" dirty="0"/>
              <a:t>They ensure customer’s transactions make it from point A to point B, safely and securely.</a:t>
            </a:r>
          </a:p>
          <a:p>
            <a:r>
              <a:rPr lang="en-US" dirty="0"/>
              <a:t>Docs - </a:t>
            </a:r>
            <a:r>
              <a:rPr lang="en-US" dirty="0">
                <a:hlinkClick r:id="rId2"/>
              </a:rPr>
              <a:t>here</a:t>
            </a:r>
            <a:endParaRPr lang="bg-BG"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normAutofit/>
          </a:bodyPr>
          <a:lstStyle/>
          <a:p>
            <a:r>
              <a:rPr lang="en-US" dirty="0"/>
              <a:t>Definition</a:t>
            </a:r>
          </a:p>
        </p:txBody>
      </p:sp>
    </p:spTree>
    <p:extLst>
      <p:ext uri="{BB962C8B-B14F-4D97-AF65-F5344CB8AC3E}">
        <p14:creationId xmlns:p14="http://schemas.microsoft.com/office/powerpoint/2010/main" val="37941800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a:xfrm>
            <a:off x="190406" y="983404"/>
            <a:ext cx="9049234" cy="5095450"/>
          </a:xfrm>
        </p:spPr>
        <p:txBody>
          <a:bodyPr>
            <a:normAutofit/>
          </a:bodyPr>
          <a:lstStyle/>
          <a:p>
            <a:pPr marL="0" indent="0">
              <a:buNone/>
            </a:pPr>
            <a:endParaRPr lang="en-US" sz="3000" dirty="0"/>
          </a:p>
          <a:p>
            <a:r>
              <a:rPr lang="en-US" sz="3000" dirty="0"/>
              <a:t>What are 3rd parties?</a:t>
            </a:r>
          </a:p>
          <a:p>
            <a:r>
              <a:rPr lang="en-US" sz="3000" dirty="0"/>
              <a:t>External APIs</a:t>
            </a:r>
          </a:p>
          <a:p>
            <a:r>
              <a:rPr lang="en-US" sz="3000" dirty="0"/>
              <a:t>AWS (S3)</a:t>
            </a:r>
          </a:p>
          <a:p>
            <a:r>
              <a:rPr lang="en-US" sz="3000" dirty="0"/>
              <a:t>Payment provider (Wise)</a:t>
            </a:r>
          </a:p>
          <a:p>
            <a:r>
              <a:rPr lang="en-US" sz="3000" dirty="0"/>
              <a:t>Integration with the existing application</a:t>
            </a:r>
          </a:p>
          <a:p>
            <a:pPr marL="0" indent="0">
              <a:buNone/>
            </a:pPr>
            <a:endParaRPr lang="en-US" sz="3000" dirty="0"/>
          </a:p>
        </p:txBody>
      </p:sp>
      <p:sp>
        <p:nvSpPr>
          <p:cNvPr id="444418" name="Rectangle 2"/>
          <p:cNvSpPr>
            <a:spLocks noGrp="1" noChangeArrowheads="1"/>
          </p:cNvSpPr>
          <p:nvPr>
            <p:ph type="title"/>
          </p:nvPr>
        </p:nvSpPr>
        <p:spPr/>
        <p:txBody>
          <a:bodyPr>
            <a:normAutofit/>
          </a:bodyPr>
          <a:lstStyle/>
          <a:p>
            <a:r>
              <a:rPr lang="en-US"/>
              <a:t>Table of Contents</a:t>
            </a:r>
            <a:endParaRPr lang="bg-BG"/>
          </a:p>
        </p:txBody>
      </p:sp>
      <p:sp>
        <p:nvSpPr>
          <p:cNvPr id="5" name="Slide Number">
            <a:extLst>
              <a:ext uri="{FF2B5EF4-FFF2-40B4-BE49-F238E27FC236}">
                <a16:creationId xmlns:a16="http://schemas.microsoft.com/office/drawing/2014/main" id="{00EA473C-B4E7-42F1-97D0-18D6E9ECB8A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a:p>
        </p:txBody>
      </p:sp>
    </p:spTree>
    <p:extLst>
      <p:ext uri="{BB962C8B-B14F-4D97-AF65-F5344CB8AC3E}">
        <p14:creationId xmlns:p14="http://schemas.microsoft.com/office/powerpoint/2010/main" val="3699630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Wise</a:t>
            </a:r>
          </a:p>
        </p:txBody>
      </p:sp>
      <p:sp>
        <p:nvSpPr>
          <p:cNvPr id="9" name="Текстово поле 8">
            <a:extLst>
              <a:ext uri="{FF2B5EF4-FFF2-40B4-BE49-F238E27FC236}">
                <a16:creationId xmlns:a16="http://schemas.microsoft.com/office/drawing/2014/main" id="{782887EC-2DE9-448A-94B7-E0D918DD3D7B}"/>
              </a:ext>
            </a:extLst>
          </p:cNvPr>
          <p:cNvSpPr txBox="1"/>
          <p:nvPr/>
        </p:nvSpPr>
        <p:spPr>
          <a:xfrm>
            <a:off x="1828799" y="1198838"/>
            <a:ext cx="9738804" cy="4460324"/>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defRPr/>
            </a:pPr>
            <a:r>
              <a:rPr lang="en-US" sz="3200" dirty="0">
                <a:solidFill>
                  <a:srgbClr val="234465"/>
                </a:solidFill>
              </a:rPr>
              <a:t>Automate invoice payments, recurring transfers, standing orders, or payroll</a:t>
            </a:r>
          </a:p>
          <a:p>
            <a:pPr marL="360363" lvl="0" indent="-360363" defTabSz="1218438">
              <a:lnSpc>
                <a:spcPct val="105000"/>
              </a:lnSpc>
              <a:spcBef>
                <a:spcPts val="600"/>
              </a:spcBef>
              <a:spcAft>
                <a:spcPts val="600"/>
              </a:spcAft>
              <a:buFont typeface="Wingdings" panose="05000000000000000000" pitchFamily="2" charset="2"/>
              <a:buChar char="§"/>
              <a:defRPr/>
            </a:pPr>
            <a:r>
              <a:rPr lang="en-US" sz="3200" dirty="0">
                <a:solidFill>
                  <a:srgbClr val="234465"/>
                </a:solidFill>
              </a:rPr>
              <a:t>Generate payments from invoicing software</a:t>
            </a:r>
          </a:p>
          <a:p>
            <a:pPr marL="360363" lvl="0" indent="-360363" defTabSz="1218438">
              <a:lnSpc>
                <a:spcPct val="105000"/>
              </a:lnSpc>
              <a:spcBef>
                <a:spcPts val="600"/>
              </a:spcBef>
              <a:spcAft>
                <a:spcPts val="600"/>
              </a:spcAft>
              <a:buFont typeface="Wingdings" panose="05000000000000000000" pitchFamily="2" charset="2"/>
              <a:buChar char="§"/>
              <a:defRPr/>
            </a:pPr>
            <a:r>
              <a:rPr lang="en-US" sz="3200" dirty="0">
                <a:solidFill>
                  <a:srgbClr val="234465"/>
                </a:solidFill>
              </a:rPr>
              <a:t>Get real-time notifications on platforms like Slack</a:t>
            </a:r>
          </a:p>
          <a:p>
            <a:pPr marL="360363" lvl="0" indent="-360363" defTabSz="1218438">
              <a:lnSpc>
                <a:spcPct val="105000"/>
              </a:lnSpc>
              <a:spcBef>
                <a:spcPts val="600"/>
              </a:spcBef>
              <a:spcAft>
                <a:spcPts val="600"/>
              </a:spcAft>
              <a:buFont typeface="Wingdings" panose="05000000000000000000" pitchFamily="2" charset="2"/>
              <a:buChar char="§"/>
              <a:defRPr/>
            </a:pPr>
            <a:r>
              <a:rPr lang="en-US" sz="3200" dirty="0">
                <a:solidFill>
                  <a:srgbClr val="234465"/>
                </a:solidFill>
              </a:rPr>
              <a:t>Add Wise as a disbursement option to your website</a:t>
            </a:r>
          </a:p>
          <a:p>
            <a:pPr marL="360363" lvl="0" indent="-360363" defTabSz="1218438">
              <a:lnSpc>
                <a:spcPct val="105000"/>
              </a:lnSpc>
              <a:spcBef>
                <a:spcPts val="600"/>
              </a:spcBef>
              <a:spcAft>
                <a:spcPts val="600"/>
              </a:spcAft>
              <a:buFont typeface="Wingdings" panose="05000000000000000000" pitchFamily="2" charset="2"/>
              <a:buChar char="§"/>
              <a:defRPr/>
            </a:pPr>
            <a:r>
              <a:rPr lang="en-US" sz="3200" dirty="0">
                <a:solidFill>
                  <a:srgbClr val="234465"/>
                </a:solidFill>
              </a:rPr>
              <a:t>Simplify expense reporting</a:t>
            </a:r>
          </a:p>
          <a:p>
            <a:pPr marL="360363" lvl="0" indent="-360363" defTabSz="1218438">
              <a:lnSpc>
                <a:spcPct val="105000"/>
              </a:lnSpc>
              <a:spcBef>
                <a:spcPts val="600"/>
              </a:spcBef>
              <a:spcAft>
                <a:spcPts val="600"/>
              </a:spcAft>
              <a:buFont typeface="Wingdings" panose="05000000000000000000" pitchFamily="2" charset="2"/>
              <a:buChar char="§"/>
              <a:defRPr/>
            </a:pPr>
            <a:r>
              <a:rPr lang="en-US" sz="3200" dirty="0">
                <a:solidFill>
                  <a:srgbClr val="234465"/>
                </a:solidFill>
              </a:rPr>
              <a:t>Track exchange rates and automate conversions</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spTree>
    <p:extLst>
      <p:ext uri="{BB962C8B-B14F-4D97-AF65-F5344CB8AC3E}">
        <p14:creationId xmlns:p14="http://schemas.microsoft.com/office/powerpoint/2010/main" val="591483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Usage in python</a:t>
            </a:r>
          </a:p>
        </p:txBody>
      </p:sp>
      <p:sp>
        <p:nvSpPr>
          <p:cNvPr id="6" name="Текстово поле 5">
            <a:extLst>
              <a:ext uri="{FF2B5EF4-FFF2-40B4-BE49-F238E27FC236}">
                <a16:creationId xmlns:a16="http://schemas.microsoft.com/office/drawing/2014/main" id="{31609BDD-4562-4088-A597-43F9406E5F87}"/>
              </a:ext>
            </a:extLst>
          </p:cNvPr>
          <p:cNvSpPr txBox="1"/>
          <p:nvPr/>
        </p:nvSpPr>
        <p:spPr>
          <a:xfrm>
            <a:off x="2780929" y="983404"/>
            <a:ext cx="8200748" cy="369332"/>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r>
              <a:rPr lang="en-US" dirty="0"/>
              <a:t>Pip install requests</a:t>
            </a:r>
            <a:endParaRPr lang="bg-BG" dirty="0"/>
          </a:p>
        </p:txBody>
      </p:sp>
      <p:sp>
        <p:nvSpPr>
          <p:cNvPr id="10" name="Текстово поле 9">
            <a:extLst>
              <a:ext uri="{FF2B5EF4-FFF2-40B4-BE49-F238E27FC236}">
                <a16:creationId xmlns:a16="http://schemas.microsoft.com/office/drawing/2014/main" id="{363657A1-321A-4A80-B5B1-82E016F5702A}"/>
              </a:ext>
            </a:extLst>
          </p:cNvPr>
          <p:cNvSpPr txBox="1"/>
          <p:nvPr/>
        </p:nvSpPr>
        <p:spPr>
          <a:xfrm>
            <a:off x="2780928" y="1678937"/>
            <a:ext cx="8200749" cy="4801314"/>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r>
              <a:rPr lang="en-US" dirty="0"/>
              <a:t>import requests</a:t>
            </a:r>
          </a:p>
          <a:p>
            <a:endParaRPr lang="en-US" dirty="0"/>
          </a:p>
          <a:p>
            <a:r>
              <a:rPr lang="en-US" dirty="0" err="1"/>
              <a:t>url</a:t>
            </a:r>
            <a:r>
              <a:rPr lang="en-US" dirty="0"/>
              <a:t> = "https=//</a:t>
            </a:r>
            <a:r>
              <a:rPr lang="en-US" dirty="0" err="1"/>
              <a:t>api.sandbox.transferwise.tech</a:t>
            </a:r>
            <a:r>
              <a:rPr lang="en-US" dirty="0"/>
              <a:t>/v1/accounts"</a:t>
            </a:r>
          </a:p>
          <a:p>
            <a:r>
              <a:rPr lang="en-US" dirty="0"/>
              <a:t>headers = {</a:t>
            </a:r>
          </a:p>
          <a:p>
            <a:r>
              <a:rPr lang="en-US" dirty="0"/>
              <a:t>    "Authorization": "Bearer &lt;your </a:t>
            </a:r>
            <a:r>
              <a:rPr lang="en-US" dirty="0" err="1"/>
              <a:t>api</a:t>
            </a:r>
            <a:r>
              <a:rPr lang="en-US" dirty="0"/>
              <a:t> token&gt;",</a:t>
            </a:r>
          </a:p>
          <a:p>
            <a:r>
              <a:rPr lang="en-US" dirty="0"/>
              <a:t>    "Content-Type": "application/json",</a:t>
            </a:r>
          </a:p>
          <a:p>
            <a:r>
              <a:rPr lang="en-US" dirty="0"/>
              <a:t>}</a:t>
            </a:r>
          </a:p>
          <a:p>
            <a:r>
              <a:rPr lang="en-US" dirty="0"/>
              <a:t>data = {</a:t>
            </a:r>
          </a:p>
          <a:p>
            <a:r>
              <a:rPr lang="en-US" dirty="0"/>
              <a:t>    "currency": "GBP",</a:t>
            </a:r>
          </a:p>
          <a:p>
            <a:r>
              <a:rPr lang="en-US" dirty="0"/>
              <a:t>    "type": "</a:t>
            </a:r>
            <a:r>
              <a:rPr lang="en-US" dirty="0" err="1"/>
              <a:t>sort_code</a:t>
            </a:r>
            <a:r>
              <a:rPr lang="en-US" dirty="0"/>
              <a:t>",</a:t>
            </a:r>
          </a:p>
          <a:p>
            <a:r>
              <a:rPr lang="en-US" dirty="0"/>
              <a:t>    "profile": "your profile id",</a:t>
            </a:r>
          </a:p>
          <a:p>
            <a:r>
              <a:rPr lang="en-US" dirty="0"/>
              <a:t>    "</a:t>
            </a:r>
            <a:r>
              <a:rPr lang="en-US" dirty="0" err="1"/>
              <a:t>accountHolderName</a:t>
            </a:r>
            <a:r>
              <a:rPr lang="en-US" dirty="0"/>
              <a:t>": "Ann Johnson",</a:t>
            </a:r>
          </a:p>
          <a:p>
            <a:r>
              <a:rPr lang="en-US" dirty="0"/>
              <a:t>    "</a:t>
            </a:r>
            <a:r>
              <a:rPr lang="en-US" dirty="0" err="1"/>
              <a:t>legalType</a:t>
            </a:r>
            <a:r>
              <a:rPr lang="en-US" dirty="0"/>
              <a:t>": "PRIVATE",</a:t>
            </a:r>
          </a:p>
          <a:p>
            <a:r>
              <a:rPr lang="en-US" dirty="0"/>
              <a:t>    "details": {"</a:t>
            </a:r>
            <a:r>
              <a:rPr lang="en-US" dirty="0" err="1"/>
              <a:t>sortCode</a:t>
            </a:r>
            <a:r>
              <a:rPr lang="en-US" dirty="0"/>
              <a:t>": "231470", "</a:t>
            </a:r>
            <a:r>
              <a:rPr lang="en-US" dirty="0" err="1"/>
              <a:t>accountNumber</a:t>
            </a:r>
            <a:r>
              <a:rPr lang="en-US" dirty="0"/>
              <a:t>": "28821822"},</a:t>
            </a:r>
          </a:p>
          <a:p>
            <a:r>
              <a:rPr lang="en-US" dirty="0"/>
              <a:t>}</a:t>
            </a:r>
          </a:p>
          <a:p>
            <a:endParaRPr lang="en-US" dirty="0"/>
          </a:p>
          <a:p>
            <a:r>
              <a:rPr lang="en-US" dirty="0"/>
              <a:t>resp = </a:t>
            </a:r>
            <a:r>
              <a:rPr lang="en-US" dirty="0" err="1"/>
              <a:t>requests.post</a:t>
            </a:r>
            <a:r>
              <a:rPr lang="en-US" dirty="0"/>
              <a:t>(</a:t>
            </a:r>
            <a:r>
              <a:rPr lang="en-US" dirty="0" err="1"/>
              <a:t>url</a:t>
            </a:r>
            <a:r>
              <a:rPr lang="en-US" dirty="0"/>
              <a:t>, headers=headers, data=data)</a:t>
            </a:r>
            <a:endParaRPr lang="bg-BG" dirty="0"/>
          </a:p>
        </p:txBody>
      </p:sp>
    </p:spTree>
    <p:extLst>
      <p:ext uri="{BB962C8B-B14F-4D97-AF65-F5344CB8AC3E}">
        <p14:creationId xmlns:p14="http://schemas.microsoft.com/office/powerpoint/2010/main" val="1013609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C4C0-9BE9-4352-8295-2521DF97AE2A}"/>
              </a:ext>
            </a:extLst>
          </p:cNvPr>
          <p:cNvSpPr>
            <a:spLocks noGrp="1"/>
          </p:cNvSpPr>
          <p:nvPr>
            <p:ph type="title" sz="quarter" idx="10"/>
          </p:nvPr>
        </p:nvSpPr>
        <p:spPr>
          <a:xfrm>
            <a:off x="615108" y="5052297"/>
            <a:ext cx="10961783" cy="768084"/>
          </a:xfrm>
        </p:spPr>
        <p:txBody>
          <a:bodyPr/>
          <a:lstStyle/>
          <a:p>
            <a:r>
              <a:rPr lang="en-US" dirty="0"/>
              <a:t>Live Demo</a:t>
            </a:r>
          </a:p>
        </p:txBody>
      </p:sp>
      <p:grpSp>
        <p:nvGrpSpPr>
          <p:cNvPr id="13" name="Group 12">
            <a:extLst>
              <a:ext uri="{FF2B5EF4-FFF2-40B4-BE49-F238E27FC236}">
                <a16:creationId xmlns:a16="http://schemas.microsoft.com/office/drawing/2014/main" id="{D9EC40B8-E3A7-4120-B9DD-58F061A371D9}"/>
              </a:ext>
            </a:extLst>
          </p:cNvPr>
          <p:cNvGrpSpPr/>
          <p:nvPr/>
        </p:nvGrpSpPr>
        <p:grpSpPr>
          <a:xfrm>
            <a:off x="4267200" y="349303"/>
            <a:ext cx="3657601" cy="4070979"/>
            <a:chOff x="4265613" y="394224"/>
            <a:chExt cx="3657600" cy="4070979"/>
          </a:xfrm>
        </p:grpSpPr>
        <p:sp>
          <p:nvSpPr>
            <p:cNvPr id="14" name="Oval 13">
              <a:extLst>
                <a:ext uri="{FF2B5EF4-FFF2-40B4-BE49-F238E27FC236}">
                  <a16:creationId xmlns:a16="http://schemas.microsoft.com/office/drawing/2014/main" id="{78A7F4C0-13E0-42A7-A981-E741EE708D25}"/>
                </a:ext>
              </a:extLst>
            </p:cNvPr>
            <p:cNvSpPr/>
            <p:nvPr/>
          </p:nvSpPr>
          <p:spPr bwMode="auto">
            <a:xfrm>
              <a:off x="4265613"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99" b="1">
                <a:solidFill>
                  <a:srgbClr val="FFFFFF"/>
                </a:solidFill>
                <a:effectLst>
                  <a:outerShdw blurRad="38100" dist="38100" dir="2700000" algn="tl">
                    <a:srgbClr val="000000">
                      <a:alpha val="43137"/>
                    </a:srgbClr>
                  </a:outerShdw>
                </a:effectLst>
              </a:endParaRPr>
            </a:p>
          </p:txBody>
        </p:sp>
        <p:pic>
          <p:nvPicPr>
            <p:cNvPr id="15" name="Picture 14">
              <a:extLst>
                <a:ext uri="{FF2B5EF4-FFF2-40B4-BE49-F238E27FC236}">
                  <a16:creationId xmlns:a16="http://schemas.microsoft.com/office/drawing/2014/main" id="{7F045F15-B9C6-4B3B-BC0A-88325BD1B0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418012" y="394224"/>
              <a:ext cx="3124201" cy="3835227"/>
            </a:xfrm>
            <a:prstGeom prst="rect">
              <a:avLst/>
            </a:prstGeom>
          </p:spPr>
        </p:pic>
      </p:grpSp>
    </p:spTree>
    <p:extLst>
      <p:ext uri="{BB962C8B-B14F-4D97-AF65-F5344CB8AC3E}">
        <p14:creationId xmlns:p14="http://schemas.microsoft.com/office/powerpoint/2010/main" val="3294935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a:solidFill>
                  <a:srgbClr val="234465"/>
                </a:solidFill>
              </a:rPr>
              <a:t>Questions?</a:t>
            </a:r>
            <a:endParaRPr lang="en-US" sz="8800"/>
          </a:p>
        </p:txBody>
      </p:sp>
    </p:spTree>
    <p:extLst>
      <p:ext uri="{BB962C8B-B14F-4D97-AF65-F5344CB8AC3E}">
        <p14:creationId xmlns:p14="http://schemas.microsoft.com/office/powerpoint/2010/main" val="1360826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rotWithShape="1">
          <a:blip r:embed="rId9">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id="{FFB981A5-A282-4429-A0A1-AD728C389669}"/>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9939037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25</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a:t>Software University Foundation</a:t>
            </a:r>
            <a:endParaRPr lang="bg-BG" sz="3200"/>
          </a:p>
          <a:p>
            <a:pPr lvl="1"/>
            <a:r>
              <a:rPr lang="en-US" sz="3000" noProof="1">
                <a:hlinkClick r:id="rId5"/>
              </a:rPr>
              <a:t>softuni.foundation</a:t>
            </a:r>
            <a:endParaRPr lang="en-US" sz="3000" noProof="1"/>
          </a:p>
          <a:p>
            <a:pPr>
              <a:lnSpc>
                <a:spcPct val="100000"/>
              </a:lnSpc>
            </a:pPr>
            <a:r>
              <a:rPr lang="en-US" sz="3200"/>
              <a:t>Software University @ Facebook</a:t>
            </a:r>
          </a:p>
          <a:p>
            <a:pPr lvl="1"/>
            <a:r>
              <a:rPr lang="en-US" sz="3000" noProof="1">
                <a:hlinkClick r:id="rId6"/>
              </a:rPr>
              <a:t>facebook.com/SoftwareUniversity</a:t>
            </a:r>
            <a:endParaRPr lang="en-US" sz="3000" noProof="1"/>
          </a:p>
          <a:p>
            <a:pPr>
              <a:lnSpc>
                <a:spcPct val="100000"/>
              </a:lnSpc>
            </a:pPr>
            <a:r>
              <a:rPr lang="en-US" sz="3200"/>
              <a:t>Software University Forums</a:t>
            </a:r>
          </a:p>
          <a:p>
            <a:pPr lvl="1"/>
            <a:r>
              <a:rPr lang="en-US" sz="3000">
                <a:hlinkClick r:id="rId7"/>
              </a:rPr>
              <a:t>forum.softuni.bg</a:t>
            </a:r>
            <a:endParaRPr lang="en-US" sz="3000" noProof="1"/>
          </a:p>
        </p:txBody>
      </p:sp>
      <p:sp>
        <p:nvSpPr>
          <p:cNvPr id="3" name="Slide Title"/>
          <p:cNvSpPr>
            <a:spLocks noGrp="1"/>
          </p:cNvSpPr>
          <p:nvPr>
            <p:ph type="title"/>
          </p:nvPr>
        </p:nvSpPr>
        <p:spPr/>
        <p:txBody>
          <a:bodyPr/>
          <a:lstStyle/>
          <a:p>
            <a:r>
              <a:rPr lang="en-US"/>
              <a:t>Trainings @ Software University</a:t>
            </a:r>
            <a:r>
              <a:rPr lang="bg-BG"/>
              <a:t> (</a:t>
            </a:r>
            <a:r>
              <a:rPr lang="en-US"/>
              <a:t>SoftUni)</a:t>
            </a:r>
          </a:p>
        </p:txBody>
      </p:sp>
      <p:sp>
        <p:nvSpPr>
          <p:cNvPr id="5" name="Slide Number">
            <a:extLst>
              <a:ext uri="{FF2B5EF4-FFF2-40B4-BE49-F238E27FC236}">
                <a16:creationId xmlns:a16="http://schemas.microsoft.com/office/drawing/2014/main" id="{262193BD-FFB5-47FE-8578-FDA2549D3FB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26</a:t>
            </a:fld>
            <a:endParaRPr lang="en-US"/>
          </a:p>
        </p:txBody>
      </p:sp>
    </p:spTree>
    <p:extLst>
      <p:ext uri="{BB962C8B-B14F-4D97-AF65-F5344CB8AC3E}">
        <p14:creationId xmlns:p14="http://schemas.microsoft.com/office/powerpoint/2010/main" val="1897193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ACAE7D1C-5B81-45DE-9EC3-CC46966339C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a:t>This course (slides, examples, demos, exercises, homework, documents, videos and other assets) is </a:t>
            </a:r>
            <a:r>
              <a:rPr lang="en-US" b="1"/>
              <a:t>copyrighted content</a:t>
            </a:r>
            <a:endParaRPr lang="en-US"/>
          </a:p>
          <a:p>
            <a:pPr>
              <a:lnSpc>
                <a:spcPct val="120000"/>
              </a:lnSpc>
            </a:pPr>
            <a:r>
              <a:rPr lang="en-US"/>
              <a:t>Unauthorized copy, reproduction or use is illegal</a:t>
            </a:r>
          </a:p>
          <a:p>
            <a:pPr>
              <a:lnSpc>
                <a:spcPct val="120000"/>
              </a:lnSpc>
            </a:pPr>
            <a:r>
              <a:rPr lang="en-US"/>
              <a:t>© SoftUni – </a:t>
            </a:r>
            <a:r>
              <a:rPr lang="en-US">
                <a:hlinkClick r:id="rId3"/>
              </a:rPr>
              <a:t>https://softuni.org</a:t>
            </a:r>
            <a:endParaRPr lang="en-US"/>
          </a:p>
          <a:p>
            <a:pPr>
              <a:lnSpc>
                <a:spcPct val="120000"/>
              </a:lnSpc>
            </a:pPr>
            <a:r>
              <a:rPr lang="en-US"/>
              <a:t>© Software University – </a:t>
            </a:r>
            <a:r>
              <a:rPr lang="en-US">
                <a:hlinkClick r:id="rId4"/>
              </a:rPr>
              <a:t>https://softuni.bg</a:t>
            </a:r>
            <a:endParaRPr lang="bg-BG"/>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a:t>License</a:t>
            </a:r>
            <a:endParaRPr lang="bg-BG"/>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4987115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C0753D4A-29B6-4134-BE9E-516DC1D1308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a:p>
        </p:txBody>
      </p:sp>
      <p:sp>
        <p:nvSpPr>
          <p:cNvPr id="8" name="Text Placeholder 7">
            <a:extLst>
              <a:ext uri="{FF2B5EF4-FFF2-40B4-BE49-F238E27FC236}">
                <a16:creationId xmlns:a16="http://schemas.microsoft.com/office/drawing/2014/main" id="{AA287FCE-0667-4256-B6C3-85EEA9B9995C}"/>
              </a:ext>
            </a:extLst>
          </p:cNvPr>
          <p:cNvSpPr>
            <a:spLocks noGrp="1"/>
          </p:cNvSpPr>
          <p:nvPr>
            <p:ph type="body" sz="quarter" idx="10"/>
          </p:nvPr>
        </p:nvSpPr>
        <p:spPr/>
        <p:txBody>
          <a:bodyPr>
            <a:normAutofit/>
          </a:bodyPr>
          <a:lstStyle/>
          <a:p>
            <a:pPr marL="0" indent="0" algn="ctr">
              <a:buNone/>
            </a:pPr>
            <a:endParaRPr lang="en-US" sz="1000" dirty="0"/>
          </a:p>
          <a:p>
            <a:pPr marL="0" indent="0" algn="ctr">
              <a:buNone/>
            </a:pPr>
            <a:r>
              <a:rPr lang="en-US" sz="8800" b="1" u="sng" dirty="0">
                <a:solidFill>
                  <a:schemeClr val="bg1"/>
                </a:solidFill>
              </a:rPr>
              <a:t>sli.do</a:t>
            </a:r>
          </a:p>
          <a:p>
            <a:pPr marL="0" indent="0" algn="ctr">
              <a:buNone/>
            </a:pPr>
            <a:r>
              <a:rPr lang="en-US" sz="11500" b="1" dirty="0"/>
              <a:t>#Flask</a:t>
            </a:r>
            <a:endParaRPr lang="bg-BG" sz="11500" b="1" dirty="0"/>
          </a:p>
        </p:txBody>
      </p:sp>
      <p:sp>
        <p:nvSpPr>
          <p:cNvPr id="7" name="Title 6">
            <a:extLst>
              <a:ext uri="{FF2B5EF4-FFF2-40B4-BE49-F238E27FC236}">
                <a16:creationId xmlns:a16="http://schemas.microsoft.com/office/drawing/2014/main" id="{82485852-BA6B-4D95-A06E-D18F832FEBA9}"/>
              </a:ext>
            </a:extLst>
          </p:cNvPr>
          <p:cNvSpPr>
            <a:spLocks noGrp="1"/>
          </p:cNvSpPr>
          <p:nvPr>
            <p:ph type="title"/>
          </p:nvPr>
        </p:nvSpPr>
        <p:spPr/>
        <p:txBody>
          <a:bodyPr/>
          <a:lstStyle/>
          <a:p>
            <a:r>
              <a:rPr lang="en-US"/>
              <a:t>Have a Question?</a:t>
            </a:r>
            <a:endParaRPr lang="bg-BG"/>
          </a:p>
        </p:txBody>
      </p:sp>
    </p:spTree>
    <p:extLst>
      <p:ext uri="{BB962C8B-B14F-4D97-AF65-F5344CB8AC3E}">
        <p14:creationId xmlns:p14="http://schemas.microsoft.com/office/powerpoint/2010/main" val="19924522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162B7F-31E3-4F83-88FD-E0DDE9E15C37}"/>
              </a:ext>
            </a:extLst>
          </p:cNvPr>
          <p:cNvSpPr>
            <a:spLocks noGrp="1"/>
          </p:cNvSpPr>
          <p:nvPr>
            <p:ph type="title" sz="quarter" idx="10"/>
          </p:nvPr>
        </p:nvSpPr>
        <p:spPr/>
        <p:txBody>
          <a:bodyPr/>
          <a:lstStyle/>
          <a:p>
            <a:r>
              <a:rPr lang="en-US" dirty="0"/>
              <a:t>What are 3rd parties</a:t>
            </a:r>
            <a:endParaRPr lang="bg-BG" dirty="0"/>
          </a:p>
        </p:txBody>
      </p:sp>
      <p:sp>
        <p:nvSpPr>
          <p:cNvPr id="2" name="Slide Number Placeholder 1">
            <a:extLst>
              <a:ext uri="{FF2B5EF4-FFF2-40B4-BE49-F238E27FC236}">
                <a16:creationId xmlns:a16="http://schemas.microsoft.com/office/drawing/2014/main" id="{A08A05BD-3981-4160-9707-4041512898D2}"/>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4</a:t>
            </a:fld>
            <a:endParaRPr lang="en-US" noProof="0"/>
          </a:p>
        </p:txBody>
      </p:sp>
      <p:pic>
        <p:nvPicPr>
          <p:cNvPr id="6" name="Картина 5">
            <a:extLst>
              <a:ext uri="{FF2B5EF4-FFF2-40B4-BE49-F238E27FC236}">
                <a16:creationId xmlns:a16="http://schemas.microsoft.com/office/drawing/2014/main" id="{EF2A9457-C439-4CA4-9893-36BAAAE49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1647223"/>
            <a:ext cx="2143125" cy="2143125"/>
          </a:xfrm>
          <a:prstGeom prst="rect">
            <a:avLst/>
          </a:prstGeom>
        </p:spPr>
      </p:pic>
    </p:spTree>
    <p:extLst>
      <p:ext uri="{BB962C8B-B14F-4D97-AF65-F5344CB8AC3E}">
        <p14:creationId xmlns:p14="http://schemas.microsoft.com/office/powerpoint/2010/main" val="1222157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D259664-B13C-4018-B497-B671D17DA996}"/>
              </a:ext>
            </a:extLst>
          </p:cNvPr>
          <p:cNvSpPr>
            <a:spLocks noGrp="1"/>
          </p:cNvSpPr>
          <p:nvPr>
            <p:ph type="body" sz="quarter" idx="10"/>
          </p:nvPr>
        </p:nvSpPr>
        <p:spPr>
          <a:xfrm>
            <a:off x="1960270" y="1121143"/>
            <a:ext cx="10129234" cy="5546589"/>
          </a:xfrm>
        </p:spPr>
        <p:txBody>
          <a:bodyPr>
            <a:normAutofit fontScale="92500" lnSpcReduction="10000"/>
          </a:bodyPr>
          <a:lstStyle/>
          <a:p>
            <a:r>
              <a:rPr lang="en-US" dirty="0"/>
              <a:t>A third-party module is any code that has been written by a third party (neither you nor the python writers).</a:t>
            </a:r>
          </a:p>
          <a:p>
            <a:r>
              <a:rPr lang="en-US" dirty="0"/>
              <a:t>You can use them to add functionality to your code without having to write it yourself</a:t>
            </a:r>
          </a:p>
          <a:p>
            <a:r>
              <a:rPr lang="en-US" dirty="0"/>
              <a:t>Python comes with a package manager called pip. The name is a recursive acronym short for Pip Installs Packages</a:t>
            </a:r>
          </a:p>
          <a:p>
            <a:r>
              <a:rPr lang="en-US" dirty="0" err="1"/>
              <a:t>Virtualenv</a:t>
            </a:r>
            <a:r>
              <a:rPr lang="en-US" dirty="0"/>
              <a:t> is a third-party tool for isolating Python package installations from each other. </a:t>
            </a:r>
          </a:p>
          <a:p>
            <a:r>
              <a:rPr lang="en-US" dirty="0"/>
              <a:t>If you are working on more than one project, it’s a good practice to keep their package requirements separate</a:t>
            </a:r>
          </a:p>
        </p:txBody>
      </p:sp>
      <p:sp>
        <p:nvSpPr>
          <p:cNvPr id="6" name="Title 5">
            <a:extLst>
              <a:ext uri="{FF2B5EF4-FFF2-40B4-BE49-F238E27FC236}">
                <a16:creationId xmlns:a16="http://schemas.microsoft.com/office/drawing/2014/main" id="{85B13F7D-9717-4889-8BEE-48F47E57FFC5}"/>
              </a:ext>
            </a:extLst>
          </p:cNvPr>
          <p:cNvSpPr>
            <a:spLocks noGrp="1"/>
          </p:cNvSpPr>
          <p:nvPr>
            <p:ph type="title"/>
          </p:nvPr>
        </p:nvSpPr>
        <p:spPr/>
        <p:txBody>
          <a:bodyPr/>
          <a:lstStyle/>
          <a:p>
            <a:r>
              <a:rPr lang="en-US" dirty="0"/>
              <a:t>Definition</a:t>
            </a:r>
            <a:endParaRPr lang="bg-BG" dirty="0"/>
          </a:p>
        </p:txBody>
      </p:sp>
    </p:spTree>
    <p:extLst>
      <p:ext uri="{BB962C8B-B14F-4D97-AF65-F5344CB8AC3E}">
        <p14:creationId xmlns:p14="http://schemas.microsoft.com/office/powerpoint/2010/main" val="38242488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001CBB-79B2-459C-9DA8-BBBE7DE12F0D}"/>
              </a:ext>
            </a:extLst>
          </p:cNvPr>
          <p:cNvSpPr>
            <a:spLocks noGrp="1"/>
          </p:cNvSpPr>
          <p:nvPr>
            <p:ph type="sldNum" sz="quarter" idx="4"/>
          </p:nvPr>
        </p:nvSpPr>
        <p:spPr/>
        <p:txBody>
          <a:bodyPr/>
          <a:lstStyle/>
          <a:p>
            <a:fld id="{2BF067CD-8E6B-4360-9AA8-C5DF2A48A6D1}" type="slidenum">
              <a:rPr lang="en-US" noProof="0" smtClean="0"/>
              <a:pPr/>
              <a:t>6</a:t>
            </a:fld>
            <a:endParaRPr lang="en-US" noProof="0"/>
          </a:p>
        </p:txBody>
      </p:sp>
      <p:sp>
        <p:nvSpPr>
          <p:cNvPr id="4" name="Title 3">
            <a:extLst>
              <a:ext uri="{FF2B5EF4-FFF2-40B4-BE49-F238E27FC236}">
                <a16:creationId xmlns:a16="http://schemas.microsoft.com/office/drawing/2014/main" id="{8922390A-FAF1-42A6-B7ED-1739171E2E28}"/>
              </a:ext>
            </a:extLst>
          </p:cNvPr>
          <p:cNvSpPr>
            <a:spLocks noGrp="1"/>
          </p:cNvSpPr>
          <p:nvPr>
            <p:ph type="title"/>
          </p:nvPr>
        </p:nvSpPr>
        <p:spPr/>
        <p:txBody>
          <a:bodyPr>
            <a:normAutofit/>
          </a:bodyPr>
          <a:lstStyle/>
          <a:p>
            <a:r>
              <a:rPr lang="en-US" dirty="0"/>
              <a:t>Popular third-party libraries</a:t>
            </a:r>
            <a:endParaRPr lang="bg-BG" dirty="0"/>
          </a:p>
        </p:txBody>
      </p:sp>
      <p:sp>
        <p:nvSpPr>
          <p:cNvPr id="8" name="Text Placeholder 6">
            <a:extLst>
              <a:ext uri="{FF2B5EF4-FFF2-40B4-BE49-F238E27FC236}">
                <a16:creationId xmlns:a16="http://schemas.microsoft.com/office/drawing/2014/main" id="{26E3C833-0B9B-407C-9E40-7A95378A82E9}"/>
              </a:ext>
            </a:extLst>
          </p:cNvPr>
          <p:cNvSpPr>
            <a:spLocks noGrp="1"/>
          </p:cNvSpPr>
          <p:nvPr>
            <p:ph type="body" sz="quarter" idx="10"/>
          </p:nvPr>
        </p:nvSpPr>
        <p:spPr>
          <a:xfrm>
            <a:off x="1960270" y="1257412"/>
            <a:ext cx="10129234" cy="5001346"/>
          </a:xfrm>
        </p:spPr>
        <p:txBody>
          <a:bodyPr>
            <a:normAutofit fontScale="77500" lnSpcReduction="20000"/>
          </a:bodyPr>
          <a:lstStyle/>
          <a:p>
            <a:r>
              <a:rPr lang="en-US" dirty="0"/>
              <a:t>requests</a:t>
            </a:r>
          </a:p>
          <a:p>
            <a:r>
              <a:rPr lang="en-US" dirty="0"/>
              <a:t>scrapy</a:t>
            </a:r>
          </a:p>
          <a:p>
            <a:r>
              <a:rPr lang="en-US" dirty="0"/>
              <a:t>Pillow</a:t>
            </a:r>
          </a:p>
          <a:p>
            <a:r>
              <a:rPr lang="en-US" dirty="0"/>
              <a:t>Django, Flask, Pyramid</a:t>
            </a:r>
          </a:p>
          <a:p>
            <a:r>
              <a:rPr lang="en-US" dirty="0"/>
              <a:t>SQLAlchemy</a:t>
            </a:r>
          </a:p>
          <a:p>
            <a:r>
              <a:rPr lang="en-US" dirty="0" err="1"/>
              <a:t>numpy</a:t>
            </a:r>
            <a:r>
              <a:rPr lang="en-US" dirty="0"/>
              <a:t>, pandas</a:t>
            </a:r>
          </a:p>
          <a:p>
            <a:r>
              <a:rPr lang="en-US" dirty="0" err="1"/>
              <a:t>pytest</a:t>
            </a:r>
            <a:r>
              <a:rPr lang="en-US" dirty="0"/>
              <a:t>, tox, coverage, mock</a:t>
            </a:r>
          </a:p>
          <a:p>
            <a:r>
              <a:rPr lang="en-US" dirty="0"/>
              <a:t>Jinija2</a:t>
            </a:r>
          </a:p>
          <a:p>
            <a:r>
              <a:rPr lang="en-US" dirty="0" err="1"/>
              <a:t>pylint</a:t>
            </a:r>
            <a:r>
              <a:rPr lang="en-US" dirty="0"/>
              <a:t>, flake8, pep8</a:t>
            </a:r>
          </a:p>
          <a:p>
            <a:r>
              <a:rPr lang="en-US" dirty="0" err="1"/>
              <a:t>pymongo</a:t>
            </a:r>
            <a:r>
              <a:rPr lang="en-US" dirty="0"/>
              <a:t>, </a:t>
            </a:r>
            <a:r>
              <a:rPr lang="en-US" dirty="0" err="1"/>
              <a:t>redis</a:t>
            </a:r>
            <a:r>
              <a:rPr lang="en-US" dirty="0"/>
              <a:t>, MySQL-Python, psycopg2</a:t>
            </a:r>
          </a:p>
          <a:p>
            <a:pPr marL="0" indent="0">
              <a:buNone/>
            </a:pPr>
            <a:endParaRPr lang="en-US" b="1" dirty="0">
              <a:solidFill>
                <a:schemeClr val="bg1"/>
              </a:solidFill>
            </a:endParaRPr>
          </a:p>
        </p:txBody>
      </p:sp>
    </p:spTree>
    <p:extLst>
      <p:ext uri="{BB962C8B-B14F-4D97-AF65-F5344CB8AC3E}">
        <p14:creationId xmlns:p14="http://schemas.microsoft.com/office/powerpoint/2010/main" val="2380552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77640D-7F13-483D-B3EC-0631FA92F9B4}"/>
              </a:ext>
            </a:extLst>
          </p:cNvPr>
          <p:cNvSpPr>
            <a:spLocks noGrp="1"/>
          </p:cNvSpPr>
          <p:nvPr>
            <p:ph type="title" sz="quarter" idx="10"/>
          </p:nvPr>
        </p:nvSpPr>
        <p:spPr>
          <a:xfrm>
            <a:off x="615108" y="5006666"/>
            <a:ext cx="10961783" cy="768084"/>
          </a:xfrm>
        </p:spPr>
        <p:txBody>
          <a:bodyPr/>
          <a:lstStyle/>
          <a:p>
            <a:r>
              <a:rPr lang="en-US" dirty="0"/>
              <a:t>External APIs</a:t>
            </a:r>
            <a:endParaRPr lang="bg-BG" dirty="0"/>
          </a:p>
        </p:txBody>
      </p:sp>
      <p:sp>
        <p:nvSpPr>
          <p:cNvPr id="2" name="Slide Number Placeholder 1">
            <a:extLst>
              <a:ext uri="{FF2B5EF4-FFF2-40B4-BE49-F238E27FC236}">
                <a16:creationId xmlns:a16="http://schemas.microsoft.com/office/drawing/2014/main" id="{FDA17CAA-B802-4D03-91D3-ACC9E9327924}"/>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7</a:t>
            </a:fld>
            <a:endParaRPr lang="en-US" noProof="0"/>
          </a:p>
        </p:txBody>
      </p:sp>
      <p:pic>
        <p:nvPicPr>
          <p:cNvPr id="4" name="Картина 3">
            <a:extLst>
              <a:ext uri="{FF2B5EF4-FFF2-40B4-BE49-F238E27FC236}">
                <a16:creationId xmlns:a16="http://schemas.microsoft.com/office/drawing/2014/main" id="{A6B06D61-B3AF-4A86-A788-737137315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905" y="212677"/>
            <a:ext cx="4876190" cy="4876190"/>
          </a:xfrm>
          <a:prstGeom prst="rect">
            <a:avLst/>
          </a:prstGeom>
        </p:spPr>
      </p:pic>
    </p:spTree>
    <p:extLst>
      <p:ext uri="{BB962C8B-B14F-4D97-AF65-F5344CB8AC3E}">
        <p14:creationId xmlns:p14="http://schemas.microsoft.com/office/powerpoint/2010/main" val="16684476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DD71C1-E4BA-414A-87D9-8AD6E56400A7}"/>
              </a:ext>
            </a:extLst>
          </p:cNvPr>
          <p:cNvSpPr>
            <a:spLocks noGrp="1"/>
          </p:cNvSpPr>
          <p:nvPr>
            <p:ph type="body" sz="quarter" idx="10"/>
          </p:nvPr>
        </p:nvSpPr>
        <p:spPr>
          <a:xfrm>
            <a:off x="1972532" y="983404"/>
            <a:ext cx="10129234" cy="5546589"/>
          </a:xfrm>
        </p:spPr>
        <p:txBody>
          <a:bodyPr>
            <a:normAutofit/>
          </a:bodyPr>
          <a:lstStyle/>
          <a:p>
            <a:r>
              <a:rPr lang="en-US" dirty="0"/>
              <a:t>An external or open API is an API designed for access by a larger population as well as web developers. </a:t>
            </a:r>
          </a:p>
          <a:p>
            <a:r>
              <a:rPr lang="en-US" dirty="0"/>
              <a:t>This implies that an external API can be easily used by developers inside the organization (that published the API) and any other developer from the outside who desires to register into the interface</a:t>
            </a:r>
            <a:endParaRPr lang="bg-BG" dirty="0"/>
          </a:p>
        </p:txBody>
      </p:sp>
      <p:sp>
        <p:nvSpPr>
          <p:cNvPr id="4" name="Title 3">
            <a:extLst>
              <a:ext uri="{FF2B5EF4-FFF2-40B4-BE49-F238E27FC236}">
                <a16:creationId xmlns:a16="http://schemas.microsoft.com/office/drawing/2014/main" id="{391AC8EB-1F7F-4E9C-BF87-29EC20BCF40D}"/>
              </a:ext>
            </a:extLst>
          </p:cNvPr>
          <p:cNvSpPr>
            <a:spLocks noGrp="1"/>
          </p:cNvSpPr>
          <p:nvPr>
            <p:ph type="title"/>
          </p:nvPr>
        </p:nvSpPr>
        <p:spPr/>
        <p:txBody>
          <a:bodyPr/>
          <a:lstStyle/>
          <a:p>
            <a:r>
              <a:rPr lang="en-US" dirty="0"/>
              <a:t>Definition</a:t>
            </a:r>
            <a:endParaRPr lang="bg-BG" dirty="0"/>
          </a:p>
        </p:txBody>
      </p:sp>
    </p:spTree>
    <p:extLst>
      <p:ext uri="{BB962C8B-B14F-4D97-AF65-F5344CB8AC3E}">
        <p14:creationId xmlns:p14="http://schemas.microsoft.com/office/powerpoint/2010/main" val="22903132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DD71C1-E4BA-414A-87D9-8AD6E56400A7}"/>
              </a:ext>
            </a:extLst>
          </p:cNvPr>
          <p:cNvSpPr>
            <a:spLocks noGrp="1"/>
          </p:cNvSpPr>
          <p:nvPr>
            <p:ph type="body" sz="quarter" idx="10"/>
          </p:nvPr>
        </p:nvSpPr>
        <p:spPr>
          <a:xfrm>
            <a:off x="1972532" y="983404"/>
            <a:ext cx="10129234" cy="5546589"/>
          </a:xfrm>
        </p:spPr>
        <p:txBody>
          <a:bodyPr>
            <a:normAutofit/>
          </a:bodyPr>
          <a:lstStyle/>
          <a:p>
            <a:r>
              <a:rPr lang="en-US" dirty="0"/>
              <a:t>We can integrate an existing API to our code, so that it provides extended functionality by reusing a part of the code form the provider</a:t>
            </a:r>
          </a:p>
          <a:p>
            <a:r>
              <a:rPr lang="en-US" dirty="0"/>
              <a:t>Payment modules in a given application often use third services such as Checkbook, </a:t>
            </a:r>
            <a:r>
              <a:rPr lang="en-US" dirty="0" err="1"/>
              <a:t>Remitly</a:t>
            </a:r>
            <a:r>
              <a:rPr lang="en-US" dirty="0"/>
              <a:t>, </a:t>
            </a:r>
            <a:r>
              <a:rPr lang="en-US" dirty="0" err="1"/>
              <a:t>Paypal</a:t>
            </a:r>
            <a:r>
              <a:rPr lang="en-US" dirty="0"/>
              <a:t>, Wise and many others</a:t>
            </a:r>
            <a:endParaRPr lang="bg-BG" dirty="0"/>
          </a:p>
        </p:txBody>
      </p:sp>
      <p:sp>
        <p:nvSpPr>
          <p:cNvPr id="4" name="Title 3">
            <a:extLst>
              <a:ext uri="{FF2B5EF4-FFF2-40B4-BE49-F238E27FC236}">
                <a16:creationId xmlns:a16="http://schemas.microsoft.com/office/drawing/2014/main" id="{391AC8EB-1F7F-4E9C-BF87-29EC20BCF40D}"/>
              </a:ext>
            </a:extLst>
          </p:cNvPr>
          <p:cNvSpPr>
            <a:spLocks noGrp="1"/>
          </p:cNvSpPr>
          <p:nvPr>
            <p:ph type="title"/>
          </p:nvPr>
        </p:nvSpPr>
        <p:spPr/>
        <p:txBody>
          <a:bodyPr>
            <a:normAutofit/>
          </a:bodyPr>
          <a:lstStyle/>
          <a:p>
            <a:r>
              <a:rPr lang="en-US" dirty="0"/>
              <a:t>Definition</a:t>
            </a:r>
            <a:endParaRPr lang="bg-BG" dirty="0"/>
          </a:p>
        </p:txBody>
      </p:sp>
    </p:spTree>
    <p:extLst>
      <p:ext uri="{BB962C8B-B14F-4D97-AF65-F5344CB8AC3E}">
        <p14:creationId xmlns:p14="http://schemas.microsoft.com/office/powerpoint/2010/main" val="21058680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461FD2BAC48847BF71EA25093C87E2" ma:contentTypeVersion="2" ma:contentTypeDescription="Create a new document." ma:contentTypeScope="" ma:versionID="2de9411e898187ae4fbc1c307cff5cee">
  <xsd:schema xmlns:xsd="http://www.w3.org/2001/XMLSchema" xmlns:xs="http://www.w3.org/2001/XMLSchema" xmlns:p="http://schemas.microsoft.com/office/2006/metadata/properties" xmlns:ns2="b1da4528-fe13-414f-b133-a49aeaaa47fa" targetNamespace="http://schemas.microsoft.com/office/2006/metadata/properties" ma:root="true" ma:fieldsID="f62062ac03ec282dc182e15a36aa4377" ns2:_="">
    <xsd:import namespace="b1da4528-fe13-414f-b133-a49aeaaa47f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a4528-fe13-414f-b133-a49aeaaa47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308B3-F487-4D56-B07B-F176FBB108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da4528-fe13-414f-b133-a49aeaaa47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6DA865-5C6B-4888-897A-02A06D062434}">
  <ds:schemaRefs>
    <ds:schemaRef ds:uri="http://www.w3.org/XML/1998/namespace"/>
    <ds:schemaRef ds:uri="b1da4528-fe13-414f-b133-a49aeaaa47fa"/>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0A418E2-2F68-4E50-9021-E119F41719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1034</TotalTime>
  <Words>1064</Words>
  <Application>Microsoft Office PowerPoint</Application>
  <PresentationFormat>Widescreen</PresentationFormat>
  <Paragraphs>151</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Wingdings</vt:lpstr>
      <vt:lpstr>Wingdings 2</vt:lpstr>
      <vt:lpstr>1_SoftUni</vt:lpstr>
      <vt:lpstr>Working with 3rd parties and external APIs</vt:lpstr>
      <vt:lpstr>Table of Contents</vt:lpstr>
      <vt:lpstr>Have a Question?</vt:lpstr>
      <vt:lpstr>What are 3rd parties</vt:lpstr>
      <vt:lpstr>Definition</vt:lpstr>
      <vt:lpstr>Popular third-party libraries</vt:lpstr>
      <vt:lpstr>External APIs</vt:lpstr>
      <vt:lpstr>Definition</vt:lpstr>
      <vt:lpstr>Definition</vt:lpstr>
      <vt:lpstr>Example diagram</vt:lpstr>
      <vt:lpstr>AWS</vt:lpstr>
      <vt:lpstr>AWS</vt:lpstr>
      <vt:lpstr>Services</vt:lpstr>
      <vt:lpstr>Services 2</vt:lpstr>
      <vt:lpstr>Amazon Simple Storage Service (S3)</vt:lpstr>
      <vt:lpstr>BOTO 3</vt:lpstr>
      <vt:lpstr>Usage in python</vt:lpstr>
      <vt:lpstr>Payment provider</vt:lpstr>
      <vt:lpstr>Definition</vt:lpstr>
      <vt:lpstr>Wise</vt:lpstr>
      <vt:lpstr>Usage in python</vt:lpstr>
      <vt:lpstr>Live Demo</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Web - Models and MTV Pattern</dc:title>
  <dc:subject>Python Advanced – Practical Training Course @ SoftUni</dc:subject>
  <dc:creator>Software University</dc:creator>
  <cp:keywords>python web;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Lazarina Rabadzhieva</cp:lastModifiedBy>
  <cp:revision>160</cp:revision>
  <dcterms:created xsi:type="dcterms:W3CDTF">2018-05-23T13:08:44Z</dcterms:created>
  <dcterms:modified xsi:type="dcterms:W3CDTF">2022-07-18T11:29:41Z</dcterms:modified>
  <cp:category>python, programming, code, softuni</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0x0101000D461FD2BAC48847BF71EA25093C87E2</vt:lpwstr>
  </property>
</Properties>
</file>