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560" r:id="rId3"/>
    <p:sldId id="561" r:id="rId4"/>
    <p:sldId id="650" r:id="rId5"/>
    <p:sldId id="562" r:id="rId6"/>
    <p:sldId id="601" r:id="rId7"/>
    <p:sldId id="573" r:id="rId8"/>
    <p:sldId id="595" r:id="rId9"/>
    <p:sldId id="613" r:id="rId10"/>
    <p:sldId id="629" r:id="rId11"/>
    <p:sldId id="630" r:id="rId12"/>
    <p:sldId id="631" r:id="rId13"/>
    <p:sldId id="611" r:id="rId14"/>
    <p:sldId id="579" r:id="rId15"/>
    <p:sldId id="624" r:id="rId16"/>
    <p:sldId id="614" r:id="rId17"/>
    <p:sldId id="615" r:id="rId18"/>
    <p:sldId id="578" r:id="rId19"/>
    <p:sldId id="617" r:id="rId20"/>
    <p:sldId id="618" r:id="rId21"/>
    <p:sldId id="619" r:id="rId22"/>
    <p:sldId id="602" r:id="rId23"/>
    <p:sldId id="621" r:id="rId24"/>
    <p:sldId id="584" r:id="rId25"/>
    <p:sldId id="627" r:id="rId26"/>
    <p:sldId id="625" r:id="rId27"/>
    <p:sldId id="587" r:id="rId28"/>
    <p:sldId id="576" r:id="rId29"/>
    <p:sldId id="623" r:id="rId30"/>
    <p:sldId id="585" r:id="rId31"/>
    <p:sldId id="628" r:id="rId32"/>
    <p:sldId id="646" r:id="rId33"/>
    <p:sldId id="632" r:id="rId34"/>
    <p:sldId id="622" r:id="rId35"/>
    <p:sldId id="637" r:id="rId36"/>
    <p:sldId id="636" r:id="rId37"/>
    <p:sldId id="638" r:id="rId38"/>
    <p:sldId id="639" r:id="rId39"/>
    <p:sldId id="640" r:id="rId40"/>
    <p:sldId id="641" r:id="rId41"/>
    <p:sldId id="633" r:id="rId42"/>
    <p:sldId id="634" r:id="rId43"/>
    <p:sldId id="635" r:id="rId44"/>
    <p:sldId id="590" r:id="rId45"/>
    <p:sldId id="647" r:id="rId46"/>
    <p:sldId id="603" r:id="rId47"/>
    <p:sldId id="591" r:id="rId48"/>
    <p:sldId id="651" r:id="rId49"/>
    <p:sldId id="605" r:id="rId50"/>
    <p:sldId id="652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C1C"/>
    <a:srgbClr val="FBEEDC"/>
    <a:srgbClr val="767691"/>
    <a:srgbClr val="C3A54D"/>
    <a:srgbClr val="AC2A14"/>
    <a:srgbClr val="7F7F7F"/>
    <a:srgbClr val="FFFFFF"/>
    <a:srgbClr val="C6C0AA"/>
    <a:srgbClr val="F9F0AB"/>
    <a:srgbClr val="F9E6A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 autoAdjust="0"/>
  </p:normalViewPr>
  <p:slideViewPr>
    <p:cSldViewPr>
      <p:cViewPr varScale="1">
        <p:scale>
          <a:sx n="87" d="100"/>
          <a:sy n="87" d="100"/>
        </p:scale>
        <p:origin x="3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15-Jan-18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15-Jan-18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72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8946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25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27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95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4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4880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26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311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118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56316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8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19617-9984-42AF-98C2-3BC37842A9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CA2DE-9834-4A3D-A819-6855654415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ED2D4A-CE3C-43E1-B9CF-5E8EEB095ED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278BBA-694F-4A9E-8FA4-5774C2DDF50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4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17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17#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17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17#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17#4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17#4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17#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17#6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17#7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python-fundamentals-course" TargetMode="External"/><Relationship Id="rId7" Type="http://schemas.openxmlformats.org/officeDocument/2006/relationships/image" Target="../media/image3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://www.telenor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607288"/>
            <a:ext cx="76816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Function, Debugging and Troubleshooting Code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2267787"/>
            <a:ext cx="7681699" cy="1311301"/>
          </a:xfrm>
        </p:spPr>
        <p:txBody>
          <a:bodyPr>
            <a:normAutofit/>
          </a:bodyPr>
          <a:lstStyle/>
          <a:p>
            <a:r>
              <a:rPr lang="en-GB" dirty="0"/>
              <a:t>Defining</a:t>
            </a:r>
            <a:r>
              <a:rPr lang="en-US" dirty="0"/>
              <a:t> and Using Functions, Overloads, Debugging</a:t>
            </a:r>
          </a:p>
        </p:txBody>
      </p:sp>
      <p:sp>
        <p:nvSpPr>
          <p:cNvPr id="17" name="Text Placeholder 6"/>
          <p:cNvSpPr>
            <a:spLocks noGrp="1"/>
          </p:cNvSpPr>
          <p:nvPr/>
        </p:nvSpPr>
        <p:spPr bwMode="auto">
          <a:xfrm>
            <a:off x="825157" y="4569806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/>
        </p:nvSpPr>
        <p:spPr bwMode="auto">
          <a:xfrm>
            <a:off x="825158" y="5039705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/>
        </p:nvSpPr>
        <p:spPr bwMode="auto">
          <a:xfrm>
            <a:off x="825157" y="5444832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/>
        </p:nvSpPr>
        <p:spPr bwMode="auto">
          <a:xfrm>
            <a:off x="825157" y="5785353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 rot="576164">
            <a:off x="5078239" y="3938016"/>
            <a:ext cx="147829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18337" y="3563182"/>
            <a:ext cx="5148188" cy="2890492"/>
            <a:chOff x="6418337" y="3489294"/>
            <a:chExt cx="5148188" cy="2890492"/>
          </a:xfrm>
        </p:grpSpPr>
        <p:pic>
          <p:nvPicPr>
            <p:cNvPr id="15" name="Picture Placeholder 9"/>
            <p:cNvPicPr>
              <a:picLocks noChangeAspect="1"/>
            </p:cNvPicPr>
            <p:nvPr/>
          </p:nvPicPr>
          <p:blipFill>
            <a:blip r:embed="rId4" cstate="print"/>
            <a:srcRect t="2654" b="2654"/>
            <a:stretch>
              <a:fillRect/>
            </a:stretch>
          </p:blipFill>
          <p:spPr>
            <a:xfrm>
              <a:off x="6418337" y="4155279"/>
              <a:ext cx="5148188" cy="1940721"/>
            </a:xfrm>
            <a:prstGeom prst="rect">
              <a:avLst/>
            </a:prstGeom>
          </p:spPr>
        </p:pic>
        <p:pic>
          <p:nvPicPr>
            <p:cNvPr id="16" name="Picture 2" descr="Резултат с изображение за functi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69" y="3489294"/>
              <a:ext cx="2921943" cy="289049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9D0B6FE-E52C-48EB-B674-2F67ADB5389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030730-CC69-41E6-9FED-1EADCA8942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3" name="Picture 4" title="CC-BY-NC-SA License">
            <a:hlinkClick r:id="rId8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034EF3F-A97F-40B0-8E6F-9D41FEE6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400201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that prints a blank cash receipt: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Blank Receipt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9648" y="22098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Header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9648" y="3575115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© SoftUni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https://judge.softuni.bg/Contests/Practice/Index/417#0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46212" y="49530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Footer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5098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Functions</a:t>
            </a:r>
            <a:r>
              <a:rPr lang="en-US" dirty="0"/>
              <a:t> to print each section (header + body + footer)</a:t>
            </a:r>
          </a:p>
          <a:p>
            <a:pPr lvl="1"/>
            <a:r>
              <a:rPr lang="en-US" dirty="0"/>
              <a:t>Copy the content from the slide</a:t>
            </a:r>
          </a:p>
          <a:p>
            <a:pPr lvl="1"/>
            <a:r>
              <a:rPr lang="en-US" dirty="0"/>
              <a:t>For the copyright sign 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\u00A9</a:t>
            </a:r>
            <a:r>
              <a:rPr lang="en-US" dirty="0"/>
              <a:t>"</a:t>
            </a:r>
          </a:p>
          <a:p>
            <a:r>
              <a:rPr lang="en-US" sz="3200" dirty="0"/>
              <a:t>Create a Function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print_receipt()</a:t>
            </a:r>
            <a:r>
              <a:rPr lang="en-US" sz="3200" dirty="0"/>
              <a:t> that calls these 3 Functions: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Blank Receipt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https://judge.softuni.bg/Contests/Practice/Index/417#0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2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454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Functions with Parameters</a:t>
            </a:r>
          </a:p>
        </p:txBody>
      </p:sp>
      <p:pic>
        <p:nvPicPr>
          <p:cNvPr id="4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4533537" y="244330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sp>
        <p:nvSpPr>
          <p:cNvPr id="5" name="TextBox 4"/>
          <p:cNvSpPr txBox="1"/>
          <p:nvPr/>
        </p:nvSpPr>
        <p:spPr>
          <a:xfrm rot="364535">
            <a:off x="7233631" y="4445794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509281">
            <a:off x="2293787" y="2270490"/>
            <a:ext cx="1521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3689102" y="4476571"/>
            <a:ext cx="874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list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1132441">
            <a:off x="8084028" y="1423027"/>
            <a:ext cx="107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</a:p>
        </p:txBody>
      </p:sp>
      <p:sp>
        <p:nvSpPr>
          <p:cNvPr id="9" name="TextBox 8"/>
          <p:cNvSpPr txBox="1"/>
          <p:nvPr/>
        </p:nvSpPr>
        <p:spPr>
          <a:xfrm rot="21521100">
            <a:off x="5341833" y="1049373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1097848" cy="1097848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can be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Function with certain values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5491804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print_numbers(5, 10)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2934904"/>
            <a:ext cx="10363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 print_numbers(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for i in range(start, end + 1):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print(i, end=' ')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89012" y="1936748"/>
            <a:ext cx="3352800" cy="787743"/>
          </a:xfrm>
          <a:prstGeom prst="wedgeRoundRectCallout">
            <a:avLst>
              <a:gd name="adj1" fmla="val 35083"/>
              <a:gd name="adj2" fmla="val 716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 parameters</a:t>
            </a: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89612" y="5165473"/>
            <a:ext cx="3124200" cy="1114328"/>
          </a:xfrm>
          <a:prstGeom prst="wedgeRoundRectCallout">
            <a:avLst>
              <a:gd name="adj1" fmla="val -84139"/>
              <a:gd name="adj2" fmla="val 47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207124" y="1833093"/>
            <a:ext cx="3429000" cy="1114328"/>
          </a:xfrm>
          <a:prstGeom prst="wedgeRoundRectCallout">
            <a:avLst>
              <a:gd name="adj1" fmla="val -73839"/>
              <a:gd name="adj2" fmla="val 555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several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types</a:t>
            </a:r>
          </a:p>
          <a:p>
            <a:r>
              <a:rPr lang="en-US" dirty="0"/>
              <a:t>Each parameter has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6076" y="4724400"/>
            <a:ext cx="103632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print_student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print(f"Student: 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Age: 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Grade: 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44113" y="4800599"/>
            <a:ext cx="2721518" cy="38393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(2)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408612" y="3336872"/>
            <a:ext cx="1905000" cy="1114328"/>
          </a:xfrm>
          <a:prstGeom prst="wedgeRoundRectCallout">
            <a:avLst>
              <a:gd name="adj1" fmla="val -69997"/>
              <a:gd name="adj2" fmla="val 67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6076" y="3336872"/>
            <a:ext cx="3352800" cy="1114328"/>
          </a:xfrm>
          <a:prstGeom prst="wedgeRoundRectCallout">
            <a:avLst>
              <a:gd name="adj1" fmla="val 65537"/>
              <a:gd name="adj2" fmla="val 64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that prints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2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0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https://judge.softuni.bg/Contests/Practice/Index/417#1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-5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2" y="1234619"/>
            <a:ext cx="10944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print_sign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positive.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".format(number))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elif 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print("The number {0}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.".format(number))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.".format(number))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(int(input()))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https://judge.softuni.bg/Contests/Practice/Index/417#1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Parameters can accept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default values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en-US" sz="3000" dirty="0"/>
              <a:t>The above Function can be called in several ways: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10363200" cy="10541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 print_numbers(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 = 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 = 100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):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for i in range(start, end + 1):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print(i, end=' ')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105400"/>
            <a:ext cx="103632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print_numbers()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end=40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start=35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13612" y="2401456"/>
            <a:ext cx="1676400" cy="1032316"/>
          </a:xfrm>
          <a:prstGeom prst="wedgeRoundRectCallout">
            <a:avLst>
              <a:gd name="adj1" fmla="val -76259"/>
              <a:gd name="adj2" fmla="val -723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for printing triangles as shown below: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https://judge.softuni.bg/Contests/Practice/Index/417#2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 a single line,</a:t>
            </a:r>
            <a:r>
              <a:rPr lang="en-US" dirty="0"/>
              <a:t> consisting of numbers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start</a:t>
            </a:r>
            <a:r>
              <a:rPr lang="en-US" dirty="0"/>
              <a:t>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89012" y="3028357"/>
            <a:ext cx="10134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i in range(start, end + 1):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print(i, end=' 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https://judge.softuni.bg/Contests/Practice/Index/417#2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2438" indent="-452438">
              <a:buFontTx/>
              <a:buAutoNum type="arabicPeriod"/>
              <a:tabLst/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</a:p>
          <a:p>
            <a:pPr marL="712788" lvl="1" indent="-350838"/>
            <a:r>
              <a:rPr lang="en-US" dirty="0"/>
              <a:t>What is a Function? Why Use Functions?</a:t>
            </a:r>
          </a:p>
          <a:p>
            <a:pPr marL="712788" lvl="1" indent="-350838"/>
            <a:r>
              <a:rPr lang="en-US" dirty="0"/>
              <a:t>Declaring and Invoking Functions</a:t>
            </a:r>
          </a:p>
          <a:p>
            <a:pPr marL="452438" indent="-452438">
              <a:buFontTx/>
              <a:buAutoNum type="arabicPeriod"/>
            </a:pPr>
            <a:r>
              <a:rPr lang="en-US" dirty="0"/>
              <a:t>Functions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  <a:p>
            <a:pPr marL="712788" lvl="1" indent="-350838"/>
            <a:r>
              <a:rPr lang="en-US" dirty="0"/>
              <a:t>Passing Parameters and Returning Values</a:t>
            </a:r>
          </a:p>
          <a:p>
            <a:pPr marL="452438" indent="-452438"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Debugging</a:t>
            </a:r>
            <a:r>
              <a:rPr lang="en-US" dirty="0"/>
              <a:t> and Program Flow</a:t>
            </a:r>
          </a:p>
          <a:p>
            <a:pPr marL="452438" indent="-452438"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Naming</a:t>
            </a:r>
            <a:r>
              <a:rPr lang="en-US" dirty="0"/>
              <a:t> and Best Practices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4CE5109-2E53-41C4-8F88-FF8CB885DC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Картина 10">
            <a:extLst>
              <a:ext uri="{FF2B5EF4-FFF2-40B4-BE49-F238E27FC236}">
                <a16:creationId xmlns:a16="http://schemas.microsoft.com/office/drawing/2014/main" id="{58B14A01-63A3-4F64-AF80-43CD39BFFB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98" y="4556858"/>
            <a:ext cx="1448914" cy="1451036"/>
          </a:xfrm>
          <a:prstGeom prst="rect">
            <a:avLst/>
          </a:prstGeom>
        </p:spPr>
      </p:pic>
      <p:pic>
        <p:nvPicPr>
          <p:cNvPr id="10" name="Картина 12">
            <a:extLst>
              <a:ext uri="{FF2B5EF4-FFF2-40B4-BE49-F238E27FC236}">
                <a16:creationId xmlns:a16="http://schemas.microsoft.com/office/drawing/2014/main" id="{68919D45-DF28-498E-A6DE-B1292B4BC3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943">
            <a:off x="7255877" y="2400740"/>
            <a:ext cx="1545890" cy="15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5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that prints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half (1..n-1)</a:t>
            </a:r>
            <a:r>
              <a:rPr lang="en-US" dirty="0"/>
              <a:t> and then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second half (n…1)</a:t>
            </a:r>
            <a:r>
              <a:rPr lang="en-US" dirty="0"/>
              <a:t> 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891685"/>
            <a:ext cx="10134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print_triangle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i in range(1,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i in range(n, 0, -1):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i)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865812" y="2161523"/>
            <a:ext cx="2275657" cy="978316"/>
          </a:xfrm>
          <a:prstGeom prst="wedgeRoundRectCallout">
            <a:avLst>
              <a:gd name="adj1" fmla="val -78895"/>
              <a:gd name="adj2" fmla="val 3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https://judge.softuni.bg/Contests/Practice/Index/417#2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630578" y="3712889"/>
            <a:ext cx="2054634" cy="604359"/>
          </a:xfrm>
          <a:prstGeom prst="wedgeRoundRectCallout">
            <a:avLst>
              <a:gd name="adj1" fmla="val -79827"/>
              <a:gd name="adj2" fmla="val -41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1...n-1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551612" y="4823669"/>
            <a:ext cx="2133600" cy="604359"/>
          </a:xfrm>
          <a:prstGeom prst="wedgeRoundRectCallout">
            <a:avLst>
              <a:gd name="adj1" fmla="val -77662"/>
              <a:gd name="adj2" fmla="val -53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n…1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Draw at the console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filled square </a:t>
            </a:r>
            <a:r>
              <a:rPr lang="en-US" sz="3200" dirty="0"/>
              <a:t>of size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like in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Draw </a:t>
            </a:r>
            <a:r>
              <a:rPr lang="bg-BG" dirty="0"/>
              <a:t>а </a:t>
            </a:r>
            <a:r>
              <a:rPr lang="en-US" dirty="0"/>
              <a:t>Filled Square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303526" y="1725549"/>
            <a:ext cx="3134286" cy="1697763"/>
            <a:chOff x="7227326" y="1883637"/>
            <a:chExt cx="3134286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1823112"/>
            <a:ext cx="5354181" cy="3007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print_header_row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2 *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print_middle_row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print('-', end='')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i in range(n-1):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print("\\/", end='')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669771"/>
            <a:ext cx="5410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print_header_row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range(n-2):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print_middle_row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print_header_row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https://judge.softuni.bg/Contests/Practice/Index/417#3</a:t>
            </a:r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642219" y="1731777"/>
            <a:ext cx="2275657" cy="978316"/>
          </a:xfrm>
          <a:prstGeom prst="wedgeRoundRectCallout">
            <a:avLst>
              <a:gd name="adj1" fmla="val -77636"/>
              <a:gd name="adj2" fmla="val -24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4282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1" y="1447800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65" y="1468582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CC448-B1C7-4A29-A940-003153774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3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2" y="5410200"/>
            <a:ext cx="9906000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Returning Values From Functions</a:t>
            </a:r>
            <a:endParaRPr lang="bg-BG" dirty="0"/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03" y="873430"/>
            <a:ext cx="4278017" cy="4231970"/>
          </a:xfrm>
          <a:prstGeom prst="roundRect">
            <a:avLst>
              <a:gd name="adj" fmla="val 1389"/>
            </a:avLst>
          </a:prstGeom>
          <a:solidFill>
            <a:schemeClr val="tx2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 the Function's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Functions can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terminated, without returning a value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438400"/>
            <a:ext cx="103631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def </a:t>
            </a:r>
            <a:r>
              <a:rPr lang="en-US" dirty="0" err="1"/>
              <a:t>read_full_name</a:t>
            </a:r>
            <a:r>
              <a:rPr lang="en-US" dirty="0"/>
              <a:t>():</a:t>
            </a:r>
          </a:p>
          <a:p>
            <a:r>
              <a:rPr lang="en-US" dirty="0"/>
              <a:t>  </a:t>
            </a:r>
            <a:r>
              <a:rPr lang="en-US" dirty="0" err="1"/>
              <a:t>first_name</a:t>
            </a:r>
            <a:r>
              <a:rPr lang="en-US" dirty="0"/>
              <a:t> = input()</a:t>
            </a:r>
          </a:p>
          <a:p>
            <a:r>
              <a:rPr lang="en-US" dirty="0"/>
              <a:t>  </a:t>
            </a:r>
            <a:r>
              <a:rPr lang="en-US" dirty="0" err="1"/>
              <a:t>last_name</a:t>
            </a:r>
            <a:r>
              <a:rPr lang="en-US" dirty="0"/>
              <a:t> = input()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 + " " + </a:t>
            </a:r>
            <a:r>
              <a:rPr lang="en-US" dirty="0" err="1"/>
              <a:t>last_name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08212" y="4981555"/>
            <a:ext cx="9066211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def</a:t>
            </a:r>
            <a:r>
              <a:rPr lang="en-US" dirty="0"/>
              <a:t> print5():</a:t>
            </a:r>
          </a:p>
          <a:p>
            <a:r>
              <a:rPr lang="en-US" dirty="0"/>
              <a:t>   print(5)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</a:p>
          <a:p>
            <a:r>
              <a:rPr lang="en-US" dirty="0"/>
              <a:t>   print(1)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151812" y="3286118"/>
            <a:ext cx="2667000" cy="685800"/>
          </a:xfrm>
          <a:prstGeom prst="wedgeRoundRectCallout">
            <a:avLst>
              <a:gd name="adj1" fmla="val -82349"/>
              <a:gd name="adj2" fmla="val 199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a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Assigned</a:t>
            </a:r>
            <a:r>
              <a:rPr lang="en-US" sz="30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Used</a:t>
            </a:r>
            <a:r>
              <a:rPr lang="en-US" sz="30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Passed</a:t>
            </a:r>
            <a:r>
              <a:rPr lang="en-US" sz="3000" dirty="0"/>
              <a:t> to another Function: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438400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max = </a:t>
            </a:r>
            <a:r>
              <a:rPr lang="en-US" sz="2800" dirty="0" err="1"/>
              <a:t>get_max</a:t>
            </a:r>
            <a:r>
              <a:rPr lang="en-US" sz="2800" dirty="0"/>
              <a:t>(5, 10)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846803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total = </a:t>
            </a:r>
            <a:r>
              <a:rPr lang="en-US" sz="2800" dirty="0" err="1"/>
              <a:t>get_price</a:t>
            </a:r>
            <a:r>
              <a:rPr lang="en-US" sz="2800" dirty="0"/>
              <a:t>() * quantity * 12 / 10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5294603"/>
            <a:ext cx="1024428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age = </a:t>
            </a:r>
            <a:r>
              <a:rPr lang="en-US" sz="2800" dirty="0" err="1"/>
              <a:t>int</a:t>
            </a:r>
            <a:r>
              <a:rPr lang="en-US" sz="2800" dirty="0"/>
              <a:t>(input())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temperature from Fahrenheit to Celsius: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Temperature Conversion – Example</a:t>
            </a:r>
            <a:endParaRPr lang="bg-BG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58824" y="3276600"/>
            <a:ext cx="10668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 = float(input("Temperature in Fahrenheit: 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celsius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fahrenheit_to_celsius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(fahrenheit)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print(f"Temperature in Celsius: {celsius}")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8824" y="1828800"/>
            <a:ext cx="10668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fahrenheit_to_celsius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celsius = (degrees - 32) * 5 /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celsius</a:t>
            </a:r>
          </a:p>
        </p:txBody>
      </p:sp>
    </p:spTree>
    <p:extLst>
      <p:ext uri="{BB962C8B-B14F-4D97-AF65-F5344CB8AC3E}">
        <p14:creationId xmlns:p14="http://schemas.microsoft.com/office/powerpoint/2010/main" val="342700282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Function that calculates and returns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area of a triangle</a:t>
            </a:r>
            <a:r>
              <a:rPr lang="en-US" dirty="0"/>
              <a:t> by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Triangle Area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910910" y="2895600"/>
            <a:ext cx="6168721" cy="2489454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389812" y="3600385"/>
            <a:ext cx="1414377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b = 3</a:t>
            </a:r>
          </a:p>
          <a:p>
            <a:r>
              <a:rPr lang="en-US" sz="2800"/>
              <a:t>h</a:t>
            </a:r>
            <a:r>
              <a:rPr lang="en-US" sz="2800" baseline="-25000"/>
              <a:t>b </a:t>
            </a:r>
            <a:r>
              <a:rPr lang="en-US" sz="2800"/>
              <a:t>= 4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828212" y="3815828"/>
            <a:ext cx="1295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9073496" y="394982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https://judge.softuni.bg/Contests/Practice/Index/417#4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8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Create a Function with two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value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Triangle Area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105156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def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calc_triangle_area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dirty="0"/>
              <a:t>):</a:t>
            </a:r>
          </a:p>
          <a:p>
            <a:r>
              <a:rPr lang="en-US" dirty="0"/>
              <a:t>  return side * height / 2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4" y="3919870"/>
            <a:ext cx="10515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side = float(input())</a:t>
            </a:r>
          </a:p>
          <a:p>
            <a:r>
              <a:rPr lang="en-US" dirty="0"/>
              <a:t>height = float(input())</a:t>
            </a:r>
          </a:p>
          <a:p>
            <a:r>
              <a:rPr lang="en-US" dirty="0"/>
              <a:t>print(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calc_triangle_area</a:t>
            </a:r>
            <a:r>
              <a:rPr lang="en-US" dirty="0"/>
              <a:t>(side, height))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https://judge.softuni.bg/Contests/Practice/Index/417#4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/>
          <a:lstStyle/>
          <a:p>
            <a:r>
              <a:rPr lang="en-US" dirty="0"/>
              <a:t>Create a Function that calculates and returns the value 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raised to a given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Power Function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124" y="3371281"/>
            <a:ext cx="104394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raise_to_power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power</a:t>
            </a:r>
            <a:r>
              <a:rPr lang="en-US" sz="2600" dirty="0"/>
              <a:t>):</a:t>
            </a:r>
          </a:p>
          <a:p>
            <a:r>
              <a:rPr lang="en-US" sz="2600" dirty="0"/>
              <a:t>  result = 1;</a:t>
            </a:r>
          </a:p>
          <a:p>
            <a:r>
              <a:rPr lang="en-US" sz="2600" dirty="0"/>
              <a:t>  for </a:t>
            </a:r>
            <a:r>
              <a:rPr lang="en-US" sz="2600" dirty="0" err="1"/>
              <a:t>i</a:t>
            </a:r>
            <a:r>
              <a:rPr lang="en-US" sz="2600" dirty="0"/>
              <a:t> in range(power)</a:t>
            </a:r>
          </a:p>
          <a:p>
            <a:r>
              <a:rPr lang="en-US" sz="2600" dirty="0"/>
              <a:t>    result *= number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 return</a:t>
            </a:r>
            <a:r>
              <a:rPr lang="en-US" sz="2600" dirty="0"/>
              <a:t> result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2290184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6212" y="2290184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3264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4612" y="2267528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0812" y="2267528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0999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https://judge.softuni.bg/Contests/Practice/Index/417#5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2209800"/>
            <a:ext cx="11804822" cy="3420879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7200" b="1" dirty="0">
                <a:solidFill>
                  <a:srgbClr val="FBEEC9">
                    <a:lumMod val="75000"/>
                  </a:srgbClr>
                </a:solidFill>
              </a:rPr>
              <a:t>sli.do</a:t>
            </a:r>
            <a:br>
              <a:rPr lang="en-US" sz="6000" b="1" dirty="0">
                <a:solidFill>
                  <a:prstClr val="white"/>
                </a:solidFill>
              </a:rPr>
            </a:br>
            <a:r>
              <a:rPr lang="en-US" sz="11300" b="1" dirty="0">
                <a:solidFill>
                  <a:prstClr val="white"/>
                </a:solidFill>
              </a:rPr>
              <a:t>#</a:t>
            </a:r>
            <a:r>
              <a:rPr lang="en-US" sz="11300" b="1" noProof="1">
                <a:solidFill>
                  <a:prstClr val="white"/>
                </a:solidFill>
              </a:rPr>
              <a:t>python-fund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33792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get_max()</a:t>
            </a:r>
            <a:r>
              <a:rPr lang="en-US" dirty="0"/>
              <a:t>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returns the greater</a:t>
            </a:r>
            <a:r>
              <a:rPr lang="en-US" dirty="0"/>
              <a:t> of two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30364" y="388422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0557" y="340142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6596" y="40357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4930" y="306303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58156" y="49308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1685" y="4468229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3354930" y="50935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https://judge.softuni.bg/Contests/Practice/Index/417#6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Returning Values and Overloading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1" y="1447800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65" y="1468582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B8ED27-E2DA-4AE7-B976-76E2CAA06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50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207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Program Execution Flow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295400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5326" y="2024950"/>
            <a:ext cx="10650095" cy="13278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print_logo():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print("http://www.companywebsite.com");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6669" y="3352800"/>
            <a:ext cx="10650095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print("before Function executes")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print("after Function executes")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continues, after a Function execution completes: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189540" y="3443516"/>
            <a:ext cx="2152607" cy="564328"/>
          </a:xfrm>
          <a:prstGeom prst="wedgeRoundRectCallout">
            <a:avLst>
              <a:gd name="adj1" fmla="val -76266"/>
              <a:gd name="adj2" fmla="val 480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first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190883" y="4172423"/>
            <a:ext cx="2151264" cy="482570"/>
          </a:xfrm>
          <a:prstGeom prst="wedgeRoundRectCallout">
            <a:avLst>
              <a:gd name="adj1" fmla="val -233880"/>
              <a:gd name="adj2" fmla="val -3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call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89540" y="4781000"/>
            <a:ext cx="2152607" cy="563486"/>
          </a:xfrm>
          <a:prstGeom prst="wedgeRoundRectCallout">
            <a:avLst>
              <a:gd name="adj1" fmla="val -81629"/>
              <a:gd name="adj2" fmla="val -344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last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188815" y="2148116"/>
            <a:ext cx="723998" cy="2315464"/>
            <a:chOff x="83674" y="3124199"/>
            <a:chExt cx="1211082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9" y="3124199"/>
              <a:ext cx="447737" cy="79071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stores information</a:t>
            </a:r>
            <a:r>
              <a:rPr lang="en-GB" dirty="0"/>
              <a:t> about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active subroutines</a:t>
            </a:r>
            <a:r>
              <a:rPr lang="en-GB" dirty="0"/>
              <a:t> (Functions) of a computer program</a:t>
            </a:r>
          </a:p>
          <a:p>
            <a:r>
              <a:rPr lang="en-GB" dirty="0"/>
              <a:t>Keeps track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the point</a:t>
            </a:r>
            <a:r>
              <a:rPr lang="en-GB" dirty="0"/>
              <a:t> to which each active subroutine should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return control</a:t>
            </a:r>
            <a:r>
              <a:rPr lang="en-GB" dirty="0"/>
              <a:t> when it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finishes executing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66035" y="3810000"/>
            <a:ext cx="2075615" cy="21520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r>
              <a:rPr lang="en-US" sz="2800" dirty="0"/>
              <a:t>main()</a:t>
            </a:r>
          </a:p>
          <a:p>
            <a:r>
              <a:rPr lang="en-US" sz="2800" dirty="0" err="1"/>
              <a:t>func_a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func_b</a:t>
            </a:r>
            <a:r>
              <a:rPr lang="en-US" sz="2800" dirty="0"/>
              <a:t>()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Function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Function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START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Create a program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multiplies the sum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even digits</a:t>
            </a:r>
            <a:r>
              <a:rPr lang="en-US" dirty="0"/>
              <a:t> of a number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 the sum of all odd digits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Function called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get_multiple_of_evens_and_odds()</a:t>
            </a:r>
          </a:p>
          <a:p>
            <a:pPr lvl="2"/>
            <a:r>
              <a:rPr lang="en-US" dirty="0"/>
              <a:t>Create a 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get_sum_of_even_digits()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get_sum_of_odd_digits()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abs()</a:t>
            </a:r>
            <a:r>
              <a:rPr lang="en-US" dirty="0"/>
              <a:t> 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 by Odd Digits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4956" y="4966082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Odds: 1 3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2287" y="4979164"/>
            <a:ext cx="1691273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318630" y="535861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95374" y="4953001"/>
            <a:ext cx="2657709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sum: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 sum: 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164480" y="534553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494012" y="5345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065247" y="4953000"/>
            <a:ext cx="1691273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https://judge.softuni.bg/Contests/Practice/Index/417#7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719034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/>
              <a:t>PyCharm </a:t>
            </a:r>
            <a:r>
              <a:rPr lang="en-US" dirty="0"/>
              <a:t>Debugger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734832"/>
            <a:ext cx="8938472" cy="820600"/>
          </a:xfrm>
        </p:spPr>
        <p:txBody>
          <a:bodyPr/>
          <a:lstStyle/>
          <a:p>
            <a:r>
              <a:rPr lang="en-US" dirty="0"/>
              <a:t>Debugging Code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6747986" y="1442287"/>
            <a:ext cx="3017520" cy="2792105"/>
            <a:chOff x="9845969" y="4403679"/>
            <a:chExt cx="1564686" cy="1447800"/>
          </a:xfrm>
        </p:grpSpPr>
        <p:sp>
          <p:nvSpPr>
            <p:cNvPr id="10" name="Oval 9"/>
            <p:cNvSpPr/>
            <p:nvPr/>
          </p:nvSpPr>
          <p:spPr>
            <a:xfrm>
              <a:off x="9904412" y="4403679"/>
              <a:ext cx="1447800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969" y="4411479"/>
              <a:ext cx="1564686" cy="1440000"/>
            </a:xfrm>
            <a:prstGeom prst="rect">
              <a:avLst/>
            </a:prstGeom>
          </p:spPr>
        </p:pic>
      </p:grpSp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52" y="1295405"/>
            <a:ext cx="5718621" cy="266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026257" cy="5570355"/>
          </a:xfrm>
        </p:spPr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Finding</a:t>
            </a:r>
            <a:r>
              <a:rPr lang="en-US" dirty="0"/>
              <a:t> the lines of code that cause the error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Fixing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error</a:t>
            </a:r>
            <a:r>
              <a:rPr lang="en-US" dirty="0"/>
              <a:t> in the code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Testing</a:t>
            </a:r>
            <a:r>
              <a:rPr lang="en-US" dirty="0"/>
              <a:t> to check if the error is gone and no new errors are introduced</a:t>
            </a:r>
          </a:p>
          <a:p>
            <a:r>
              <a:rPr lang="en-US" dirty="0"/>
              <a:t>It’s an iterative and continuous process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Debuggers</a:t>
            </a:r>
            <a:r>
              <a:rPr lang="en-US" dirty="0"/>
              <a:t> help a lot. Really!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402456" y="1219200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debugger</a:t>
            </a:r>
          </a:p>
          <a:p>
            <a:r>
              <a:rPr lang="en-US" dirty="0"/>
              <a:t>It provides: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en-US" dirty="0"/>
              <a:t>Ability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trace</a:t>
            </a:r>
            <a:r>
              <a:rPr lang="en-US" dirty="0"/>
              <a:t> the code execution</a:t>
            </a:r>
          </a:p>
          <a:p>
            <a:pPr lvl="1"/>
            <a:r>
              <a:rPr lang="en-US" dirty="0"/>
              <a:t>Ability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inspect</a:t>
            </a:r>
            <a:r>
              <a:rPr lang="en-US" dirty="0"/>
              <a:t> 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</a:t>
            </a:r>
            <a:r>
              <a:rPr lang="en-US" dirty="0" err="1"/>
              <a:t>PyCharm</a:t>
            </a:r>
            <a:r>
              <a:rPr lang="en-US" dirty="0"/>
              <a:t> debugger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10" y="2133600"/>
            <a:ext cx="6531930" cy="3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550227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[Alt+Shift+F9]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program, 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PyCharm</a:t>
            </a:r>
            <a:r>
              <a:rPr lang="en-US" dirty="0"/>
              <a:t> for debugging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4264440"/>
            <a:ext cx="4852415" cy="2260562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39" y="1009257"/>
            <a:ext cx="3286584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18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and Invoking Functions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990600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87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989944"/>
            <a:ext cx="10969943" cy="1560290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/>
              <a:t>Functions – Naming</a:t>
            </a:r>
            <a:br>
              <a:rPr lang="en-US" dirty="0"/>
            </a:br>
            <a:r>
              <a:rPr lang="en-US" dirty="0"/>
              <a:t>and Best Practices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26357" y="990600"/>
            <a:ext cx="6136110" cy="3733800"/>
            <a:chOff x="3026357" y="1143000"/>
            <a:chExt cx="6136110" cy="3733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26357" y="1143000"/>
              <a:ext cx="6136110" cy="3733800"/>
            </a:xfrm>
            <a:prstGeom prst="roundRect">
              <a:avLst>
                <a:gd name="adj" fmla="val 3951"/>
              </a:avLst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895985" y="1362364"/>
              <a:ext cx="21002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Naming</a:t>
              </a:r>
            </a:p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Functions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Functions names:</a:t>
            </a:r>
          </a:p>
          <a:p>
            <a:pPr lvl="1"/>
            <a:r>
              <a:rPr lang="en-US" sz="2800" dirty="0"/>
              <a:t>Should have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meaningful</a:t>
            </a:r>
            <a:r>
              <a:rPr lang="en-US" sz="2800" dirty="0"/>
              <a:t> names</a:t>
            </a:r>
          </a:p>
          <a:p>
            <a:pPr lvl="1"/>
            <a:r>
              <a:rPr lang="sv-SE" sz="2800" dirty="0"/>
              <a:t>Should not have capital letters</a:t>
            </a:r>
            <a:endParaRPr lang="en-US" sz="2800" dirty="0"/>
          </a:p>
          <a:p>
            <a:pPr lvl="1"/>
            <a:r>
              <a:rPr lang="en-US" sz="2800" dirty="0"/>
              <a:t>Should answer the question:</a:t>
            </a:r>
          </a:p>
          <a:p>
            <a:pPr lvl="2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What does this Function do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2"/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800" dirty="0"/>
              <a:t>If you cannot find a good name for a Function, think about whether it has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clear intent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380083"/>
            <a:ext cx="2130345" cy="182717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648" y="4174216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610" y="567487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4174216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find_student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l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oad_report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s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ine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676227"/>
            <a:ext cx="10439400" cy="1045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oadReport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DA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function1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o_something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andle_stuff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ampleFunction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</a:t>
            </a:r>
            <a:r>
              <a:rPr lang="en-US" b="1" noProof="1">
                <a:solidFill>
                  <a:srgbClr val="DA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irtyHack</a:t>
            </a: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parameter names</a:t>
            </a:r>
          </a:p>
          <a:p>
            <a:pPr lvl="1"/>
            <a:r>
              <a:rPr lang="en-US" dirty="0"/>
              <a:t>Preferred form: [Noun] or [Adjective] + [Noun]</a:t>
            </a:r>
          </a:p>
          <a:p>
            <a:pPr lvl="1"/>
            <a:r>
              <a:rPr lang="en-US" dirty="0"/>
              <a:t>Should not have capital letters (local variables too!)</a:t>
            </a:r>
          </a:p>
          <a:p>
            <a:pPr lvl="1"/>
            <a:r>
              <a:rPr lang="en-US" dirty="0"/>
              <a:t>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meaningful</a:t>
            </a:r>
          </a:p>
          <a:p>
            <a:pPr lvl="1"/>
            <a:r>
              <a:rPr lang="en-US" dirty="0"/>
              <a:t>Unit of measure should be obvious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4386">
            <a:off x="9341848" y="2691440"/>
            <a:ext cx="2619063" cy="1328211"/>
          </a:xfrm>
          <a:prstGeom prst="roundRect">
            <a:avLst>
              <a:gd name="adj" fmla="val 4796"/>
            </a:avLst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1720" y="4483632"/>
            <a:ext cx="10439400" cy="7700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speed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users_list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font_size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625959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920" y="4623577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630" y="5602665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Function should perform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The function's name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describe that task </a:t>
            </a:r>
            <a:r>
              <a:rPr lang="en-US" dirty="0"/>
              <a:t>in a clear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unambiguous</a:t>
            </a:r>
            <a:r>
              <a:rPr lang="en-US" dirty="0"/>
              <a:t> way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Avoid</a:t>
            </a:r>
            <a:r>
              <a:rPr lang="en-US" dirty="0"/>
              <a:t> Functions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longer than one screen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Split them</a:t>
            </a:r>
            <a:r>
              <a:rPr lang="en-US" dirty="0"/>
              <a:t> 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4441294"/>
            <a:ext cx="10426799" cy="16753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 print_receipt():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print_header()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print_body()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print_footer()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304917" y="4720754"/>
            <a:ext cx="2895600" cy="1098126"/>
          </a:xfrm>
          <a:prstGeom prst="wedgeRoundRectCallout">
            <a:avLst>
              <a:gd name="adj1" fmla="val -76051"/>
              <a:gd name="adj2" fmla="val 34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Formatting guidelines:</a:t>
            </a:r>
          </a:p>
          <a:p>
            <a:pPr lvl="1"/>
            <a:r>
              <a:rPr lang="en-US" dirty="0"/>
              <a:t>Leave 2 blank lines between Functions</a:t>
            </a:r>
          </a:p>
          <a:p>
            <a:pPr lvl="1"/>
            <a:r>
              <a:rPr lang="en-US" dirty="0"/>
              <a:t>Leave one blank line before and after loops and if statements</a:t>
            </a:r>
          </a:p>
          <a:p>
            <a:pPr lvl="1"/>
            <a:r>
              <a:rPr lang="en-GB" dirty="0"/>
              <a:t>Avoid long lines and complex expressions</a:t>
            </a:r>
          </a:p>
          <a:p>
            <a:r>
              <a:rPr lang="en-US" dirty="0"/>
              <a:t>Python mantras: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Beautiful</a:t>
            </a:r>
            <a:r>
              <a:rPr lang="en-US" dirty="0"/>
              <a:t> is better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ugly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/>
              <a:t> is better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Readability</a:t>
            </a:r>
            <a:r>
              <a:rPr lang="en-US" dirty="0"/>
              <a:t> counts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349B7-0458-4F40-809B-C7DDD7F6E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7" b="33416"/>
          <a:stretch/>
        </p:blipFill>
        <p:spPr>
          <a:xfrm>
            <a:off x="6618935" y="4895397"/>
            <a:ext cx="4916823" cy="1536569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92810E4-3821-41EC-8B2C-3689C4718A9D}"/>
              </a:ext>
            </a:extLst>
          </p:cNvPr>
          <p:cNvSpPr txBox="1">
            <a:spLocks/>
          </p:cNvSpPr>
          <p:nvPr/>
        </p:nvSpPr>
        <p:spPr>
          <a:xfrm>
            <a:off x="6618935" y="4038600"/>
            <a:ext cx="4915252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import this</a:t>
            </a:r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Debugging and Program 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1" y="1447800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65" y="1468582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72A721-6F3B-4DDB-8A45-7EF190179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28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452438">
              <a:lnSpc>
                <a:spcPct val="100000"/>
              </a:lnSpc>
            </a:pPr>
            <a:r>
              <a:rPr lang="en-US" dirty="0"/>
              <a:t>Break large programs into simple</a:t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that solve small sub-problems</a:t>
            </a:r>
          </a:p>
          <a:p>
            <a:pPr marL="452438" indent="-452438"/>
            <a:r>
              <a:rPr lang="en-US" dirty="0"/>
              <a:t>Functions consist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</a:p>
          <a:p>
            <a:pPr marL="452438" indent="-452438"/>
            <a:r>
              <a:rPr lang="en-US" dirty="0"/>
              <a:t>Functions are invoked by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bg-BG" dirty="0"/>
              <a:t> +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2438" indent="-452438"/>
            <a:r>
              <a:rPr lang="en-US" dirty="0"/>
              <a:t>Functions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  <a:p>
            <a:pPr marL="800101" lvl="1" indent="-452438"/>
            <a:r>
              <a:rPr lang="en-US" dirty="0"/>
              <a:t>Parameters take actual values when calling a Function</a:t>
            </a:r>
          </a:p>
          <a:p>
            <a:pPr marL="452438" indent="-452438"/>
            <a:r>
              <a:rPr lang="en-US" dirty="0"/>
              <a:t>Functions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/>
              <a:t> a value or nothing </a:t>
            </a:r>
          </a:p>
          <a:p>
            <a:pPr marL="452438" indent="-452438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Debugging</a:t>
            </a:r>
            <a:r>
              <a:rPr lang="en-US" dirty="0"/>
              <a:t> helps spotting an error more easily</a:t>
            </a:r>
          </a:p>
          <a:p>
            <a:pPr marL="452438" indent="-452438"/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63CF5-333F-49A7-9433-F976BE458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55" y="1524000"/>
            <a:ext cx="3621157" cy="30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27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Functions, Debugging and Troubleshooting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https://softuni.bg/opencourses/python-fundamentals-course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Icons from </a:t>
            </a:r>
            <a:r>
              <a:rPr lang="en-US" sz="2000" dirty="0">
                <a:hlinkClick r:id="rId6"/>
              </a:rPr>
              <a:t>http://www.flaticon.com/</a:t>
            </a:r>
            <a:r>
              <a:rPr lang="en-US" sz="2000" dirty="0"/>
              <a:t> (credits: </a:t>
            </a:r>
            <a:r>
              <a:rPr lang="en-US" sz="2000" dirty="0" err="1"/>
              <a:t>Freepik</a:t>
            </a:r>
            <a:r>
              <a:rPr lang="en-US" sz="2000" dirty="0"/>
              <a:t>, </a:t>
            </a:r>
            <a:r>
              <a:rPr lang="en-US" sz="2000" dirty="0" err="1"/>
              <a:t>Madebyoliver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8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named pieces of code </a:t>
            </a:r>
            <a:r>
              <a:rPr lang="en-US" dirty="0"/>
              <a:t>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function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Invoking</a:t>
            </a:r>
            <a:r>
              <a:rPr lang="en-US" dirty="0"/>
              <a:t> (calling) the function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2562866"/>
            <a:ext cx="10515600" cy="15309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print("----------")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287" y="3029169"/>
            <a:ext cx="4628725" cy="59837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Functions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564409" y="3443938"/>
            <a:ext cx="2842702" cy="1072352"/>
          </a:xfrm>
          <a:prstGeom prst="wedgeRoundRectCallout">
            <a:avLst>
              <a:gd name="adj1" fmla="val -71073"/>
              <a:gd name="adj2" fmla="val -404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indented inwards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606960" y="1756308"/>
            <a:ext cx="2757600" cy="1082443"/>
          </a:xfrm>
          <a:prstGeom prst="wedgeRoundRectCallout">
            <a:avLst>
              <a:gd name="adj1" fmla="val -73216"/>
              <a:gd name="adj2" fmla="val 475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print_header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print_header()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print_header()</a:t>
            </a:r>
          </a:p>
        </p:txBody>
      </p:sp>
    </p:spTree>
    <p:extLst>
      <p:ext uri="{BB962C8B-B14F-4D97-AF65-F5344CB8AC3E}">
        <p14:creationId xmlns:p14="http://schemas.microsoft.com/office/powerpoint/2010/main" val="23051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manageable programming</a:t>
            </a:r>
          </a:p>
          <a:p>
            <a:pPr lvl="1">
              <a:lnSpc>
                <a:spcPts val="3600"/>
              </a:lnSpc>
            </a:pPr>
            <a:r>
              <a:rPr lang="en-US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dirty="0"/>
              <a:t>Avoiding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repeating code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dirty="0"/>
              <a:t>Code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Functions several times</a:t>
            </a:r>
            <a:endParaRPr lang="bg-BG" dirty="0"/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83" y="1202888"/>
            <a:ext cx="2414829" cy="238883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3" name="Group 2"/>
          <p:cNvGrpSpPr/>
          <p:nvPr/>
        </p:nvGrpSpPr>
        <p:grpSpPr>
          <a:xfrm>
            <a:off x="7964203" y="3920914"/>
            <a:ext cx="3604417" cy="2403686"/>
            <a:chOff x="7783982" y="3657600"/>
            <a:chExt cx="3964859" cy="2644055"/>
          </a:xfrm>
        </p:grpSpPr>
        <p:pic>
          <p:nvPicPr>
            <p:cNvPr id="2050" name="Picture 2" descr="Резултат с изображение за benefit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82" y="3657600"/>
              <a:ext cx="3964859" cy="2644055"/>
            </a:xfrm>
            <a:prstGeom prst="rect">
              <a:avLst/>
            </a:prstGeom>
            <a:noFill/>
            <a:ln>
              <a:solidFill>
                <a:srgbClr val="76769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23212" y="5184720"/>
              <a:ext cx="1828800" cy="530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Functions</a:t>
              </a:r>
            </a:p>
          </p:txBody>
        </p:sp>
      </p:grp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define a function, 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def</a:t>
            </a:r>
            <a:r>
              <a:rPr lang="en-US" dirty="0"/>
              <a:t> keyword:</a:t>
            </a:r>
          </a:p>
          <a:p>
            <a:endParaRPr lang="en-US" dirty="0"/>
          </a:p>
          <a:p>
            <a:pPr>
              <a:spcAft>
                <a:spcPts val="3600"/>
              </a:spcAft>
            </a:pPr>
            <a:endParaRPr lang="en-US" dirty="0"/>
          </a:p>
          <a:p>
            <a:r>
              <a:rPr lang="en-US" dirty="0"/>
              <a:t>Variables inside a function are local to the function</a:t>
            </a:r>
          </a:p>
          <a:p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2332801"/>
            <a:ext cx="10820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get_product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num1, num2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return num1 * num2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70011" y="2880126"/>
            <a:ext cx="3886201" cy="53623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Functions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1259985" y="1783449"/>
            <a:ext cx="2501255" cy="478452"/>
          </a:xfrm>
          <a:prstGeom prst="wedgeRoundRectCallout">
            <a:avLst>
              <a:gd name="adj1" fmla="val 2874"/>
              <a:gd name="adj2" fmla="val 1053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4900001" y="1794052"/>
            <a:ext cx="2141887" cy="511525"/>
          </a:xfrm>
          <a:prstGeom prst="wedgeRoundRectCallout">
            <a:avLst>
              <a:gd name="adj1" fmla="val -42671"/>
              <a:gd name="adj2" fmla="val 9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5888038" y="3090300"/>
            <a:ext cx="2507028" cy="479377"/>
          </a:xfrm>
          <a:prstGeom prst="wedgeRoundRectCallout">
            <a:avLst>
              <a:gd name="adj1" fmla="val -67049"/>
              <a:gd name="adj2" fmla="val -429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4212" y="4297988"/>
            <a:ext cx="10820400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get_product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num1, num2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result = num1 * num2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return result</a:t>
            </a:r>
          </a:p>
        </p:txBody>
      </p:sp>
      <p:sp>
        <p:nvSpPr>
          <p:cNvPr id="16" name="Rectangle 20"/>
          <p:cNvSpPr/>
          <p:nvPr/>
        </p:nvSpPr>
        <p:spPr>
          <a:xfrm>
            <a:off x="1293811" y="4793042"/>
            <a:ext cx="3581401" cy="41996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5637212" y="4734723"/>
            <a:ext cx="2317449" cy="450585"/>
          </a:xfrm>
          <a:prstGeom prst="wedgeRoundRectCallout">
            <a:avLst>
              <a:gd name="adj1" fmla="val -68232"/>
              <a:gd name="adj2" fmla="val 195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Variable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1" grpId="0" animBg="1"/>
      <p:bldP spid="13" grpId="0" animBg="1"/>
      <p:bldP spid="14" grpId="0" animBg="1"/>
      <p:bldP spid="2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are first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, then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0670" y="1972711"/>
            <a:ext cx="10515600" cy="1057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print("----------")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0670" y="4495800"/>
            <a:ext cx="10515600" cy="546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print_header()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255605" y="2054959"/>
            <a:ext cx="2057400" cy="913213"/>
          </a:xfrm>
          <a:prstGeom prst="wedgeRoundRectCallout">
            <a:avLst>
              <a:gd name="adj1" fmla="val -85095"/>
              <a:gd name="adj2" fmla="val 13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441458" y="4006808"/>
            <a:ext cx="1801080" cy="897821"/>
          </a:xfrm>
          <a:prstGeom prst="wedgeRoundRectCallout">
            <a:avLst>
              <a:gd name="adj1" fmla="val -82501"/>
              <a:gd name="adj2" fmla="val 379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24493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can be invoked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everywhere in the scope</a:t>
            </a:r>
            <a:r>
              <a:rPr lang="en-US" dirty="0"/>
              <a:t>, where it’s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defined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5594840" y="2875262"/>
            <a:ext cx="5940313" cy="7202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its own body</a:t>
            </a:r>
            <a:r>
              <a:rPr lang="en-US" dirty="0"/>
              <a:t> - recursion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0" y="2883971"/>
            <a:ext cx="5252027" cy="6876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another Function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Invoking a Function (2)</a:t>
            </a:r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36303" y="3595561"/>
            <a:ext cx="4868124" cy="13930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print_header_top()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print_header_bottom()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6094618" y="3586852"/>
            <a:ext cx="4868124" cy="95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 crash():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crash()</a:t>
            </a: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2732</Words>
  <Application>Microsoft Office PowerPoint</Application>
  <PresentationFormat>Custom</PresentationFormat>
  <Paragraphs>503</Paragraphs>
  <Slides>49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 16x9</vt:lpstr>
      <vt:lpstr>Function, Debugging and Troubleshooting Code</vt:lpstr>
      <vt:lpstr>Table of Contents</vt:lpstr>
      <vt:lpstr>Questions?</vt:lpstr>
      <vt:lpstr>Declaring and Invoking Functions</vt:lpstr>
      <vt:lpstr>Simple Functions</vt:lpstr>
      <vt:lpstr>Why Use Functions?</vt:lpstr>
      <vt:lpstr>Declaring Functions</vt:lpstr>
      <vt:lpstr>Invoking a Function</vt:lpstr>
      <vt:lpstr>Invoking a Function (2)</vt:lpstr>
      <vt:lpstr>Problem: Blank Receipt</vt:lpstr>
      <vt:lpstr>Solution: Blank Receipt</vt:lpstr>
      <vt:lpstr>Functions with Parameters</vt:lpstr>
      <vt:lpstr>Function Parameters</vt:lpstr>
      <vt:lpstr>Function Parameters (2)</vt:lpstr>
      <vt:lpstr>Problem: Sign of Integer Number</vt:lpstr>
      <vt:lpstr>Solution: Sign of Integer Number</vt:lpstr>
      <vt:lpstr>Optional Parameters</vt:lpstr>
      <vt:lpstr>Problem: Printing Triangle</vt:lpstr>
      <vt:lpstr>Solution: Printing Triangle</vt:lpstr>
      <vt:lpstr>Solution: Printing Triangle (2)</vt:lpstr>
      <vt:lpstr>Problem: Draw а Filled Square</vt:lpstr>
      <vt:lpstr>Declaring and Invoking Functions</vt:lpstr>
      <vt:lpstr>Returning Values From Functions</vt:lpstr>
      <vt:lpstr>The Return Statement</vt:lpstr>
      <vt:lpstr>Using the Return Values</vt:lpstr>
      <vt:lpstr>Temperature Conversion – Example</vt:lpstr>
      <vt:lpstr>Problem: Calculate Triangle Area</vt:lpstr>
      <vt:lpstr>Solution: Calculate Triangle Area</vt:lpstr>
      <vt:lpstr>Problem: Power Function</vt:lpstr>
      <vt:lpstr>Problem: Greater of Two Values</vt:lpstr>
      <vt:lpstr>Returning Values and Overloading</vt:lpstr>
      <vt:lpstr>Program Execution Flow</vt:lpstr>
      <vt:lpstr>Program Execution</vt:lpstr>
      <vt:lpstr>Program Execution – Call Stack</vt:lpstr>
      <vt:lpstr>Problem: Multiply Even by Odd Digits</vt:lpstr>
      <vt:lpstr>Debugging Code</vt:lpstr>
      <vt:lpstr>Debugging the Code</vt:lpstr>
      <vt:lpstr>Debugging in PyCharm debugger</vt:lpstr>
      <vt:lpstr>Using PyCharm for debugging</vt:lpstr>
      <vt:lpstr>Functions – Naming and Best Practices</vt:lpstr>
      <vt:lpstr>Naming Functions</vt:lpstr>
      <vt:lpstr>Naming Function Parameters</vt:lpstr>
      <vt:lpstr>Functions – Best Practices</vt:lpstr>
      <vt:lpstr>Code Structure and Code Formatting</vt:lpstr>
      <vt:lpstr>Debugging and Program Flow</vt:lpstr>
      <vt:lpstr>Summary</vt:lpstr>
      <vt:lpstr>Functions, Debugging and Troubleshooting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Methods, Debugging and Troubleshooting Code</dc:title>
  <dc:subject>Programming Fundamentals Course</dc:subject>
  <dc:creator/>
  <cp:keywords>Python, programming, course, SoftUni, Software University</cp:keywords>
  <dc:description>https://softuni.bg/courses/programming-fundamentals</dc:description>
  <cp:lastModifiedBy/>
  <cp:revision>1</cp:revision>
  <dcterms:created xsi:type="dcterms:W3CDTF">2014-01-02T17:00:34Z</dcterms:created>
  <dcterms:modified xsi:type="dcterms:W3CDTF">2018-01-15T01:03:32Z</dcterms:modified>
  <cp:category>programming, software engineering, quality code, methods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