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394" r:id="rId3"/>
    <p:sldId id="395" r:id="rId4"/>
    <p:sldId id="623" r:id="rId5"/>
    <p:sldId id="605" r:id="rId6"/>
    <p:sldId id="606" r:id="rId7"/>
    <p:sldId id="608" r:id="rId8"/>
    <p:sldId id="607" r:id="rId9"/>
    <p:sldId id="609" r:id="rId10"/>
    <p:sldId id="622" r:id="rId11"/>
    <p:sldId id="610" r:id="rId12"/>
    <p:sldId id="626" r:id="rId13"/>
    <p:sldId id="615" r:id="rId14"/>
    <p:sldId id="616" r:id="rId15"/>
    <p:sldId id="618" r:id="rId16"/>
    <p:sldId id="619" r:id="rId17"/>
    <p:sldId id="627" r:id="rId18"/>
    <p:sldId id="628" r:id="rId19"/>
    <p:sldId id="629" r:id="rId20"/>
    <p:sldId id="633" r:id="rId21"/>
    <p:sldId id="634" r:id="rId22"/>
    <p:sldId id="631" r:id="rId23"/>
    <p:sldId id="637" r:id="rId24"/>
    <p:sldId id="639" r:id="rId25"/>
    <p:sldId id="641" r:id="rId26"/>
    <p:sldId id="640" r:id="rId27"/>
    <p:sldId id="636" r:id="rId28"/>
    <p:sldId id="635" r:id="rId29"/>
    <p:sldId id="620" r:id="rId30"/>
    <p:sldId id="421" r:id="rId31"/>
    <p:sldId id="624" r:id="rId32"/>
    <p:sldId id="352" r:id="rId33"/>
    <p:sldId id="625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F2AEBBA-3877-4F6E-8DAE-9B98BB7F6988}">
          <p14:sldIdLst>
            <p14:sldId id="394"/>
            <p14:sldId id="395"/>
            <p14:sldId id="623"/>
          </p14:sldIdLst>
        </p14:section>
        <p14:section name="Dictionaries" id="{012AE789-A5BB-4E68-801D-6E4F68291B4F}">
          <p14:sldIdLst>
            <p14:sldId id="605"/>
            <p14:sldId id="606"/>
            <p14:sldId id="608"/>
            <p14:sldId id="607"/>
            <p14:sldId id="609"/>
            <p14:sldId id="622"/>
            <p14:sldId id="610"/>
            <p14:sldId id="626"/>
            <p14:sldId id="615"/>
            <p14:sldId id="616"/>
            <p14:sldId id="618"/>
            <p14:sldId id="619"/>
          </p14:sldIdLst>
        </p14:section>
        <p14:section name="Lambda Functions" id="{8512696A-C4B2-4799-BC28-8EC2882B90FD}">
          <p14:sldIdLst>
            <p14:sldId id="627"/>
            <p14:sldId id="628"/>
            <p14:sldId id="629"/>
            <p14:sldId id="633"/>
            <p14:sldId id="634"/>
            <p14:sldId id="631"/>
            <p14:sldId id="637"/>
            <p14:sldId id="639"/>
            <p14:sldId id="641"/>
            <p14:sldId id="640"/>
            <p14:sldId id="636"/>
            <p14:sldId id="635"/>
            <p14:sldId id="620"/>
          </p14:sldIdLst>
        </p14:section>
        <p14:section name="Conclusion" id="{D381C85F-8217-41F6-A48D-185145FF4A0E}">
          <p14:sldIdLst>
            <p14:sldId id="421"/>
            <p14:sldId id="624"/>
            <p14:sldId id="352"/>
            <p14:sldId id="6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BAB398"/>
    <a:srgbClr val="ADA485"/>
    <a:srgbClr val="F37D3B"/>
    <a:srgbClr val="FF6600"/>
    <a:srgbClr val="603A14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5" autoAdjust="0"/>
    <p:restoredTop sz="94595" autoAdjust="0"/>
  </p:normalViewPr>
  <p:slideViewPr>
    <p:cSldViewPr>
      <p:cViewPr varScale="1">
        <p:scale>
          <a:sx n="86" d="100"/>
          <a:sy n="86" d="100"/>
        </p:scale>
        <p:origin x="624" y="91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23-Jan-18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23-Jan-18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2868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43726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73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46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23-Jan-18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2605F7-C2E0-4A1B-BF1E-EBF9129F4B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AB396-4892-47E7-AB08-3283251356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3E22FF-CEBC-40CB-8F72-97D0E77877B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87E56B-504E-41CE-BE4E-059E262B34B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jpeg"/><Relationship Id="rId9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opencourses/python-fundamentals-course" TargetMode="External"/><Relationship Id="rId7" Type="http://schemas.openxmlformats.org/officeDocument/2006/relationships/image" Target="../media/image19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telenor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55268"/>
            <a:ext cx="8125251" cy="138501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Dictionaries, and Functional Programming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286000"/>
            <a:ext cx="8125251" cy="1298864"/>
          </a:xfrm>
        </p:spPr>
        <p:txBody>
          <a:bodyPr>
            <a:normAutofit/>
          </a:bodyPr>
          <a:lstStyle/>
          <a:p>
            <a:r>
              <a:rPr lang="en-US" dirty="0"/>
              <a:t>Associative Arrays, Lambda Functions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 rot="576164">
            <a:off x="5075472" y="3724684"/>
            <a:ext cx="1787669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Dictionaries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7EBE4B-D8AC-49E1-96D5-94CEEC840917}"/>
              </a:ext>
            </a:extLst>
          </p:cNvPr>
          <p:cNvGrpSpPr/>
          <p:nvPr/>
        </p:nvGrpSpPr>
        <p:grpSpPr>
          <a:xfrm>
            <a:off x="7694611" y="3830580"/>
            <a:ext cx="3779751" cy="2486753"/>
            <a:chOff x="8069640" y="3761503"/>
            <a:chExt cx="3376573" cy="2440899"/>
          </a:xfrm>
        </p:grpSpPr>
        <p:pic>
          <p:nvPicPr>
            <p:cNvPr id="17" name="Picture 2" descr="Image result for dictionary icon modern">
              <a:extLst>
                <a:ext uri="{FF2B5EF4-FFF2-40B4-BE49-F238E27FC236}">
                  <a16:creationId xmlns:a16="http://schemas.microsoft.com/office/drawing/2014/main" id="{09BBCFEA-5558-43A3-8722-4FB9DE16F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074CE56-9634-42DB-8D29-73E4F498A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6919555-2952-4DB8-A79C-207AF8923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3BF8D127-1301-40A5-9EA5-E39E3DA89F8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3846" y="3997828"/>
            <a:ext cx="2253081" cy="2438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6149FEA-BC2E-4B48-95E1-90E7E5D49E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22" name="Picture 4" title="CC-BY-NC-SA License">
            <a:hlinkClick r:id="rId9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A65496E2-97BB-42C4-BF37-5A874ABD5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 in dict</a:t>
            </a:r>
            <a:r>
              <a:rPr lang="en-US" noProof="1">
                <a:latin typeface="+mj-lt"/>
                <a:cs typeface="Consolas" pitchFamily="49" charset="0"/>
              </a:rPr>
              <a:t> – checks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key</a:t>
            </a:r>
            <a:r>
              <a:rPr lang="en-US" noProof="1">
                <a:latin typeface="+mj-lt"/>
                <a:cs typeface="Consolas" pitchFamily="49" charset="0"/>
              </a:rPr>
              <a:t> is present in the dictionary </a:t>
            </a:r>
          </a:p>
          <a:p>
            <a:pPr lvl="1">
              <a:spcBef>
                <a:spcPts val="1200"/>
              </a:spcBef>
            </a:pPr>
            <a:r>
              <a:rPr lang="en-US" noProof="1">
                <a:latin typeface="+mj-lt"/>
                <a:cs typeface="Consolas" pitchFamily="49" charset="0"/>
              </a:rPr>
              <a:t>Always takes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same amount of time </a:t>
            </a:r>
            <a:r>
              <a:rPr lang="en-US" noProof="1">
                <a:latin typeface="+mj-lt"/>
                <a:cs typeface="Consolas" pitchFamily="49" charset="0"/>
              </a:rPr>
              <a:t>regardless of dictionary size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dict.values()</a:t>
            </a:r>
            <a:r>
              <a:rPr lang="en-US" noProof="1">
                <a:latin typeface="+mj-lt"/>
                <a:cs typeface="Consolas" pitchFamily="49" charset="0"/>
              </a:rPr>
              <a:t> – checks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value</a:t>
            </a:r>
            <a:r>
              <a:rPr lang="en-US" noProof="1">
                <a:latin typeface="+mj-lt"/>
                <a:cs typeface="Consolas" pitchFamily="49" charset="0"/>
              </a:rPr>
              <a:t> is present in the dictionary (slow operation)</a:t>
            </a:r>
          </a:p>
          <a:p>
            <a:pPr lvl="1">
              <a:spcBef>
                <a:spcPts val="1200"/>
              </a:spcBef>
            </a:pPr>
            <a:r>
              <a:rPr lang="en-US" noProof="1">
                <a:latin typeface="+mj-lt"/>
                <a:cs typeface="Consolas" pitchFamily="49" charset="0"/>
              </a:rPr>
              <a:t>Slow operation</a:t>
            </a:r>
          </a:p>
          <a:p>
            <a:pPr lvl="2">
              <a:spcBef>
                <a:spcPts val="1200"/>
              </a:spcBef>
            </a:pPr>
            <a:r>
              <a:rPr lang="en-US" noProof="1">
                <a:latin typeface="+mj-lt"/>
                <a:cs typeface="Consolas" pitchFamily="49" charset="0"/>
              </a:rPr>
              <a:t>Traverses each value individually</a:t>
            </a:r>
          </a:p>
          <a:p>
            <a:pPr lvl="2">
              <a:spcBef>
                <a:spcPts val="1200"/>
              </a:spcBef>
            </a:pPr>
            <a:r>
              <a:rPr lang="en-US" noProof="1">
                <a:latin typeface="+mj-lt"/>
                <a:cs typeface="Consolas" pitchFamily="49" charset="0"/>
              </a:rPr>
              <a:t>Gets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slower</a:t>
            </a:r>
            <a:r>
              <a:rPr lang="en-US" noProof="1">
                <a:latin typeface="+mj-lt"/>
                <a:cs typeface="Consolas" pitchFamily="49" charset="0"/>
              </a:rPr>
              <a:t> the larger the dictionary gets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Functionality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B072EC-A1E1-4F53-9952-BB6E89186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D5D54-3732-4989-BB63-FA3BAA1D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dirty="0"/>
              <a:t> and removing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.pop()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201353-3169-4820-94B8-4E9068BD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and Removing Key Value Pairs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496AE46-E53D-4315-94FB-C5C267F2D759}"/>
              </a:ext>
            </a:extLst>
          </p:cNvPr>
          <p:cNvSpPr txBox="1">
            <a:spLocks/>
          </p:cNvSpPr>
          <p:nvPr/>
        </p:nvSpPr>
        <p:spPr>
          <a:xfrm>
            <a:off x="482622" y="1905000"/>
            <a:ext cx="10791582" cy="4573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2"/>
                </a:solidFill>
              </a:rPr>
              <a:t>phonebook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{}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"John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"+1-555-8976"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"Lisa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"+1-555-1234"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"Sam Doe"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"+1-555-5030"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"+359-899-555-592"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"+359-2-981-9819" 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# replace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3000" dirty="0" err="1">
                <a:solidFill>
                  <a:schemeClr val="tx2"/>
                </a:solidFill>
              </a:rPr>
              <a:t>phonebook.</a:t>
            </a:r>
            <a:r>
              <a:rPr lang="en-US" sz="3000" dirty="0" err="1">
                <a:solidFill>
                  <a:schemeClr val="tx2">
                    <a:lumMod val="75000"/>
                  </a:schemeClr>
                </a:solidFill>
              </a:rPr>
              <a:t>pop</a:t>
            </a:r>
            <a:r>
              <a:rPr lang="en-US" sz="3000" dirty="0">
                <a:solidFill>
                  <a:schemeClr val="tx2"/>
                </a:solidFill>
              </a:rPr>
              <a:t>("John Smith")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sz="3000" dirty="0">
                <a:solidFill>
                  <a:schemeClr val="tx2"/>
                </a:solidFill>
              </a:rPr>
              <a:t> key, value in phonebook.items():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2"/>
                </a:solidFill>
              </a:rPr>
              <a:t>  print("{0} --&gt; {1}".format(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000" dirty="0">
                <a:solidFill>
                  <a:schemeClr val="tx2"/>
                </a:solidFill>
              </a:rPr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000" dirty="0">
                <a:solidFill>
                  <a:schemeClr val="tx2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3508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30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300" dirty="0"/>
              <a:t>Write a program to extract from given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sequence of words </a:t>
            </a:r>
            <a:r>
              <a:rPr lang="en-US" sz="3300" dirty="0"/>
              <a:t>all elements that present in it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odd number of times</a:t>
            </a:r>
            <a:r>
              <a:rPr lang="en-US" sz="3300" dirty="0"/>
              <a:t> (case-insensitive)</a:t>
            </a:r>
          </a:p>
          <a:p>
            <a:pPr lvl="1"/>
            <a:r>
              <a:rPr lang="en-US" sz="3100" dirty="0"/>
              <a:t>Words are given in a single line,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space</a:t>
            </a:r>
            <a:r>
              <a:rPr lang="en-US" sz="3100" dirty="0"/>
              <a:t> separated</a:t>
            </a:r>
          </a:p>
          <a:p>
            <a:pPr lvl="1"/>
            <a:r>
              <a:rPr lang="en-US" sz="3100" dirty="0"/>
              <a:t>Print the result elements in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lowercase</a:t>
            </a:r>
            <a:r>
              <a:rPr lang="en-US" sz="3100" dirty="0"/>
              <a:t>, in their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order</a:t>
            </a:r>
            <a:r>
              <a:rPr lang="en-US" sz="3100" dirty="0"/>
              <a:t> of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appearance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Occurrences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37093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38508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64650" y="37093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5475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46890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5475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</a:t>
            </a:r>
            <a:r>
              <a:rPr lang="en-US" dirty="0"/>
              <a:t>???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383654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52518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383654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66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Occurrences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208841"/>
            <a:ext cx="10528096" cy="5039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line = input().lower()</a:t>
            </a:r>
          </a:p>
          <a:p>
            <a:r>
              <a:rPr lang="en-US" dirty="0"/>
              <a:t>words = </a:t>
            </a:r>
            <a:r>
              <a:rPr lang="en-US" dirty="0" err="1"/>
              <a:t>line.split</a:t>
            </a:r>
            <a:r>
              <a:rPr lang="en-US" dirty="0"/>
              <a:t>(' ')</a:t>
            </a:r>
          </a:p>
          <a:p>
            <a:pPr>
              <a:spcBef>
                <a:spcPts val="1200"/>
              </a:spcBef>
            </a:pPr>
            <a:r>
              <a:rPr lang="en-US" dirty="0"/>
              <a:t>counts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{}</a:t>
            </a:r>
            <a:endParaRPr lang="en-US" dirty="0"/>
          </a:p>
          <a:p>
            <a:r>
              <a:rPr lang="en-US" dirty="0"/>
              <a:t>for word in words:</a:t>
            </a:r>
          </a:p>
          <a:p>
            <a:r>
              <a:rPr lang="en-US" dirty="0"/>
              <a:t>   if word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en-US" dirty="0"/>
              <a:t> counts:</a:t>
            </a:r>
          </a:p>
          <a:p>
            <a:r>
              <a:rPr lang="en-US" dirty="0"/>
              <a:t>     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 += 1</a:t>
            </a:r>
            <a:r>
              <a:rPr lang="en-US" dirty="0"/>
              <a:t>;</a:t>
            </a:r>
          </a:p>
          <a:p>
            <a:r>
              <a:rPr lang="en-US" dirty="0"/>
              <a:t>   else:</a:t>
            </a:r>
          </a:p>
          <a:p>
            <a:r>
              <a:rPr lang="en-US" dirty="0"/>
              <a:t>     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spcBef>
                <a:spcPts val="1200"/>
              </a:spcBef>
            </a:pPr>
            <a:r>
              <a:rPr lang="en-US" dirty="0"/>
              <a:t>results = []</a:t>
            </a:r>
          </a:p>
          <a:p>
            <a:r>
              <a:rPr lang="en-US" dirty="0"/>
              <a:t>for key, value in counts: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#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TODO: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add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results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is odd</a:t>
            </a:r>
          </a:p>
          <a:p>
            <a:pPr>
              <a:spcBef>
                <a:spcPts val="1200"/>
              </a:spcBef>
            </a:pPr>
            <a:r>
              <a:rPr lang="en-US" dirty="0"/>
              <a:t>print(", ".join(results))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1447800"/>
            <a:ext cx="3200400" cy="1920272"/>
          </a:xfrm>
          <a:prstGeom prst="wedgeRoundRectCallout">
            <a:avLst>
              <a:gd name="adj1" fmla="val -201746"/>
              <a:gd name="adj2" fmla="val -29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counts[word]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3201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</a:t>
            </a:r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5232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float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Float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380" y="2707741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380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>
            <a:off x="2272380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34580" y="2707741"/>
            <a:ext cx="304186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0496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003112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03261" y="2707741"/>
            <a:ext cx="326659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</a:t>
            </a:r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Float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181545"/>
            <a:ext cx="10375696" cy="43311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nums</a:t>
            </a:r>
            <a:r>
              <a:rPr lang="en-US" sz="2800" dirty="0"/>
              <a:t> = list(map(float, input().split(' ')))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counts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{}</a:t>
            </a:r>
            <a:endParaRPr lang="en-US" sz="2800" dirty="0"/>
          </a:p>
          <a:p>
            <a:r>
              <a:rPr lang="en-US" sz="2800" dirty="0"/>
              <a:t>for </a:t>
            </a:r>
            <a:r>
              <a:rPr lang="en-US" sz="2800" dirty="0" err="1"/>
              <a:t>num</a:t>
            </a:r>
            <a:r>
              <a:rPr lang="en-US" sz="2800" dirty="0"/>
              <a:t> in </a:t>
            </a:r>
            <a:r>
              <a:rPr lang="en-US" sz="2800" dirty="0" err="1"/>
              <a:t>nums</a:t>
            </a:r>
            <a:r>
              <a:rPr lang="en-US" sz="2800" dirty="0"/>
              <a:t>:</a:t>
            </a:r>
          </a:p>
          <a:p>
            <a:r>
              <a:rPr lang="en-US" sz="2800" dirty="0"/>
              <a:t>   if </a:t>
            </a:r>
            <a:r>
              <a:rPr lang="en-US" sz="2800" dirty="0" err="1"/>
              <a:t>num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 </a:t>
            </a:r>
            <a:r>
              <a:rPr lang="en-US" sz="2800" dirty="0"/>
              <a:t>counts: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 err="1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 += 1</a:t>
            </a:r>
            <a:endParaRPr lang="en-US" sz="2800" dirty="0"/>
          </a:p>
          <a:p>
            <a:r>
              <a:rPr lang="en-US" sz="2800" dirty="0"/>
              <a:t>   else: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/>
              <a:t>for </a:t>
            </a:r>
            <a:r>
              <a:rPr lang="en-US" sz="2800" dirty="0" err="1"/>
              <a:t>num</a:t>
            </a:r>
            <a:r>
              <a:rPr lang="en-US" sz="2800" dirty="0"/>
              <a:t> in sorted(</a:t>
            </a:r>
            <a:r>
              <a:rPr lang="en-US" sz="2800" dirty="0" err="1"/>
              <a:t>counts.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2800" dirty="0"/>
          </a:p>
          <a:p>
            <a:r>
              <a:rPr lang="en-US" sz="2800" dirty="0"/>
              <a:t>    print("{} -&gt; {}".format(</a:t>
            </a:r>
            <a:r>
              <a:rPr lang="en-US" sz="2800" dirty="0" err="1"/>
              <a:t>num</a:t>
            </a:r>
            <a:r>
              <a:rPr lang="en-US" sz="2800" dirty="0"/>
              <a:t>, counts[</a:t>
            </a:r>
            <a:r>
              <a:rPr lang="en-US" sz="2800" dirty="0" err="1"/>
              <a:t>num</a:t>
            </a:r>
            <a:r>
              <a:rPr lang="en-US" sz="2800" dirty="0"/>
              <a:t>]))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1905000"/>
            <a:ext cx="3598276" cy="1524000"/>
          </a:xfrm>
          <a:prstGeom prst="wedgeRoundRectCallout">
            <a:avLst>
              <a:gd name="adj1" fmla="val -175174"/>
              <a:gd name="adj2" fmla="val -405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hold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</a:t>
            </a:r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8BF38BD-FBFD-4A13-BC26-24F00417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848" y="4800600"/>
            <a:ext cx="10721128" cy="1568497"/>
          </a:xfrm>
        </p:spPr>
        <p:txBody>
          <a:bodyPr/>
          <a:lstStyle/>
          <a:p>
            <a:r>
              <a:rPr lang="en-US" dirty="0"/>
              <a:t>Lambda and </a:t>
            </a:r>
            <a:br>
              <a:rPr lang="en-US" dirty="0"/>
            </a:br>
            <a:r>
              <a:rPr lang="en-US" dirty="0"/>
              <a:t>Functional Programming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FF3A22-D834-4639-9143-956BAC49F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533400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3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4A4C3F-D5DA-4F1B-89CD-8705818CB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9F93-65E8-4EB5-9C47-8C55D1EA3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Quickly define a function with a return value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one line</a:t>
            </a:r>
            <a:r>
              <a:rPr lang="en-US" dirty="0"/>
              <a:t>:</a:t>
            </a:r>
          </a:p>
          <a:p>
            <a:pPr>
              <a:spcAft>
                <a:spcPts val="3000"/>
              </a:spcAft>
            </a:pPr>
            <a:endParaRPr lang="en-US" dirty="0"/>
          </a:p>
          <a:p>
            <a:endParaRPr lang="en-US" dirty="0"/>
          </a:p>
          <a:p>
            <a:r>
              <a:rPr lang="en-US" dirty="0"/>
              <a:t>Lambda functions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anonymous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F57420-12DF-45F3-A24E-C07F6BA9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58A8E27-A5D3-48DC-8524-845CE6DE120B}"/>
              </a:ext>
            </a:extLst>
          </p:cNvPr>
          <p:cNvSpPr txBox="1">
            <a:spLocks/>
          </p:cNvSpPr>
          <p:nvPr/>
        </p:nvSpPr>
        <p:spPr>
          <a:xfrm>
            <a:off x="622412" y="1824223"/>
            <a:ext cx="6081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square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lambda</a:t>
            </a:r>
            <a:r>
              <a:rPr lang="en-US" sz="2800" dirty="0"/>
              <a:t> </a:t>
            </a:r>
            <a:r>
              <a:rPr lang="en-US" sz="2800" dirty="0" err="1"/>
              <a:t>num</a:t>
            </a:r>
            <a:r>
              <a:rPr lang="en-US" sz="2800" dirty="0"/>
              <a:t>: </a:t>
            </a:r>
            <a:r>
              <a:rPr lang="en-US" sz="2800" dirty="0" err="1"/>
              <a:t>num</a:t>
            </a:r>
            <a:r>
              <a:rPr lang="en-US" sz="2800" dirty="0"/>
              <a:t> ** 2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dirty="0"/>
              <a:t>print(square(5))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25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7A42CA7-4B27-449D-B249-1B7F584200B2}"/>
              </a:ext>
            </a:extLst>
          </p:cNvPr>
          <p:cNvSpPr txBox="1">
            <a:spLocks/>
          </p:cNvSpPr>
          <p:nvPr/>
        </p:nvSpPr>
        <p:spPr>
          <a:xfrm>
            <a:off x="7542212" y="1824223"/>
            <a:ext cx="40242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def square(</a:t>
            </a:r>
            <a:r>
              <a:rPr lang="en-US" sz="2800" dirty="0" err="1"/>
              <a:t>num</a:t>
            </a:r>
            <a:r>
              <a:rPr lang="en-US" sz="2800" dirty="0"/>
              <a:t>):</a:t>
            </a:r>
          </a:p>
          <a:p>
            <a:r>
              <a:rPr lang="en-US" sz="2800" dirty="0"/>
              <a:t>    return </a:t>
            </a:r>
            <a:r>
              <a:rPr lang="en-US" sz="2800" dirty="0" err="1"/>
              <a:t>num</a:t>
            </a:r>
            <a:r>
              <a:rPr lang="en-US" sz="2800" dirty="0"/>
              <a:t> ** 2</a:t>
            </a:r>
          </a:p>
          <a:p>
            <a:r>
              <a:rPr lang="en-US" sz="2800" dirty="0"/>
              <a:t>print(square(5))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559E340-3875-47D8-B578-D4B6A496C382}"/>
              </a:ext>
            </a:extLst>
          </p:cNvPr>
          <p:cNvSpPr txBox="1">
            <a:spLocks/>
          </p:cNvSpPr>
          <p:nvPr/>
        </p:nvSpPr>
        <p:spPr>
          <a:xfrm>
            <a:off x="622412" y="5715000"/>
            <a:ext cx="109440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print(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(lambda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** 2)(5)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25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784F477C-7521-4344-B2CA-C1EA573D1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2" y="4273341"/>
            <a:ext cx="1678876" cy="886269"/>
          </a:xfrm>
          <a:prstGeom prst="wedgeRoundRectCallout">
            <a:avLst>
              <a:gd name="adj1" fmla="val -54610"/>
              <a:gd name="adj2" fmla="val 1037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function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6156373A-AC37-486D-9818-D6940FA8D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774" y="4273341"/>
            <a:ext cx="1678876" cy="886269"/>
          </a:xfrm>
          <a:prstGeom prst="wedgeRoundRectCallout">
            <a:avLst>
              <a:gd name="adj1" fmla="val -55140"/>
              <a:gd name="adj2" fmla="val 1007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97394-B1DD-4300-88C5-B6EBB6D0B16A}"/>
              </a:ext>
            </a:extLst>
          </p:cNvPr>
          <p:cNvSpPr txBox="1"/>
          <p:nvPr/>
        </p:nvSpPr>
        <p:spPr>
          <a:xfrm>
            <a:off x="6801549" y="2220091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42122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filter() </a:t>
            </a:r>
            <a:r>
              <a:rPr lang="en-US" dirty="0"/>
              <a:t>lets us filter any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iterable</a:t>
            </a:r>
            <a:r>
              <a:rPr lang="en-US" dirty="0"/>
              <a:t> by passing it through a function: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filter()</a:t>
            </a:r>
            <a:r>
              <a:rPr lang="en-US" dirty="0"/>
              <a:t>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lambda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filter()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22412" y="1824223"/>
            <a:ext cx="109440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nums</a:t>
            </a:r>
            <a:r>
              <a:rPr lang="en-US" sz="2800" dirty="0"/>
              <a:t> = [1, 2, 3, 4, 5]</a:t>
            </a:r>
          </a:p>
          <a:p>
            <a:endParaRPr lang="en-US" sz="2800" dirty="0"/>
          </a:p>
          <a:p>
            <a:r>
              <a:rPr lang="en-US" sz="2800" dirty="0"/>
              <a:t>def </a:t>
            </a:r>
            <a:r>
              <a:rPr lang="en-US" sz="2800" dirty="0" err="1"/>
              <a:t>is_even</a:t>
            </a:r>
            <a:r>
              <a:rPr lang="en-US" sz="2800" dirty="0"/>
              <a:t>(</a:t>
            </a:r>
            <a:r>
              <a:rPr lang="en-US" sz="2800" dirty="0" err="1"/>
              <a:t>num</a:t>
            </a:r>
            <a:r>
              <a:rPr lang="en-US" sz="2800" dirty="0"/>
              <a:t>):</a:t>
            </a:r>
          </a:p>
          <a:p>
            <a:r>
              <a:rPr lang="en-US" sz="2800" dirty="0"/>
              <a:t>    return </a:t>
            </a:r>
            <a:r>
              <a:rPr lang="en-US" sz="2800" dirty="0" err="1"/>
              <a:t>num</a:t>
            </a:r>
            <a:r>
              <a:rPr lang="en-US" sz="2800" dirty="0"/>
              <a:t> % 2 == 0</a:t>
            </a:r>
          </a:p>
          <a:p>
            <a:endParaRPr lang="en-US" sz="2800" dirty="0"/>
          </a:p>
          <a:p>
            <a:r>
              <a:rPr lang="en-US" sz="2800" dirty="0" err="1"/>
              <a:t>even_nums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filter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is_even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2, 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47C275-165E-49E9-9BE5-051FCFCC3D25}"/>
              </a:ext>
            </a:extLst>
          </p:cNvPr>
          <p:cNvSpPr txBox="1">
            <a:spLocks/>
          </p:cNvSpPr>
          <p:nvPr/>
        </p:nvSpPr>
        <p:spPr>
          <a:xfrm>
            <a:off x="622412" y="5297971"/>
            <a:ext cx="109440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even_nums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filter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lambda</a:t>
            </a:r>
            <a:r>
              <a:rPr lang="en-US" sz="2800" dirty="0"/>
              <a:t> </a:t>
            </a:r>
            <a:r>
              <a:rPr lang="en-US" sz="2800" dirty="0" err="1"/>
              <a:t>num</a:t>
            </a:r>
            <a:r>
              <a:rPr lang="en-US" sz="2800" dirty="0"/>
              <a:t>: </a:t>
            </a:r>
            <a:r>
              <a:rPr lang="en-US" sz="2800" dirty="0" err="1"/>
              <a:t>num</a:t>
            </a:r>
            <a:r>
              <a:rPr lang="en-US" sz="2800" dirty="0"/>
              <a:t> % 2 == 0, </a:t>
            </a:r>
            <a:r>
              <a:rPr lang="en-US" sz="2800" dirty="0" err="1"/>
              <a:t>nums</a:t>
            </a:r>
            <a:r>
              <a:rPr lang="en-US" sz="2800" dirty="0"/>
              <a:t>)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2, 4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39465C0B-5003-4950-A206-4D82FB9B1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278" y="2281561"/>
            <a:ext cx="3352692" cy="1081871"/>
          </a:xfrm>
          <a:prstGeom prst="wedgeRoundRectCallout">
            <a:avLst>
              <a:gd name="adj1" fmla="val -52227"/>
              <a:gd name="adj2" fmla="val 1070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element passes through function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6A50155B-4FD2-46C3-B2CC-676918E84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147" y="2883160"/>
            <a:ext cx="2043000" cy="889521"/>
          </a:xfrm>
          <a:prstGeom prst="wedgeRoundRectCallout">
            <a:avLst>
              <a:gd name="adj1" fmla="val -158031"/>
              <a:gd name="adj2" fmla="val 797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 to process</a:t>
            </a:r>
          </a:p>
        </p:txBody>
      </p:sp>
    </p:spTree>
    <p:extLst>
      <p:ext uri="{BB962C8B-B14F-4D97-AF65-F5344CB8AC3E}">
        <p14:creationId xmlns:p14="http://schemas.microsoft.com/office/powerpoint/2010/main" val="135154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/>
              <a:t>lets us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transform</a:t>
            </a:r>
            <a:r>
              <a:rPr lang="en-US" dirty="0"/>
              <a:t> each element in a list: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map()</a:t>
            </a:r>
            <a:r>
              <a:rPr lang="en-US" dirty="0"/>
              <a:t>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lambda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map()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22412" y="1824223"/>
            <a:ext cx="109440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nums</a:t>
            </a:r>
            <a:r>
              <a:rPr lang="en-US" sz="2800" dirty="0"/>
              <a:t> = [1, 2, 3]</a:t>
            </a:r>
          </a:p>
          <a:p>
            <a:endParaRPr lang="en-US" sz="2800" dirty="0"/>
          </a:p>
          <a:p>
            <a:r>
              <a:rPr lang="en-US" sz="2800" dirty="0"/>
              <a:t>def </a:t>
            </a:r>
            <a:r>
              <a:rPr lang="en-US" sz="2800" dirty="0" err="1"/>
              <a:t>increment_by_two</a:t>
            </a:r>
            <a:r>
              <a:rPr lang="en-US" sz="2800" dirty="0"/>
              <a:t>(</a:t>
            </a:r>
            <a:r>
              <a:rPr lang="en-US" sz="2800" dirty="0" err="1"/>
              <a:t>num</a:t>
            </a:r>
            <a:r>
              <a:rPr lang="en-US" sz="2800" dirty="0"/>
              <a:t>):</a:t>
            </a:r>
          </a:p>
          <a:p>
            <a:r>
              <a:rPr lang="en-US" sz="2800" dirty="0"/>
              <a:t>    return </a:t>
            </a:r>
            <a:r>
              <a:rPr lang="en-US" sz="2800" dirty="0" err="1"/>
              <a:t>num</a:t>
            </a:r>
            <a:r>
              <a:rPr lang="en-US" sz="2800" dirty="0"/>
              <a:t> </a:t>
            </a:r>
            <a:r>
              <a:rPr lang="bg-BG" sz="2800" dirty="0"/>
              <a:t>+</a:t>
            </a:r>
            <a:r>
              <a:rPr lang="en-US" sz="2800" dirty="0"/>
              <a:t> 2</a:t>
            </a:r>
          </a:p>
          <a:p>
            <a:endParaRPr lang="en-US" sz="2800" dirty="0"/>
          </a:p>
          <a:p>
            <a:r>
              <a:rPr lang="en-US" sz="2800" dirty="0" err="1"/>
              <a:t>even_nums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map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increment_by_two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3, 5, 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47C275-165E-49E9-9BE5-051FCFCC3D25}"/>
              </a:ext>
            </a:extLst>
          </p:cNvPr>
          <p:cNvSpPr txBox="1">
            <a:spLocks/>
          </p:cNvSpPr>
          <p:nvPr/>
        </p:nvSpPr>
        <p:spPr>
          <a:xfrm>
            <a:off x="622412" y="5297971"/>
            <a:ext cx="109440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even_nums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map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lambda</a:t>
            </a:r>
            <a:r>
              <a:rPr lang="en-US" sz="2800" dirty="0"/>
              <a:t> </a:t>
            </a:r>
            <a:r>
              <a:rPr lang="en-US" sz="2800" dirty="0" err="1"/>
              <a:t>num</a:t>
            </a:r>
            <a:r>
              <a:rPr lang="en-US" sz="2800" dirty="0"/>
              <a:t>: </a:t>
            </a:r>
            <a:r>
              <a:rPr lang="en-US" sz="2800" dirty="0" err="1"/>
              <a:t>num</a:t>
            </a:r>
            <a:r>
              <a:rPr lang="en-US" sz="2800" dirty="0"/>
              <a:t> + 2, </a:t>
            </a:r>
            <a:r>
              <a:rPr lang="en-US" sz="2800" dirty="0" err="1"/>
              <a:t>nums</a:t>
            </a:r>
            <a:r>
              <a:rPr lang="en-US" sz="2800" dirty="0"/>
              <a:t>)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2, 4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6A50155B-4FD2-46C3-B2CC-676918E84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6312" y="2006353"/>
            <a:ext cx="2902997" cy="1402672"/>
          </a:xfrm>
          <a:prstGeom prst="wedgeRoundRectCallout">
            <a:avLst>
              <a:gd name="adj1" fmla="val -48383"/>
              <a:gd name="adj2" fmla="val 892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element of nums passes through function</a:t>
            </a:r>
          </a:p>
        </p:txBody>
      </p:sp>
    </p:spTree>
    <p:extLst>
      <p:ext uri="{BB962C8B-B14F-4D97-AF65-F5344CB8AC3E}">
        <p14:creationId xmlns:p14="http://schemas.microsoft.com/office/powerpoint/2010/main" val="368539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712788" lvl="1" indent="-409575"/>
            <a:r>
              <a:rPr lang="en-US" dirty="0"/>
              <a:t>Mapping Keys to Values</a:t>
            </a:r>
          </a:p>
          <a:p>
            <a:pPr marL="712788" lvl="1" indent="-409575"/>
            <a:r>
              <a:rPr lang="en-US" dirty="0"/>
              <a:t>Dictionary Functions</a:t>
            </a:r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Lambda Functions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Functional 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Programming</a:t>
            </a:r>
          </a:p>
          <a:p>
            <a:pPr marL="712788" lvl="1" indent="-409575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filter()</a:t>
            </a:r>
            <a:r>
              <a:rPr lang="en-US" dirty="0"/>
              <a:t>/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map()</a:t>
            </a:r>
          </a:p>
          <a:p>
            <a:pPr marL="712788" lvl="1" indent="-409575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reduce()</a:t>
            </a:r>
            <a:r>
              <a:rPr lang="en-US" dirty="0"/>
              <a:t>/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zip()</a:t>
            </a:r>
          </a:p>
          <a:p>
            <a:pPr marL="712788" lvl="1" indent="-409575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B0598F86-5941-4048-825E-2C9B4ADDE9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7" name="Картина 10">
            <a:extLst>
              <a:ext uri="{FF2B5EF4-FFF2-40B4-BE49-F238E27FC236}">
                <a16:creationId xmlns:a16="http://schemas.microsoft.com/office/drawing/2014/main" id="{E773D883-7876-48F1-8A5F-90027A23C6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698" y="4556858"/>
            <a:ext cx="1448914" cy="1451036"/>
          </a:xfrm>
          <a:prstGeom prst="rect">
            <a:avLst/>
          </a:prstGeom>
        </p:spPr>
      </p:pic>
      <p:pic>
        <p:nvPicPr>
          <p:cNvPr id="9" name="Картина 12">
            <a:extLst>
              <a:ext uri="{FF2B5EF4-FFF2-40B4-BE49-F238E27FC236}">
                <a16:creationId xmlns:a16="http://schemas.microsoft.com/office/drawing/2014/main" id="{9B064D8B-AF05-4014-9ACE-0FF5121770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943">
            <a:off x="7255877" y="2400740"/>
            <a:ext cx="1545890" cy="15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/>
              <a:t>to convert items to different types:</a:t>
            </a:r>
          </a:p>
          <a:p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map()</a:t>
            </a:r>
            <a:r>
              <a:rPr lang="en-US" dirty="0"/>
              <a:t> with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str.join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map()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22412" y="1824223"/>
            <a:ext cx="109440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nums</a:t>
            </a:r>
            <a:r>
              <a:rPr lang="en-US" sz="2800" dirty="0"/>
              <a:t> = ['1', '2', '3']</a:t>
            </a:r>
          </a:p>
          <a:p>
            <a:r>
              <a:rPr lang="en-US" sz="2800" dirty="0" err="1"/>
              <a:t>parsed_nums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map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1, 2, 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47C275-165E-49E9-9BE5-051FCFCC3D25}"/>
              </a:ext>
            </a:extLst>
          </p:cNvPr>
          <p:cNvSpPr txBox="1">
            <a:spLocks/>
          </p:cNvSpPr>
          <p:nvPr/>
        </p:nvSpPr>
        <p:spPr>
          <a:xfrm>
            <a:off x="622412" y="4173151"/>
            <a:ext cx="109440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nums</a:t>
            </a:r>
            <a:r>
              <a:rPr lang="en-US" sz="2800" dirty="0"/>
              <a:t> = [1, 2, 3]</a:t>
            </a:r>
          </a:p>
          <a:p>
            <a:r>
              <a:rPr lang="en-US" sz="2800" dirty="0"/>
              <a:t>print(', '.join(</a:t>
            </a:r>
            <a:r>
              <a:rPr lang="en-US" sz="2800" dirty="0" err="1"/>
              <a:t>nums</a:t>
            </a:r>
            <a:r>
              <a:rPr lang="en-US" sz="2800" dirty="0"/>
              <a:t>))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en-US" sz="2800" i="1" dirty="0" err="1">
                <a:solidFill>
                  <a:schemeClr val="tx2">
                    <a:lumMod val="75000"/>
                  </a:schemeClr>
                </a:solidFill>
              </a:rPr>
              <a:t>TypeError</a:t>
            </a:r>
            <a:endParaRPr lang="en-US" sz="2800" dirty="0"/>
          </a:p>
          <a:p>
            <a:r>
              <a:rPr lang="en-US" sz="2800" dirty="0"/>
              <a:t>print(', '.join(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map(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/>
              <a:t>))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6A50155B-4FD2-46C3-B2CC-676918E84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034" y="2983320"/>
            <a:ext cx="2895600" cy="1037915"/>
          </a:xfrm>
          <a:prstGeom prst="wedgeRoundRectCallout">
            <a:avLst>
              <a:gd name="adj1" fmla="val -93033"/>
              <a:gd name="adj2" fmla="val -502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Passes through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4CA37805-7B8B-4371-A727-232AF6846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247" y="4911149"/>
            <a:ext cx="3186000" cy="1062696"/>
          </a:xfrm>
          <a:prstGeom prst="wedgeRoundRectCallout">
            <a:avLst>
              <a:gd name="adj1" fmla="val -70741"/>
              <a:gd name="adj2" fmla="val 32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ints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becomes list of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422569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Moved to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functools</a:t>
            </a:r>
            <a:r>
              <a:rPr lang="en-US" dirty="0"/>
              <a:t> library in Python 3</a:t>
            </a:r>
          </a:p>
          <a:p>
            <a:endParaRPr lang="en-US" dirty="0"/>
          </a:p>
          <a:p>
            <a:r>
              <a:rPr lang="en-US" dirty="0"/>
              <a:t>We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reduce()</a:t>
            </a:r>
            <a:r>
              <a:rPr lang="en-US" dirty="0"/>
              <a:t> to apply an accumulating function over a list: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reduce()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F96635-86C6-447D-A830-602FE9F5FCAB}"/>
              </a:ext>
            </a:extLst>
          </p:cNvPr>
          <p:cNvSpPr txBox="1">
            <a:spLocks/>
          </p:cNvSpPr>
          <p:nvPr/>
        </p:nvSpPr>
        <p:spPr>
          <a:xfrm>
            <a:off x="622412" y="1824223"/>
            <a:ext cx="109440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from </a:t>
            </a:r>
            <a:r>
              <a:rPr lang="en-US" sz="2800" dirty="0" err="1"/>
              <a:t>functools</a:t>
            </a:r>
            <a:r>
              <a:rPr lang="en-US" sz="2800" dirty="0"/>
              <a:t> import reduce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48BD82A-2983-466E-9CEC-695CFB9F6974}"/>
              </a:ext>
            </a:extLst>
          </p:cNvPr>
          <p:cNvSpPr txBox="1">
            <a:spLocks/>
          </p:cNvSpPr>
          <p:nvPr/>
        </p:nvSpPr>
        <p:spPr>
          <a:xfrm>
            <a:off x="622412" y="3360005"/>
            <a:ext cx="109440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nums</a:t>
            </a:r>
            <a:r>
              <a:rPr lang="en-US" sz="2800" dirty="0"/>
              <a:t> = [1, 2, 3, 4, 5]</a:t>
            </a:r>
          </a:p>
          <a:p>
            <a:endParaRPr lang="en-US" sz="2800" dirty="0"/>
          </a:p>
          <a:p>
            <a:r>
              <a:rPr lang="en-US" sz="2800" dirty="0" err="1"/>
              <a:t>nums_sum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reduce</a:t>
            </a:r>
            <a:r>
              <a:rPr lang="en-US" sz="2800" dirty="0"/>
              <a:t>(lambda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a, b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 + b</a:t>
            </a:r>
            <a:r>
              <a:rPr lang="en-US" sz="2800" dirty="0"/>
              <a:t>, </a:t>
            </a:r>
            <a:r>
              <a:rPr lang="en-US" sz="2800" dirty="0" err="1"/>
              <a:t>nums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15</a:t>
            </a:r>
          </a:p>
          <a:p>
            <a:r>
              <a:rPr lang="en-US" sz="2800" dirty="0" err="1"/>
              <a:t>nums_product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reduce</a:t>
            </a:r>
            <a:r>
              <a:rPr lang="en-US" sz="2800" dirty="0"/>
              <a:t>(lambda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a, b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 * b</a:t>
            </a:r>
            <a:r>
              <a:rPr lang="en-US" sz="2800" dirty="0"/>
              <a:t>, </a:t>
            </a:r>
            <a:r>
              <a:rPr lang="en-US" sz="2800" dirty="0" err="1"/>
              <a:t>nums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120</a:t>
            </a:r>
          </a:p>
        </p:txBody>
      </p:sp>
    </p:spTree>
    <p:extLst>
      <p:ext uri="{BB962C8B-B14F-4D97-AF65-F5344CB8AC3E}">
        <p14:creationId xmlns:p14="http://schemas.microsoft.com/office/powerpoint/2010/main" val="28451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sorted()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a collection’s items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ascending </a:t>
            </a:r>
            <a:r>
              <a:rPr lang="en-US" dirty="0"/>
              <a:t>order:</a:t>
            </a:r>
          </a:p>
          <a:p>
            <a:endParaRPr lang="en-US" dirty="0"/>
          </a:p>
          <a:p>
            <a:pPr>
              <a:spcAft>
                <a:spcPts val="4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reversed()</a:t>
            </a:r>
            <a:r>
              <a:rPr lang="en-US" dirty="0"/>
              <a:t>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a collection: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Programming: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sorted/reversed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22412" y="1824223"/>
            <a:ext cx="109440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nums</a:t>
            </a:r>
            <a:r>
              <a:rPr lang="en-US" sz="2800" dirty="0"/>
              <a:t> = [14, 22, 5]</a:t>
            </a:r>
          </a:p>
          <a:p>
            <a:endParaRPr lang="en-US" sz="2800" dirty="0"/>
          </a:p>
          <a:p>
            <a:r>
              <a:rPr lang="en-US" sz="2800" dirty="0" err="1"/>
              <a:t>sorted_nums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sorted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)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[5, 14, 22]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2E424BD-F95E-4937-8C05-5EEFAB112154}"/>
              </a:ext>
            </a:extLst>
          </p:cNvPr>
          <p:cNvSpPr txBox="1">
            <a:spLocks/>
          </p:cNvSpPr>
          <p:nvPr/>
        </p:nvSpPr>
        <p:spPr>
          <a:xfrm>
            <a:off x="622412" y="4495800"/>
            <a:ext cx="109440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nums</a:t>
            </a:r>
            <a:r>
              <a:rPr lang="en-US" sz="2800" dirty="0"/>
              <a:t> = [1, 2, 3]</a:t>
            </a:r>
          </a:p>
          <a:p>
            <a:endParaRPr lang="en-US" sz="2800" dirty="0"/>
          </a:p>
          <a:p>
            <a:r>
              <a:rPr lang="en-US" sz="2800" dirty="0" err="1"/>
              <a:t>sorted_nums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reversed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)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[3, 2, 1]</a:t>
            </a:r>
          </a:p>
        </p:txBody>
      </p:sp>
    </p:spTree>
    <p:extLst>
      <p:ext uri="{BB962C8B-B14F-4D97-AF65-F5344CB8AC3E}">
        <p14:creationId xmlns:p14="http://schemas.microsoft.com/office/powerpoint/2010/main" val="93570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sorted()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a dictionary by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dirty="0"/>
              <a:t> of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Sorting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22412" y="1825674"/>
            <a:ext cx="10944000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500" dirty="0" err="1"/>
              <a:t>student_grades</a:t>
            </a:r>
            <a:r>
              <a:rPr lang="en-US" sz="2500" dirty="0"/>
              <a:t> = {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ivan</a:t>
            </a:r>
            <a:r>
              <a:rPr lang="en-US" sz="2500" dirty="0"/>
              <a:t>': [3, 4],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petar</a:t>
            </a:r>
            <a:r>
              <a:rPr lang="en-US" sz="2500" dirty="0"/>
              <a:t>': [5, 2, 5],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maria</a:t>
            </a:r>
            <a:r>
              <a:rPr lang="en-US" sz="2500" dirty="0"/>
              <a:t>': [6, 6, 5, 6],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gosho</a:t>
            </a:r>
            <a:r>
              <a:rPr lang="en-US" sz="2500" dirty="0"/>
              <a:t>': [5, 6]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}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 err="1"/>
              <a:t>sorted_grades</a:t>
            </a:r>
            <a:r>
              <a:rPr lang="en-US" sz="2500" dirty="0"/>
              <a:t> = \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sorted(</a:t>
            </a:r>
            <a:r>
              <a:rPr lang="en-US" sz="2500" dirty="0" err="1"/>
              <a:t>student_grades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.items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500" dirty="0"/>
              <a:t>,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key=</a:t>
            </a:r>
            <a:r>
              <a:rPr lang="en-US" sz="2500" dirty="0"/>
              <a:t>lambda </a:t>
            </a:r>
            <a:r>
              <a:rPr lang="en-US" sz="2500" dirty="0" err="1"/>
              <a:t>kvp</a:t>
            </a:r>
            <a:r>
              <a:rPr lang="en-US" sz="2500" dirty="0"/>
              <a:t>: </a:t>
            </a:r>
            <a:r>
              <a:rPr lang="en-US" sz="2500" dirty="0" err="1"/>
              <a:t>len</a:t>
            </a:r>
            <a:r>
              <a:rPr lang="en-US" sz="2500" dirty="0"/>
              <a:t>(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kvp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[1]</a:t>
            </a:r>
            <a:r>
              <a:rPr lang="en-US" sz="2500" dirty="0"/>
              <a:t>))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for name, grades in </a:t>
            </a:r>
            <a:r>
              <a:rPr lang="en-US" sz="2500" dirty="0" err="1"/>
              <a:t>sorted_grades</a:t>
            </a:r>
            <a:r>
              <a:rPr lang="en-US" sz="2500" dirty="0"/>
              <a:t>: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print('{}: {}'.format(name, grades))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3E523A08-792B-47BA-8C98-AD8A78E37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5403" y="2802384"/>
            <a:ext cx="3372035" cy="1243299"/>
          </a:xfrm>
          <a:prstGeom prst="wedgeRoundRectCallout">
            <a:avLst>
              <a:gd name="adj1" fmla="val 39525"/>
              <a:gd name="adj2" fmla="val 895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Key-value pair with 2 elements</a:t>
            </a:r>
          </a:p>
        </p:txBody>
      </p:sp>
    </p:spTree>
    <p:extLst>
      <p:ext uri="{BB962C8B-B14F-4D97-AF65-F5344CB8AC3E}">
        <p14:creationId xmlns:p14="http://schemas.microsoft.com/office/powerpoint/2010/main" val="409232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13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sorted()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a dictionary by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dirty="0"/>
              <a:t> of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Sorting (3)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22412" y="1825674"/>
            <a:ext cx="10944000" cy="46466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500" dirty="0" err="1"/>
              <a:t>student_grades</a:t>
            </a:r>
            <a:r>
              <a:rPr lang="en-US" sz="2500" dirty="0"/>
              <a:t> = {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ivan</a:t>
            </a:r>
            <a:r>
              <a:rPr lang="en-US" sz="2500" dirty="0"/>
              <a:t>': [3, 4],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petar</a:t>
            </a:r>
            <a:r>
              <a:rPr lang="en-US" sz="2500" dirty="0"/>
              <a:t>': [5, 2, 5],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maria</a:t>
            </a:r>
            <a:r>
              <a:rPr lang="en-US" sz="2500" dirty="0"/>
              <a:t>': [6, 6, 5, 6],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gosho</a:t>
            </a:r>
            <a:r>
              <a:rPr lang="en-US" sz="2500" dirty="0"/>
              <a:t>': [5, 6]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}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 err="1"/>
              <a:t>sorted_grades</a:t>
            </a:r>
            <a:r>
              <a:rPr lang="en-US" sz="2500" dirty="0"/>
              <a:t> = \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sorted(</a:t>
            </a:r>
            <a:r>
              <a:rPr lang="en-US" sz="2500" dirty="0" err="1"/>
              <a:t>student_grades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.items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500" dirty="0"/>
              <a:t>, 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           key=</a:t>
            </a:r>
            <a:r>
              <a:rPr lang="en-US" sz="2500" dirty="0"/>
              <a:t>lambda 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kvp</a:t>
            </a:r>
            <a:r>
              <a:rPr lang="en-US" sz="2500" dirty="0"/>
              <a:t>: </a:t>
            </a:r>
            <a:r>
              <a:rPr lang="en-US" sz="2500" dirty="0" err="1"/>
              <a:t>len</a:t>
            </a:r>
            <a:r>
              <a:rPr lang="en-US" sz="2500" dirty="0"/>
              <a:t>(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kvp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[1]</a:t>
            </a:r>
            <a:r>
              <a:rPr lang="en-US" sz="2500" dirty="0"/>
              <a:t>))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for name, grades in </a:t>
            </a:r>
            <a:r>
              <a:rPr lang="en-US" sz="2500" dirty="0" err="1"/>
              <a:t>sorted_grades</a:t>
            </a:r>
            <a:r>
              <a:rPr lang="en-US" sz="2500" dirty="0"/>
              <a:t>: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print('{}: {}'.format(name, grades))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3E523A08-792B-47BA-8C98-AD8A78E37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812" y="3352800"/>
            <a:ext cx="2667000" cy="990600"/>
          </a:xfrm>
          <a:prstGeom prst="wedgeRoundRectCallout">
            <a:avLst>
              <a:gd name="adj1" fmla="val -44986"/>
              <a:gd name="adj2" fmla="val 881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Key-value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pair with 2 elements</a:t>
            </a:r>
          </a:p>
        </p:txBody>
      </p:sp>
    </p:spTree>
    <p:extLst>
      <p:ext uri="{BB962C8B-B14F-4D97-AF65-F5344CB8AC3E}">
        <p14:creationId xmlns:p14="http://schemas.microsoft.com/office/powerpoint/2010/main" val="208634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sorted()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a dictionary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 or more criteria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Sorting (3)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22412" y="1825674"/>
            <a:ext cx="10944000" cy="46466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500" dirty="0" err="1"/>
              <a:t>student_grades</a:t>
            </a:r>
            <a:r>
              <a:rPr lang="en-US" sz="2500" dirty="0"/>
              <a:t> = {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'bob': [2, 2],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petar</a:t>
            </a:r>
            <a:r>
              <a:rPr lang="en-US" sz="2500" dirty="0"/>
              <a:t>': [5, 2, 5],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maria</a:t>
            </a:r>
            <a:r>
              <a:rPr lang="en-US" sz="2500" dirty="0"/>
              <a:t>': [6, 6, 5, 6],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'</a:t>
            </a:r>
            <a:r>
              <a:rPr lang="en-US" sz="2500" dirty="0" err="1"/>
              <a:t>alex</a:t>
            </a:r>
            <a:r>
              <a:rPr lang="en-US" sz="2500" dirty="0"/>
              <a:t>': [2, 2]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}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 err="1"/>
              <a:t>sorted_grades</a:t>
            </a:r>
            <a:r>
              <a:rPr lang="en-US" sz="2500" dirty="0"/>
              <a:t> = \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sorted(</a:t>
            </a:r>
            <a:r>
              <a:rPr lang="en-US" sz="2500" dirty="0" err="1"/>
              <a:t>student_grades.items</a:t>
            </a:r>
            <a:r>
              <a:rPr lang="en-US" sz="2500" dirty="0"/>
              <a:t>(),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      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500" dirty="0"/>
              <a:t>=lambda 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kvp</a:t>
            </a:r>
            <a:r>
              <a:rPr lang="en-US" sz="2500" dirty="0"/>
              <a:t>: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len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kvp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[1])</a:t>
            </a:r>
            <a:r>
              <a:rPr lang="en-US" sz="2500" dirty="0"/>
              <a:t>, 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kvp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[0])</a:t>
            </a:r>
            <a:r>
              <a:rPr lang="en-US" sz="2500" dirty="0"/>
              <a:t>)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for name, grades in </a:t>
            </a:r>
            <a:r>
              <a:rPr lang="en-US" sz="2500" dirty="0" err="1"/>
              <a:t>sorted_grades</a:t>
            </a:r>
            <a:r>
              <a:rPr lang="en-US" sz="2500" dirty="0"/>
              <a:t>: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print('{}: {}'.format(name, grades))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3E523A08-792B-47BA-8C98-AD8A78E37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090" y="3087210"/>
            <a:ext cx="2553809" cy="1040416"/>
          </a:xfrm>
          <a:prstGeom prst="wedgeRoundRectCallout">
            <a:avLst>
              <a:gd name="adj1" fmla="val 4722"/>
              <a:gd name="adj2" fmla="val 1128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Sorts by length of values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56F2D1-79D8-447F-B620-8A2F21A36A63}"/>
              </a:ext>
            </a:extLst>
          </p:cNvPr>
          <p:cNvSpPr/>
          <p:nvPr/>
        </p:nvSpPr>
        <p:spPr>
          <a:xfrm>
            <a:off x="5484812" y="4952999"/>
            <a:ext cx="3650310" cy="409114"/>
          </a:xfrm>
          <a:prstGeom prst="round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3D380AB4-57CD-445E-997F-DC1E8D72B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985" y="3276803"/>
            <a:ext cx="3019996" cy="1111928"/>
          </a:xfrm>
          <a:prstGeom prst="wedgeRoundRectCallout">
            <a:avLst>
              <a:gd name="adj1" fmla="val -42903"/>
              <a:gd name="adj2" fmla="val 974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length is the same, sorts by key</a:t>
            </a:r>
          </a:p>
        </p:txBody>
      </p:sp>
    </p:spTree>
    <p:extLst>
      <p:ext uri="{BB962C8B-B14F-4D97-AF65-F5344CB8AC3E}">
        <p14:creationId xmlns:p14="http://schemas.microsoft.com/office/powerpoint/2010/main" val="317118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zip()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/>
              <a:t>to combine items at identical positions into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tuples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zip()</a:t>
            </a:r>
            <a:r>
              <a:rPr lang="en-US" dirty="0"/>
              <a:t>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more than 2</a:t>
            </a:r>
            <a:r>
              <a:rPr lang="en-US" dirty="0"/>
              <a:t> </a:t>
            </a:r>
            <a:r>
              <a:rPr lang="en-US" dirty="0" err="1"/>
              <a:t>iterables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zip()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22412" y="1824223"/>
            <a:ext cx="10944000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coords_x</a:t>
            </a:r>
            <a:r>
              <a:rPr lang="en-US" sz="2800" dirty="0"/>
              <a:t> = [1, 2, 3]</a:t>
            </a:r>
          </a:p>
          <a:p>
            <a:r>
              <a:rPr lang="en-US" sz="2800" dirty="0" err="1"/>
              <a:t>coords_y</a:t>
            </a:r>
            <a:r>
              <a:rPr lang="en-US" sz="2800" dirty="0"/>
              <a:t> = [22, 14, 5]</a:t>
            </a:r>
          </a:p>
          <a:p>
            <a:endParaRPr lang="en-US" sz="2800" dirty="0"/>
          </a:p>
          <a:p>
            <a:r>
              <a:rPr lang="en-US" sz="2800" dirty="0" err="1"/>
              <a:t>zipped_coords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zip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coords_x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coords_y</a:t>
            </a:r>
            <a:r>
              <a:rPr lang="en-US" sz="2800" dirty="0"/>
              <a:t>)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[(1, 22), (2, 14), (3, 5)]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2E424BD-F95E-4937-8C05-5EEFAB112154}"/>
              </a:ext>
            </a:extLst>
          </p:cNvPr>
          <p:cNvSpPr txBox="1">
            <a:spLocks/>
          </p:cNvSpPr>
          <p:nvPr/>
        </p:nvSpPr>
        <p:spPr>
          <a:xfrm>
            <a:off x="622412" y="4953000"/>
            <a:ext cx="109440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coords_z</a:t>
            </a:r>
            <a:r>
              <a:rPr lang="en-US" sz="2800" dirty="0"/>
              <a:t> = [46, 22, 45]</a:t>
            </a:r>
          </a:p>
          <a:p>
            <a:r>
              <a:rPr lang="en-US" sz="2800" dirty="0" err="1"/>
              <a:t>zipped_coords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zip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coords_x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coords_y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coords_z</a:t>
            </a:r>
            <a:r>
              <a:rPr lang="en-US" sz="2800" dirty="0"/>
              <a:t>)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[(1, 22, 46), (2, 14, 22), (3, 5, 45)]</a:t>
            </a:r>
          </a:p>
        </p:txBody>
      </p:sp>
    </p:spTree>
    <p:extLst>
      <p:ext uri="{BB962C8B-B14F-4D97-AF65-F5344CB8AC3E}">
        <p14:creationId xmlns:p14="http://schemas.microsoft.com/office/powerpoint/2010/main" val="167098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E36C1E-15C4-47F1-8724-CDEAF6394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5A656-59EE-4793-B45C-0DD4B534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like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filter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</a:t>
            </a:r>
            <a:r>
              <a:rPr lang="en-US" dirty="0"/>
              <a:t> return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iterator</a:t>
            </a:r>
            <a:r>
              <a:rPr lang="en-US" dirty="0"/>
              <a:t> instead of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</a:p>
          <a:p>
            <a:pPr lvl="1"/>
            <a:r>
              <a:rPr lang="en-US" dirty="0"/>
              <a:t>We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don’t</a:t>
            </a:r>
            <a:r>
              <a:rPr lang="en-US" dirty="0"/>
              <a:t> have access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entire collection</a:t>
            </a:r>
          </a:p>
          <a:p>
            <a:pPr lvl="1"/>
            <a:r>
              <a:rPr lang="en-US" dirty="0"/>
              <a:t>We only have access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next</a:t>
            </a:r>
            <a:r>
              <a:rPr lang="en-US" dirty="0"/>
              <a:t> element,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next()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materialize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iterator</a:t>
            </a:r>
            <a:r>
              <a:rPr lang="en-US" dirty="0"/>
              <a:t>, we need to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list()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6AD7AD-5F62-4C2C-AA46-C52B6085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Iterators and Materialization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17441F-9B23-4063-99F5-101F61294648}"/>
              </a:ext>
            </a:extLst>
          </p:cNvPr>
          <p:cNvSpPr txBox="1">
            <a:spLocks/>
          </p:cNvSpPr>
          <p:nvPr/>
        </p:nvSpPr>
        <p:spPr>
          <a:xfrm>
            <a:off x="622412" y="3810000"/>
            <a:ext cx="10944000" cy="2709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85000"/>
              </a:lnSpc>
            </a:pPr>
            <a:r>
              <a:rPr lang="en-US" sz="2800" dirty="0" err="1"/>
              <a:t>nums</a:t>
            </a:r>
            <a:r>
              <a:rPr lang="en-US" sz="2800" dirty="0"/>
              <a:t> = [1, 2, 3, 4, 5]</a:t>
            </a:r>
          </a:p>
          <a:p>
            <a:pPr>
              <a:lnSpc>
                <a:spcPct val="85000"/>
              </a:lnSpc>
            </a:pPr>
            <a:endParaRPr lang="en-US" sz="2800" dirty="0"/>
          </a:p>
          <a:p>
            <a:pPr>
              <a:lnSpc>
                <a:spcPct val="85000"/>
              </a:lnSpc>
            </a:pPr>
            <a:r>
              <a:rPr lang="en-US" sz="2800" dirty="0" err="1"/>
              <a:t>even_nums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filter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lambda e: e % 2 == 0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)</a:t>
            </a:r>
          </a:p>
          <a:p>
            <a:pPr>
              <a:lnSpc>
                <a:spcPct val="85000"/>
              </a:lnSpc>
            </a:pPr>
            <a:r>
              <a:rPr lang="en-US" sz="2800" dirty="0"/>
              <a:t>print(</a:t>
            </a:r>
            <a:r>
              <a:rPr lang="en-US" sz="2800" dirty="0" err="1"/>
              <a:t>even_nums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&lt;filter object at 0x05AE10D0&gt;</a:t>
            </a:r>
          </a:p>
          <a:p>
            <a:pPr>
              <a:lnSpc>
                <a:spcPct val="85000"/>
              </a:lnSpc>
            </a:pP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85000"/>
              </a:lnSpc>
            </a:pPr>
            <a:r>
              <a:rPr lang="en-US" sz="2800" dirty="0" err="1"/>
              <a:t>even_nums_list</a:t>
            </a:r>
            <a:r>
              <a:rPr lang="en-US" sz="2800" dirty="0"/>
              <a:t> = list(</a:t>
            </a:r>
            <a:r>
              <a:rPr lang="en-US" sz="2800" dirty="0" err="1"/>
              <a:t>even_nums</a:t>
            </a:r>
            <a:r>
              <a:rPr lang="en-US" sz="2800" dirty="0"/>
              <a:t>)</a:t>
            </a:r>
          </a:p>
          <a:p>
            <a:pPr>
              <a:lnSpc>
                <a:spcPct val="85000"/>
              </a:lnSpc>
            </a:pPr>
            <a:r>
              <a:rPr lang="en-US" sz="2800" dirty="0"/>
              <a:t>print(</a:t>
            </a:r>
            <a:r>
              <a:rPr lang="en-US" sz="2800" dirty="0" err="1"/>
              <a:t>even_nums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[2, 4]</a:t>
            </a:r>
          </a:p>
        </p:txBody>
      </p:sp>
    </p:spTree>
    <p:extLst>
      <p:ext uri="{BB962C8B-B14F-4D97-AF65-F5344CB8AC3E}">
        <p14:creationId xmlns:p14="http://schemas.microsoft.com/office/powerpoint/2010/main" val="115841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Dictionaries and Lambda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/>
              <a:t>Live Exercises in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63DA2-1047-49F4-9E62-C8B11A328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78" y="1087238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2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885199" cy="557035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sz="3200" dirty="0"/>
              <a:t> hold {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 </a:t>
            </a:r>
            <a:r>
              <a:rPr lang="en-US" sz="3200" dirty="0">
                <a:sym typeface="Wingdings" panose="05000000000000000000" pitchFamily="2" charset="2"/>
              </a:rPr>
              <a:t>} pairs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.keys()</a:t>
            </a:r>
            <a:r>
              <a:rPr lang="en-US" sz="3000" dirty="0">
                <a:sym typeface="Wingdings" panose="05000000000000000000" pitchFamily="2" charset="2"/>
              </a:rPr>
              <a:t> holds a set of unique keys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.values()</a:t>
            </a:r>
            <a:r>
              <a:rPr lang="en-US" sz="3000" dirty="0">
                <a:sym typeface="Wingdings" panose="05000000000000000000" pitchFamily="2" charset="2"/>
              </a:rPr>
              <a:t> holds a collection of values</a:t>
            </a:r>
          </a:p>
          <a:p>
            <a:r>
              <a:rPr lang="en-US" sz="3200" dirty="0">
                <a:sym typeface="Wingdings" panose="05000000000000000000" pitchFamily="2" charset="2"/>
              </a:rPr>
              <a:t>Solve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complicated tasks </a:t>
            </a:r>
            <a:r>
              <a:rPr lang="en-US" sz="3200" dirty="0">
                <a:sym typeface="Wingdings" panose="05000000000000000000" pitchFamily="2" charset="2"/>
              </a:rPr>
              <a:t>with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little code </a:t>
            </a:r>
            <a:r>
              <a:rPr lang="en-US" sz="3200" dirty="0">
                <a:sym typeface="Wingdings" panose="05000000000000000000" pitchFamily="2" charset="2"/>
              </a:rPr>
              <a:t>using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Functional Programming 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filter</a:t>
            </a:r>
            <a:r>
              <a:rPr lang="en-US" sz="3000" dirty="0">
                <a:sym typeface="Wingdings" panose="05000000000000000000" pitchFamily="2" charset="2"/>
              </a:rPr>
              <a:t>/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map</a:t>
            </a:r>
            <a:r>
              <a:rPr lang="en-US" sz="3000" dirty="0">
                <a:sym typeface="Wingdings" panose="05000000000000000000" pitchFamily="2" charset="2"/>
              </a:rPr>
              <a:t>/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reduce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zip</a:t>
            </a:r>
            <a:r>
              <a:rPr lang="en-US" sz="3000" dirty="0">
                <a:sym typeface="Wingdings" panose="05000000000000000000" pitchFamily="2" charset="2"/>
              </a:rPr>
              <a:t>/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sorted</a:t>
            </a:r>
            <a:r>
              <a:rPr lang="en-US" sz="3000" dirty="0">
                <a:sym typeface="Wingdings" panose="05000000000000000000" pitchFamily="2" charset="2"/>
              </a:rPr>
              <a:t>/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reverse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183C3B-6522-47DE-9E79-732FC258C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688406"/>
            <a:ext cx="3429000" cy="29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0412" y="2286000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2400" b="1" dirty="0"/>
              <a:t>#</a:t>
            </a:r>
            <a:r>
              <a:rPr lang="en-US" sz="12400" b="1" noProof="1"/>
              <a:t>python-fund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 and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https://softuni.bg/opencourses/python-fundamentals-course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102596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4639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Dictionaries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5190"/>
            <a:ext cx="8938472" cy="689410"/>
          </a:xfrm>
        </p:spPr>
        <p:txBody>
          <a:bodyPr/>
          <a:lstStyle/>
          <a:p>
            <a:r>
              <a:rPr lang="en-US" dirty="0">
                <a:latin typeface="+mj-lt"/>
              </a:rPr>
              <a:t>Associative Arrays</a:t>
            </a:r>
          </a:p>
        </p:txBody>
      </p:sp>
      <p:sp>
        <p:nvSpPr>
          <p:cNvPr id="6" name="Oval 5"/>
          <p:cNvSpPr/>
          <p:nvPr/>
        </p:nvSpPr>
        <p:spPr>
          <a:xfrm>
            <a:off x="2360612" y="1600200"/>
            <a:ext cx="2743200" cy="26391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ivan</a:t>
            </a:r>
            <a:r>
              <a:rPr lang="bg-BG" sz="2800" dirty="0"/>
              <a:t> </a:t>
            </a:r>
            <a:endParaRPr lang="en-US" sz="2800" dirty="0"/>
          </a:p>
          <a:p>
            <a:pPr algn="ctr"/>
            <a:r>
              <a:rPr lang="en-US" sz="2800" dirty="0"/>
              <a:t>gosho</a:t>
            </a:r>
          </a:p>
          <a:p>
            <a:pPr algn="ctr"/>
            <a:r>
              <a:rPr lang="en-US" sz="2800" dirty="0"/>
              <a:t>pesho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9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17" idx="1"/>
          </p:cNvCxnSpPr>
          <p:nvPr/>
        </p:nvCxnSpPr>
        <p:spPr>
          <a:xfrm flipV="1">
            <a:off x="4265612" y="2466201"/>
            <a:ext cx="2743200" cy="8294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Dictionaries </a:t>
            </a:r>
            <a:r>
              <a:rPr lang="en-US" dirty="0"/>
              <a:t>are arrays indexed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traditional lists)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pairs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06471" y="3143375"/>
            <a:ext cx="5486400" cy="3318902"/>
            <a:chOff x="6206471" y="3143375"/>
            <a:chExt cx="5486400" cy="3318902"/>
          </a:xfrm>
        </p:grpSpPr>
        <p:sp>
          <p:nvSpPr>
            <p:cNvPr id="7" name="Rectangle 6"/>
            <p:cNvSpPr/>
            <p:nvPr/>
          </p:nvSpPr>
          <p:spPr>
            <a:xfrm>
              <a:off x="6206471" y="3143375"/>
              <a:ext cx="5486400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Dictionary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/>
            </p:nvPr>
          </p:nvGraphicFramePr>
          <p:xfrm>
            <a:off x="6532879" y="4600769"/>
            <a:ext cx="4856798" cy="155448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9612" y="3151094"/>
            <a:ext cx="5359306" cy="3311183"/>
            <a:chOff x="479612" y="3151094"/>
            <a:chExt cx="5359306" cy="3311183"/>
          </a:xfrm>
        </p:grpSpPr>
        <p:sp>
          <p:nvSpPr>
            <p:cNvPr id="6" name="Rectangle 5"/>
            <p:cNvSpPr/>
            <p:nvPr/>
          </p:nvSpPr>
          <p:spPr>
            <a:xfrm>
              <a:off x="479612" y="3151094"/>
              <a:ext cx="5359306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Traditional list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9612" y="3931801"/>
              <a:ext cx="5359306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831089" y="4603959"/>
              <a:ext cx="353654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1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2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3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graphicFrame>
          <p:nvGraphicFramePr>
            <p:cNvPr id="10" name="Group 134"/>
            <p:cNvGraphicFramePr>
              <a:graphicFrameLocks/>
            </p:cNvGraphicFramePr>
            <p:nvPr>
              <p:extLst/>
            </p:nvPr>
          </p:nvGraphicFramePr>
          <p:xfrm>
            <a:off x="1680500" y="5166240"/>
            <a:ext cx="3858870" cy="638447"/>
          </p:xfrm>
          <a:graphic>
            <a:graphicData uri="http://schemas.openxmlformats.org/drawingml/2006/table">
              <a:tbl>
                <a:tblPr/>
                <a:tblGrid>
                  <a:gridCol w="77177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3844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-3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408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86404" y="4607368"/>
              <a:ext cx="101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404" y="5240523"/>
              <a:ext cx="1012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hash-table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/>
              <a:t> 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balanced binary tree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 not</a:t>
            </a:r>
            <a:r>
              <a:rPr lang="en-US" dirty="0"/>
              <a:t> preserve the keys in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 of addition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 not</a:t>
            </a:r>
            <a:r>
              <a:rPr lang="en-US" dirty="0"/>
              <a:t> allow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repeating </a:t>
            </a:r>
            <a:r>
              <a:rPr lang="en-US" dirty="0"/>
              <a:t>keys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46346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Dictionary: Overview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1037C6-0BEA-4BE4-AAEE-9F72E5D4C35C}"/>
              </a:ext>
            </a:extLst>
          </p:cNvPr>
          <p:cNvGrpSpPr/>
          <p:nvPr/>
        </p:nvGrpSpPr>
        <p:grpSpPr>
          <a:xfrm>
            <a:off x="3351212" y="3223116"/>
            <a:ext cx="5486400" cy="3318902"/>
            <a:chOff x="6206471" y="3143375"/>
            <a:chExt cx="5486400" cy="33189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07E78D-5CA4-4F6E-86CB-B077D3BA0BBD}"/>
                </a:ext>
              </a:extLst>
            </p:cNvPr>
            <p:cNvSpPr/>
            <p:nvPr/>
          </p:nvSpPr>
          <p:spPr>
            <a:xfrm>
              <a:off x="6206471" y="3143375"/>
              <a:ext cx="5486400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Dictionary</a:t>
              </a:r>
            </a:p>
          </p:txBody>
        </p:sp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346365E1-1834-4F68-809E-8E1E0590F735}"/>
                </a:ext>
              </a:extLst>
            </p:cNvPr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1" name="Group 134">
              <a:extLst>
                <a:ext uri="{FF2B5EF4-FFF2-40B4-BE49-F238E27FC236}">
                  <a16:creationId xmlns:a16="http://schemas.microsoft.com/office/drawing/2014/main" id="{2EAEF394-C757-4896-88F5-FE8910754E01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6532879" y="4600769"/>
            <a:ext cx="4856798" cy="155448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EC50E2-7AFE-45BA-AEAB-43CAFA6721A2}"/>
                </a:ext>
              </a:extLst>
            </p:cNvPr>
            <p:cNvSpPr txBox="1"/>
            <p:nvPr/>
          </p:nvSpPr>
          <p:spPr>
            <a:xfrm>
              <a:off x="6541712" y="4035294"/>
              <a:ext cx="2312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673074-ACD7-4424-89DD-0A7D82DF1F0E}"/>
                </a:ext>
              </a:extLst>
            </p:cNvPr>
            <p:cNvSpPr txBox="1"/>
            <p:nvPr/>
          </p:nvSpPr>
          <p:spPr>
            <a:xfrm>
              <a:off x="8868654" y="4039789"/>
              <a:ext cx="251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16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B88A22-18C4-48A2-A0CE-076270943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up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phone numbers</a:t>
            </a:r>
            <a:r>
              <a:rPr lang="en-US" dirty="0"/>
              <a:t>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Dictionary Example</a:t>
            </a:r>
            <a:r>
              <a:rPr lang="bg-BG"/>
              <a:t> – </a:t>
            </a:r>
            <a:r>
              <a:rPr lang="en-US"/>
              <a:t>Phonebook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085938-D8E0-4F6E-BE07-B2C7AD1FCBA1}"/>
              </a:ext>
            </a:extLst>
          </p:cNvPr>
          <p:cNvSpPr txBox="1">
            <a:spLocks/>
          </p:cNvSpPr>
          <p:nvPr/>
        </p:nvSpPr>
        <p:spPr>
          <a:xfrm>
            <a:off x="713030" y="1981200"/>
            <a:ext cx="10791582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2"/>
                </a:solidFill>
              </a:rPr>
              <a:t>phonebook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  "John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3000" dirty="0">
                <a:solidFill>
                  <a:schemeClr val="tx2"/>
                </a:solidFill>
              </a:rPr>
              <a:t> "+1-555-8976",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  "Lisa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3000" dirty="0">
                <a:solidFill>
                  <a:schemeClr val="tx2"/>
                </a:solidFill>
              </a:rPr>
              <a:t>"+1-555-1234",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  "Sam Doe"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3000" dirty="0">
                <a:solidFill>
                  <a:schemeClr val="tx2"/>
                </a:solidFill>
              </a:rPr>
              <a:t> "+1-555-5030",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  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3000" dirty="0">
                <a:solidFill>
                  <a:schemeClr val="tx2"/>
                </a:solidFill>
              </a:rPr>
              <a:t>"+359-899-555-592" 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endParaRPr lang="en-US" sz="3000" dirty="0">
              <a:solidFill>
                <a:schemeClr val="tx2"/>
              </a:solidFill>
            </a:endParaRPr>
          </a:p>
          <a:p>
            <a:r>
              <a:rPr lang="en-US" sz="3000" dirty="0" err="1">
                <a:solidFill>
                  <a:schemeClr val="tx2"/>
                </a:solidFill>
              </a:rPr>
              <a:t>nakov_phone</a:t>
            </a:r>
            <a:r>
              <a:rPr lang="en-US" sz="3000" dirty="0">
                <a:solidFill>
                  <a:schemeClr val="tx2"/>
                </a:solidFill>
              </a:rPr>
              <a:t> = phonebook[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en-US" sz="3000" dirty="0" err="1">
                <a:solidFill>
                  <a:schemeClr val="tx2">
                    <a:lumMod val="75000"/>
                  </a:schemeClr>
                </a:solidFill>
              </a:rPr>
              <a:t>nakov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en-US" sz="3000" dirty="0">
                <a:solidFill>
                  <a:schemeClr val="tx2"/>
                </a:solidFill>
              </a:rPr>
              <a:t>]</a:t>
            </a:r>
          </a:p>
          <a:p>
            <a:r>
              <a:rPr lang="en-US" sz="3000" dirty="0">
                <a:solidFill>
                  <a:schemeClr val="tx2"/>
                </a:solidFill>
              </a:rPr>
              <a:t>print(</a:t>
            </a:r>
            <a:r>
              <a:rPr lang="en-US" sz="3000" dirty="0" err="1">
                <a:solidFill>
                  <a:schemeClr val="tx2"/>
                </a:solidFill>
              </a:rPr>
              <a:t>nakov_phone</a:t>
            </a:r>
            <a:r>
              <a:rPr lang="en-US" sz="3000" dirty="0">
                <a:solidFill>
                  <a:schemeClr val="tx2"/>
                </a:solidFill>
              </a:rPr>
              <a:t>) 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# +359-899-555-592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EA564D45-5E31-4C7D-B849-F127623E5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012" y="4495800"/>
            <a:ext cx="2590800" cy="1029971"/>
          </a:xfrm>
          <a:prstGeom prst="wedgeRoundRectCallout">
            <a:avLst>
              <a:gd name="adj1" fmla="val -74276"/>
              <a:gd name="adj2" fmla="val 487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 value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key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18B641A3-3F11-4436-80CB-A010E2A02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969" y="2208529"/>
            <a:ext cx="2590800" cy="1029971"/>
          </a:xfrm>
          <a:prstGeom prst="wedgeRoundRectCallout">
            <a:avLst>
              <a:gd name="adj1" fmla="val -74276"/>
              <a:gd name="adj2" fmla="val 487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Dictionary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– returns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en-US" dirty="0"/>
              <a:t> of key-value pairs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.keys()/.values()</a:t>
            </a:r>
            <a:r>
              <a:rPr lang="en-US" dirty="0"/>
              <a:t> – returns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/>
              <a:t>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dirty="0"/>
              <a:t>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values</a:t>
            </a:r>
            <a:br>
              <a:rPr lang="en-US" sz="3600" dirty="0">
                <a:solidFill>
                  <a:schemeClr val="tx2"/>
                </a:solidFill>
              </a:rPr>
            </a:br>
            <a:br>
              <a:rPr lang="en-US" sz="3600" dirty="0">
                <a:solidFill>
                  <a:schemeClr val="tx2"/>
                </a:solidFill>
              </a:rPr>
            </a:br>
            <a:endParaRPr lang="en-US" dirty="0"/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.items()</a:t>
            </a:r>
            <a:r>
              <a:rPr lang="en-US" dirty="0"/>
              <a:t> – list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tuples</a:t>
            </a:r>
            <a:r>
              <a:rPr lang="en-US" dirty="0"/>
              <a:t>, containing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key-value pairs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611" y="3498871"/>
            <a:ext cx="5410201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700" noProof="1"/>
              <a:t>for</a:t>
            </a:r>
            <a:r>
              <a:rPr lang="en-US" sz="2700" noProof="1">
                <a:latin typeface="+mj-lt"/>
              </a:rPr>
              <a:t> </a:t>
            </a:r>
            <a:r>
              <a:rPr lang="en-US" sz="2700" noProof="1"/>
              <a:t>key</a:t>
            </a:r>
            <a:r>
              <a:rPr lang="en-US" sz="2700" noProof="1">
                <a:latin typeface="+mj-lt"/>
              </a:rPr>
              <a:t> </a:t>
            </a:r>
            <a:r>
              <a:rPr lang="en-US" sz="2700" noProof="1"/>
              <a:t>in</a:t>
            </a:r>
            <a:r>
              <a:rPr lang="en-US" sz="2700" noProof="1">
                <a:latin typeface="+mj-lt"/>
              </a:rPr>
              <a:t> </a:t>
            </a:r>
            <a:r>
              <a:rPr lang="en-US" sz="2700" noProof="1"/>
              <a:t>nums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.keys()</a:t>
            </a:r>
            <a:r>
              <a:rPr lang="en-US" sz="2700" dirty="0"/>
              <a:t>:</a:t>
            </a:r>
            <a:endParaRPr lang="en-US" sz="2700" noProof="1"/>
          </a:p>
          <a:p>
            <a:r>
              <a:rPr lang="en-US" sz="2700" noProof="1"/>
              <a:t>  print(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700" noProof="1"/>
              <a:t>)</a:t>
            </a:r>
            <a:r>
              <a:rPr lang="en-US" sz="2700" noProof="1">
                <a:latin typeface="+mj-lt"/>
              </a:rPr>
              <a:t> </a:t>
            </a:r>
            <a:r>
              <a:rPr lang="en-US" sz="2700" i="1" noProof="1">
                <a:solidFill>
                  <a:schemeClr val="tx2">
                    <a:lumMod val="75000"/>
                  </a:schemeClr>
                </a:solidFill>
              </a:rPr>
              <a:t>#</a:t>
            </a:r>
            <a:r>
              <a:rPr lang="en-US" sz="2700" i="1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700" i="1" noProof="1">
                <a:solidFill>
                  <a:schemeClr val="tx2">
                    <a:lumMod val="75000"/>
                  </a:schemeClr>
                </a:solidFill>
              </a:rPr>
              <a:t>one two three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6612" y="5390198"/>
            <a:ext cx="105156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for key, value in nums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.items()</a:t>
            </a:r>
            <a:r>
              <a:rPr lang="en-US" dirty="0"/>
              <a:t>:</a:t>
            </a:r>
            <a:endParaRPr lang="en-US" noProof="1"/>
          </a:p>
          <a:p>
            <a:r>
              <a:rPr lang="en-US" noProof="1"/>
              <a:t>  print(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'{} =&gt; {}'.format(key, value)</a:t>
            </a:r>
            <a:r>
              <a:rPr lang="en-US" noProof="1"/>
              <a:t>) </a:t>
            </a:r>
            <a:r>
              <a:rPr lang="en-US" i="1" noProof="1">
                <a:solidFill>
                  <a:schemeClr val="tx2">
                    <a:lumMod val="75000"/>
                  </a:schemeClr>
                </a:solidFill>
              </a:rPr>
              <a:t># one =&gt; 1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Dictionary: Functionality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14C171-17D8-48D8-9229-B803E365A2A4}"/>
              </a:ext>
            </a:extLst>
          </p:cNvPr>
          <p:cNvSpPr txBox="1">
            <a:spLocks/>
          </p:cNvSpPr>
          <p:nvPr/>
        </p:nvSpPr>
        <p:spPr>
          <a:xfrm>
            <a:off x="836612" y="1818715"/>
            <a:ext cx="10515600" cy="921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/>
              <a:t>nums = {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'one'</a:t>
            </a:r>
            <a:r>
              <a:rPr lang="en-US" noProof="1"/>
              <a:t>: 1,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'two'</a:t>
            </a:r>
            <a:r>
              <a:rPr lang="en-US" noProof="1"/>
              <a:t>: 2,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'three'</a:t>
            </a:r>
            <a:r>
              <a:rPr lang="en-US" noProof="1"/>
              <a:t>: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3 }</a:t>
            </a:r>
          </a:p>
          <a:p>
            <a:pPr>
              <a:lnSpc>
                <a:spcPct val="90000"/>
              </a:lnSpc>
            </a:pPr>
            <a:r>
              <a:rPr lang="en-US" noProof="1"/>
              <a:t>len(nums) </a:t>
            </a:r>
            <a:r>
              <a:rPr lang="en-US" i="1" noProof="1">
                <a:solidFill>
                  <a:schemeClr val="tx2">
                    <a:lumMod val="75000"/>
                  </a:schemeClr>
                </a:solidFill>
              </a:rPr>
              <a:t># 3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F7819C-9303-47B0-8DC6-66AD3FEFD359}"/>
              </a:ext>
            </a:extLst>
          </p:cNvPr>
          <p:cNvSpPr txBox="1">
            <a:spLocks/>
          </p:cNvSpPr>
          <p:nvPr/>
        </p:nvSpPr>
        <p:spPr>
          <a:xfrm>
            <a:off x="6323013" y="3498871"/>
            <a:ext cx="5058160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700" noProof="1"/>
              <a:t>for</a:t>
            </a:r>
            <a:r>
              <a:rPr lang="en-US" sz="2700" noProof="1">
                <a:latin typeface="+mj-lt"/>
              </a:rPr>
              <a:t> </a:t>
            </a:r>
            <a:r>
              <a:rPr lang="en-US" sz="2700" noProof="1"/>
              <a:t>value</a:t>
            </a:r>
            <a:r>
              <a:rPr lang="en-US" sz="2700" noProof="1">
                <a:latin typeface="+mj-lt"/>
              </a:rPr>
              <a:t> </a:t>
            </a:r>
            <a:r>
              <a:rPr lang="en-US" sz="2700" noProof="1"/>
              <a:t>in</a:t>
            </a:r>
            <a:r>
              <a:rPr lang="en-US" sz="2700" noProof="1">
                <a:latin typeface="+mj-lt"/>
              </a:rPr>
              <a:t> </a:t>
            </a:r>
            <a:r>
              <a:rPr lang="en-US" sz="2700" noProof="1"/>
              <a:t>nums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.values()</a:t>
            </a:r>
            <a:r>
              <a:rPr lang="en-US" sz="2700" dirty="0"/>
              <a:t>:</a:t>
            </a:r>
            <a:endParaRPr lang="en-US" sz="2700" noProof="1"/>
          </a:p>
          <a:p>
            <a:r>
              <a:rPr lang="en-US" sz="2700" noProof="1"/>
              <a:t>  print(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700" noProof="1"/>
              <a:t>)</a:t>
            </a:r>
            <a:r>
              <a:rPr lang="en-US" sz="2700" noProof="1">
                <a:latin typeface="+mj-lt"/>
              </a:rPr>
              <a:t> </a:t>
            </a:r>
            <a:r>
              <a:rPr lang="en-US" sz="2700" i="1" noProof="1">
                <a:solidFill>
                  <a:schemeClr val="tx2">
                    <a:lumMod val="75000"/>
                  </a:schemeClr>
                </a:solidFill>
              </a:rPr>
              <a:t>#</a:t>
            </a:r>
            <a:r>
              <a:rPr lang="en-US" sz="2700" i="1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700" i="1" noProof="1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700" i="1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700" i="1" noProof="1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700" i="1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700" i="1" noProof="1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373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onsolas" pitchFamily="49" charset="0"/>
              </a:rPr>
              <a:t>Basic operations:</a:t>
            </a:r>
          </a:p>
          <a:p>
            <a:pPr lvl="1"/>
            <a:r>
              <a:rPr lang="en-US" dirty="0">
                <a:latin typeface="+mj-lt"/>
                <a:cs typeface="Consolas" pitchFamily="49" charset="0"/>
              </a:rPr>
              <a:t>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latin typeface="+mj-lt"/>
              </a:rPr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get/set</a:t>
            </a:r>
            <a:r>
              <a:rPr lang="en-US" dirty="0">
                <a:latin typeface="+mj-lt"/>
                <a:cs typeface="Consolas" pitchFamily="49" charset="0"/>
              </a:rPr>
              <a:t> value for key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/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.pop()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latin typeface="+mj-lt"/>
              </a:rPr>
              <a:t>–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latin typeface="+mj-lt"/>
                <a:cs typeface="Consolas" pitchFamily="49" charset="0"/>
              </a:rPr>
              <a:t>value for key</a:t>
            </a:r>
          </a:p>
          <a:p>
            <a:pPr lvl="1"/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[]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latin typeface="+mj-lt"/>
              </a:rPr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.pop()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latin typeface="+mj-lt"/>
              </a:rPr>
              <a:t>raise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KeyError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latin typeface="+mj-lt"/>
              </a:rPr>
              <a:t>if key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doesn’t exist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.clear() </a:t>
            </a:r>
            <a:r>
              <a:rPr lang="en-US" dirty="0">
                <a:latin typeface="+mj-lt"/>
              </a:rPr>
              <a:t>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clear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latin typeface="+mj-lt"/>
                <a:cs typeface="Consolas" pitchFamily="49" charset="0"/>
              </a:rPr>
              <a:t>dictionary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Functionality (2)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2812" y="251460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print(nums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noProof="1"/>
              <a:t>'key'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noProof="1"/>
              <a:t>))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2812" y="373380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nums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.pop(</a:t>
            </a:r>
            <a:r>
              <a:rPr lang="en-US" noProof="1"/>
              <a:t>'key'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noProof="1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12812" y="5841518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nums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.clear()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6411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2316</Words>
  <Application>Microsoft Office PowerPoint</Application>
  <PresentationFormat>Custom</PresentationFormat>
  <Paragraphs>391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Dictionaries, and Functional Programming</vt:lpstr>
      <vt:lpstr>Table of Contents</vt:lpstr>
      <vt:lpstr>Questions?</vt:lpstr>
      <vt:lpstr>Dictionaries</vt:lpstr>
      <vt:lpstr>Associative Arrays (Dictionaries)</vt:lpstr>
      <vt:lpstr>Dictionary: Overview</vt:lpstr>
      <vt:lpstr>Dictionary Example – Phonebook</vt:lpstr>
      <vt:lpstr>Dictionary: Functionality</vt:lpstr>
      <vt:lpstr>Dictionaries: Functionality (2)</vt:lpstr>
      <vt:lpstr>Dictionaries: Functionality (3)</vt:lpstr>
      <vt:lpstr>Adding and Removing Key Value Pairs</vt:lpstr>
      <vt:lpstr>Problem: Odd Occurrences</vt:lpstr>
      <vt:lpstr>Solution: Odd Occurrences</vt:lpstr>
      <vt:lpstr>Problem: Count Float Numbers </vt:lpstr>
      <vt:lpstr>Solution: Count Float Numbers</vt:lpstr>
      <vt:lpstr>Lambda and  Functional Programming</vt:lpstr>
      <vt:lpstr>Lambda Functions</vt:lpstr>
      <vt:lpstr>Functional Programming: filter()</vt:lpstr>
      <vt:lpstr>Functional Programming: map()</vt:lpstr>
      <vt:lpstr>Functional Programming: map() (2)</vt:lpstr>
      <vt:lpstr>Functional Programming: reduce()</vt:lpstr>
      <vt:lpstr>Functional Programming: sorted/reversed</vt:lpstr>
      <vt:lpstr>Custom Sorting</vt:lpstr>
      <vt:lpstr>Custom Sorting (3)</vt:lpstr>
      <vt:lpstr>Custom Sorting (3)</vt:lpstr>
      <vt:lpstr>Functional Programming: zip()</vt:lpstr>
      <vt:lpstr>On Iterators and Materialization</vt:lpstr>
      <vt:lpstr>Dictionaries and Lambda</vt:lpstr>
      <vt:lpstr>Summary</vt:lpstr>
      <vt:lpstr>Dictionaries and Functional Programming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</dc:title>
  <dc:subject>Programming Fundamentals Course</dc:subject>
  <dc:creator/>
  <cp:keywords>Python,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2018-01-24T14:20:18Z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