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394" r:id="rId3"/>
    <p:sldId id="529" r:id="rId4"/>
    <p:sldId id="493" r:id="rId5"/>
    <p:sldId id="541" r:id="rId6"/>
    <p:sldId id="495" r:id="rId7"/>
    <p:sldId id="544" r:id="rId8"/>
    <p:sldId id="545" r:id="rId9"/>
    <p:sldId id="523" r:id="rId10"/>
    <p:sldId id="530" r:id="rId11"/>
    <p:sldId id="531" r:id="rId12"/>
    <p:sldId id="546" r:id="rId13"/>
    <p:sldId id="532" r:id="rId14"/>
    <p:sldId id="519" r:id="rId15"/>
    <p:sldId id="524" r:id="rId16"/>
    <p:sldId id="539" r:id="rId17"/>
    <p:sldId id="496" r:id="rId18"/>
    <p:sldId id="497" r:id="rId19"/>
    <p:sldId id="540" r:id="rId20"/>
    <p:sldId id="525" r:id="rId21"/>
    <p:sldId id="549" r:id="rId22"/>
    <p:sldId id="550" r:id="rId23"/>
    <p:sldId id="551" r:id="rId24"/>
    <p:sldId id="552" r:id="rId25"/>
    <p:sldId id="553" r:id="rId26"/>
    <p:sldId id="542" r:id="rId27"/>
    <p:sldId id="535" r:id="rId28"/>
    <p:sldId id="536" r:id="rId29"/>
    <p:sldId id="352" r:id="rId30"/>
    <p:sldId id="54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394"/>
            <p14:sldId id="529"/>
            <p14:sldId id="493"/>
            <p14:sldId id="541"/>
            <p14:sldId id="495"/>
            <p14:sldId id="544"/>
            <p14:sldId id="545"/>
            <p14:sldId id="523"/>
            <p14:sldId id="530"/>
            <p14:sldId id="531"/>
            <p14:sldId id="546"/>
            <p14:sldId id="532"/>
            <p14:sldId id="519"/>
            <p14:sldId id="524"/>
            <p14:sldId id="539"/>
          </p14:sldIdLst>
        </p14:section>
        <p14:section name="Working with Directories" id="{072A57DB-7E8E-44C9-AB4B-DE5AACFD56AF}">
          <p14:sldIdLst>
            <p14:sldId id="496"/>
            <p14:sldId id="497"/>
            <p14:sldId id="540"/>
            <p14:sldId id="525"/>
            <p14:sldId id="549"/>
          </p14:sldIdLst>
        </p14:section>
        <p14:section name="Errors" id="{C38C2BC9-CDA4-4918-A86A-77FDAD40CCB8}">
          <p14:sldIdLst>
            <p14:sldId id="550"/>
            <p14:sldId id="551"/>
            <p14:sldId id="552"/>
            <p14:sldId id="553"/>
            <p14:sldId id="542"/>
            <p14:sldId id="535"/>
            <p14:sldId id="536"/>
            <p14:sldId id="35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 varScale="1">
        <p:scale>
          <a:sx n="86" d="100"/>
          <a:sy n="86" d="100"/>
        </p:scale>
        <p:origin x="58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08-Feb-18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302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0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4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7C496-59B1-4531-8B1C-411F4C59D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01C8A-16AE-490D-9781-014D59755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337E22-EE57-4A16-8825-BD3C8901DE5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EF3295-2447-4355-B849-0A6CD9F635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 and Errors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10322"/>
            <a:ext cx="8125251" cy="1301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with the File System,</a:t>
            </a:r>
            <a:br>
              <a:rPr lang="en-US" dirty="0"/>
            </a:br>
            <a:r>
              <a:rPr lang="en-US" dirty="0"/>
              <a:t>Handling Errors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9132" y="46810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79133" y="51509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79132" y="55561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79132" y="58966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616385" y="3935200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8602C-8E9B-44D9-AE61-43A86B400A52}"/>
              </a:ext>
            </a:extLst>
          </p:cNvPr>
          <p:cNvGrpSpPr/>
          <p:nvPr/>
        </p:nvGrpSpPr>
        <p:grpSpPr>
          <a:xfrm>
            <a:off x="7249975" y="3522899"/>
            <a:ext cx="4309330" cy="2838689"/>
            <a:chOff x="7249975" y="3522899"/>
            <a:chExt cx="4309330" cy="28386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C99AC-2FD4-400F-A374-13E52415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3407F8-DA42-4201-A8D1-9F12490F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55898DDD-2866-4C7C-BBD6-13687C1B2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E006F-BAF4-4659-960F-5792C65480AE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487F3BC-F27A-47A6-92A3-B77E4108B42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EC2527-B20D-4643-9C3A-F86AB4C0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4" title="CC-BY-NC-SA License">
            <a:hlinkClick r:id="rId10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DC56F46-3CC5-4780-8D22-E2F373A0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F7B70D-3D73-4461-BAD2-D99E071B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Solution,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and writes line-by-line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6634" y="1905000"/>
            <a:ext cx="11701378" cy="35790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with open('lines.txt') as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lines_file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with open('odd-lines.txt',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 as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odd_file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line = None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while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 != ''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/>
              <a:t>even_line</a:t>
            </a:r>
            <a:r>
              <a:rPr lang="en-US" sz="2600" dirty="0"/>
              <a:t> = </a:t>
            </a:r>
            <a:r>
              <a:rPr lang="en-US" sz="2600" dirty="0" err="1"/>
              <a:t>lines_file.readline</a:t>
            </a:r>
            <a:r>
              <a:rPr lang="en-US" sz="2600" dirty="0"/>
              <a:t>()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/>
              <a:t>odd_line</a:t>
            </a:r>
            <a:r>
              <a:rPr lang="en-US" sz="2600" dirty="0"/>
              <a:t> 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lines_file.readline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odd_file.write</a:t>
            </a:r>
            <a:r>
              <a:rPr lang="en-US" sz="2600" dirty="0"/>
              <a:t>(</a:t>
            </a:r>
            <a:r>
              <a:rPr lang="en-US" sz="2600" dirty="0" err="1"/>
              <a:t>odd_line</a:t>
            </a:r>
            <a:r>
              <a:rPr lang="en-US" sz="2600" dirty="0"/>
              <a:t>)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847C1B3D-5711-4483-B6F8-F37CA597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541" y="3152733"/>
            <a:ext cx="3341243" cy="513006"/>
          </a:xfrm>
          <a:prstGeom prst="wedgeRoundRectCallout">
            <a:avLst>
              <a:gd name="adj1" fmla="val -43455"/>
              <a:gd name="adj2" fmla="val 102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 line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C10EB-FC8F-4652-B54F-CD7ED70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Solution, which reads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file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splits it into a list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23" y="2870714"/>
            <a:ext cx="11701378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lines = open('lines.txt').read().split('\n')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 err="1"/>
              <a:t>odd_lines</a:t>
            </a:r>
            <a:r>
              <a:rPr lang="en-US" sz="2600" dirty="0"/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[line for index, line in enumerate(lines)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if index % 2 == 1</a:t>
            </a:r>
            <a:r>
              <a:rPr lang="en-US" sz="2600" dirty="0"/>
              <a:t>]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open('odd_lines.txt', 'w').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n'.join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odd_lines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79F6443D-778A-4B45-BF48-565013CED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30" y="1852519"/>
            <a:ext cx="3060227" cy="1165888"/>
          </a:xfrm>
          <a:prstGeom prst="wedgeRoundRectCallout">
            <a:avLst>
              <a:gd name="adj1" fmla="val -55882"/>
              <a:gd name="adj2" fmla="val 830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read contents and close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131370-BC9B-4C3F-85EA-F6CFB9C4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all the lines and adding numbers to 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Line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0912" y="2045254"/>
            <a:ext cx="11187000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lines = open(r'input.txt').read().split('\n')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 err="1"/>
              <a:t>lines_with_nums</a:t>
            </a:r>
            <a:r>
              <a:rPr lang="en-US" sz="2600" dirty="0"/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[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600" dirty="0"/>
              <a:t>'{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index+1</a:t>
            </a:r>
            <a:r>
              <a:rPr lang="en-US" sz="2600" dirty="0"/>
              <a:t>}. {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sz="2600" dirty="0"/>
              <a:t>}' for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sz="2600" dirty="0"/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enumerate(lines)</a:t>
            </a:r>
            <a:r>
              <a:rPr lang="en-US" sz="2600" dirty="0"/>
              <a:t>]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open('output.txt',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('\</a:t>
            </a:r>
            <a:r>
              <a:rPr lang="en-US" sz="2600" dirty="0" err="1"/>
              <a:t>n'.join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lines_with_nums</a:t>
            </a:r>
            <a:r>
              <a:rPr lang="en-US" sz="2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os.stat('filename')</a:t>
            </a:r>
            <a:r>
              <a:rPr lang="en-US" dirty="0"/>
              <a:t> to get information about a file: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st_size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size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st_ctime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st_mtime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modification</a:t>
            </a:r>
            <a:r>
              <a:rPr lang="en-US" dirty="0"/>
              <a:t> time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os.stat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2624" y="2506456"/>
            <a:ext cx="10820400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</a:t>
            </a:r>
            <a:r>
              <a:rPr lang="en-US" sz="2600" dirty="0" err="1"/>
              <a:t>os</a:t>
            </a:r>
            <a:r>
              <a:rPr lang="en-US" sz="2600" dirty="0"/>
              <a:t>, </a:t>
            </a:r>
            <a:r>
              <a:rPr lang="en-US" sz="2600" dirty="0" err="1"/>
              <a:t>datetime</a:t>
            </a:r>
            <a:endParaRPr lang="en-US" sz="2600" dirty="0"/>
          </a:p>
          <a:p>
            <a:r>
              <a:rPr lang="en-US" sz="2600" dirty="0"/>
              <a:t>info 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os.stat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('info.txt')</a:t>
            </a:r>
            <a:endParaRPr lang="en-US" sz="2600" dirty="0"/>
          </a:p>
          <a:p>
            <a:r>
              <a:rPr lang="en-US" sz="2600" dirty="0"/>
              <a:t>print(</a:t>
            </a:r>
            <a:r>
              <a:rPr lang="en-US" sz="2600" dirty="0" err="1"/>
              <a:t>f'Size</a:t>
            </a:r>
            <a:r>
              <a:rPr lang="en-US" sz="2600" dirty="0"/>
              <a:t>: {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info.st_size</a:t>
            </a:r>
            <a:r>
              <a:rPr lang="en-US" sz="2600" dirty="0"/>
              <a:t> // 1024}KB')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BA831D-A409-450A-BC9C-C7CE5645FABA}"/>
              </a:ext>
            </a:extLst>
          </p:cNvPr>
          <p:cNvSpPr txBox="1">
            <a:spLocks/>
          </p:cNvSpPr>
          <p:nvPr/>
        </p:nvSpPr>
        <p:spPr>
          <a:xfrm>
            <a:off x="682624" y="4978125"/>
            <a:ext cx="10820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print("Created on:",    </a:t>
            </a:r>
          </a:p>
          <a:p>
            <a:r>
              <a:rPr lang="en-US" sz="2600" dirty="0"/>
              <a:t>       </a:t>
            </a:r>
            <a:r>
              <a:rPr lang="en-US" sz="2600" dirty="0" err="1"/>
              <a:t>datetime.datetime.fromtimestamp</a:t>
            </a:r>
            <a:r>
              <a:rPr lang="en-US" sz="2600" dirty="0"/>
              <a:t>(</a:t>
            </a:r>
            <a:r>
              <a:rPr lang="en-US" sz="2600" dirty="0" err="1"/>
              <a:t>info.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st_ctime</a:t>
            </a:r>
            <a:r>
              <a:rPr lang="en-US" sz="2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s.rename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current_name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renames a file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os.remove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deletes a file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and Deleting Files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531812" y="19050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os.rename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('something.py', 'task0.py')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68A9129-7EAF-4AF6-AD20-2EB166045578}"/>
              </a:ext>
            </a:extLst>
          </p:cNvPr>
          <p:cNvSpPr txBox="1">
            <a:spLocks/>
          </p:cNvSpPr>
          <p:nvPr/>
        </p:nvSpPr>
        <p:spPr>
          <a:xfrm>
            <a:off x="531812" y="41910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os.remove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('deleteme.txt')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9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Working with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Traversing Directories, etc.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844">
            <a:off x="4120533" y="1455121"/>
            <a:ext cx="3144489" cy="31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directory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os.mkdir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Creating a directory tree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os.makedirs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Deleting a directory (directory must be empty):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os.mkdir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14353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os.rmdir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E00791-5D68-4C56-AF51-A9329C243BC8}"/>
              </a:ext>
            </a:extLst>
          </p:cNvPr>
          <p:cNvSpPr txBox="1">
            <a:spLocks/>
          </p:cNvSpPr>
          <p:nvPr/>
        </p:nvSpPr>
        <p:spPr>
          <a:xfrm>
            <a:off x="760412" y="3459194"/>
            <a:ext cx="853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os.makedirs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/Subdir/Subdir 2/")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A94F8-FF8C-4870-A461-68BD1C58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889" y="3352798"/>
            <a:ext cx="1762125" cy="904875"/>
          </a:xfrm>
          <a:prstGeom prst="roundRect">
            <a:avLst>
              <a:gd name="adj" fmla="val 15686"/>
            </a:avLst>
          </a:prstGeom>
        </p:spPr>
      </p:pic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5E808-0C76-402C-A160-AD39784C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traverse the folder structure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5156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 root, </a:t>
            </a:r>
            <a:r>
              <a:rPr lang="en-US" sz="2800" dirty="0" err="1"/>
              <a:t>dirs</a:t>
            </a:r>
            <a:r>
              <a:rPr lang="en-US" sz="2800" dirty="0"/>
              <a:t>, files in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os.walk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('.')</a:t>
            </a:r>
            <a:r>
              <a:rPr lang="en-US" sz="2800" dirty="0"/>
              <a:t>: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# print path to all subdirectories first.</a:t>
            </a:r>
            <a:r>
              <a:rPr lang="en-US" sz="2800" dirty="0"/>
              <a:t> </a:t>
            </a:r>
          </a:p>
          <a:p>
            <a:r>
              <a:rPr lang="en-US" sz="2800" dirty="0"/>
              <a:t>  for subdir in </a:t>
            </a:r>
            <a:r>
              <a:rPr lang="en-US" sz="2800" dirty="0" err="1"/>
              <a:t>dirs</a:t>
            </a:r>
            <a:r>
              <a:rPr lang="en-US" sz="2800" dirty="0"/>
              <a:t>: 	</a:t>
            </a:r>
          </a:p>
          <a:p>
            <a:r>
              <a:rPr lang="en-US" sz="2800" dirty="0"/>
              <a:t>    print(subdir)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# print path to all filenames. </a:t>
            </a:r>
          </a:p>
          <a:p>
            <a:r>
              <a:rPr lang="en-US" sz="2800" dirty="0"/>
              <a:t>  for file in files: 	</a:t>
            </a:r>
          </a:p>
          <a:p>
            <a:r>
              <a:rPr lang="en-US" sz="2800" dirty="0"/>
              <a:t>    print(file)</a:t>
            </a:r>
          </a:p>
        </p:txBody>
      </p:sp>
    </p:spTree>
    <p:extLst>
      <p:ext uri="{BB962C8B-B14F-4D97-AF65-F5344CB8AC3E}">
        <p14:creationId xmlns:p14="http://schemas.microsoft.com/office/powerpoint/2010/main" val="15092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Directories</a:t>
            </a:r>
          </a:p>
          <a:p>
            <a:pPr lvl="1"/>
            <a:r>
              <a:rPr lang="en-US" dirty="0"/>
              <a:t>Getting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dirty="0"/>
              <a:t> on Files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Renaming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Moving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Traversing Directories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</a:t>
            </a:r>
          </a:p>
          <a:p>
            <a:pPr lvl="1"/>
            <a:r>
              <a:rPr lang="en-US" dirty="0"/>
              <a:t>Raising Errors</a:t>
            </a:r>
          </a:p>
          <a:p>
            <a:pPr lvl="1"/>
            <a:r>
              <a:rPr lang="en-US" dirty="0"/>
              <a:t>Catching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9759">
            <a:off x="8210235" y="1020120"/>
            <a:ext cx="1295505" cy="129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6783">
            <a:off x="6762113" y="1826509"/>
            <a:ext cx="1073345" cy="1420805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778B60A3-71BE-4741-AD78-62091D598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id="{E497303A-16DC-44FC-BCEA-C40645FC3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60320569-2BD5-48CA-9104-4E4E560207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os.stat(path).st_size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11274424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</a:t>
            </a:r>
            <a:r>
              <a:rPr lang="en-US" sz="2600" dirty="0" err="1"/>
              <a:t>os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root, </a:t>
            </a:r>
            <a:r>
              <a:rPr lang="en-US" sz="2600" dirty="0" err="1"/>
              <a:t>dirs</a:t>
            </a:r>
            <a:r>
              <a:rPr lang="en-US" sz="2600" dirty="0"/>
              <a:t>, files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next(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os.walk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('./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TestFolder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'))</a:t>
            </a:r>
          </a:p>
          <a:p>
            <a:endParaRPr lang="en-US" sz="2600" dirty="0"/>
          </a:p>
          <a:p>
            <a:r>
              <a:rPr lang="en-US" sz="2600" dirty="0"/>
              <a:t>sizes = [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os.stat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(file).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st_size</a:t>
            </a:r>
            <a:r>
              <a:rPr lang="en-US" sz="2600" dirty="0"/>
              <a:t> for file in files]</a:t>
            </a:r>
          </a:p>
          <a:p>
            <a:r>
              <a:rPr lang="en-US" sz="2600" dirty="0" err="1"/>
              <a:t>total_size</a:t>
            </a:r>
            <a:r>
              <a:rPr lang="en-US" sz="2600" dirty="0"/>
              <a:t> = sum(sizes)</a:t>
            </a:r>
          </a:p>
          <a:p>
            <a:endParaRPr lang="en-US" sz="2600" dirty="0"/>
          </a:p>
          <a:p>
            <a:r>
              <a:rPr lang="en-US" sz="2600" dirty="0" err="1"/>
              <a:t>total_size_mb</a:t>
            </a:r>
            <a:r>
              <a:rPr lang="en-US" sz="2600" dirty="0"/>
              <a:t> = </a:t>
            </a:r>
            <a:r>
              <a:rPr lang="en-US" sz="2600" dirty="0" err="1"/>
              <a:t>total_size</a:t>
            </a:r>
            <a:r>
              <a:rPr lang="en-US" sz="2600" dirty="0"/>
              <a:t> / 1024 / 1024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600" dirty="0"/>
              <a:t>('Output.txt',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total_size_mb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3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3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79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007BBB-83D6-4BFD-AA86-EBAA8BF7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83" y="1066800"/>
            <a:ext cx="6218459" cy="329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CFFF2E6-C3C0-4482-9730-8006985B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CA6558-F4AF-46F1-A26F-0BFDD319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884" y="5754968"/>
            <a:ext cx="9197128" cy="692873"/>
          </a:xfrm>
        </p:spPr>
        <p:txBody>
          <a:bodyPr/>
          <a:lstStyle/>
          <a:p>
            <a:r>
              <a:rPr lang="en-US" dirty="0"/>
              <a:t>Raising and Handling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B90913-7878-427D-9389-E9211E2636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4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9A72A-A795-462D-8AF0-128A362D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Python has Syntax Errors and Exceptions:</a:t>
            </a:r>
          </a:p>
          <a:p>
            <a:pPr lvl="1"/>
            <a:r>
              <a:rPr lang="en-US" dirty="0"/>
              <a:t>Syntax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Errors</a:t>
            </a:r>
            <a:r>
              <a:rPr lang="en-US" dirty="0"/>
              <a:t> are raised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 syntax</a:t>
            </a:r>
            <a:r>
              <a:rPr lang="en-US" dirty="0"/>
              <a:t>:</a:t>
            </a:r>
          </a:p>
          <a:p>
            <a:pPr lvl="1">
              <a:spcAft>
                <a:spcPts val="30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/>
              <a:t> are raised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unexpected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scenarios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3170A-D6B2-4973-A84E-675E9FA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601B-8FEC-4A93-AEEC-4B60A364CA2F}"/>
              </a:ext>
            </a:extLst>
          </p:cNvPr>
          <p:cNvSpPr txBox="1">
            <a:spLocks/>
          </p:cNvSpPr>
          <p:nvPr/>
        </p:nvSpPr>
        <p:spPr>
          <a:xfrm>
            <a:off x="914401" y="2610852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print('Hello World!)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36D52F-3B4A-4BBE-B0B2-24E99A548938}"/>
              </a:ext>
            </a:extLst>
          </p:cNvPr>
          <p:cNvSpPr/>
          <p:nvPr/>
        </p:nvSpPr>
        <p:spPr>
          <a:xfrm>
            <a:off x="5200206" y="2653261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84E229-4FA9-4A64-9426-2D1C4689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2473632"/>
            <a:ext cx="5325436" cy="892658"/>
          </a:xfrm>
          <a:prstGeom prst="roundRect">
            <a:avLst>
              <a:gd name="adj" fmla="val 14298"/>
            </a:avLst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7CA661F-8E90-45C0-B1AC-1E579D7BF306}"/>
              </a:ext>
            </a:extLst>
          </p:cNvPr>
          <p:cNvSpPr txBox="1">
            <a:spLocks/>
          </p:cNvSpPr>
          <p:nvPr/>
        </p:nvSpPr>
        <p:spPr>
          <a:xfrm>
            <a:off x="914401" y="4334196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print(1 / 0)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CFC3DA-4F10-48F8-A873-AA64A68072E7}"/>
              </a:ext>
            </a:extLst>
          </p:cNvPr>
          <p:cNvSpPr/>
          <p:nvPr/>
        </p:nvSpPr>
        <p:spPr>
          <a:xfrm>
            <a:off x="5200206" y="4376605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4DE85A-E79A-4678-8F06-7A9DEC8B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53" y="4076567"/>
            <a:ext cx="5657850" cy="1133475"/>
          </a:xfrm>
          <a:prstGeom prst="round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FC39EC1-5472-499F-AD75-265C5F54BFD0}"/>
              </a:ext>
            </a:extLst>
          </p:cNvPr>
          <p:cNvSpPr txBox="1">
            <a:spLocks/>
          </p:cNvSpPr>
          <p:nvPr/>
        </p:nvSpPr>
        <p:spPr>
          <a:xfrm>
            <a:off x="914401" y="5568829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err="1"/>
              <a:t>pritn</a:t>
            </a:r>
            <a:r>
              <a:rPr lang="en-US" sz="2600" dirty="0"/>
              <a:t>('Hello World!)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E4C1E04-8B03-4920-B1E5-ACEC0472850A}"/>
              </a:ext>
            </a:extLst>
          </p:cNvPr>
          <p:cNvSpPr/>
          <p:nvPr/>
        </p:nvSpPr>
        <p:spPr>
          <a:xfrm>
            <a:off x="5200206" y="5611238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D0D515-67C8-4D72-BA0A-06558AD8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5355074"/>
            <a:ext cx="5657850" cy="104572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F7813-2AE9-4D79-8842-0D64F60CC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C62A-73D4-4137-A2A3-87921E80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manually raise exceptions</a:t>
            </a:r>
            <a:r>
              <a:rPr lang="en-US" dirty="0"/>
              <a:t>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raise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6935AB-ED7D-49F4-90FD-03029B74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 Manually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FFC0BF0-7A8C-4A4E-BC08-61AC06EA4A77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from math import sqrt</a:t>
            </a:r>
          </a:p>
          <a:p>
            <a:endParaRPr lang="en-US" sz="2600" dirty="0"/>
          </a:p>
          <a:p>
            <a:r>
              <a:rPr lang="en-US" sz="2600" dirty="0"/>
              <a:t>def </a:t>
            </a:r>
            <a:r>
              <a:rPr lang="en-US" sz="2600" dirty="0" err="1"/>
              <a:t>sqrt_with_validation</a:t>
            </a:r>
            <a:r>
              <a:rPr lang="en-US" sz="2600" dirty="0"/>
              <a:t>(</a:t>
            </a:r>
            <a:r>
              <a:rPr lang="en-US" sz="2600" dirty="0" err="1"/>
              <a:t>num</a:t>
            </a:r>
            <a:r>
              <a:rPr lang="en-US" sz="2600" dirty="0"/>
              <a:t>):</a:t>
            </a:r>
          </a:p>
          <a:p>
            <a:r>
              <a:rPr lang="en-US" sz="2600" dirty="0"/>
              <a:t>    if </a:t>
            </a:r>
            <a:r>
              <a:rPr lang="en-US" sz="2600" dirty="0" err="1"/>
              <a:t>num</a:t>
            </a:r>
            <a:r>
              <a:rPr lang="en-US" sz="2600" dirty="0"/>
              <a:t> &lt; 0: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raise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sz="2600" dirty="0"/>
              <a:t>('Negative number provided!')</a:t>
            </a:r>
          </a:p>
          <a:p>
            <a:r>
              <a:rPr lang="en-US" sz="2600" dirty="0"/>
              <a:t>    return sqrt(</a:t>
            </a:r>
            <a:r>
              <a:rPr lang="en-US" sz="2600" dirty="0" err="1"/>
              <a:t>num</a:t>
            </a:r>
            <a:r>
              <a:rPr lang="en-US" sz="2600" dirty="0"/>
              <a:t>)</a:t>
            </a:r>
          </a:p>
          <a:p>
            <a:endParaRPr lang="en-US" sz="2600" dirty="0"/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(16))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(-9))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raise error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(16))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not execute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7F9AFA-46A6-4FF3-94E6-0F21C8CB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03" y="2593020"/>
            <a:ext cx="3171029" cy="533400"/>
          </a:xfrm>
          <a:prstGeom prst="wedgeRoundRectCallout">
            <a:avLst>
              <a:gd name="adj1" fmla="val -39536"/>
              <a:gd name="adj2" fmla="val 109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Message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97FD9-6C28-424D-A066-31A8B9C9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6F6-3FDA-4EC8-BB77-85C50442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handle exceptions,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except</a:t>
            </a:r>
            <a:r>
              <a:rPr lang="en-US" dirty="0"/>
              <a:t> block: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ECBFC-EDB1-432F-AADB-C71BF0F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7186284-5C80-4D05-A1F0-8108B6F12D26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def convert(</a:t>
            </a:r>
            <a:r>
              <a:rPr lang="en-US" sz="2600" dirty="0" err="1"/>
              <a:t>input_str</a:t>
            </a:r>
            <a:r>
              <a:rPr lang="en-US" sz="2600" dirty="0"/>
              <a:t>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result = </a:t>
            </a:r>
            <a:r>
              <a:rPr lang="en-US" sz="2600" dirty="0" err="1"/>
              <a:t>int</a:t>
            </a:r>
            <a:r>
              <a:rPr lang="en-US" sz="2600" dirty="0"/>
              <a:t>(</a:t>
            </a:r>
            <a:r>
              <a:rPr lang="en-US" sz="2600" dirty="0" err="1"/>
              <a:t>input_str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return result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print('non-numeric value provided!')</a:t>
            </a:r>
          </a:p>
          <a:p>
            <a:endParaRPr lang="en-US" sz="2600" dirty="0"/>
          </a:p>
          <a:p>
            <a:r>
              <a:rPr lang="en-US" sz="2600" dirty="0"/>
              <a:t>print(convert('16'))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16</a:t>
            </a:r>
          </a:p>
          <a:p>
            <a:r>
              <a:rPr lang="en-US" sz="2600" dirty="0"/>
              <a:t>print(convert('</a:t>
            </a:r>
            <a:r>
              <a:rPr lang="en-US" sz="2600" dirty="0" err="1"/>
              <a:t>pesho</a:t>
            </a:r>
            <a:r>
              <a:rPr lang="en-US" sz="2600" dirty="0"/>
              <a:t>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raise </a:t>
            </a:r>
            <a:r>
              <a:rPr lang="en-US" sz="2600" i="1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print(convert('2'))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not execute</a:t>
            </a:r>
          </a:p>
        </p:txBody>
      </p:sp>
    </p:spTree>
    <p:extLst>
      <p:ext uri="{BB962C8B-B14F-4D97-AF65-F5344CB8AC3E}">
        <p14:creationId xmlns:p14="http://schemas.microsoft.com/office/powerpoint/2010/main" val="32087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Files and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3DA2-1047-49F4-9E62-C8B11A32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work with files,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open()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</a:t>
            </a:r>
          </a:p>
          <a:p>
            <a:pPr lvl="1"/>
            <a:r>
              <a:rPr lang="en-US" dirty="0"/>
              <a:t>Get info about a file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os.stat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Traverse Directories,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Raising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 dirty="0"/>
              <a:t> exceptions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D7F58-ACB7-4B86-BF9D-F6850AEE9441}"/>
              </a:ext>
            </a:extLst>
          </p:cNvPr>
          <p:cNvGrpSpPr/>
          <p:nvPr/>
        </p:nvGrpSpPr>
        <p:grpSpPr>
          <a:xfrm>
            <a:off x="9205435" y="4845764"/>
            <a:ext cx="2710641" cy="1305364"/>
            <a:chOff x="8803485" y="4845764"/>
            <a:chExt cx="2710641" cy="13053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C00BAD-2EC5-43AF-B6B9-4EAE9D4C1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Files, Directories and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EAB2D-9255-4FA1-B093-4E9D545467BB}"/>
              </a:ext>
            </a:extLst>
          </p:cNvPr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35884" y="4205103"/>
            <a:ext cx="9959128" cy="1568497"/>
          </a:xfrm>
        </p:spPr>
        <p:txBody>
          <a:bodyPr/>
          <a:lstStyle/>
          <a:p>
            <a:r>
              <a:rPr lang="en-US" dirty="0"/>
              <a:t>Working with Files and Directories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Stats, Renaming, Moving, Deleting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DFE153-81A4-4569-BD1B-E636CB080617}"/>
              </a:ext>
            </a:extLst>
          </p:cNvPr>
          <p:cNvGrpSpPr/>
          <p:nvPr/>
        </p:nvGrpSpPr>
        <p:grpSpPr>
          <a:xfrm>
            <a:off x="4341812" y="1702627"/>
            <a:ext cx="3505200" cy="2886375"/>
            <a:chOff x="3884612" y="2742360"/>
            <a:chExt cx="2828604" cy="23292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BBC55C-1054-4A7D-949B-048297C3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316287" y="2742360"/>
              <a:ext cx="1198321" cy="15862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7181B3-15DB-4403-8985-72C254A9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061115" y="2742360"/>
              <a:ext cx="1198321" cy="1586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BA49BB-64AE-4E8D-A95A-6A42C1282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790606" y="2742360"/>
              <a:ext cx="1198321" cy="15862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612899-804E-4298-9921-1402235B6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591356" y="2742360"/>
              <a:ext cx="1198321" cy="15862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1F3D0E-3581-4F67-8099-AF48DA2E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263345" y="2742360"/>
              <a:ext cx="1198321" cy="1586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8ABCC1-284E-4BE4-813C-32F4E951B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3917543" y="2742360"/>
              <a:ext cx="1198321" cy="1586238"/>
            </a:xfrm>
            <a:prstGeom prst="rect">
              <a:avLst/>
            </a:prstGeom>
          </p:spPr>
        </p:pic>
        <p:pic>
          <p:nvPicPr>
            <p:cNvPr id="1026" name="Picture 2" descr="Image result for directory icon">
              <a:extLst>
                <a:ext uri="{FF2B5EF4-FFF2-40B4-BE49-F238E27FC236}">
                  <a16:creationId xmlns:a16="http://schemas.microsoft.com/office/drawing/2014/main" id="{49A07725-7D86-4E35-A771-9B3950ADBD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3884612" y="3643566"/>
              <a:ext cx="2828604" cy="142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775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To work with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200" noProof="1"/>
              <a:t> in Python we must first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open()</a:t>
            </a:r>
            <a:r>
              <a:rPr lang="en-US" sz="3200" noProof="1"/>
              <a:t> it: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noProof="1"/>
          </a:p>
          <a:p>
            <a:pPr>
              <a:lnSpc>
                <a:spcPct val="100000"/>
              </a:lnSpc>
            </a:pPr>
            <a:endParaRPr lang="en-US" sz="3200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Access mode </a:t>
            </a:r>
            <a:r>
              <a:rPr lang="en-US" sz="3200" noProof="1"/>
              <a:t>(default: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read-only</a:t>
            </a:r>
            <a:r>
              <a:rPr lang="en-US" sz="3200" noProof="1"/>
              <a:t>):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-only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'w'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-only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dirty="0"/>
              <a:t> (creates file if it doesn’t exist)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'b'</a:t>
            </a:r>
            <a:r>
              <a:rPr lang="en-US" sz="3000" dirty="0"/>
              <a:t> is added, the file is opened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binary format (as bytes) (e.g.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rb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3000" dirty="0"/>
              <a:t> is added to the end, the file gets open in both modes (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read+write</a:t>
            </a:r>
            <a:r>
              <a:rPr lang="en-US" sz="3000" dirty="0"/>
              <a:t>, etc.)</a:t>
            </a:r>
          </a:p>
          <a:p>
            <a:pPr lvl="1">
              <a:lnSpc>
                <a:spcPct val="100000"/>
              </a:lnSpc>
            </a:pP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211" y="1738544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file_name</a:t>
            </a:r>
            <a:r>
              <a:rPr lang="en-US" sz="2800" dirty="0">
                <a:solidFill>
                  <a:schemeClr val="tx1"/>
                </a:solidFill>
              </a:rPr>
              <a:t> [,</a:t>
            </a:r>
            <a:r>
              <a:rPr lang="en-US" sz="2800" dirty="0" err="1">
                <a:solidFill>
                  <a:schemeClr val="tx1"/>
                </a:solidFill>
              </a:rPr>
              <a:t>access_mode</a:t>
            </a:r>
            <a:r>
              <a:rPr lang="en-US" sz="2800" dirty="0">
                <a:solidFill>
                  <a:schemeClr val="tx1"/>
                </a:solidFill>
              </a:rPr>
              <a:t>])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do stuff with file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F783-131A-40A8-BE08-2549B1B75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B121-76E2-4A3A-A9AA-1C846BC6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 file’s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contents</a:t>
            </a:r>
            <a:r>
              <a:rPr lang="en-US" dirty="0"/>
              <a:t>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file.read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To read line by line,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file.readline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738544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('text.txt'</a:t>
            </a:r>
            <a:r>
              <a:rPr lang="bg-BG" sz="2800" dirty="0">
                <a:solidFill>
                  <a:schemeClr val="tx1"/>
                </a:solidFill>
              </a:rPr>
              <a:t> '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bg-BG" sz="2800" dirty="0">
                <a:solidFill>
                  <a:schemeClr val="tx1"/>
                </a:solidFill>
              </a:rPr>
              <a:t>'</a:t>
            </a:r>
            <a:r>
              <a:rPr lang="en-US" sz="2800" dirty="0">
                <a:solidFill>
                  <a:schemeClr val="tx1"/>
                </a:solidFill>
              </a:rPr>
              <a:t>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f.read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A40125-1928-4186-BB86-B6B35D6C4894}"/>
              </a:ext>
            </a:extLst>
          </p:cNvPr>
          <p:cNvSpPr txBox="1">
            <a:spLocks/>
          </p:cNvSpPr>
          <p:nvPr/>
        </p:nvSpPr>
        <p:spPr>
          <a:xfrm>
            <a:off x="711211" y="3936298"/>
            <a:ext cx="10882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lines = []</a:t>
            </a:r>
          </a:p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('text.txt'</a:t>
            </a:r>
            <a:r>
              <a:rPr lang="bg-BG" sz="2800" dirty="0">
                <a:solidFill>
                  <a:schemeClr val="tx1"/>
                </a:solidFill>
              </a:rPr>
              <a:t> '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bg-BG" sz="2800" dirty="0">
                <a:solidFill>
                  <a:schemeClr val="tx1"/>
                </a:solidFill>
              </a:rPr>
              <a:t>'</a:t>
            </a:r>
            <a:r>
              <a:rPr lang="en-US" sz="2800" dirty="0">
                <a:solidFill>
                  <a:schemeClr val="tx1"/>
                </a:solidFill>
              </a:rPr>
              <a:t>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lines.append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  <a:r>
              <a:rPr lang="bg-BG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  while line is not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''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</a:t>
            </a:r>
            <a:r>
              <a:rPr lang="en-US" sz="2800" dirty="0" err="1">
                <a:solidFill>
                  <a:schemeClr val="tx1"/>
                </a:solidFill>
              </a:rPr>
              <a:t>lines.append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f.readline</a:t>
            </a:r>
            <a:r>
              <a:rPr lang="en-US" sz="2800" dirty="0">
                <a:solidFill>
                  <a:schemeClr val="tx1"/>
                </a:solidFill>
              </a:rPr>
              <a:t>())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F783-131A-40A8-BE08-2549B1B75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B121-76E2-4A3A-A9AA-1C846BC6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to a file,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writelines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(list)</a:t>
            </a:r>
            <a:r>
              <a:rPr lang="en-US" dirty="0"/>
              <a:t> to write a list of strings:</a:t>
            </a:r>
          </a:p>
          <a:p>
            <a:pPr lvl="1"/>
            <a:r>
              <a:rPr lang="en-US" dirty="0"/>
              <a:t>Iterates over list and calls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write()</a:t>
            </a:r>
            <a:r>
              <a:rPr lang="en-US" dirty="0"/>
              <a:t> on each element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very slow!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738544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('text2.txt', 'w')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('Hello\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nThere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!')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D7B975-606F-41E9-96DC-DE94751F0356}"/>
              </a:ext>
            </a:extLst>
          </p:cNvPr>
          <p:cNvGrpSpPr/>
          <p:nvPr/>
        </p:nvGrpSpPr>
        <p:grpSpPr>
          <a:xfrm>
            <a:off x="9371011" y="1756798"/>
            <a:ext cx="2222400" cy="1492517"/>
            <a:chOff x="9371011" y="1756798"/>
            <a:chExt cx="2222400" cy="1492517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AA9F934-580D-44A5-9D3C-8390C9F371FB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There!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853BB813-BB47-404C-97AB-68A34421F725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text2.txt</a:t>
              </a:r>
            </a:p>
          </p:txBody>
        </p:sp>
      </p:grp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A12F30-E6E9-49A9-BA4D-3F8DDCA2C3B0}"/>
              </a:ext>
            </a:extLst>
          </p:cNvPr>
          <p:cNvSpPr txBox="1">
            <a:spLocks/>
          </p:cNvSpPr>
          <p:nvPr/>
        </p:nvSpPr>
        <p:spPr>
          <a:xfrm>
            <a:off x="711211" y="4707986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('text2.txt', 'w')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f.writelines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(['Hello\n', 'There!'])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5266E2-7DC0-4FF7-9B07-61ADD9AD32BE}"/>
              </a:ext>
            </a:extLst>
          </p:cNvPr>
          <p:cNvGrpSpPr/>
          <p:nvPr/>
        </p:nvGrpSpPr>
        <p:grpSpPr>
          <a:xfrm>
            <a:off x="9371011" y="4707986"/>
            <a:ext cx="2222400" cy="1492517"/>
            <a:chOff x="9371011" y="1756798"/>
            <a:chExt cx="2222400" cy="1492517"/>
          </a:xfrm>
        </p:grpSpPr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34CAE099-475D-432E-9E86-4872A13CBB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There!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AD1C3882-961D-49A7-87BE-182A5355C3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text2.txt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file.closed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if file is closed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file.mode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</a:t>
            </a:r>
            <a:r>
              <a:rPr lang="en-US" dirty="0"/>
              <a:t> the file has been opened in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file.name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Object Attributes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08012" y="4395501"/>
            <a:ext cx="109728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info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/>
              <a:t>('info.txt', 'w+')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Read+Write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 access mode</a:t>
            </a:r>
          </a:p>
          <a:p>
            <a:r>
              <a:rPr lang="en-US" sz="2800" dirty="0"/>
              <a:t>print('Name:',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info.name</a:t>
            </a:r>
            <a:r>
              <a:rPr lang="en-US" sz="2800" dirty="0"/>
              <a:t>)</a:t>
            </a:r>
          </a:p>
          <a:p>
            <a:r>
              <a:rPr lang="en-US" sz="2800" dirty="0"/>
              <a:t>print('Mode:',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info.mode</a:t>
            </a:r>
            <a:r>
              <a:rPr lang="en-US" sz="2800" dirty="0"/>
              <a:t>)</a:t>
            </a:r>
          </a:p>
          <a:p>
            <a:r>
              <a:rPr lang="en-US" sz="2800" dirty="0"/>
              <a:t>print('Is the file opened:',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info.closed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lines </a:t>
            </a:r>
            <a:r>
              <a:rPr lang="en-US" dirty="0"/>
              <a:t>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6BE616-AE1C-4732-B2F4-D4DD0A23EBAE}"/>
              </a:ext>
            </a:extLst>
          </p:cNvPr>
          <p:cNvGrpSpPr/>
          <p:nvPr/>
        </p:nvGrpSpPr>
        <p:grpSpPr>
          <a:xfrm>
            <a:off x="400801" y="2415133"/>
            <a:ext cx="11387222" cy="3483210"/>
            <a:chOff x="608012" y="2415133"/>
            <a:chExt cx="11387222" cy="3483210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608012" y="2971800"/>
              <a:ext cx="5596022" cy="2926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effectLst/>
                  <a:latin typeface="+mj-lt"/>
                </a:rPr>
                <a:t>Two households, both alike in dignity,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From ancient grudge break to new mutiny,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From forth the fatal loins of these two foes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A pair of star-</a:t>
              </a:r>
              <a:r>
                <a:rPr lang="en-US" sz="2200" dirty="0" err="1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cross'd</a:t>
              </a:r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Whose </a:t>
              </a:r>
              <a:r>
                <a:rPr lang="en-US" sz="2200" dirty="0" err="1">
                  <a:effectLst/>
                  <a:latin typeface="+mj-lt"/>
                </a:rPr>
                <a:t>misadventured</a:t>
              </a:r>
              <a:r>
                <a:rPr lang="en-US" sz="2200" dirty="0">
                  <a:effectLst/>
                  <a:latin typeface="+mj-lt"/>
                </a:rPr>
                <a:t> piteous overthrows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78B0EB41-9206-4DAF-BA3F-BAA1788E19BD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971800"/>
              <a:ext cx="5519823" cy="1633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A pair of star-</a:t>
              </a:r>
              <a:r>
                <a:rPr lang="en-US" sz="2200" dirty="0" err="1">
                  <a:effectLst/>
                  <a:latin typeface="+mj-lt"/>
                </a:rPr>
                <a:t>cross'd</a:t>
              </a:r>
              <a:r>
                <a:rPr lang="en-US" sz="2200" dirty="0"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792905C6-FAA3-4DD2-B51C-BCE43E4D914A}"/>
                </a:ext>
              </a:extLst>
            </p:cNvPr>
            <p:cNvSpPr txBox="1">
              <a:spLocks/>
            </p:cNvSpPr>
            <p:nvPr/>
          </p:nvSpPr>
          <p:spPr>
            <a:xfrm>
              <a:off x="608012" y="2415133"/>
              <a:ext cx="5596022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lines.txt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BBFF5A14-452F-4BFA-9EBA-A53D87856BDF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415133"/>
              <a:ext cx="5519823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odd-lines.txt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1691</Words>
  <Application>Microsoft Office PowerPoint</Application>
  <PresentationFormat>Custom</PresentationFormat>
  <Paragraphs>281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Files and Errors</vt:lpstr>
      <vt:lpstr>Table of Contents</vt:lpstr>
      <vt:lpstr>Questions?</vt:lpstr>
      <vt:lpstr>Working with Files and Directories</vt:lpstr>
      <vt:lpstr>Opening Files</vt:lpstr>
      <vt:lpstr>Reading from Files</vt:lpstr>
      <vt:lpstr>Writing to Files</vt:lpstr>
      <vt:lpstr>File Object Attributes</vt:lpstr>
      <vt:lpstr>Problem: Odd Lines</vt:lpstr>
      <vt:lpstr>Solution: Odd Lines</vt:lpstr>
      <vt:lpstr>Solution: Odd Lines</vt:lpstr>
      <vt:lpstr>Problem: Insert Line Numbers</vt:lpstr>
      <vt:lpstr>Solution: Line Numbers</vt:lpstr>
      <vt:lpstr>Inspecting Files with os.stat()</vt:lpstr>
      <vt:lpstr>Renaming and Deleting Files</vt:lpstr>
      <vt:lpstr>Working with Directories</vt:lpstr>
      <vt:lpstr>Basic Directory Operations</vt:lpstr>
      <vt:lpstr>Listing Directory Contents</vt:lpstr>
      <vt:lpstr>Problem: Calculate Folder Size</vt:lpstr>
      <vt:lpstr>Solution: Calculate Folder Size</vt:lpstr>
      <vt:lpstr>Errors and Exceptions</vt:lpstr>
      <vt:lpstr>Errors and Exceptions</vt:lpstr>
      <vt:lpstr>Raising Exceptions Manually</vt:lpstr>
      <vt:lpstr>Handling Exceptions</vt:lpstr>
      <vt:lpstr>Files and Errors</vt:lpstr>
      <vt:lpstr>Summary</vt:lpstr>
      <vt:lpstr>Files, Directories and Exceptions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Vladimir Damyanovski</cp:lastModifiedBy>
  <cp:revision>277</cp:revision>
  <dcterms:created xsi:type="dcterms:W3CDTF">2014-01-02T17:00:34Z</dcterms:created>
  <dcterms:modified xsi:type="dcterms:W3CDTF">2018-02-08T20:55:34Z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