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593" r:id="rId3"/>
    <p:sldId id="594" r:id="rId4"/>
    <p:sldId id="601" r:id="rId5"/>
    <p:sldId id="629" r:id="rId6"/>
    <p:sldId id="600" r:id="rId7"/>
    <p:sldId id="537" r:id="rId8"/>
    <p:sldId id="538" r:id="rId9"/>
    <p:sldId id="542" r:id="rId10"/>
    <p:sldId id="545" r:id="rId11"/>
    <p:sldId id="623" r:id="rId12"/>
    <p:sldId id="626" r:id="rId13"/>
    <p:sldId id="548" r:id="rId14"/>
    <p:sldId id="550" r:id="rId15"/>
    <p:sldId id="552" r:id="rId16"/>
    <p:sldId id="553" r:id="rId17"/>
    <p:sldId id="627" r:id="rId18"/>
    <p:sldId id="624" r:id="rId19"/>
    <p:sldId id="554" r:id="rId20"/>
    <p:sldId id="555" r:id="rId21"/>
    <p:sldId id="589" r:id="rId22"/>
    <p:sldId id="591" r:id="rId23"/>
    <p:sldId id="631" r:id="rId24"/>
    <p:sldId id="514" r:id="rId25"/>
    <p:sldId id="632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4"/>
            <p14:sldId id="601"/>
          </p14:sldIdLst>
        </p14:section>
        <p14:section name="Strings" id="{FFABAE1C-6DD7-4C2C-8F4E-4384CCAFF100}">
          <p14:sldIdLst>
            <p14:sldId id="629"/>
            <p14:sldId id="600"/>
          </p14:sldIdLst>
        </p14:section>
        <p14:section name="Manipulating Strings" id="{4F292909-1B7D-40DF-82DD-66B412164F61}">
          <p14:sldIdLst>
            <p14:sldId id="537"/>
            <p14:sldId id="538"/>
            <p14:sldId id="542"/>
            <p14:sldId id="545"/>
            <p14:sldId id="623"/>
            <p14:sldId id="626"/>
            <p14:sldId id="548"/>
            <p14:sldId id="550"/>
            <p14:sldId id="552"/>
            <p14:sldId id="553"/>
            <p14:sldId id="627"/>
            <p14:sldId id="624"/>
            <p14:sldId id="554"/>
            <p14:sldId id="555"/>
            <p14:sldId id="589"/>
          </p14:sldIdLst>
        </p14:section>
        <p14:section name="Conclusion" id="{9286E23B-2FC3-40A0-8C1A-42589FB25A33}">
          <p14:sldIdLst>
            <p14:sldId id="591"/>
            <p14:sldId id="631"/>
            <p14:sldId id="514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 varScale="1">
        <p:scale>
          <a:sx n="79" d="100"/>
          <a:sy n="79" d="100"/>
        </p:scale>
        <p:origin x="120" y="2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19-Feb-18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70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1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6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85BBE-709B-4E85-A6AC-CEC4683C31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564A4-EE57-4C76-B74E-96E7A40F3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4B4608-8A4F-4E4F-93FE-440A40C44BA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566BF2-B76C-461E-B7E7-B2CEA5566CC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07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Strings and Text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DDB7C-9630-4DE1-BF6D-745FAC04B4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86A406-E0FE-47DA-993C-F6370BBB87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Count Substring Occurrences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</a:t>
            </a:r>
          </a:p>
          <a:p>
            <a:pPr lvl="1"/>
            <a:r>
              <a:rPr lang="en-US" dirty="0"/>
              <a:t>Find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</a:t>
            </a:r>
            <a:r>
              <a:rPr lang="en-US" dirty="0"/>
              <a:t> that pattern is in the text.</a:t>
            </a:r>
          </a:p>
          <a:p>
            <a:pPr lvl="2"/>
            <a:r>
              <a:rPr lang="en-US" dirty="0"/>
              <a:t>Overlapping is allowed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D947E-6AEC-49D7-828E-FF018803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E97C58-8F5C-4BCA-92EE-C49398A5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1">
            <a:extLst>
              <a:ext uri="{FF2B5EF4-FFF2-40B4-BE49-F238E27FC236}">
                <a16:creationId xmlns:a16="http://schemas.microsoft.com/office/drawing/2014/main" id="{FE04F8DC-23E7-414B-810B-06FBD03D6FC3}"/>
              </a:ext>
            </a:extLst>
          </p:cNvPr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B0391-6937-44AB-9804-7F5F0161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15192-06C3-4D72-BACA-23C647A4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54887659-4F24-4B26-BCCB-A6F4E91466F3}"/>
              </a:ext>
            </a:extLst>
          </p:cNvPr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1FB27-2A2E-4126-855C-9C09ACA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57A721-7AA8-4EBA-AF98-1F5715E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90B18CA6-D0E3-4DD5-9772-67B4A4B70FAB}"/>
              </a:ext>
            </a:extLst>
          </p:cNvPr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1E762-7668-4A60-9501-C91D3937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40EE8A-1CD6-4757-892D-4504FA57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69090-9E27-4ACB-BF54-979D5452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39046C-5B52-42A1-BE8A-55313DE5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6A2C63-09AE-4E36-A892-194796AE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7B9BB-BCD1-475F-B9B0-7B861E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661D7-58AC-4879-A052-B8DCE4B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5FD69-2CEC-46CF-A34B-45081408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9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en-GB" dirty="0"/>
              <a:t>Solution: Count Substring occurrences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523" y="1219200"/>
            <a:ext cx="11425778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text, lookup_text = input(),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occurrences, current_index = 0,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current_index !=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current_index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(lookup_text,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not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occurrences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current_index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print(occurrences)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325569E-43F0-478F-A50D-34490360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423" y="2483527"/>
            <a:ext cx="2209800" cy="609600"/>
          </a:xfrm>
          <a:prstGeom prst="wedgeRoundRectCallout">
            <a:avLst>
              <a:gd name="adj1" fmla="val -37206"/>
              <a:gd name="adj2" fmla="val 117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starting index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1"/>
            <a:ext cx="11049000" cy="56546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substrings from a string,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str[startIndex:startIndex + length]</a:t>
            </a:r>
          </a:p>
          <a:p>
            <a:pPr lvl="1">
              <a:lnSpc>
                <a:spcPct val="100000"/>
              </a:lnSpc>
              <a:spcAft>
                <a:spcPts val="3600"/>
              </a:spcAft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str[startIndex:]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2391804"/>
            <a:ext cx="101473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r"C:\Pics\Rila200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filename[8:16]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Rila200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3978416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"C:\\Pics\\Summer2009.jpg"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_а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nd_extension = filename[8:]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name_and_extension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8613"/>
              </p:ext>
            </p:extLst>
          </p:nvPr>
        </p:nvGraphicFramePr>
        <p:xfrm>
          <a:off x="2023270" y="5573164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 animBg="1"/>
      <p:bldP spid="607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split a string by given separator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  <a:endParaRPr lang="en-US" sz="3000" dirty="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2057400"/>
            <a:ext cx="106680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listOfBeers = "Amstel, Zagorka, Tuborg, Becks"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print("Available beers are:")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beer in beers: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print(beer)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572000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/>
              <a:t>Other String Operations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7648" y="5754968"/>
            <a:ext cx="10873528" cy="688256"/>
          </a:xfrm>
        </p:spPr>
        <p:txBody>
          <a:bodyPr/>
          <a:lstStyle/>
          <a:p>
            <a:r>
              <a:rPr lang="en-US" dirty="0"/>
              <a:t>Replacing, Deleting Substrings, Changing Case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1" y="1524000"/>
            <a:ext cx="4229523" cy="2819400"/>
          </a:xfrm>
          <a:prstGeom prst="roundRect">
            <a:avLst>
              <a:gd name="adj" fmla="val 9740"/>
            </a:avLst>
          </a:prstGeom>
        </p:spPr>
      </p:pic>
    </p:spTree>
    <p:extLst>
      <p:ext uri="{BB962C8B-B14F-4D97-AF65-F5344CB8AC3E}">
        <p14:creationId xmlns:p14="http://schemas.microsoft.com/office/powerpoint/2010/main" val="141212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 term)</a:t>
            </a:r>
            <a:r>
              <a:rPr lang="en-US" sz="3200" dirty="0"/>
              <a:t> – replaces all occurrences of given string with another (resulting in a new string)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sz="3200" dirty="0"/>
              <a:t> (or replacing) part of a string (with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sz="3200" dirty="0"/>
              <a:t>):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7164" y="2269389"/>
            <a:ext cx="108982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cocktail = "Vodka + Martini + Cherry";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Vodka and Martini and Cherry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FD3F98-275C-4854-8D02-8EBF2FDD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" y="4419600"/>
            <a:ext cx="108982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text should be removed)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there!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[:5]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[-7:]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print(some_str)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hello there!</a:t>
            </a:r>
          </a:p>
        </p:txBody>
      </p:sp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Text filter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text.</a:t>
            </a:r>
          </a:p>
          <a:p>
            <a:pPr lvl="2"/>
            <a:r>
              <a:rPr lang="en-US" dirty="0"/>
              <a:t>You should replace</a:t>
            </a:r>
            <a:r>
              <a:rPr lang="bg-BG" dirty="0"/>
              <a:t> </a:t>
            </a:r>
            <a:r>
              <a:rPr lang="en-GB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US" dirty="0"/>
              <a:t> to the word's length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21566" y="3175096"/>
            <a:ext cx="76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Linux, Windows</a:t>
            </a:r>
          </a:p>
          <a:p>
            <a:r>
              <a:rPr lang="en-US" dirty="0"/>
              <a:t>It is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, it is GNU/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636797" y="462177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7612" y="5219259"/>
            <a:ext cx="7634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is 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, it is GNU/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E852B-2D9F-438F-8515-40B3D66A3BFC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B0A6A5-82BD-4E91-A70B-737268C5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str.replace()</a:t>
            </a:r>
            <a:r>
              <a:rPr lang="en-US" noProof="1"/>
              <a:t> to filter text: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6000"/>
            <a:ext cx="11353800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banned_words = input().split(', 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word in banned_words: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 = text.replace(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len(word)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print(text)</a:t>
            </a: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various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case changing</a:t>
            </a:r>
            <a:r>
              <a:rPr lang="en-US" sz="3200" dirty="0"/>
              <a:t> methods: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22950" y="1842979"/>
            <a:ext cx="11243462" cy="41919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"on GREEN Dolphin Straße"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 = text.lower()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= text.upper()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titlecase = text.title()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   = text.capitalize()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casefold  = text.casefold()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caseswap  = text.swapcase()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str.strip()</a:t>
            </a:r>
            <a:r>
              <a:rPr lang="en-US" sz="3000" noProof="1">
                <a:latin typeface="+mj-lt"/>
                <a:cs typeface="Consolas" pitchFamily="49" charset="0"/>
              </a:rPr>
              <a:t> – trims whitespaces at start and end of string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str.rstrip()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830339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 example of white space    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"example of white space"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0589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\t\nHello!!! \n"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"Hello"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36277"/>
            <a:ext cx="1059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C#   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"C#   "</a:t>
            </a:r>
          </a:p>
        </p:txBody>
      </p:sp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String?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Comparing, Concatenating, Searching</a:t>
            </a:r>
          </a:p>
          <a:p>
            <a:pPr lvl="1">
              <a:lnSpc>
                <a:spcPts val="4000"/>
              </a:lnSpc>
            </a:pPr>
            <a:r>
              <a:rPr lang="en-US" dirty="0"/>
              <a:t>Extracting Substrings, Splitting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Building and Modifying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</a:t>
            </a:r>
            <a:r>
              <a:rPr lang="bg-BG" dirty="0"/>
              <a:t> +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1421EC4-DB93-4F78-B45F-930B58122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99FDEF15-C17E-4BF7-8293-E25C4D209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A89BBD6-B658-4847-818D-E99AF4AB6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9AD53-A6AC-4771-A5E0-4F581E78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Strings are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/>
              <a:t> sequences of </a:t>
            </a:r>
            <a:br>
              <a:rPr lang="en-US" sz="3600" dirty="0"/>
            </a:br>
            <a:r>
              <a:rPr lang="en-US" sz="3600" dirty="0"/>
              <a:t>characters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Changes to the string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creates a new object</a:t>
            </a:r>
            <a:r>
              <a:rPr lang="en-US" noProof="1"/>
              <a:t>, </a:t>
            </a:r>
            <a:br>
              <a:rPr lang="en-US" noProof="1"/>
            </a:br>
            <a:r>
              <a:rPr lang="en-US" noProof="1"/>
              <a:t>instead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modifying</a:t>
            </a:r>
            <a:r>
              <a:rPr lang="en-US" noProof="1"/>
              <a:t> the old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Comparing strings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noProof="1"/>
              <a:t> operators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Replacing, deleting substrings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Case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72F1F-689E-4F94-8076-9B0CE5D1B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Text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981200"/>
            <a:ext cx="11804822" cy="308204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sz="115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70525"/>
            <a:ext cx="8938472" cy="8206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3255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str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36" y="1584325"/>
            <a:ext cx="705322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1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String objects contain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sz="3600" dirty="0"/>
              <a:t>(read-only) sequence of characters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r>
              <a:rPr lang="en-US" sz="3600" dirty="0"/>
              <a:t>Before initializing, a string variable has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'' </a:t>
            </a:r>
            <a:r>
              <a:rPr lang="en-US" sz="3600" dirty="0"/>
              <a:t>value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pic>
        <p:nvPicPr>
          <p:cNvPr id="2054" name="Picture 6" descr="Image result for string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97" y="2057400"/>
            <a:ext cx="5719454" cy="23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xfrm>
            <a:off x="1626222" y="4441336"/>
            <a:ext cx="8938472" cy="8206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222" y="5287510"/>
            <a:ext cx="8938472" cy="1339204"/>
          </a:xfrm>
        </p:spPr>
        <p:txBody>
          <a:bodyPr/>
          <a:lstStyle/>
          <a:p>
            <a:r>
              <a:rPr lang="en-US" dirty="0"/>
              <a:t>Comparing, Concatenating, Searching, Extracting Substrings, Splitting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8812" y="914400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4374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compare two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Case-sensitive: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dirty="0"/>
              <a:t> checks the strings’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 order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2" y="2443620"/>
            <a:ext cx="30511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 str2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&gt;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==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AA1ACD-4A40-47B0-9EED-D09D807E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02" y="2480871"/>
            <a:ext cx="5715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 str2.lower()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&gt;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==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988F0-099E-411D-B133-899C933D4C07}"/>
              </a:ext>
            </a:extLst>
          </p:cNvPr>
          <p:cNvSpPr/>
          <p:nvPr/>
        </p:nvSpPr>
        <p:spPr>
          <a:xfrm>
            <a:off x="4951321" y="1896096"/>
            <a:ext cx="3199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Case-insensitive: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65537A-3022-4AC4-B697-BF7FC6F5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2578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'bobby'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True (a (97) &gt; b (98))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'ali'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False (second string is shorter)</a:t>
            </a:r>
          </a:p>
        </p:txBody>
      </p:sp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43001"/>
            <a:ext cx="112632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concatenate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Any object can be appended to a string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065212" y="2408149"/>
            <a:ext cx="10058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' '.join('hi', 'gosho')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hi gosho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1065212" y="3632384"/>
            <a:ext cx="10058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1065212" y="5315004"/>
            <a:ext cx="10058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name + " " + str(age) #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90" grpId="0" animBg="1"/>
      <p:bldP spid="477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45573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Finding a character or substring within given string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 occurrence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noProof="1"/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r>
              <a:rPr lang="en-US" noProof="1"/>
              <a:t> if there is no match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 occurrence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str.index(term)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str.index(term)</a:t>
            </a:r>
            <a:r>
              <a:rPr lang="en-US" noProof="1"/>
              <a:t> work identically except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index()</a:t>
            </a:r>
            <a:r>
              <a:rPr lang="en-US" noProof="1"/>
              <a:t> throws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ValueError</a:t>
            </a:r>
            <a:r>
              <a:rPr lang="en-US" noProof="1"/>
              <a:t> if the string is not found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2345" y="2660224"/>
            <a:ext cx="10210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= "vasko@gmail.org"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 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 # 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12811" y="4589016"/>
            <a:ext cx="102108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verse = "To be or not to be.."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 = verse.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 # 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146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1446</Words>
  <Application>Microsoft Office PowerPoint</Application>
  <PresentationFormat>Custom</PresentationFormat>
  <Paragraphs>276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Strings and Text Processing</vt:lpstr>
      <vt:lpstr>Table of Contents</vt:lpstr>
      <vt:lpstr>Questions</vt:lpstr>
      <vt:lpstr>Strings</vt:lpstr>
      <vt:lpstr>What is a String?</vt:lpstr>
      <vt:lpstr>Manipulating Strings</vt:lpstr>
      <vt:lpstr>Comparing Strings</vt:lpstr>
      <vt:lpstr>Concatenating Strings</vt:lpstr>
      <vt:lpstr>Searching in Strings</vt:lpstr>
      <vt:lpstr>Problem: Count Substring Occurrences</vt:lpstr>
      <vt:lpstr>Solution: Count Substring occurrences</vt:lpstr>
      <vt:lpstr>Extracting Substrings</vt:lpstr>
      <vt:lpstr>Splitting Strings</vt:lpstr>
      <vt:lpstr>Other String Operations</vt:lpstr>
      <vt:lpstr>Replacing and Deleting Substrings</vt:lpstr>
      <vt:lpstr>Problem: Text filter</vt:lpstr>
      <vt:lpstr>Solution: Text Filter</vt:lpstr>
      <vt:lpstr>Changing Character Casing</vt:lpstr>
      <vt:lpstr>Trimming White Space</vt:lpstr>
      <vt:lpstr>String Operations</vt:lpstr>
      <vt:lpstr>Summary</vt:lpstr>
      <vt:lpstr>Strings and Text Processing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2018-02-19T11:02:48Z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