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3"/>
  </p:notesMasterIdLst>
  <p:sldIdLst>
    <p:sldId id="257" r:id="rId5"/>
    <p:sldId id="260" r:id="rId6"/>
    <p:sldId id="261" r:id="rId7"/>
    <p:sldId id="258" r:id="rId8"/>
    <p:sldId id="259" r:id="rId9"/>
    <p:sldId id="262" r:id="rId10"/>
    <p:sldId id="274" r:id="rId11"/>
    <p:sldId id="263" r:id="rId12"/>
    <p:sldId id="264" r:id="rId13"/>
    <p:sldId id="267" r:id="rId14"/>
    <p:sldId id="270" r:id="rId15"/>
    <p:sldId id="271" r:id="rId16"/>
    <p:sldId id="265" r:id="rId17"/>
    <p:sldId id="275" r:id="rId18"/>
    <p:sldId id="276" r:id="rId19"/>
    <p:sldId id="273" r:id="rId20"/>
    <p:sldId id="277" r:id="rId21"/>
    <p:sldId id="280" r:id="rId22"/>
  </p:sldIdLst>
  <p:sldSz cx="10080625" cy="567055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CBD34B0-175C-467C-8EE0-6F4D0ED99BD1}" type="datetimeFigureOut">
              <a:rPr lang="en-US" smtClean="0"/>
              <a:t>05/09/23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2662667-7648-4074-BE69-4E170A5A10FC}" type="slidenum">
              <a:rPr lang="en-US" smtClean="0"/>
              <a:t>‹#›</a:t>
            </a:fld>
            <a:endParaRPr lang="en-US"/>
          </a:p>
        </p:txBody>
      </p:sp>
    </p:spTree>
    <p:extLst>
      <p:ext uri="{BB962C8B-B14F-4D97-AF65-F5344CB8AC3E}">
        <p14:creationId xmlns:p14="http://schemas.microsoft.com/office/powerpoint/2010/main" val="245704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2"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4"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16"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7"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2"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3"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5"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26"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27"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29"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1"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3"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134"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3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138"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139"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41"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2"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3"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144"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5"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146"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59" name="PlaceHolder 2"/>
          <p:cNvSpPr>
            <a:spLocks noGrp="1"/>
          </p:cNvSpPr>
          <p:nvPr>
            <p:ph type="subTitle"/>
          </p:nvPr>
        </p:nvSpPr>
        <p:spPr>
          <a:xfrm>
            <a:off x="504000" y="1326600"/>
            <a:ext cx="907164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1" name="PlaceHolder 2"/>
          <p:cNvSpPr>
            <a:spLocks noGrp="1"/>
          </p:cNvSpPr>
          <p:nvPr>
            <p:ph type="body"/>
          </p:nvPr>
        </p:nvSpPr>
        <p:spPr>
          <a:xfrm>
            <a:off x="504000" y="1326600"/>
            <a:ext cx="907164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3"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6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6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6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7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2"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7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4"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76"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77"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78"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0" name="PlaceHolder 2"/>
          <p:cNvSpPr>
            <a:spLocks noGrp="1"/>
          </p:cNvSpPr>
          <p:nvPr>
            <p:ph type="body"/>
          </p:nvPr>
        </p:nvSpPr>
        <p:spPr>
          <a:xfrm>
            <a:off x="504000" y="1326600"/>
            <a:ext cx="9071640" cy="1568160"/>
          </a:xfrm>
          <a:prstGeom prst="rect">
            <a:avLst/>
          </a:prstGeom>
        </p:spPr>
        <p:txBody>
          <a:bodyPr lIns="0" tIns="0" rIns="0" bIns="0">
            <a:normAutofit/>
          </a:bodyPr>
          <a:lstStyle/>
          <a:p>
            <a:endParaRPr lang="en-US" sz="3530" b="0" strike="noStrike" spc="-1">
              <a:latin typeface="Arial"/>
            </a:endParaRPr>
          </a:p>
        </p:txBody>
      </p:sp>
      <p:sp>
        <p:nvSpPr>
          <p:cNvPr id="81" name="PlaceHolder 3"/>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8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8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
        <p:nvSpPr>
          <p:cNvPr id="86"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88" name="PlaceHolder 2"/>
          <p:cNvSpPr>
            <a:spLocks noGrp="1"/>
          </p:cNvSpPr>
          <p:nvPr>
            <p:ph type="body"/>
          </p:nvPr>
        </p:nvSpPr>
        <p:spPr>
          <a:xfrm>
            <a:off x="504000" y="1326600"/>
            <a:ext cx="2920680" cy="1568160"/>
          </a:xfrm>
          <a:prstGeom prst="rect">
            <a:avLst/>
          </a:prstGeom>
        </p:spPr>
        <p:txBody>
          <a:bodyPr lIns="0" tIns="0" rIns="0" bIns="0">
            <a:normAutofit/>
          </a:bodyPr>
          <a:lstStyle/>
          <a:p>
            <a:endParaRPr lang="en-US" sz="3530" b="0" strike="noStrike" spc="-1">
              <a:latin typeface="Arial"/>
            </a:endParaRPr>
          </a:p>
        </p:txBody>
      </p:sp>
      <p:sp>
        <p:nvSpPr>
          <p:cNvPr id="89" name="PlaceHolder 3"/>
          <p:cNvSpPr>
            <a:spLocks noGrp="1"/>
          </p:cNvSpPr>
          <p:nvPr>
            <p:ph type="body"/>
          </p:nvPr>
        </p:nvSpPr>
        <p:spPr>
          <a:xfrm>
            <a:off x="3571200" y="1326600"/>
            <a:ext cx="2920680" cy="1568160"/>
          </a:xfrm>
          <a:prstGeom prst="rect">
            <a:avLst/>
          </a:prstGeom>
        </p:spPr>
        <p:txBody>
          <a:bodyPr lIns="0" tIns="0" rIns="0" bIns="0">
            <a:normAutofit/>
          </a:bodyPr>
          <a:lstStyle/>
          <a:p>
            <a:endParaRPr lang="en-US" sz="3530" b="0" strike="noStrike" spc="-1">
              <a:latin typeface="Arial"/>
            </a:endParaRPr>
          </a:p>
        </p:txBody>
      </p:sp>
      <p:sp>
        <p:nvSpPr>
          <p:cNvPr id="90" name="PlaceHolder 4"/>
          <p:cNvSpPr>
            <a:spLocks noGrp="1"/>
          </p:cNvSpPr>
          <p:nvPr>
            <p:ph type="body"/>
          </p:nvPr>
        </p:nvSpPr>
        <p:spPr>
          <a:xfrm>
            <a:off x="6638040" y="1326600"/>
            <a:ext cx="2920680" cy="1568160"/>
          </a:xfrm>
          <a:prstGeom prst="rect">
            <a:avLst/>
          </a:prstGeom>
        </p:spPr>
        <p:txBody>
          <a:bodyPr lIns="0" tIns="0" rIns="0" bIns="0">
            <a:normAutofit/>
          </a:bodyPr>
          <a:lstStyle/>
          <a:p>
            <a:endParaRPr lang="en-US" sz="3530" b="0" strike="noStrike" spc="-1">
              <a:latin typeface="Arial"/>
            </a:endParaRPr>
          </a:p>
        </p:txBody>
      </p:sp>
      <p:sp>
        <p:nvSpPr>
          <p:cNvPr id="91" name="PlaceHolder 5"/>
          <p:cNvSpPr>
            <a:spLocks noGrp="1"/>
          </p:cNvSpPr>
          <p:nvPr>
            <p:ph type="body"/>
          </p:nvPr>
        </p:nvSpPr>
        <p:spPr>
          <a:xfrm>
            <a:off x="5040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2" name="PlaceHolder 6"/>
          <p:cNvSpPr>
            <a:spLocks noGrp="1"/>
          </p:cNvSpPr>
          <p:nvPr>
            <p:ph type="body"/>
          </p:nvPr>
        </p:nvSpPr>
        <p:spPr>
          <a:xfrm>
            <a:off x="3571200" y="3044160"/>
            <a:ext cx="2920680" cy="1568160"/>
          </a:xfrm>
          <a:prstGeom prst="rect">
            <a:avLst/>
          </a:prstGeom>
        </p:spPr>
        <p:txBody>
          <a:bodyPr lIns="0" tIns="0" rIns="0" bIns="0">
            <a:normAutofit/>
          </a:bodyPr>
          <a:lstStyle/>
          <a:p>
            <a:endParaRPr lang="en-US" sz="3530" b="0" strike="noStrike" spc="-1">
              <a:latin typeface="Arial"/>
            </a:endParaRPr>
          </a:p>
        </p:txBody>
      </p:sp>
      <p:sp>
        <p:nvSpPr>
          <p:cNvPr id="93" name="PlaceHolder 7"/>
          <p:cNvSpPr>
            <a:spLocks noGrp="1"/>
          </p:cNvSpPr>
          <p:nvPr>
            <p:ph type="body"/>
          </p:nvPr>
        </p:nvSpPr>
        <p:spPr>
          <a:xfrm>
            <a:off x="6638040" y="3044160"/>
            <a:ext cx="292068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66520" y="339480"/>
            <a:ext cx="8346240" cy="35892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530" b="0" strike="noStrike" spc="-1">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530" b="0" strike="noStrike" spc="-1">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66520" y="339480"/>
            <a:ext cx="8346240" cy="774000"/>
          </a:xfrm>
          <a:prstGeom prst="rect">
            <a:avLst/>
          </a:prstGeom>
        </p:spPr>
        <p:txBody>
          <a:bodyPr lIns="0" tIns="0" rIns="0" bIns="0" anchor="ctr">
            <a:noAutofit/>
          </a:bodyPr>
          <a:lstStyle/>
          <a:p>
            <a:pPr algn="ctr"/>
            <a:endParaRPr lang="en-US" sz="4850" b="0" strike="noStrike" spc="-1">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530" b="0" strike="noStrike" spc="-1">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530" b="0" strike="noStrike" spc="-1">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tIns="0" rIns="0" bIns="0">
            <a:normAutofit/>
          </a:bodyPr>
          <a:lstStyle/>
          <a:p>
            <a:endParaRPr lang="en-US" sz="353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64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p>
          <a:p>
            <a:pPr marL="864235" lvl="1" indent="-323850">
              <a:spcBef>
                <a:spcPts val="1135"/>
              </a:spcBef>
              <a:buClr>
                <a:srgbClr val="000000"/>
              </a:buClr>
              <a:buSzPct val="75000"/>
              <a:buFont typeface="Symbol" charset="2"/>
              <a:buChar char=""/>
            </a:pPr>
            <a:r>
              <a:rPr lang="en-US" sz="2800" b="0" strike="noStrike" spc="-1">
                <a:latin typeface="Arial"/>
              </a:rPr>
              <a:t>Second Outline Level</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p>
          <a:p>
            <a:pPr marL="1727835" lvl="3" indent="-215900">
              <a:spcBef>
                <a:spcPts val="565"/>
              </a:spcBef>
              <a:buClr>
                <a:srgbClr val="000000"/>
              </a:buClr>
              <a:buSzPct val="75000"/>
              <a:buFont typeface="Symbol" charset="2"/>
              <a:buChar char=""/>
            </a:pPr>
            <a:r>
              <a:rPr lang="en-US" sz="2000" b="0" strike="noStrike" spc="-1">
                <a:latin typeface="Arial"/>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p>
        </p:txBody>
      </p:sp>
      <p:sp>
        <p:nvSpPr>
          <p:cNvPr id="3" name="PlaceHolder 3"/>
          <p:cNvSpPr>
            <a:spLocks noGrp="1"/>
          </p:cNvSpPr>
          <p:nvPr>
            <p:ph type="dt"/>
          </p:nvPr>
        </p:nvSpPr>
        <p:spPr>
          <a:xfrm>
            <a:off x="504000" y="5165280"/>
            <a:ext cx="2348280" cy="390600"/>
          </a:xfrm>
          <a:prstGeom prst="rect">
            <a:avLst/>
          </a:prstGeom>
        </p:spPr>
        <p:txBody>
          <a:bodyPr lIns="0" tIns="0" rIns="0" bIns="0">
            <a:noAutofit/>
          </a:bodyPr>
          <a:lstStyle/>
          <a:p>
            <a:endParaRPr lang="en-US" sz="1400" b="0" strike="noStrike" spc="-1">
              <a:latin typeface="Times New Roman"/>
            </a:endParaRPr>
          </a:p>
        </p:txBody>
      </p:sp>
      <p:sp>
        <p:nvSpPr>
          <p:cNvPr id="4" name="PlaceHolder 4"/>
          <p:cNvSpPr>
            <a:spLocks noGrp="1"/>
          </p:cNvSpPr>
          <p:nvPr>
            <p:ph type="ftr"/>
          </p:nvPr>
        </p:nvSpPr>
        <p:spPr>
          <a:xfrm>
            <a:off x="3447360" y="5165280"/>
            <a:ext cx="3195000" cy="390600"/>
          </a:xfrm>
          <a:prstGeom prst="rect">
            <a:avLst/>
          </a:prstGeom>
        </p:spPr>
        <p:txBody>
          <a:bodyPr lIns="0" tIns="0" rIns="0" bIns="0">
            <a:noAutofit/>
          </a:bodyPr>
          <a:lstStyle/>
          <a:p>
            <a:pPr algn="ctr"/>
            <a:endParaRPr lang="en-US" sz="1400" b="0" strike="noStrike" spc="-1">
              <a:latin typeface="Times New Roman"/>
            </a:endParaRPr>
          </a:p>
        </p:txBody>
      </p:sp>
      <p:sp>
        <p:nvSpPr>
          <p:cNvPr id="5" name="PlaceHolder 5"/>
          <p:cNvSpPr>
            <a:spLocks noGrp="1"/>
          </p:cNvSpPr>
          <p:nvPr>
            <p:ph type="sldNum"/>
          </p:nvPr>
        </p:nvSpPr>
        <p:spPr>
          <a:xfrm>
            <a:off x="7227360" y="5165280"/>
            <a:ext cx="2348280" cy="390600"/>
          </a:xfrm>
          <a:prstGeom prst="rect">
            <a:avLst/>
          </a:prstGeom>
        </p:spPr>
        <p:txBody>
          <a:bodyPr lIns="0" tIns="0" rIns="0" bIns="0">
            <a:noAutofit/>
          </a:bodyPr>
          <a:lstStyle/>
          <a:p>
            <a:pPr algn="r"/>
            <a:fld id="{936D88AE-4868-49A8-AF13-F02D04C5EA8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4"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5"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6"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7"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8"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99"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0"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1"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2"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3"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4"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5"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6"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7"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108"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109"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110"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CustomShape 1"/>
          <p:cNvSpPr/>
          <p:nvPr/>
        </p:nvSpPr>
        <p:spPr>
          <a:xfrm>
            <a:off x="8088480" y="510372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2" name="CustomShape 2"/>
          <p:cNvSpPr/>
          <p:nvPr/>
        </p:nvSpPr>
        <p:spPr>
          <a:xfrm>
            <a:off x="8587800" y="46101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3" name="CustomShape 3"/>
          <p:cNvSpPr/>
          <p:nvPr/>
        </p:nvSpPr>
        <p:spPr>
          <a:xfrm>
            <a:off x="9803160" y="367416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4" name="CustomShape 4"/>
          <p:cNvSpPr/>
          <p:nvPr/>
        </p:nvSpPr>
        <p:spPr>
          <a:xfrm>
            <a:off x="9669240" y="542736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5" name="CustomShape 5"/>
          <p:cNvSpPr/>
          <p:nvPr/>
        </p:nvSpPr>
        <p:spPr>
          <a:xfrm>
            <a:off x="2630520" y="55980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6" name="CustomShape 6"/>
          <p:cNvSpPr/>
          <p:nvPr/>
        </p:nvSpPr>
        <p:spPr>
          <a:xfrm>
            <a:off x="528480" y="298044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7" name="CustomShape 7"/>
          <p:cNvSpPr/>
          <p:nvPr/>
        </p:nvSpPr>
        <p:spPr>
          <a:xfrm>
            <a:off x="288360" y="708480"/>
            <a:ext cx="105480" cy="10512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48" name="CustomShape 8"/>
          <p:cNvSpPr/>
          <p:nvPr/>
        </p:nvSpPr>
        <p:spPr>
          <a:xfrm>
            <a:off x="559080" y="119124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49" name="CustomShape 9"/>
          <p:cNvSpPr/>
          <p:nvPr/>
        </p:nvSpPr>
        <p:spPr>
          <a:xfrm>
            <a:off x="9164520" y="39960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0" name="CustomShape 10"/>
          <p:cNvSpPr/>
          <p:nvPr/>
        </p:nvSpPr>
        <p:spPr>
          <a:xfrm>
            <a:off x="9792000" y="4615200"/>
            <a:ext cx="158400" cy="15768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1" name="CustomShape 11"/>
          <p:cNvSpPr/>
          <p:nvPr/>
        </p:nvSpPr>
        <p:spPr>
          <a:xfrm>
            <a:off x="174600" y="176004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2" name="CustomShape 12"/>
          <p:cNvSpPr/>
          <p:nvPr/>
        </p:nvSpPr>
        <p:spPr>
          <a:xfrm>
            <a:off x="1539360" y="24948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3" name="CustomShape 13"/>
          <p:cNvSpPr/>
          <p:nvPr/>
        </p:nvSpPr>
        <p:spPr>
          <a:xfrm>
            <a:off x="680400" y="220500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4" name="CustomShape 14"/>
          <p:cNvSpPr/>
          <p:nvPr/>
        </p:nvSpPr>
        <p:spPr>
          <a:xfrm>
            <a:off x="3776040" y="427320"/>
            <a:ext cx="62640" cy="62640"/>
          </a:xfrm>
          <a:prstGeom prst="ellipse">
            <a:avLst/>
          </a:prstGeom>
          <a:solidFill>
            <a:srgbClr val="0091EA"/>
          </a:solidFill>
          <a:ln w="19080">
            <a:solidFill>
              <a:srgbClr val="0091EA"/>
            </a:solidFill>
            <a:round/>
          </a:ln>
        </p:spPr>
        <p:style>
          <a:lnRef idx="0">
            <a:srgbClr val="FFFFFF"/>
          </a:lnRef>
          <a:fillRef idx="0">
            <a:srgbClr val="FFFFFF"/>
          </a:fillRef>
          <a:effectRef idx="0">
            <a:srgbClr val="FFFFFF"/>
          </a:effectRef>
          <a:fontRef idx="minor"/>
        </p:style>
      </p:sp>
      <p:sp>
        <p:nvSpPr>
          <p:cNvPr id="55" name="CustomShape 15"/>
          <p:cNvSpPr/>
          <p:nvPr/>
        </p:nvSpPr>
        <p:spPr>
          <a:xfrm>
            <a:off x="8834040" y="5034960"/>
            <a:ext cx="211680" cy="210960"/>
          </a:xfrm>
          <a:prstGeom prst="ellipse">
            <a:avLst/>
          </a:prstGeom>
          <a:noFill/>
          <a:ln w="19080">
            <a:solidFill>
              <a:srgbClr val="0091EA"/>
            </a:solidFill>
            <a:round/>
          </a:ln>
        </p:spPr>
        <p:style>
          <a:lnRef idx="0">
            <a:srgbClr val="FFFFFF"/>
          </a:lnRef>
          <a:fillRef idx="0">
            <a:srgbClr val="FFFFFF"/>
          </a:fillRef>
          <a:effectRef idx="0">
            <a:srgbClr val="FFFFFF"/>
          </a:effectRef>
          <a:fontRef idx="minor"/>
        </p:style>
      </p:sp>
      <p:sp>
        <p:nvSpPr>
          <p:cNvPr id="56" name="PlaceHolder 16"/>
          <p:cNvSpPr>
            <a:spLocks noGrp="1"/>
          </p:cNvSpPr>
          <p:nvPr>
            <p:ph type="title"/>
          </p:nvPr>
        </p:nvSpPr>
        <p:spPr>
          <a:xfrm>
            <a:off x="866520" y="339480"/>
            <a:ext cx="8346240" cy="774000"/>
          </a:xfrm>
          <a:prstGeom prst="rect">
            <a:avLst/>
          </a:prstGeom>
        </p:spPr>
        <p:txBody>
          <a:bodyPr lIns="0" tIns="0" rIns="0" bIns="0" anchor="ctr">
            <a:noAutofit/>
          </a:bodyPr>
          <a:lstStyle/>
          <a:p>
            <a:pPr algn="ctr"/>
            <a:r>
              <a:rPr lang="en-US" sz="4850" b="0" strike="noStrike" spc="-1">
                <a:latin typeface="Arial"/>
              </a:rPr>
              <a:t>Click to edit the title text format</a:t>
            </a:r>
          </a:p>
        </p:txBody>
      </p:sp>
      <p:sp>
        <p:nvSpPr>
          <p:cNvPr id="57" name="PlaceHolder 17"/>
          <p:cNvSpPr>
            <a:spLocks noGrp="1"/>
          </p:cNvSpPr>
          <p:nvPr>
            <p:ph type="body"/>
          </p:nvPr>
        </p:nvSpPr>
        <p:spPr>
          <a:xfrm>
            <a:off x="504000" y="1326600"/>
            <a:ext cx="9071640" cy="3288240"/>
          </a:xfrm>
          <a:prstGeom prst="rect">
            <a:avLst/>
          </a:prstGeom>
        </p:spPr>
        <p:txBody>
          <a:bodyPr lIns="0" tIns="0" rIns="0" bIns="0">
            <a:normAutofit/>
          </a:bodyPr>
          <a:lstStyle/>
          <a:p>
            <a:pPr marL="431800" indent="-323850">
              <a:spcBef>
                <a:spcPts val="1560"/>
              </a:spcBef>
              <a:buClr>
                <a:srgbClr val="000000"/>
              </a:buClr>
              <a:buSzPct val="45000"/>
              <a:buFont typeface="Wingdings" panose="05000000000000000000" pitchFamily="2" charset="2"/>
              <a:buChar char=""/>
            </a:pPr>
            <a:r>
              <a:rPr lang="en-US" sz="3530" b="0" strike="noStrike" spc="-1">
                <a:latin typeface="Arial"/>
              </a:rPr>
              <a:t>Click to edit the outline text format</a:t>
            </a:r>
          </a:p>
          <a:p>
            <a:pPr marL="864235" lvl="1" indent="-323850">
              <a:spcBef>
                <a:spcPts val="1245"/>
              </a:spcBef>
              <a:buClr>
                <a:srgbClr val="000000"/>
              </a:buClr>
              <a:buSzPct val="75000"/>
              <a:buFont typeface="Symbol" charset="2"/>
              <a:buChar char=""/>
            </a:pPr>
            <a:r>
              <a:rPr lang="en-US" sz="3080" b="0" strike="noStrike" spc="-1">
                <a:latin typeface="Arial"/>
              </a:rPr>
              <a:t>Second Outline Level</a:t>
            </a:r>
          </a:p>
          <a:p>
            <a:pPr marL="1296035" lvl="2" indent="-288290">
              <a:spcBef>
                <a:spcPts val="935"/>
              </a:spcBef>
              <a:buClr>
                <a:srgbClr val="000000"/>
              </a:buClr>
              <a:buSzPct val="45000"/>
              <a:buFont typeface="Wingdings" panose="05000000000000000000" pitchFamily="2" charset="2"/>
              <a:buChar char=""/>
            </a:pPr>
            <a:r>
              <a:rPr lang="en-US" sz="2640" b="0" strike="noStrike" spc="-1">
                <a:latin typeface="Arial"/>
              </a:rPr>
              <a:t>Third Outline Level</a:t>
            </a:r>
          </a:p>
          <a:p>
            <a:pPr marL="1727835" lvl="3" indent="-215900">
              <a:spcBef>
                <a:spcPts val="625"/>
              </a:spcBef>
              <a:buClr>
                <a:srgbClr val="000000"/>
              </a:buClr>
              <a:buSzPct val="75000"/>
              <a:buFont typeface="Symbol" charset="2"/>
              <a:buChar char=""/>
            </a:pPr>
            <a:r>
              <a:rPr lang="en-US" sz="2210" b="0" strike="noStrike" spc="-1">
                <a:latin typeface="Arial"/>
              </a:rPr>
              <a:t>Fourth Outline Level</a:t>
            </a:r>
          </a:p>
          <a:p>
            <a:pPr marL="2160270" lvl="4" indent="-215900">
              <a:spcBef>
                <a:spcPts val="310"/>
              </a:spcBef>
              <a:buClr>
                <a:srgbClr val="000000"/>
              </a:buClr>
              <a:buSzPct val="45000"/>
              <a:buFont typeface="Wingdings" panose="05000000000000000000" pitchFamily="2" charset="2"/>
              <a:buChar char=""/>
            </a:pPr>
            <a:r>
              <a:rPr lang="en-US" sz="2210" b="0" strike="noStrike" spc="-1">
                <a:latin typeface="Arial"/>
              </a:rPr>
              <a:t>Fifth Outline Level</a:t>
            </a:r>
          </a:p>
          <a:p>
            <a:pPr marL="2592070" lvl="5" indent="-215900">
              <a:spcBef>
                <a:spcPts val="310"/>
              </a:spcBef>
              <a:buClr>
                <a:srgbClr val="000000"/>
              </a:buClr>
              <a:buSzPct val="45000"/>
              <a:buFont typeface="Wingdings" panose="05000000000000000000" pitchFamily="2" charset="2"/>
              <a:buChar char=""/>
            </a:pPr>
            <a:r>
              <a:rPr lang="en-US" sz="2210" b="0" strike="noStrike" spc="-1">
                <a:latin typeface="Arial"/>
              </a:rPr>
              <a:t>Sixth Outline Level</a:t>
            </a:r>
          </a:p>
          <a:p>
            <a:pPr marL="3023870" lvl="6" indent="-215900">
              <a:spcBef>
                <a:spcPts val="310"/>
              </a:spcBef>
              <a:buClr>
                <a:srgbClr val="000000"/>
              </a:buClr>
              <a:buSzPct val="45000"/>
              <a:buFont typeface="Wingdings" panose="05000000000000000000" pitchFamily="2" charset="2"/>
              <a:buChar char=""/>
            </a:pPr>
            <a:r>
              <a:rPr lang="en-US" sz="221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slow" p14:dur="5000"/>
    </mc:Choice>
    <mc:Fallback xmlns="">
      <p:transition spd="slow"/>
    </mc:Fallback>
  </mc:AlternateContent>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839732" y="6908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sz="4000" b="1" spc="-1" dirty="0">
                <a:solidFill>
                  <a:srgbClr val="0091EA"/>
                </a:solidFill>
                <a:latin typeface="Roboto Slab"/>
                <a:ea typeface="Roboto Slab"/>
              </a:rPr>
              <a:t>CÂY PHÂN ĐOẠN </a:t>
            </a:r>
          </a:p>
          <a:p>
            <a:pPr algn="ctr">
              <a:lnSpc>
                <a:spcPct val="100000"/>
              </a:lnSpc>
              <a:tabLst>
                <a:tab pos="0" algn="l"/>
              </a:tabLst>
            </a:pPr>
            <a:r>
              <a:rPr lang="en-GB" sz="4000" b="1" spc="-1" dirty="0">
                <a:solidFill>
                  <a:srgbClr val="0091EA"/>
                </a:solidFill>
                <a:latin typeface="Roboto Slab"/>
                <a:ea typeface="Roboto Slab"/>
              </a:rPr>
              <a:t>CẬP NHẬT TRỄ</a:t>
            </a:r>
            <a:endParaRPr lang="en-US" altLang="en-GB" sz="4000" b="1" spc="-1" dirty="0">
              <a:solidFill>
                <a:srgbClr val="0091EA"/>
              </a:solidFill>
              <a:latin typeface="Roboto Slab"/>
              <a:ea typeface="Roboto Slab"/>
            </a:endParaRPr>
          </a:p>
        </p:txBody>
      </p:sp>
      <p:sp>
        <p:nvSpPr>
          <p:cNvPr id="7" name="TextBox 6">
            <a:extLst>
              <a:ext uri="{FF2B5EF4-FFF2-40B4-BE49-F238E27FC236}">
                <a16:creationId xmlns:a16="http://schemas.microsoft.com/office/drawing/2014/main" id="{026042FB-3E87-2C48-071F-ADA029E0B182}"/>
              </a:ext>
            </a:extLst>
          </p:cNvPr>
          <p:cNvSpPr txBox="1"/>
          <p:nvPr/>
        </p:nvSpPr>
        <p:spPr>
          <a:xfrm>
            <a:off x="2672080" y="3395395"/>
            <a:ext cx="5039360" cy="1354217"/>
          </a:xfrm>
          <a:prstGeom prst="rect">
            <a:avLst/>
          </a:prstGeom>
          <a:noFill/>
        </p:spPr>
        <p:txBody>
          <a:bodyPr wrap="square">
            <a:spAutoFit/>
          </a:bodyPr>
          <a:lstStyle/>
          <a:p>
            <a:pPr algn="ctr">
              <a:lnSpc>
                <a:spcPct val="100000"/>
              </a:lnSpc>
              <a:tabLst>
                <a:tab pos="0" algn="l"/>
              </a:tabLst>
            </a:pPr>
            <a:r>
              <a:rPr lang="en-GB" altLang="en-GB" sz="2800" b="1" spc="-1" dirty="0">
                <a:solidFill>
                  <a:srgbClr val="0091EA"/>
                </a:solidFill>
                <a:latin typeface="Roboto Slab"/>
                <a:ea typeface="Roboto Slab"/>
              </a:rPr>
              <a:t>THÀNH VIÊN NHÓM 12</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BÙI ĐÌNH QUÂN – 21522487</a:t>
            </a:r>
          </a:p>
          <a:p>
            <a:pPr marL="342900" indent="-342900">
              <a:lnSpc>
                <a:spcPct val="100000"/>
              </a:lnSpc>
              <a:buAutoNum type="arabicPeriod"/>
              <a:tabLst>
                <a:tab pos="0" algn="l"/>
              </a:tabLst>
            </a:pPr>
            <a:r>
              <a:rPr lang="en-GB" altLang="en-GB" b="1" spc="-1" dirty="0">
                <a:solidFill>
                  <a:srgbClr val="0091EA"/>
                </a:solidFill>
                <a:latin typeface="Roboto Slab"/>
                <a:ea typeface="Roboto Slab"/>
              </a:rPr>
              <a:t>ĐOÀN QUANG HƯNG – 21520884</a:t>
            </a:r>
          </a:p>
          <a:p>
            <a:pPr marL="342900" indent="-342900">
              <a:lnSpc>
                <a:spcPct val="100000"/>
              </a:lnSpc>
              <a:buAutoNum type="arabicPeriod"/>
              <a:tabLst>
                <a:tab pos="0" algn="l"/>
              </a:tabLst>
            </a:pPr>
            <a:r>
              <a:rPr lang="en-GB" altLang="en-GB" sz="1800" b="1" spc="-1" dirty="0">
                <a:solidFill>
                  <a:srgbClr val="0091EA"/>
                </a:solidFill>
                <a:latin typeface="Roboto Slab"/>
                <a:ea typeface="Roboto Slab"/>
              </a:rPr>
              <a:t>NGUYỄN </a:t>
            </a:r>
            <a:r>
              <a:rPr lang="en-GB" altLang="en-GB" b="1" spc="-1" dirty="0">
                <a:solidFill>
                  <a:srgbClr val="0091EA"/>
                </a:solidFill>
                <a:latin typeface="Roboto Slab"/>
                <a:ea typeface="Roboto Slab"/>
              </a:rPr>
              <a:t>ĐÔNG ANH – 21520569</a:t>
            </a: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9"/>
          <p:cNvSpPr/>
          <p:nvPr/>
        </p:nvSpPr>
        <p:spPr>
          <a:xfrm flipH="1">
            <a:off x="5152390" y="7175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[0,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548" name="CustomShape 22"/>
          <p:cNvSpPr/>
          <p:nvPr/>
        </p:nvSpPr>
        <p:spPr>
          <a:xfrm>
            <a:off x="5895975" y="71120"/>
            <a:ext cx="4215130" cy="515620"/>
          </a:xfrm>
          <a:prstGeom prst="rect">
            <a:avLst/>
          </a:prstGeom>
          <a:noFill/>
          <a:ln>
            <a:noFill/>
          </a:ln>
        </p:spPr>
        <p:style>
          <a:lnRef idx="0">
            <a:srgbClr val="FFFFFF"/>
          </a:lnRef>
          <a:fillRef idx="0">
            <a:srgbClr val="FFFFFF"/>
          </a:fillRef>
          <a:effectRef idx="0">
            <a:srgbClr val="FFFFFF"/>
          </a:effectRef>
          <a:fontRef idx="minor"/>
        </p:style>
        <p:txBody>
          <a:bodyPr tIns="100806" bIns="100806">
            <a:noAutofit/>
          </a:bodyPr>
          <a:lstStyle/>
          <a:p>
            <a:pPr algn="ctr">
              <a:lnSpc>
                <a:spcPct val="100000"/>
              </a:lnSpc>
              <a:spcBef>
                <a:spcPts val="600"/>
              </a:spcBef>
              <a:tabLst>
                <a:tab pos="0" algn="l"/>
              </a:tabLst>
            </a:pPr>
            <a:r>
              <a:rPr lang="en-GB" b="0" strike="noStrike" spc="-1" dirty="0">
                <a:solidFill>
                  <a:srgbClr val="263238"/>
                </a:solidFill>
                <a:latin typeface="Source Sans Pro"/>
                <a:ea typeface="Source Sans Pro"/>
              </a:rPr>
              <a:t>A = [1, 3, 5, 7, 9, 11, 13</a:t>
            </a:r>
            <a:r>
              <a:rPr lang="en-US" altLang="en-GB" b="0" strike="noStrike" spc="-1" dirty="0">
                <a:solidFill>
                  <a:srgbClr val="263238"/>
                </a:solidFill>
                <a:latin typeface="Source Sans Pro"/>
                <a:ea typeface="Source Sans Pro"/>
              </a:rPr>
              <a:t>, 0</a:t>
            </a:r>
            <a:r>
              <a:rPr lang="en-GB" b="0" strike="noStrike" spc="-1" dirty="0">
                <a:solidFill>
                  <a:srgbClr val="263238"/>
                </a:solidFill>
                <a:latin typeface="Source Sans Pro"/>
                <a:ea typeface="Source Sans Pro"/>
              </a:rPr>
              <a:t>]</a:t>
            </a:r>
            <a:endParaRPr lang="en-US" b="0" strike="noStrike" spc="-1" dirty="0">
              <a:latin typeface="Arial"/>
            </a:endParaRPr>
          </a:p>
          <a:p>
            <a:pPr algn="ctr">
              <a:lnSpc>
                <a:spcPct val="100000"/>
              </a:lnSpc>
              <a:spcBef>
                <a:spcPts val="600"/>
              </a:spcBef>
              <a:tabLst>
                <a:tab pos="0" algn="l"/>
              </a:tabLst>
            </a:pPr>
            <a:endParaRPr lang="en-US" sz="1600" b="0" strike="noStrike" spc="-1" dirty="0">
              <a:latin typeface="Arial"/>
            </a:endParaRPr>
          </a:p>
        </p:txBody>
      </p:sp>
      <p:grpSp>
        <p:nvGrpSpPr>
          <p:cNvPr id="67" name="Group 66"/>
          <p:cNvGrpSpPr/>
          <p:nvPr/>
        </p:nvGrpSpPr>
        <p:grpSpPr>
          <a:xfrm>
            <a:off x="570331" y="855264"/>
            <a:ext cx="9057178" cy="3374858"/>
            <a:chOff x="1452503" y="1205089"/>
            <a:chExt cx="9930462" cy="3574438"/>
          </a:xfrm>
        </p:grpSpPr>
        <p:sp>
          <p:nvSpPr>
            <p:cNvPr id="71" name="Oval 70"/>
            <p:cNvSpPr/>
            <p:nvPr/>
          </p:nvSpPr>
          <p:spPr>
            <a:xfrm>
              <a:off x="2294214" y="3336588"/>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1</a:t>
              </a:r>
            </a:p>
          </p:txBody>
        </p:sp>
        <p:sp>
          <p:nvSpPr>
            <p:cNvPr id="72" name="Oval 71"/>
            <p:cNvSpPr/>
            <p:nvPr/>
          </p:nvSpPr>
          <p:spPr>
            <a:xfrm>
              <a:off x="1616965"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1</a:t>
              </a:r>
            </a:p>
          </p:txBody>
        </p:sp>
        <p:sp>
          <p:nvSpPr>
            <p:cNvPr id="74" name="Oval 73"/>
            <p:cNvSpPr/>
            <p:nvPr/>
          </p:nvSpPr>
          <p:spPr>
            <a:xfrm>
              <a:off x="2963699" y="421532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3</a:t>
              </a:r>
            </a:p>
          </p:txBody>
        </p:sp>
        <p:sp>
          <p:nvSpPr>
            <p:cNvPr id="75" name="Oval 74"/>
            <p:cNvSpPr/>
            <p:nvPr/>
          </p:nvSpPr>
          <p:spPr>
            <a:xfrm>
              <a:off x="4787498" y="330889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5</a:t>
              </a:r>
            </a:p>
          </p:txBody>
        </p:sp>
        <p:sp>
          <p:nvSpPr>
            <p:cNvPr id="76" name="Oval 75"/>
            <p:cNvSpPr/>
            <p:nvPr/>
          </p:nvSpPr>
          <p:spPr>
            <a:xfrm>
              <a:off x="4058566" y="4208836"/>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5</a:t>
              </a:r>
            </a:p>
          </p:txBody>
        </p:sp>
        <p:sp>
          <p:nvSpPr>
            <p:cNvPr id="77" name="Oval 76"/>
            <p:cNvSpPr/>
            <p:nvPr/>
          </p:nvSpPr>
          <p:spPr>
            <a:xfrm>
              <a:off x="5454665"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7</a:t>
              </a:r>
            </a:p>
          </p:txBody>
        </p:sp>
        <p:sp>
          <p:nvSpPr>
            <p:cNvPr id="79" name="Oval 78"/>
            <p:cNvSpPr/>
            <p:nvPr/>
          </p:nvSpPr>
          <p:spPr>
            <a:xfrm>
              <a:off x="7671202" y="3280713"/>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83" name="Oval 82"/>
            <p:cNvSpPr/>
            <p:nvPr/>
          </p:nvSpPr>
          <p:spPr>
            <a:xfrm>
              <a:off x="6933401" y="422505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dirty="0">
                  <a:solidFill>
                    <a:schemeClr val="bg1"/>
                  </a:solidFill>
                </a:rPr>
                <a:t>9</a:t>
              </a:r>
            </a:p>
          </p:txBody>
        </p:sp>
        <p:sp>
          <p:nvSpPr>
            <p:cNvPr id="84" name="Oval 83"/>
            <p:cNvSpPr/>
            <p:nvPr/>
          </p:nvSpPr>
          <p:spPr>
            <a:xfrm>
              <a:off x="8341203" y="422505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dirty="0">
                  <a:solidFill>
                    <a:schemeClr val="bg1"/>
                  </a:solidFill>
                </a:rPr>
                <a:t>11</a:t>
              </a:r>
            </a:p>
          </p:txBody>
        </p:sp>
        <p:sp>
          <p:nvSpPr>
            <p:cNvPr id="85" name="Oval 84"/>
            <p:cNvSpPr/>
            <p:nvPr/>
          </p:nvSpPr>
          <p:spPr>
            <a:xfrm>
              <a:off x="10173784" y="3345253"/>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0</a:t>
              </a:r>
            </a:p>
          </p:txBody>
        </p:sp>
        <p:sp>
          <p:nvSpPr>
            <p:cNvPr id="86" name="Oval 85"/>
            <p:cNvSpPr/>
            <p:nvPr/>
          </p:nvSpPr>
          <p:spPr>
            <a:xfrm>
              <a:off x="9499060" y="421532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dirty="0">
                  <a:solidFill>
                    <a:schemeClr val="bg1"/>
                  </a:solidFill>
                </a:rPr>
                <a:t>1</a:t>
              </a:r>
              <a:r>
                <a:rPr lang="en-US" sz="1200" dirty="0">
                  <a:solidFill>
                    <a:schemeClr val="bg1"/>
                  </a:solidFill>
                </a:rPr>
                <a:t>3</a:t>
              </a:r>
            </a:p>
          </p:txBody>
        </p:sp>
        <p:sp>
          <p:nvSpPr>
            <p:cNvPr id="87" name="Oval 86"/>
            <p:cNvSpPr/>
            <p:nvPr/>
          </p:nvSpPr>
          <p:spPr>
            <a:xfrm>
              <a:off x="10783093"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0</a:t>
              </a:r>
            </a:p>
          </p:txBody>
        </p:sp>
        <p:sp>
          <p:nvSpPr>
            <p:cNvPr id="89" name="Oval 88"/>
            <p:cNvSpPr/>
            <p:nvPr/>
          </p:nvSpPr>
          <p:spPr>
            <a:xfrm>
              <a:off x="8910539" y="236220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90" name="Oval 89"/>
            <p:cNvSpPr/>
            <p:nvPr/>
          </p:nvSpPr>
          <p:spPr>
            <a:xfrm>
              <a:off x="6399179" y="1523998"/>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1" name="Straight Connector 90"/>
            <p:cNvCxnSpPr>
              <a:stCxn id="90" idx="2"/>
              <a:endCxn id="105" idx="6"/>
            </p:cNvCxnSpPr>
            <p:nvPr/>
          </p:nvCxnSpPr>
          <p:spPr>
            <a:xfrm flipH="1">
              <a:off x="4163443" y="1801236"/>
              <a:ext cx="2235736" cy="838202"/>
            </a:xfrm>
            <a:prstGeom prst="line">
              <a:avLst/>
            </a:prstGeom>
            <a:ln w="38100"/>
          </p:spPr>
          <p:style>
            <a:lnRef idx="3">
              <a:schemeClr val="dk1"/>
            </a:lnRef>
            <a:fillRef idx="0">
              <a:schemeClr val="dk1"/>
            </a:fillRef>
            <a:effectRef idx="2">
              <a:schemeClr val="dk1"/>
            </a:effectRef>
            <a:fontRef idx="minor">
              <a:schemeClr val="tx1"/>
            </a:fontRef>
          </p:style>
        </p:cxnSp>
        <p:cxnSp>
          <p:nvCxnSpPr>
            <p:cNvPr id="92" name="Straight Connector 91"/>
            <p:cNvCxnSpPr>
              <a:stCxn id="89" idx="2"/>
              <a:endCxn id="90" idx="6"/>
            </p:cNvCxnSpPr>
            <p:nvPr/>
          </p:nvCxnSpPr>
          <p:spPr>
            <a:xfrm flipH="1" flipV="1">
              <a:off x="6999051" y="1801236"/>
              <a:ext cx="1911488" cy="838202"/>
            </a:xfrm>
            <a:prstGeom prst="line">
              <a:avLst/>
            </a:prstGeom>
            <a:ln w="38100"/>
          </p:spPr>
          <p:style>
            <a:lnRef idx="3">
              <a:schemeClr val="dk1"/>
            </a:lnRef>
            <a:fillRef idx="0">
              <a:schemeClr val="dk1"/>
            </a:fillRef>
            <a:effectRef idx="2">
              <a:schemeClr val="dk1"/>
            </a:effectRef>
            <a:fontRef idx="minor">
              <a:schemeClr val="tx1"/>
            </a:fontRef>
          </p:style>
        </p:cxnSp>
        <p:cxnSp>
          <p:nvCxnSpPr>
            <p:cNvPr id="93" name="Straight Connector 92"/>
            <p:cNvCxnSpPr>
              <a:stCxn id="89" idx="5"/>
              <a:endCxn id="85" idx="1"/>
            </p:cNvCxnSpPr>
            <p:nvPr/>
          </p:nvCxnSpPr>
          <p:spPr>
            <a:xfrm>
              <a:off x="9422562" y="2835475"/>
              <a:ext cx="839071" cy="590979"/>
            </a:xfrm>
            <a:prstGeom prst="line">
              <a:avLst/>
            </a:prstGeom>
            <a:ln w="38100"/>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flipV="1">
              <a:off x="8184717" y="2806189"/>
              <a:ext cx="815163" cy="570155"/>
            </a:xfrm>
            <a:prstGeom prst="line">
              <a:avLst/>
            </a:prstGeom>
            <a:ln w="38100"/>
          </p:spPr>
          <p:style>
            <a:lnRef idx="3">
              <a:schemeClr val="dk1"/>
            </a:lnRef>
            <a:fillRef idx="0">
              <a:schemeClr val="dk1"/>
            </a:fillRef>
            <a:effectRef idx="2">
              <a:schemeClr val="dk1"/>
            </a:effectRef>
            <a:fontRef idx="minor">
              <a:schemeClr val="tx1"/>
            </a:fontRef>
          </p:style>
        </p:cxnSp>
        <p:cxnSp>
          <p:nvCxnSpPr>
            <p:cNvPr id="2" name="Straight Connector 1"/>
            <p:cNvCxnSpPr>
              <a:stCxn id="105" idx="5"/>
              <a:endCxn id="75" idx="1"/>
            </p:cNvCxnSpPr>
            <p:nvPr/>
          </p:nvCxnSpPr>
          <p:spPr>
            <a:xfrm>
              <a:off x="4075594" y="2835475"/>
              <a:ext cx="799753" cy="554617"/>
            </a:xfrm>
            <a:prstGeom prst="line">
              <a:avLst/>
            </a:prstGeom>
            <a:ln w="38100"/>
          </p:spPr>
          <p:style>
            <a:lnRef idx="3">
              <a:schemeClr val="dk1"/>
            </a:lnRef>
            <a:fillRef idx="0">
              <a:schemeClr val="dk1"/>
            </a:fillRef>
            <a:effectRef idx="2">
              <a:schemeClr val="dk1"/>
            </a:effectRef>
            <a:fontRef idx="minor">
              <a:schemeClr val="tx1"/>
            </a:fontRef>
          </p:style>
        </p:cxnSp>
        <p:cxnSp>
          <p:nvCxnSpPr>
            <p:cNvPr id="96" name="Straight Connector 95"/>
            <p:cNvCxnSpPr>
              <a:stCxn id="71" idx="7"/>
              <a:endCxn id="105" idx="3"/>
            </p:cNvCxnSpPr>
            <p:nvPr/>
          </p:nvCxnSpPr>
          <p:spPr>
            <a:xfrm flipV="1">
              <a:off x="2806237" y="2835475"/>
              <a:ext cx="845183" cy="582314"/>
            </a:xfrm>
            <a:prstGeom prst="line">
              <a:avLst/>
            </a:prstGeom>
            <a:ln w="38100"/>
          </p:spPr>
          <p:style>
            <a:lnRef idx="3">
              <a:schemeClr val="dk1"/>
            </a:lnRef>
            <a:fillRef idx="0">
              <a:schemeClr val="dk1"/>
            </a:fillRef>
            <a:effectRef idx="2">
              <a:schemeClr val="dk1"/>
            </a:effectRef>
            <a:fontRef idx="minor">
              <a:schemeClr val="tx1"/>
            </a:fontRef>
          </p:style>
        </p:cxnSp>
        <p:cxnSp>
          <p:nvCxnSpPr>
            <p:cNvPr id="97" name="Straight Connector 96"/>
            <p:cNvCxnSpPr>
              <a:stCxn id="86" idx="0"/>
              <a:endCxn id="85" idx="3"/>
            </p:cNvCxnSpPr>
            <p:nvPr/>
          </p:nvCxnSpPr>
          <p:spPr>
            <a:xfrm flipV="1">
              <a:off x="9798996" y="3818528"/>
              <a:ext cx="462637" cy="396792"/>
            </a:xfrm>
            <a:prstGeom prst="line">
              <a:avLst/>
            </a:prstGeom>
            <a:ln w="38100"/>
          </p:spPr>
          <p:style>
            <a:lnRef idx="3">
              <a:schemeClr val="dk1"/>
            </a:lnRef>
            <a:fillRef idx="0">
              <a:schemeClr val="dk1"/>
            </a:fillRef>
            <a:effectRef idx="2">
              <a:schemeClr val="dk1"/>
            </a:effectRef>
            <a:fontRef idx="minor">
              <a:schemeClr val="tx1"/>
            </a:fontRef>
          </p:style>
        </p:cxnSp>
        <p:cxnSp>
          <p:nvCxnSpPr>
            <p:cNvPr id="98" name="Straight Connector 97"/>
            <p:cNvCxnSpPr>
              <a:stCxn id="87" idx="0"/>
              <a:endCxn id="85" idx="5"/>
            </p:cNvCxnSpPr>
            <p:nvPr/>
          </p:nvCxnSpPr>
          <p:spPr>
            <a:xfrm flipH="1" flipV="1">
              <a:off x="10685807" y="3818528"/>
              <a:ext cx="397222" cy="387067"/>
            </a:xfrm>
            <a:prstGeom prst="line">
              <a:avLst/>
            </a:prstGeom>
            <a:ln w="38100"/>
          </p:spPr>
          <p:style>
            <a:lnRef idx="3">
              <a:schemeClr val="dk1"/>
            </a:lnRef>
            <a:fillRef idx="0">
              <a:schemeClr val="dk1"/>
            </a:fillRef>
            <a:effectRef idx="2">
              <a:schemeClr val="dk1"/>
            </a:effectRef>
            <a:fontRef idx="minor">
              <a:schemeClr val="tx1"/>
            </a:fontRef>
          </p:style>
        </p:cxnSp>
        <p:cxnSp>
          <p:nvCxnSpPr>
            <p:cNvPr id="99" name="Straight Connector 98"/>
            <p:cNvCxnSpPr>
              <a:stCxn id="83" idx="0"/>
              <a:endCxn id="79" idx="3"/>
            </p:cNvCxnSpPr>
            <p:nvPr/>
          </p:nvCxnSpPr>
          <p:spPr>
            <a:xfrm flipV="1">
              <a:off x="7233337" y="3753592"/>
              <a:ext cx="525651" cy="471459"/>
            </a:xfrm>
            <a:prstGeom prst="line">
              <a:avLst/>
            </a:prstGeom>
            <a:ln w="38100"/>
          </p:spPr>
          <p:style>
            <a:lnRef idx="3">
              <a:schemeClr val="dk1"/>
            </a:lnRef>
            <a:fillRef idx="0">
              <a:schemeClr val="dk1"/>
            </a:fillRef>
            <a:effectRef idx="2">
              <a:schemeClr val="dk1"/>
            </a:effectRef>
            <a:fontRef idx="minor">
              <a:schemeClr val="tx1"/>
            </a:fontRef>
          </p:style>
        </p:cxnSp>
        <p:cxnSp>
          <p:nvCxnSpPr>
            <p:cNvPr id="100" name="Straight Connector 99"/>
            <p:cNvCxnSpPr>
              <a:stCxn id="84" idx="0"/>
              <a:endCxn id="79" idx="5"/>
            </p:cNvCxnSpPr>
            <p:nvPr/>
          </p:nvCxnSpPr>
          <p:spPr>
            <a:xfrm flipH="1" flipV="1">
              <a:off x="8183718" y="3753592"/>
              <a:ext cx="458117" cy="471459"/>
            </a:xfrm>
            <a:prstGeom prst="line">
              <a:avLst/>
            </a:prstGeom>
            <a:ln w="38100"/>
          </p:spPr>
          <p:style>
            <a:lnRef idx="3">
              <a:schemeClr val="dk1"/>
            </a:lnRef>
            <a:fillRef idx="0">
              <a:schemeClr val="dk1"/>
            </a:fillRef>
            <a:effectRef idx="2">
              <a:schemeClr val="dk1"/>
            </a:effectRef>
            <a:fontRef idx="minor">
              <a:schemeClr val="tx1"/>
            </a:fontRef>
          </p:style>
        </p:cxnSp>
        <p:cxnSp>
          <p:nvCxnSpPr>
            <p:cNvPr id="101" name="Straight Connector 100"/>
            <p:cNvCxnSpPr>
              <a:stCxn id="77" idx="0"/>
              <a:endCxn id="75" idx="5"/>
            </p:cNvCxnSpPr>
            <p:nvPr/>
          </p:nvCxnSpPr>
          <p:spPr>
            <a:xfrm flipH="1" flipV="1">
              <a:off x="5299521" y="3782166"/>
              <a:ext cx="455080" cy="423429"/>
            </a:xfrm>
            <a:prstGeom prst="line">
              <a:avLst/>
            </a:prstGeom>
            <a:ln w="38100"/>
          </p:spPr>
          <p:style>
            <a:lnRef idx="3">
              <a:schemeClr val="dk1"/>
            </a:lnRef>
            <a:fillRef idx="0">
              <a:schemeClr val="dk1"/>
            </a:fillRef>
            <a:effectRef idx="2">
              <a:schemeClr val="dk1"/>
            </a:effectRef>
            <a:fontRef idx="minor">
              <a:schemeClr val="tx1"/>
            </a:fontRef>
          </p:style>
        </p:cxnSp>
        <p:cxnSp>
          <p:nvCxnSpPr>
            <p:cNvPr id="102" name="Straight Connector 101"/>
            <p:cNvCxnSpPr>
              <a:stCxn id="76" idx="0"/>
              <a:endCxn id="75" idx="3"/>
            </p:cNvCxnSpPr>
            <p:nvPr/>
          </p:nvCxnSpPr>
          <p:spPr>
            <a:xfrm flipV="1">
              <a:off x="4358502" y="3782166"/>
              <a:ext cx="516845" cy="42667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 name="Straight Connector 102"/>
            <p:cNvCxnSpPr>
              <a:stCxn id="72" idx="0"/>
              <a:endCxn id="71" idx="3"/>
            </p:cNvCxnSpPr>
            <p:nvPr/>
          </p:nvCxnSpPr>
          <p:spPr>
            <a:xfrm flipV="1">
              <a:off x="1916901" y="3809863"/>
              <a:ext cx="465162" cy="395732"/>
            </a:xfrm>
            <a:prstGeom prst="line">
              <a:avLst/>
            </a:prstGeom>
            <a:ln w="38100"/>
          </p:spPr>
          <p:style>
            <a:lnRef idx="3">
              <a:schemeClr val="dk1"/>
            </a:lnRef>
            <a:fillRef idx="0">
              <a:schemeClr val="dk1"/>
            </a:fillRef>
            <a:effectRef idx="2">
              <a:schemeClr val="dk1"/>
            </a:effectRef>
            <a:fontRef idx="minor">
              <a:schemeClr val="tx1"/>
            </a:fontRef>
          </p:style>
        </p:cxnSp>
        <p:cxnSp>
          <p:nvCxnSpPr>
            <p:cNvPr id="104" name="Straight Connector 103"/>
            <p:cNvCxnSpPr>
              <a:stCxn id="74" idx="0"/>
              <a:endCxn id="71" idx="5"/>
            </p:cNvCxnSpPr>
            <p:nvPr/>
          </p:nvCxnSpPr>
          <p:spPr>
            <a:xfrm flipH="1" flipV="1">
              <a:off x="2806237" y="3809863"/>
              <a:ext cx="457398" cy="405457"/>
            </a:xfrm>
            <a:prstGeom prst="line">
              <a:avLst/>
            </a:prstGeom>
            <a:ln w="38100"/>
          </p:spPr>
          <p:style>
            <a:lnRef idx="3">
              <a:schemeClr val="dk1"/>
            </a:lnRef>
            <a:fillRef idx="0">
              <a:schemeClr val="dk1"/>
            </a:fillRef>
            <a:effectRef idx="2">
              <a:schemeClr val="dk1"/>
            </a:effectRef>
            <a:fontRef idx="minor">
              <a:schemeClr val="tx1"/>
            </a:fontRef>
          </p:style>
        </p:cxnSp>
        <p:sp>
          <p:nvSpPr>
            <p:cNvPr id="105" name="Oval 104"/>
            <p:cNvSpPr/>
            <p:nvPr/>
          </p:nvSpPr>
          <p:spPr>
            <a:xfrm>
              <a:off x="3563571" y="236220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106" name="TextBox 105"/>
            <p:cNvSpPr txBox="1"/>
            <p:nvPr/>
          </p:nvSpPr>
          <p:spPr>
            <a:xfrm>
              <a:off x="6107348" y="1205089"/>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08" name="TextBox 107"/>
            <p:cNvSpPr txBox="1"/>
            <p:nvPr/>
          </p:nvSpPr>
          <p:spPr>
            <a:xfrm>
              <a:off x="2249734" y="2965732"/>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09" name="TextBox 108"/>
            <p:cNvSpPr txBox="1"/>
            <p:nvPr/>
          </p:nvSpPr>
          <p:spPr>
            <a:xfrm>
              <a:off x="1452503" y="3878905"/>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0" name="TextBox 109"/>
            <p:cNvSpPr txBox="1"/>
            <p:nvPr/>
          </p:nvSpPr>
          <p:spPr>
            <a:xfrm>
              <a:off x="3133530" y="378216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1" name="TextBox 110"/>
            <p:cNvSpPr txBox="1"/>
            <p:nvPr/>
          </p:nvSpPr>
          <p:spPr>
            <a:xfrm>
              <a:off x="4110638" y="379544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2" name="TextBox 111"/>
            <p:cNvSpPr txBox="1"/>
            <p:nvPr/>
          </p:nvSpPr>
          <p:spPr>
            <a:xfrm>
              <a:off x="5666511" y="378216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3" name="TextBox 112"/>
            <p:cNvSpPr txBox="1"/>
            <p:nvPr/>
          </p:nvSpPr>
          <p:spPr>
            <a:xfrm>
              <a:off x="8910339" y="2022973"/>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14" name="TextBox 113"/>
            <p:cNvSpPr txBox="1"/>
            <p:nvPr/>
          </p:nvSpPr>
          <p:spPr>
            <a:xfrm>
              <a:off x="10738976" y="3202022"/>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6" name="TextBox 115"/>
            <p:cNvSpPr txBox="1"/>
            <p:nvPr/>
          </p:nvSpPr>
          <p:spPr>
            <a:xfrm>
              <a:off x="6930459" y="3863367"/>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7" name="TextBox 116"/>
            <p:cNvSpPr txBox="1"/>
            <p:nvPr/>
          </p:nvSpPr>
          <p:spPr>
            <a:xfrm>
              <a:off x="8506830" y="3815210"/>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8" name="TextBox 117"/>
            <p:cNvSpPr txBox="1"/>
            <p:nvPr/>
          </p:nvSpPr>
          <p:spPr>
            <a:xfrm>
              <a:off x="9422848" y="3878572"/>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9" name="TextBox 118"/>
            <p:cNvSpPr txBox="1"/>
            <p:nvPr/>
          </p:nvSpPr>
          <p:spPr>
            <a:xfrm>
              <a:off x="11083029" y="3786100"/>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20" name="TextBox 119"/>
            <p:cNvSpPr txBox="1"/>
            <p:nvPr/>
          </p:nvSpPr>
          <p:spPr>
            <a:xfrm>
              <a:off x="4816626" y="2932943"/>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22" name="TextBox 121"/>
            <p:cNvSpPr txBox="1"/>
            <p:nvPr/>
          </p:nvSpPr>
          <p:spPr>
            <a:xfrm>
              <a:off x="6443197" y="1603259"/>
              <a:ext cx="424174" cy="390080"/>
            </a:xfrm>
            <a:prstGeom prst="rect">
              <a:avLst/>
            </a:prstGeom>
            <a:noFill/>
          </p:spPr>
          <p:txBody>
            <a:bodyPr wrap="square" rtlCol="0">
              <a:spAutoFit/>
            </a:bodyPr>
            <a:lstStyle/>
            <a:p>
              <a:pPr algn="ctr"/>
              <a:endParaRPr lang="en-US" dirty="0">
                <a:solidFill>
                  <a:schemeClr val="bg1"/>
                </a:solidFill>
              </a:endParaRPr>
            </a:p>
          </p:txBody>
        </p:sp>
        <p:sp>
          <p:nvSpPr>
            <p:cNvPr id="123" name="TextBox 122"/>
            <p:cNvSpPr txBox="1"/>
            <p:nvPr/>
          </p:nvSpPr>
          <p:spPr>
            <a:xfrm>
              <a:off x="6476428" y="1616570"/>
              <a:ext cx="410903" cy="324843"/>
            </a:xfrm>
            <a:prstGeom prst="rect">
              <a:avLst/>
            </a:prstGeom>
            <a:noFill/>
          </p:spPr>
          <p:txBody>
            <a:bodyPr wrap="square" rtlCol="0">
              <a:spAutoFit/>
            </a:bodyPr>
            <a:lstStyle/>
            <a:p>
              <a:pPr algn="ctr"/>
              <a:r>
                <a:rPr lang="en-US" altLang="en-US" sz="1400" dirty="0">
                  <a:solidFill>
                    <a:schemeClr val="bg1"/>
                  </a:solidFill>
                </a:rPr>
                <a:t>0</a:t>
              </a:r>
            </a:p>
          </p:txBody>
        </p:sp>
      </p:grpSp>
      <p:sp>
        <p:nvSpPr>
          <p:cNvPr id="4" name="CustomShape 9"/>
          <p:cNvSpPr/>
          <p:nvPr/>
        </p:nvSpPr>
        <p:spPr>
          <a:xfrm flipH="1">
            <a:off x="1805305" y="198564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[0,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5" name="CustomShape 9"/>
          <p:cNvSpPr/>
          <p:nvPr/>
        </p:nvSpPr>
        <p:spPr>
          <a:xfrm flipH="1">
            <a:off x="7631430" y="167957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6" name="CustomShape 9"/>
          <p:cNvSpPr/>
          <p:nvPr/>
        </p:nvSpPr>
        <p:spPr>
          <a:xfrm flipH="1">
            <a:off x="5470525" y="255841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4, 5</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7" name="CustomShape 9"/>
          <p:cNvSpPr/>
          <p:nvPr/>
        </p:nvSpPr>
        <p:spPr>
          <a:xfrm flipH="1">
            <a:off x="8876665" y="246634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6, 7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8" name="CustomShape 9"/>
          <p:cNvSpPr/>
          <p:nvPr/>
        </p:nvSpPr>
        <p:spPr>
          <a:xfrm flipH="1">
            <a:off x="552704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9" name="CustomShape 9"/>
          <p:cNvSpPr/>
          <p:nvPr/>
        </p:nvSpPr>
        <p:spPr>
          <a:xfrm flipH="1">
            <a:off x="662876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5, 5</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0" name="CustomShape 9"/>
          <p:cNvSpPr/>
          <p:nvPr/>
        </p:nvSpPr>
        <p:spPr>
          <a:xfrm flipH="1">
            <a:off x="771334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6</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6</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1" name="CustomShape 9"/>
          <p:cNvSpPr/>
          <p:nvPr/>
        </p:nvSpPr>
        <p:spPr>
          <a:xfrm flipH="1">
            <a:off x="8884285" y="422973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2" name="CustomShape 9"/>
          <p:cNvSpPr/>
          <p:nvPr/>
        </p:nvSpPr>
        <p:spPr>
          <a:xfrm flipH="1">
            <a:off x="52387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3" name="CustomShape 9"/>
          <p:cNvSpPr/>
          <p:nvPr/>
        </p:nvSpPr>
        <p:spPr>
          <a:xfrm flipH="1">
            <a:off x="180530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4" name="CustomShape 9"/>
          <p:cNvSpPr/>
          <p:nvPr/>
        </p:nvSpPr>
        <p:spPr>
          <a:xfrm flipH="1">
            <a:off x="275590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5" name="CustomShape 9"/>
          <p:cNvSpPr/>
          <p:nvPr/>
        </p:nvSpPr>
        <p:spPr>
          <a:xfrm flipH="1">
            <a:off x="407924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6" name="CustomShape 9"/>
          <p:cNvSpPr/>
          <p:nvPr/>
        </p:nvSpPr>
        <p:spPr>
          <a:xfrm flipH="1">
            <a:off x="1885315" y="281495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7" name="CustomShape 9"/>
          <p:cNvSpPr/>
          <p:nvPr/>
        </p:nvSpPr>
        <p:spPr>
          <a:xfrm flipH="1">
            <a:off x="4159250" y="270065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8" name="Text Box 17"/>
          <p:cNvSpPr txBox="1"/>
          <p:nvPr/>
        </p:nvSpPr>
        <p:spPr>
          <a:xfrm>
            <a:off x="6716493" y="454168"/>
            <a:ext cx="3479800" cy="369332"/>
          </a:xfrm>
          <a:prstGeom prst="rect">
            <a:avLst/>
          </a:prstGeom>
          <a:noFill/>
        </p:spPr>
        <p:txBody>
          <a:bodyPr wrap="square" rtlCol="0">
            <a:spAutoFit/>
          </a:bodyPr>
          <a:lstStyle/>
          <a:p>
            <a:r>
              <a:rPr lang="en-US" altLang="en-US" dirty="0" err="1"/>
              <a:t>Cập</a:t>
            </a:r>
            <a:r>
              <a:rPr lang="en-US" altLang="en-US" dirty="0"/>
              <a:t> </a:t>
            </a:r>
            <a:r>
              <a:rPr lang="en-US" altLang="en-US" dirty="0" err="1"/>
              <a:t>nhật</a:t>
            </a:r>
            <a:r>
              <a:rPr lang="en-US" altLang="en-US" dirty="0"/>
              <a:t> </a:t>
            </a:r>
            <a:r>
              <a:rPr lang="en-US" altLang="en-US" dirty="0" err="1"/>
              <a:t>đoạn</a:t>
            </a:r>
            <a:r>
              <a:rPr lang="en-US" altLang="en-US" dirty="0"/>
              <a:t> [0, 5] = 4</a:t>
            </a:r>
          </a:p>
        </p:txBody>
      </p:sp>
      <p:sp>
        <p:nvSpPr>
          <p:cNvPr id="21" name="Left Bracket 20"/>
          <p:cNvSpPr/>
          <p:nvPr/>
        </p:nvSpPr>
        <p:spPr>
          <a:xfrm rot="16200000">
            <a:off x="3919220" y="1402715"/>
            <a:ext cx="215900" cy="7004050"/>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2" name="Left Bracket 21"/>
          <p:cNvSpPr/>
          <p:nvPr/>
        </p:nvSpPr>
        <p:spPr>
          <a:xfrm rot="16200000">
            <a:off x="2588895" y="2433955"/>
            <a:ext cx="215900" cy="4253230"/>
          </a:xfrm>
          <a:prstGeom prst="leftBracket">
            <a:avLst/>
          </a:prstGeom>
          <a:ln>
            <a:solidFill>
              <a:schemeClr val="accent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3" name="Left Bracket 22"/>
          <p:cNvSpPr/>
          <p:nvPr/>
        </p:nvSpPr>
        <p:spPr>
          <a:xfrm rot="16200000">
            <a:off x="6407150" y="3536315"/>
            <a:ext cx="215900" cy="2047875"/>
          </a:xfrm>
          <a:prstGeom prst="leftBracket">
            <a:avLst/>
          </a:prstGeom>
          <a:ln>
            <a:solidFill>
              <a:schemeClr val="accent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5" name="Curved Connector 24"/>
          <p:cNvCxnSpPr/>
          <p:nvPr/>
        </p:nvCxnSpPr>
        <p:spPr>
          <a:xfrm rot="10800000" flipV="1">
            <a:off x="2947035" y="1397000"/>
            <a:ext cx="2189480" cy="62738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628900" y="2026285"/>
            <a:ext cx="336550" cy="306705"/>
          </a:xfrm>
          <a:prstGeom prst="rect">
            <a:avLst/>
          </a:prstGeom>
          <a:noFill/>
        </p:spPr>
        <p:txBody>
          <a:bodyPr wrap="square" rtlCol="0">
            <a:spAutoFit/>
          </a:bodyPr>
          <a:lstStyle/>
          <a:p>
            <a:r>
              <a:rPr lang="en-US" altLang="en-US" sz="1400">
                <a:solidFill>
                  <a:schemeClr val="bg1"/>
                </a:solidFill>
              </a:rPr>
              <a:t>1</a:t>
            </a:r>
          </a:p>
        </p:txBody>
      </p:sp>
      <p:sp>
        <p:nvSpPr>
          <p:cNvPr id="28" name="Text Box 27"/>
          <p:cNvSpPr txBox="1"/>
          <p:nvPr/>
        </p:nvSpPr>
        <p:spPr>
          <a:xfrm>
            <a:off x="2626360" y="2026285"/>
            <a:ext cx="336550" cy="306705"/>
          </a:xfrm>
          <a:prstGeom prst="rect">
            <a:avLst/>
          </a:prstGeom>
          <a:noFill/>
        </p:spPr>
        <p:txBody>
          <a:bodyPr wrap="square" rtlCol="0">
            <a:spAutoFit/>
          </a:bodyPr>
          <a:lstStyle/>
          <a:p>
            <a:r>
              <a:rPr lang="en-US" altLang="en-US" sz="1400">
                <a:solidFill>
                  <a:schemeClr val="bg1"/>
                </a:solidFill>
              </a:rPr>
              <a:t>4</a:t>
            </a:r>
          </a:p>
        </p:txBody>
      </p:sp>
      <p:cxnSp>
        <p:nvCxnSpPr>
          <p:cNvPr id="29" name="Curved Connector 28"/>
          <p:cNvCxnSpPr>
            <a:stCxn id="90" idx="6"/>
            <a:endCxn id="89" idx="1"/>
          </p:cNvCxnSpPr>
          <p:nvPr/>
        </p:nvCxnSpPr>
        <p:spPr>
          <a:xfrm>
            <a:off x="5629275" y="1417955"/>
            <a:ext cx="1823085" cy="606425"/>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106"/>
          <p:cNvSpPr txBox="1"/>
          <p:nvPr/>
        </p:nvSpPr>
        <p:spPr>
          <a:xfrm>
            <a:off x="2310020" y="1658252"/>
            <a:ext cx="266167" cy="368300"/>
          </a:xfrm>
          <a:prstGeom prst="rect">
            <a:avLst/>
          </a:prstGeom>
          <a:noFill/>
        </p:spPr>
        <p:txBody>
          <a:bodyPr wrap="square" rtlCol="0">
            <a:spAutoFit/>
          </a:bodyPr>
          <a:lstStyle/>
          <a:p>
            <a:r>
              <a:rPr lang="en-US" altLang="en-US" dirty="0">
                <a:solidFill>
                  <a:schemeClr val="accent5">
                    <a:lumMod val="50000"/>
                  </a:schemeClr>
                </a:solidFill>
              </a:rPr>
              <a:t>4</a:t>
            </a:r>
          </a:p>
        </p:txBody>
      </p:sp>
      <p:sp>
        <p:nvSpPr>
          <p:cNvPr id="31" name="TextBox 106"/>
          <p:cNvSpPr txBox="1"/>
          <p:nvPr/>
        </p:nvSpPr>
        <p:spPr>
          <a:xfrm>
            <a:off x="2369710" y="1679842"/>
            <a:ext cx="266167" cy="368300"/>
          </a:xfrm>
          <a:prstGeom prst="rect">
            <a:avLst/>
          </a:prstGeom>
          <a:noFill/>
        </p:spPr>
        <p:txBody>
          <a:bodyPr wrap="square" rtlCol="0">
            <a:spAutoFit/>
          </a:bodyPr>
          <a:lstStyle/>
          <a:p>
            <a:r>
              <a:rPr lang="en-US" dirty="0">
                <a:solidFill>
                  <a:schemeClr val="accent5">
                    <a:lumMod val="50000"/>
                  </a:schemeClr>
                </a:solidFill>
                <a:sym typeface="+mn-ea"/>
              </a:rPr>
              <a:t>∅</a:t>
            </a:r>
            <a:endParaRPr lang="en-US" altLang="en-US" dirty="0">
              <a:solidFill>
                <a:schemeClr val="accent5">
                  <a:lumMod val="50000"/>
                </a:schemeClr>
              </a:solidFill>
            </a:endParaRPr>
          </a:p>
        </p:txBody>
      </p:sp>
      <p:sp>
        <p:nvSpPr>
          <p:cNvPr id="32" name="Text Box 31"/>
          <p:cNvSpPr txBox="1"/>
          <p:nvPr/>
        </p:nvSpPr>
        <p:spPr>
          <a:xfrm>
            <a:off x="7452360" y="2060575"/>
            <a:ext cx="373380" cy="306705"/>
          </a:xfrm>
          <a:prstGeom prst="rect">
            <a:avLst/>
          </a:prstGeom>
          <a:noFill/>
        </p:spPr>
        <p:txBody>
          <a:bodyPr wrap="square" rtlCol="0">
            <a:spAutoFit/>
          </a:bodyPr>
          <a:lstStyle/>
          <a:p>
            <a:pPr algn="ctr"/>
            <a:r>
              <a:rPr lang="en-US" altLang="en-US" sz="1400">
                <a:solidFill>
                  <a:schemeClr val="bg1"/>
                </a:solidFill>
              </a:rPr>
              <a:t>0</a:t>
            </a:r>
          </a:p>
        </p:txBody>
      </p:sp>
      <p:cxnSp>
        <p:nvCxnSpPr>
          <p:cNvPr id="33" name="Curved Connector 32"/>
          <p:cNvCxnSpPr>
            <a:endCxn id="79" idx="0"/>
          </p:cNvCxnSpPr>
          <p:nvPr/>
        </p:nvCxnSpPr>
        <p:spPr>
          <a:xfrm rot="10800000" flipV="1">
            <a:off x="6515735" y="2331085"/>
            <a:ext cx="900430" cy="48387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 Box 33"/>
          <p:cNvSpPr txBox="1"/>
          <p:nvPr/>
        </p:nvSpPr>
        <p:spPr>
          <a:xfrm>
            <a:off x="6303010" y="2916555"/>
            <a:ext cx="373380" cy="306705"/>
          </a:xfrm>
          <a:prstGeom prst="rect">
            <a:avLst/>
          </a:prstGeom>
          <a:noFill/>
        </p:spPr>
        <p:txBody>
          <a:bodyPr wrap="square" rtlCol="0">
            <a:spAutoFit/>
          </a:bodyPr>
          <a:lstStyle/>
          <a:p>
            <a:pPr algn="ctr"/>
            <a:r>
              <a:rPr lang="en-US" altLang="en-US" sz="1400">
                <a:solidFill>
                  <a:schemeClr val="bg1"/>
                </a:solidFill>
              </a:rPr>
              <a:t>9</a:t>
            </a:r>
          </a:p>
        </p:txBody>
      </p:sp>
      <p:sp>
        <p:nvSpPr>
          <p:cNvPr id="35" name="Text Box 34"/>
          <p:cNvSpPr txBox="1"/>
          <p:nvPr/>
        </p:nvSpPr>
        <p:spPr>
          <a:xfrm>
            <a:off x="6329045" y="2905760"/>
            <a:ext cx="373380" cy="306705"/>
          </a:xfrm>
          <a:prstGeom prst="rect">
            <a:avLst/>
          </a:prstGeom>
          <a:noFill/>
        </p:spPr>
        <p:txBody>
          <a:bodyPr wrap="square" rtlCol="0">
            <a:spAutoFit/>
          </a:bodyPr>
          <a:lstStyle/>
          <a:p>
            <a:pPr algn="ctr"/>
            <a:r>
              <a:rPr lang="en-US" altLang="en-US" sz="1400">
                <a:solidFill>
                  <a:schemeClr val="bg1"/>
                </a:solidFill>
              </a:rPr>
              <a:t>4</a:t>
            </a:r>
          </a:p>
        </p:txBody>
      </p:sp>
      <p:sp>
        <p:nvSpPr>
          <p:cNvPr id="36" name="TextBox 114"/>
          <p:cNvSpPr txBox="1"/>
          <p:nvPr/>
        </p:nvSpPr>
        <p:spPr>
          <a:xfrm>
            <a:off x="6036862" y="2635711"/>
            <a:ext cx="266167" cy="398780"/>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37" name="TextBox 114"/>
          <p:cNvSpPr txBox="1"/>
          <p:nvPr/>
        </p:nvSpPr>
        <p:spPr>
          <a:xfrm>
            <a:off x="6036862" y="2635711"/>
            <a:ext cx="266167" cy="398780"/>
          </a:xfrm>
          <a:prstGeom prst="rect">
            <a:avLst/>
          </a:prstGeom>
          <a:noFill/>
        </p:spPr>
        <p:txBody>
          <a:bodyPr wrap="square" rtlCol="0">
            <a:spAutoFit/>
          </a:bodyPr>
          <a:lstStyle/>
          <a:p>
            <a:r>
              <a:rPr lang="en-US" altLang="en-US" sz="2000" dirty="0">
                <a:solidFill>
                  <a:schemeClr val="accent5">
                    <a:lumMod val="50000"/>
                  </a:schemeClr>
                </a:solidFill>
              </a:rPr>
              <a:t>4</a:t>
            </a:r>
          </a:p>
        </p:txBody>
      </p:sp>
      <p:cxnSp>
        <p:nvCxnSpPr>
          <p:cNvPr id="38" name="Curved Connector 37"/>
          <p:cNvCxnSpPr>
            <a:endCxn id="90" idx="3"/>
          </p:cNvCxnSpPr>
          <p:nvPr/>
        </p:nvCxnSpPr>
        <p:spPr>
          <a:xfrm flipV="1">
            <a:off x="2951480" y="1602740"/>
            <a:ext cx="2210435" cy="728345"/>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89" idx="4"/>
          </p:cNvCxnSpPr>
          <p:nvPr/>
        </p:nvCxnSpPr>
        <p:spPr>
          <a:xfrm flipV="1">
            <a:off x="6768465" y="2470785"/>
            <a:ext cx="877570" cy="58039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9" idx="6"/>
            <a:endCxn id="85" idx="0"/>
          </p:cNvCxnSpPr>
          <p:nvPr/>
        </p:nvCxnSpPr>
        <p:spPr>
          <a:xfrm>
            <a:off x="7919720" y="2209165"/>
            <a:ext cx="878840" cy="666750"/>
          </a:xfrm>
          <a:prstGeom prst="curvedConnector2">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41" name="Curved Connector 40"/>
          <p:cNvCxnSpPr>
            <a:stCxn id="85" idx="2"/>
            <a:endCxn id="89" idx="4"/>
          </p:cNvCxnSpPr>
          <p:nvPr/>
        </p:nvCxnSpPr>
        <p:spPr>
          <a:xfrm rot="10800000">
            <a:off x="7646035" y="2470785"/>
            <a:ext cx="878840" cy="66675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3" name="Curved Connector 2"/>
          <p:cNvCxnSpPr>
            <a:endCxn id="90" idx="5"/>
          </p:cNvCxnSpPr>
          <p:nvPr/>
        </p:nvCxnSpPr>
        <p:spPr>
          <a:xfrm rot="10800000">
            <a:off x="5548630" y="1602740"/>
            <a:ext cx="1812925" cy="6502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checkerboard(across)">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27"/>
                                        </p:tgtEl>
                                      </p:cBhvr>
                                    </p:animEffect>
                                    <p:set>
                                      <p:cBhvr>
                                        <p:cTn id="30" dur="1" fill="hold">
                                          <p:stCondLst>
                                            <p:cond delay="499"/>
                                          </p:stCondLst>
                                        </p:cTn>
                                        <p:tgtEl>
                                          <p:spTgt spid="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ox(in)">
                                      <p:cBhvr>
                                        <p:cTn id="35" dur="10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31"/>
                                        </p:tgtEl>
                                      </p:cBhvr>
                                    </p:animEffect>
                                    <p:set>
                                      <p:cBhvr>
                                        <p:cTn id="40" dur="1" fill="hold">
                                          <p:stCondLst>
                                            <p:cond delay="499"/>
                                          </p:stCondLst>
                                        </p:cTn>
                                        <p:tgtEl>
                                          <p:spTgt spid="3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checkerboard(across)">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checkerboard(across)">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checkerboard(across)">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xit" presetSubtype="10" fill="hold" grpId="0" nodeType="clickEffect">
                                  <p:stCondLst>
                                    <p:cond delay="0"/>
                                  </p:stCondLst>
                                  <p:childTnLst>
                                    <p:animEffect transition="out" filter="blinds(horizontal)">
                                      <p:cBhvr>
                                        <p:cTn id="64" dur="500"/>
                                        <p:tgtEl>
                                          <p:spTgt spid="34"/>
                                        </p:tgtEl>
                                      </p:cBhvr>
                                    </p:animEffect>
                                    <p:set>
                                      <p:cBhvr>
                                        <p:cTn id="65" dur="1" fill="hold">
                                          <p:stCondLst>
                                            <p:cond delay="499"/>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0" nodeType="clickEffect">
                                  <p:stCondLst>
                                    <p:cond delay="0"/>
                                  </p:stCondLst>
                                  <p:childTnLst>
                                    <p:animEffect transition="out" filter="blinds(horizontal)">
                                      <p:cBhvr>
                                        <p:cTn id="74" dur="500"/>
                                        <p:tgtEl>
                                          <p:spTgt spid="36"/>
                                        </p:tgtEl>
                                      </p:cBhvr>
                                    </p:animEffect>
                                    <p:set>
                                      <p:cBhvr>
                                        <p:cTn id="75" dur="1" fill="hold">
                                          <p:stCondLst>
                                            <p:cond delay="499"/>
                                          </p:stCondLst>
                                        </p:cTn>
                                        <p:tgtEl>
                                          <p:spTgt spid="3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blinds(horizontal)">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checkerboard(across)">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blinds(horizontal)">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checkerboard(across)">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blinds(horizontal)">
                                      <p:cBhvr>
                                        <p:cTn id="10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7" grpId="1"/>
      <p:bldP spid="28" grpId="0"/>
      <p:bldP spid="30" grpId="0"/>
      <p:bldP spid="31" grpId="0"/>
      <p:bldP spid="34"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400174" y="79184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p>
        </p:txBody>
      </p:sp>
      <p:sp>
        <p:nvSpPr>
          <p:cNvPr id="349" name="TextShape 2"/>
          <p:cNvSpPr txBox="1"/>
          <p:nvPr/>
        </p:nvSpPr>
        <p:spPr>
          <a:xfrm>
            <a:off x="1002982" y="159067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spc="-1" dirty="0">
                <a:latin typeface="Arial"/>
                <a:sym typeface="+mn-ea"/>
              </a:rPr>
              <a:t>Thao </a:t>
            </a:r>
            <a:r>
              <a:rPr lang="en-US" altLang="en-US" sz="1990" spc="-1" dirty="0" err="1">
                <a:latin typeface="Arial"/>
                <a:sym typeface="+mn-ea"/>
              </a:rPr>
              <a:t>tác</a:t>
            </a:r>
            <a:r>
              <a:rPr lang="en-US" altLang="en-US" sz="1990" spc="-1" dirty="0">
                <a:latin typeface="Arial"/>
                <a:sym typeface="+mn-ea"/>
              </a:rPr>
              <a:t> “</a:t>
            </a:r>
            <a:r>
              <a:rPr lang="en-US" altLang="en-US" sz="1990" spc="-1" dirty="0" err="1">
                <a:latin typeface="Arial"/>
                <a:sym typeface="+mn-ea"/>
              </a:rPr>
              <a:t>Cập</a:t>
            </a:r>
            <a:r>
              <a:rPr lang="en-US" altLang="en-US" sz="1990" spc="-1" dirty="0">
                <a:latin typeface="Arial"/>
                <a:sym typeface="+mn-ea"/>
              </a:rPr>
              <a:t> </a:t>
            </a:r>
            <a:r>
              <a:rPr lang="en-US" altLang="en-US" sz="1990" spc="-1" dirty="0" err="1">
                <a:latin typeface="Arial"/>
                <a:sym typeface="+mn-ea"/>
              </a:rPr>
              <a:t>nhật</a:t>
            </a:r>
            <a:r>
              <a:rPr lang="en-US" altLang="en-US" sz="1990" spc="-1" dirty="0">
                <a:latin typeface="Arial"/>
                <a:sym typeface="+mn-ea"/>
              </a:rPr>
              <a:t>” (Part 2): propagation.</a:t>
            </a:r>
            <a:endParaRPr lang="en-US" altLang="en-US" sz="1990" b="0" strike="noStrike" spc="-1" dirty="0">
              <a:latin typeface="Arial"/>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Xảy</a:t>
            </a:r>
            <a:r>
              <a:rPr lang="en-US" altLang="en-US" sz="1990" b="0" strike="noStrike" spc="-1" dirty="0">
                <a:latin typeface="Arial"/>
              </a:rPr>
              <a:t> </a:t>
            </a:r>
            <a:r>
              <a:rPr lang="en-US" altLang="en-US" sz="1990" b="0" strike="noStrike" spc="-1" dirty="0" err="1">
                <a:latin typeface="Arial"/>
              </a:rPr>
              <a:t>ra</a:t>
            </a:r>
            <a:r>
              <a:rPr lang="en-US" altLang="en-US" sz="1990" b="0" strike="noStrike" spc="-1" dirty="0">
                <a:latin typeface="Arial"/>
              </a:rPr>
              <a:t> </a:t>
            </a:r>
            <a:r>
              <a:rPr lang="en-US" altLang="en-US" sz="1990" b="0" strike="noStrike" spc="-1" dirty="0" err="1">
                <a:latin typeface="Arial"/>
              </a:rPr>
              <a:t>khi</a:t>
            </a:r>
            <a:r>
              <a:rPr lang="en-US" altLang="en-US" sz="1990" b="0" strike="noStrike" spc="-1" dirty="0">
                <a:latin typeface="Arial"/>
              </a:rPr>
              <a:t> node cha </a:t>
            </a:r>
            <a:r>
              <a:rPr lang="en-US" altLang="en-US" sz="1990" b="0" strike="noStrike" spc="-1" dirty="0" err="1">
                <a:latin typeface="Arial"/>
              </a:rPr>
              <a:t>muốn</a:t>
            </a:r>
            <a:r>
              <a:rPr lang="en-US" altLang="en-US" sz="1990" b="0" strike="noStrike" spc="-1" dirty="0">
                <a:latin typeface="Arial"/>
              </a:rPr>
              <a:t> </a:t>
            </a:r>
            <a:r>
              <a:rPr lang="en-US" altLang="en-US" sz="1990" b="0" strike="noStrike" spc="-1" dirty="0" err="1">
                <a:latin typeface="Arial"/>
              </a:rPr>
              <a:t>thăm</a:t>
            </a:r>
            <a:r>
              <a:rPr lang="en-US" altLang="en-US" sz="1990" b="0" strike="noStrike" spc="-1" dirty="0">
                <a:latin typeface="Arial"/>
              </a:rPr>
              <a:t> node con (</a:t>
            </a:r>
            <a:r>
              <a:rPr lang="en-US" altLang="en-US" sz="1990" b="0" strike="noStrike" spc="-1" dirty="0" err="1">
                <a:latin typeface="Arial"/>
              </a:rPr>
              <a:t>bất</a:t>
            </a:r>
            <a:r>
              <a:rPr lang="en-US" altLang="en-US" sz="1990" b="0" strike="noStrike" spc="-1" dirty="0">
                <a:latin typeface="Arial"/>
              </a:rPr>
              <a:t> </a:t>
            </a:r>
            <a:r>
              <a:rPr lang="en-US" altLang="en-US" sz="1990" b="0" strike="noStrike" spc="-1" dirty="0" err="1">
                <a:latin typeface="Arial"/>
              </a:rPr>
              <a:t>kể</a:t>
            </a:r>
            <a:r>
              <a:rPr lang="en-US" altLang="en-US" sz="1990" b="0" strike="noStrike" spc="-1" dirty="0">
                <a:latin typeface="Arial"/>
              </a:rPr>
              <a:t> Update hay query)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là</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 : </a:t>
            </a:r>
            <a:r>
              <a:rPr lang="en-US" altLang="en-US" sz="1990" b="0" strike="noStrike" spc="-1" dirty="0" err="1">
                <a:latin typeface="Arial"/>
              </a:rPr>
              <a:t>thăm</a:t>
            </a:r>
            <a:r>
              <a:rPr lang="en-US" altLang="en-US" sz="1990" b="0" strike="noStrike" spc="-1" dirty="0">
                <a:latin typeface="Arial"/>
              </a:rPr>
              <a:t> node con.</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Arial"/>
              </a:rPr>
              <a:t>Nếu</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không</a:t>
            </a:r>
            <a:r>
              <a:rPr lang="en-US" altLang="en-US" sz="1990" b="0" strike="noStrike" spc="-1" dirty="0">
                <a:latin typeface="Arial"/>
              </a:rPr>
              <a:t> </a:t>
            </a:r>
            <a:r>
              <a:rPr lang="en-US" altLang="en-US" sz="1990" b="0" strike="noStrike" spc="-1" dirty="0" err="1">
                <a:latin typeface="Arial"/>
              </a:rPr>
              <a:t>rỗng</a:t>
            </a:r>
            <a:r>
              <a:rPr lang="en-US" altLang="en-US" sz="1990" b="0" strike="noStrike" spc="-1" dirty="0">
                <a:latin typeface="Arial"/>
              </a:rPr>
              <a:t>:</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Thực</a:t>
            </a:r>
            <a:r>
              <a:rPr lang="en-US" altLang="en-US" sz="1990" b="0" strike="noStrike" spc="-1" dirty="0">
                <a:latin typeface="Arial"/>
              </a:rPr>
              <a:t> </a:t>
            </a:r>
            <a:r>
              <a:rPr lang="en-US" altLang="en-US" sz="1990" b="0" strike="noStrike" spc="-1" dirty="0" err="1">
                <a:latin typeface="Arial"/>
              </a:rPr>
              <a:t>hiện</a:t>
            </a:r>
            <a:r>
              <a:rPr lang="en-US" altLang="en-US" sz="1990" b="0" strike="noStrike" spc="-1" dirty="0">
                <a:latin typeface="Arial"/>
              </a:rPr>
              <a:t> </a:t>
            </a:r>
            <a:r>
              <a:rPr lang="en-US" altLang="en-US" sz="1990" b="0" strike="noStrike" spc="-1" dirty="0" err="1">
                <a:latin typeface="Arial"/>
              </a:rPr>
              <a:t>Phép</a:t>
            </a:r>
            <a:r>
              <a:rPr lang="en-US" altLang="en-US" sz="1990" b="0" strike="noStrike" spc="-1" dirty="0">
                <a:latin typeface="Arial"/>
              </a:rPr>
              <a:t> </a:t>
            </a:r>
            <a:r>
              <a:rPr lang="en-US" altLang="en-US" sz="1990" b="0" strike="noStrike" spc="-1" dirty="0" err="1">
                <a:latin typeface="Arial"/>
              </a:rPr>
              <a:t>toán</a:t>
            </a:r>
            <a:r>
              <a:rPr lang="en-US" altLang="en-US" sz="1990" b="0" strike="noStrike" spc="-1" dirty="0">
                <a:latin typeface="Arial"/>
              </a:rPr>
              <a:t> Update </a:t>
            </a:r>
            <a:r>
              <a:rPr lang="en-US" altLang="en-US" sz="1990" b="0" strike="noStrike" spc="-1" dirty="0" err="1">
                <a:latin typeface="Arial"/>
              </a:rPr>
              <a:t>cho</a:t>
            </a:r>
            <a:r>
              <a:rPr lang="en-US" altLang="en-US" sz="1990" b="0" strike="noStrike" spc="-1" dirty="0">
                <a:latin typeface="Arial"/>
              </a:rPr>
              <a:t> 2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Value </a:t>
            </a:r>
            <a:r>
              <a:rPr lang="en-US" altLang="en-US" sz="1990" b="0" strike="noStrike" spc="-1" dirty="0" err="1">
                <a:latin typeface="Arial"/>
              </a:rPr>
              <a:t>và</a:t>
            </a:r>
            <a:r>
              <a:rPr lang="en-US" altLang="en-US" sz="1990" b="0" strike="noStrike" spc="-1" dirty="0">
                <a:latin typeface="Arial"/>
              </a:rPr>
              <a:t> lazy ở </a:t>
            </a:r>
            <a:r>
              <a:rPr lang="en-US" altLang="en-US" sz="1990" b="0" strike="noStrike" spc="-1" dirty="0" err="1">
                <a:latin typeface="Arial"/>
              </a:rPr>
              <a:t>cả</a:t>
            </a:r>
            <a:r>
              <a:rPr lang="en-US" altLang="en-US" sz="1990" b="0" strike="noStrike" spc="-1" dirty="0">
                <a:latin typeface="Arial"/>
              </a:rPr>
              <a:t> 2 node con.</a:t>
            </a: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Đổi</a:t>
            </a:r>
            <a:r>
              <a:rPr lang="en-US" altLang="en-US" sz="1990" b="0" strike="noStrike" spc="-1" dirty="0">
                <a:latin typeface="Arial"/>
              </a:rPr>
              <a:t> </a:t>
            </a:r>
            <a:r>
              <a:rPr lang="en-US" altLang="en-US" sz="1990" b="0" strike="noStrike" spc="-1" dirty="0" err="1">
                <a:latin typeface="Arial"/>
              </a:rPr>
              <a:t>giá</a:t>
            </a:r>
            <a:r>
              <a:rPr lang="en-US" altLang="en-US" sz="1990" b="0" strike="noStrike" spc="-1" dirty="0">
                <a:latin typeface="Arial"/>
              </a:rPr>
              <a:t> </a:t>
            </a:r>
            <a:r>
              <a:rPr lang="en-US" altLang="en-US" sz="1990" b="0" strike="noStrike" spc="-1" dirty="0" err="1">
                <a:latin typeface="Arial"/>
              </a:rPr>
              <a:t>trị</a:t>
            </a:r>
            <a:r>
              <a:rPr lang="en-US" altLang="en-US" sz="1990" b="0" strike="noStrike" spc="-1" dirty="0">
                <a:latin typeface="Arial"/>
              </a:rPr>
              <a:t> lazy ở node cha </a:t>
            </a:r>
            <a:r>
              <a:rPr lang="en-US" altLang="en-US" sz="1990" b="0" strike="noStrike" spc="-1" dirty="0" err="1">
                <a:latin typeface="Arial"/>
              </a:rPr>
              <a:t>thành</a:t>
            </a:r>
            <a:r>
              <a:rPr lang="en-US" altLang="en-US" sz="1990" b="0" strike="noStrike" spc="-1" dirty="0">
                <a:latin typeface="Arial"/>
              </a:rPr>
              <a:t> </a:t>
            </a:r>
            <a:r>
              <a:rPr lang="en-US" altLang="en-US" sz="1990" b="0" strike="noStrike" spc="-1" dirty="0" err="1">
                <a:latin typeface="Arial"/>
              </a:rPr>
              <a:t>rỗng</a:t>
            </a:r>
            <a:endParaRPr lang="en-US" altLang="en-US" sz="1990" b="0" strike="noStrike" spc="-1" dirty="0">
              <a:latin typeface="Arial"/>
            </a:endParaRPr>
          </a:p>
          <a:p>
            <a:pPr marL="1371600" lvl="2" indent="-342900">
              <a:lnSpc>
                <a:spcPct val="115000"/>
              </a:lnSpc>
              <a:buClr>
                <a:srgbClr val="263238"/>
              </a:buClr>
              <a:buFont typeface="Wingdings" panose="05000000000000000000" pitchFamily="2" charset="2"/>
              <a:buChar char="Ø"/>
            </a:pPr>
            <a:r>
              <a:rPr lang="en-US" altLang="en-US" sz="1990" b="0" strike="noStrike" spc="-1" dirty="0" err="1">
                <a:latin typeface="Arial"/>
              </a:rPr>
              <a:t>Thăm</a:t>
            </a:r>
            <a:r>
              <a:rPr lang="en-US" altLang="en-US" sz="1990" b="0" strike="noStrike" spc="-1" dirty="0">
                <a:latin typeface="Arial"/>
              </a:rPr>
              <a:t> node con.</a:t>
            </a:r>
            <a:endParaRPr lang="en-US" sz="199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p:cTn id="17" dur="5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3" end="3"/>
                                            </p:txEl>
                                          </p:spTgt>
                                        </p:tgtEl>
                                        <p:attrNameLst>
                                          <p:attrName>style.visibility</p:attrName>
                                        </p:attrNameLst>
                                      </p:cBhvr>
                                      <p:to>
                                        <p:strVal val="visible"/>
                                      </p:to>
                                    </p:set>
                                    <p:animEffect transition="in" filter="fade">
                                      <p:cBhvr>
                                        <p:cTn id="22" dur="500"/>
                                        <p:tgtEl>
                                          <p:spTgt spid="34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49">
                                            <p:txEl>
                                              <p:pRg st="4" end="4"/>
                                            </p:txEl>
                                          </p:spTgt>
                                        </p:tgtEl>
                                        <p:attrNameLst>
                                          <p:attrName>style.visibility</p:attrName>
                                        </p:attrNameLst>
                                      </p:cBhvr>
                                      <p:to>
                                        <p:strVal val="visible"/>
                                      </p:to>
                                    </p:set>
                                    <p:animEffect transition="in" filter="fade">
                                      <p:cBhvr>
                                        <p:cTn id="25" dur="500"/>
                                        <p:tgtEl>
                                          <p:spTgt spid="34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5" end="5"/>
                                            </p:txEl>
                                          </p:spTgt>
                                        </p:tgtEl>
                                        <p:attrNameLst>
                                          <p:attrName>style.visibility</p:attrName>
                                        </p:attrNameLst>
                                      </p:cBhvr>
                                      <p:to>
                                        <p:strVal val="visible"/>
                                      </p:to>
                                    </p:set>
                                    <p:animEffect transition="in" filter="fade">
                                      <p:cBhvr>
                                        <p:cTn id="28" dur="500"/>
                                        <p:tgtEl>
                                          <p:spTgt spid="349">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animEffect transition="in" filter="fade">
                                      <p:cBhvr>
                                        <p:cTn id="31" dur="5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CustomShape 9"/>
          <p:cNvSpPr/>
          <p:nvPr/>
        </p:nvSpPr>
        <p:spPr>
          <a:xfrm flipH="1">
            <a:off x="5152390" y="7175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[0,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grpSp>
        <p:nvGrpSpPr>
          <p:cNvPr id="67" name="Group 66"/>
          <p:cNvGrpSpPr/>
          <p:nvPr/>
        </p:nvGrpSpPr>
        <p:grpSpPr>
          <a:xfrm>
            <a:off x="570331" y="855264"/>
            <a:ext cx="9057178" cy="3374858"/>
            <a:chOff x="1452503" y="1205089"/>
            <a:chExt cx="9930462" cy="3574438"/>
          </a:xfrm>
        </p:grpSpPr>
        <p:sp>
          <p:nvSpPr>
            <p:cNvPr id="71" name="Oval 70"/>
            <p:cNvSpPr/>
            <p:nvPr/>
          </p:nvSpPr>
          <p:spPr>
            <a:xfrm>
              <a:off x="2294214" y="3336588"/>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1</a:t>
              </a:r>
            </a:p>
          </p:txBody>
        </p:sp>
        <p:sp>
          <p:nvSpPr>
            <p:cNvPr id="72" name="Oval 71"/>
            <p:cNvSpPr/>
            <p:nvPr/>
          </p:nvSpPr>
          <p:spPr>
            <a:xfrm>
              <a:off x="1616965"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1</a:t>
              </a:r>
            </a:p>
          </p:txBody>
        </p:sp>
        <p:sp>
          <p:nvSpPr>
            <p:cNvPr id="74" name="Oval 73"/>
            <p:cNvSpPr/>
            <p:nvPr/>
          </p:nvSpPr>
          <p:spPr>
            <a:xfrm>
              <a:off x="2963699" y="421532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3</a:t>
              </a:r>
            </a:p>
          </p:txBody>
        </p:sp>
        <p:sp>
          <p:nvSpPr>
            <p:cNvPr id="75" name="Oval 74"/>
            <p:cNvSpPr/>
            <p:nvPr/>
          </p:nvSpPr>
          <p:spPr>
            <a:xfrm>
              <a:off x="4787498" y="330889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5</a:t>
              </a:r>
            </a:p>
          </p:txBody>
        </p:sp>
        <p:sp>
          <p:nvSpPr>
            <p:cNvPr id="76" name="Oval 75"/>
            <p:cNvSpPr/>
            <p:nvPr/>
          </p:nvSpPr>
          <p:spPr>
            <a:xfrm>
              <a:off x="4058566" y="4208836"/>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5</a:t>
              </a:r>
            </a:p>
          </p:txBody>
        </p:sp>
        <p:sp>
          <p:nvSpPr>
            <p:cNvPr id="77" name="Oval 76"/>
            <p:cNvSpPr/>
            <p:nvPr/>
          </p:nvSpPr>
          <p:spPr>
            <a:xfrm>
              <a:off x="5454665"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7</a:t>
              </a:r>
            </a:p>
          </p:txBody>
        </p:sp>
        <p:sp>
          <p:nvSpPr>
            <p:cNvPr id="79" name="Oval 78"/>
            <p:cNvSpPr/>
            <p:nvPr/>
          </p:nvSpPr>
          <p:spPr>
            <a:xfrm>
              <a:off x="7671202" y="3280713"/>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83" name="Oval 82"/>
            <p:cNvSpPr/>
            <p:nvPr/>
          </p:nvSpPr>
          <p:spPr>
            <a:xfrm>
              <a:off x="6933401" y="422505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200" dirty="0">
                <a:solidFill>
                  <a:schemeClr val="bg1"/>
                </a:solidFill>
              </a:endParaRPr>
            </a:p>
          </p:txBody>
        </p:sp>
        <p:sp>
          <p:nvSpPr>
            <p:cNvPr id="84" name="Oval 83"/>
            <p:cNvSpPr/>
            <p:nvPr/>
          </p:nvSpPr>
          <p:spPr>
            <a:xfrm>
              <a:off x="8341203" y="4225051"/>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200" dirty="0">
                <a:solidFill>
                  <a:schemeClr val="bg1"/>
                </a:solidFill>
              </a:endParaRPr>
            </a:p>
          </p:txBody>
        </p:sp>
        <p:sp>
          <p:nvSpPr>
            <p:cNvPr id="85" name="Oval 84"/>
            <p:cNvSpPr/>
            <p:nvPr/>
          </p:nvSpPr>
          <p:spPr>
            <a:xfrm>
              <a:off x="10173784" y="3345253"/>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0</a:t>
              </a:r>
            </a:p>
          </p:txBody>
        </p:sp>
        <p:sp>
          <p:nvSpPr>
            <p:cNvPr id="86" name="Oval 85"/>
            <p:cNvSpPr/>
            <p:nvPr/>
          </p:nvSpPr>
          <p:spPr>
            <a:xfrm>
              <a:off x="9499060" y="421532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200" dirty="0">
                  <a:solidFill>
                    <a:schemeClr val="bg1"/>
                  </a:solidFill>
                </a:rPr>
                <a:t>1</a:t>
              </a:r>
              <a:r>
                <a:rPr lang="en-US" sz="1200" dirty="0">
                  <a:solidFill>
                    <a:schemeClr val="bg1"/>
                  </a:solidFill>
                </a:rPr>
                <a:t>3</a:t>
              </a:r>
            </a:p>
          </p:txBody>
        </p:sp>
        <p:sp>
          <p:nvSpPr>
            <p:cNvPr id="87" name="Oval 86"/>
            <p:cNvSpPr/>
            <p:nvPr/>
          </p:nvSpPr>
          <p:spPr>
            <a:xfrm>
              <a:off x="10783093" y="4205595"/>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400" dirty="0">
                  <a:solidFill>
                    <a:schemeClr val="bg1"/>
                  </a:solidFill>
                </a:rPr>
                <a:t>0</a:t>
              </a:r>
            </a:p>
          </p:txBody>
        </p:sp>
        <p:sp>
          <p:nvSpPr>
            <p:cNvPr id="89" name="Oval 88"/>
            <p:cNvSpPr/>
            <p:nvPr/>
          </p:nvSpPr>
          <p:spPr>
            <a:xfrm>
              <a:off x="8910539" y="236220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90" name="Oval 89"/>
            <p:cNvSpPr/>
            <p:nvPr/>
          </p:nvSpPr>
          <p:spPr>
            <a:xfrm>
              <a:off x="6399179" y="1523998"/>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91" name="Straight Connector 90"/>
            <p:cNvCxnSpPr>
              <a:stCxn id="90" idx="2"/>
              <a:endCxn id="105" idx="6"/>
            </p:cNvCxnSpPr>
            <p:nvPr/>
          </p:nvCxnSpPr>
          <p:spPr>
            <a:xfrm flipH="1">
              <a:off x="4163443" y="1801236"/>
              <a:ext cx="2235736" cy="838202"/>
            </a:xfrm>
            <a:prstGeom prst="line">
              <a:avLst/>
            </a:prstGeom>
            <a:ln w="38100"/>
          </p:spPr>
          <p:style>
            <a:lnRef idx="3">
              <a:schemeClr val="dk1"/>
            </a:lnRef>
            <a:fillRef idx="0">
              <a:schemeClr val="dk1"/>
            </a:fillRef>
            <a:effectRef idx="2">
              <a:schemeClr val="dk1"/>
            </a:effectRef>
            <a:fontRef idx="minor">
              <a:schemeClr val="tx1"/>
            </a:fontRef>
          </p:style>
        </p:cxnSp>
        <p:cxnSp>
          <p:nvCxnSpPr>
            <p:cNvPr id="92" name="Straight Connector 91"/>
            <p:cNvCxnSpPr>
              <a:stCxn id="89" idx="2"/>
              <a:endCxn id="90" idx="6"/>
            </p:cNvCxnSpPr>
            <p:nvPr/>
          </p:nvCxnSpPr>
          <p:spPr>
            <a:xfrm flipH="1" flipV="1">
              <a:off x="6999051" y="1801236"/>
              <a:ext cx="1911488" cy="838202"/>
            </a:xfrm>
            <a:prstGeom prst="line">
              <a:avLst/>
            </a:prstGeom>
            <a:ln w="38100"/>
          </p:spPr>
          <p:style>
            <a:lnRef idx="3">
              <a:schemeClr val="dk1"/>
            </a:lnRef>
            <a:fillRef idx="0">
              <a:schemeClr val="dk1"/>
            </a:fillRef>
            <a:effectRef idx="2">
              <a:schemeClr val="dk1"/>
            </a:effectRef>
            <a:fontRef idx="minor">
              <a:schemeClr val="tx1"/>
            </a:fontRef>
          </p:style>
        </p:cxnSp>
        <p:cxnSp>
          <p:nvCxnSpPr>
            <p:cNvPr id="93" name="Straight Connector 92"/>
            <p:cNvCxnSpPr>
              <a:stCxn id="89" idx="5"/>
              <a:endCxn id="85" idx="1"/>
            </p:cNvCxnSpPr>
            <p:nvPr/>
          </p:nvCxnSpPr>
          <p:spPr>
            <a:xfrm>
              <a:off x="9422562" y="2835475"/>
              <a:ext cx="839071" cy="590979"/>
            </a:xfrm>
            <a:prstGeom prst="line">
              <a:avLst/>
            </a:prstGeom>
            <a:ln w="38100"/>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flipV="1">
              <a:off x="8184717" y="2806189"/>
              <a:ext cx="815163" cy="570155"/>
            </a:xfrm>
            <a:prstGeom prst="line">
              <a:avLst/>
            </a:prstGeom>
            <a:ln w="38100"/>
          </p:spPr>
          <p:style>
            <a:lnRef idx="3">
              <a:schemeClr val="dk1"/>
            </a:lnRef>
            <a:fillRef idx="0">
              <a:schemeClr val="dk1"/>
            </a:fillRef>
            <a:effectRef idx="2">
              <a:schemeClr val="dk1"/>
            </a:effectRef>
            <a:fontRef idx="minor">
              <a:schemeClr val="tx1"/>
            </a:fontRef>
          </p:style>
        </p:cxnSp>
        <p:cxnSp>
          <p:nvCxnSpPr>
            <p:cNvPr id="4" name="Straight Connector 3"/>
            <p:cNvCxnSpPr>
              <a:stCxn id="105" idx="5"/>
              <a:endCxn id="75" idx="1"/>
            </p:cNvCxnSpPr>
            <p:nvPr/>
          </p:nvCxnSpPr>
          <p:spPr>
            <a:xfrm>
              <a:off x="4075594" y="2835475"/>
              <a:ext cx="799753" cy="554617"/>
            </a:xfrm>
            <a:prstGeom prst="line">
              <a:avLst/>
            </a:prstGeom>
            <a:ln w="38100"/>
          </p:spPr>
          <p:style>
            <a:lnRef idx="3">
              <a:schemeClr val="dk1"/>
            </a:lnRef>
            <a:fillRef idx="0">
              <a:schemeClr val="dk1"/>
            </a:fillRef>
            <a:effectRef idx="2">
              <a:schemeClr val="dk1"/>
            </a:effectRef>
            <a:fontRef idx="minor">
              <a:schemeClr val="tx1"/>
            </a:fontRef>
          </p:style>
        </p:cxnSp>
        <p:cxnSp>
          <p:nvCxnSpPr>
            <p:cNvPr id="96" name="Straight Connector 95"/>
            <p:cNvCxnSpPr>
              <a:stCxn id="71" idx="7"/>
              <a:endCxn id="105" idx="3"/>
            </p:cNvCxnSpPr>
            <p:nvPr/>
          </p:nvCxnSpPr>
          <p:spPr>
            <a:xfrm flipV="1">
              <a:off x="2806237" y="2835475"/>
              <a:ext cx="845183" cy="582314"/>
            </a:xfrm>
            <a:prstGeom prst="line">
              <a:avLst/>
            </a:prstGeom>
            <a:ln w="38100"/>
          </p:spPr>
          <p:style>
            <a:lnRef idx="3">
              <a:schemeClr val="dk1"/>
            </a:lnRef>
            <a:fillRef idx="0">
              <a:schemeClr val="dk1"/>
            </a:fillRef>
            <a:effectRef idx="2">
              <a:schemeClr val="dk1"/>
            </a:effectRef>
            <a:fontRef idx="minor">
              <a:schemeClr val="tx1"/>
            </a:fontRef>
          </p:style>
        </p:cxnSp>
        <p:cxnSp>
          <p:nvCxnSpPr>
            <p:cNvPr id="97" name="Straight Connector 96"/>
            <p:cNvCxnSpPr>
              <a:stCxn id="86" idx="0"/>
              <a:endCxn id="85" idx="3"/>
            </p:cNvCxnSpPr>
            <p:nvPr/>
          </p:nvCxnSpPr>
          <p:spPr>
            <a:xfrm flipV="1">
              <a:off x="9798996" y="3818528"/>
              <a:ext cx="462637" cy="396792"/>
            </a:xfrm>
            <a:prstGeom prst="line">
              <a:avLst/>
            </a:prstGeom>
            <a:ln w="38100"/>
          </p:spPr>
          <p:style>
            <a:lnRef idx="3">
              <a:schemeClr val="dk1"/>
            </a:lnRef>
            <a:fillRef idx="0">
              <a:schemeClr val="dk1"/>
            </a:fillRef>
            <a:effectRef idx="2">
              <a:schemeClr val="dk1"/>
            </a:effectRef>
            <a:fontRef idx="minor">
              <a:schemeClr val="tx1"/>
            </a:fontRef>
          </p:style>
        </p:cxnSp>
        <p:cxnSp>
          <p:nvCxnSpPr>
            <p:cNvPr id="98" name="Straight Connector 97"/>
            <p:cNvCxnSpPr>
              <a:stCxn id="87" idx="0"/>
              <a:endCxn id="85" idx="5"/>
            </p:cNvCxnSpPr>
            <p:nvPr/>
          </p:nvCxnSpPr>
          <p:spPr>
            <a:xfrm flipH="1" flipV="1">
              <a:off x="10685807" y="3818528"/>
              <a:ext cx="397222" cy="387067"/>
            </a:xfrm>
            <a:prstGeom prst="line">
              <a:avLst/>
            </a:prstGeom>
            <a:ln w="38100"/>
          </p:spPr>
          <p:style>
            <a:lnRef idx="3">
              <a:schemeClr val="dk1"/>
            </a:lnRef>
            <a:fillRef idx="0">
              <a:schemeClr val="dk1"/>
            </a:fillRef>
            <a:effectRef idx="2">
              <a:schemeClr val="dk1"/>
            </a:effectRef>
            <a:fontRef idx="minor">
              <a:schemeClr val="tx1"/>
            </a:fontRef>
          </p:style>
        </p:cxnSp>
        <p:cxnSp>
          <p:nvCxnSpPr>
            <p:cNvPr id="99" name="Straight Connector 98"/>
            <p:cNvCxnSpPr>
              <a:stCxn id="83" idx="0"/>
              <a:endCxn id="79" idx="3"/>
            </p:cNvCxnSpPr>
            <p:nvPr/>
          </p:nvCxnSpPr>
          <p:spPr>
            <a:xfrm flipV="1">
              <a:off x="7233337" y="3753592"/>
              <a:ext cx="525651" cy="471459"/>
            </a:xfrm>
            <a:prstGeom prst="line">
              <a:avLst/>
            </a:prstGeom>
            <a:ln w="38100"/>
          </p:spPr>
          <p:style>
            <a:lnRef idx="3">
              <a:schemeClr val="dk1"/>
            </a:lnRef>
            <a:fillRef idx="0">
              <a:schemeClr val="dk1"/>
            </a:fillRef>
            <a:effectRef idx="2">
              <a:schemeClr val="dk1"/>
            </a:effectRef>
            <a:fontRef idx="minor">
              <a:schemeClr val="tx1"/>
            </a:fontRef>
          </p:style>
        </p:cxnSp>
        <p:cxnSp>
          <p:nvCxnSpPr>
            <p:cNvPr id="100" name="Straight Connector 99"/>
            <p:cNvCxnSpPr>
              <a:stCxn id="84" idx="0"/>
              <a:endCxn id="79" idx="5"/>
            </p:cNvCxnSpPr>
            <p:nvPr/>
          </p:nvCxnSpPr>
          <p:spPr>
            <a:xfrm flipH="1" flipV="1">
              <a:off x="8183718" y="3753592"/>
              <a:ext cx="458117" cy="471459"/>
            </a:xfrm>
            <a:prstGeom prst="line">
              <a:avLst/>
            </a:prstGeom>
            <a:ln w="38100"/>
          </p:spPr>
          <p:style>
            <a:lnRef idx="3">
              <a:schemeClr val="dk1"/>
            </a:lnRef>
            <a:fillRef idx="0">
              <a:schemeClr val="dk1"/>
            </a:fillRef>
            <a:effectRef idx="2">
              <a:schemeClr val="dk1"/>
            </a:effectRef>
            <a:fontRef idx="minor">
              <a:schemeClr val="tx1"/>
            </a:fontRef>
          </p:style>
        </p:cxnSp>
        <p:cxnSp>
          <p:nvCxnSpPr>
            <p:cNvPr id="101" name="Straight Connector 100"/>
            <p:cNvCxnSpPr>
              <a:stCxn id="77" idx="0"/>
              <a:endCxn id="75" idx="5"/>
            </p:cNvCxnSpPr>
            <p:nvPr/>
          </p:nvCxnSpPr>
          <p:spPr>
            <a:xfrm flipH="1" flipV="1">
              <a:off x="5299521" y="3782166"/>
              <a:ext cx="455080" cy="423429"/>
            </a:xfrm>
            <a:prstGeom prst="line">
              <a:avLst/>
            </a:prstGeom>
            <a:ln w="38100"/>
          </p:spPr>
          <p:style>
            <a:lnRef idx="3">
              <a:schemeClr val="dk1"/>
            </a:lnRef>
            <a:fillRef idx="0">
              <a:schemeClr val="dk1"/>
            </a:fillRef>
            <a:effectRef idx="2">
              <a:schemeClr val="dk1"/>
            </a:effectRef>
            <a:fontRef idx="minor">
              <a:schemeClr val="tx1"/>
            </a:fontRef>
          </p:style>
        </p:cxnSp>
        <p:cxnSp>
          <p:nvCxnSpPr>
            <p:cNvPr id="102" name="Straight Connector 101"/>
            <p:cNvCxnSpPr>
              <a:stCxn id="76" idx="0"/>
              <a:endCxn id="75" idx="3"/>
            </p:cNvCxnSpPr>
            <p:nvPr/>
          </p:nvCxnSpPr>
          <p:spPr>
            <a:xfrm flipV="1">
              <a:off x="4358502" y="3782166"/>
              <a:ext cx="516845" cy="426670"/>
            </a:xfrm>
            <a:prstGeom prst="line">
              <a:avLst/>
            </a:prstGeom>
            <a:ln w="38100"/>
          </p:spPr>
          <p:style>
            <a:lnRef idx="3">
              <a:schemeClr val="dk1"/>
            </a:lnRef>
            <a:fillRef idx="0">
              <a:schemeClr val="dk1"/>
            </a:fillRef>
            <a:effectRef idx="2">
              <a:schemeClr val="dk1"/>
            </a:effectRef>
            <a:fontRef idx="minor">
              <a:schemeClr val="tx1"/>
            </a:fontRef>
          </p:style>
        </p:cxnSp>
        <p:cxnSp>
          <p:nvCxnSpPr>
            <p:cNvPr id="103" name="Straight Connector 102"/>
            <p:cNvCxnSpPr>
              <a:stCxn id="72" idx="0"/>
              <a:endCxn id="71" idx="3"/>
            </p:cNvCxnSpPr>
            <p:nvPr/>
          </p:nvCxnSpPr>
          <p:spPr>
            <a:xfrm flipV="1">
              <a:off x="1916901" y="3809863"/>
              <a:ext cx="465162" cy="395732"/>
            </a:xfrm>
            <a:prstGeom prst="line">
              <a:avLst/>
            </a:prstGeom>
            <a:ln w="38100"/>
          </p:spPr>
          <p:style>
            <a:lnRef idx="3">
              <a:schemeClr val="dk1"/>
            </a:lnRef>
            <a:fillRef idx="0">
              <a:schemeClr val="dk1"/>
            </a:fillRef>
            <a:effectRef idx="2">
              <a:schemeClr val="dk1"/>
            </a:effectRef>
            <a:fontRef idx="minor">
              <a:schemeClr val="tx1"/>
            </a:fontRef>
          </p:style>
        </p:cxnSp>
        <p:cxnSp>
          <p:nvCxnSpPr>
            <p:cNvPr id="104" name="Straight Connector 103"/>
            <p:cNvCxnSpPr>
              <a:stCxn id="74" idx="0"/>
              <a:endCxn id="71" idx="5"/>
            </p:cNvCxnSpPr>
            <p:nvPr/>
          </p:nvCxnSpPr>
          <p:spPr>
            <a:xfrm flipH="1" flipV="1">
              <a:off x="2806237" y="3809863"/>
              <a:ext cx="457398" cy="405457"/>
            </a:xfrm>
            <a:prstGeom prst="line">
              <a:avLst/>
            </a:prstGeom>
            <a:ln w="38100"/>
          </p:spPr>
          <p:style>
            <a:lnRef idx="3">
              <a:schemeClr val="dk1"/>
            </a:lnRef>
            <a:fillRef idx="0">
              <a:schemeClr val="dk1"/>
            </a:fillRef>
            <a:effectRef idx="2">
              <a:schemeClr val="dk1"/>
            </a:effectRef>
            <a:fontRef idx="minor">
              <a:schemeClr val="tx1"/>
            </a:fontRef>
          </p:style>
        </p:cxnSp>
        <p:sp>
          <p:nvSpPr>
            <p:cNvPr id="105" name="Oval 104"/>
            <p:cNvSpPr/>
            <p:nvPr/>
          </p:nvSpPr>
          <p:spPr>
            <a:xfrm>
              <a:off x="3563571" y="2362200"/>
              <a:ext cx="599872" cy="554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sz="1400" dirty="0">
                <a:solidFill>
                  <a:schemeClr val="bg1"/>
                </a:solidFill>
              </a:endParaRPr>
            </a:p>
          </p:txBody>
        </p:sp>
        <p:sp>
          <p:nvSpPr>
            <p:cNvPr id="106" name="TextBox 105"/>
            <p:cNvSpPr txBox="1"/>
            <p:nvPr/>
          </p:nvSpPr>
          <p:spPr>
            <a:xfrm>
              <a:off x="6107348" y="1205089"/>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08" name="TextBox 107"/>
            <p:cNvSpPr txBox="1"/>
            <p:nvPr/>
          </p:nvSpPr>
          <p:spPr>
            <a:xfrm>
              <a:off x="2249734" y="2965732"/>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09" name="TextBox 108"/>
            <p:cNvSpPr txBox="1"/>
            <p:nvPr/>
          </p:nvSpPr>
          <p:spPr>
            <a:xfrm>
              <a:off x="1452503" y="3878905"/>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0" name="TextBox 109"/>
            <p:cNvSpPr txBox="1"/>
            <p:nvPr/>
          </p:nvSpPr>
          <p:spPr>
            <a:xfrm>
              <a:off x="3133530" y="378216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1" name="TextBox 110"/>
            <p:cNvSpPr txBox="1"/>
            <p:nvPr/>
          </p:nvSpPr>
          <p:spPr>
            <a:xfrm>
              <a:off x="4110638" y="379544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2" name="TextBox 111"/>
            <p:cNvSpPr txBox="1"/>
            <p:nvPr/>
          </p:nvSpPr>
          <p:spPr>
            <a:xfrm>
              <a:off x="5666511" y="3782166"/>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3" name="TextBox 112"/>
            <p:cNvSpPr txBox="1"/>
            <p:nvPr/>
          </p:nvSpPr>
          <p:spPr>
            <a:xfrm>
              <a:off x="8910339" y="2022973"/>
              <a:ext cx="291831" cy="422363"/>
            </a:xfrm>
            <a:prstGeom prst="rect">
              <a:avLst/>
            </a:prstGeom>
            <a:noFill/>
          </p:spPr>
          <p:txBody>
            <a:bodyPr wrap="square" rtlCol="0">
              <a:spAutoFit/>
            </a:bodyPr>
            <a:lstStyle/>
            <a:p>
              <a:r>
                <a:rPr lang="en-US" sz="2000" dirty="0">
                  <a:solidFill>
                    <a:schemeClr val="accent5">
                      <a:lumMod val="50000"/>
                    </a:schemeClr>
                  </a:solidFill>
                </a:rPr>
                <a:t>∅</a:t>
              </a:r>
            </a:p>
          </p:txBody>
        </p:sp>
        <p:sp>
          <p:nvSpPr>
            <p:cNvPr id="114" name="TextBox 113"/>
            <p:cNvSpPr txBox="1"/>
            <p:nvPr/>
          </p:nvSpPr>
          <p:spPr>
            <a:xfrm>
              <a:off x="10738976" y="3202022"/>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8" name="TextBox 117"/>
            <p:cNvSpPr txBox="1"/>
            <p:nvPr/>
          </p:nvSpPr>
          <p:spPr>
            <a:xfrm>
              <a:off x="9422848" y="3878572"/>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19" name="TextBox 118"/>
            <p:cNvSpPr txBox="1"/>
            <p:nvPr/>
          </p:nvSpPr>
          <p:spPr>
            <a:xfrm>
              <a:off x="11083029" y="3786100"/>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20" name="TextBox 119"/>
            <p:cNvSpPr txBox="1"/>
            <p:nvPr/>
          </p:nvSpPr>
          <p:spPr>
            <a:xfrm>
              <a:off x="4816626" y="2932943"/>
              <a:ext cx="291831" cy="422363"/>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122" name="TextBox 121"/>
            <p:cNvSpPr txBox="1"/>
            <p:nvPr/>
          </p:nvSpPr>
          <p:spPr>
            <a:xfrm>
              <a:off x="6443197" y="1603259"/>
              <a:ext cx="424174" cy="390080"/>
            </a:xfrm>
            <a:prstGeom prst="rect">
              <a:avLst/>
            </a:prstGeom>
            <a:noFill/>
          </p:spPr>
          <p:txBody>
            <a:bodyPr wrap="square" rtlCol="0">
              <a:spAutoFit/>
            </a:bodyPr>
            <a:lstStyle/>
            <a:p>
              <a:pPr algn="ctr"/>
              <a:endParaRPr lang="en-US" dirty="0">
                <a:solidFill>
                  <a:schemeClr val="bg1"/>
                </a:solidFill>
              </a:endParaRPr>
            </a:p>
          </p:txBody>
        </p:sp>
        <p:sp>
          <p:nvSpPr>
            <p:cNvPr id="123" name="TextBox 122"/>
            <p:cNvSpPr txBox="1"/>
            <p:nvPr/>
          </p:nvSpPr>
          <p:spPr>
            <a:xfrm>
              <a:off x="6476428" y="1616570"/>
              <a:ext cx="410903" cy="324843"/>
            </a:xfrm>
            <a:prstGeom prst="rect">
              <a:avLst/>
            </a:prstGeom>
            <a:noFill/>
          </p:spPr>
          <p:txBody>
            <a:bodyPr wrap="square" rtlCol="0">
              <a:spAutoFit/>
            </a:bodyPr>
            <a:lstStyle/>
            <a:p>
              <a:pPr algn="ctr"/>
              <a:r>
                <a:rPr lang="en-US" altLang="en-US" sz="1400" dirty="0">
                  <a:solidFill>
                    <a:schemeClr val="bg1"/>
                  </a:solidFill>
                </a:rPr>
                <a:t>0</a:t>
              </a:r>
            </a:p>
          </p:txBody>
        </p:sp>
      </p:grpSp>
      <p:sp>
        <p:nvSpPr>
          <p:cNvPr id="5" name="CustomShape 9"/>
          <p:cNvSpPr/>
          <p:nvPr/>
        </p:nvSpPr>
        <p:spPr>
          <a:xfrm flipH="1">
            <a:off x="1805305" y="198564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[0,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6" name="CustomShape 9"/>
          <p:cNvSpPr/>
          <p:nvPr/>
        </p:nvSpPr>
        <p:spPr>
          <a:xfrm flipH="1">
            <a:off x="7631430" y="167957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7" name="CustomShape 9"/>
          <p:cNvSpPr/>
          <p:nvPr/>
        </p:nvSpPr>
        <p:spPr>
          <a:xfrm flipH="1">
            <a:off x="5629275" y="303466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4, 5</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8" name="CustomShape 9"/>
          <p:cNvSpPr/>
          <p:nvPr/>
        </p:nvSpPr>
        <p:spPr>
          <a:xfrm flipH="1">
            <a:off x="8876665" y="246634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6, 7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9" name="CustomShape 9"/>
          <p:cNvSpPr/>
          <p:nvPr/>
        </p:nvSpPr>
        <p:spPr>
          <a:xfrm flipH="1">
            <a:off x="552704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4</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0" name="CustomShape 9"/>
          <p:cNvSpPr/>
          <p:nvPr/>
        </p:nvSpPr>
        <p:spPr>
          <a:xfrm flipH="1">
            <a:off x="6710680" y="421132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5, 5</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1" name="CustomShape 9"/>
          <p:cNvSpPr/>
          <p:nvPr/>
        </p:nvSpPr>
        <p:spPr>
          <a:xfrm flipH="1">
            <a:off x="7713345" y="421132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6</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6</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2" name="CustomShape 9"/>
          <p:cNvSpPr/>
          <p:nvPr/>
        </p:nvSpPr>
        <p:spPr>
          <a:xfrm flipH="1">
            <a:off x="8884285" y="422973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7</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3" name="CustomShape 9"/>
          <p:cNvSpPr/>
          <p:nvPr/>
        </p:nvSpPr>
        <p:spPr>
          <a:xfrm flipH="1">
            <a:off x="52387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4" name="CustomShape 9"/>
          <p:cNvSpPr/>
          <p:nvPr/>
        </p:nvSpPr>
        <p:spPr>
          <a:xfrm flipH="1">
            <a:off x="1805305"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5" name="CustomShape 9"/>
          <p:cNvSpPr/>
          <p:nvPr/>
        </p:nvSpPr>
        <p:spPr>
          <a:xfrm flipH="1">
            <a:off x="275590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6" name="CustomShape 9"/>
          <p:cNvSpPr/>
          <p:nvPr/>
        </p:nvSpPr>
        <p:spPr>
          <a:xfrm flipH="1">
            <a:off x="4079240" y="4286250"/>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7" name="CustomShape 9"/>
          <p:cNvSpPr/>
          <p:nvPr/>
        </p:nvSpPr>
        <p:spPr>
          <a:xfrm flipH="1">
            <a:off x="1885315" y="281495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0</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1</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18" name="CustomShape 9"/>
          <p:cNvSpPr/>
          <p:nvPr/>
        </p:nvSpPr>
        <p:spPr>
          <a:xfrm flipH="1">
            <a:off x="4159250" y="2700655"/>
            <a:ext cx="743585" cy="438785"/>
          </a:xfrm>
          <a:prstGeom prst="rect">
            <a:avLst/>
          </a:prstGeom>
          <a:noFill/>
          <a:ln>
            <a:noFill/>
          </a:ln>
        </p:spPr>
        <p:style>
          <a:lnRef idx="0">
            <a:srgbClr val="FFFFFF"/>
          </a:lnRef>
          <a:fillRef idx="0">
            <a:srgbClr val="FFFFFF"/>
          </a:fillRef>
          <a:effectRef idx="0">
            <a:srgbClr val="FFFFFF"/>
          </a:effectRef>
          <a:fontRef idx="minor"/>
        </p:style>
        <p:txBody>
          <a:bodyPr wrap="square" tIns="100806" bIns="100806">
            <a:spAutoFit/>
          </a:bodyPr>
          <a:lstStyle/>
          <a:p>
            <a:pPr algn="ctr">
              <a:lnSpc>
                <a:spcPct val="100000"/>
              </a:lnSpc>
              <a:tabLst>
                <a:tab pos="0" algn="l"/>
              </a:tabLst>
            </a:pPr>
            <a:r>
              <a:rPr lang="en-GB" sz="1545" b="0" strike="noStrike" spc="-1">
                <a:solidFill>
                  <a:srgbClr val="000000"/>
                </a:solidFill>
                <a:latin typeface="Source Sans Pro"/>
                <a:ea typeface="Source Sans Pro"/>
              </a:rPr>
              <a:t>[</a:t>
            </a:r>
            <a:r>
              <a:rPr lang="en-US" altLang="en-GB" sz="1545" b="0" strike="noStrike" spc="-1">
                <a:solidFill>
                  <a:srgbClr val="000000"/>
                </a:solidFill>
                <a:latin typeface="Source Sans Pro"/>
                <a:ea typeface="Source Sans Pro"/>
              </a:rPr>
              <a:t>2</a:t>
            </a:r>
            <a:r>
              <a:rPr lang="en-GB" sz="1545" b="0" strike="noStrike" spc="-1">
                <a:solidFill>
                  <a:srgbClr val="000000"/>
                </a:solidFill>
                <a:latin typeface="Source Sans Pro"/>
                <a:ea typeface="Source Sans Pro"/>
              </a:rPr>
              <a:t>, </a:t>
            </a:r>
            <a:r>
              <a:rPr lang="en-US" altLang="en-GB" sz="1545" b="0" strike="noStrike" spc="-1">
                <a:solidFill>
                  <a:srgbClr val="000000"/>
                </a:solidFill>
                <a:latin typeface="Source Sans Pro"/>
                <a:ea typeface="Source Sans Pro"/>
              </a:rPr>
              <a:t>3</a:t>
            </a:r>
            <a:r>
              <a:rPr lang="en-GB" sz="1545" b="0" strike="noStrike" spc="-1">
                <a:solidFill>
                  <a:srgbClr val="000000"/>
                </a:solidFill>
                <a:latin typeface="Source Sans Pro"/>
                <a:ea typeface="Source Sans Pro"/>
              </a:rPr>
              <a:t>]</a:t>
            </a:r>
            <a:endParaRPr lang="en-US" sz="1545" b="0" strike="noStrike" spc="-1">
              <a:latin typeface="Arial"/>
            </a:endParaRPr>
          </a:p>
        </p:txBody>
      </p:sp>
      <p:sp>
        <p:nvSpPr>
          <p:cNvPr id="23" name="Left Bracket 22"/>
          <p:cNvSpPr/>
          <p:nvPr/>
        </p:nvSpPr>
        <p:spPr>
          <a:xfrm rot="16200000">
            <a:off x="8144510" y="3632200"/>
            <a:ext cx="215900" cy="2774315"/>
          </a:xfrm>
          <a:prstGeom prst="leftBracket">
            <a:avLst/>
          </a:prstGeom>
          <a:ln>
            <a:solidFill>
              <a:srgbClr val="C0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8" name="Text Box 27"/>
          <p:cNvSpPr txBox="1"/>
          <p:nvPr/>
        </p:nvSpPr>
        <p:spPr>
          <a:xfrm>
            <a:off x="2628900" y="2060575"/>
            <a:ext cx="336550" cy="306705"/>
          </a:xfrm>
          <a:prstGeom prst="rect">
            <a:avLst/>
          </a:prstGeom>
          <a:noFill/>
        </p:spPr>
        <p:txBody>
          <a:bodyPr wrap="square" rtlCol="0">
            <a:spAutoFit/>
          </a:bodyPr>
          <a:lstStyle/>
          <a:p>
            <a:r>
              <a:rPr lang="en-US" altLang="en-US" sz="1400">
                <a:solidFill>
                  <a:schemeClr val="bg1"/>
                </a:solidFill>
              </a:rPr>
              <a:t>4</a:t>
            </a:r>
          </a:p>
        </p:txBody>
      </p:sp>
      <p:sp>
        <p:nvSpPr>
          <p:cNvPr id="30" name="TextBox 106"/>
          <p:cNvSpPr txBox="1"/>
          <p:nvPr/>
        </p:nvSpPr>
        <p:spPr>
          <a:xfrm>
            <a:off x="2310020" y="1658252"/>
            <a:ext cx="266167" cy="368300"/>
          </a:xfrm>
          <a:prstGeom prst="rect">
            <a:avLst/>
          </a:prstGeom>
          <a:noFill/>
        </p:spPr>
        <p:txBody>
          <a:bodyPr wrap="square" rtlCol="0">
            <a:spAutoFit/>
          </a:bodyPr>
          <a:lstStyle/>
          <a:p>
            <a:r>
              <a:rPr lang="en-US" altLang="en-US" dirty="0">
                <a:solidFill>
                  <a:schemeClr val="accent5">
                    <a:lumMod val="50000"/>
                  </a:schemeClr>
                </a:solidFill>
              </a:rPr>
              <a:t>4</a:t>
            </a:r>
          </a:p>
        </p:txBody>
      </p:sp>
      <p:sp>
        <p:nvSpPr>
          <p:cNvPr id="32" name="Text Box 31"/>
          <p:cNvSpPr txBox="1"/>
          <p:nvPr/>
        </p:nvSpPr>
        <p:spPr>
          <a:xfrm>
            <a:off x="7452360" y="2060575"/>
            <a:ext cx="373380" cy="306705"/>
          </a:xfrm>
          <a:prstGeom prst="rect">
            <a:avLst/>
          </a:prstGeom>
          <a:noFill/>
        </p:spPr>
        <p:txBody>
          <a:bodyPr wrap="square" rtlCol="0">
            <a:spAutoFit/>
          </a:bodyPr>
          <a:lstStyle/>
          <a:p>
            <a:pPr algn="ctr"/>
            <a:r>
              <a:rPr lang="en-US" altLang="en-US" sz="1400">
                <a:solidFill>
                  <a:schemeClr val="bg1"/>
                </a:solidFill>
              </a:rPr>
              <a:t>0</a:t>
            </a:r>
          </a:p>
        </p:txBody>
      </p:sp>
      <p:sp>
        <p:nvSpPr>
          <p:cNvPr id="35" name="Text Box 34"/>
          <p:cNvSpPr txBox="1"/>
          <p:nvPr/>
        </p:nvSpPr>
        <p:spPr>
          <a:xfrm>
            <a:off x="6337300" y="2905125"/>
            <a:ext cx="373380" cy="306705"/>
          </a:xfrm>
          <a:prstGeom prst="rect">
            <a:avLst/>
          </a:prstGeom>
          <a:noFill/>
        </p:spPr>
        <p:txBody>
          <a:bodyPr wrap="square" rtlCol="0">
            <a:spAutoFit/>
          </a:bodyPr>
          <a:lstStyle/>
          <a:p>
            <a:pPr algn="ctr"/>
            <a:r>
              <a:rPr lang="en-US" altLang="en-US" sz="1400">
                <a:solidFill>
                  <a:schemeClr val="bg1"/>
                </a:solidFill>
              </a:rPr>
              <a:t>4</a:t>
            </a:r>
          </a:p>
        </p:txBody>
      </p:sp>
      <p:sp>
        <p:nvSpPr>
          <p:cNvPr id="37" name="TextBox 114"/>
          <p:cNvSpPr txBox="1"/>
          <p:nvPr/>
        </p:nvSpPr>
        <p:spPr>
          <a:xfrm>
            <a:off x="6186087" y="2561416"/>
            <a:ext cx="266167" cy="398780"/>
          </a:xfrm>
          <a:prstGeom prst="rect">
            <a:avLst/>
          </a:prstGeom>
          <a:noFill/>
        </p:spPr>
        <p:txBody>
          <a:bodyPr wrap="square" rtlCol="0">
            <a:spAutoFit/>
          </a:bodyPr>
          <a:lstStyle/>
          <a:p>
            <a:r>
              <a:rPr lang="en-US" altLang="en-US" sz="2000" dirty="0">
                <a:solidFill>
                  <a:schemeClr val="accent5">
                    <a:lumMod val="50000"/>
                  </a:schemeClr>
                </a:solidFill>
              </a:rPr>
              <a:t>4</a:t>
            </a:r>
          </a:p>
        </p:txBody>
      </p:sp>
      <p:sp>
        <p:nvSpPr>
          <p:cNvPr id="20" name="Left Bracket 19"/>
          <p:cNvSpPr/>
          <p:nvPr/>
        </p:nvSpPr>
        <p:spPr>
          <a:xfrm rot="16200000">
            <a:off x="7028815" y="4448175"/>
            <a:ext cx="215900" cy="542925"/>
          </a:xfrm>
          <a:prstGeom prst="leftBracket">
            <a:avLst/>
          </a:prstGeom>
          <a:ln>
            <a:solidFill>
              <a:schemeClr val="accent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p:cNvSpPr/>
          <p:nvPr/>
        </p:nvSpPr>
        <p:spPr>
          <a:xfrm rot="16200000">
            <a:off x="8681720" y="3881755"/>
            <a:ext cx="215900" cy="1676400"/>
          </a:xfrm>
          <a:prstGeom prst="leftBracket">
            <a:avLst/>
          </a:prstGeom>
          <a:ln>
            <a:solidFill>
              <a:schemeClr val="accent3"/>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4" name="Text Box 23"/>
          <p:cNvSpPr txBox="1"/>
          <p:nvPr/>
        </p:nvSpPr>
        <p:spPr>
          <a:xfrm>
            <a:off x="6060440" y="302895"/>
            <a:ext cx="3472815" cy="369332"/>
          </a:xfrm>
          <a:prstGeom prst="rect">
            <a:avLst/>
          </a:prstGeom>
          <a:noFill/>
        </p:spPr>
        <p:txBody>
          <a:bodyPr wrap="square" rtlCol="0">
            <a:spAutoFit/>
          </a:bodyPr>
          <a:lstStyle/>
          <a:p>
            <a:r>
              <a:rPr lang="en-US" altLang="en-US" dirty="0" err="1"/>
              <a:t>Tìm</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đoạn</a:t>
            </a:r>
            <a:r>
              <a:rPr lang="en-US" altLang="en-US" dirty="0"/>
              <a:t> [5, 7] </a:t>
            </a:r>
          </a:p>
        </p:txBody>
      </p:sp>
      <p:cxnSp>
        <p:nvCxnSpPr>
          <p:cNvPr id="26" name="Curved Connector 25"/>
          <p:cNvCxnSpPr>
            <a:stCxn id="123" idx="1"/>
            <a:endCxn id="105" idx="7"/>
          </p:cNvCxnSpPr>
          <p:nvPr/>
        </p:nvCxnSpPr>
        <p:spPr>
          <a:xfrm rot="10800000" flipV="1">
            <a:off x="2962910" y="1397000"/>
            <a:ext cx="2189480" cy="627380"/>
          </a:xfrm>
          <a:prstGeom prst="curvedConnector2">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flipV="1">
            <a:off x="2951480" y="1602740"/>
            <a:ext cx="2210435" cy="728345"/>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46" name="TextBox 105"/>
          <p:cNvSpPr txBox="1"/>
          <p:nvPr/>
        </p:nvSpPr>
        <p:spPr>
          <a:xfrm>
            <a:off x="4228454" y="1810304"/>
            <a:ext cx="266167" cy="398780"/>
          </a:xfrm>
          <a:prstGeom prst="rect">
            <a:avLst/>
          </a:prstGeom>
          <a:noFill/>
        </p:spPr>
        <p:txBody>
          <a:bodyPr wrap="square" rtlCol="0">
            <a:spAutoFit/>
          </a:bodyPr>
          <a:lstStyle/>
          <a:p>
            <a:r>
              <a:rPr lang="en-US" sz="2000" dirty="0">
                <a:solidFill>
                  <a:schemeClr val="accent5">
                    <a:lumMod val="50000"/>
                  </a:schemeClr>
                </a:solidFill>
              </a:rPr>
              <a:t>∅</a:t>
            </a:r>
          </a:p>
        </p:txBody>
      </p:sp>
      <p:cxnSp>
        <p:nvCxnSpPr>
          <p:cNvPr id="47" name="Curved Connector 46"/>
          <p:cNvCxnSpPr/>
          <p:nvPr/>
        </p:nvCxnSpPr>
        <p:spPr>
          <a:xfrm>
            <a:off x="5629275" y="1417955"/>
            <a:ext cx="1823085" cy="606425"/>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rot="10800000" flipV="1">
            <a:off x="6515735" y="2331085"/>
            <a:ext cx="900430" cy="483870"/>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p:nvPr/>
        </p:nvCxnSpPr>
        <p:spPr>
          <a:xfrm flipV="1">
            <a:off x="6768465" y="2470785"/>
            <a:ext cx="877570" cy="58039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a:off x="7919720" y="2209165"/>
            <a:ext cx="878840" cy="666750"/>
          </a:xfrm>
          <a:prstGeom prst="curvedConnector2">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51" name="Curved Connector 50"/>
          <p:cNvCxnSpPr/>
          <p:nvPr/>
        </p:nvCxnSpPr>
        <p:spPr>
          <a:xfrm rot="10800000">
            <a:off x="7646035" y="2470785"/>
            <a:ext cx="878840" cy="66675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52" name="Curved Connector 51"/>
          <p:cNvCxnSpPr/>
          <p:nvPr/>
        </p:nvCxnSpPr>
        <p:spPr>
          <a:xfrm rot="10800000">
            <a:off x="5548630" y="1602740"/>
            <a:ext cx="1812925" cy="6502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35" idx="2"/>
            <a:endCxn id="83" idx="2"/>
          </p:cNvCxnSpPr>
          <p:nvPr/>
        </p:nvCxnSpPr>
        <p:spPr>
          <a:xfrm rot="5400000">
            <a:off x="5668645" y="3112135"/>
            <a:ext cx="756285" cy="955040"/>
          </a:xfrm>
          <a:prstGeom prst="curvedConnector4">
            <a:avLst>
              <a:gd name="adj1" fmla="val 32704"/>
              <a:gd name="adj2" fmla="val 124967"/>
            </a:avLst>
          </a:prstGeom>
          <a:ln>
            <a:tailEnd type="arrow" w="med" len="med"/>
          </a:ln>
        </p:spPr>
        <p:style>
          <a:lnRef idx="2">
            <a:schemeClr val="accent3"/>
          </a:lnRef>
          <a:fillRef idx="0">
            <a:schemeClr val="accent3"/>
          </a:fillRef>
          <a:effectRef idx="1">
            <a:schemeClr val="accent3"/>
          </a:effectRef>
          <a:fontRef idx="minor">
            <a:schemeClr val="tx1"/>
          </a:fontRef>
        </p:style>
      </p:cxnSp>
      <p:cxnSp>
        <p:nvCxnSpPr>
          <p:cNvPr id="54" name="Curved Connector 53"/>
          <p:cNvCxnSpPr>
            <a:endCxn id="84" idx="6"/>
          </p:cNvCxnSpPr>
          <p:nvPr/>
        </p:nvCxnSpPr>
        <p:spPr>
          <a:xfrm>
            <a:off x="6551930" y="3267075"/>
            <a:ext cx="848995" cy="701040"/>
          </a:xfrm>
          <a:prstGeom prst="curvedConnector3">
            <a:avLst>
              <a:gd name="adj1" fmla="val 128048"/>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61" name="TextBox 115"/>
          <p:cNvSpPr txBox="1"/>
          <p:nvPr/>
        </p:nvSpPr>
        <p:spPr>
          <a:xfrm>
            <a:off x="5303666" y="3627371"/>
            <a:ext cx="266167" cy="398780"/>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2" name="TextBox 115"/>
          <p:cNvSpPr txBox="1"/>
          <p:nvPr/>
        </p:nvSpPr>
        <p:spPr>
          <a:xfrm>
            <a:off x="5303666" y="3778501"/>
            <a:ext cx="266167" cy="337185"/>
          </a:xfrm>
          <a:prstGeom prst="rect">
            <a:avLst/>
          </a:prstGeom>
          <a:noFill/>
        </p:spPr>
        <p:txBody>
          <a:bodyPr wrap="square" rtlCol="0">
            <a:spAutoFit/>
          </a:bodyPr>
          <a:lstStyle/>
          <a:p>
            <a:r>
              <a:rPr lang="en-US" altLang="en-US" sz="1600" dirty="0">
                <a:solidFill>
                  <a:schemeClr val="accent5">
                    <a:lumMod val="50000"/>
                  </a:schemeClr>
                </a:solidFill>
                <a:sym typeface="+mn-ea"/>
              </a:rPr>
              <a:t>4</a:t>
            </a:r>
          </a:p>
        </p:txBody>
      </p:sp>
      <p:sp>
        <p:nvSpPr>
          <p:cNvPr id="63" name="TextBox 115"/>
          <p:cNvSpPr txBox="1"/>
          <p:nvPr/>
        </p:nvSpPr>
        <p:spPr>
          <a:xfrm>
            <a:off x="5710066" y="3778501"/>
            <a:ext cx="266167" cy="337185"/>
          </a:xfrm>
          <a:prstGeom prst="rect">
            <a:avLst/>
          </a:prstGeom>
          <a:noFill/>
        </p:spPr>
        <p:txBody>
          <a:bodyPr wrap="square" rtlCol="0">
            <a:spAutoFit/>
          </a:bodyPr>
          <a:lstStyle/>
          <a:p>
            <a:r>
              <a:rPr lang="en-US" altLang="en-US" sz="1600" dirty="0">
                <a:solidFill>
                  <a:schemeClr val="bg1"/>
                </a:solidFill>
                <a:sym typeface="+mn-ea"/>
              </a:rPr>
              <a:t>4</a:t>
            </a:r>
          </a:p>
        </p:txBody>
      </p:sp>
      <p:sp>
        <p:nvSpPr>
          <p:cNvPr id="64" name="TextBox 115"/>
          <p:cNvSpPr txBox="1"/>
          <p:nvPr/>
        </p:nvSpPr>
        <p:spPr>
          <a:xfrm>
            <a:off x="5657361" y="3800091"/>
            <a:ext cx="266167" cy="337185"/>
          </a:xfrm>
          <a:prstGeom prst="rect">
            <a:avLst/>
          </a:prstGeom>
          <a:noFill/>
        </p:spPr>
        <p:txBody>
          <a:bodyPr wrap="square" rtlCol="0">
            <a:spAutoFit/>
          </a:bodyPr>
          <a:lstStyle/>
          <a:p>
            <a:r>
              <a:rPr lang="en-US" altLang="en-US" sz="1600" dirty="0">
                <a:solidFill>
                  <a:schemeClr val="bg1"/>
                </a:solidFill>
                <a:sym typeface="+mn-ea"/>
              </a:rPr>
              <a:t>9</a:t>
            </a:r>
          </a:p>
        </p:txBody>
      </p:sp>
      <p:sp>
        <p:nvSpPr>
          <p:cNvPr id="65" name="TextBox 115"/>
          <p:cNvSpPr txBox="1"/>
          <p:nvPr/>
        </p:nvSpPr>
        <p:spPr>
          <a:xfrm>
            <a:off x="6587636" y="3887721"/>
            <a:ext cx="266167" cy="398780"/>
          </a:xfrm>
          <a:prstGeom prst="rect">
            <a:avLst/>
          </a:prstGeom>
          <a:noFill/>
        </p:spPr>
        <p:txBody>
          <a:bodyPr wrap="square" rtlCol="0">
            <a:spAutoFit/>
          </a:bodyPr>
          <a:lstStyle/>
          <a:p>
            <a:r>
              <a:rPr lang="en-US" sz="2000" dirty="0">
                <a:solidFill>
                  <a:schemeClr val="accent5">
                    <a:lumMod val="50000"/>
                  </a:schemeClr>
                </a:solidFill>
                <a:sym typeface="+mn-ea"/>
              </a:rPr>
              <a:t>∅</a:t>
            </a:r>
            <a:endParaRPr lang="en-US" sz="2000" dirty="0">
              <a:solidFill>
                <a:schemeClr val="accent5">
                  <a:lumMod val="50000"/>
                </a:schemeClr>
              </a:solidFill>
            </a:endParaRPr>
          </a:p>
        </p:txBody>
      </p:sp>
      <p:sp>
        <p:nvSpPr>
          <p:cNvPr id="66" name="TextBox 115"/>
          <p:cNvSpPr txBox="1"/>
          <p:nvPr/>
        </p:nvSpPr>
        <p:spPr>
          <a:xfrm>
            <a:off x="6587636" y="3874386"/>
            <a:ext cx="266167" cy="337185"/>
          </a:xfrm>
          <a:prstGeom prst="rect">
            <a:avLst/>
          </a:prstGeom>
          <a:noFill/>
        </p:spPr>
        <p:txBody>
          <a:bodyPr wrap="square" rtlCol="0">
            <a:spAutoFit/>
          </a:bodyPr>
          <a:lstStyle/>
          <a:p>
            <a:r>
              <a:rPr lang="en-US" altLang="en-US" sz="1600" dirty="0">
                <a:solidFill>
                  <a:schemeClr val="accent5">
                    <a:lumMod val="50000"/>
                  </a:schemeClr>
                </a:solidFill>
                <a:sym typeface="+mn-ea"/>
              </a:rPr>
              <a:t>4</a:t>
            </a:r>
          </a:p>
        </p:txBody>
      </p:sp>
      <p:sp>
        <p:nvSpPr>
          <p:cNvPr id="68" name="TextBox 115"/>
          <p:cNvSpPr txBox="1"/>
          <p:nvPr/>
        </p:nvSpPr>
        <p:spPr>
          <a:xfrm>
            <a:off x="6964680" y="3815080"/>
            <a:ext cx="407670" cy="275590"/>
          </a:xfrm>
          <a:prstGeom prst="rect">
            <a:avLst/>
          </a:prstGeom>
          <a:noFill/>
        </p:spPr>
        <p:txBody>
          <a:bodyPr wrap="square" rtlCol="0">
            <a:spAutoFit/>
          </a:bodyPr>
          <a:lstStyle/>
          <a:p>
            <a:r>
              <a:rPr lang="en-US" altLang="en-US" sz="1200" dirty="0">
                <a:solidFill>
                  <a:schemeClr val="bg1"/>
                </a:solidFill>
                <a:sym typeface="+mn-ea"/>
              </a:rPr>
              <a:t>11</a:t>
            </a:r>
          </a:p>
        </p:txBody>
      </p:sp>
      <p:sp>
        <p:nvSpPr>
          <p:cNvPr id="69" name="TextBox 115"/>
          <p:cNvSpPr txBox="1"/>
          <p:nvPr/>
        </p:nvSpPr>
        <p:spPr>
          <a:xfrm>
            <a:off x="6953885" y="3821430"/>
            <a:ext cx="407670" cy="275590"/>
          </a:xfrm>
          <a:prstGeom prst="rect">
            <a:avLst/>
          </a:prstGeom>
          <a:noFill/>
        </p:spPr>
        <p:txBody>
          <a:bodyPr wrap="square" rtlCol="0">
            <a:spAutoFit/>
          </a:bodyPr>
          <a:lstStyle/>
          <a:p>
            <a:r>
              <a:rPr lang="en-US" altLang="en-US" sz="1200" dirty="0">
                <a:solidFill>
                  <a:schemeClr val="bg1"/>
                </a:solidFill>
                <a:sym typeface="+mn-ea"/>
              </a:rPr>
              <a:t>4</a:t>
            </a:r>
          </a:p>
        </p:txBody>
      </p:sp>
      <p:sp>
        <p:nvSpPr>
          <p:cNvPr id="70" name="TextBox 114"/>
          <p:cNvSpPr txBox="1"/>
          <p:nvPr/>
        </p:nvSpPr>
        <p:spPr>
          <a:xfrm>
            <a:off x="5975902" y="2700481"/>
            <a:ext cx="266167" cy="398780"/>
          </a:xfrm>
          <a:prstGeom prst="rect">
            <a:avLst/>
          </a:prstGeom>
          <a:noFill/>
        </p:spPr>
        <p:txBody>
          <a:bodyPr wrap="square" rtlCol="0">
            <a:spAutoFit/>
          </a:bodyPr>
          <a:lstStyle/>
          <a:p>
            <a:r>
              <a:rPr lang="en-US" sz="2000" dirty="0">
                <a:solidFill>
                  <a:schemeClr val="accent5">
                    <a:lumMod val="50000"/>
                  </a:schemeClr>
                </a:solidFill>
                <a:sym typeface="+mn-ea"/>
              </a:rPr>
              <a:t>∅</a:t>
            </a:r>
            <a:endParaRPr lang="en-US" altLang="en-US" sz="2000" dirty="0">
              <a:solidFill>
                <a:schemeClr val="accent5">
                  <a:lumMod val="50000"/>
                </a:schemeClr>
              </a:solidFill>
            </a:endParaRPr>
          </a:p>
        </p:txBody>
      </p:sp>
      <p:cxnSp>
        <p:nvCxnSpPr>
          <p:cNvPr id="82" name="Curved Connector 81"/>
          <p:cNvCxnSpPr>
            <a:stCxn id="35" idx="1"/>
          </p:cNvCxnSpPr>
          <p:nvPr/>
        </p:nvCxnSpPr>
        <p:spPr>
          <a:xfrm rot="10800000" flipV="1">
            <a:off x="5709920" y="3058160"/>
            <a:ext cx="627380" cy="725805"/>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83" idx="6"/>
          </p:cNvCxnSpPr>
          <p:nvPr/>
        </p:nvCxnSpPr>
        <p:spPr>
          <a:xfrm flipV="1">
            <a:off x="6116320" y="3339465"/>
            <a:ext cx="363220" cy="62865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07" name="TextBox 105"/>
          <p:cNvSpPr txBox="1"/>
          <p:nvPr/>
        </p:nvSpPr>
        <p:spPr>
          <a:xfrm>
            <a:off x="6071224" y="3569254"/>
            <a:ext cx="266167" cy="398780"/>
          </a:xfrm>
          <a:prstGeom prst="rect">
            <a:avLst/>
          </a:prstGeom>
          <a:noFill/>
        </p:spPr>
        <p:txBody>
          <a:bodyPr wrap="square" rtlCol="0">
            <a:spAutoFit/>
          </a:bodyPr>
          <a:lstStyle/>
          <a:p>
            <a:r>
              <a:rPr lang="en-US" sz="2000" dirty="0">
                <a:solidFill>
                  <a:schemeClr val="accent5">
                    <a:lumMod val="50000"/>
                  </a:schemeClr>
                </a:solidFill>
              </a:rPr>
              <a:t>∅</a:t>
            </a:r>
          </a:p>
        </p:txBody>
      </p:sp>
      <p:cxnSp>
        <p:nvCxnSpPr>
          <p:cNvPr id="121" name="Curved Connector 120"/>
          <p:cNvCxnSpPr>
            <a:stCxn id="35" idx="3"/>
            <a:endCxn id="69" idx="0"/>
          </p:cNvCxnSpPr>
          <p:nvPr/>
        </p:nvCxnSpPr>
        <p:spPr>
          <a:xfrm>
            <a:off x="6710680" y="3058795"/>
            <a:ext cx="447040" cy="762635"/>
          </a:xfrm>
          <a:prstGeom prst="curvedConnector2">
            <a:avLst/>
          </a:prstGeom>
          <a:ln>
            <a:solidFill>
              <a:srgbClr val="FF0000"/>
            </a:solidFill>
            <a:tailEnd type="arrow" w="med" len="med"/>
          </a:ln>
        </p:spPr>
        <p:style>
          <a:lnRef idx="1">
            <a:schemeClr val="accent3"/>
          </a:lnRef>
          <a:fillRef idx="0">
            <a:schemeClr val="accent3"/>
          </a:fillRef>
          <a:effectRef idx="0">
            <a:schemeClr val="accent3"/>
          </a:effectRef>
          <a:fontRef idx="minor">
            <a:schemeClr val="tx1"/>
          </a:fontRef>
        </p:style>
      </p:cxnSp>
      <p:cxnSp>
        <p:nvCxnSpPr>
          <p:cNvPr id="124" name="Curved Connector 123"/>
          <p:cNvCxnSpPr>
            <a:stCxn id="69" idx="1"/>
            <a:endCxn id="79" idx="4"/>
          </p:cNvCxnSpPr>
          <p:nvPr/>
        </p:nvCxnSpPr>
        <p:spPr>
          <a:xfrm rot="10800000">
            <a:off x="6515735" y="3338195"/>
            <a:ext cx="438150" cy="621030"/>
          </a:xfrm>
          <a:prstGeom prst="curvedConnector2">
            <a:avLst/>
          </a:prstGeom>
          <a:ln>
            <a:tailEnd type="arrow" w="med" len="med"/>
          </a:ln>
        </p:spPr>
        <p:style>
          <a:lnRef idx="1">
            <a:schemeClr val="accent1"/>
          </a:lnRef>
          <a:fillRef idx="0">
            <a:schemeClr val="accent1"/>
          </a:fillRef>
          <a:effectRef idx="0">
            <a:schemeClr val="accent1"/>
          </a:effectRef>
          <a:fontRef idx="minor">
            <a:schemeClr val="tx1"/>
          </a:fontRef>
        </p:style>
      </p:cxnSp>
      <p:sp>
        <p:nvSpPr>
          <p:cNvPr id="126" name="TextBox 105"/>
          <p:cNvSpPr txBox="1"/>
          <p:nvPr/>
        </p:nvSpPr>
        <p:spPr>
          <a:xfrm>
            <a:off x="6502389" y="3508294"/>
            <a:ext cx="266167" cy="275590"/>
          </a:xfrm>
          <a:prstGeom prst="rect">
            <a:avLst/>
          </a:prstGeom>
          <a:noFill/>
        </p:spPr>
        <p:txBody>
          <a:bodyPr wrap="square" rtlCol="0">
            <a:spAutoFit/>
          </a:bodyPr>
          <a:lstStyle/>
          <a:p>
            <a:r>
              <a:rPr lang="en-US" altLang="en-US" sz="1200" dirty="0">
                <a:solidFill>
                  <a:schemeClr val="accent5">
                    <a:lumMod val="50000"/>
                  </a:schemeClr>
                </a:solidFill>
              </a:rPr>
              <a:t>4</a:t>
            </a:r>
          </a:p>
        </p:txBody>
      </p:sp>
      <p:sp>
        <p:nvSpPr>
          <p:cNvPr id="128" name="TextBox 105"/>
          <p:cNvSpPr txBox="1"/>
          <p:nvPr/>
        </p:nvSpPr>
        <p:spPr>
          <a:xfrm>
            <a:off x="7024359" y="2758994"/>
            <a:ext cx="266167" cy="275590"/>
          </a:xfrm>
          <a:prstGeom prst="rect">
            <a:avLst/>
          </a:prstGeom>
          <a:noFill/>
        </p:spPr>
        <p:txBody>
          <a:bodyPr wrap="square" rtlCol="0">
            <a:spAutoFit/>
          </a:bodyPr>
          <a:lstStyle/>
          <a:p>
            <a:r>
              <a:rPr lang="en-US" altLang="en-US" sz="1200" dirty="0">
                <a:solidFill>
                  <a:schemeClr val="accent5">
                    <a:lumMod val="50000"/>
                  </a:schemeClr>
                </a:solidFill>
              </a:rPr>
              <a:t>4</a:t>
            </a:r>
          </a:p>
        </p:txBody>
      </p:sp>
      <p:sp>
        <p:nvSpPr>
          <p:cNvPr id="129" name="TextBox 113"/>
          <p:cNvSpPr txBox="1"/>
          <p:nvPr/>
        </p:nvSpPr>
        <p:spPr>
          <a:xfrm>
            <a:off x="7951762" y="2738793"/>
            <a:ext cx="266167" cy="275590"/>
          </a:xfrm>
          <a:prstGeom prst="rect">
            <a:avLst/>
          </a:prstGeom>
          <a:noFill/>
        </p:spPr>
        <p:txBody>
          <a:bodyPr wrap="square" rtlCol="0">
            <a:spAutoFit/>
          </a:bodyPr>
          <a:lstStyle/>
          <a:p>
            <a:r>
              <a:rPr lang="en-US" altLang="en-US" sz="1200" dirty="0">
                <a:solidFill>
                  <a:schemeClr val="accent5">
                    <a:lumMod val="50000"/>
                  </a:schemeClr>
                </a:solidFill>
              </a:rPr>
              <a:t>0</a:t>
            </a:r>
          </a:p>
        </p:txBody>
      </p:sp>
      <p:sp>
        <p:nvSpPr>
          <p:cNvPr id="130" name="TextBox 105"/>
          <p:cNvSpPr txBox="1"/>
          <p:nvPr/>
        </p:nvSpPr>
        <p:spPr>
          <a:xfrm>
            <a:off x="6165204" y="1842689"/>
            <a:ext cx="266167" cy="275590"/>
          </a:xfrm>
          <a:prstGeom prst="rect">
            <a:avLst/>
          </a:prstGeom>
          <a:noFill/>
        </p:spPr>
        <p:txBody>
          <a:bodyPr wrap="square" rtlCol="0">
            <a:spAutoFit/>
          </a:bodyPr>
          <a:lstStyle/>
          <a:p>
            <a:r>
              <a:rPr lang="en-US" altLang="en-US" sz="1200" dirty="0">
                <a:solidFill>
                  <a:schemeClr val="accent5">
                    <a:lumMod val="50000"/>
                  </a:schemeClr>
                </a:solidFill>
              </a:rPr>
              <a:t>0</a:t>
            </a:r>
          </a:p>
        </p:txBody>
      </p:sp>
      <p:sp>
        <p:nvSpPr>
          <p:cNvPr id="131" name="Notched Right Arrow 130"/>
          <p:cNvSpPr/>
          <p:nvPr/>
        </p:nvSpPr>
        <p:spPr>
          <a:xfrm>
            <a:off x="5709920" y="1057910"/>
            <a:ext cx="1296035" cy="36004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 Box 131"/>
          <p:cNvSpPr txBox="1"/>
          <p:nvPr/>
        </p:nvSpPr>
        <p:spPr>
          <a:xfrm>
            <a:off x="7024370" y="1028700"/>
            <a:ext cx="483235" cy="368300"/>
          </a:xfrm>
          <a:prstGeom prst="rect">
            <a:avLst/>
          </a:prstGeom>
          <a:noFill/>
        </p:spPr>
        <p:txBody>
          <a:bodyPr wrap="square" rtlCol="0">
            <a:spAutoFit/>
          </a:bodyPr>
          <a:lstStyle/>
          <a:p>
            <a:r>
              <a:rPr lang="en-US" altLang="en-US"/>
              <a:t>0</a:t>
            </a: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blinds(horizontal)">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linds(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linds(horizontal)">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64"/>
                                        </p:tgtEl>
                                      </p:cBhvr>
                                    </p:animEffect>
                                    <p:set>
                                      <p:cBhvr>
                                        <p:cTn id="52" dur="1" fill="hold">
                                          <p:stCondLst>
                                            <p:cond delay="499"/>
                                          </p:stCondLst>
                                        </p:cTn>
                                        <p:tgtEl>
                                          <p:spTgt spid="6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blinds(horizontal)">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blinds(horizontal)">
                                      <p:cBhvr>
                                        <p:cTn id="62" dur="500"/>
                                        <p:tgtEl>
                                          <p:spTgt spid="5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nodeType="clickEffect">
                                  <p:stCondLst>
                                    <p:cond delay="0"/>
                                  </p:stCondLst>
                                  <p:childTnLst>
                                    <p:animEffect transition="out" filter="blinds(horizontal)">
                                      <p:cBhvr>
                                        <p:cTn id="66" dur="500"/>
                                        <p:tgtEl>
                                          <p:spTgt spid="54"/>
                                        </p:tgtEl>
                                      </p:cBhvr>
                                    </p:animEffect>
                                    <p:set>
                                      <p:cBhvr>
                                        <p:cTn id="67" dur="1" fill="hold">
                                          <p:stCondLst>
                                            <p:cond delay="499"/>
                                          </p:stCondLst>
                                        </p:cTn>
                                        <p:tgtEl>
                                          <p:spTgt spid="5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0" nodeType="clickEffect">
                                  <p:stCondLst>
                                    <p:cond delay="0"/>
                                  </p:stCondLst>
                                  <p:childTnLst>
                                    <p:animEffect transition="out" filter="blinds(horizontal)">
                                      <p:cBhvr>
                                        <p:cTn id="71" dur="500"/>
                                        <p:tgtEl>
                                          <p:spTgt spid="65"/>
                                        </p:tgtEl>
                                      </p:cBhvr>
                                    </p:animEffect>
                                    <p:set>
                                      <p:cBhvr>
                                        <p:cTn id="72" dur="1" fill="hold">
                                          <p:stCondLst>
                                            <p:cond delay="499"/>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blinds(horizontal)">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68"/>
                                        </p:tgtEl>
                                      </p:cBhvr>
                                    </p:animEffect>
                                    <p:set>
                                      <p:cBhvr>
                                        <p:cTn id="82" dur="1" fill="hold">
                                          <p:stCondLst>
                                            <p:cond delay="499"/>
                                          </p:stCondLst>
                                        </p:cTn>
                                        <p:tgtEl>
                                          <p:spTgt spid="6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2" nodeType="click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blinds(horizontal)">
                                      <p:cBhvr>
                                        <p:cTn id="87" dur="500"/>
                                        <p:tgtEl>
                                          <p:spTgt spid="6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0" nodeType="clickEffect">
                                  <p:stCondLst>
                                    <p:cond delay="0"/>
                                  </p:stCondLst>
                                  <p:childTnLst>
                                    <p:animEffect transition="out" filter="blinds(horizontal)">
                                      <p:cBhvr>
                                        <p:cTn id="91" dur="500"/>
                                        <p:tgtEl>
                                          <p:spTgt spid="37"/>
                                        </p:tgtEl>
                                      </p:cBhvr>
                                    </p:animEffect>
                                    <p:set>
                                      <p:cBhvr>
                                        <p:cTn id="92" dur="1" fill="hold">
                                          <p:stCondLst>
                                            <p:cond delay="499"/>
                                          </p:stCondLst>
                                        </p:cTn>
                                        <p:tgtEl>
                                          <p:spTgt spid="3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blinds(horizontal)">
                                      <p:cBhvr>
                                        <p:cTn id="97" dur="500"/>
                                        <p:tgtEl>
                                          <p:spTgt spid="7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blinds(horizontal)">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blinds(horizontal)">
                                      <p:cBhvr>
                                        <p:cTn id="107" dur="500"/>
                                        <p:tgtEl>
                                          <p:spTgt spid="9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07"/>
                                        </p:tgtEl>
                                        <p:attrNameLst>
                                          <p:attrName>style.visibility</p:attrName>
                                        </p:attrNameLst>
                                      </p:cBhvr>
                                      <p:to>
                                        <p:strVal val="visible"/>
                                      </p:to>
                                    </p:set>
                                    <p:animEffect transition="in" filter="blinds(horizontal)">
                                      <p:cBhvr>
                                        <p:cTn id="112" dur="500"/>
                                        <p:tgtEl>
                                          <p:spTgt spid="10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121"/>
                                        </p:tgtEl>
                                        <p:attrNameLst>
                                          <p:attrName>style.visibility</p:attrName>
                                        </p:attrNameLst>
                                      </p:cBhvr>
                                      <p:to>
                                        <p:strVal val="visible"/>
                                      </p:to>
                                    </p:set>
                                    <p:animEffect transition="in" filter="blinds(horizontal)">
                                      <p:cBhvr>
                                        <p:cTn id="117" dur="500"/>
                                        <p:tgtEl>
                                          <p:spTgt spid="12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24"/>
                                        </p:tgtEl>
                                        <p:attrNameLst>
                                          <p:attrName>style.visibility</p:attrName>
                                        </p:attrNameLst>
                                      </p:cBhvr>
                                      <p:to>
                                        <p:strVal val="visible"/>
                                      </p:to>
                                    </p:set>
                                    <p:animEffect transition="in" filter="blinds(horizontal)">
                                      <p:cBhvr>
                                        <p:cTn id="122" dur="500"/>
                                        <p:tgtEl>
                                          <p:spTgt spid="12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26"/>
                                        </p:tgtEl>
                                        <p:attrNameLst>
                                          <p:attrName>style.visibility</p:attrName>
                                        </p:attrNameLst>
                                      </p:cBhvr>
                                      <p:to>
                                        <p:strVal val="visible"/>
                                      </p:to>
                                    </p:set>
                                    <p:animEffect transition="in" filter="blinds(horizontal)">
                                      <p:cBhvr>
                                        <p:cTn id="127" dur="500"/>
                                        <p:tgtEl>
                                          <p:spTgt spid="12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blinds(horizontal)">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28"/>
                                        </p:tgtEl>
                                        <p:attrNameLst>
                                          <p:attrName>style.visibility</p:attrName>
                                        </p:attrNameLst>
                                      </p:cBhvr>
                                      <p:to>
                                        <p:strVal val="visible"/>
                                      </p:to>
                                    </p:set>
                                    <p:animEffect transition="in" filter="blinds(horizontal)">
                                      <p:cBhvr>
                                        <p:cTn id="137" dur="500"/>
                                        <p:tgtEl>
                                          <p:spTgt spid="1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blinds(horizontal)">
                                      <p:cBhvr>
                                        <p:cTn id="142" dur="500"/>
                                        <p:tgtEl>
                                          <p:spTgt spid="50"/>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blinds(horizontal)">
                                      <p:cBhvr>
                                        <p:cTn id="147" dur="500"/>
                                        <p:tgtEl>
                                          <p:spTgt spid="5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blinds(horizontal)">
                                      <p:cBhvr>
                                        <p:cTn id="152" dur="500"/>
                                        <p:tgtEl>
                                          <p:spTgt spid="12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52"/>
                                        </p:tgtEl>
                                        <p:attrNameLst>
                                          <p:attrName>style.visibility</p:attrName>
                                        </p:attrNameLst>
                                      </p:cBhvr>
                                      <p:to>
                                        <p:strVal val="visible"/>
                                      </p:to>
                                    </p:set>
                                    <p:animEffect transition="in" filter="blinds(horizontal)">
                                      <p:cBhvr>
                                        <p:cTn id="157" dur="500"/>
                                        <p:tgtEl>
                                          <p:spTgt spid="52"/>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130"/>
                                        </p:tgtEl>
                                        <p:attrNameLst>
                                          <p:attrName>style.visibility</p:attrName>
                                        </p:attrNameLst>
                                      </p:cBhvr>
                                      <p:to>
                                        <p:strVal val="visible"/>
                                      </p:to>
                                    </p:set>
                                    <p:animEffect transition="in" filter="blinds(horizontal)">
                                      <p:cBhvr>
                                        <p:cTn id="162" dur="500"/>
                                        <p:tgtEl>
                                          <p:spTgt spid="130"/>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31"/>
                                        </p:tgtEl>
                                        <p:attrNameLst>
                                          <p:attrName>style.visibility</p:attrName>
                                        </p:attrNameLst>
                                      </p:cBhvr>
                                      <p:to>
                                        <p:strVal val="visible"/>
                                      </p:to>
                                    </p:set>
                                    <p:animEffect transition="in" filter="blinds(horizontal)">
                                      <p:cBhvr>
                                        <p:cTn id="167" dur="500"/>
                                        <p:tgtEl>
                                          <p:spTgt spid="131"/>
                                        </p:tgtEl>
                                      </p:cBhvr>
                                    </p:animEffect>
                                  </p:childTnLst>
                                </p:cTn>
                              </p:par>
                            </p:childTnLst>
                          </p:cTn>
                        </p:par>
                      </p:childTnLst>
                    </p:cTn>
                  </p:par>
                  <p:par>
                    <p:cTn id="168" fill="hold">
                      <p:stCondLst>
                        <p:cond delay="indefinite"/>
                      </p:stCondLst>
                      <p:childTnLst>
                        <p:par>
                          <p:cTn id="169" fill="hold">
                            <p:stCondLst>
                              <p:cond delay="0"/>
                            </p:stCondLst>
                            <p:childTnLst>
                              <p:par>
                                <p:cTn id="170" presetID="4" presetClass="entr" presetSubtype="16" fill="hold" grpId="0" nodeType="clickEffect">
                                  <p:stCondLst>
                                    <p:cond delay="0"/>
                                  </p:stCondLst>
                                  <p:childTnLst>
                                    <p:set>
                                      <p:cBhvr>
                                        <p:cTn id="171" dur="1" fill="hold">
                                          <p:stCondLst>
                                            <p:cond delay="0"/>
                                          </p:stCondLst>
                                        </p:cTn>
                                        <p:tgtEl>
                                          <p:spTgt spid="132"/>
                                        </p:tgtEl>
                                        <p:attrNameLst>
                                          <p:attrName>style.visibility</p:attrName>
                                        </p:attrNameLst>
                                      </p:cBhvr>
                                      <p:to>
                                        <p:strVal val="visible"/>
                                      </p:to>
                                    </p:set>
                                    <p:animEffect transition="in" filter="box(in)">
                                      <p:cBhvr>
                                        <p:cTn id="172"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6" grpId="0"/>
      <p:bldP spid="61" grpId="0"/>
      <p:bldP spid="62" grpId="0"/>
      <p:bldP spid="63" grpId="0"/>
      <p:bldP spid="64" grpId="1"/>
      <p:bldP spid="65" grpId="0"/>
      <p:bldP spid="66" grpId="0"/>
      <p:bldP spid="68" grpId="1"/>
      <p:bldP spid="69" grpId="2"/>
      <p:bldP spid="70" grpId="0"/>
      <p:bldP spid="107" grpId="0"/>
      <p:bldP spid="126" grpId="0"/>
      <p:bldP spid="128" grpId="0"/>
      <p:bldP spid="129" grpId="0"/>
      <p:bldP spid="130" grpId="0"/>
      <p:bldP spid="131" grpId="0" animBg="1"/>
      <p:bldP spid="1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400" y="791845"/>
            <a:ext cx="8427720" cy="798830"/>
          </a:xfrm>
          <a:prstGeom prst="rect">
            <a:avLst/>
          </a:prstGeom>
          <a:noFill/>
          <a:ln>
            <a:noFill/>
          </a:ln>
        </p:spPr>
        <p:txBody>
          <a:bodyPr tIns="100806" bIns="100806" anchor="ctr">
            <a:noAutofit/>
          </a:bodyPr>
          <a:lstStyle/>
          <a:p>
            <a:pPr>
              <a:lnSpc>
                <a:spcPct val="100000"/>
              </a:lnSpc>
              <a:tabLst>
                <a:tab pos="0" algn="l"/>
              </a:tabLst>
            </a:pPr>
            <a:r>
              <a:rPr lang="en-US" altLang="en-GB" sz="2900" b="1" spc="-1" dirty="0">
                <a:solidFill>
                  <a:srgbClr val="0091EA"/>
                </a:solidFill>
                <a:latin typeface="Roboto Slab"/>
                <a:ea typeface="Roboto Slab"/>
                <a:sym typeface="+mn-ea"/>
              </a:rPr>
              <a:t>IV</a:t>
            </a:r>
            <a:r>
              <a:rPr lang="en-GB" sz="2900" b="1" spc="-1" dirty="0">
                <a:solidFill>
                  <a:srgbClr val="0091EA"/>
                </a:solidFill>
                <a:latin typeface="Roboto Slab"/>
                <a:ea typeface="Roboto Slab"/>
                <a:sym typeface="+mn-ea"/>
              </a:rPr>
              <a:t>. </a:t>
            </a:r>
            <a:r>
              <a:rPr lang="en-US" altLang="en-GB" sz="2900" b="1" spc="-1" dirty="0">
                <a:solidFill>
                  <a:srgbClr val="0091EA"/>
                </a:solidFill>
                <a:latin typeface="Roboto Slab"/>
                <a:ea typeface="Roboto Slab"/>
                <a:sym typeface="+mn-ea"/>
              </a:rPr>
              <a:t>ĐIỀU KIỆN SỬ DỤNG LAZY PROPAGATION </a:t>
            </a:r>
            <a:endParaRPr lang="en-US" altLang="en-GB" sz="2900" b="1" strike="noStrike" spc="-1" dirty="0">
              <a:solidFill>
                <a:srgbClr val="0091EA"/>
              </a:solidFill>
              <a:latin typeface="Roboto Slab"/>
              <a:ea typeface="Roboto Slab"/>
              <a:sym typeface="+mn-ea"/>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
        <p:nvSpPr>
          <p:cNvPr id="5"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0" strike="noStrike" spc="-1" dirty="0">
                <a:latin typeface="Roboto Sla"/>
              </a:rPr>
              <a:t>Lazy propagation </a:t>
            </a:r>
            <a:r>
              <a:rPr lang="en-US" altLang="en-US" sz="1990" b="0" strike="noStrike" spc="-1" dirty="0" err="1">
                <a:latin typeface="Roboto Sla"/>
              </a:rPr>
              <a:t>chỉ</a:t>
            </a:r>
            <a:r>
              <a:rPr lang="en-US" altLang="en-US" sz="1990" b="0" strike="noStrike" spc="-1" dirty="0">
                <a:latin typeface="Roboto Sla"/>
              </a:rPr>
              <a:t> </a:t>
            </a:r>
            <a:r>
              <a:rPr lang="en-US" altLang="en-US" sz="1990" b="0" strike="noStrike" spc="-1" dirty="0" err="1">
                <a:latin typeface="Roboto Sla"/>
              </a:rPr>
              <a:t>hoạt</a:t>
            </a:r>
            <a:r>
              <a:rPr lang="en-US" altLang="en-US" sz="1990" b="0" strike="noStrike" spc="-1" dirty="0">
                <a:latin typeface="Roboto Sla"/>
              </a:rPr>
              <a:t> </a:t>
            </a:r>
            <a:r>
              <a:rPr lang="en-US" altLang="en-US" sz="1990" b="0" strike="noStrike" spc="-1" dirty="0" err="1">
                <a:latin typeface="Roboto Sla"/>
              </a:rPr>
              <a:t>động</a:t>
            </a:r>
            <a:r>
              <a:rPr lang="en-US" altLang="en-US" sz="1990" b="0" strike="noStrike" spc="-1" dirty="0">
                <a:latin typeface="Roboto Sla"/>
              </a:rPr>
              <a:t> </a:t>
            </a:r>
            <a:r>
              <a:rPr lang="en-US" altLang="en-US" sz="1990" b="0" strike="noStrike" spc="-1" dirty="0" err="1">
                <a:latin typeface="Roboto Sla"/>
              </a:rPr>
              <a:t>đúng</a:t>
            </a:r>
            <a:r>
              <a:rPr lang="en-US" altLang="en-US" sz="1990" b="0" strike="noStrike" spc="-1" dirty="0">
                <a:latin typeface="Roboto Sla"/>
              </a:rPr>
              <a:t> </a:t>
            </a:r>
            <a:r>
              <a:rPr lang="en-US" altLang="en-US" sz="1990" b="0" strike="noStrike" spc="-1" dirty="0" err="1">
                <a:latin typeface="Roboto Sla"/>
              </a:rPr>
              <a:t>khi</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spc="-1" dirty="0">
                <a:latin typeface="Roboto Sla"/>
                <a:sym typeface="+mn-ea"/>
              </a:rPr>
              <a: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spc="-1" dirty="0">
                <a:latin typeface="Roboto Sla"/>
                <a:cs typeface="东文宋体" charset="0"/>
                <a:sym typeface="+mn-ea"/>
              </a:rPr>
              <a:t>⊙) </a:t>
            </a:r>
            <a:r>
              <a:rPr lang="en-US" altLang="en-US" sz="1990" b="0" strike="noStrike" spc="-1" dirty="0" err="1">
                <a:latin typeface="Roboto Sla"/>
              </a:rPr>
              <a:t>thỏa</a:t>
            </a:r>
            <a:r>
              <a:rPr lang="en-US" altLang="en-US" sz="1990" b="0" strike="noStrike" spc="-1" dirty="0">
                <a:latin typeface="Roboto Sla"/>
              </a:rPr>
              <a:t> </a:t>
            </a:r>
            <a:r>
              <a:rPr lang="en-US" altLang="en-US" sz="1990" b="0" strike="noStrike" spc="-1" dirty="0" err="1">
                <a:latin typeface="Roboto Sla"/>
              </a:rPr>
              <a:t>mãn</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điều</a:t>
            </a:r>
            <a:r>
              <a:rPr lang="en-US" altLang="en-US" sz="1990" b="0" strike="noStrike" spc="-1" dirty="0">
                <a:latin typeface="Roboto Sla"/>
              </a:rPr>
              <a:t> </a:t>
            </a:r>
            <a:r>
              <a:rPr lang="en-US" altLang="en-US" sz="1990" b="0" strike="noStrike" spc="-1" dirty="0" err="1">
                <a:latin typeface="Roboto Sla"/>
              </a:rPr>
              <a:t>kiện</a:t>
            </a:r>
            <a:r>
              <a:rPr lang="en-US" altLang="en-US" sz="1990" b="0" strike="noStrike" spc="-1" dirty="0">
                <a:latin typeface="Roboto Sla"/>
              </a:rPr>
              <a:t> </a:t>
            </a:r>
            <a:r>
              <a:rPr lang="en-US" altLang="en-US" sz="1990" b="0" strike="noStrike" spc="-1" dirty="0" err="1">
                <a:latin typeface="Roboto Sla"/>
              </a:rPr>
              <a:t>sau</a:t>
            </a:r>
            <a:r>
              <a:rPr lang="en-US" altLang="en-US" sz="1990" b="0" strike="noStrike" spc="-1" dirty="0">
                <a:latin typeface="Roboto Sla"/>
              </a:rPr>
              <a:t>: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và</a:t>
            </a:r>
            <a:r>
              <a:rPr lang="en-US" altLang="en-US" sz="1990" b="0" strike="noStrike" spc="-1" dirty="0">
                <a:latin typeface="Roboto Sla"/>
              </a:rPr>
              <a:t> </a:t>
            </a:r>
            <a:r>
              <a:rPr lang="en-US" altLang="en-US" sz="1990" b="0" strike="noStrike" spc="-1" dirty="0" err="1">
                <a:latin typeface="Roboto Sla"/>
              </a:rPr>
              <a:t>truy</a:t>
            </a:r>
            <a:r>
              <a:rPr lang="en-US" altLang="en-US" sz="1990" b="0" strike="noStrike" spc="-1" dirty="0">
                <a:latin typeface="Roboto Sla"/>
              </a:rPr>
              <a:t> </a:t>
            </a:r>
            <a:r>
              <a:rPr lang="en-US" altLang="en-US" sz="1990" b="0" strike="noStrike" spc="-1" dirty="0" err="1">
                <a:latin typeface="Roboto Sla"/>
              </a:rPr>
              <a:t>vấn</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kết</a:t>
            </a:r>
            <a:r>
              <a:rPr lang="en-US" altLang="en-US" sz="1990" b="0" strike="noStrike" spc="-1" dirty="0">
                <a:latin typeface="Roboto Sla"/>
              </a:rPr>
              <a:t> </a:t>
            </a:r>
            <a:r>
              <a:rPr lang="en-US" altLang="en-US" sz="1990" b="0" strike="noStrike" spc="-1" dirty="0" err="1">
                <a:latin typeface="Roboto Sla"/>
              </a:rPr>
              <a:t>hợp</a:t>
            </a:r>
            <a:r>
              <a:rPr lang="en-US" altLang="en-US" sz="1990" b="0" strike="noStrike" spc="-1" dirty="0">
                <a:latin typeface="Roboto Sla"/>
              </a:rPr>
              <a:t>.'</a:t>
            </a:r>
          </a:p>
          <a:p>
            <a:pPr marL="1371600" lvl="2" indent="-342900">
              <a:lnSpc>
                <a:spcPct val="115000"/>
              </a:lnSpc>
              <a:buClr>
                <a:srgbClr val="263238"/>
              </a:buClr>
              <a:buFont typeface="Arial" panose="020B0604020202020204" pitchFamily="34" charset="0"/>
              <a:buChar char="•"/>
            </a:pPr>
            <a:endParaRPr lang="en-US" altLang="en-US" sz="1990" b="0" strike="noStrike" spc="-1" dirty="0">
              <a:latin typeface="Roboto Sla"/>
            </a:endParaRP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Cả</a:t>
            </a:r>
            <a:r>
              <a:rPr lang="en-US" altLang="en-US" sz="1990" b="0" strike="noStrike" spc="-1" dirty="0">
                <a:latin typeface="Roboto Sla"/>
              </a:rPr>
              <a:t> 2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có</a:t>
            </a:r>
            <a:r>
              <a:rPr lang="en-US" altLang="en-US" sz="1990" b="0" strike="noStrike" spc="-1" dirty="0">
                <a:latin typeface="Roboto Sla"/>
              </a:rPr>
              <a:t> </a:t>
            </a:r>
            <a:r>
              <a:rPr lang="en-US" altLang="en-US" sz="1990" b="0" strike="noStrike" spc="-1" dirty="0" err="1">
                <a:latin typeface="Roboto Sla"/>
              </a:rPr>
              <a:t>tính</a:t>
            </a:r>
            <a:r>
              <a:rPr lang="en-US" altLang="en-US" sz="1990" b="0" strike="noStrike" spc="-1" dirty="0">
                <a:latin typeface="Roboto Sla"/>
              </a:rPr>
              <a:t> </a:t>
            </a:r>
            <a:r>
              <a:rPr lang="en-US" altLang="en-US" sz="1990" b="0" strike="noStrike" spc="-1" dirty="0" err="1">
                <a:latin typeface="Roboto Sla"/>
              </a:rPr>
              <a:t>chất</a:t>
            </a:r>
            <a:r>
              <a:rPr lang="en-US" altLang="en-US" sz="1990" b="0" strike="noStrike" spc="-1" dirty="0">
                <a:latin typeface="Roboto Sla"/>
              </a:rPr>
              <a:t> </a:t>
            </a:r>
            <a:r>
              <a:rPr lang="en-US" altLang="en-US" sz="1990" b="0" strike="noStrike" spc="-1" dirty="0" err="1">
                <a:latin typeface="Roboto Sla"/>
              </a:rPr>
              <a:t>phân</a:t>
            </a:r>
            <a:r>
              <a:rPr lang="en-US" altLang="en-US" sz="1990" b="0" strike="noStrike" spc="-1" dirty="0">
                <a:latin typeface="Roboto Sla"/>
              </a:rPr>
              <a:t> </a:t>
            </a:r>
            <a:r>
              <a:rPr lang="en-US" altLang="en-US" sz="1990" b="0" strike="noStrike" spc="-1" dirty="0" err="1">
                <a:latin typeface="Roboto Sla"/>
              </a:rPr>
              <a:t>phối</a:t>
            </a:r>
            <a:r>
              <a:rPr lang="en-US" altLang="en-US" sz="1990" b="0" strike="noStrike" spc="-1" dirty="0">
                <a:latin typeface="Roboto Sla"/>
              </a:rPr>
              <a:t>.</a:t>
            </a:r>
          </a:p>
          <a:p>
            <a:pPr marL="1028700" lvl="2">
              <a:lnSpc>
                <a:spcPct val="115000"/>
              </a:lnSpc>
              <a:buClr>
                <a:srgbClr val="263238"/>
              </a:buClr>
            </a:pPr>
            <a:r>
              <a:rPr lang="en-US" altLang="en-US" sz="1990" b="0" strike="noStrike" spc="-1" dirty="0">
                <a:latin typeface="Roboto Sla"/>
              </a:rPr>
              <a:t>&lt;=&gt; 	(a ⊗ x)⊙(</a:t>
            </a:r>
            <a:r>
              <a:rPr lang="en-US" altLang="en-US" sz="1990" b="0" strike="noStrike" spc="-1" dirty="0" err="1">
                <a:latin typeface="Roboto Sla"/>
              </a:rPr>
              <a:t>b⊗x</a:t>
            </a:r>
            <a:r>
              <a:rPr lang="en-US" altLang="en-US" sz="1990" b="0" strike="noStrike" spc="-1" dirty="0">
                <a:latin typeface="Roboto Sla"/>
              </a:rPr>
              <a:t>)=(</a:t>
            </a:r>
            <a:r>
              <a:rPr lang="en-US" altLang="en-US" sz="1990" b="0" strike="noStrike" spc="-1" dirty="0" err="1">
                <a:latin typeface="Roboto Sla"/>
              </a:rPr>
              <a:t>a⊙b</a:t>
            </a:r>
            <a:r>
              <a:rPr lang="en-US" altLang="en-US" sz="1990" b="0" strike="noStrike" spc="-1" dirty="0">
                <a:latin typeface="Roboto Sla"/>
              </a:rPr>
              <a:t>)⊗x </a:t>
            </a:r>
          </a:p>
          <a:p>
            <a:pPr marL="914400" lvl="1" indent="-342900">
              <a:lnSpc>
                <a:spcPct val="115000"/>
              </a:lnSpc>
              <a:buClr>
                <a:srgbClr val="263238"/>
              </a:buClr>
              <a:buFont typeface="Arial"/>
              <a:buChar char="-"/>
            </a:pPr>
            <a:endParaRPr lang="en-US" sz="1600" b="0" strike="noStrike" spc="-1" dirty="0">
              <a:latin typeface="Arial"/>
            </a:endParaRPr>
          </a:p>
          <a:p>
            <a:pPr marL="114300" indent="0">
              <a:lnSpc>
                <a:spcPct val="115000"/>
              </a:lnSpc>
              <a:buClr>
                <a:srgbClr val="263238"/>
              </a:buClr>
              <a:buFont typeface="Arial"/>
              <a:buNone/>
            </a:pPr>
            <a:endParaRPr lang="en-US" sz="1600" b="0" strike="noStrike" spc="-1" dirty="0">
              <a:latin typeface="Arial"/>
            </a:endParaRPr>
          </a:p>
        </p:txBody>
      </p:sp>
      <p:graphicFrame>
        <p:nvGraphicFramePr>
          <p:cNvPr id="6" name="Table 5"/>
          <p:cNvGraphicFramePr/>
          <p:nvPr>
            <p:extLst>
              <p:ext uri="{D42A27DB-BD31-4B8C-83A1-F6EECF244321}">
                <p14:modId xmlns:p14="http://schemas.microsoft.com/office/powerpoint/2010/main" val="4191320039"/>
              </p:ext>
            </p:extLst>
          </p:nvPr>
        </p:nvGraphicFramePr>
        <p:xfrm>
          <a:off x="2687955" y="3765550"/>
          <a:ext cx="4704080" cy="1524000"/>
        </p:xfrm>
        <a:graphic>
          <a:graphicData uri="http://schemas.openxmlformats.org/drawingml/2006/table">
            <a:tbl>
              <a:tblPr firstRow="1" bandRow="1">
                <a:tableStyleId>{5C22544A-7EE6-4342-B048-85BDC9FD1C3A}</a:tableStyleId>
              </a:tblPr>
              <a:tblGrid>
                <a:gridCol w="2352040">
                  <a:extLst>
                    <a:ext uri="{9D8B030D-6E8A-4147-A177-3AD203B41FA5}">
                      <a16:colId xmlns:a16="http://schemas.microsoft.com/office/drawing/2014/main" val="20000"/>
                    </a:ext>
                  </a:extLst>
                </a:gridCol>
                <a:gridCol w="2352040">
                  <a:extLst>
                    <a:ext uri="{9D8B030D-6E8A-4147-A177-3AD203B41FA5}">
                      <a16:colId xmlns:a16="http://schemas.microsoft.com/office/drawing/2014/main" val="20001"/>
                    </a:ext>
                  </a:extLst>
                </a:gridCol>
              </a:tblGrid>
              <a:tr h="381000">
                <a:tc>
                  <a:txBody>
                    <a:bodyPr/>
                    <a:lstStyle/>
                    <a:p>
                      <a:pPr algn="ctr">
                        <a:buNone/>
                      </a:pPr>
                      <a:r>
                        <a:rPr lang="en-US" altLang="en-US"/>
                        <a:t>Update</a:t>
                      </a:r>
                    </a:p>
                  </a:txBody>
                  <a:tcPr/>
                </a:tc>
                <a:tc>
                  <a:txBody>
                    <a:bodyPr/>
                    <a:lstStyle/>
                    <a:p>
                      <a:pPr algn="ctr">
                        <a:buNone/>
                      </a:pPr>
                      <a:r>
                        <a:rPr lang="en-US" altLang="en-US"/>
                        <a:t>Query </a:t>
                      </a:r>
                    </a:p>
                  </a:txBody>
                  <a:tcPr/>
                </a:tc>
                <a:extLst>
                  <a:ext uri="{0D108BD9-81ED-4DB2-BD59-A6C34878D82A}">
                    <a16:rowId xmlns:a16="http://schemas.microsoft.com/office/drawing/2014/main" val="10000"/>
                  </a:ext>
                </a:extLst>
              </a:tr>
              <a:tr h="381000">
                <a:tc>
                  <a:txBody>
                    <a:bodyPr/>
                    <a:lstStyle/>
                    <a:p>
                      <a:pPr algn="ctr">
                        <a:buNone/>
                      </a:pPr>
                      <a:r>
                        <a:rPr lang="en-US" altLang="en-US" dirty="0"/>
                        <a:t>*</a:t>
                      </a:r>
                    </a:p>
                  </a:txBody>
                  <a:tcPr/>
                </a:tc>
                <a:tc>
                  <a:txBody>
                    <a:bodyPr/>
                    <a:lstStyle/>
                    <a:p>
                      <a:pPr algn="ctr">
                        <a:buNone/>
                      </a:pPr>
                      <a:r>
                        <a:rPr lang="en-US" altLang="en-US" dirty="0"/>
                        <a:t>+</a:t>
                      </a:r>
                    </a:p>
                  </a:txBody>
                  <a:tcPr/>
                </a:tc>
                <a:extLst>
                  <a:ext uri="{0D108BD9-81ED-4DB2-BD59-A6C34878D82A}">
                    <a16:rowId xmlns:a16="http://schemas.microsoft.com/office/drawing/2014/main" val="10001"/>
                  </a:ext>
                </a:extLst>
              </a:tr>
              <a:tr h="381000">
                <a:tc>
                  <a:txBody>
                    <a:bodyPr/>
                    <a:lstStyle/>
                    <a:p>
                      <a:pPr algn="ctr">
                        <a:buNone/>
                      </a:pPr>
                      <a:r>
                        <a:rPr lang="en-US" altLang="en-US" dirty="0"/>
                        <a:t>+</a:t>
                      </a:r>
                    </a:p>
                  </a:txBody>
                  <a:tcPr/>
                </a:tc>
                <a:tc>
                  <a:txBody>
                    <a:bodyPr/>
                    <a:lstStyle/>
                    <a:p>
                      <a:pPr algn="ctr">
                        <a:buNone/>
                      </a:pPr>
                      <a:r>
                        <a:rPr lang="en-US" altLang="en-US"/>
                        <a:t>min/max</a:t>
                      </a:r>
                    </a:p>
                  </a:txBody>
                  <a:tcPr/>
                </a:tc>
                <a:extLst>
                  <a:ext uri="{0D108BD9-81ED-4DB2-BD59-A6C34878D82A}">
                    <a16:rowId xmlns:a16="http://schemas.microsoft.com/office/drawing/2014/main" val="10002"/>
                  </a:ext>
                </a:extLst>
              </a:tr>
              <a:tr h="381000">
                <a:tc>
                  <a:txBody>
                    <a:bodyPr/>
                    <a:lstStyle/>
                    <a:p>
                      <a:pPr algn="ctr">
                        <a:buNone/>
                      </a:pPr>
                      <a:r>
                        <a:rPr lang="en-US" altLang="en-US"/>
                        <a:t>&amp;</a:t>
                      </a:r>
                    </a:p>
                  </a:txBody>
                  <a:tcPr/>
                </a:tc>
                <a:tc>
                  <a:txBody>
                    <a:bodyPr/>
                    <a:lstStyle/>
                    <a:p>
                      <a:pPr algn="ctr">
                        <a:buNone/>
                      </a:pPr>
                      <a:r>
                        <a:rPr lang="en-US" altLang="en-US" dirty="0"/>
                        <a:t>| </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7CDA-CB46-23B0-1FAE-D5FECE2EE1C7}"/>
              </a:ext>
            </a:extLst>
          </p:cNvPr>
          <p:cNvSpPr>
            <a:spLocks noGrp="1"/>
          </p:cNvSpPr>
          <p:nvPr>
            <p:ph type="title"/>
          </p:nvPr>
        </p:nvSpPr>
        <p:spPr>
          <a:xfrm>
            <a:off x="992315" y="733375"/>
            <a:ext cx="8346240" cy="774000"/>
          </a:xfrm>
        </p:spPr>
        <p:txBody>
          <a:bodyPr/>
          <a:lstStyle/>
          <a:p>
            <a:pPr algn="ctr"/>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b="1" dirty="0">
              <a:solidFill>
                <a:srgbClr val="7030A0"/>
              </a:solidFill>
              <a:latin typeface="Roboto Sla"/>
            </a:endParaRPr>
          </a:p>
        </p:txBody>
      </p:sp>
      <p:sp>
        <p:nvSpPr>
          <p:cNvPr id="3" name="TextBox 2">
            <a:extLst>
              <a:ext uri="{FF2B5EF4-FFF2-40B4-BE49-F238E27FC236}">
                <a16:creationId xmlns:a16="http://schemas.microsoft.com/office/drawing/2014/main" id="{7F311348-DBB2-D913-D339-3B1633796D53}"/>
              </a:ext>
            </a:extLst>
          </p:cNvPr>
          <p:cNvSpPr txBox="1"/>
          <p:nvPr/>
        </p:nvSpPr>
        <p:spPr>
          <a:xfrm>
            <a:off x="992315" y="1594898"/>
            <a:ext cx="8580665" cy="1754326"/>
          </a:xfrm>
          <a:prstGeom prst="rect">
            <a:avLst/>
          </a:prstGeom>
          <a:noFill/>
        </p:spPr>
        <p:txBody>
          <a:bodyPr wrap="square" rtlCol="0">
            <a:spAutoFit/>
          </a:bodyPr>
          <a:lstStyle/>
          <a:p>
            <a:pPr algn="just"/>
            <a:r>
              <a:rPr lang="en-US" b="0" i="0" dirty="0">
                <a:effectLst/>
                <a:latin typeface="Söhne"/>
              </a:rPr>
              <a:t>1.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Khi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các</a:t>
            </a:r>
            <a:r>
              <a:rPr lang="en-US" b="0" i="0" dirty="0">
                <a:effectLst/>
                <a:latin typeface="Söhne"/>
              </a:rPr>
              <a:t> </a:t>
            </a:r>
            <a:r>
              <a:rPr lang="en-US" b="0" i="0" dirty="0" err="1">
                <a:effectLst/>
                <a:latin typeface="Söhne"/>
              </a:rPr>
              <a:t>tài</a:t>
            </a:r>
            <a:r>
              <a:rPr lang="en-US" b="0" i="0" dirty="0">
                <a:effectLst/>
                <a:latin typeface="Söhne"/>
              </a:rPr>
              <a:t> </a:t>
            </a:r>
            <a:r>
              <a:rPr lang="en-US" b="0" i="0" dirty="0" err="1">
                <a:effectLst/>
                <a:latin typeface="Söhne"/>
              </a:rPr>
              <a:t>liệu</a:t>
            </a:r>
            <a:r>
              <a:rPr lang="en-US" b="0" i="0" dirty="0">
                <a:effectLst/>
                <a:latin typeface="Söhne"/>
              </a:rPr>
              <a:t> </a:t>
            </a:r>
            <a:r>
              <a:rPr lang="en-US" b="0" i="0" dirty="0" err="1">
                <a:effectLst/>
                <a:latin typeface="Söhne"/>
              </a:rPr>
              <a:t>lớn</a:t>
            </a:r>
            <a:r>
              <a:rPr lang="en-US" b="0" i="0" dirty="0">
                <a:effectLst/>
                <a:latin typeface="Söhne"/>
              </a:rPr>
              <a:t>, </a:t>
            </a:r>
            <a:r>
              <a:rPr lang="en-US" b="0" i="0" dirty="0" err="1">
                <a:effectLst/>
                <a:latin typeface="Söhne"/>
              </a:rPr>
              <a:t>cây</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đoạn</a:t>
            </a:r>
            <a:r>
              <a:rPr lang="en-US" b="0" i="0" dirty="0">
                <a:effectLst/>
                <a:latin typeface="Söhne"/>
              </a:rPr>
              <a:t> </a:t>
            </a:r>
            <a:r>
              <a:rPr lang="en-US" b="0" i="0" dirty="0" err="1">
                <a:effectLst/>
                <a:latin typeface="Söhne"/>
              </a:rPr>
              <a:t>cập</a:t>
            </a:r>
            <a:r>
              <a:rPr lang="en-US" b="0" i="0" dirty="0">
                <a:effectLst/>
                <a:latin typeface="Söhne"/>
              </a:rPr>
              <a:t> </a:t>
            </a:r>
            <a:r>
              <a:rPr lang="en-US" b="0" i="0" dirty="0" err="1">
                <a:effectLst/>
                <a:latin typeface="Söhne"/>
              </a:rPr>
              <a:t>nhật</a:t>
            </a:r>
            <a:r>
              <a:rPr lang="en-US" b="0" i="0" dirty="0">
                <a:effectLst/>
                <a:latin typeface="Söhne"/>
              </a:rPr>
              <a:t> </a:t>
            </a:r>
            <a:r>
              <a:rPr lang="en-US" b="0" i="0" dirty="0" err="1">
                <a:effectLst/>
                <a:latin typeface="Söhne"/>
              </a:rPr>
              <a:t>trễ</a:t>
            </a:r>
            <a:r>
              <a:rPr lang="en-US" b="0" i="0" dirty="0">
                <a:effectLst/>
                <a:latin typeface="Söhne"/>
              </a:rPr>
              <a:t> </a:t>
            </a:r>
            <a:r>
              <a:rPr lang="en-US" b="0" i="0" dirty="0" err="1">
                <a:effectLst/>
                <a:latin typeface="Söhne"/>
              </a:rPr>
              <a:t>cho</a:t>
            </a:r>
            <a:r>
              <a:rPr lang="en-US" b="0" i="0" dirty="0">
                <a:effectLst/>
                <a:latin typeface="Söhne"/>
              </a:rPr>
              <a:t> </a:t>
            </a:r>
            <a:r>
              <a:rPr lang="en-US" b="0" i="0" dirty="0" err="1">
                <a:effectLst/>
                <a:latin typeface="Söhne"/>
              </a:rPr>
              <a:t>phép</a:t>
            </a:r>
            <a:r>
              <a:rPr lang="en-US" b="0" i="0" dirty="0">
                <a:effectLst/>
                <a:latin typeface="Söhne"/>
              </a:rPr>
              <a:t> </a:t>
            </a:r>
            <a:r>
              <a:rPr lang="en-US" b="0" i="0" dirty="0" err="1">
                <a:effectLst/>
                <a:latin typeface="Söhne"/>
              </a:rPr>
              <a:t>chúng</a:t>
            </a:r>
            <a:r>
              <a:rPr lang="en-US" b="0" i="0" dirty="0">
                <a:effectLst/>
                <a:latin typeface="Söhne"/>
              </a:rPr>
              <a:t> ta </a:t>
            </a:r>
            <a:r>
              <a:rPr lang="en-US" b="0" i="0" dirty="0" err="1">
                <a:effectLst/>
                <a:latin typeface="Söhne"/>
              </a:rPr>
              <a:t>xử</a:t>
            </a:r>
            <a:r>
              <a:rPr lang="en-US" b="0" i="0" dirty="0">
                <a:effectLst/>
                <a:latin typeface="Söhne"/>
              </a:rPr>
              <a:t> </a:t>
            </a:r>
            <a:r>
              <a:rPr lang="en-US" b="0" i="0" dirty="0" err="1">
                <a:effectLst/>
                <a:latin typeface="Söhne"/>
              </a:rPr>
              <a:t>lý</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một</a:t>
            </a:r>
            <a:r>
              <a:rPr lang="en-US" b="0" i="0" dirty="0">
                <a:effectLst/>
                <a:latin typeface="Söhne"/>
              </a:rPr>
              <a:t> </a:t>
            </a:r>
            <a:r>
              <a:rPr lang="en-US" b="0" i="0" dirty="0" err="1">
                <a:effectLst/>
                <a:latin typeface="Söhne"/>
              </a:rPr>
              <a:t>cách</a:t>
            </a:r>
            <a:r>
              <a:rPr lang="en-US" b="0" i="0" dirty="0">
                <a:effectLst/>
                <a:latin typeface="Söhne"/>
              </a:rPr>
              <a:t> </a:t>
            </a:r>
            <a:r>
              <a:rPr lang="en-US" b="0" i="0" dirty="0" err="1">
                <a:effectLst/>
                <a:latin typeface="Söhne"/>
              </a:rPr>
              <a:t>hiệu</a:t>
            </a:r>
            <a:r>
              <a:rPr lang="en-US" b="0" i="0" dirty="0">
                <a:effectLst/>
                <a:latin typeface="Söhne"/>
              </a:rPr>
              <a:t> </a:t>
            </a:r>
            <a:r>
              <a:rPr lang="en-US" b="0" i="0" dirty="0" err="1">
                <a:effectLst/>
                <a:latin typeface="Söhne"/>
              </a:rPr>
              <a:t>quả</a:t>
            </a:r>
            <a:r>
              <a:rPr lang="en-US" b="0" i="0" dirty="0">
                <a:effectLst/>
                <a:latin typeface="Söhne"/>
              </a:rPr>
              <a:t>, </a:t>
            </a:r>
            <a:r>
              <a:rPr lang="en-US" b="0" i="0" dirty="0" err="1">
                <a:effectLst/>
                <a:latin typeface="Söhne"/>
              </a:rPr>
              <a:t>tránh</a:t>
            </a:r>
            <a:r>
              <a:rPr lang="en-US" b="0" i="0" dirty="0">
                <a:effectLst/>
                <a:latin typeface="Söhne"/>
              </a:rPr>
              <a:t> </a:t>
            </a:r>
            <a:r>
              <a:rPr lang="en-US" b="0" i="0" dirty="0" err="1">
                <a:effectLst/>
                <a:latin typeface="Söhne"/>
              </a:rPr>
              <a:t>tốn</a:t>
            </a:r>
            <a:r>
              <a:rPr lang="en-US" b="0" i="0" dirty="0">
                <a:effectLst/>
                <a:latin typeface="Söhne"/>
              </a:rPr>
              <a:t> </a:t>
            </a:r>
            <a:r>
              <a:rPr lang="en-US" b="0" i="0" dirty="0" err="1">
                <a:effectLst/>
                <a:latin typeface="Söhne"/>
              </a:rPr>
              <a:t>nhiều</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nhớ</a:t>
            </a:r>
            <a:r>
              <a:rPr lang="en-US" b="0" i="0" dirty="0">
                <a:effectLst/>
                <a:latin typeface="Söhne"/>
              </a:rPr>
              <a:t> </a:t>
            </a:r>
            <a:r>
              <a:rPr lang="en-US" b="0" i="0" dirty="0" err="1">
                <a:effectLst/>
                <a:latin typeface="Söhne"/>
              </a:rPr>
              <a:t>khi</a:t>
            </a:r>
            <a:r>
              <a:rPr lang="en-US" b="0" i="0" dirty="0">
                <a:effectLst/>
                <a:latin typeface="Söhne"/>
              </a:rPr>
              <a:t> </a:t>
            </a:r>
            <a:r>
              <a:rPr lang="en-US" b="0" i="0" dirty="0" err="1">
                <a:effectLst/>
                <a:latin typeface="Söhne"/>
              </a:rPr>
              <a:t>phân</a:t>
            </a:r>
            <a:r>
              <a:rPr lang="en-US" b="0" i="0" dirty="0">
                <a:effectLst/>
                <a:latin typeface="Söhne"/>
              </a:rPr>
              <a:t> </a:t>
            </a:r>
            <a:r>
              <a:rPr lang="en-US" b="0" i="0" dirty="0" err="1">
                <a:effectLst/>
                <a:latin typeface="Söhne"/>
              </a:rPr>
              <a:t>tích</a:t>
            </a:r>
            <a:r>
              <a:rPr lang="en-US" b="0" i="0" dirty="0">
                <a:effectLst/>
                <a:latin typeface="Söhne"/>
              </a:rPr>
              <a:t> </a:t>
            </a:r>
            <a:r>
              <a:rPr lang="en-US" b="0" i="0" dirty="0" err="1">
                <a:effectLst/>
                <a:latin typeface="Söhne"/>
              </a:rPr>
              <a:t>toàn</a:t>
            </a:r>
            <a:r>
              <a:rPr lang="en-US" b="0" i="0" dirty="0">
                <a:effectLst/>
                <a:latin typeface="Söhne"/>
              </a:rPr>
              <a:t> </a:t>
            </a:r>
            <a:r>
              <a:rPr lang="en-US" b="0" i="0" dirty="0" err="1">
                <a:effectLst/>
                <a:latin typeface="Söhne"/>
              </a:rPr>
              <a:t>bộ</a:t>
            </a:r>
            <a:r>
              <a:rPr lang="en-US" b="0" i="0" dirty="0">
                <a:effectLst/>
                <a:latin typeface="Söhne"/>
              </a:rPr>
              <a:t> </a:t>
            </a:r>
            <a:r>
              <a:rPr lang="en-US" b="0" i="0" dirty="0" err="1">
                <a:effectLst/>
                <a:latin typeface="Söhne"/>
              </a:rPr>
              <a:t>văn</a:t>
            </a:r>
            <a:r>
              <a:rPr lang="en-US" b="0" i="0" dirty="0">
                <a:effectLst/>
                <a:latin typeface="Söhne"/>
              </a:rPr>
              <a:t> </a:t>
            </a:r>
            <a:r>
              <a:rPr lang="en-US" b="0" i="0" dirty="0" err="1">
                <a:effectLst/>
                <a:latin typeface="Söhne"/>
              </a:rPr>
              <a:t>bản</a:t>
            </a:r>
            <a:r>
              <a:rPr lang="en-US" b="0" i="0" dirty="0">
                <a:effectLst/>
                <a:latin typeface="Söhne"/>
              </a:rPr>
              <a:t> </a:t>
            </a:r>
            <a:r>
              <a:rPr lang="en-US" b="0" i="0" dirty="0" err="1">
                <a:effectLst/>
                <a:latin typeface="Söhne"/>
              </a:rPr>
              <a:t>cùng</a:t>
            </a:r>
            <a:r>
              <a:rPr lang="en-US" b="0" i="0" dirty="0">
                <a:effectLst/>
                <a:latin typeface="Söhne"/>
              </a:rPr>
              <a:t> </a:t>
            </a:r>
            <a:r>
              <a:rPr lang="en-US" b="0" i="0" dirty="0" err="1">
                <a:effectLst/>
                <a:latin typeface="Söhne"/>
              </a:rPr>
              <a:t>lúc</a:t>
            </a:r>
            <a:r>
              <a:rPr lang="en-US" b="0" i="0" dirty="0">
                <a:effectLst/>
                <a:latin typeface="Söhne"/>
              </a:rPr>
              <a:t>.</a:t>
            </a:r>
          </a:p>
          <a:p>
            <a:pPr algn="just"/>
            <a:r>
              <a:rPr lang="en-US" dirty="0">
                <a:latin typeface="Söhne"/>
              </a:rPr>
              <a:t>2.  </a:t>
            </a:r>
            <a:r>
              <a:rPr lang="vi-VN" b="0" i="0" dirty="0">
                <a:effectLst/>
                <a:latin typeface="Söhne"/>
              </a:rPr>
              <a:t>Tăng tốc độ xử lý: Các phần của văn bản được xử lý và phân tích ngữ pháp độc lập với </a:t>
            </a:r>
            <a:r>
              <a:rPr lang="en-US" b="0" i="0" dirty="0">
                <a:effectLst/>
                <a:latin typeface="Söhne"/>
              </a:rPr>
              <a:t>   </a:t>
            </a:r>
            <a:r>
              <a:rPr lang="vi-VN" b="0" i="0" dirty="0">
                <a:effectLst/>
                <a:latin typeface="Söhne"/>
              </a:rPr>
              <a:t>nhau, do đó cây phân đoạn cập nhật trễ giúp tăng tốc độ xử lý so với các phương pháp khác.</a:t>
            </a:r>
            <a:endParaRPr lang="en-US" b="0" i="0" dirty="0">
              <a:effectLst/>
              <a:latin typeface="Söhne"/>
            </a:endParaRPr>
          </a:p>
        </p:txBody>
      </p:sp>
      <p:pic>
        <p:nvPicPr>
          <p:cNvPr id="1026" name="Picture 2" descr="Để doanh nghiệp không bỏ phí &quot;mỏ vàng&quot; Big Data - Tạp chí Tài chính">
            <a:extLst>
              <a:ext uri="{FF2B5EF4-FFF2-40B4-BE49-F238E27FC236}">
                <a16:creationId xmlns:a16="http://schemas.microsoft.com/office/drawing/2014/main" id="{A9DD5C10-ADEF-1184-9689-39F7EBF449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640" y="3322864"/>
            <a:ext cx="3392713" cy="23476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ô Hình Tăng Tốc Khởi Nghiệp (Startup Accelerator) Khác Gì Vườn ươm Khởi  Nghiệp?">
            <a:extLst>
              <a:ext uri="{FF2B5EF4-FFF2-40B4-BE49-F238E27FC236}">
                <a16:creationId xmlns:a16="http://schemas.microsoft.com/office/drawing/2014/main" id="{33AC51E6-5B12-14D4-F32B-0CAA05B4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353" y="3322864"/>
            <a:ext cx="3527944" cy="234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83775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FDD5-E80C-DA9D-9620-5DDC78868D7A}"/>
              </a:ext>
            </a:extLst>
          </p:cNvPr>
          <p:cNvSpPr>
            <a:spLocks noGrp="1"/>
          </p:cNvSpPr>
          <p:nvPr>
            <p:ph type="title"/>
          </p:nvPr>
        </p:nvSpPr>
        <p:spPr>
          <a:xfrm>
            <a:off x="1438728" y="713363"/>
            <a:ext cx="8346240" cy="774000"/>
          </a:xfrm>
        </p:spPr>
        <p:txBody>
          <a:bodyPr/>
          <a:lstStyle/>
          <a:p>
            <a:pPr algn="l"/>
            <a:r>
              <a:rPr lang="en-US" altLang="en-US" sz="2800" b="1" spc="-1" dirty="0">
                <a:solidFill>
                  <a:srgbClr val="0091EA"/>
                </a:solidFill>
                <a:latin typeface="Roboto Slab"/>
                <a:ea typeface="Roboto Slab"/>
              </a:rPr>
              <a:t>V. </a:t>
            </a:r>
            <a:r>
              <a:rPr lang="en-US" altLang="en-US" sz="2800" b="1" spc="-1" dirty="0" err="1">
                <a:solidFill>
                  <a:srgbClr val="0091EA"/>
                </a:solidFill>
                <a:latin typeface="Roboto Slab"/>
                <a:ea typeface="Roboto Slab"/>
              </a:rPr>
              <a:t>Ứng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dụng</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của</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cây</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phân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đoạn</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cập</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nhật</a:t>
            </a:r>
            <a:r>
              <a:rPr lang="en-US" altLang="en-US" sz="2800" b="1" spc="-1" dirty="0">
                <a:solidFill>
                  <a:srgbClr val="0091EA"/>
                </a:solidFill>
                <a:latin typeface="Roboto Slab"/>
                <a:ea typeface="Roboto Slab"/>
              </a:rPr>
              <a:t> </a:t>
            </a:r>
            <a:r>
              <a:rPr lang="en-US" altLang="en-US" sz="2800" b="1" spc="-1" dirty="0" err="1">
                <a:solidFill>
                  <a:srgbClr val="0091EA"/>
                </a:solidFill>
                <a:latin typeface="Roboto Slab"/>
                <a:ea typeface="Roboto Slab"/>
              </a:rPr>
              <a:t>trễ</a:t>
            </a:r>
            <a:endParaRPr lang="en-US" sz="2800" dirty="0"/>
          </a:p>
        </p:txBody>
      </p:sp>
      <p:sp>
        <p:nvSpPr>
          <p:cNvPr id="3" name="TextBox 2">
            <a:extLst>
              <a:ext uri="{FF2B5EF4-FFF2-40B4-BE49-F238E27FC236}">
                <a16:creationId xmlns:a16="http://schemas.microsoft.com/office/drawing/2014/main" id="{203DEADC-CD15-DDF6-74F4-FE05B5358D83}"/>
              </a:ext>
            </a:extLst>
          </p:cNvPr>
          <p:cNvSpPr txBox="1"/>
          <p:nvPr/>
        </p:nvSpPr>
        <p:spPr>
          <a:xfrm>
            <a:off x="1021206" y="1487363"/>
            <a:ext cx="8580665" cy="2031325"/>
          </a:xfrm>
          <a:prstGeom prst="rect">
            <a:avLst/>
          </a:prstGeom>
          <a:noFill/>
        </p:spPr>
        <p:txBody>
          <a:bodyPr wrap="square" rtlCol="0">
            <a:spAutoFit/>
          </a:bodyPr>
          <a:lstStyle/>
          <a:p>
            <a:pPr algn="l"/>
            <a:r>
              <a:rPr lang="en-US" b="0" i="0" dirty="0">
                <a:effectLst/>
                <a:latin typeface="Söhne"/>
              </a:rPr>
              <a:t>3. </a:t>
            </a:r>
            <a:r>
              <a:rPr lang="vi-VN" b="0" i="0" dirty="0">
                <a:effectLst/>
                <a:latin typeface="Söhne"/>
              </a:rPr>
              <a:t>Xử lý các văn bản đa ngôn ngữ: Cây phân đoạn cập nhật trễ có thể được sử dụng để xử lý các văn bản đa ngôn ngữ bằng cách phân tích ngữ pháp cho từng phần của văn bản một cách độc lập.</a:t>
            </a:r>
          </a:p>
          <a:p>
            <a:br>
              <a:rPr lang="vi-VN" dirty="0"/>
            </a:br>
            <a:r>
              <a:rPr lang="en-US" dirty="0"/>
              <a:t>4. </a:t>
            </a:r>
            <a:r>
              <a:rPr lang="vi-VN" b="0" i="0" dirty="0">
                <a:effectLst/>
                <a:latin typeface="Söhne"/>
              </a:rPr>
              <a:t>Ứng dụng trong các hệ thống chatbot: Cây phân đoạn cập nhật trễ có thể được sử dụng trong các hệ thống chatbot để xử lý các câu hỏi và trả lời trong thời gian thực, một cách nhanh chóng và chính xác.</a:t>
            </a:r>
            <a:endParaRPr lang="en-US" dirty="0"/>
          </a:p>
        </p:txBody>
      </p:sp>
      <p:pic>
        <p:nvPicPr>
          <p:cNvPr id="2050" name="Picture 2" descr="Cơ bản về Xử lý ngôn ngữ tự nhiên và ứng dụng cho tiếng Việt ⋆ ONETECH Blogs">
            <a:extLst>
              <a:ext uri="{FF2B5EF4-FFF2-40B4-BE49-F238E27FC236}">
                <a16:creationId xmlns:a16="http://schemas.microsoft.com/office/drawing/2014/main" id="{0578DAA7-7976-2F51-A374-FAA5D15C0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206" y="3518688"/>
            <a:ext cx="3898737" cy="20582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op 6 ứng dụng của chatbot trong thương mại điện tử">
            <a:extLst>
              <a:ext uri="{FF2B5EF4-FFF2-40B4-BE49-F238E27FC236}">
                <a16:creationId xmlns:a16="http://schemas.microsoft.com/office/drawing/2014/main" id="{A82CBE65-5E0A-4D65-CB37-38276E37E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943" y="3518688"/>
            <a:ext cx="3745593" cy="210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51247"/>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TextShape 1"/>
          <p:cNvSpPr txBox="1"/>
          <p:nvPr/>
        </p:nvSpPr>
        <p:spPr>
          <a:xfrm>
            <a:off x="1355885" y="711934"/>
            <a:ext cx="6675120" cy="774065"/>
          </a:xfrm>
          <a:prstGeom prst="rect">
            <a:avLst/>
          </a:prstGeom>
          <a:noFill/>
          <a:ln>
            <a:noFill/>
          </a:ln>
        </p:spPr>
        <p:txBody>
          <a:bodyPr tIns="100806" bIns="100806" anchor="b">
            <a:noAutofit/>
          </a:bodyPr>
          <a:lstStyle/>
          <a:p>
            <a:pPr>
              <a:lnSpc>
                <a:spcPct val="100000"/>
              </a:lnSpc>
              <a:tabLst>
                <a:tab pos="0" algn="l"/>
              </a:tabLst>
            </a:pPr>
            <a:r>
              <a:rPr lang="en-US" sz="3000" b="1" spc="-1" dirty="0">
                <a:solidFill>
                  <a:srgbClr val="0091EA"/>
                </a:solidFill>
                <a:latin typeface="Roboto Slab"/>
                <a:ea typeface="Roboto Slab"/>
              </a:rPr>
              <a:t>VI. </a:t>
            </a:r>
            <a:r>
              <a:rPr lang="en-US" sz="3000" b="1" strike="noStrike" spc="-1" dirty="0">
                <a:solidFill>
                  <a:srgbClr val="0091EA"/>
                </a:solidFill>
                <a:latin typeface="Roboto Slab"/>
                <a:ea typeface="Roboto Slab"/>
              </a:rPr>
              <a:t>NHẬN XÉT VỀ SEGMENT TREE</a:t>
            </a:r>
            <a:endParaRPr lang="en-US" sz="3000" b="1" strike="noStrike" spc="-1" dirty="0">
              <a:solidFill>
                <a:srgbClr val="000000"/>
              </a:solidFill>
              <a:latin typeface="Arial"/>
            </a:endParaRPr>
          </a:p>
        </p:txBody>
      </p:sp>
      <p:sp>
        <p:nvSpPr>
          <p:cNvPr id="815" name="TextShape 2"/>
          <p:cNvSpPr txBox="1"/>
          <p:nvPr/>
        </p:nvSpPr>
        <p:spPr>
          <a:xfrm>
            <a:off x="9265444" y="5236468"/>
            <a:ext cx="604441" cy="433388"/>
          </a:xfrm>
          <a:prstGeom prst="rect">
            <a:avLst/>
          </a:prstGeom>
          <a:noFill/>
          <a:ln>
            <a:noFill/>
          </a:ln>
        </p:spPr>
        <p:txBody>
          <a:bodyPr tIns="100806" bIns="100806">
            <a:noAutofit/>
          </a:bodyPr>
          <a:lstStyle/>
          <a:p>
            <a:pPr algn="r">
              <a:lnSpc>
                <a:spcPct val="100000"/>
              </a:lnSpc>
              <a:tabLst>
                <a:tab pos="0" algn="l"/>
              </a:tabLst>
            </a:pPr>
            <a:fld id="{72E94A80-838A-4703-AC3D-AD1EA021CEE9}" type="slidenum">
              <a:rPr lang="en-GB" sz="1435" b="1" strike="noStrike" spc="-1">
                <a:solidFill>
                  <a:srgbClr val="0091EA"/>
                </a:solidFill>
                <a:latin typeface="Source Sans Pro"/>
                <a:ea typeface="Source Sans Pro"/>
              </a:rPr>
              <a:t>16</a:t>
            </a:fld>
            <a:endParaRPr lang="en-US" sz="1435" b="0" strike="noStrike" spc="-1">
              <a:latin typeface="Times New Roman"/>
            </a:endParaRPr>
          </a:p>
        </p:txBody>
      </p:sp>
      <p:sp>
        <p:nvSpPr>
          <p:cNvPr id="14" name="CustomShape 3">
            <a:extLst>
              <a:ext uri="{FF2B5EF4-FFF2-40B4-BE49-F238E27FC236}">
                <a16:creationId xmlns:a16="http://schemas.microsoft.com/office/drawing/2014/main" id="{BD923A99-4C0B-6FEC-E283-D7E49AC1153B}"/>
              </a:ext>
            </a:extLst>
          </p:cNvPr>
          <p:cNvSpPr/>
          <p:nvPr/>
        </p:nvSpPr>
        <p:spPr>
          <a:xfrm>
            <a:off x="918369"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oAutofit/>
          </a:bodyPr>
          <a:lstStyle/>
          <a:p>
            <a:pPr>
              <a:lnSpc>
                <a:spcPct val="100000"/>
              </a:lnSpc>
              <a:tabLst>
                <a:tab pos="0" algn="l"/>
              </a:tabLst>
            </a:pPr>
            <a:r>
              <a:rPr lang="en-GB" sz="1545" b="1" strike="noStrike" spc="-1" dirty="0">
                <a:solidFill>
                  <a:srgbClr val="263238"/>
                </a:solidFill>
                <a:latin typeface="Source Sans Pro"/>
                <a:ea typeface="Source Sans Pro"/>
              </a:rPr>
              <a:t>ƯU ĐIỂM</a:t>
            </a:r>
            <a:endParaRPr lang="en-US" sz="1545" b="0" strike="noStrike" spc="-1" dirty="0">
              <a:latin typeface="Arial"/>
            </a:endParaRPr>
          </a:p>
          <a:p>
            <a:pPr>
              <a:lnSpc>
                <a:spcPct val="100000"/>
              </a:lnSpc>
              <a:spcBef>
                <a:spcPts val="600"/>
              </a:spcBef>
              <a:tabLst>
                <a:tab pos="0" algn="l"/>
              </a:tabLst>
            </a:pPr>
            <a:r>
              <a:rPr lang="en-GB" sz="1545" b="0" strike="noStrike" spc="-1" dirty="0" err="1">
                <a:solidFill>
                  <a:srgbClr val="263238"/>
                </a:solidFill>
                <a:latin typeface="Source Sans Pro"/>
                <a:ea typeface="Source Sans Pro"/>
              </a:rPr>
              <a:t>Tốc</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độ</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truy</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vấn</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nhanh</a:t>
            </a:r>
            <a:r>
              <a:rPr lang="en-GB" sz="1545" b="0" strike="noStrike" spc="-1" dirty="0">
                <a:solidFill>
                  <a:srgbClr val="263238"/>
                </a:solidFill>
                <a:latin typeface="Source Sans Pro"/>
                <a:ea typeface="Source Sans Pro"/>
              </a:rPr>
              <a:t> O(</a:t>
            </a:r>
            <a:r>
              <a:rPr lang="en-GB" sz="1545" b="0" strike="noStrike" spc="-1" dirty="0" err="1">
                <a:solidFill>
                  <a:srgbClr val="263238"/>
                </a:solidFill>
                <a:latin typeface="Source Sans Pro"/>
                <a:ea typeface="Source Sans Pro"/>
              </a:rPr>
              <a:t>logn</a:t>
            </a:r>
            <a:r>
              <a:rPr lang="en-GB" sz="1545" b="0" strike="noStrike" spc="-1" dirty="0">
                <a:solidFill>
                  <a:srgbClr val="263238"/>
                </a:solidFill>
                <a:latin typeface="Source Sans Pro"/>
                <a:ea typeface="Source Sans Pro"/>
              </a:rPr>
              <a:t>)</a:t>
            </a:r>
            <a:endParaRPr lang="en-US" sz="1545" b="0" strike="noStrike" spc="-1" dirty="0">
              <a:latin typeface="Arial"/>
            </a:endParaRPr>
          </a:p>
          <a:p>
            <a:pPr>
              <a:lnSpc>
                <a:spcPct val="100000"/>
              </a:lnSpc>
              <a:spcBef>
                <a:spcPts val="600"/>
              </a:spcBef>
              <a:tabLst>
                <a:tab pos="0" algn="l"/>
              </a:tabLst>
            </a:pPr>
            <a:r>
              <a:rPr lang="en-GB" sz="1545" b="0" strike="noStrike" spc="-1" dirty="0">
                <a:solidFill>
                  <a:srgbClr val="263238"/>
                </a:solidFill>
                <a:latin typeface="Source Sans Pro"/>
                <a:ea typeface="Source Sans Pro"/>
              </a:rPr>
              <a:t>Linh </a:t>
            </a:r>
            <a:r>
              <a:rPr lang="en-GB" sz="1545" b="0" strike="noStrike" spc="-1" dirty="0" err="1">
                <a:solidFill>
                  <a:srgbClr val="263238"/>
                </a:solidFill>
                <a:latin typeface="Source Sans Pro"/>
                <a:ea typeface="Source Sans Pro"/>
              </a:rPr>
              <a:t>hoạt</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để</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cho</a:t>
            </a:r>
            <a:r>
              <a:rPr lang="en-GB" sz="1545" b="0" strike="noStrike" spc="-1" dirty="0">
                <a:solidFill>
                  <a:srgbClr val="263238"/>
                </a:solidFill>
                <a:latin typeface="Source Sans Pro"/>
                <a:ea typeface="Source Sans Pro"/>
              </a:rPr>
              <a:t> </a:t>
            </a:r>
            <a:r>
              <a:rPr lang="en-GB" sz="1545" b="0" strike="noStrike" spc="-1" dirty="0" err="1">
                <a:solidFill>
                  <a:srgbClr val="263238"/>
                </a:solidFill>
                <a:latin typeface="Source Sans Pro"/>
                <a:ea typeface="Source Sans Pro"/>
              </a:rPr>
              <a:t>phép</a:t>
            </a:r>
            <a:r>
              <a:rPr lang="en-GB" sz="1545" b="0" strike="noStrike" spc="-1" dirty="0">
                <a:solidFill>
                  <a:srgbClr val="263238"/>
                </a:solidFill>
                <a:latin typeface="Source Sans Pro"/>
                <a:ea typeface="Source Sans Pro"/>
              </a:rPr>
              <a:t> ta </a:t>
            </a:r>
            <a:r>
              <a:rPr lang="en-US" altLang="en-GB" sz="1545" b="0" strike="noStrike" spc="-1" dirty="0" err="1">
                <a:solidFill>
                  <a:srgbClr val="263238"/>
                </a:solidFill>
                <a:latin typeface="Source Sans Pro"/>
                <a:ea typeface="Source Sans Pro"/>
              </a:rPr>
              <a:t>cập</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nhật</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giá</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trị</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trong</a:t>
            </a:r>
            <a:r>
              <a:rPr lang="en-US" altLang="en-GB" sz="1545" b="0" strike="noStrike" spc="-1" dirty="0">
                <a:solidFill>
                  <a:srgbClr val="263238"/>
                </a:solidFill>
                <a:latin typeface="Source Sans Pro"/>
                <a:ea typeface="Source Sans Pro"/>
              </a:rPr>
              <a:t> </a:t>
            </a:r>
            <a:r>
              <a:rPr lang="en-US" altLang="en-GB" sz="1545" b="0" strike="noStrike" spc="-1" dirty="0" err="1">
                <a:solidFill>
                  <a:srgbClr val="263238"/>
                </a:solidFill>
                <a:latin typeface="Source Sans Pro"/>
                <a:ea typeface="Source Sans Pro"/>
              </a:rPr>
              <a:t>mảng</a:t>
            </a:r>
            <a:r>
              <a:rPr lang="en-US" altLang="en-GB" sz="1545" b="0" strike="noStrike" spc="-1" dirty="0">
                <a:solidFill>
                  <a:srgbClr val="263238"/>
                </a:solidFill>
                <a:latin typeface="Source Sans Pro"/>
                <a:ea typeface="Source Sans Pro"/>
              </a:rPr>
              <a:t> </a:t>
            </a:r>
            <a:endParaRPr lang="en-US" sz="1545" b="0" strike="noStrike" spc="-1" dirty="0">
              <a:latin typeface="Arial"/>
            </a:endParaRPr>
          </a:p>
          <a:p>
            <a:pPr>
              <a:lnSpc>
                <a:spcPct val="100000"/>
              </a:lnSpc>
              <a:spcBef>
                <a:spcPts val="600"/>
              </a:spcBef>
              <a:spcAft>
                <a:spcPts val="600"/>
              </a:spcAft>
              <a:tabLst>
                <a:tab pos="0" algn="l"/>
              </a:tabLst>
            </a:pPr>
            <a:endParaRPr lang="en-US" sz="1545" b="0" strike="noStrike" spc="-1" dirty="0">
              <a:latin typeface="Arial"/>
            </a:endParaRPr>
          </a:p>
        </p:txBody>
      </p:sp>
      <p:sp>
        <p:nvSpPr>
          <p:cNvPr id="15" name="CustomShape 4">
            <a:extLst>
              <a:ext uri="{FF2B5EF4-FFF2-40B4-BE49-F238E27FC236}">
                <a16:creationId xmlns:a16="http://schemas.microsoft.com/office/drawing/2014/main" id="{8EA9D9EF-2311-D7AB-3C45-B0DD29DFDAA4}"/>
              </a:ext>
            </a:extLst>
          </p:cNvPr>
          <p:cNvSpPr/>
          <p:nvPr/>
        </p:nvSpPr>
        <p:spPr>
          <a:xfrm>
            <a:off x="5176838" y="1692771"/>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oAutofit/>
          </a:bodyPr>
          <a:lstStyle/>
          <a:p>
            <a:pPr algn="r">
              <a:lnSpc>
                <a:spcPct val="100000"/>
              </a:lnSpc>
              <a:tabLst>
                <a:tab pos="0" algn="l"/>
              </a:tabLst>
            </a:pPr>
            <a:r>
              <a:rPr lang="en-GB" sz="1545" b="1" strike="noStrike" spc="-1">
                <a:solidFill>
                  <a:srgbClr val="263238"/>
                </a:solidFill>
                <a:latin typeface="Source Sans Pro"/>
                <a:ea typeface="Source Sans Pro"/>
              </a:rPr>
              <a:t>NHƯỢC ĐIỂM</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Tốn bộ nhớ</a:t>
            </a:r>
            <a:endParaRPr lang="en-US" sz="1545" b="0" strike="noStrike" spc="-1">
              <a:latin typeface="Arial"/>
            </a:endParaRPr>
          </a:p>
          <a:p>
            <a:pPr algn="r">
              <a:lnSpc>
                <a:spcPct val="100000"/>
              </a:lnSpc>
              <a:spcBef>
                <a:spcPts val="600"/>
              </a:spcBef>
              <a:tabLst>
                <a:tab pos="0" algn="l"/>
              </a:tabLst>
            </a:pPr>
            <a:r>
              <a:rPr lang="en-GB" sz="1545" b="0" strike="noStrike" spc="-1">
                <a:solidFill>
                  <a:srgbClr val="263238"/>
                </a:solidFill>
                <a:latin typeface="Source Sans Pro"/>
                <a:ea typeface="Source Sans Pro"/>
              </a:rPr>
              <a:t>Code phức tạp nếu cần phù hợp với nhiều loại truy vấn khác nhau</a:t>
            </a:r>
            <a:endParaRPr lang="en-US" sz="1545" b="0" strike="noStrike" spc="-1">
              <a:latin typeface="Arial"/>
            </a:endParaRPr>
          </a:p>
          <a:p>
            <a:pPr algn="r">
              <a:lnSpc>
                <a:spcPct val="100000"/>
              </a:lnSpc>
              <a:spcBef>
                <a:spcPts val="600"/>
              </a:spcBef>
              <a:spcAft>
                <a:spcPts val="600"/>
              </a:spcAft>
              <a:tabLst>
                <a:tab pos="0" algn="l"/>
              </a:tabLst>
            </a:pPr>
            <a:endParaRPr lang="en-US" sz="1545" b="0" strike="noStrike" spc="-1">
              <a:latin typeface="Arial"/>
            </a:endParaRPr>
          </a:p>
        </p:txBody>
      </p:sp>
      <p:sp>
        <p:nvSpPr>
          <p:cNvPr id="16" name="CustomShape 5">
            <a:extLst>
              <a:ext uri="{FF2B5EF4-FFF2-40B4-BE49-F238E27FC236}">
                <a16:creationId xmlns:a16="http://schemas.microsoft.com/office/drawing/2014/main" id="{394F687D-E43B-F672-9338-BB2B9DF87AB5}"/>
              </a:ext>
            </a:extLst>
          </p:cNvPr>
          <p:cNvSpPr/>
          <p:nvPr/>
        </p:nvSpPr>
        <p:spPr>
          <a:xfrm>
            <a:off x="9096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tIns="100806" rIns="1512093" bIns="100806" anchor="b">
            <a:noAutofit/>
          </a:bodyPr>
          <a:lstStyle/>
          <a:p>
            <a:pPr>
              <a:lnSpc>
                <a:spcPct val="100000"/>
              </a:lnSpc>
              <a:tabLst>
                <a:tab pos="0" algn="l"/>
              </a:tabLst>
            </a:pPr>
            <a:endParaRPr lang="en-US" sz="1985" b="0" strike="noStrike" spc="-1">
              <a:latin typeface="Arial"/>
            </a:endParaRPr>
          </a:p>
          <a:p>
            <a:pPr>
              <a:lnSpc>
                <a:spcPct val="100000"/>
              </a:lnSpc>
              <a:spcBef>
                <a:spcPts val="600"/>
              </a:spcBef>
              <a:tabLst>
                <a:tab pos="0" algn="l"/>
              </a:tabLst>
            </a:pPr>
            <a:r>
              <a:rPr lang="en-GB" sz="1545" b="0" strike="noStrike" spc="-1">
                <a:solidFill>
                  <a:srgbClr val="263238"/>
                </a:solidFill>
                <a:latin typeface="Source Sans Pro"/>
                <a:ea typeface="Source Sans Pro"/>
              </a:rPr>
              <a:t>Sử dụng trong các bộ dữ liệu lớn để quản lý nhiều kiểu dữ liệu nhờ tốc độ truy vấn nhanh</a:t>
            </a:r>
            <a:endParaRPr lang="en-US" sz="1545" b="0" strike="noStrike" spc="-1">
              <a:latin typeface="Arial"/>
            </a:endParaRPr>
          </a:p>
          <a:p>
            <a:pP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CƠ HỘI</a:t>
            </a:r>
            <a:endParaRPr lang="en-US" sz="1545" b="0" strike="noStrike" spc="-1">
              <a:latin typeface="Arial"/>
            </a:endParaRPr>
          </a:p>
        </p:txBody>
      </p:sp>
      <p:sp>
        <p:nvSpPr>
          <p:cNvPr id="17" name="CustomShape 6">
            <a:extLst>
              <a:ext uri="{FF2B5EF4-FFF2-40B4-BE49-F238E27FC236}">
                <a16:creationId xmlns:a16="http://schemas.microsoft.com/office/drawing/2014/main" id="{4AA22550-B194-B533-C34E-07DD2137BA7B}"/>
              </a:ext>
            </a:extLst>
          </p:cNvPr>
          <p:cNvSpPr/>
          <p:nvPr/>
        </p:nvSpPr>
        <p:spPr>
          <a:xfrm>
            <a:off x="5176838" y="3602930"/>
            <a:ext cx="4088606" cy="1746647"/>
          </a:xfrm>
          <a:prstGeom prst="rect">
            <a:avLst/>
          </a:prstGeom>
          <a:solidFill>
            <a:schemeClr val="lt2"/>
          </a:solidFill>
          <a:ln>
            <a:noFill/>
          </a:ln>
        </p:spPr>
        <p:style>
          <a:lnRef idx="0">
            <a:srgbClr val="FFFFFF"/>
          </a:lnRef>
          <a:fillRef idx="0">
            <a:srgbClr val="FFFFFF"/>
          </a:fillRef>
          <a:effectRef idx="0">
            <a:srgbClr val="FFFFFF"/>
          </a:effectRef>
          <a:fontRef idx="minor"/>
        </p:style>
        <p:txBody>
          <a:bodyPr lIns="1512093" tIns="100806" bIns="100806" anchor="b">
            <a:noAutofit/>
          </a:bodyPr>
          <a:lstStyle/>
          <a:p>
            <a:pPr algn="r">
              <a:lnSpc>
                <a:spcPct val="100000"/>
              </a:lnSpc>
              <a:tabLst>
                <a:tab pos="0" algn="l"/>
              </a:tabLst>
            </a:pPr>
            <a:r>
              <a:rPr lang="en-GB" sz="1545" b="0" strike="noStrike" spc="-1">
                <a:solidFill>
                  <a:srgbClr val="263238"/>
                </a:solidFill>
                <a:latin typeface="Source Sans Pro"/>
                <a:ea typeface="Source Sans Pro"/>
              </a:rPr>
              <a:t>Phải build lại từ đầu trong trường hợp cần </a:t>
            </a:r>
            <a:r>
              <a:rPr lang="en-US" altLang="en-GB" sz="1545" b="0" strike="noStrike" spc="-1">
                <a:solidFill>
                  <a:srgbClr val="263238"/>
                </a:solidFill>
                <a:latin typeface="Source Sans Pro"/>
                <a:ea typeface="Source Sans Pro"/>
              </a:rPr>
              <a:t>bổ xung hoặc </a:t>
            </a:r>
            <a:r>
              <a:rPr lang="en-GB" sz="1545" b="0" strike="noStrike" spc="-1">
                <a:solidFill>
                  <a:srgbClr val="263238"/>
                </a:solidFill>
                <a:latin typeface="Source Sans Pro"/>
                <a:ea typeface="Source Sans Pro"/>
              </a:rPr>
              <a:t>làm mới bộ dữ liệu</a:t>
            </a:r>
            <a:endParaRPr lang="en-US" sz="1545" b="0" strike="noStrike" spc="-1">
              <a:latin typeface="Arial"/>
            </a:endParaRPr>
          </a:p>
          <a:p>
            <a:pPr algn="r">
              <a:lnSpc>
                <a:spcPct val="100000"/>
              </a:lnSpc>
              <a:spcBef>
                <a:spcPts val="600"/>
              </a:spcBef>
              <a:spcAft>
                <a:spcPts val="600"/>
              </a:spcAft>
              <a:tabLst>
                <a:tab pos="0" algn="l"/>
              </a:tabLst>
            </a:pPr>
            <a:r>
              <a:rPr lang="en-GB" sz="1545" b="1" strike="noStrike" spc="-1">
                <a:solidFill>
                  <a:srgbClr val="263238"/>
                </a:solidFill>
                <a:latin typeface="Source Sans Pro"/>
                <a:ea typeface="Source Sans Pro"/>
              </a:rPr>
              <a:t>TIỀM ẨN</a:t>
            </a:r>
            <a:endParaRPr lang="en-US" sz="1545" b="0" strike="noStrike" spc="-1">
              <a:latin typeface="Arial"/>
            </a:endParaRPr>
          </a:p>
        </p:txBody>
      </p:sp>
      <p:sp>
        <p:nvSpPr>
          <p:cNvPr id="18" name="CustomShape 7">
            <a:extLst>
              <a:ext uri="{FF2B5EF4-FFF2-40B4-BE49-F238E27FC236}">
                <a16:creationId xmlns:a16="http://schemas.microsoft.com/office/drawing/2014/main" id="{4E798099-65A2-3DC6-623D-D7DE32246E77}"/>
              </a:ext>
            </a:extLst>
          </p:cNvPr>
          <p:cNvSpPr/>
          <p:nvPr/>
        </p:nvSpPr>
        <p:spPr>
          <a:xfrm>
            <a:off x="3679032" y="2106315"/>
            <a:ext cx="2664222" cy="2664222"/>
          </a:xfrm>
          <a:prstGeom prst="pie">
            <a:avLst>
              <a:gd name="adj1" fmla="val 10788866"/>
              <a:gd name="adj2" fmla="val 16200000"/>
            </a:avLst>
          </a:prstGeom>
          <a:solidFill>
            <a:schemeClr val="accent1"/>
          </a:solidFill>
          <a:ln>
            <a:noFill/>
          </a:ln>
        </p:spPr>
        <p:style>
          <a:lnRef idx="0">
            <a:srgbClr val="FFFFFF"/>
          </a:lnRef>
          <a:fillRef idx="0">
            <a:srgbClr val="FFFFFF"/>
          </a:fillRef>
          <a:effectRef idx="0">
            <a:srgbClr val="FFFFFF"/>
          </a:effectRef>
          <a:fontRef idx="minor"/>
        </p:style>
      </p:sp>
      <p:sp>
        <p:nvSpPr>
          <p:cNvPr id="19" name="CustomShape 8">
            <a:extLst>
              <a:ext uri="{FF2B5EF4-FFF2-40B4-BE49-F238E27FC236}">
                <a16:creationId xmlns:a16="http://schemas.microsoft.com/office/drawing/2014/main" id="{665D84E8-D381-94DD-8E39-69BCB0DD8EB0}"/>
              </a:ext>
            </a:extLst>
          </p:cNvPr>
          <p:cNvSpPr/>
          <p:nvPr/>
        </p:nvSpPr>
        <p:spPr>
          <a:xfrm rot="5400000">
            <a:off x="3843338" y="2105918"/>
            <a:ext cx="2664222" cy="2664222"/>
          </a:xfrm>
          <a:prstGeom prst="pie">
            <a:avLst>
              <a:gd name="adj1" fmla="val 10788866"/>
              <a:gd name="adj2" fmla="val 16200000"/>
            </a:avLst>
          </a:prstGeom>
          <a:solidFill>
            <a:schemeClr val="accent2"/>
          </a:solidFill>
          <a:ln>
            <a:noFill/>
          </a:ln>
        </p:spPr>
        <p:style>
          <a:lnRef idx="0">
            <a:srgbClr val="FFFFFF"/>
          </a:lnRef>
          <a:fillRef idx="0">
            <a:srgbClr val="FFFFFF"/>
          </a:fillRef>
          <a:effectRef idx="0">
            <a:srgbClr val="FFFFFF"/>
          </a:effectRef>
          <a:fontRef idx="minor"/>
        </p:style>
      </p:sp>
      <p:sp>
        <p:nvSpPr>
          <p:cNvPr id="20" name="CustomShape 9">
            <a:extLst>
              <a:ext uri="{FF2B5EF4-FFF2-40B4-BE49-F238E27FC236}">
                <a16:creationId xmlns:a16="http://schemas.microsoft.com/office/drawing/2014/main" id="{73EE3746-0396-3E0B-7D2F-5DF01FEC438C}"/>
              </a:ext>
            </a:extLst>
          </p:cNvPr>
          <p:cNvSpPr/>
          <p:nvPr/>
        </p:nvSpPr>
        <p:spPr>
          <a:xfrm rot="10800000">
            <a:off x="3843338" y="2271415"/>
            <a:ext cx="2664222" cy="2664222"/>
          </a:xfrm>
          <a:prstGeom prst="pie">
            <a:avLst>
              <a:gd name="adj1" fmla="val 10788866"/>
              <a:gd name="adj2" fmla="val 16200000"/>
            </a:avLst>
          </a:prstGeom>
          <a:solidFill>
            <a:schemeClr val="accent4"/>
          </a:solidFill>
          <a:ln>
            <a:noFill/>
          </a:ln>
        </p:spPr>
        <p:style>
          <a:lnRef idx="0">
            <a:srgbClr val="FFFFFF"/>
          </a:lnRef>
          <a:fillRef idx="0">
            <a:srgbClr val="FFFFFF"/>
          </a:fillRef>
          <a:effectRef idx="0">
            <a:srgbClr val="FFFFFF"/>
          </a:effectRef>
          <a:fontRef idx="minor"/>
        </p:style>
      </p:sp>
      <p:sp>
        <p:nvSpPr>
          <p:cNvPr id="21" name="CustomShape 10">
            <a:extLst>
              <a:ext uri="{FF2B5EF4-FFF2-40B4-BE49-F238E27FC236}">
                <a16:creationId xmlns:a16="http://schemas.microsoft.com/office/drawing/2014/main" id="{1FD4E4C9-E7BF-DB62-6873-3AFEB492C8B1}"/>
              </a:ext>
            </a:extLst>
          </p:cNvPr>
          <p:cNvSpPr/>
          <p:nvPr/>
        </p:nvSpPr>
        <p:spPr>
          <a:xfrm rot="16200000">
            <a:off x="3679032" y="2271812"/>
            <a:ext cx="2664222" cy="2664222"/>
          </a:xfrm>
          <a:prstGeom prst="pie">
            <a:avLst>
              <a:gd name="adj1" fmla="val 10788866"/>
              <a:gd name="adj2" fmla="val 16200000"/>
            </a:avLst>
          </a:prstGeom>
          <a:solidFill>
            <a:schemeClr val="accent3"/>
          </a:solidFill>
          <a:ln>
            <a:noFill/>
          </a:ln>
        </p:spPr>
        <p:style>
          <a:lnRef idx="0">
            <a:srgbClr val="FFFFFF"/>
          </a:lnRef>
          <a:fillRef idx="0">
            <a:srgbClr val="FFFFFF"/>
          </a:fillRef>
          <a:effectRef idx="0">
            <a:srgbClr val="FFFFFF"/>
          </a:effectRef>
          <a:fontRef idx="minor"/>
        </p:style>
      </p:sp>
      <p:sp>
        <p:nvSpPr>
          <p:cNvPr id="22" name="TextShape 11">
            <a:extLst>
              <a:ext uri="{FF2B5EF4-FFF2-40B4-BE49-F238E27FC236}">
                <a16:creationId xmlns:a16="http://schemas.microsoft.com/office/drawing/2014/main" id="{D25D7629-D99D-E9B2-BD27-619FBFE195B0}"/>
              </a:ext>
            </a:extLst>
          </p:cNvPr>
          <p:cNvSpPr txBox="1"/>
          <p:nvPr/>
        </p:nvSpPr>
        <p:spPr>
          <a:xfrm>
            <a:off x="4292601" y="2661940"/>
            <a:ext cx="362347"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S</a:t>
            </a:r>
            <a:endParaRPr lang="en-US" sz="1545" b="0" strike="noStrike" spc="-1">
              <a:latin typeface="Arial"/>
            </a:endParaRPr>
          </a:p>
        </p:txBody>
      </p:sp>
      <p:sp>
        <p:nvSpPr>
          <p:cNvPr id="23" name="TextShape 12">
            <a:extLst>
              <a:ext uri="{FF2B5EF4-FFF2-40B4-BE49-F238E27FC236}">
                <a16:creationId xmlns:a16="http://schemas.microsoft.com/office/drawing/2014/main" id="{D8567040-68C6-9127-0073-EDBE6152D4A1}"/>
              </a:ext>
            </a:extLst>
          </p:cNvPr>
          <p:cNvSpPr txBox="1"/>
          <p:nvPr/>
        </p:nvSpPr>
        <p:spPr>
          <a:xfrm>
            <a:off x="5384007" y="2670274"/>
            <a:ext cx="709216"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W</a:t>
            </a:r>
            <a:endParaRPr lang="en-US" sz="1545" b="0" strike="noStrike" spc="-1">
              <a:latin typeface="Arial"/>
            </a:endParaRPr>
          </a:p>
        </p:txBody>
      </p:sp>
      <p:sp>
        <p:nvSpPr>
          <p:cNvPr id="24" name="TextShape 13">
            <a:extLst>
              <a:ext uri="{FF2B5EF4-FFF2-40B4-BE49-F238E27FC236}">
                <a16:creationId xmlns:a16="http://schemas.microsoft.com/office/drawing/2014/main" id="{84E9BF57-0D90-0C9E-1703-4090C3FB9E9F}"/>
              </a:ext>
            </a:extLst>
          </p:cNvPr>
          <p:cNvSpPr txBox="1"/>
          <p:nvPr/>
        </p:nvSpPr>
        <p:spPr>
          <a:xfrm>
            <a:off x="4254501" y="3853359"/>
            <a:ext cx="438944" cy="497284"/>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O</a:t>
            </a:r>
            <a:endParaRPr lang="en-US" sz="1545" b="0" strike="noStrike" spc="-1">
              <a:latin typeface="Arial"/>
            </a:endParaRPr>
          </a:p>
        </p:txBody>
      </p:sp>
      <p:sp>
        <p:nvSpPr>
          <p:cNvPr id="25" name="TextShape 14">
            <a:extLst>
              <a:ext uri="{FF2B5EF4-FFF2-40B4-BE49-F238E27FC236}">
                <a16:creationId xmlns:a16="http://schemas.microsoft.com/office/drawing/2014/main" id="{15533B8E-E3AD-FE87-98AC-C26A99AD4FB6}"/>
              </a:ext>
            </a:extLst>
          </p:cNvPr>
          <p:cNvSpPr txBox="1"/>
          <p:nvPr/>
        </p:nvSpPr>
        <p:spPr>
          <a:xfrm>
            <a:off x="5509816" y="3861693"/>
            <a:ext cx="431403" cy="483791"/>
          </a:xfrm>
          <a:prstGeom prst="rect">
            <a:avLst/>
          </a:prstGeom>
        </p:spPr>
        <p:txBody>
          <a:bodyPr lIns="99218" tIns="49609" rIns="99218" bIns="49609" anchorCtr="1">
            <a:prstTxWarp prst="textPlain">
              <a:avLst>
                <a:gd name="adj" fmla="val 50000"/>
              </a:avLst>
            </a:prstTxWarp>
            <a:noAutofit/>
          </a:bodyPr>
          <a:lstStyle/>
          <a:p>
            <a:pPr algn="ctr">
              <a:lnSpc>
                <a:spcPct val="100000"/>
              </a:lnSpc>
            </a:pPr>
            <a:r>
              <a:rPr lang="en-US" sz="1545" b="1" strike="noStrike" spc="-1">
                <a:solidFill>
                  <a:srgbClr val="FFFFFF"/>
                </a:solidFill>
                <a:latin typeface="Roboto Slab"/>
                <a:ea typeface="Arial"/>
              </a:rPr>
              <a:t>T</a:t>
            </a:r>
            <a:endParaRPr lang="en-US" sz="1545"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QUIZ</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963790704"/>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566194" y="1605280"/>
            <a:ext cx="6401160" cy="1927920"/>
          </a:xfrm>
          <a:prstGeom prst="rect">
            <a:avLst/>
          </a:prstGeom>
          <a:noFill/>
          <a:ln>
            <a:noFill/>
          </a:ln>
        </p:spPr>
        <p:style>
          <a:lnRef idx="0">
            <a:srgbClr val="FFFFFF"/>
          </a:lnRef>
          <a:fillRef idx="0">
            <a:srgbClr val="FFFFFF"/>
          </a:fillRef>
          <a:effectRef idx="0">
            <a:srgbClr val="FFFFFF"/>
          </a:effectRef>
          <a:fontRef idx="minor"/>
        </p:style>
        <p:txBody>
          <a:bodyPr lIns="90000" tIns="91440" rIns="90000" bIns="91440" anchor="ctr">
            <a:noAutofit/>
          </a:bodyPr>
          <a:lstStyle/>
          <a:p>
            <a:pPr algn="ctr">
              <a:lnSpc>
                <a:spcPct val="100000"/>
              </a:lnSpc>
              <a:tabLst>
                <a:tab pos="0" algn="l"/>
              </a:tabLst>
            </a:pPr>
            <a:r>
              <a:rPr lang="en-GB" altLang="en-GB" sz="4600" b="1" spc="-1" dirty="0">
                <a:solidFill>
                  <a:srgbClr val="0091EA"/>
                </a:solidFill>
                <a:latin typeface="Roboto Slab"/>
                <a:ea typeface="Roboto Slab"/>
              </a:rPr>
              <a:t>THANK YOU </a:t>
            </a:r>
          </a:p>
          <a:p>
            <a:pPr algn="ctr">
              <a:lnSpc>
                <a:spcPct val="100000"/>
              </a:lnSpc>
              <a:tabLst>
                <a:tab pos="0" algn="l"/>
              </a:tabLst>
            </a:pPr>
            <a:r>
              <a:rPr lang="en-GB" altLang="en-GB" sz="4600" b="1" spc="-1" dirty="0">
                <a:solidFill>
                  <a:srgbClr val="0091EA"/>
                </a:solidFill>
                <a:latin typeface="Roboto Slab"/>
                <a:ea typeface="Roboto Slab"/>
              </a:rPr>
              <a:t>FOR LISTENING</a:t>
            </a:r>
            <a:endParaRPr lang="en-US" altLang="en-GB" sz="4600" b="1" spc="-1" dirty="0">
              <a:solidFill>
                <a:srgbClr val="0091EA"/>
              </a:solidFill>
              <a:latin typeface="Roboto Slab"/>
              <a:ea typeface="Roboto Slab"/>
            </a:endParaRPr>
          </a:p>
        </p:txBody>
      </p:sp>
    </p:spTree>
    <p:extLst>
      <p:ext uri="{BB962C8B-B14F-4D97-AF65-F5344CB8AC3E}">
        <p14:creationId xmlns:p14="http://schemas.microsoft.com/office/powerpoint/2010/main" val="7402800"/>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additive="repl">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95083" y="791944"/>
            <a:ext cx="6219825" cy="798513"/>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 SEGMENT TREE LÀ GÌ</a:t>
            </a:r>
            <a:r>
              <a:rPr lang="en-US" altLang="en-GB" sz="3000" b="1" strike="noStrike" spc="-1" dirty="0">
                <a:solidFill>
                  <a:srgbClr val="0091EA"/>
                </a:solidFill>
                <a:latin typeface="Roboto Slab"/>
                <a:ea typeface="Roboto Slab"/>
              </a:rPr>
              <a:t>?</a:t>
            </a:r>
          </a:p>
        </p:txBody>
      </p:sp>
      <p:sp>
        <p:nvSpPr>
          <p:cNvPr id="349" name="TextShape 2"/>
          <p:cNvSpPr txBox="1"/>
          <p:nvPr/>
        </p:nvSpPr>
        <p:spPr>
          <a:xfrm>
            <a:off x="1459309" y="1590457"/>
            <a:ext cx="7887097" cy="3516868"/>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GB" sz="1985" b="0" strike="noStrike" spc="-1" dirty="0" err="1">
                <a:solidFill>
                  <a:srgbClr val="263238"/>
                </a:solidFill>
                <a:latin typeface="Roboto Sla"/>
                <a:ea typeface="Arial"/>
              </a:rPr>
              <a:t>Cây</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phân</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đoạn</a:t>
            </a:r>
            <a:r>
              <a:rPr lang="en-GB"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cấu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trúc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dạng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cây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được</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biểu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diễn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bằng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1 </a:t>
            </a:r>
            <a:r>
              <a:rPr lang="en-US" sz="1985" b="0" strike="noStrike" spc="-1" dirty="0" err="1">
                <a:solidFill>
                  <a:srgbClr val="263238"/>
                </a:solidFill>
                <a:latin typeface="Roboto Sla"/>
                <a:ea typeface="Arial"/>
              </a:rPr>
              <a:t>chiều</a:t>
            </a:r>
            <a:r>
              <a:rPr lang="en-US" sz="1985" b="0" strike="noStrike" spc="-1" dirty="0">
                <a:solidFill>
                  <a:srgbClr val="263238"/>
                </a:solidFill>
                <a:latin typeface="Roboto Sla"/>
                <a:ea typeface="Arial"/>
              </a:rPr>
              <a:t>.</a:t>
            </a:r>
          </a:p>
          <a:p>
            <a:pPr marL="457200" indent="-342900">
              <a:lnSpc>
                <a:spcPct val="115000"/>
              </a:lnSpc>
              <a:buClr>
                <a:srgbClr val="263238"/>
              </a:buClr>
              <a:buFont typeface="Arial"/>
              <a:buChar char="-"/>
            </a:pPr>
            <a:endParaRPr lang="en-US" sz="1985" b="0" strike="noStrike" spc="-1" dirty="0">
              <a:solidFill>
                <a:srgbClr val="263238"/>
              </a:solidFill>
              <a:latin typeface="Roboto Sla"/>
              <a:ea typeface="Arial"/>
            </a:endParaRPr>
          </a:p>
          <a:p>
            <a:pPr marL="457200" indent="-342900">
              <a:lnSpc>
                <a:spcPct val="115000"/>
              </a:lnSpc>
              <a:buClr>
                <a:srgbClr val="263238"/>
              </a:buClr>
              <a:buFont typeface="Arial"/>
              <a:buChar char="-"/>
            </a:pPr>
            <a:r>
              <a:rPr lang="en-US" sz="1985" b="0" strike="noStrike" spc="-1" dirty="0">
                <a:solidFill>
                  <a:srgbClr val="263238"/>
                </a:solidFill>
                <a:latin typeface="Roboto Sla"/>
                <a:ea typeface="Arial"/>
              </a:rPr>
              <a:t>Cho </a:t>
            </a:r>
            <a:r>
              <a:rPr lang="en-US" sz="1985" b="0" strike="noStrike" spc="-1" dirty="0" err="1">
                <a:solidFill>
                  <a:srgbClr val="263238"/>
                </a:solidFill>
                <a:latin typeface="Roboto Sla"/>
                <a:ea typeface="Arial"/>
              </a:rPr>
              <a:t>phép</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truy</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vấn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và</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chỉnh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sửa</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dữ</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liệu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trên</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mảng</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một</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cách</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hiệu</a:t>
            </a:r>
            <a:r>
              <a:rPr lang="en-US" sz="1985" b="0" strike="noStrike" spc="-1" dirty="0">
                <a:solidFill>
                  <a:srgbClr val="263238"/>
                </a:solidFill>
                <a:latin typeface="Roboto Sla"/>
                <a:ea typeface="Arial"/>
              </a:rPr>
              <a:t> </a:t>
            </a:r>
            <a:r>
              <a:rPr lang="en-US" sz="1985" b="0" strike="noStrike" spc="-1" dirty="0" err="1">
                <a:solidFill>
                  <a:srgbClr val="263238"/>
                </a:solidFill>
                <a:latin typeface="Roboto Sla"/>
                <a:ea typeface="Arial"/>
              </a:rPr>
              <a:t>quả</a:t>
            </a:r>
            <a:r>
              <a:rPr lang="en-US" sz="1985" b="0" strike="noStrike" spc="-1" dirty="0">
                <a:solidFill>
                  <a:srgbClr val="263238"/>
                </a:solidFill>
                <a:latin typeface="Roboto Sla"/>
                <a:ea typeface="Arial"/>
              </a:rPr>
              <a:t>.</a:t>
            </a:r>
          </a:p>
          <a:p>
            <a:pPr marL="114300" indent="0">
              <a:lnSpc>
                <a:spcPct val="115000"/>
              </a:lnSpc>
              <a:buClr>
                <a:srgbClr val="263238"/>
              </a:buClr>
              <a:buFont typeface="Arial"/>
              <a:buNone/>
            </a:pPr>
            <a:endParaRPr lang="en-US" sz="1985" b="0" strike="noStrike" spc="-1" dirty="0">
              <a:latin typeface="Roboto Sla"/>
            </a:endParaRPr>
          </a:p>
          <a:p>
            <a:pPr marL="457200" indent="-342900">
              <a:lnSpc>
                <a:spcPct val="115000"/>
              </a:lnSpc>
              <a:buClr>
                <a:srgbClr val="263238"/>
              </a:buClr>
              <a:buFont typeface="Arial"/>
              <a:buChar char="-"/>
              <a:tabLst>
                <a:tab pos="0" algn="l"/>
              </a:tabLst>
            </a:pPr>
            <a:r>
              <a:rPr lang="en-GB" sz="1985" b="0" strike="noStrike" spc="-1" dirty="0" err="1">
                <a:solidFill>
                  <a:srgbClr val="263238"/>
                </a:solidFill>
                <a:latin typeface="Roboto Sla"/>
                <a:ea typeface="Arial"/>
              </a:rPr>
              <a:t>Là</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một</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cấu</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trúc</a:t>
            </a:r>
            <a:r>
              <a:rPr lang="en-GB" sz="1985" b="0" strike="noStrike" spc="-1" dirty="0">
                <a:solidFill>
                  <a:srgbClr val="263238"/>
                </a:solidFill>
                <a:latin typeface="Roboto Sla"/>
                <a:ea typeface="Arial"/>
              </a:rPr>
              <a:t> </a:t>
            </a:r>
            <a:r>
              <a:rPr lang="en-GB" sz="1985" b="0" strike="noStrike" spc="-1" dirty="0" err="1">
                <a:solidFill>
                  <a:srgbClr val="263238"/>
                </a:solidFill>
                <a:latin typeface="Roboto Sla"/>
                <a:ea typeface="Arial"/>
              </a:rPr>
              <a:t>tĩnh</a:t>
            </a:r>
            <a:endParaRPr lang="en-US" sz="1985" b="0" strike="noStrike" spc="-1" dirty="0">
              <a:latin typeface="Roboto Sla"/>
            </a:endParaRPr>
          </a:p>
          <a:p>
            <a:pPr>
              <a:lnSpc>
                <a:spcPct val="115000"/>
              </a:lnSpc>
              <a:tabLst>
                <a:tab pos="0" algn="l"/>
              </a:tabLst>
            </a:pPr>
            <a:endParaRPr lang="en-US" sz="1985" b="0" strike="noStrike" spc="-1" dirty="0">
              <a:latin typeface="Arial"/>
            </a:endParaRPr>
          </a:p>
          <a:p>
            <a:pPr>
              <a:lnSpc>
                <a:spcPct val="115000"/>
              </a:lnSpc>
              <a:tabLst>
                <a:tab pos="0" algn="l"/>
              </a:tabLst>
            </a:pP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350" name="TextShape 3"/>
          <p:cNvSpPr txBox="1"/>
          <p:nvPr/>
        </p:nvSpPr>
        <p:spPr>
          <a:xfrm>
            <a:off x="10024904" y="5200273"/>
            <a:ext cx="604441" cy="433388"/>
          </a:xfrm>
          <a:prstGeom prst="rect">
            <a:avLst/>
          </a:prstGeom>
          <a:noFill/>
          <a:ln>
            <a:noFill/>
          </a:ln>
        </p:spPr>
        <p:txBody>
          <a:bodyPr tIns="100806" bIns="100806">
            <a:noAutofit/>
          </a:bodyPr>
          <a:lstStyle/>
          <a:p>
            <a:pPr algn="r">
              <a:lnSpc>
                <a:spcPct val="100000"/>
              </a:lnSpc>
              <a:tabLst>
                <a:tab pos="0" algn="l"/>
              </a:tabLst>
            </a:pPr>
            <a:fld id="{FA83F72B-02F4-4A38-AE95-5535D04E7480}" type="slidenum">
              <a:rPr lang="en-GB" sz="1435" b="1" strike="noStrike" spc="-1">
                <a:solidFill>
                  <a:srgbClr val="0091EA"/>
                </a:solidFill>
                <a:latin typeface="Source Sans Pro"/>
                <a:ea typeface="Source Sans Pro"/>
              </a:rPr>
              <a:t>2</a:t>
            </a:fld>
            <a:endParaRPr lang="en-US" sz="1435" b="0" strike="noStrike" spc="-1" dirty="0">
              <a:latin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fade">
                                      <p:cBhvr additive="repl">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1721564" y="1818263"/>
            <a:ext cx="2057400" cy="2034381"/>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2" name="TextShape 2"/>
          <p:cNvSpPr txBox="1"/>
          <p:nvPr/>
        </p:nvSpPr>
        <p:spPr>
          <a:xfrm>
            <a:off x="1410572" y="703601"/>
            <a:ext cx="4844892" cy="774065"/>
          </a:xfrm>
          <a:prstGeom prst="rect">
            <a:avLst/>
          </a:prstGeom>
          <a:noFill/>
          <a:ln>
            <a:noFill/>
          </a:ln>
        </p:spPr>
        <p:txBody>
          <a:bodyPr tIns="100806" bIns="100806" anchor="b">
            <a:noAutofit/>
          </a:bodyPr>
          <a:lstStyle/>
          <a:p>
            <a:pPr>
              <a:lnSpc>
                <a:spcPct val="100000"/>
              </a:lnSpc>
              <a:tabLst>
                <a:tab pos="0" algn="l"/>
              </a:tabLst>
            </a:pPr>
            <a:r>
              <a:rPr lang="en-US" sz="3000" b="1" strike="noStrike" spc="-1" dirty="0">
                <a:solidFill>
                  <a:srgbClr val="0091EA"/>
                </a:solidFill>
                <a:latin typeface="Roboto Slab"/>
                <a:ea typeface="Roboto Slab"/>
              </a:rPr>
              <a:t>CÁC THAO TÁC CHÍNH</a:t>
            </a:r>
            <a:endParaRPr lang="en-US" sz="3000" b="1" strike="noStrike" spc="-1" dirty="0">
              <a:solidFill>
                <a:srgbClr val="000000"/>
              </a:solidFill>
              <a:latin typeface="Arial"/>
            </a:endParaRPr>
          </a:p>
        </p:txBody>
      </p:sp>
      <p:sp>
        <p:nvSpPr>
          <p:cNvPr id="353" name="CustomShape 3"/>
          <p:cNvSpPr/>
          <p:nvPr/>
        </p:nvSpPr>
        <p:spPr>
          <a:xfrm>
            <a:off x="1902143" y="1996857"/>
            <a:ext cx="1695450" cy="1676797"/>
          </a:xfrm>
          <a:prstGeom prst="ellipse">
            <a:avLst/>
          </a:prstGeom>
          <a:noFill/>
          <a:ln w="936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Build</a:t>
            </a:r>
            <a:endParaRPr lang="en-US" sz="1985" b="0" strike="noStrike" spc="-1" dirty="0">
              <a:latin typeface="Arial"/>
            </a:endParaRPr>
          </a:p>
        </p:txBody>
      </p:sp>
      <p:sp>
        <p:nvSpPr>
          <p:cNvPr id="354" name="CustomShape 4"/>
          <p:cNvSpPr/>
          <p:nvPr/>
        </p:nvSpPr>
        <p:spPr>
          <a:xfrm>
            <a:off x="4175443" y="2996982"/>
            <a:ext cx="2207419" cy="2183209"/>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5" name="CustomShape 5"/>
          <p:cNvSpPr/>
          <p:nvPr/>
        </p:nvSpPr>
        <p:spPr>
          <a:xfrm>
            <a:off x="4369514" y="3189069"/>
            <a:ext cx="1819672" cy="1799828"/>
          </a:xfrm>
          <a:prstGeom prst="ellipse">
            <a:avLst/>
          </a:prstGeom>
          <a:noFill/>
          <a:ln w="2844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Update</a:t>
            </a:r>
            <a:endParaRPr lang="en-US" sz="1985" b="0" strike="noStrike" spc="-1" dirty="0">
              <a:latin typeface="Arial"/>
            </a:endParaRPr>
          </a:p>
        </p:txBody>
      </p:sp>
      <p:sp>
        <p:nvSpPr>
          <p:cNvPr id="356" name="CustomShape 6"/>
          <p:cNvSpPr/>
          <p:nvPr/>
        </p:nvSpPr>
        <p:spPr>
          <a:xfrm>
            <a:off x="6469777" y="1057651"/>
            <a:ext cx="2437606" cy="2410222"/>
          </a:xfrm>
          <a:prstGeom prst="ellipse">
            <a:avLst/>
          </a:prstGeom>
          <a:noFill/>
          <a:ln w="9360">
            <a:solidFill>
              <a:srgbClr val="CFD8DC"/>
            </a:solidFill>
            <a:prstDash val="dash"/>
            <a:round/>
          </a:ln>
        </p:spPr>
        <p:style>
          <a:lnRef idx="0">
            <a:srgbClr val="FFFFFF"/>
          </a:lnRef>
          <a:fillRef idx="0">
            <a:srgbClr val="FFFFFF"/>
          </a:fillRef>
          <a:effectRef idx="0">
            <a:srgbClr val="FFFFFF"/>
          </a:effectRef>
          <a:fontRef idx="minor"/>
        </p:style>
      </p:sp>
      <p:sp>
        <p:nvSpPr>
          <p:cNvPr id="357" name="CustomShape 7"/>
          <p:cNvSpPr/>
          <p:nvPr/>
        </p:nvSpPr>
        <p:spPr>
          <a:xfrm>
            <a:off x="6684089" y="1267400"/>
            <a:ext cx="2008981" cy="1986756"/>
          </a:xfrm>
          <a:prstGeom prst="ellipse">
            <a:avLst/>
          </a:prstGeom>
          <a:noFill/>
          <a:ln w="76320">
            <a:solidFill>
              <a:srgbClr val="CFD8DC"/>
            </a:solidFill>
            <a:round/>
          </a:ln>
        </p:spPr>
        <p:style>
          <a:lnRef idx="0">
            <a:srgbClr val="FFFFFF"/>
          </a:lnRef>
          <a:fillRef idx="0">
            <a:srgbClr val="FFFFFF"/>
          </a:fillRef>
          <a:effectRef idx="0">
            <a:srgbClr val="FFFFFF"/>
          </a:effectRef>
          <a:fontRef idx="minor"/>
        </p:style>
        <p:txBody>
          <a:bodyPr tIns="100806" bIns="100806" anchor="ctr">
            <a:noAutofit/>
          </a:bodyPr>
          <a:lstStyle/>
          <a:p>
            <a:pPr algn="ctr">
              <a:lnSpc>
                <a:spcPct val="100000"/>
              </a:lnSpc>
              <a:tabLst>
                <a:tab pos="0" algn="l"/>
              </a:tabLst>
            </a:pPr>
            <a:r>
              <a:rPr lang="en-GB" sz="1985" b="1" strike="noStrike" spc="-1" dirty="0">
                <a:solidFill>
                  <a:srgbClr val="263238"/>
                </a:solidFill>
                <a:latin typeface="Source Sans Pro"/>
                <a:ea typeface="Source Sans Pro"/>
              </a:rPr>
              <a:t>Query</a:t>
            </a:r>
            <a:endParaRPr lang="en-US" sz="1985" b="0" strike="noStrike" spc="-1" dirty="0">
              <a:latin typeface="Arial"/>
            </a:endParaRPr>
          </a:p>
        </p:txBody>
      </p:sp>
      <p:sp>
        <p:nvSpPr>
          <p:cNvPr id="358" name="CustomShape 8"/>
          <p:cNvSpPr/>
          <p:nvPr/>
        </p:nvSpPr>
        <p:spPr>
          <a:xfrm>
            <a:off x="3529727" y="3195022"/>
            <a:ext cx="902494" cy="545703"/>
          </a:xfrm>
          <a:custGeom>
            <a:avLst/>
            <a:gdLst/>
            <a:ahLst/>
            <a:cxnLst/>
            <a:rect l="l" t="t" r="r" b="b"/>
            <a:pathLst>
              <a:path w="21600" h="21600">
                <a:moveTo>
                  <a:pt x="0" y="0"/>
                </a:moveTo>
                <a:lnTo>
                  <a:pt x="21600" y="21600"/>
                </a:lnTo>
              </a:path>
            </a:pathLst>
          </a:custGeom>
          <a:noFill/>
          <a:ln w="9360">
            <a:solidFill>
              <a:srgbClr val="CFD8DC"/>
            </a:solidFill>
            <a:round/>
          </a:ln>
        </p:spPr>
        <p:style>
          <a:lnRef idx="0">
            <a:srgbClr val="FFFFFF"/>
          </a:lnRef>
          <a:fillRef idx="0">
            <a:srgbClr val="FFFFFF"/>
          </a:fillRef>
          <a:effectRef idx="0">
            <a:srgbClr val="FFFFFF"/>
          </a:effectRef>
          <a:fontRef idx="minor"/>
        </p:style>
      </p:sp>
      <p:sp>
        <p:nvSpPr>
          <p:cNvPr id="359" name="CustomShape 9"/>
          <p:cNvSpPr/>
          <p:nvPr/>
        </p:nvSpPr>
        <p:spPr>
          <a:xfrm rot="10800000" flipH="1">
            <a:off x="6028452" y="2789813"/>
            <a:ext cx="790575" cy="781447"/>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
        <p:nvSpPr>
          <p:cNvPr id="360" name="TextShape 10"/>
          <p:cNvSpPr txBox="1"/>
          <p:nvPr/>
        </p:nvSpPr>
        <p:spPr>
          <a:xfrm>
            <a:off x="10061099" y="5602863"/>
            <a:ext cx="604441" cy="433388"/>
          </a:xfrm>
          <a:prstGeom prst="rect">
            <a:avLst/>
          </a:prstGeom>
          <a:noFill/>
          <a:ln>
            <a:noFill/>
          </a:ln>
        </p:spPr>
        <p:txBody>
          <a:bodyPr tIns="100806" bIns="100806">
            <a:noAutofit/>
          </a:bodyPr>
          <a:lstStyle/>
          <a:p>
            <a:pPr algn="r">
              <a:lnSpc>
                <a:spcPct val="100000"/>
              </a:lnSpc>
              <a:tabLst>
                <a:tab pos="0" algn="l"/>
              </a:tabLst>
            </a:pPr>
            <a:fld id="{832967FD-F6AE-4841-BCF8-3260E188CBE8}" type="slidenum">
              <a:rPr lang="en-GB" sz="1435" b="1" strike="noStrike" spc="-1">
                <a:solidFill>
                  <a:srgbClr val="0091EA"/>
                </a:solidFill>
                <a:latin typeface="Source Sans Pro"/>
                <a:ea typeface="Source Sans Pro"/>
              </a:rPr>
              <a:t>3</a:t>
            </a:fld>
            <a:endParaRPr lang="en-US" sz="1435" b="0" strike="noStrike" spc="-1">
              <a:latin typeface="Times New Roman"/>
            </a:endParaRPr>
          </a:p>
        </p:txBody>
      </p:sp>
      <p:sp>
        <p:nvSpPr>
          <p:cNvPr id="361" name="CustomShape 11"/>
          <p:cNvSpPr/>
          <p:nvPr/>
        </p:nvSpPr>
        <p:spPr>
          <a:xfrm rot="10800000" flipH="1">
            <a:off x="3597989" y="2261175"/>
            <a:ext cx="3086100" cy="574278"/>
          </a:xfrm>
          <a:custGeom>
            <a:avLst/>
            <a:gdLst/>
            <a:ahLst/>
            <a:cxnLst/>
            <a:rect l="l" t="t" r="r" b="b"/>
            <a:pathLst>
              <a:path w="21600" h="21600">
                <a:moveTo>
                  <a:pt x="0" y="0"/>
                </a:moveTo>
                <a:lnTo>
                  <a:pt x="21600" y="21600"/>
                </a:lnTo>
              </a:path>
            </a:pathLst>
          </a:custGeom>
          <a:noFill/>
          <a:ln w="28440">
            <a:solidFill>
              <a:srgbClr val="CFD8DC"/>
            </a:solidFill>
            <a:round/>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xmlns:p14="http://schemas.microsoft.com/office/powerpoint/2010/main">
    <mc:Choice Requires="p14">
      <p:transition spd="slow" p14:dur="3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4"/>
                                        </p:tgtEl>
                                        <p:attrNameLst>
                                          <p:attrName>style.visibility</p:attrName>
                                        </p:attrNameLst>
                                      </p:cBhvr>
                                      <p:to>
                                        <p:strVal val="visible"/>
                                      </p:to>
                                    </p:set>
                                    <p:animEffect transition="in" filter="fade">
                                      <p:cBhvr>
                                        <p:cTn id="10" dur="500"/>
                                        <p:tgtEl>
                                          <p:spTgt spid="354"/>
                                        </p:tgtEl>
                                      </p:cBhvr>
                                    </p:animEffect>
                                  </p:childTnLst>
                                </p:cTn>
                              </p:par>
                              <p:par>
                                <p:cTn id="11" presetID="10" presetClass="entr" presetSubtype="0" fill="hold" nodeType="withEffect">
                                  <p:stCondLst>
                                    <p:cond delay="0"/>
                                  </p:stCondLst>
                                  <p:childTnLst>
                                    <p:set>
                                      <p:cBhvr>
                                        <p:cTn id="12" dur="1" fill="hold">
                                          <p:stCondLst>
                                            <p:cond delay="0"/>
                                          </p:stCondLst>
                                        </p:cTn>
                                        <p:tgtEl>
                                          <p:spTgt spid="356"/>
                                        </p:tgtEl>
                                        <p:attrNameLst>
                                          <p:attrName>style.visibility</p:attrName>
                                        </p:attrNameLst>
                                      </p:cBhvr>
                                      <p:to>
                                        <p:strVal val="visible"/>
                                      </p:to>
                                    </p:set>
                                    <p:animEffect transition="in" filter="fade">
                                      <p:cBhvr>
                                        <p:cTn id="13" dur="500"/>
                                        <p:tgtEl>
                                          <p:spTgt spid="356"/>
                                        </p:tgtEl>
                                      </p:cBhvr>
                                    </p:animEffect>
                                  </p:childTnLst>
                                </p:cTn>
                              </p:par>
                              <p:par>
                                <p:cTn id="14" presetID="10" presetClass="entr" presetSubtype="0" fill="hold" nodeType="withEffect">
                                  <p:stCondLst>
                                    <p:cond delay="0"/>
                                  </p:stCondLst>
                                  <p:childTnLst>
                                    <p:set>
                                      <p:cBhvr>
                                        <p:cTn id="15" dur="1" fill="hold">
                                          <p:stCondLst>
                                            <p:cond delay="0"/>
                                          </p:stCondLst>
                                        </p:cTn>
                                        <p:tgtEl>
                                          <p:spTgt spid="358"/>
                                        </p:tgtEl>
                                        <p:attrNameLst>
                                          <p:attrName>style.visibility</p:attrName>
                                        </p:attrNameLst>
                                      </p:cBhvr>
                                      <p:to>
                                        <p:strVal val="visible"/>
                                      </p:to>
                                    </p:set>
                                    <p:animEffect transition="in" filter="fade">
                                      <p:cBhvr>
                                        <p:cTn id="16" dur="500"/>
                                        <p:tgtEl>
                                          <p:spTgt spid="358"/>
                                        </p:tgtEl>
                                      </p:cBhvr>
                                    </p:animEffect>
                                  </p:childTnLst>
                                </p:cTn>
                              </p:par>
                              <p:par>
                                <p:cTn id="17" presetID="10" presetClass="entr" presetSubtype="0" fill="hold" nodeType="withEffect">
                                  <p:stCondLst>
                                    <p:cond delay="0"/>
                                  </p:stCondLst>
                                  <p:childTnLst>
                                    <p:set>
                                      <p:cBhvr>
                                        <p:cTn id="18" dur="1" fill="hold">
                                          <p:stCondLst>
                                            <p:cond delay="0"/>
                                          </p:stCondLst>
                                        </p:cTn>
                                        <p:tgtEl>
                                          <p:spTgt spid="359"/>
                                        </p:tgtEl>
                                        <p:attrNameLst>
                                          <p:attrName>style.visibility</p:attrName>
                                        </p:attrNameLst>
                                      </p:cBhvr>
                                      <p:to>
                                        <p:strVal val="visible"/>
                                      </p:to>
                                    </p:set>
                                    <p:animEffect transition="in" filter="fade">
                                      <p:cBhvr>
                                        <p:cTn id="19" dur="500"/>
                                        <p:tgtEl>
                                          <p:spTgt spid="359"/>
                                        </p:tgtEl>
                                      </p:cBhvr>
                                    </p:animEffect>
                                  </p:childTnLst>
                                </p:cTn>
                              </p:par>
                              <p:par>
                                <p:cTn id="20" presetID="10" presetClass="entr" presetSubtype="0" fill="hold" nodeType="withEffect">
                                  <p:stCondLst>
                                    <p:cond delay="0"/>
                                  </p:stCondLst>
                                  <p:childTnLst>
                                    <p:set>
                                      <p:cBhvr>
                                        <p:cTn id="21" dur="1" fill="hold">
                                          <p:stCondLst>
                                            <p:cond delay="0"/>
                                          </p:stCondLst>
                                        </p:cTn>
                                        <p:tgtEl>
                                          <p:spTgt spid="361"/>
                                        </p:tgtEl>
                                        <p:attrNameLst>
                                          <p:attrName>style.visibility</p:attrName>
                                        </p:attrNameLst>
                                      </p:cBhvr>
                                      <p:to>
                                        <p:strVal val="visible"/>
                                      </p:to>
                                    </p:set>
                                    <p:animEffect transition="in" filter="fade">
                                      <p:cBhvr>
                                        <p:cTn id="22" dur="500"/>
                                        <p:tgtEl>
                                          <p:spTgt spid="3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3"/>
                                        </p:tgtEl>
                                        <p:attrNameLst>
                                          <p:attrName>style.visibility</p:attrName>
                                        </p:attrNameLst>
                                      </p:cBhvr>
                                      <p:to>
                                        <p:strVal val="visible"/>
                                      </p:to>
                                    </p:set>
                                    <p:animEffect transition="in" filter="fade">
                                      <p:cBhvr>
                                        <p:cTn id="27" dur="500"/>
                                        <p:tgtEl>
                                          <p:spTgt spid="3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5"/>
                                        </p:tgtEl>
                                        <p:attrNameLst>
                                          <p:attrName>style.visibility</p:attrName>
                                        </p:attrNameLst>
                                      </p:cBhvr>
                                      <p:to>
                                        <p:strVal val="visible"/>
                                      </p:to>
                                    </p:set>
                                    <p:animEffect transition="in" filter="fade">
                                      <p:cBhvr>
                                        <p:cTn id="32" dur="500"/>
                                        <p:tgtEl>
                                          <p:spTgt spid="3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7"/>
                                        </p:tgtEl>
                                        <p:attrNameLst>
                                          <p:attrName>style.visibility</p:attrName>
                                        </p:attrNameLst>
                                      </p:cBhvr>
                                      <p:to>
                                        <p:strVal val="visible"/>
                                      </p:to>
                                    </p:set>
                                    <p:animEffect transition="in" filter="fade">
                                      <p:cBhvr>
                                        <p:cTn id="3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 grpId="0" animBg="1"/>
      <p:bldP spid="355" grpId="0" animBg="1"/>
      <p:bldP spid="3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909360" y="666360"/>
            <a:ext cx="6479640" cy="3901320"/>
          </a:xfrm>
          <a:prstGeom prst="rect">
            <a:avLst/>
          </a:prstGeom>
          <a:noFill/>
          <a:ln>
            <a:noFill/>
          </a:ln>
        </p:spPr>
        <p:style>
          <a:lnRef idx="0">
            <a:srgbClr val="FFFFFF"/>
          </a:lnRef>
          <a:fillRef idx="0">
            <a:srgbClr val="FFFFFF"/>
          </a:fillRef>
          <a:effectRef idx="0">
            <a:srgbClr val="FFFFFF"/>
          </a:effectRef>
          <a:fontRef idx="minor"/>
        </p:style>
      </p:sp>
      <p:sp>
        <p:nvSpPr>
          <p:cNvPr id="352" name="TextShape 2"/>
          <p:cNvSpPr txBox="1"/>
          <p:nvPr/>
        </p:nvSpPr>
        <p:spPr>
          <a:xfrm>
            <a:off x="1333640" y="763369"/>
            <a:ext cx="5913120" cy="774065"/>
          </a:xfrm>
          <a:prstGeom prst="rect">
            <a:avLst/>
          </a:prstGeom>
          <a:noFill/>
          <a:ln>
            <a:noFill/>
          </a:ln>
        </p:spPr>
        <p:txBody>
          <a:bodyPr tIns="100806" bIns="100806" anchor="b">
            <a:noAutofit/>
          </a:bodyPr>
          <a:lstStyle/>
          <a:p>
            <a:pPr>
              <a:lnSpc>
                <a:spcPct val="100000"/>
              </a:lnSpc>
              <a:tabLst>
                <a:tab pos="0" algn="l"/>
              </a:tabLst>
            </a:pPr>
            <a:r>
              <a:rPr lang="en-US" altLang="en-US" sz="3000" b="1" spc="-1" dirty="0">
                <a:solidFill>
                  <a:srgbClr val="0091EA"/>
                </a:solidFill>
                <a:latin typeface="Roboto Slab"/>
                <a:ea typeface="Roboto Slab"/>
              </a:rPr>
              <a:t>SEGMENT TREE BASIC CASE</a:t>
            </a:r>
            <a:endParaRPr lang="en-US" altLang="en-US" sz="3000" b="1" strike="noStrike" spc="-1" dirty="0">
              <a:solidFill>
                <a:srgbClr val="0091EA"/>
              </a:solidFill>
              <a:latin typeface="Roboto Slab"/>
              <a:ea typeface="Roboto Slab"/>
            </a:endParaRPr>
          </a:p>
        </p:txBody>
      </p:sp>
      <p:sp>
        <p:nvSpPr>
          <p:cNvPr id="349" name="TextShape 2"/>
          <p:cNvSpPr txBox="1"/>
          <p:nvPr/>
        </p:nvSpPr>
        <p:spPr>
          <a:xfrm>
            <a:off x="1096724" y="1537434"/>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a:latin typeface="Roboto Sla"/>
              </a:rPr>
              <a:t>Cho </a:t>
            </a:r>
            <a:r>
              <a:rPr lang="en-US" altLang="en-US" sz="1985" b="0" strike="noStrike" spc="-1" dirty="0" err="1">
                <a:latin typeface="Roboto Sla"/>
              </a:rPr>
              <a:t>mảng</a:t>
            </a:r>
            <a:r>
              <a:rPr lang="en-US" altLang="en-US" sz="1985" b="0" strike="noStrike" spc="-1" dirty="0">
                <a:latin typeface="Roboto Sla"/>
              </a:rPr>
              <a:t> A </a:t>
            </a:r>
            <a:r>
              <a:rPr lang="en-US" altLang="en-US" sz="1985" b="0" strike="noStrike" spc="-1" dirty="0" err="1">
                <a:latin typeface="Roboto Sla"/>
              </a:rPr>
              <a:t>gồm</a:t>
            </a:r>
            <a:r>
              <a:rPr lang="en-US" altLang="en-US" sz="1985" b="0" strike="noStrike" spc="-1" dirty="0">
                <a:latin typeface="Roboto Sla"/>
              </a:rPr>
              <a:t> N </a:t>
            </a:r>
            <a:r>
              <a:rPr lang="en-US" altLang="en-US" sz="1985" b="0" strike="noStrike" spc="-1" dirty="0" err="1">
                <a:latin typeface="Roboto Sla"/>
              </a:rPr>
              <a:t>phần</a:t>
            </a:r>
            <a:r>
              <a:rPr lang="en-US" altLang="en-US" sz="1985" b="0" strike="noStrike" spc="-1" dirty="0">
                <a:latin typeface="Roboto Sla"/>
              </a:rPr>
              <a:t> </a:t>
            </a:r>
            <a:r>
              <a:rPr lang="en-US" altLang="en-US" sz="1985" b="0" strike="noStrike" spc="-1" dirty="0" err="1">
                <a:latin typeface="Roboto Sla"/>
              </a:rPr>
              <a:t>tử</a:t>
            </a:r>
            <a:r>
              <a:rPr lang="en-US" altLang="en-US" sz="1985" b="0" strike="noStrike" spc="-1" dirty="0">
                <a:latin typeface="Roboto Sla"/>
              </a:rPr>
              <a:t> [a</a:t>
            </a:r>
            <a:r>
              <a:rPr lang="en-US" altLang="en-US" sz="1985" b="0" strike="noStrike" spc="-1" baseline="-25000" dirty="0">
                <a:latin typeface="Roboto Sla"/>
              </a:rPr>
              <a:t>1</a:t>
            </a:r>
            <a:r>
              <a:rPr lang="en-US" altLang="en-US" sz="1985" b="0" strike="noStrike" spc="-1" dirty="0">
                <a:latin typeface="Roboto Sla"/>
              </a:rPr>
              <a:t>, a</a:t>
            </a:r>
            <a:r>
              <a:rPr lang="en-US" altLang="en-US" sz="1985" b="0" strike="noStrike" spc="-1" baseline="-25000" dirty="0">
                <a:latin typeface="Roboto Sla"/>
              </a:rPr>
              <a:t>2</a:t>
            </a:r>
            <a:r>
              <a:rPr lang="en-US" altLang="en-US" sz="1985" b="0" strike="noStrike" spc="-1" dirty="0">
                <a:latin typeface="Roboto Sla"/>
              </a:rPr>
              <a:t>..., a</a:t>
            </a:r>
            <a:r>
              <a:rPr lang="en-US" altLang="en-US" sz="1985" b="0" strike="noStrike" spc="-1" baseline="-25000" dirty="0">
                <a:latin typeface="Roboto Sla"/>
              </a:rPr>
              <a:t>n</a:t>
            </a:r>
            <a:r>
              <a:rPr lang="en-US" altLang="en-US" sz="1985" b="0" strike="noStrike" spc="-1" dirty="0">
                <a:latin typeface="Roboto Sla"/>
              </a:rPr>
              <a:t>] </a:t>
            </a:r>
            <a:r>
              <a:rPr lang="en-US" altLang="en-US" sz="1985" b="0" strike="noStrike" spc="-1" dirty="0" err="1">
                <a:latin typeface="Roboto Sla"/>
              </a:rPr>
              <a:t>thực</a:t>
            </a:r>
            <a:r>
              <a:rPr lang="en-US" altLang="en-US" sz="1985" b="0" strike="noStrike" spc="-1" dirty="0">
                <a:latin typeface="Roboto Sla"/>
              </a:rPr>
              <a:t> </a:t>
            </a:r>
            <a:r>
              <a:rPr lang="en-US" altLang="en-US" sz="1985" b="0" strike="noStrike" spc="-1" dirty="0" err="1">
                <a:latin typeface="Roboto Sla"/>
              </a:rPr>
              <a:t>hiện</a:t>
            </a:r>
            <a:r>
              <a:rPr lang="en-US" altLang="en-US" sz="1985" b="0" strike="noStrike" spc="-1" dirty="0">
                <a:latin typeface="Roboto Sla"/>
              </a:rPr>
              <a:t> 2 </a:t>
            </a:r>
            <a:r>
              <a:rPr lang="en-US" altLang="en-US" sz="1985" b="0" strike="noStrike" spc="-1" dirty="0" err="1">
                <a:latin typeface="Roboto Sla"/>
              </a:rPr>
              <a:t>thao</a:t>
            </a:r>
            <a:r>
              <a:rPr lang="en-US" altLang="en-US" sz="1985" b="0" strike="noStrike" spc="-1" dirty="0">
                <a:latin typeface="Roboto Sla"/>
              </a:rPr>
              <a:t> </a:t>
            </a:r>
            <a:r>
              <a:rPr lang="en-US" altLang="en-US" sz="1985" b="0" strike="noStrike" spc="-1" dirty="0" err="1">
                <a:latin typeface="Roboto Sla"/>
              </a:rPr>
              <a:t>tác</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Update(</a:t>
            </a:r>
            <a:r>
              <a:rPr lang="en-US" altLang="en-US" sz="1985" b="0" strike="noStrike" spc="-1" dirty="0" err="1">
                <a:latin typeface="Roboto Sla"/>
              </a:rPr>
              <a:t>i</a:t>
            </a:r>
            <a:r>
              <a:rPr lang="en-US" altLang="en-US" sz="1985" b="0" strike="noStrike" spc="-1" dirty="0">
                <a:latin typeface="Roboto Sla"/>
              </a:rPr>
              <a:t>, x): </a:t>
            </a:r>
            <a:r>
              <a:rPr lang="en-US" altLang="en-US" sz="1985" b="0" strike="noStrike" spc="-1" dirty="0" err="1">
                <a:latin typeface="Roboto Sla"/>
              </a:rPr>
              <a:t>với</a:t>
            </a:r>
            <a:r>
              <a:rPr lang="en-US" altLang="en-US" sz="1985" b="0" strike="noStrike" spc="-1" dirty="0">
                <a:latin typeface="Roboto Sla"/>
              </a:rPr>
              <a:t> a</a:t>
            </a:r>
            <a:r>
              <a:rPr lang="en-US" altLang="en-US" sz="1985" b="0" strike="noStrike" spc="-1" baseline="-25000" dirty="0">
                <a:latin typeface="Roboto Sla"/>
              </a:rPr>
              <a:t>i</a:t>
            </a:r>
            <a:r>
              <a:rPr lang="en-US" altLang="en-US" sz="1985" b="0" strike="noStrike" spc="-1" dirty="0">
                <a:latin typeface="Roboto Sla"/>
              </a:rPr>
              <a:t> ∈ A, a</a:t>
            </a:r>
            <a:r>
              <a:rPr lang="en-US" altLang="en-US" sz="1985" b="0" strike="noStrike" spc="-1" baseline="-25000" dirty="0">
                <a:latin typeface="Roboto Sla"/>
              </a:rPr>
              <a:t>i</a:t>
            </a:r>
            <a:r>
              <a:rPr lang="en-US" altLang="en-US" sz="1985" b="0" strike="noStrike" spc="-1" dirty="0">
                <a:latin typeface="Roboto Sla"/>
              </a:rPr>
              <a:t> = a</a:t>
            </a:r>
            <a:r>
              <a:rPr lang="en-US" altLang="en-US" sz="1985" b="0" strike="noStrike" spc="-1" baseline="-25000" dirty="0">
                <a:latin typeface="Roboto Sla"/>
              </a:rPr>
              <a:t>i</a:t>
            </a:r>
            <a:r>
              <a:rPr lang="en-US" altLang="en-US" sz="1985" b="0" strike="noStrike" spc="-1" dirty="0">
                <a:latin typeface="Roboto Sla"/>
              </a:rPr>
              <a:t> ⊗ x.</a:t>
            </a:r>
          </a:p>
          <a:p>
            <a:pPr marL="914400" lvl="1" indent="-342900">
              <a:lnSpc>
                <a:spcPct val="115000"/>
              </a:lnSpc>
              <a:buClr>
                <a:srgbClr val="263238"/>
              </a:buClr>
              <a:buFont typeface="Arial" panose="020B0604020202020204" pitchFamily="34" charset="0"/>
              <a:buChar char="•"/>
            </a:pPr>
            <a:r>
              <a:rPr lang="en-US" altLang="en-US" sz="1985" b="0" strike="noStrike" spc="-1" dirty="0">
                <a:latin typeface="Roboto Sla"/>
              </a:rPr>
              <a:t>Query(l, r): </a:t>
            </a:r>
            <a:r>
              <a:rPr lang="en-US" altLang="en-US" sz="1985" b="0" strike="noStrike" spc="-1" dirty="0" err="1">
                <a:latin typeface="Roboto Sla"/>
              </a:rPr>
              <a:t>với</a:t>
            </a:r>
            <a:r>
              <a:rPr lang="en-US" altLang="en-US" sz="1985" b="0" strike="noStrike" spc="-1" dirty="0">
                <a:latin typeface="Roboto Sla"/>
              </a:rPr>
              <a:t> l </a:t>
            </a:r>
            <a:r>
              <a:rPr lang="en-US" altLang="en-US" sz="1985" b="0" strike="noStrike" spc="-1" dirty="0">
                <a:latin typeface="Roboto Sla"/>
                <a:cs typeface="东文宋体" charset="0"/>
              </a:rPr>
              <a:t>≤ </a:t>
            </a:r>
            <a:r>
              <a:rPr lang="en-US" altLang="en-US" sz="1985" b="0" strike="noStrike" spc="-1" dirty="0" err="1">
                <a:latin typeface="Roboto Sla"/>
                <a:cs typeface="东文宋体" charset="0"/>
              </a:rPr>
              <a:t>i</a:t>
            </a:r>
            <a:r>
              <a:rPr lang="en-US" altLang="en-US" sz="1985" b="0" strike="noStrike" spc="-1" dirty="0">
                <a:latin typeface="Roboto Sla"/>
                <a:cs typeface="东文宋体" charset="0"/>
              </a:rPr>
              <a:t> </a:t>
            </a:r>
            <a:r>
              <a:rPr lang="en-US" altLang="en-US" sz="1985" spc="-1" dirty="0">
                <a:latin typeface="Roboto Sla"/>
                <a:cs typeface="东文宋体" charset="0"/>
                <a:sym typeface="+mn-ea"/>
              </a:rPr>
              <a:t>≤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 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 ⊙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baseline="-25000" dirty="0">
                <a:latin typeface="Roboto Sla"/>
                <a:cs typeface="东文宋体" charset="0"/>
                <a:sym typeface="+mn-ea"/>
              </a:rPr>
              <a:t> </a:t>
            </a:r>
          </a:p>
          <a:p>
            <a:pPr marL="914400" lvl="1" indent="-342900">
              <a:lnSpc>
                <a:spcPct val="115000"/>
              </a:lnSpc>
              <a:buClr>
                <a:srgbClr val="263238"/>
              </a:buClr>
              <a:buFont typeface="Arial"/>
              <a:buChar char="-"/>
            </a:pPr>
            <a:endParaRPr lang="en-US" altLang="en-US" sz="1985" b="0" strike="noStrike" spc="-1" baseline="-25000" dirty="0">
              <a:latin typeface="Roboto Sla"/>
              <a:cs typeface="东文宋体" charset="0"/>
              <a:sym typeface="+mn-ea"/>
            </a:endParaRPr>
          </a:p>
          <a:p>
            <a:pPr lvl="1" indent="-342900">
              <a:lnSpc>
                <a:spcPct val="115000"/>
              </a:lnSpc>
              <a:buClr>
                <a:srgbClr val="263238"/>
              </a:buClr>
              <a:buFont typeface="Arial"/>
              <a:buChar char="-"/>
            </a:pPr>
            <a:r>
              <a:rPr lang="en-US" altLang="en-US" sz="1985" b="0" strike="noStrike" spc="-1" dirty="0" err="1">
                <a:latin typeface="Roboto Sla"/>
                <a:cs typeface="东文宋体" charset="0"/>
                <a:sym typeface="+mn-ea"/>
              </a:rPr>
              <a:t>Với</a:t>
            </a:r>
            <a:r>
              <a:rPr lang="en-US" altLang="en-US" sz="1985" b="0" strike="noStrike" spc="-1" dirty="0">
                <a:latin typeface="Roboto Sla"/>
                <a:cs typeface="东文宋体" charset="0"/>
                <a:sym typeface="+mn-ea"/>
              </a:rPr>
              <a:t> Segment Tree, </a:t>
            </a:r>
            <a:r>
              <a:rPr lang="en-US" altLang="en-US" sz="1985" b="0" strike="noStrike" spc="-1" dirty="0" err="1">
                <a:latin typeface="Roboto Sla"/>
                <a:cs typeface="东文宋体" charset="0"/>
                <a:sym typeface="+mn-ea"/>
              </a:rPr>
              <a:t>độ</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phức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tạp</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của</a:t>
            </a:r>
            <a:r>
              <a:rPr lang="en-US" altLang="en-US" sz="1985" b="0" strike="noStrike" spc="-1" dirty="0">
                <a:latin typeface="Roboto Sla"/>
                <a:cs typeface="东文宋体" charset="0"/>
                <a:sym typeface="+mn-ea"/>
              </a:rPr>
              <a:t> 2 </a:t>
            </a:r>
            <a:r>
              <a:rPr lang="en-US" altLang="en-US" sz="1985" b="0" strike="noStrike" spc="-1" dirty="0" err="1">
                <a:latin typeface="Roboto Sla"/>
                <a:cs typeface="东文宋体" charset="0"/>
                <a:sym typeface="+mn-ea"/>
              </a:rPr>
              <a:t>thao</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tác</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trên</a:t>
            </a:r>
            <a:r>
              <a:rPr lang="en-US" altLang="en-US" sz="1985" b="0" strike="noStrike" spc="-1" dirty="0">
                <a:latin typeface="Roboto Sla"/>
                <a:cs typeface="东文宋体" charset="0"/>
                <a:sym typeface="+mn-ea"/>
              </a:rPr>
              <a:t> </a:t>
            </a:r>
            <a:r>
              <a:rPr lang="en-US" altLang="en-US" sz="1985" b="0" strike="noStrike" spc="-1" dirty="0" err="1">
                <a:latin typeface="Roboto Sla"/>
                <a:cs typeface="东文宋体" charset="0"/>
                <a:sym typeface="+mn-ea"/>
              </a:rPr>
              <a:t>là</a:t>
            </a:r>
            <a:r>
              <a:rPr lang="en-US" altLang="en-US" sz="1985" b="0" strike="noStrike" spc="-1" dirty="0">
                <a:latin typeface="Roboto Sla"/>
                <a:cs typeface="东文宋体" charset="0"/>
                <a:sym typeface="+mn-ea"/>
              </a:rPr>
              <a:t> O(</a:t>
            </a:r>
            <a:r>
              <a:rPr lang="en-US" altLang="en-US" sz="1985" b="0" strike="noStrike" spc="-1" dirty="0" err="1">
                <a:latin typeface="Roboto Sla"/>
                <a:cs typeface="东文宋体" charset="0"/>
                <a:sym typeface="+mn-ea"/>
              </a:rPr>
              <a:t>logN</a:t>
            </a:r>
            <a:r>
              <a:rPr lang="en-US" altLang="en-US" sz="1985" b="0" strike="noStrike" spc="-1" dirty="0">
                <a:latin typeface="Roboto Sla"/>
                <a:cs typeface="东文宋体"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additive="repl">
                                        <p:cTn id="7" dur="10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additive="repl">
                                        <p:cTn id="12" dur="1000"/>
                                        <p:tgtEl>
                                          <p:spTgt spid="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9">
                                            <p:txEl>
                                              <p:pRg st="2" end="2"/>
                                            </p:txEl>
                                          </p:spTgt>
                                        </p:tgtEl>
                                        <p:attrNameLst>
                                          <p:attrName>style.visibility</p:attrName>
                                        </p:attrNameLst>
                                      </p:cBhvr>
                                      <p:to>
                                        <p:strVal val="visible"/>
                                      </p:to>
                                    </p:set>
                                    <p:animEffect transition="in" filter="fade">
                                      <p:cBhvr additive="repl">
                                        <p:cTn id="17" dur="1000"/>
                                        <p:tgtEl>
                                          <p:spTgt spid="3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9">
                                            <p:txEl>
                                              <p:pRg st="4" end="4"/>
                                            </p:txEl>
                                          </p:spTgt>
                                        </p:tgtEl>
                                        <p:attrNameLst>
                                          <p:attrName>style.visibility</p:attrName>
                                        </p:attrNameLst>
                                      </p:cBhvr>
                                      <p:to>
                                        <p:strVal val="visible"/>
                                      </p:to>
                                    </p:set>
                                    <p:animEffect transition="in" filter="fade">
                                      <p:cBhvr additive="repl">
                                        <p:cTn id="22" dur="1000"/>
                                        <p:tgtEl>
                                          <p:spTgt spid="3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383210" y="726480"/>
            <a:ext cx="7829550" cy="798830"/>
          </a:xfrm>
          <a:prstGeom prst="rect">
            <a:avLst/>
          </a:prstGeom>
          <a:noFill/>
          <a:ln>
            <a:noFill/>
          </a:ln>
        </p:spPr>
        <p:txBody>
          <a:bodyPr tIns="100806" bIns="100806" anchor="ctr">
            <a:noAutofit/>
          </a:bodyPr>
          <a:lstStyle/>
          <a:p>
            <a:pPr>
              <a:lnSpc>
                <a:spcPct val="100000"/>
              </a:lnSpc>
              <a:tabLst>
                <a:tab pos="0" algn="l"/>
              </a:tabLst>
            </a:pPr>
            <a:r>
              <a:rPr lang="en-GB" sz="3000" b="1" strike="noStrike" spc="-1" dirty="0">
                <a:solidFill>
                  <a:srgbClr val="0091EA"/>
                </a:solidFill>
                <a:latin typeface="Roboto Slab"/>
                <a:ea typeface="Roboto Slab"/>
              </a:rPr>
              <a:t>I</a:t>
            </a:r>
            <a:r>
              <a:rPr lang="en-US" altLang="en-GB" sz="3000" b="1" strike="noStrike" spc="-1" dirty="0">
                <a:solidFill>
                  <a:srgbClr val="0091EA"/>
                </a:solidFill>
                <a:latin typeface="Roboto Slab"/>
                <a:ea typeface="Roboto Slab"/>
              </a:rPr>
              <a:t>I</a:t>
            </a:r>
            <a:r>
              <a:rPr lang="en-GB" sz="3000" b="1" strike="noStrike" spc="-1" dirty="0">
                <a:solidFill>
                  <a:srgbClr val="0091EA"/>
                </a:solidFill>
                <a:latin typeface="Roboto Slab"/>
                <a:ea typeface="Roboto Slab"/>
              </a:rPr>
              <a:t>. SEGMENT TREE RANGE QUERY</a:t>
            </a:r>
            <a:endParaRPr lang="en-US" altLang="en-GB" sz="3000" b="1" strike="noStrike" spc="-1" dirty="0">
              <a:solidFill>
                <a:srgbClr val="0091EA"/>
              </a:solidFill>
              <a:latin typeface="Roboto Slab"/>
              <a:ea typeface="Roboto Slab"/>
            </a:endParaRPr>
          </a:p>
        </p:txBody>
      </p:sp>
      <p:sp>
        <p:nvSpPr>
          <p:cNvPr id="349" name="TextShape 2"/>
          <p:cNvSpPr txBox="1"/>
          <p:nvPr/>
        </p:nvSpPr>
        <p:spPr>
          <a:xfrm>
            <a:off x="1383210" y="1500480"/>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Roboto Sla"/>
              </a:rPr>
              <a:t>Xét</a:t>
            </a:r>
            <a:r>
              <a:rPr lang="en-US" altLang="en-US" sz="1985" b="0" strike="noStrike" spc="-1" dirty="0">
                <a:latin typeface="Roboto Sla"/>
              </a:rPr>
              <a:t> 2 </a:t>
            </a:r>
            <a:r>
              <a:rPr lang="en-US" altLang="en-US" sz="1985" b="0" strike="noStrike" spc="-1" dirty="0" err="1">
                <a:latin typeface="Roboto Sla"/>
              </a:rPr>
              <a:t>phép</a:t>
            </a:r>
            <a:r>
              <a:rPr lang="en-US" altLang="en-US" sz="1985" b="0" strike="noStrike" spc="-1" dirty="0">
                <a:latin typeface="Roboto Sla"/>
              </a:rPr>
              <a:t> </a:t>
            </a:r>
            <a:r>
              <a:rPr lang="en-US" altLang="en-US" sz="1985" b="0" strike="noStrike" spc="-1" dirty="0" err="1">
                <a:latin typeface="Roboto Sla"/>
              </a:rPr>
              <a:t>toán</a:t>
            </a:r>
            <a:r>
              <a:rPr lang="en-US" altLang="en-US" sz="1985" b="0" strike="noStrike" spc="-1" dirty="0">
                <a:latin typeface="Roboto Sla"/>
              </a:rPr>
              <a:t> </a:t>
            </a:r>
            <a:r>
              <a:rPr lang="en-US" altLang="en-US" sz="1985" b="0" strike="noStrike" spc="-1" dirty="0" err="1">
                <a:latin typeface="Roboto Sla"/>
              </a:rPr>
              <a:t>trên</a:t>
            </a:r>
            <a:r>
              <a:rPr lang="en-US" altLang="en-US" sz="1985" b="0" strike="noStrike" spc="-1" dirty="0">
                <a:latin typeface="Roboto Sla"/>
              </a:rPr>
              <a:t> </a:t>
            </a:r>
            <a:r>
              <a:rPr lang="en-US" altLang="en-US" sz="1985" b="0" strike="noStrike" spc="-1" dirty="0" err="1">
                <a:latin typeface="Roboto Sla"/>
              </a:rPr>
              <a:t>đoạn</a:t>
            </a:r>
            <a:r>
              <a:rPr lang="en-US" altLang="en-US" sz="1985" b="0" strike="noStrike" spc="-1" dirty="0">
                <a:latin typeface="Roboto Sla"/>
              </a:rPr>
              <a:t> </a:t>
            </a:r>
            <a:r>
              <a:rPr lang="en-US" altLang="en-US" sz="1985" b="0" strike="noStrike" spc="-1" dirty="0" err="1">
                <a:latin typeface="Roboto Sla"/>
              </a:rPr>
              <a:t>như</a:t>
            </a:r>
            <a:r>
              <a:rPr lang="en-US" altLang="en-US" sz="1985" b="0" strike="noStrike" spc="-1" dirty="0">
                <a:latin typeface="Roboto Sla"/>
              </a:rPr>
              <a:t> </a:t>
            </a:r>
            <a:r>
              <a:rPr lang="en-US" altLang="en-US" sz="1985" b="0" strike="noStrike" spc="-1" dirty="0" err="1">
                <a:latin typeface="Roboto Sla"/>
              </a:rPr>
              <a:t>sau</a:t>
            </a:r>
            <a:r>
              <a:rPr lang="en-US" altLang="en-US" sz="1985" b="0" strike="noStrike" spc="-1" dirty="0">
                <a:latin typeface="Roboto Sla"/>
              </a:rPr>
              <a:t>:</a:t>
            </a:r>
          </a:p>
          <a:p>
            <a:pPr marL="914400" lvl="1" indent="-342900">
              <a:lnSpc>
                <a:spcPct val="115000"/>
              </a:lnSpc>
              <a:buClr>
                <a:srgbClr val="263238"/>
              </a:buClr>
              <a:buFont typeface="Arial"/>
              <a:buChar char="-"/>
            </a:pPr>
            <a:r>
              <a:rPr lang="en-US" altLang="en-US" sz="1985" spc="-1" dirty="0">
                <a:latin typeface="Roboto Sla"/>
                <a:sym typeface="+mn-ea"/>
              </a:rPr>
              <a:t>Update(l,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Arial" panose="02080604020202020204" pitchFamily="34" charset="0"/>
                <a:sym typeface="+mn-ea"/>
              </a:rPr>
              <a:t>≤ </a:t>
            </a:r>
            <a:r>
              <a:rPr lang="en-US" altLang="en-US" sz="1985" spc="-1" dirty="0" err="1">
                <a:latin typeface="Roboto Sla"/>
                <a:sym typeface="+mn-ea"/>
              </a:rPr>
              <a:t>i</a:t>
            </a:r>
            <a:r>
              <a:rPr lang="en-US" altLang="en-US" sz="1985" spc="-1" dirty="0">
                <a:latin typeface="Roboto Sla"/>
                <a:sym typeface="+mn-ea"/>
              </a:rPr>
              <a:t> </a:t>
            </a:r>
            <a:r>
              <a:rPr lang="en-US" altLang="en-US" sz="1985" spc="-1" dirty="0">
                <a:latin typeface="Roboto Sla"/>
                <a:cs typeface="Arial" panose="02080604020202020204" pitchFamily="34" charset="0"/>
                <a:sym typeface="+mn-ea"/>
              </a:rPr>
              <a:t>≤ r </a:t>
            </a:r>
            <a:r>
              <a:rPr lang="en-US" altLang="en-US" sz="1985" spc="-1" dirty="0">
                <a:latin typeface="Roboto Sla"/>
                <a:sym typeface="+mn-ea"/>
              </a:rPr>
              <a:t>, a</a:t>
            </a:r>
            <a:r>
              <a:rPr lang="en-US" altLang="en-US" sz="1985" spc="-1" baseline="-25000" dirty="0">
                <a:latin typeface="Roboto Sla"/>
                <a:sym typeface="+mn-ea"/>
              </a:rPr>
              <a:t>i</a:t>
            </a:r>
            <a:r>
              <a:rPr lang="en-US" altLang="en-US" sz="1985" spc="-1" dirty="0">
                <a:latin typeface="Roboto Sla"/>
                <a:sym typeface="+mn-ea"/>
              </a:rPr>
              <a:t> = x.</a:t>
            </a:r>
          </a:p>
          <a:p>
            <a:pPr marL="914400" lvl="1" indent="-342900">
              <a:lnSpc>
                <a:spcPct val="115000"/>
              </a:lnSpc>
              <a:buClr>
                <a:srgbClr val="263238"/>
              </a:buClr>
              <a:buFont typeface="Arial"/>
              <a:buChar char="-"/>
            </a:pPr>
            <a:r>
              <a:rPr lang="en-US" altLang="en-US" sz="1985" spc="-1" dirty="0">
                <a:latin typeface="Roboto Sla"/>
                <a:sym typeface="+mn-ea"/>
              </a:rPr>
              <a:t>Query(l, r, x): </a:t>
            </a:r>
            <a:r>
              <a:rPr lang="en-US" altLang="en-US" sz="1985" spc="-1" dirty="0" err="1">
                <a:latin typeface="Roboto Sla"/>
                <a:sym typeface="+mn-ea"/>
              </a:rPr>
              <a:t>với</a:t>
            </a:r>
            <a:r>
              <a:rPr lang="en-US" altLang="en-US" sz="1985" spc="-1" dirty="0">
                <a:latin typeface="Roboto Sla"/>
                <a:sym typeface="+mn-ea"/>
              </a:rPr>
              <a:t> l </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i</a:t>
            </a:r>
            <a:r>
              <a:rPr lang="en-US" altLang="en-US" sz="1985" spc="-1" dirty="0">
                <a:latin typeface="Roboto Sla"/>
                <a:cs typeface="东文宋体" charset="0"/>
                <a:sym typeface="+mn-ea"/>
              </a:rPr>
              <a:t> ≤ r, </a:t>
            </a:r>
            <a:r>
              <a:rPr lang="en-US" altLang="en-US" sz="1985" spc="-1" dirty="0" err="1">
                <a:latin typeface="Roboto Sla"/>
                <a:cs typeface="东文宋体" charset="0"/>
                <a:sym typeface="+mn-ea"/>
              </a:rPr>
              <a:t>tính</a:t>
            </a:r>
            <a:r>
              <a:rPr lang="en-US" altLang="en-US" sz="1985" spc="-1" dirty="0">
                <a:latin typeface="Roboto Sla"/>
                <a:cs typeface="东文宋体" charset="0"/>
                <a:sym typeface="+mn-ea"/>
              </a:rPr>
              <a:t> min(a</a:t>
            </a:r>
            <a:r>
              <a:rPr lang="en-US" altLang="en-US" sz="1985" spc="-1" baseline="-25000" dirty="0">
                <a:latin typeface="Roboto Sla"/>
                <a:cs typeface="东文宋体" charset="0"/>
                <a:sym typeface="+mn-ea"/>
              </a:rPr>
              <a:t>l, </a:t>
            </a:r>
            <a:r>
              <a:rPr lang="en-US" altLang="en-US" sz="1985" spc="-1" dirty="0">
                <a:latin typeface="Roboto Sla"/>
                <a:cs typeface="东文宋体" charset="0"/>
                <a:sym typeface="+mn-ea"/>
              </a:rPr>
              <a:t>a</a:t>
            </a:r>
            <a:r>
              <a:rPr lang="en-US" altLang="en-US" sz="1985" spc="-1" baseline="-25000" dirty="0">
                <a:latin typeface="Roboto Sla"/>
                <a:cs typeface="东文宋体" charset="0"/>
                <a:sym typeface="+mn-ea"/>
              </a:rPr>
              <a:t>l+1,</a:t>
            </a:r>
            <a:r>
              <a:rPr lang="en-US" altLang="en-US" sz="1985" spc="-1" dirty="0">
                <a:latin typeface="Roboto Sla"/>
                <a:cs typeface="东文宋体" charset="0"/>
                <a:sym typeface="+mn-ea"/>
              </a:rPr>
              <a:t>...,⊙ </a:t>
            </a:r>
            <a:r>
              <a:rPr lang="en-US" altLang="en-US" sz="1985" spc="-1" dirty="0" err="1">
                <a:latin typeface="Roboto Sla"/>
                <a:cs typeface="东文宋体" charset="0"/>
                <a:sym typeface="+mn-ea"/>
              </a:rPr>
              <a:t>a</a:t>
            </a:r>
            <a:r>
              <a:rPr lang="en-US" altLang="en-US" sz="1985" spc="-1" baseline="-25000" dirty="0" err="1">
                <a:latin typeface="Roboto Sla"/>
                <a:cs typeface="东文宋体" charset="0"/>
                <a:sym typeface="+mn-ea"/>
              </a:rPr>
              <a:t>r</a:t>
            </a:r>
            <a:r>
              <a:rPr lang="en-US" altLang="en-US" sz="1985" spc="-1" dirty="0">
                <a:latin typeface="Roboto Sla"/>
                <a:cs typeface="东文宋体" charset="0"/>
                <a:sym typeface="+mn-ea"/>
              </a:rPr>
              <a:t>)</a:t>
            </a:r>
            <a:endParaRPr lang="en-US" sz="1985" b="0" strike="noStrike" spc="-1" dirty="0">
              <a:latin typeface="Roboto Sla"/>
            </a:endParaRPr>
          </a:p>
          <a:p>
            <a:pPr marL="457200">
              <a:lnSpc>
                <a:spcPct val="115000"/>
              </a:lnSpc>
              <a:tabLst>
                <a:tab pos="0" algn="l"/>
              </a:tabLst>
            </a:pPr>
            <a:endParaRPr lang="en-US" sz="1985" b="0" strike="noStrike" spc="-1" dirty="0">
              <a:latin typeface="Roboto Sl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49">
                                            <p:txEl>
                                              <p:pRg st="1" end="1"/>
                                            </p:txEl>
                                          </p:spTgt>
                                        </p:tgtEl>
                                        <p:attrNameLst>
                                          <p:attrName>style.visibility</p:attrName>
                                        </p:attrNameLst>
                                      </p:cBhvr>
                                      <p:to>
                                        <p:strVal val="visible"/>
                                      </p:to>
                                    </p:set>
                                    <p:animEffect transition="in" filter="diamond(in)">
                                      <p:cBhvr>
                                        <p:cTn id="15" dur="1000"/>
                                        <p:tgtEl>
                                          <p:spTgt spid="349">
                                            <p:txEl>
                                              <p:pRg st="1" end="1"/>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349">
                                            <p:txEl>
                                              <p:pRg st="2" end="2"/>
                                            </p:txEl>
                                          </p:spTgt>
                                        </p:tgtEl>
                                        <p:attrNameLst>
                                          <p:attrName>style.visibility</p:attrName>
                                        </p:attrNameLst>
                                      </p:cBhvr>
                                      <p:to>
                                        <p:strVal val="visible"/>
                                      </p:to>
                                    </p:set>
                                    <p:animEffect transition="in" filter="diamond(in)">
                                      <p:cBhvr>
                                        <p:cTn id="18" dur="1000"/>
                                        <p:tgtEl>
                                          <p:spTgt spid="3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866520" y="339480"/>
            <a:ext cx="8346240" cy="774000"/>
          </a:xfrm>
          <a:prstGeom prst="rect">
            <a:avLst/>
          </a:prstGeom>
          <a:noFill/>
          <a:ln>
            <a:noFill/>
          </a:ln>
        </p:spPr>
        <p:txBody>
          <a:bodyPr lIns="0" tIns="0" rIns="0" bIns="0" anchor="ctr">
            <a:noAutofit/>
          </a:bodyPr>
          <a:lstStyle/>
          <a:p>
            <a:pPr algn="ctr"/>
            <a:endParaRPr lang="en-US" sz="4850" b="0" strike="noStrike" spc="-1">
              <a:latin typeface="Arial"/>
            </a:endParaRPr>
          </a:p>
        </p:txBody>
      </p:sp>
      <p:sp>
        <p:nvSpPr>
          <p:cNvPr id="348" name="TextShape 1"/>
          <p:cNvSpPr txBox="1"/>
          <p:nvPr/>
        </p:nvSpPr>
        <p:spPr>
          <a:xfrm>
            <a:off x="1295400" y="791845"/>
            <a:ext cx="7280275" cy="798830"/>
          </a:xfrm>
          <a:prstGeom prst="rect">
            <a:avLst/>
          </a:prstGeom>
          <a:noFill/>
          <a:ln>
            <a:noFill/>
          </a:ln>
        </p:spPr>
        <p:txBody>
          <a:bodyPr tIns="100806" bIns="100806" anchor="ctr">
            <a:noAutofit/>
          </a:bodyPr>
          <a:lstStyle/>
          <a:p>
            <a:pPr>
              <a:lnSpc>
                <a:spcPct val="100000"/>
              </a:lnSpc>
              <a:tabLst>
                <a:tab pos="0" algn="l"/>
              </a:tabLst>
            </a:pPr>
            <a:r>
              <a:rPr lang="en-GB" sz="3305" b="1" spc="-1">
                <a:solidFill>
                  <a:srgbClr val="0091EA"/>
                </a:solidFill>
                <a:latin typeface="Roboto Slab"/>
                <a:ea typeface="Roboto Slab"/>
                <a:sym typeface="+mn-ea"/>
              </a:rPr>
              <a:t>I</a:t>
            </a:r>
            <a:r>
              <a:rPr lang="en-US" altLang="en-GB" sz="3305" b="1" spc="-1">
                <a:solidFill>
                  <a:srgbClr val="0091EA"/>
                </a:solidFill>
                <a:latin typeface="Roboto Slab"/>
                <a:ea typeface="Roboto Slab"/>
                <a:sym typeface="+mn-ea"/>
              </a:rPr>
              <a:t>I</a:t>
            </a:r>
            <a:r>
              <a:rPr lang="en-GB" sz="3305" b="1" spc="-1">
                <a:solidFill>
                  <a:srgbClr val="0091EA"/>
                </a:solidFill>
                <a:latin typeface="Roboto Slab"/>
                <a:ea typeface="Roboto Slab"/>
                <a:sym typeface="+mn-ea"/>
              </a:rPr>
              <a:t>. </a:t>
            </a:r>
            <a:r>
              <a:rPr lang="en-US" altLang="en-GB" sz="3305" b="1" spc="-1">
                <a:solidFill>
                  <a:srgbClr val="0091EA"/>
                </a:solidFill>
                <a:latin typeface="Roboto Slab"/>
                <a:ea typeface="Roboto Slab"/>
                <a:sym typeface="+mn-ea"/>
              </a:rPr>
              <a:t>Segment tree range query.</a:t>
            </a:r>
            <a:endParaRPr lang="en-US" altLang="en-GB" sz="3305" b="1" strike="noStrike" spc="-1">
              <a:solidFill>
                <a:srgbClr val="0091EA"/>
              </a:solidFill>
              <a:latin typeface="Roboto Slab"/>
              <a:ea typeface="Roboto Slab"/>
            </a:endParaRPr>
          </a:p>
        </p:txBody>
      </p:sp>
      <p:sp>
        <p:nvSpPr>
          <p:cNvPr id="349" name="TextShape 2"/>
          <p:cNvSpPr txBox="1"/>
          <p:nvPr/>
        </p:nvSpPr>
        <p:spPr>
          <a:xfrm>
            <a:off x="1459309" y="1381859"/>
            <a:ext cx="7887097" cy="3725466"/>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85" b="0" strike="noStrike" spc="-1" dirty="0" err="1">
                <a:latin typeface="Arial"/>
              </a:rPr>
              <a:t>Cách</a:t>
            </a:r>
            <a:r>
              <a:rPr lang="en-US" altLang="en-US" sz="1985" b="0" strike="noStrike" spc="-1" dirty="0">
                <a:latin typeface="Arial"/>
              </a:rPr>
              <a:t> </a:t>
            </a:r>
            <a:r>
              <a:rPr lang="en-US" altLang="en-US" sz="1985" b="0" strike="noStrike" spc="-1" dirty="0" err="1">
                <a:latin typeface="Arial"/>
              </a:rPr>
              <a:t>tiếp</a:t>
            </a:r>
            <a:r>
              <a:rPr lang="en-US" altLang="en-US" sz="1985" b="0" strike="noStrike" spc="-1" dirty="0">
                <a:latin typeface="Arial"/>
              </a:rPr>
              <a:t> </a:t>
            </a:r>
            <a:r>
              <a:rPr lang="en-US" altLang="en-US" sz="1985" b="0" strike="noStrike" spc="-1" dirty="0" err="1">
                <a:latin typeface="Arial"/>
              </a:rPr>
              <a:t>cận</a:t>
            </a:r>
            <a:r>
              <a:rPr lang="en-US" altLang="en-US" sz="1985" b="0" strike="noStrike" spc="-1" dirty="0">
                <a:latin typeface="Arial"/>
              </a:rPr>
              <a:t> </a:t>
            </a:r>
            <a:r>
              <a:rPr lang="en-US" altLang="en-US" sz="1985" b="0" strike="noStrike" spc="-1" dirty="0" err="1">
                <a:latin typeface="Arial"/>
              </a:rPr>
              <a:t>đơn</a:t>
            </a:r>
            <a:r>
              <a:rPr lang="en-US" altLang="en-US" sz="1985" b="0" strike="noStrike" spc="-1" dirty="0">
                <a:latin typeface="Arial"/>
              </a:rPr>
              <a:t> </a:t>
            </a:r>
            <a:r>
              <a:rPr lang="en-US" altLang="en-US" sz="1985" b="0" strike="noStrike" spc="-1" dirty="0" err="1">
                <a:latin typeface="Arial"/>
              </a:rPr>
              <a:t>giản</a:t>
            </a:r>
            <a:r>
              <a:rPr lang="en-US" altLang="en-US" sz="1985" b="0" strike="noStrike" spc="-1" dirty="0">
                <a:latin typeface="Arial"/>
              </a:rPr>
              <a:t>:</a:t>
            </a:r>
          </a:p>
          <a:p>
            <a:pPr marL="914400" lvl="1" indent="-342900">
              <a:lnSpc>
                <a:spcPct val="115000"/>
              </a:lnSpc>
              <a:buClr>
                <a:srgbClr val="263238"/>
              </a:buClr>
              <a:buFont typeface="Arial"/>
              <a:buChar char="-"/>
            </a:pP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 </a:t>
            </a:r>
            <a:r>
              <a:rPr lang="en-US" altLang="en-US" sz="1985" spc="-1" dirty="0" err="1">
                <a:latin typeface="Arial"/>
                <a:sym typeface="+mn-ea"/>
              </a:rPr>
              <a:t>từng</a:t>
            </a:r>
            <a:r>
              <a:rPr lang="en-US" altLang="en-US" sz="1985" spc="-1" dirty="0">
                <a:latin typeface="Arial"/>
                <a:sym typeface="+mn-ea"/>
              </a:rPr>
              <a:t> </a:t>
            </a:r>
            <a:r>
              <a:rPr lang="en-US" altLang="en-US" sz="1985" spc="-1" dirty="0" err="1">
                <a:latin typeface="Arial"/>
                <a:sym typeface="+mn-ea"/>
              </a:rPr>
              <a:t>phần</a:t>
            </a:r>
            <a:r>
              <a:rPr lang="en-US" altLang="en-US" sz="1985" spc="-1" dirty="0">
                <a:latin typeface="Arial"/>
                <a:sym typeface="+mn-ea"/>
              </a:rPr>
              <a:t> </a:t>
            </a:r>
            <a:r>
              <a:rPr lang="en-US" altLang="en-US" sz="1985" spc="-1" dirty="0" err="1">
                <a:latin typeface="Arial"/>
                <a:sym typeface="+mn-ea"/>
              </a:rPr>
              <a:t>tử</a:t>
            </a:r>
            <a:r>
              <a:rPr lang="en-US" altLang="en-US" sz="1985" spc="-1" dirty="0">
                <a:latin typeface="Arial"/>
                <a:sym typeface="+mn-ea"/>
              </a:rPr>
              <a:t> (point update) </a:t>
            </a:r>
            <a:r>
              <a:rPr lang="en-US" altLang="en-US" sz="1985" spc="-1" dirty="0" err="1">
                <a:latin typeface="Arial"/>
                <a:sym typeface="+mn-ea"/>
              </a:rPr>
              <a:t>nằm</a:t>
            </a:r>
            <a:r>
              <a:rPr lang="en-US" altLang="en-US" sz="1985" spc="-1" dirty="0">
                <a:latin typeface="Arial"/>
                <a:sym typeface="+mn-ea"/>
              </a:rPr>
              <a:t> </a:t>
            </a:r>
            <a:r>
              <a:rPr lang="en-US" altLang="en-US" sz="1985" spc="-1" dirty="0" err="1">
                <a:latin typeface="Arial"/>
                <a:sym typeface="+mn-ea"/>
              </a:rPr>
              <a:t>trong</a:t>
            </a:r>
            <a:r>
              <a:rPr lang="en-US" altLang="en-US" sz="1985" spc="-1" dirty="0">
                <a:latin typeface="Arial"/>
                <a:sym typeface="+mn-ea"/>
              </a:rPr>
              <a:t> </a:t>
            </a:r>
            <a:r>
              <a:rPr lang="en-US" altLang="en-US" sz="1985" spc="-1" dirty="0" err="1">
                <a:latin typeface="Arial"/>
                <a:sym typeface="+mn-ea"/>
              </a:rPr>
              <a:t>đoạn</a:t>
            </a:r>
            <a:r>
              <a:rPr lang="en-US" altLang="en-US" sz="1985" spc="-1" dirty="0">
                <a:latin typeface="Arial"/>
                <a:sym typeface="+mn-ea"/>
              </a:rPr>
              <a:t> </a:t>
            </a:r>
            <a:r>
              <a:rPr lang="en-US" altLang="en-US" sz="1985" spc="-1" dirty="0" err="1">
                <a:latin typeface="Arial"/>
                <a:sym typeface="+mn-ea"/>
              </a:rPr>
              <a:t>cần</a:t>
            </a:r>
            <a:r>
              <a:rPr lang="en-US" altLang="en-US" sz="1985" spc="-1" dirty="0">
                <a:latin typeface="Arial"/>
                <a:sym typeface="+mn-ea"/>
              </a:rPr>
              <a:t> </a:t>
            </a:r>
            <a:r>
              <a:rPr lang="en-US" altLang="en-US" sz="1985" spc="-1" dirty="0" err="1">
                <a:latin typeface="Arial"/>
                <a:sym typeface="+mn-ea"/>
              </a:rPr>
              <a:t>cập</a:t>
            </a:r>
            <a:r>
              <a:rPr lang="en-US" altLang="en-US" sz="1985" spc="-1" dirty="0">
                <a:latin typeface="Arial"/>
                <a:sym typeface="+mn-ea"/>
              </a:rPr>
              <a:t> </a:t>
            </a:r>
            <a:r>
              <a:rPr lang="en-US" altLang="en-US" sz="1985" spc="-1" dirty="0" err="1">
                <a:latin typeface="Arial"/>
                <a:sym typeface="+mn-ea"/>
              </a:rPr>
              <a:t>nhật</a:t>
            </a:r>
            <a:r>
              <a:rPr lang="en-US" altLang="en-US" sz="1985" spc="-1" dirty="0">
                <a:latin typeface="Arial"/>
                <a:sym typeface="+mn-ea"/>
              </a:rPr>
              <a:t>.</a:t>
            </a:r>
          </a:p>
          <a:p>
            <a:pPr marL="914400" lvl="1" indent="-342900">
              <a:lnSpc>
                <a:spcPct val="115000"/>
              </a:lnSpc>
              <a:buClr>
                <a:srgbClr val="263238"/>
              </a:buClr>
              <a:buFont typeface="Arial"/>
              <a:buChar char="-"/>
            </a:pPr>
            <a:r>
              <a:rPr lang="en-US" altLang="en-US" sz="1985" spc="-1" dirty="0" err="1">
                <a:latin typeface="Arial"/>
                <a:sym typeface="+mn-ea"/>
              </a:rPr>
              <a:t>Trả</a:t>
            </a:r>
            <a:r>
              <a:rPr lang="en-US" altLang="en-US" sz="1985" spc="-1" dirty="0">
                <a:latin typeface="Arial"/>
                <a:sym typeface="+mn-ea"/>
              </a:rPr>
              <a:t> </a:t>
            </a:r>
            <a:r>
              <a:rPr lang="en-US" altLang="en-US" sz="1985" spc="-1" dirty="0" err="1">
                <a:latin typeface="Arial"/>
                <a:sym typeface="+mn-ea"/>
              </a:rPr>
              <a:t>lời</a:t>
            </a:r>
            <a:r>
              <a:rPr lang="en-US" altLang="en-US" sz="1985" spc="-1" dirty="0">
                <a:latin typeface="Arial"/>
                <a:sym typeface="+mn-ea"/>
              </a:rPr>
              <a:t> </a:t>
            </a:r>
            <a:r>
              <a:rPr lang="en-US" altLang="en-US" sz="1985" spc="-1" dirty="0" err="1">
                <a:latin typeface="Arial"/>
                <a:sym typeface="+mn-ea"/>
              </a:rPr>
              <a:t>truy</a:t>
            </a:r>
            <a:r>
              <a:rPr lang="en-US" altLang="en-US" sz="1985" spc="-1" dirty="0">
                <a:latin typeface="Arial"/>
                <a:sym typeface="+mn-ea"/>
              </a:rPr>
              <a:t> </a:t>
            </a:r>
            <a:r>
              <a:rPr lang="en-US" altLang="en-US" sz="1985" spc="-1" dirty="0" err="1">
                <a:latin typeface="Arial"/>
                <a:sym typeface="+mn-ea"/>
              </a:rPr>
              <a:t>vấn</a:t>
            </a:r>
            <a:r>
              <a:rPr lang="en-US" altLang="en-US" sz="1985" spc="-1" dirty="0">
                <a:latin typeface="Arial"/>
                <a:sym typeface="+mn-ea"/>
              </a:rPr>
              <a:t> </a:t>
            </a:r>
            <a:r>
              <a:rPr lang="en-US" altLang="en-US" sz="1985" spc="-1" dirty="0" err="1">
                <a:latin typeface="Arial"/>
                <a:sym typeface="+mn-ea"/>
              </a:rPr>
              <a:t>như</a:t>
            </a:r>
            <a:r>
              <a:rPr lang="en-US" altLang="en-US" sz="1985" spc="-1" dirty="0">
                <a:latin typeface="Arial"/>
                <a:sym typeface="+mn-ea"/>
              </a:rPr>
              <a:t> </a:t>
            </a:r>
            <a:r>
              <a:rPr lang="en-US" altLang="en-US" sz="1985" spc="-1" dirty="0" err="1">
                <a:latin typeface="Arial"/>
                <a:sym typeface="+mn-ea"/>
              </a:rPr>
              <a:t>cũ</a:t>
            </a:r>
            <a:r>
              <a:rPr lang="en-US" altLang="en-US" sz="1985" spc="-1" dirty="0">
                <a:latin typeface="Arial"/>
                <a:sym typeface="+mn-ea"/>
              </a:rPr>
              <a:t>.</a:t>
            </a:r>
          </a:p>
          <a:p>
            <a:pPr marL="914400" lvl="1" indent="-342900">
              <a:lnSpc>
                <a:spcPct val="115000"/>
              </a:lnSpc>
              <a:buClr>
                <a:srgbClr val="263238"/>
              </a:buClr>
              <a:buFont typeface="Arial"/>
              <a:buChar char="-"/>
            </a:pPr>
            <a:endParaRPr lang="en-US" altLang="en-US" sz="1985" b="0" strike="noStrike" spc="-1" dirty="0">
              <a:latin typeface="Arial"/>
              <a:sym typeface="+mn-ea"/>
            </a:endParaRPr>
          </a:p>
          <a:p>
            <a:pPr lvl="1" indent="-342900">
              <a:lnSpc>
                <a:spcPct val="115000"/>
              </a:lnSpc>
              <a:buClr>
                <a:srgbClr val="263238"/>
              </a:buClr>
              <a:buFont typeface="Arial"/>
              <a:buChar char="-"/>
            </a:pPr>
            <a:r>
              <a:rPr lang="en-US" altLang="en-US" sz="1985" spc="-1" dirty="0" err="1">
                <a:latin typeface="Arial"/>
                <a:sym typeface="+mn-ea"/>
              </a:rPr>
              <a:t>Độ</a:t>
            </a:r>
            <a:r>
              <a:rPr lang="en-US" altLang="en-US" sz="1985" spc="-1" dirty="0">
                <a:latin typeface="Arial"/>
                <a:sym typeface="+mn-ea"/>
              </a:rPr>
              <a:t> </a:t>
            </a:r>
            <a:r>
              <a:rPr lang="en-US" altLang="en-US" sz="1985" spc="-1" dirty="0" err="1">
                <a:latin typeface="Arial"/>
                <a:sym typeface="+mn-ea"/>
              </a:rPr>
              <a:t>phức</a:t>
            </a:r>
            <a:r>
              <a:rPr lang="en-US" altLang="en-US" sz="1985" spc="-1" dirty="0">
                <a:latin typeface="Arial"/>
                <a:sym typeface="+mn-ea"/>
              </a:rPr>
              <a:t> </a:t>
            </a:r>
            <a:r>
              <a:rPr lang="en-US" altLang="en-US" sz="1985" spc="-1" dirty="0" err="1">
                <a:latin typeface="Arial"/>
                <a:sym typeface="+mn-ea"/>
              </a:rPr>
              <a:t>tạp</a:t>
            </a:r>
            <a:r>
              <a:rPr lang="en-US" altLang="en-US" sz="1985" spc="-1" dirty="0">
                <a:latin typeface="Arial"/>
                <a:sym typeface="+mn-ea"/>
              </a:rPr>
              <a:t>:</a:t>
            </a:r>
          </a:p>
          <a:p>
            <a:pPr lvl="2" indent="-342900">
              <a:lnSpc>
                <a:spcPct val="115000"/>
              </a:lnSpc>
              <a:buClr>
                <a:srgbClr val="263238"/>
              </a:buClr>
              <a:buFont typeface="Arial"/>
              <a:buChar char="-"/>
            </a:pPr>
            <a:r>
              <a:rPr lang="en-US" altLang="en-US" sz="1985" spc="-1" dirty="0">
                <a:latin typeface="Arial"/>
                <a:sym typeface="+mn-ea"/>
              </a:rPr>
              <a:t>Update: O(N*log(N))</a:t>
            </a:r>
          </a:p>
          <a:p>
            <a:pPr lvl="2" indent="-342900">
              <a:lnSpc>
                <a:spcPct val="115000"/>
              </a:lnSpc>
              <a:buClr>
                <a:srgbClr val="263238"/>
              </a:buClr>
              <a:buFont typeface="Arial"/>
              <a:buChar char="-"/>
            </a:pPr>
            <a:r>
              <a:rPr lang="en-US" altLang="en-US" sz="1985" b="0" strike="noStrike" spc="-1" dirty="0">
                <a:latin typeface="Arial"/>
              </a:rPr>
              <a:t>Query: O(log(N))</a:t>
            </a:r>
            <a:endParaRPr lang="en-US" sz="1985" b="0" strike="noStrike" spc="-1" dirty="0">
              <a:latin typeface="Arial"/>
            </a:endParaRPr>
          </a:p>
          <a:p>
            <a:pPr marL="457200">
              <a:lnSpc>
                <a:spcPct val="115000"/>
              </a:lnSpc>
              <a:tabLst>
                <a:tab pos="0" algn="l"/>
              </a:tabLst>
            </a:pPr>
            <a:endParaRPr lang="en-US" sz="1985" b="0" strike="noStrike" spc="-1" dirty="0">
              <a:latin typeface="Arial"/>
            </a:endParaRPr>
          </a:p>
        </p:txBody>
      </p:sp>
      <p:sp>
        <p:nvSpPr>
          <p:cNvPr id="4" name="Text Box 3"/>
          <p:cNvSpPr txBox="1"/>
          <p:nvPr/>
        </p:nvSpPr>
        <p:spPr>
          <a:xfrm>
            <a:off x="3185160" y="4711700"/>
            <a:ext cx="1433195" cy="368300"/>
          </a:xfrm>
          <a:prstGeom prst="rect">
            <a:avLst/>
          </a:prstGeom>
          <a:noFill/>
        </p:spPr>
        <p:txBody>
          <a:bodyPr wrap="square" rtlCol="0">
            <a:spAutoFit/>
          </a:bodyPr>
          <a:lstStyle/>
          <a:p>
            <a:r>
              <a:rPr lang="en-US"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animEffect transition="in" filter="fade">
                                      <p:cBhvr additive="repl">
                                        <p:cTn id="7" dur="1000"/>
                                        <p:tgtEl>
                                          <p:spTgt spid="34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9">
                                            <p:txEl>
                                              <p:pRg st="0" end="0"/>
                                            </p:txEl>
                                          </p:spTgt>
                                        </p:tgtEl>
                                        <p:attrNameLst>
                                          <p:attrName>style.visibility</p:attrName>
                                        </p:attrNameLst>
                                      </p:cBhvr>
                                      <p:to>
                                        <p:strVal val="visible"/>
                                      </p:to>
                                    </p:set>
                                    <p:animEffect transition="in" filter="diamond(in)">
                                      <p:cBhvr>
                                        <p:cTn id="12" dur="1000"/>
                                        <p:tgtEl>
                                          <p:spTgt spid="34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49">
                                            <p:txEl>
                                              <p:pRg st="1" end="1"/>
                                            </p:txEl>
                                          </p:spTgt>
                                        </p:tgtEl>
                                        <p:attrNameLst>
                                          <p:attrName>style.visibility</p:attrName>
                                        </p:attrNameLst>
                                      </p:cBhvr>
                                      <p:to>
                                        <p:strVal val="visible"/>
                                      </p:to>
                                    </p:set>
                                    <p:animEffect transition="in" filter="diamond(in)">
                                      <p:cBhvr>
                                        <p:cTn id="17" dur="1000"/>
                                        <p:tgtEl>
                                          <p:spTgt spid="34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49">
                                            <p:txEl>
                                              <p:pRg st="2" end="2"/>
                                            </p:txEl>
                                          </p:spTgt>
                                        </p:tgtEl>
                                        <p:attrNameLst>
                                          <p:attrName>style.visibility</p:attrName>
                                        </p:attrNameLst>
                                      </p:cBhvr>
                                      <p:to>
                                        <p:strVal val="visible"/>
                                      </p:to>
                                    </p:set>
                                    <p:animEffect transition="in" filter="diamond(in)">
                                      <p:cBhvr>
                                        <p:cTn id="22" dur="1000"/>
                                        <p:tgtEl>
                                          <p:spTgt spid="34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49">
                                            <p:txEl>
                                              <p:pRg st="4" end="4"/>
                                            </p:txEl>
                                          </p:spTgt>
                                        </p:tgtEl>
                                        <p:attrNameLst>
                                          <p:attrName>style.visibility</p:attrName>
                                        </p:attrNameLst>
                                      </p:cBhvr>
                                      <p:to>
                                        <p:strVal val="visible"/>
                                      </p:to>
                                    </p:set>
                                    <p:animEffect transition="in" filter="diamond(in)">
                                      <p:cBhvr>
                                        <p:cTn id="27" dur="1000"/>
                                        <p:tgtEl>
                                          <p:spTgt spid="3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349">
                                            <p:txEl>
                                              <p:pRg st="5" end="5"/>
                                            </p:txEl>
                                          </p:spTgt>
                                        </p:tgtEl>
                                        <p:attrNameLst>
                                          <p:attrName>style.visibility</p:attrName>
                                        </p:attrNameLst>
                                      </p:cBhvr>
                                      <p:to>
                                        <p:strVal val="visible"/>
                                      </p:to>
                                    </p:set>
                                    <p:animEffect transition="in" filter="diamond(in)">
                                      <p:cBhvr>
                                        <p:cTn id="32" dur="1000"/>
                                        <p:tgtEl>
                                          <p:spTgt spid="3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49">
                                            <p:txEl>
                                              <p:pRg st="6" end="6"/>
                                            </p:txEl>
                                          </p:spTgt>
                                        </p:tgtEl>
                                        <p:attrNameLst>
                                          <p:attrName>style.visibility</p:attrName>
                                        </p:attrNameLst>
                                      </p:cBhvr>
                                      <p:to>
                                        <p:strVal val="visible"/>
                                      </p:to>
                                    </p:set>
                                    <p:animEffect transition="in" filter="diamond(in)">
                                      <p:cBhvr>
                                        <p:cTn id="37" dur="1000"/>
                                        <p:tgtEl>
                                          <p:spTgt spid="3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FD45-1E9F-BE4D-18D5-D6C67CC8273E}"/>
              </a:ext>
            </a:extLst>
          </p:cNvPr>
          <p:cNvSpPr>
            <a:spLocks noGrp="1"/>
          </p:cNvSpPr>
          <p:nvPr>
            <p:ph type="title"/>
          </p:nvPr>
        </p:nvSpPr>
        <p:spPr>
          <a:xfrm>
            <a:off x="1069720" y="369960"/>
            <a:ext cx="8602600" cy="774000"/>
          </a:xfrm>
        </p:spPr>
        <p:txBody>
          <a:bodyPr/>
          <a:lstStyle/>
          <a:p>
            <a:r>
              <a:rPr lang="en-US" altLang="en-US" sz="2000" b="1" spc="-1" dirty="0" err="1">
                <a:solidFill>
                  <a:srgbClr val="0091EA"/>
                </a:solidFill>
                <a:latin typeface="Roboto Slab"/>
                <a:ea typeface="Roboto Slab"/>
              </a:rPr>
              <a:t>Vì</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sao</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người</a:t>
            </a:r>
            <a:r>
              <a:rPr lang="en-US" altLang="en-US" sz="2000" b="1" spc="-1" dirty="0">
                <a:solidFill>
                  <a:srgbClr val="0091EA"/>
                </a:solidFill>
                <a:latin typeface="Roboto Slab"/>
                <a:ea typeface="Roboto Slab"/>
              </a:rPr>
              <a:t> ta </a:t>
            </a:r>
            <a:r>
              <a:rPr lang="en-US" altLang="en-US" sz="2000" b="1" spc="-1" dirty="0" err="1">
                <a:solidFill>
                  <a:srgbClr val="0091EA"/>
                </a:solidFill>
                <a:latin typeface="Roboto Slab"/>
                <a:ea typeface="Roboto Slab"/>
              </a:rPr>
              <a:t>có</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cầu</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phát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minh</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ra</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cây</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phân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đoạn</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cập</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nhật</a:t>
            </a:r>
            <a:r>
              <a:rPr lang="en-US" altLang="en-US" sz="2000" b="1" spc="-1" dirty="0">
                <a:solidFill>
                  <a:srgbClr val="0091EA"/>
                </a:solidFill>
                <a:latin typeface="Roboto Slab"/>
                <a:ea typeface="Roboto Slab"/>
              </a:rPr>
              <a:t> </a:t>
            </a:r>
            <a:r>
              <a:rPr lang="en-US" altLang="en-US" sz="2000" b="1" spc="-1" dirty="0" err="1">
                <a:solidFill>
                  <a:srgbClr val="0091EA"/>
                </a:solidFill>
                <a:latin typeface="Roboto Slab"/>
                <a:ea typeface="Roboto Slab"/>
              </a:rPr>
              <a:t>trễ</a:t>
            </a:r>
            <a:r>
              <a:rPr lang="en-US" altLang="en-US" sz="2000" b="1" spc="-1" dirty="0">
                <a:solidFill>
                  <a:srgbClr val="0091EA"/>
                </a:solidFill>
                <a:latin typeface="Roboto Slab"/>
                <a:ea typeface="Roboto Slab"/>
              </a:rPr>
              <a:t>?</a:t>
            </a:r>
            <a:endParaRPr lang="en-US" sz="2000" dirty="0"/>
          </a:p>
        </p:txBody>
      </p:sp>
      <p:sp>
        <p:nvSpPr>
          <p:cNvPr id="3" name="Subtitle 2">
            <a:extLst>
              <a:ext uri="{FF2B5EF4-FFF2-40B4-BE49-F238E27FC236}">
                <a16:creationId xmlns:a16="http://schemas.microsoft.com/office/drawing/2014/main" id="{B0AC2DF5-7D94-F0D7-8025-220226A82AA5}"/>
              </a:ext>
            </a:extLst>
          </p:cNvPr>
          <p:cNvSpPr>
            <a:spLocks noGrp="1"/>
          </p:cNvSpPr>
          <p:nvPr>
            <p:ph type="subTitle"/>
          </p:nvPr>
        </p:nvSpPr>
        <p:spPr>
          <a:xfrm>
            <a:off x="504492" y="1056640"/>
            <a:ext cx="9071640" cy="3904956"/>
          </a:xfrm>
        </p:spPr>
        <p:txBody>
          <a:bodyPr/>
          <a:lstStyle/>
          <a:p>
            <a:pPr algn="just"/>
            <a:r>
              <a:rPr lang="en-US" b="0" i="0" dirty="0">
                <a:solidFill>
                  <a:schemeClr val="accent2">
                    <a:lumMod val="75000"/>
                  </a:schemeClr>
                </a:solidFill>
                <a:effectLst/>
                <a:latin typeface="Söhne"/>
              </a:rPr>
              <a:t>     </a:t>
            </a:r>
            <a:r>
              <a:rPr lang="vi-VN" b="0" i="0" dirty="0">
                <a:solidFill>
                  <a:schemeClr val="tx1"/>
                </a:solidFill>
                <a:effectLst/>
                <a:latin typeface="Roboto Sla"/>
              </a:rPr>
              <a:t>Một trong những thách thức lớn nhất trong việc xử lý ngôn ngữ tự nhiên là kích thước của dữ liệu. Văn bản thường rất lớn và phức tạp, và việc phân tích toàn bộ văn bản một lúc có thể tốn nhiều bộ nhớ và tốc độ tính toán.</a:t>
            </a:r>
            <a:endParaRPr lang="en-US" b="0" i="0" dirty="0">
              <a:solidFill>
                <a:schemeClr val="tx1"/>
              </a:solidFill>
              <a:effectLst/>
              <a:latin typeface="Roboto Sla"/>
            </a:endParaRPr>
          </a:p>
          <a:p>
            <a:pPr algn="just"/>
            <a:endParaRPr lang="en-US" dirty="0">
              <a:solidFill>
                <a:schemeClr val="tx1"/>
              </a:solidFill>
              <a:latin typeface="Roboto Sla"/>
            </a:endParaRPr>
          </a:p>
          <a:p>
            <a:pPr algn="just"/>
            <a:r>
              <a:rPr lang="en-US" b="0" i="1" dirty="0">
                <a:solidFill>
                  <a:schemeClr val="tx1"/>
                </a:solidFill>
                <a:effectLst/>
                <a:latin typeface="Roboto Sla"/>
                <a:sym typeface="Wingdings" panose="05000000000000000000" pitchFamily="2" charset="2"/>
              </a:rPr>
              <a:t> </a:t>
            </a:r>
            <a:r>
              <a:rPr lang="vi-VN" b="0" i="1" dirty="0">
                <a:solidFill>
                  <a:schemeClr val="tx1"/>
                </a:solidFill>
                <a:effectLst/>
                <a:latin typeface="Roboto Sla"/>
              </a:rPr>
              <a:t>Để giải quyết vấn đề này, các nhà nghiên cứu đã phát minh ra cây phân đoạn cập nhật trễ, cho phép xử lý văn bản một cách hiệu quả hơn.</a:t>
            </a:r>
            <a:endParaRPr lang="en-US" b="0" i="1" dirty="0">
              <a:solidFill>
                <a:schemeClr val="tx1"/>
              </a:solidFill>
              <a:effectLst/>
              <a:latin typeface="Roboto Sla"/>
            </a:endParaRPr>
          </a:p>
          <a:p>
            <a:pPr algn="just"/>
            <a:endParaRPr lang="en-US" i="1" dirty="0">
              <a:solidFill>
                <a:schemeClr val="tx1"/>
              </a:solidFill>
              <a:latin typeface="Roboto Sla"/>
            </a:endParaRPr>
          </a:p>
          <a:p>
            <a:pPr algn="just"/>
            <a:r>
              <a:rPr lang="en-US" dirty="0">
                <a:solidFill>
                  <a:schemeClr val="tx1"/>
                </a:solidFill>
                <a:latin typeface="Roboto Sla"/>
              </a:rPr>
              <a:t>- </a:t>
            </a:r>
            <a:r>
              <a:rPr lang="en-US" b="0" i="0" dirty="0" err="1">
                <a:solidFill>
                  <a:schemeClr val="tx1"/>
                </a:solidFill>
                <a:effectLst/>
                <a:latin typeface="Roboto Sla"/>
              </a:rPr>
              <a:t>Thay</a:t>
            </a:r>
            <a:r>
              <a:rPr lang="en-US" b="0" i="0" dirty="0">
                <a:solidFill>
                  <a:schemeClr val="tx1"/>
                </a:solidFill>
                <a:effectLst/>
                <a:latin typeface="Roboto Sla"/>
              </a:rPr>
              <a:t> </a:t>
            </a:r>
            <a:r>
              <a:rPr lang="en-US" b="0" i="0" dirty="0" err="1">
                <a:solidFill>
                  <a:schemeClr val="tx1"/>
                </a:solidFill>
                <a:effectLst/>
                <a:latin typeface="Roboto Sla"/>
              </a:rPr>
              <a:t>vì</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toàn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cùng</a:t>
            </a:r>
            <a:r>
              <a:rPr lang="en-US" b="0" i="0" dirty="0">
                <a:solidFill>
                  <a:schemeClr val="tx1"/>
                </a:solidFill>
                <a:effectLst/>
                <a:latin typeface="Roboto Sla"/>
              </a:rPr>
              <a:t> </a:t>
            </a:r>
            <a:r>
              <a:rPr lang="en-US" b="0" i="0" dirty="0" err="1">
                <a:solidFill>
                  <a:schemeClr val="tx1"/>
                </a:solidFill>
                <a:effectLst/>
                <a:latin typeface="Roboto Sla"/>
              </a:rPr>
              <a:t>lúc</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chỉ</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văn</a:t>
            </a:r>
            <a:r>
              <a:rPr lang="en-US" b="0" i="0" dirty="0">
                <a:solidFill>
                  <a:schemeClr val="tx1"/>
                </a:solidFill>
                <a:effectLst/>
                <a:latin typeface="Roboto Sla"/>
              </a:rPr>
              <a:t> </a:t>
            </a:r>
            <a:r>
              <a:rPr lang="en-US" b="0" i="0" dirty="0" err="1">
                <a:solidFill>
                  <a:schemeClr val="tx1"/>
                </a:solidFill>
                <a:effectLst/>
                <a:latin typeface="Roboto Sla"/>
              </a:rPr>
              <a:t>bản</a:t>
            </a:r>
            <a:r>
              <a:rPr lang="en-US" b="0" i="0" dirty="0">
                <a:solidFill>
                  <a:schemeClr val="tx1"/>
                </a:solidFill>
                <a:effectLst/>
                <a:latin typeface="Roboto Sla"/>
              </a:rPr>
              <a:t> </a:t>
            </a:r>
            <a:r>
              <a:rPr lang="en-US" b="0" i="0" dirty="0" err="1">
                <a:solidFill>
                  <a:schemeClr val="tx1"/>
                </a:solidFill>
                <a:effectLst/>
                <a:latin typeface="Roboto Sla"/>
              </a:rPr>
              <a:t>một</a:t>
            </a:r>
            <a:r>
              <a:rPr lang="en-US" b="0" i="0" dirty="0">
                <a:solidFill>
                  <a:schemeClr val="tx1"/>
                </a:solidFill>
                <a:effectLst/>
                <a:latin typeface="Roboto Sla"/>
              </a:rPr>
              <a:t> </a:t>
            </a:r>
            <a:r>
              <a:rPr lang="en-US" b="0" i="0" dirty="0" err="1">
                <a:solidFill>
                  <a:schemeClr val="tx1"/>
                </a:solidFill>
                <a:effectLst/>
                <a:latin typeface="Roboto Sla"/>
              </a:rPr>
              <a:t>cách</a:t>
            </a:r>
            <a:r>
              <a:rPr lang="en-US" b="0" i="0" dirty="0">
                <a:solidFill>
                  <a:schemeClr val="tx1"/>
                </a:solidFill>
                <a:effectLst/>
                <a:latin typeface="Roboto Sla"/>
              </a:rPr>
              <a:t> </a:t>
            </a:r>
            <a:r>
              <a:rPr lang="en-US" b="0" i="0" dirty="0" err="1">
                <a:solidFill>
                  <a:schemeClr val="tx1"/>
                </a:solidFill>
                <a:effectLst/>
                <a:latin typeface="Roboto Sla"/>
              </a:rPr>
              <a:t>độc</a:t>
            </a:r>
            <a:r>
              <a:rPr lang="en-US" b="0" i="0" dirty="0">
                <a:solidFill>
                  <a:schemeClr val="tx1"/>
                </a:solidFill>
                <a:effectLst/>
                <a:latin typeface="Roboto Sla"/>
              </a:rPr>
              <a:t> </a:t>
            </a:r>
            <a:r>
              <a:rPr lang="en-US" b="0" i="0" dirty="0" err="1">
                <a:solidFill>
                  <a:schemeClr val="tx1"/>
                </a:solidFill>
                <a:effectLst/>
                <a:latin typeface="Roboto Sla"/>
              </a:rPr>
              <a:t>lập</a:t>
            </a:r>
            <a:r>
              <a:rPr lang="en-US" b="0" i="0" dirty="0">
                <a:solidFill>
                  <a:schemeClr val="tx1"/>
                </a:solidFill>
                <a:effectLst/>
                <a:latin typeface="Roboto Sla"/>
              </a:rPr>
              <a:t>, </a:t>
            </a:r>
            <a:r>
              <a:rPr lang="en-US" b="0" i="0" dirty="0" err="1">
                <a:solidFill>
                  <a:schemeClr val="tx1"/>
                </a:solidFill>
                <a:effectLst/>
                <a:latin typeface="Roboto Sla"/>
              </a:rPr>
              <a:t>từ</a:t>
            </a:r>
            <a:r>
              <a:rPr lang="en-US" b="0" i="0" dirty="0">
                <a:solidFill>
                  <a:schemeClr val="tx1"/>
                </a:solidFill>
                <a:effectLst/>
                <a:latin typeface="Roboto Sla"/>
              </a:rPr>
              <a:t> </a:t>
            </a:r>
            <a:r>
              <a:rPr lang="en-US" b="0" i="0" dirty="0" err="1">
                <a:solidFill>
                  <a:schemeClr val="tx1"/>
                </a:solidFill>
                <a:effectLst/>
                <a:latin typeface="Roboto Sla"/>
              </a:rPr>
              <a:t>đó</a:t>
            </a:r>
            <a:r>
              <a:rPr lang="en-US" b="0" i="0" dirty="0">
                <a:solidFill>
                  <a:schemeClr val="tx1"/>
                </a:solidFill>
                <a:effectLst/>
                <a:latin typeface="Roboto Sla"/>
              </a:rPr>
              <a:t> </a:t>
            </a:r>
            <a:r>
              <a:rPr lang="en-US" b="0" i="0" dirty="0" err="1">
                <a:solidFill>
                  <a:schemeClr val="tx1"/>
                </a:solidFill>
                <a:effectLst/>
                <a:latin typeface="Roboto Sla"/>
              </a:rPr>
              <a:t>giảm</a:t>
            </a:r>
            <a:r>
              <a:rPr lang="en-US" b="0" i="0" dirty="0">
                <a:solidFill>
                  <a:schemeClr val="tx1"/>
                </a:solidFill>
                <a:effectLst/>
                <a:latin typeface="Roboto Sla"/>
              </a:rPr>
              <a:t> </a:t>
            </a:r>
            <a:r>
              <a:rPr lang="en-US" b="0" i="0" dirty="0" err="1">
                <a:solidFill>
                  <a:schemeClr val="tx1"/>
                </a:solidFill>
                <a:effectLst/>
                <a:latin typeface="Roboto Sla"/>
              </a:rPr>
              <a:t>thiểu</a:t>
            </a:r>
            <a:r>
              <a:rPr lang="en-US" b="0" i="0" dirty="0">
                <a:solidFill>
                  <a:schemeClr val="tx1"/>
                </a:solidFill>
                <a:effectLst/>
                <a:latin typeface="Roboto Sla"/>
              </a:rPr>
              <a:t> </a:t>
            </a:r>
            <a:r>
              <a:rPr lang="en-US" b="0" i="0" dirty="0" err="1">
                <a:solidFill>
                  <a:schemeClr val="tx1"/>
                </a:solidFill>
                <a:effectLst/>
                <a:latin typeface="Roboto Sla"/>
              </a:rPr>
              <a:t>tốn</a:t>
            </a:r>
            <a:r>
              <a:rPr lang="en-US" b="0" i="0" dirty="0">
                <a:solidFill>
                  <a:schemeClr val="tx1"/>
                </a:solidFill>
                <a:effectLst/>
                <a:latin typeface="Roboto Sla"/>
              </a:rPr>
              <a:t> </a:t>
            </a:r>
            <a:r>
              <a:rPr lang="en-US" b="0" i="0" dirty="0" err="1">
                <a:solidFill>
                  <a:schemeClr val="tx1"/>
                </a:solidFill>
                <a:effectLst/>
                <a:latin typeface="Roboto Sla"/>
              </a:rPr>
              <a:t>bộ</a:t>
            </a:r>
            <a:r>
              <a:rPr lang="en-US" b="0" i="0" dirty="0">
                <a:solidFill>
                  <a:schemeClr val="tx1"/>
                </a:solidFill>
                <a:effectLst/>
                <a:latin typeface="Roboto Sla"/>
              </a:rPr>
              <a:t> </a:t>
            </a:r>
            <a:r>
              <a:rPr lang="en-US" b="0" i="0" dirty="0" err="1">
                <a:solidFill>
                  <a:schemeClr val="tx1"/>
                </a:solidFill>
                <a:effectLst/>
                <a:latin typeface="Roboto Sla"/>
              </a:rPr>
              <a:t>nhớ</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tăng</a:t>
            </a:r>
            <a:r>
              <a:rPr lang="en-US" b="0" i="0" dirty="0">
                <a:solidFill>
                  <a:schemeClr val="tx1"/>
                </a:solidFill>
                <a:effectLst/>
                <a:latin typeface="Roboto Sla"/>
              </a:rPr>
              <a:t> </a:t>
            </a:r>
            <a:r>
              <a:rPr lang="en-US" b="0" i="0" dirty="0" err="1">
                <a:solidFill>
                  <a:schemeClr val="tx1"/>
                </a:solidFill>
                <a:effectLst/>
                <a:latin typeface="Roboto Sla"/>
              </a:rPr>
              <a:t>tốc</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xử</a:t>
            </a:r>
            <a:r>
              <a:rPr lang="en-US" b="0" i="0" dirty="0">
                <a:solidFill>
                  <a:schemeClr val="tx1"/>
                </a:solidFill>
                <a:effectLst/>
                <a:latin typeface="Roboto Sla"/>
              </a:rPr>
              <a:t> </a:t>
            </a:r>
            <a:r>
              <a:rPr lang="en-US" b="0" i="0" dirty="0" err="1">
                <a:solidFill>
                  <a:schemeClr val="tx1"/>
                </a:solidFill>
                <a:effectLst/>
                <a:latin typeface="Roboto Sla"/>
              </a:rPr>
              <a:t>lý</a:t>
            </a:r>
            <a:r>
              <a:rPr lang="en-US" b="0" i="0" dirty="0">
                <a:solidFill>
                  <a:schemeClr val="tx1"/>
                </a:solidFill>
                <a:effectLst/>
                <a:latin typeface="Roboto Sla"/>
              </a:rPr>
              <a:t>.</a:t>
            </a:r>
          </a:p>
          <a:p>
            <a:pPr algn="just"/>
            <a:r>
              <a:rPr lang="en-US" dirty="0">
                <a:solidFill>
                  <a:schemeClr val="tx1"/>
                </a:solidFill>
                <a:latin typeface="Roboto Sla"/>
              </a:rPr>
              <a:t>- </a:t>
            </a:r>
            <a:r>
              <a:rPr lang="en-US" b="0" i="0" dirty="0" err="1">
                <a:solidFill>
                  <a:schemeClr val="tx1"/>
                </a:solidFill>
                <a:effectLst/>
                <a:latin typeface="Roboto Sla"/>
              </a:rPr>
              <a:t>Ngoài</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dirty="0" err="1">
                <a:solidFill>
                  <a:schemeClr val="tx1"/>
                </a:solidFill>
                <a:latin typeface="Roboto Sla"/>
              </a:rPr>
              <a:t>v</a:t>
            </a:r>
            <a:r>
              <a:rPr lang="en-US" b="0" i="0" dirty="0" err="1">
                <a:solidFill>
                  <a:schemeClr val="tx1"/>
                </a:solidFill>
                <a:effectLst/>
                <a:latin typeface="Roboto Sla"/>
              </a:rPr>
              <a:t>ới</a:t>
            </a:r>
            <a:r>
              <a:rPr lang="en-US" b="0" i="0" dirty="0">
                <a:solidFill>
                  <a:schemeClr val="tx1"/>
                </a:solidFill>
                <a:effectLst/>
                <a:latin typeface="Roboto Sla"/>
              </a:rPr>
              <a:t> </a:t>
            </a:r>
            <a:r>
              <a:rPr lang="en-US" b="0" i="0" dirty="0" err="1">
                <a:solidFill>
                  <a:schemeClr val="tx1"/>
                </a:solidFill>
                <a:effectLst/>
                <a:latin typeface="Roboto Sla"/>
              </a:rPr>
              <a:t>khả</a:t>
            </a:r>
            <a:r>
              <a:rPr lang="en-US" b="0" i="0" dirty="0">
                <a:solidFill>
                  <a:schemeClr val="tx1"/>
                </a:solidFill>
                <a:effectLst/>
                <a:latin typeface="Roboto Sla"/>
              </a:rPr>
              <a:t> </a:t>
            </a:r>
            <a:r>
              <a:rPr lang="en-US" b="0" i="0" dirty="0" err="1">
                <a:solidFill>
                  <a:schemeClr val="tx1"/>
                </a:solidFill>
                <a:effectLst/>
                <a:latin typeface="Roboto Sla"/>
              </a:rPr>
              <a:t>năng</a:t>
            </a:r>
            <a:r>
              <a:rPr lang="en-US" b="0" i="0" dirty="0">
                <a:solidFill>
                  <a:schemeClr val="tx1"/>
                </a:solidFill>
                <a:effectLst/>
                <a:latin typeface="Roboto Sla"/>
              </a:rPr>
              <a:t> </a:t>
            </a:r>
            <a:r>
              <a:rPr lang="en-US" b="0" i="0" dirty="0" err="1">
                <a:solidFill>
                  <a:schemeClr val="tx1"/>
                </a:solidFill>
                <a:effectLst/>
                <a:latin typeface="Roboto Sla"/>
              </a:rPr>
              <a:t>điều</a:t>
            </a:r>
            <a:r>
              <a:rPr lang="en-US" b="0" i="0" dirty="0">
                <a:solidFill>
                  <a:schemeClr val="tx1"/>
                </a:solidFill>
                <a:effectLst/>
                <a:latin typeface="Roboto Sla"/>
              </a:rPr>
              <a:t> </a:t>
            </a:r>
            <a:r>
              <a:rPr lang="en-US" b="0" i="0" dirty="0" err="1">
                <a:solidFill>
                  <a:schemeClr val="tx1"/>
                </a:solidFill>
                <a:effectLst/>
                <a:latin typeface="Roboto Sla"/>
              </a:rPr>
              <a:t>chỉnh</a:t>
            </a:r>
            <a:r>
              <a:rPr lang="en-US" b="0" i="0" dirty="0">
                <a:solidFill>
                  <a:schemeClr val="tx1"/>
                </a:solidFill>
                <a:effectLst/>
                <a:latin typeface="Roboto Sla"/>
              </a:rPr>
              <a:t> </a:t>
            </a:r>
            <a:r>
              <a:rPr lang="en-US" b="0" i="0" dirty="0" err="1">
                <a:solidFill>
                  <a:schemeClr val="tx1"/>
                </a:solidFill>
                <a:effectLst/>
                <a:latin typeface="Roboto Sla"/>
              </a:rPr>
              <a:t>các</a:t>
            </a:r>
            <a:r>
              <a:rPr lang="en-US" b="0" i="0" dirty="0">
                <a:solidFill>
                  <a:schemeClr val="tx1"/>
                </a:solidFill>
                <a:effectLst/>
                <a:latin typeface="Roboto Sla"/>
              </a:rPr>
              <a:t> </a:t>
            </a:r>
            <a:r>
              <a:rPr lang="en-US" b="0" i="0" dirty="0" err="1">
                <a:solidFill>
                  <a:schemeClr val="tx1"/>
                </a:solidFill>
                <a:effectLst/>
                <a:latin typeface="Roboto Sla"/>
              </a:rPr>
              <a:t>phần</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 </a:t>
            </a:r>
            <a:r>
              <a:rPr lang="en-US" b="0" i="0" dirty="0" err="1">
                <a:solidFill>
                  <a:schemeClr val="tx1"/>
                </a:solidFill>
                <a:effectLst/>
                <a:latin typeface="Roboto Sla"/>
              </a:rPr>
              <a:t>nếu</a:t>
            </a:r>
            <a:r>
              <a:rPr lang="en-US" b="0" i="0" dirty="0">
                <a:solidFill>
                  <a:schemeClr val="tx1"/>
                </a:solidFill>
                <a:effectLst/>
                <a:latin typeface="Roboto Sla"/>
              </a:rPr>
              <a:t> </a:t>
            </a:r>
            <a:r>
              <a:rPr lang="en-US" b="0" i="0" dirty="0" err="1">
                <a:solidFill>
                  <a:schemeClr val="tx1"/>
                </a:solidFill>
                <a:effectLst/>
                <a:latin typeface="Roboto Sla"/>
              </a:rPr>
              <a:t>phát</a:t>
            </a:r>
            <a:r>
              <a:rPr lang="en-US" b="0" i="0" dirty="0">
                <a:solidFill>
                  <a:schemeClr val="tx1"/>
                </a:solidFill>
                <a:effectLst/>
                <a:latin typeface="Roboto Sla"/>
              </a:rPr>
              <a:t> </a:t>
            </a:r>
            <a:r>
              <a:rPr lang="en-US" b="0" i="0" dirty="0" err="1">
                <a:solidFill>
                  <a:schemeClr val="tx1"/>
                </a:solidFill>
                <a:effectLst/>
                <a:latin typeface="Roboto Sla"/>
              </a:rPr>
              <a:t>hiện</a:t>
            </a:r>
            <a:r>
              <a:rPr lang="en-US" b="0" i="0" dirty="0">
                <a:solidFill>
                  <a:schemeClr val="tx1"/>
                </a:solidFill>
                <a:effectLst/>
                <a:latin typeface="Roboto Sla"/>
              </a:rPr>
              <a:t> </a:t>
            </a:r>
            <a:r>
              <a:rPr lang="en-US" b="0" i="0" dirty="0" err="1">
                <a:solidFill>
                  <a:schemeClr val="tx1"/>
                </a:solidFill>
                <a:effectLst/>
                <a:latin typeface="Roboto Sla"/>
              </a:rPr>
              <a:t>ra</a:t>
            </a:r>
            <a:r>
              <a:rPr lang="en-US" b="0" i="0" dirty="0">
                <a:solidFill>
                  <a:schemeClr val="tx1"/>
                </a:solidFill>
                <a:effectLst/>
                <a:latin typeface="Roboto Sla"/>
              </a:rPr>
              <a:t> </a:t>
            </a:r>
            <a:r>
              <a:rPr lang="en-US" b="0" i="0" dirty="0" err="1">
                <a:solidFill>
                  <a:schemeClr val="tx1"/>
                </a:solidFill>
                <a:effectLst/>
                <a:latin typeface="Roboto Sla"/>
              </a:rPr>
              <a:t>lỗi</a:t>
            </a:r>
            <a:r>
              <a:rPr lang="en-US" b="0" i="0" dirty="0">
                <a:solidFill>
                  <a:schemeClr val="tx1"/>
                </a:solidFill>
                <a:effectLst/>
                <a:latin typeface="Roboto Sla"/>
              </a:rPr>
              <a:t> </a:t>
            </a:r>
            <a:r>
              <a:rPr lang="en-US" b="0" i="0" dirty="0" err="1">
                <a:solidFill>
                  <a:schemeClr val="tx1"/>
                </a:solidFill>
                <a:effectLst/>
                <a:latin typeface="Roboto Sla"/>
              </a:rPr>
              <a:t>hoặc</a:t>
            </a:r>
            <a:r>
              <a:rPr lang="en-US" b="0" i="0" dirty="0">
                <a:solidFill>
                  <a:schemeClr val="tx1"/>
                </a:solidFill>
                <a:effectLst/>
                <a:latin typeface="Roboto Sla"/>
              </a:rPr>
              <a:t> </a:t>
            </a:r>
            <a:r>
              <a:rPr lang="en-US" b="0" i="0" dirty="0" err="1">
                <a:solidFill>
                  <a:schemeClr val="tx1"/>
                </a:solidFill>
                <a:effectLst/>
                <a:latin typeface="Roboto Sla"/>
              </a:rPr>
              <a:t>thiếu</a:t>
            </a:r>
            <a:r>
              <a:rPr lang="en-US" b="0" i="0" dirty="0">
                <a:solidFill>
                  <a:schemeClr val="tx1"/>
                </a:solidFill>
                <a:effectLst/>
                <a:latin typeface="Roboto Sla"/>
              </a:rPr>
              <a:t> </a:t>
            </a:r>
            <a:r>
              <a:rPr lang="en-US" b="0" i="0" dirty="0" err="1">
                <a:solidFill>
                  <a:schemeClr val="tx1"/>
                </a:solidFill>
                <a:effectLst/>
                <a:latin typeface="Roboto Sla"/>
              </a:rPr>
              <a:t>sót</a:t>
            </a:r>
            <a:r>
              <a:rPr lang="en-US" b="0" i="0" dirty="0">
                <a:solidFill>
                  <a:schemeClr val="tx1"/>
                </a:solidFill>
                <a:effectLst/>
                <a:latin typeface="Roboto Sla"/>
              </a:rPr>
              <a:t>, </a:t>
            </a:r>
            <a:r>
              <a:rPr lang="en-US" b="0" i="0" dirty="0" err="1">
                <a:solidFill>
                  <a:schemeClr val="tx1"/>
                </a:solidFill>
                <a:effectLst/>
                <a:latin typeface="Roboto Sla"/>
              </a:rPr>
              <a:t>cây</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đoạn</a:t>
            </a:r>
            <a:r>
              <a:rPr lang="en-US" b="0" i="0" dirty="0">
                <a:solidFill>
                  <a:schemeClr val="tx1"/>
                </a:solidFill>
                <a:effectLst/>
                <a:latin typeface="Roboto Sla"/>
              </a:rPr>
              <a:t> </a:t>
            </a:r>
            <a:r>
              <a:rPr lang="en-US" b="0" i="0" dirty="0" err="1">
                <a:solidFill>
                  <a:schemeClr val="tx1"/>
                </a:solidFill>
                <a:effectLst/>
                <a:latin typeface="Roboto Sla"/>
              </a:rPr>
              <a:t>cập</a:t>
            </a:r>
            <a:r>
              <a:rPr lang="en-US" b="0" i="0" dirty="0">
                <a:solidFill>
                  <a:schemeClr val="tx1"/>
                </a:solidFill>
                <a:effectLst/>
                <a:latin typeface="Roboto Sla"/>
              </a:rPr>
              <a:t> </a:t>
            </a:r>
            <a:r>
              <a:rPr lang="en-US" b="0" i="0" dirty="0" err="1">
                <a:solidFill>
                  <a:schemeClr val="tx1"/>
                </a:solidFill>
                <a:effectLst/>
                <a:latin typeface="Roboto Sla"/>
              </a:rPr>
              <a:t>nhật</a:t>
            </a:r>
            <a:r>
              <a:rPr lang="en-US" b="0" i="0" dirty="0">
                <a:solidFill>
                  <a:schemeClr val="tx1"/>
                </a:solidFill>
                <a:effectLst/>
                <a:latin typeface="Roboto Sla"/>
              </a:rPr>
              <a:t> </a:t>
            </a:r>
            <a:r>
              <a:rPr lang="en-US" b="0" i="0" dirty="0" err="1">
                <a:solidFill>
                  <a:schemeClr val="tx1"/>
                </a:solidFill>
                <a:effectLst/>
                <a:latin typeface="Roboto Sla"/>
              </a:rPr>
              <a:t>trễ</a:t>
            </a:r>
            <a:r>
              <a:rPr lang="en-US" b="0" i="0" dirty="0">
                <a:solidFill>
                  <a:schemeClr val="tx1"/>
                </a:solidFill>
                <a:effectLst/>
                <a:latin typeface="Roboto Sla"/>
              </a:rPr>
              <a:t> </a:t>
            </a:r>
            <a:r>
              <a:rPr lang="en-US" b="0" i="0" dirty="0" err="1">
                <a:solidFill>
                  <a:schemeClr val="tx1"/>
                </a:solidFill>
                <a:effectLst/>
                <a:latin typeface="Roboto Sla"/>
              </a:rPr>
              <a:t>giúp</a:t>
            </a:r>
            <a:r>
              <a:rPr lang="en-US" b="0" i="0" dirty="0">
                <a:solidFill>
                  <a:schemeClr val="tx1"/>
                </a:solidFill>
                <a:effectLst/>
                <a:latin typeface="Roboto Sla"/>
              </a:rPr>
              <a:t> </a:t>
            </a:r>
            <a:r>
              <a:rPr lang="en-US" b="0" i="0" dirty="0" err="1">
                <a:solidFill>
                  <a:schemeClr val="tx1"/>
                </a:solidFill>
                <a:effectLst/>
                <a:latin typeface="Roboto Sla"/>
              </a:rPr>
              <a:t>cải</a:t>
            </a:r>
            <a:r>
              <a:rPr lang="en-US" b="0" i="0" dirty="0">
                <a:solidFill>
                  <a:schemeClr val="tx1"/>
                </a:solidFill>
                <a:effectLst/>
                <a:latin typeface="Roboto Sla"/>
              </a:rPr>
              <a:t> </a:t>
            </a:r>
            <a:r>
              <a:rPr lang="en-US" b="0" i="0" dirty="0" err="1">
                <a:solidFill>
                  <a:schemeClr val="tx1"/>
                </a:solidFill>
                <a:effectLst/>
                <a:latin typeface="Roboto Sla"/>
              </a:rPr>
              <a:t>thiện</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a:t>
            </a:r>
            <a:r>
              <a:rPr lang="en-US" b="0" i="0" dirty="0" err="1">
                <a:solidFill>
                  <a:schemeClr val="tx1"/>
                </a:solidFill>
                <a:effectLst/>
                <a:latin typeface="Roboto Sla"/>
              </a:rPr>
              <a:t>chính</a:t>
            </a:r>
            <a:r>
              <a:rPr lang="en-US" b="0" i="0" dirty="0">
                <a:solidFill>
                  <a:schemeClr val="tx1"/>
                </a:solidFill>
                <a:effectLst/>
                <a:latin typeface="Roboto Sla"/>
              </a:rPr>
              <a:t> </a:t>
            </a:r>
            <a:r>
              <a:rPr lang="en-US" b="0" i="0" dirty="0" err="1">
                <a:solidFill>
                  <a:schemeClr val="tx1"/>
                </a:solidFill>
                <a:effectLst/>
                <a:latin typeface="Roboto Sla"/>
              </a:rPr>
              <a:t>xác</a:t>
            </a:r>
            <a:r>
              <a:rPr lang="en-US" b="0" i="0" dirty="0">
                <a:solidFill>
                  <a:schemeClr val="tx1"/>
                </a:solidFill>
                <a:effectLst/>
                <a:latin typeface="Roboto Sla"/>
              </a:rPr>
              <a:t> </a:t>
            </a:r>
            <a:r>
              <a:rPr lang="en-US" b="0" i="0" dirty="0" err="1">
                <a:solidFill>
                  <a:schemeClr val="tx1"/>
                </a:solidFill>
                <a:effectLst/>
                <a:latin typeface="Roboto Sla"/>
              </a:rPr>
              <a:t>và</a:t>
            </a:r>
            <a:r>
              <a:rPr lang="en-US" b="0" i="0" dirty="0">
                <a:solidFill>
                  <a:schemeClr val="tx1"/>
                </a:solidFill>
                <a:effectLst/>
                <a:latin typeface="Roboto Sla"/>
              </a:rPr>
              <a:t> </a:t>
            </a:r>
            <a:r>
              <a:rPr lang="en-US" b="0" i="0" dirty="0" err="1">
                <a:solidFill>
                  <a:schemeClr val="tx1"/>
                </a:solidFill>
                <a:effectLst/>
                <a:latin typeface="Roboto Sla"/>
              </a:rPr>
              <a:t>độ</a:t>
            </a:r>
            <a:r>
              <a:rPr lang="en-US" b="0" i="0" dirty="0">
                <a:solidFill>
                  <a:schemeClr val="tx1"/>
                </a:solidFill>
                <a:effectLst/>
                <a:latin typeface="Roboto Sla"/>
              </a:rPr>
              <a:t> tin </a:t>
            </a:r>
            <a:r>
              <a:rPr lang="en-US" b="0" i="0" dirty="0" err="1">
                <a:solidFill>
                  <a:schemeClr val="tx1"/>
                </a:solidFill>
                <a:effectLst/>
                <a:latin typeface="Roboto Sla"/>
              </a:rPr>
              <a:t>cậy</a:t>
            </a:r>
            <a:r>
              <a:rPr lang="en-US" b="0" i="0" dirty="0">
                <a:solidFill>
                  <a:schemeClr val="tx1"/>
                </a:solidFill>
                <a:effectLst/>
                <a:latin typeface="Roboto Sla"/>
              </a:rPr>
              <a:t> </a:t>
            </a:r>
            <a:r>
              <a:rPr lang="en-US" b="0" i="0" dirty="0" err="1">
                <a:solidFill>
                  <a:schemeClr val="tx1"/>
                </a:solidFill>
                <a:effectLst/>
                <a:latin typeface="Roboto Sla"/>
              </a:rPr>
              <a:t>của</a:t>
            </a:r>
            <a:r>
              <a:rPr lang="en-US" b="0" i="0" dirty="0">
                <a:solidFill>
                  <a:schemeClr val="tx1"/>
                </a:solidFill>
                <a:effectLst/>
                <a:latin typeface="Roboto Sla"/>
              </a:rPr>
              <a:t> </a:t>
            </a:r>
            <a:r>
              <a:rPr lang="en-US" b="0" i="0" dirty="0" err="1">
                <a:solidFill>
                  <a:schemeClr val="tx1"/>
                </a:solidFill>
                <a:effectLst/>
                <a:latin typeface="Roboto Sla"/>
              </a:rPr>
              <a:t>việc</a:t>
            </a:r>
            <a:r>
              <a:rPr lang="en-US" b="0" i="0" dirty="0">
                <a:solidFill>
                  <a:schemeClr val="tx1"/>
                </a:solidFill>
                <a:effectLst/>
                <a:latin typeface="Roboto Sla"/>
              </a:rPr>
              <a:t> </a:t>
            </a:r>
            <a:r>
              <a:rPr lang="en-US" b="0" i="0" dirty="0" err="1">
                <a:solidFill>
                  <a:schemeClr val="tx1"/>
                </a:solidFill>
                <a:effectLst/>
                <a:latin typeface="Roboto Sla"/>
              </a:rPr>
              <a:t>phân</a:t>
            </a:r>
            <a:r>
              <a:rPr lang="en-US" b="0" i="0" dirty="0">
                <a:solidFill>
                  <a:schemeClr val="tx1"/>
                </a:solidFill>
                <a:effectLst/>
                <a:latin typeface="Roboto Sla"/>
              </a:rPr>
              <a:t> </a:t>
            </a:r>
            <a:r>
              <a:rPr lang="en-US" b="0" i="0" dirty="0" err="1">
                <a:solidFill>
                  <a:schemeClr val="tx1"/>
                </a:solidFill>
                <a:effectLst/>
                <a:latin typeface="Roboto Sla"/>
              </a:rPr>
              <a:t>tích</a:t>
            </a:r>
            <a:r>
              <a:rPr lang="en-US" b="0" i="0" dirty="0">
                <a:solidFill>
                  <a:schemeClr val="tx1"/>
                </a:solidFill>
                <a:effectLst/>
                <a:latin typeface="Roboto Sla"/>
              </a:rPr>
              <a:t> </a:t>
            </a:r>
            <a:r>
              <a:rPr lang="en-US" b="0" i="0" dirty="0" err="1">
                <a:solidFill>
                  <a:schemeClr val="tx1"/>
                </a:solidFill>
                <a:effectLst/>
                <a:latin typeface="Roboto Sla"/>
              </a:rPr>
              <a:t>ngữ</a:t>
            </a:r>
            <a:r>
              <a:rPr lang="en-US" b="0" i="0" dirty="0">
                <a:solidFill>
                  <a:schemeClr val="tx1"/>
                </a:solidFill>
                <a:effectLst/>
                <a:latin typeface="Roboto Sla"/>
              </a:rPr>
              <a:t> </a:t>
            </a:r>
            <a:r>
              <a:rPr lang="en-US" b="0" i="0" dirty="0" err="1">
                <a:solidFill>
                  <a:schemeClr val="tx1"/>
                </a:solidFill>
                <a:effectLst/>
                <a:latin typeface="Roboto Sla"/>
              </a:rPr>
              <a:t>pháp</a:t>
            </a:r>
            <a:r>
              <a:rPr lang="en-US" b="0" i="0" dirty="0">
                <a:solidFill>
                  <a:schemeClr val="tx1"/>
                </a:solidFill>
                <a:effectLst/>
                <a:latin typeface="Roboto Sla"/>
              </a:rPr>
              <a:t>.</a:t>
            </a:r>
            <a:endParaRPr lang="en-US" dirty="0">
              <a:solidFill>
                <a:schemeClr val="tx1"/>
              </a:solidFill>
              <a:latin typeface="Roboto Sla"/>
            </a:endParaRPr>
          </a:p>
        </p:txBody>
      </p:sp>
    </p:spTree>
    <p:extLst>
      <p:ext uri="{BB962C8B-B14F-4D97-AF65-F5344CB8AC3E}">
        <p14:creationId xmlns:p14="http://schemas.microsoft.com/office/powerpoint/2010/main" val="3506464029"/>
      </p:ext>
    </p:extLst>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endParaRPr lang="en-US"/>
          </a:p>
        </p:txBody>
      </p:sp>
      <p:pic>
        <p:nvPicPr>
          <p:cNvPr id="4" name="Picture 3"/>
          <p:cNvPicPr>
            <a:picLocks noChangeAspect="1"/>
          </p:cNvPicPr>
          <p:nvPr/>
        </p:nvPicPr>
        <p:blipFill>
          <a:blip r:embed="rId2"/>
          <a:stretch>
            <a:fillRect/>
          </a:stretch>
        </p:blipFill>
        <p:spPr>
          <a:xfrm>
            <a:off x="504190" y="626110"/>
            <a:ext cx="9072245" cy="450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Shape 1"/>
          <p:cNvSpPr txBox="1"/>
          <p:nvPr/>
        </p:nvSpPr>
        <p:spPr>
          <a:xfrm>
            <a:off x="1277937" y="809625"/>
            <a:ext cx="7280275" cy="798830"/>
          </a:xfrm>
          <a:prstGeom prst="rect">
            <a:avLst/>
          </a:prstGeom>
          <a:noFill/>
          <a:ln>
            <a:noFill/>
          </a:ln>
        </p:spPr>
        <p:txBody>
          <a:bodyPr tIns="100806" bIns="100806" anchor="ctr">
            <a:noAutofit/>
          </a:bodyPr>
          <a:lstStyle/>
          <a:p>
            <a:pPr>
              <a:lnSpc>
                <a:spcPct val="100000"/>
              </a:lnSpc>
              <a:tabLst>
                <a:tab pos="0" algn="l"/>
              </a:tabLst>
            </a:pPr>
            <a:r>
              <a:rPr lang="en-US" altLang="en-GB" sz="3000" b="1" spc="-1" dirty="0">
                <a:solidFill>
                  <a:srgbClr val="0091EA"/>
                </a:solidFill>
                <a:latin typeface="Roboto Slab"/>
                <a:ea typeface="Roboto Slab"/>
                <a:sym typeface="+mn-ea"/>
              </a:rPr>
              <a:t>III</a:t>
            </a:r>
            <a:r>
              <a:rPr lang="en-GB" sz="3000" b="1" spc="-1" dirty="0">
                <a:solidFill>
                  <a:srgbClr val="0091EA"/>
                </a:solidFill>
                <a:latin typeface="Roboto Slab"/>
                <a:ea typeface="Roboto Slab"/>
                <a:sym typeface="+mn-ea"/>
              </a:rPr>
              <a:t>. </a:t>
            </a:r>
            <a:r>
              <a:rPr lang="en-US" altLang="en-GB" sz="3000" b="1" spc="-1" dirty="0">
                <a:solidFill>
                  <a:srgbClr val="0091EA"/>
                </a:solidFill>
                <a:latin typeface="Roboto Slab"/>
                <a:ea typeface="Roboto Slab"/>
                <a:sym typeface="+mn-ea"/>
              </a:rPr>
              <a:t>LAZY PROPAGATION</a:t>
            </a:r>
            <a:endParaRPr lang="en-US" altLang="en-GB" sz="3000" b="1" strike="noStrike" spc="-1" dirty="0">
              <a:solidFill>
                <a:srgbClr val="0091EA"/>
              </a:solidFill>
              <a:latin typeface="Roboto Slab"/>
              <a:ea typeface="Roboto Slab"/>
              <a:sym typeface="+mn-ea"/>
            </a:endParaRPr>
          </a:p>
        </p:txBody>
      </p:sp>
      <p:sp>
        <p:nvSpPr>
          <p:cNvPr id="349" name="TextShape 2"/>
          <p:cNvSpPr txBox="1"/>
          <p:nvPr/>
        </p:nvSpPr>
        <p:spPr>
          <a:xfrm>
            <a:off x="1002665" y="1415415"/>
            <a:ext cx="8074660" cy="3874135"/>
          </a:xfrm>
          <a:prstGeom prst="rect">
            <a:avLst/>
          </a:prstGeom>
          <a:noFill/>
          <a:ln>
            <a:noFill/>
          </a:ln>
        </p:spPr>
        <p:txBody>
          <a:bodyPr tIns="100806" bIns="100806">
            <a:noAutofit/>
          </a:bodyPr>
          <a:lstStyle/>
          <a:p>
            <a:pPr marL="457200" indent="-342900">
              <a:lnSpc>
                <a:spcPct val="115000"/>
              </a:lnSpc>
              <a:buClr>
                <a:srgbClr val="263238"/>
              </a:buClr>
              <a:buFont typeface="Arial"/>
              <a:buChar char="-"/>
            </a:pPr>
            <a:r>
              <a:rPr lang="en-US" altLang="en-US" sz="1990" b="1" strike="noStrike" spc="-1" dirty="0">
                <a:latin typeface="Roboto Sla"/>
              </a:rPr>
              <a:t>Ý </a:t>
            </a:r>
            <a:r>
              <a:rPr lang="en-US" altLang="en-US" sz="1990" b="1" strike="noStrike" spc="-1" dirty="0" err="1">
                <a:latin typeface="Roboto Sla"/>
              </a:rPr>
              <a:t>tưởng</a:t>
            </a:r>
            <a:r>
              <a:rPr lang="en-US" altLang="en-US" sz="1990" b="1" strike="noStrike" spc="-1" dirty="0">
                <a:latin typeface="Roboto Sla"/>
              </a:rPr>
              <a:t>:</a:t>
            </a:r>
          </a:p>
          <a:p>
            <a:pPr lvl="2" indent="-342900">
              <a:lnSpc>
                <a:spcPct val="115000"/>
              </a:lnSpc>
              <a:buClr>
                <a:srgbClr val="263238"/>
              </a:buClr>
              <a:buFont typeface="Arial" panose="020B0604020202020204" pitchFamily="34" charset="0"/>
              <a:buChar char="•"/>
            </a:pPr>
            <a:r>
              <a:rPr lang="en-US" altLang="en-US" sz="1990" b="0" strike="noStrike" spc="-1" dirty="0">
                <a:latin typeface="Roboto Sla"/>
              </a:rPr>
              <a:t>Chia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cần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thành</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các</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con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giao</a:t>
            </a:r>
            <a:r>
              <a:rPr lang="en-US" altLang="en-US" sz="1990" b="0" strike="noStrike" spc="-1" dirty="0">
                <a:latin typeface="Roboto Sla"/>
              </a:rPr>
              <a:t> </a:t>
            </a:r>
            <a:r>
              <a:rPr lang="en-US" altLang="en-US" sz="1990" b="0" strike="noStrike" spc="-1" dirty="0" err="1">
                <a:latin typeface="Roboto Sla"/>
              </a:rPr>
              <a:t>nhau</a:t>
            </a:r>
            <a:r>
              <a:rPr lang="en-US" altLang="en-US" sz="1990" b="0" strike="noStrike" spc="-1" dirty="0">
                <a:latin typeface="Roboto Sla"/>
              </a:rPr>
              <a:t> </a:t>
            </a:r>
          </a:p>
          <a:p>
            <a:pPr lvl="2" indent="-342900">
              <a:lnSpc>
                <a:spcPct val="115000"/>
              </a:lnSpc>
              <a:buClr>
                <a:srgbClr val="263238"/>
              </a:buClr>
              <a:buFont typeface="Arial" panose="020B0604020202020204" pitchFamily="34" charset="0"/>
              <a:buChar char="•"/>
            </a:pP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thao</a:t>
            </a:r>
            <a:r>
              <a:rPr lang="en-US" altLang="en-US" sz="1990" b="0" strike="noStrike" spc="-1" dirty="0">
                <a:latin typeface="Roboto Sla"/>
              </a:rPr>
              <a:t> </a:t>
            </a:r>
            <a:r>
              <a:rPr lang="en-US" altLang="en-US" sz="1990" b="0" strike="noStrike" spc="-1" dirty="0" err="1">
                <a:latin typeface="Roboto Sla"/>
              </a:rPr>
              <a:t>tác</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a:t>
            </a:r>
            <a:r>
              <a:rPr lang="en-US" altLang="en-US" sz="1990" b="0" strike="noStrike" spc="-1" dirty="0" err="1">
                <a:latin typeface="Roboto Sla"/>
              </a:rPr>
              <a:t>những</a:t>
            </a:r>
            <a:r>
              <a:rPr lang="en-US" altLang="en-US" sz="1990" b="0" strike="noStrike" spc="-1" dirty="0">
                <a:latin typeface="Roboto Sla"/>
              </a:rPr>
              <a:t> </a:t>
            </a:r>
            <a:r>
              <a:rPr lang="en-US" altLang="en-US" sz="1990" b="0" strike="noStrike" spc="-1" dirty="0" err="1">
                <a:latin typeface="Roboto Sla"/>
              </a:rPr>
              <a:t>đoạn</a:t>
            </a:r>
            <a:r>
              <a:rPr lang="en-US" altLang="en-US" sz="1990" b="0" strike="noStrike" spc="-1" dirty="0">
                <a:latin typeface="Roboto Sla"/>
              </a:rPr>
              <a:t> </a:t>
            </a:r>
            <a:r>
              <a:rPr lang="en-US" altLang="en-US" sz="1990" b="0" strike="noStrike" spc="-1" dirty="0" err="1">
                <a:latin typeface="Roboto Sla"/>
              </a:rPr>
              <a:t>trong</a:t>
            </a:r>
            <a:r>
              <a:rPr lang="en-US" altLang="en-US" sz="1990" b="0" strike="noStrike" spc="-1" dirty="0">
                <a:latin typeface="Roboto Sla"/>
              </a:rPr>
              <a:t> </a:t>
            </a:r>
            <a:r>
              <a:rPr lang="en-US" altLang="en-US" sz="1990" b="0" strike="noStrike" spc="-1" dirty="0" err="1">
                <a:latin typeface="Roboto Sla"/>
              </a:rPr>
              <a:t>tập</a:t>
            </a:r>
            <a:r>
              <a:rPr lang="en-US" altLang="en-US" sz="1990" b="0" strike="noStrike" spc="-1" dirty="0">
                <a:latin typeface="Roboto Sla"/>
              </a:rPr>
              <a:t> </a:t>
            </a:r>
            <a:r>
              <a:rPr lang="en-US" altLang="en-US" sz="1990" b="0" strike="noStrike" spc="-1" dirty="0" err="1">
                <a:latin typeface="Roboto Sla"/>
              </a:rPr>
              <a:t>đã</a:t>
            </a:r>
            <a:r>
              <a:rPr lang="en-US" altLang="en-US" sz="1990" b="0" strike="noStrike" spc="-1" dirty="0">
                <a:latin typeface="Roboto Sla"/>
              </a:rPr>
              <a:t> </a:t>
            </a:r>
            <a:r>
              <a:rPr lang="en-US" altLang="en-US" sz="1990" b="0" strike="noStrike" spc="-1" dirty="0" err="1">
                <a:latin typeface="Roboto Sla"/>
              </a:rPr>
              <a:t>chọn</a:t>
            </a:r>
            <a:r>
              <a:rPr lang="en-US" altLang="en-US" sz="1990" b="0" strike="noStrike" spc="-1" dirty="0">
                <a:latin typeface="Roboto Sla"/>
              </a:rPr>
              <a:t>.</a:t>
            </a:r>
          </a:p>
          <a:p>
            <a:pPr lvl="2" indent="-342900">
              <a:lnSpc>
                <a:spcPct val="115000"/>
              </a:lnSpc>
              <a:buClr>
                <a:srgbClr val="263238"/>
              </a:buClr>
              <a:buFont typeface="Arial"/>
              <a:buChar char="-"/>
            </a:pPr>
            <a:endParaRPr lang="en-US" altLang="en-US" sz="1990" b="0" strike="noStrike" spc="-1" dirty="0">
              <a:latin typeface="Roboto Sla"/>
            </a:endParaRPr>
          </a:p>
          <a:p>
            <a:pPr marL="457200" indent="-342900">
              <a:lnSpc>
                <a:spcPct val="115000"/>
              </a:lnSpc>
              <a:buClr>
                <a:srgbClr val="263238"/>
              </a:buClr>
              <a:buFont typeface="Arial"/>
              <a:buChar char="-"/>
            </a:pPr>
            <a:r>
              <a:rPr lang="en-US" altLang="en-US" sz="1990" b="1" strike="noStrike" spc="-1" dirty="0">
                <a:latin typeface="Roboto Sla"/>
              </a:rPr>
              <a:t>Thao </a:t>
            </a:r>
            <a:r>
              <a:rPr lang="en-US" altLang="en-US" sz="1990" b="1" strike="noStrike" spc="-1" dirty="0" err="1">
                <a:latin typeface="Roboto Sla"/>
              </a:rPr>
              <a:t>tác</a:t>
            </a:r>
            <a:r>
              <a:rPr lang="en-US" altLang="en-US" sz="1990" b="1" strike="noStrike" spc="-1" dirty="0">
                <a:latin typeface="Roboto Sla"/>
              </a:rPr>
              <a:t> “</a:t>
            </a:r>
            <a:r>
              <a:rPr lang="en-US" altLang="en-US" sz="1990" b="1" strike="noStrike" spc="-1" dirty="0" err="1">
                <a:latin typeface="Roboto Sla"/>
              </a:rPr>
              <a:t>Cập</a:t>
            </a:r>
            <a:r>
              <a:rPr lang="en-US" altLang="en-US" sz="1990" b="1" strike="noStrike" spc="-1" dirty="0">
                <a:latin typeface="Roboto Sla"/>
              </a:rPr>
              <a:t> </a:t>
            </a:r>
            <a:r>
              <a:rPr lang="en-US" altLang="en-US" sz="1990" b="1" strike="noStrike" spc="-1" dirty="0" err="1">
                <a:latin typeface="Roboto Sla"/>
              </a:rPr>
              <a:t>nhật</a:t>
            </a:r>
            <a:r>
              <a:rPr lang="en-US" altLang="en-US" sz="1990" b="1" strike="noStrike" spc="-1" dirty="0">
                <a:latin typeface="Roboto Sla"/>
              </a:rPr>
              <a:t>” (Part 1): Lazy</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Mỗi</a:t>
            </a:r>
            <a:r>
              <a:rPr lang="en-US" altLang="en-US" sz="1990" b="0" strike="noStrike" spc="-1" dirty="0">
                <a:latin typeface="Roboto Sla"/>
              </a:rPr>
              <a:t> node </a:t>
            </a:r>
            <a:r>
              <a:rPr lang="en-US" altLang="en-US" sz="1990" b="0" strike="noStrike" spc="-1" dirty="0" err="1">
                <a:latin typeface="Roboto Sla"/>
              </a:rPr>
              <a:t>trên</a:t>
            </a:r>
            <a:r>
              <a:rPr lang="en-US" altLang="en-US" sz="1990" b="0" strike="noStrike" spc="-1" dirty="0">
                <a:latin typeface="Roboto Sla"/>
              </a:rPr>
              <a:t> Segment tree </a:t>
            </a:r>
            <a:r>
              <a:rPr lang="en-US" altLang="en-US" sz="1990" b="0" strike="noStrike" spc="-1" dirty="0" err="1">
                <a:latin typeface="Roboto Sla"/>
              </a:rPr>
              <a:t>sẽ</a:t>
            </a:r>
            <a:r>
              <a:rPr lang="en-US" altLang="en-US" sz="1990" b="0" strike="noStrike" spc="-1" dirty="0">
                <a:latin typeface="Roboto Sla"/>
              </a:rPr>
              <a:t> </a:t>
            </a:r>
            <a:r>
              <a:rPr lang="en-US" altLang="en-US" sz="1990" b="0" strike="noStrike" spc="-1" dirty="0" err="1">
                <a:latin typeface="Roboto Sla"/>
              </a:rPr>
              <a:t>lưu</a:t>
            </a:r>
            <a:r>
              <a:rPr lang="en-US" altLang="en-US" sz="1990" b="0" strike="noStrike" spc="-1" dirty="0">
                <a:latin typeface="Roboto Sla"/>
              </a:rPr>
              <a:t> 2 </a:t>
            </a:r>
            <a:r>
              <a:rPr lang="en-US" altLang="en-US" sz="1990" b="0" strike="noStrike" spc="-1" dirty="0" err="1">
                <a:latin typeface="Roboto Sla"/>
              </a:rPr>
              <a:t>giá</a:t>
            </a:r>
            <a:r>
              <a:rPr lang="en-US" altLang="en-US" sz="1990" b="0" strike="noStrike" spc="-1" dirty="0">
                <a:latin typeface="Roboto Sla"/>
              </a:rPr>
              <a:t> </a:t>
            </a:r>
            <a:r>
              <a:rPr lang="en-US" altLang="en-US" sz="1990" b="0" strike="noStrike" spc="-1" dirty="0" err="1">
                <a:latin typeface="Roboto Sla"/>
              </a:rPr>
              <a:t>trị</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a:t>
            </a:r>
          </a:p>
          <a:p>
            <a:pPr marL="914400" lvl="1" indent="-342900">
              <a:lnSpc>
                <a:spcPct val="115000"/>
              </a:lnSpc>
              <a:buClr>
                <a:srgbClr val="263238"/>
              </a:buClr>
              <a:buFont typeface="Arial" panose="020B0604020202020204" pitchFamily="34" charset="0"/>
              <a:buChar char="•"/>
            </a:pPr>
            <a:r>
              <a:rPr lang="en-US" altLang="en-US" sz="1990" b="0" strike="noStrike" spc="-1" dirty="0">
                <a:latin typeface="Roboto Sla"/>
              </a:rPr>
              <a:t>Khi </a:t>
            </a:r>
            <a:r>
              <a:rPr lang="en-US" altLang="en-US" sz="1990" b="0" strike="noStrike" spc="-1" dirty="0" err="1">
                <a:latin typeface="Roboto Sla"/>
              </a:rPr>
              <a:t>muốn</a:t>
            </a:r>
            <a:r>
              <a:rPr lang="en-US" altLang="en-US" sz="1990" b="0" strike="noStrike" spc="-1" dirty="0">
                <a:latin typeface="Roboto Sla"/>
              </a:rPr>
              <a:t> </a:t>
            </a: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a:t>
            </a:r>
            <a:r>
              <a:rPr lang="en-US" altLang="en-US" sz="1990" b="0" strike="noStrike" spc="-1" dirty="0" err="1">
                <a:latin typeface="Roboto Sla"/>
              </a:rPr>
              <a:t>thực</a:t>
            </a:r>
            <a:r>
              <a:rPr lang="en-US" altLang="en-US" sz="1990" b="0" strike="noStrike" spc="-1" dirty="0">
                <a:latin typeface="Roboto Sla"/>
              </a:rPr>
              <a:t> </a:t>
            </a:r>
            <a:r>
              <a:rPr lang="en-US" altLang="en-US" sz="1990" b="0" strike="noStrike" spc="-1" dirty="0" err="1">
                <a:latin typeface="Roboto Sla"/>
              </a:rPr>
              <a:t>hiện</a:t>
            </a:r>
            <a:r>
              <a:rPr lang="en-US" altLang="en-US" sz="1990" b="0" strike="noStrike" spc="-1" dirty="0">
                <a:latin typeface="Roboto Sla"/>
              </a:rPr>
              <a:t> </a:t>
            </a:r>
            <a:r>
              <a:rPr lang="en-US" altLang="en-US" sz="1990" b="0" strike="noStrike" spc="-1" dirty="0" err="1">
                <a:latin typeface="Roboto Sla"/>
              </a:rPr>
              <a:t>phép</a:t>
            </a:r>
            <a:r>
              <a:rPr lang="en-US" altLang="en-US" sz="1990" b="0" strike="noStrike" spc="-1" dirty="0">
                <a:latin typeface="Roboto Sla"/>
              </a:rPr>
              <a:t> </a:t>
            </a:r>
            <a:r>
              <a:rPr lang="en-US" altLang="en-US" sz="1990" b="0" strike="noStrike" spc="-1" dirty="0" err="1">
                <a:latin typeface="Roboto Sla"/>
              </a:rPr>
              <a:t>toán</a:t>
            </a:r>
            <a:r>
              <a:rPr lang="en-US" altLang="en-US" sz="1990" b="0" strike="noStrike" spc="-1" dirty="0">
                <a:latin typeface="Roboto Sla"/>
              </a:rPr>
              <a:t> Update </a:t>
            </a:r>
            <a:r>
              <a:rPr lang="en-US" altLang="en-US" sz="1990" b="0" strike="noStrike" spc="-1" dirty="0" err="1">
                <a:latin typeface="Roboto Sla"/>
              </a:rPr>
              <a:t>cho</a:t>
            </a:r>
            <a:r>
              <a:rPr lang="en-US" altLang="en-US" sz="1990" b="0" strike="noStrike" spc="-1" dirty="0">
                <a:latin typeface="Roboto Sla"/>
              </a:rPr>
              <a:t> Value </a:t>
            </a:r>
            <a:r>
              <a:rPr lang="en-US" altLang="en-US" sz="1990" b="0" strike="noStrike" spc="-1" dirty="0" err="1">
                <a:latin typeface="Roboto Sla"/>
              </a:rPr>
              <a:t>và</a:t>
            </a:r>
            <a:r>
              <a:rPr lang="en-US" altLang="en-US" sz="1990" b="0" strike="noStrike" spc="-1" dirty="0">
                <a:latin typeface="Roboto Sla"/>
              </a:rPr>
              <a:t> lazy </a:t>
            </a:r>
          </a:p>
          <a:p>
            <a:pPr marL="914400" lvl="1" indent="-342900">
              <a:lnSpc>
                <a:spcPct val="115000"/>
              </a:lnSpc>
              <a:buClr>
                <a:srgbClr val="263238"/>
              </a:buClr>
              <a:buFont typeface="Arial" panose="020B0604020202020204" pitchFamily="34" charset="0"/>
              <a:buChar char="•"/>
            </a:pPr>
            <a:r>
              <a:rPr lang="en-US" altLang="en-US" sz="1990" b="0" strike="noStrike" spc="-1" dirty="0" err="1">
                <a:latin typeface="Roboto Sla"/>
              </a:rPr>
              <a:t>Cập</a:t>
            </a:r>
            <a:r>
              <a:rPr lang="en-US" altLang="en-US" sz="1990" b="0" strike="noStrike" spc="-1" dirty="0">
                <a:latin typeface="Roboto Sla"/>
              </a:rPr>
              <a:t> </a:t>
            </a:r>
            <a:r>
              <a:rPr lang="en-US" altLang="en-US" sz="1990" b="0" strike="noStrike" spc="-1" dirty="0" err="1">
                <a:latin typeface="Roboto Sla"/>
              </a:rPr>
              <a:t>nhật</a:t>
            </a:r>
            <a:r>
              <a:rPr lang="en-US" altLang="en-US" sz="1990" b="0" strike="noStrike" spc="-1" dirty="0">
                <a:latin typeface="Roboto Sla"/>
              </a:rPr>
              <a:t> node cha (</a:t>
            </a:r>
            <a:r>
              <a:rPr lang="en-US" altLang="en-US" sz="1990" b="0" strike="noStrike" spc="-1" dirty="0" err="1">
                <a:latin typeface="Roboto Sla"/>
              </a:rPr>
              <a:t>nếu</a:t>
            </a:r>
            <a:r>
              <a:rPr lang="en-US" altLang="en-US" sz="1990" b="0" strike="noStrike" spc="-1" dirty="0">
                <a:latin typeface="Roboto Sla"/>
              </a:rPr>
              <a:t> node </a:t>
            </a:r>
            <a:r>
              <a:rPr lang="en-US" altLang="en-US" sz="1990" b="0" strike="noStrike" spc="-1" dirty="0" err="1">
                <a:latin typeface="Roboto Sla"/>
              </a:rPr>
              <a:t>không</a:t>
            </a:r>
            <a:r>
              <a:rPr lang="en-US" altLang="en-US" sz="1990" b="0" strike="noStrike" spc="-1" dirty="0">
                <a:latin typeface="Roboto Sla"/>
              </a:rPr>
              <a:t> </a:t>
            </a:r>
            <a:r>
              <a:rPr lang="en-US" altLang="en-US" sz="1990" b="0" strike="noStrike" spc="-1" dirty="0" err="1">
                <a:latin typeface="Roboto Sla"/>
              </a:rPr>
              <a:t>phải</a:t>
            </a:r>
            <a:r>
              <a:rPr lang="en-US" altLang="en-US" sz="1990" b="0" strike="noStrike" spc="-1" dirty="0">
                <a:latin typeface="Roboto Sla"/>
              </a:rPr>
              <a:t> </a:t>
            </a:r>
            <a:r>
              <a:rPr lang="en-US" altLang="en-US" sz="1990" b="0" strike="noStrike" spc="-1" dirty="0" err="1">
                <a:latin typeface="Roboto Sla"/>
              </a:rPr>
              <a:t>gốc</a:t>
            </a:r>
            <a:r>
              <a:rPr lang="en-US" altLang="en-US" sz="1990" b="0" strike="noStrike" spc="-1" dirty="0">
                <a:latin typeface="Roboto Sla"/>
              </a:rPr>
              <a:t>)</a:t>
            </a:r>
            <a:endParaRPr lang="en-US" sz="1990" b="0" strike="noStrike" spc="-1" dirty="0">
              <a:latin typeface="Roboto Sla"/>
            </a:endParaRPr>
          </a:p>
          <a:p>
            <a:pPr marL="457200">
              <a:lnSpc>
                <a:spcPct val="115000"/>
              </a:lnSpc>
              <a:tabLst>
                <a:tab pos="0" algn="l"/>
              </a:tabLst>
            </a:pPr>
            <a:endParaRPr lang="en-US" sz="1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5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animEffect transition="in" filter="fade">
                                      <p:cBhvr>
                                        <p:cTn id="7" dur="500"/>
                                        <p:tgtEl>
                                          <p:spTgt spid="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xEl>
                                              <p:pRg st="1" end="1"/>
                                            </p:txEl>
                                          </p:spTgt>
                                        </p:tgtEl>
                                        <p:attrNameLst>
                                          <p:attrName>style.visibility</p:attrName>
                                        </p:attrNameLst>
                                      </p:cBhvr>
                                      <p:to>
                                        <p:strVal val="visible"/>
                                      </p:to>
                                    </p:set>
                                    <p:animEffect transition="in" filter="fade">
                                      <p:cBhvr>
                                        <p:cTn id="12" dur="500"/>
                                        <p:tgtEl>
                                          <p:spTgt spid="349">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animEffect transition="in" filter="fade">
                                      <p:cBhvr>
                                        <p:cTn id="15" dur="500"/>
                                        <p:tgtEl>
                                          <p:spTgt spid="34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9">
                                            <p:txEl>
                                              <p:pRg st="4" end="4"/>
                                            </p:txEl>
                                          </p:spTgt>
                                        </p:tgtEl>
                                        <p:attrNameLst>
                                          <p:attrName>style.visibility</p:attrName>
                                        </p:attrNameLst>
                                      </p:cBhvr>
                                      <p:to>
                                        <p:strVal val="visible"/>
                                      </p:to>
                                    </p:set>
                                    <p:animEffect transition="in" filter="fade">
                                      <p:cBhvr>
                                        <p:cTn id="20" dur="500"/>
                                        <p:tgtEl>
                                          <p:spTgt spid="34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9">
                                            <p:txEl>
                                              <p:pRg st="5" end="5"/>
                                            </p:txEl>
                                          </p:spTgt>
                                        </p:tgtEl>
                                        <p:attrNameLst>
                                          <p:attrName>style.visibility</p:attrName>
                                        </p:attrNameLst>
                                      </p:cBhvr>
                                      <p:to>
                                        <p:strVal val="visible"/>
                                      </p:to>
                                    </p:set>
                                    <p:animEffect transition="in" filter="fade">
                                      <p:cBhvr>
                                        <p:cTn id="25" dur="500"/>
                                        <p:tgtEl>
                                          <p:spTgt spid="34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49">
                                            <p:txEl>
                                              <p:pRg st="6" end="6"/>
                                            </p:txEl>
                                          </p:spTgt>
                                        </p:tgtEl>
                                        <p:attrNameLst>
                                          <p:attrName>style.visibility</p:attrName>
                                        </p:attrNameLst>
                                      </p:cBhvr>
                                      <p:to>
                                        <p:strVal val="visible"/>
                                      </p:to>
                                    </p:set>
                                    <p:animEffect transition="in" filter="fade">
                                      <p:cBhvr>
                                        <p:cTn id="28" dur="500"/>
                                        <p:tgtEl>
                                          <p:spTgt spid="34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49">
                                            <p:txEl>
                                              <p:pRg st="7" end="7"/>
                                            </p:txEl>
                                          </p:spTgt>
                                        </p:tgtEl>
                                        <p:attrNameLst>
                                          <p:attrName>style.visibility</p:attrName>
                                        </p:attrNameLst>
                                      </p:cBhvr>
                                      <p:to>
                                        <p:strVal val="visible"/>
                                      </p:to>
                                    </p:set>
                                    <p:animEffect transition="in" filter="fade">
                                      <p:cBhvr>
                                        <p:cTn id="31" dur="500"/>
                                        <p:tgtEl>
                                          <p:spTgt spid="34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1332</Words>
  <Application>Microsoft Office PowerPoint</Application>
  <PresentationFormat>Custom</PresentationFormat>
  <Paragraphs>212</Paragraphs>
  <Slides>18</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18</vt:i4>
      </vt:variant>
    </vt:vector>
  </HeadingPairs>
  <TitlesOfParts>
    <vt:vector size="31" baseType="lpstr">
      <vt:lpstr>Arial</vt:lpstr>
      <vt:lpstr>Calibri</vt:lpstr>
      <vt:lpstr>Roboto Sla</vt:lpstr>
      <vt:lpstr>Roboto Slab</vt:lpstr>
      <vt:lpstr>Söhne</vt:lpstr>
      <vt:lpstr>Source Sans Pro</vt:lpstr>
      <vt:lpstr>Symbol</vt:lpstr>
      <vt:lpstr>Times New Roman</vt:lpstr>
      <vt:lpstr>Wingdings</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Vì sao người ta có nhu cầu phát minh ra cây phân đoạn cập nhật trễ?</vt:lpstr>
      <vt:lpstr>PowerPoint Presentation</vt:lpstr>
      <vt:lpstr>PowerPoint Presentation</vt:lpstr>
      <vt:lpstr>PowerPoint Presentation</vt:lpstr>
      <vt:lpstr>PowerPoint Presentation</vt:lpstr>
      <vt:lpstr>PowerPoint Presentation</vt:lpstr>
      <vt:lpstr>PowerPoint Presentation</vt:lpstr>
      <vt:lpstr>V. Ứng dụng của cây phân đoạn cập nhật trễ</vt:lpstr>
      <vt:lpstr>V. Ứng dụng của cây phân đoạn cập nhật trễ</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Bùi Đình Quân</cp:lastModifiedBy>
  <cp:revision>24</cp:revision>
  <dcterms:created xsi:type="dcterms:W3CDTF">2022-05-24T06:39:51Z</dcterms:created>
  <dcterms:modified xsi:type="dcterms:W3CDTF">2023-05-09T10:43:22Z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