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40288" cy="42840275"/>
  <p:notesSz cx="1407160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37">
          <p15:clr>
            <a:srgbClr val="A4A3A4"/>
          </p15:clr>
        </p15:guide>
        <p15:guide id="2" pos="464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0T7FUAfTZgsSkvxYISz9hw7Hy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7A8EEF-BB97-406D-B298-C43FACEAD577}">
  <a:tblStyle styleId="{447A8EEF-BB97-406D-B298-C43FACEAD57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796" y="-3700"/>
      </p:cViewPr>
      <p:guideLst>
        <p:guide orient="horz" pos="6137"/>
        <p:guide pos="46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6097588" cy="10080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849"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849"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849"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849"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849"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849"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849"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849"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7970838" y="0"/>
            <a:ext cx="6097587" cy="10080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849"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849"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849"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849"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849"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849"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849"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849"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641850" y="2513013"/>
            <a:ext cx="4787900"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406525" y="9675813"/>
            <a:ext cx="11258550" cy="79152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9096038"/>
            <a:ext cx="6097588" cy="100806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849"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849"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849"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849"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849"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849"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849"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849"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7970838" y="19096038"/>
            <a:ext cx="6097587" cy="100806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4641850" y="2513013"/>
            <a:ext cx="4787900" cy="6784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1406525" y="9675813"/>
            <a:ext cx="11258550" cy="7915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7970838" y="19096038"/>
            <a:ext cx="6097587" cy="100806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9319589" y="484060"/>
            <a:ext cx="18780090" cy="145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483" b="1" i="0">
                <a:solidFill>
                  <a:srgbClr val="3A383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1512697" y="9853264"/>
            <a:ext cx="27228541"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3849"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69045" y="13280486"/>
            <a:ext cx="25715845" cy="68480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4538090" y="23990555"/>
            <a:ext cx="21177754"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3849">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319589" y="484060"/>
            <a:ext cx="18780090" cy="145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483" b="1" i="0">
                <a:solidFill>
                  <a:srgbClr val="3A383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1512696" y="9853264"/>
            <a:ext cx="13160461"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15580776" y="9853264"/>
            <a:ext cx="13160461" cy="27699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3849">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319589" y="484060"/>
            <a:ext cx="18780090" cy="1459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483" b="1" i="0">
                <a:solidFill>
                  <a:srgbClr val="3A383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3849">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7"/>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3849">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9319589" y="484060"/>
            <a:ext cx="18780090" cy="68480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50" b="1" i="0" u="none" strike="noStrike" cap="none">
                <a:solidFill>
                  <a:srgbClr val="3A38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512697" y="9853264"/>
            <a:ext cx="27228541"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2"/>
          <p:cNvSpPr txBox="1">
            <a:spLocks noGrp="1"/>
          </p:cNvSpPr>
          <p:nvPr>
            <p:ph type="ftr" idx="11"/>
          </p:nvPr>
        </p:nvSpPr>
        <p:spPr>
          <a:xfrm>
            <a:off x="10286338" y="39841459"/>
            <a:ext cx="9681259" cy="592342"/>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384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512696" y="39841459"/>
            <a:ext cx="6958404" cy="59234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84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849"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1782833" y="39841459"/>
            <a:ext cx="6958404" cy="59234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3849" b="0" i="0" u="none" strike="noStrike" cap="none">
                <a:solidFill>
                  <a:srgbClr val="888888"/>
                </a:solidFill>
                <a:latin typeface="Calibri"/>
                <a:ea typeface="Calibri"/>
                <a:cs typeface="Calibri"/>
                <a:sym typeface="Calibri"/>
              </a:defRPr>
            </a:lvl1pPr>
            <a:lvl2pPr marL="0" marR="0" lvl="1" indent="0" algn="r" rtl="0">
              <a:spcBef>
                <a:spcPts val="0"/>
              </a:spcBef>
              <a:buNone/>
              <a:defRPr sz="3849" b="0" i="0" u="none" strike="noStrike" cap="none">
                <a:solidFill>
                  <a:srgbClr val="888888"/>
                </a:solidFill>
                <a:latin typeface="Calibri"/>
                <a:ea typeface="Calibri"/>
                <a:cs typeface="Calibri"/>
                <a:sym typeface="Calibri"/>
              </a:defRPr>
            </a:lvl2pPr>
            <a:lvl3pPr marL="0" marR="0" lvl="2" indent="0" algn="r" rtl="0">
              <a:spcBef>
                <a:spcPts val="0"/>
              </a:spcBef>
              <a:buNone/>
              <a:defRPr sz="3849" b="0" i="0" u="none" strike="noStrike" cap="none">
                <a:solidFill>
                  <a:srgbClr val="888888"/>
                </a:solidFill>
                <a:latin typeface="Calibri"/>
                <a:ea typeface="Calibri"/>
                <a:cs typeface="Calibri"/>
                <a:sym typeface="Calibri"/>
              </a:defRPr>
            </a:lvl3pPr>
            <a:lvl4pPr marL="0" marR="0" lvl="3" indent="0" algn="r" rtl="0">
              <a:spcBef>
                <a:spcPts val="0"/>
              </a:spcBef>
              <a:buNone/>
              <a:defRPr sz="3849" b="0" i="0" u="none" strike="noStrike" cap="none">
                <a:solidFill>
                  <a:srgbClr val="888888"/>
                </a:solidFill>
                <a:latin typeface="Calibri"/>
                <a:ea typeface="Calibri"/>
                <a:cs typeface="Calibri"/>
                <a:sym typeface="Calibri"/>
              </a:defRPr>
            </a:lvl4pPr>
            <a:lvl5pPr marL="0" marR="0" lvl="4" indent="0" algn="r" rtl="0">
              <a:spcBef>
                <a:spcPts val="0"/>
              </a:spcBef>
              <a:buNone/>
              <a:defRPr sz="3849" b="0" i="0" u="none" strike="noStrike" cap="none">
                <a:solidFill>
                  <a:srgbClr val="888888"/>
                </a:solidFill>
                <a:latin typeface="Calibri"/>
                <a:ea typeface="Calibri"/>
                <a:cs typeface="Calibri"/>
                <a:sym typeface="Calibri"/>
              </a:defRPr>
            </a:lvl5pPr>
            <a:lvl6pPr marL="0" marR="0" lvl="5" indent="0" algn="r" rtl="0">
              <a:spcBef>
                <a:spcPts val="0"/>
              </a:spcBef>
              <a:buNone/>
              <a:defRPr sz="3849" b="0" i="0" u="none" strike="noStrike" cap="none">
                <a:solidFill>
                  <a:srgbClr val="888888"/>
                </a:solidFill>
                <a:latin typeface="Calibri"/>
                <a:ea typeface="Calibri"/>
                <a:cs typeface="Calibri"/>
                <a:sym typeface="Calibri"/>
              </a:defRPr>
            </a:lvl6pPr>
            <a:lvl7pPr marL="0" marR="0" lvl="6" indent="0" algn="r" rtl="0">
              <a:spcBef>
                <a:spcPts val="0"/>
              </a:spcBef>
              <a:buNone/>
              <a:defRPr sz="3849" b="0" i="0" u="none" strike="noStrike" cap="none">
                <a:solidFill>
                  <a:srgbClr val="888888"/>
                </a:solidFill>
                <a:latin typeface="Calibri"/>
                <a:ea typeface="Calibri"/>
                <a:cs typeface="Calibri"/>
                <a:sym typeface="Calibri"/>
              </a:defRPr>
            </a:lvl7pPr>
            <a:lvl8pPr marL="0" marR="0" lvl="7" indent="0" algn="r" rtl="0">
              <a:spcBef>
                <a:spcPts val="0"/>
              </a:spcBef>
              <a:buNone/>
              <a:defRPr sz="3849" b="0" i="0" u="none" strike="noStrike" cap="none">
                <a:solidFill>
                  <a:srgbClr val="888888"/>
                </a:solidFill>
                <a:latin typeface="Calibri"/>
                <a:ea typeface="Calibri"/>
                <a:cs typeface="Calibri"/>
                <a:sym typeface="Calibri"/>
              </a:defRPr>
            </a:lvl8pPr>
            <a:lvl9pPr marL="0" marR="0" lvl="8" indent="0" algn="r" rtl="0">
              <a:spcBef>
                <a:spcPts val="0"/>
              </a:spcBef>
              <a:buNone/>
              <a:defRPr sz="384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nttuan8.com/bai-9-transfer-learning-va-data-augmentation/#Feature_extractor"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eg"/><Relationship Id="rId5" Type="http://schemas.openxmlformats.org/officeDocument/2006/relationships/image" Target="../media/image1.png"/><Relationship Id="rId10" Type="http://schemas.openxmlformats.org/officeDocument/2006/relationships/image" Target="../media/image6.jpg"/><Relationship Id="rId4" Type="http://schemas.openxmlformats.org/officeDocument/2006/relationships/hyperlink" Target="https://nttuan8.com/bai-7-gioi-thieu-keras-va-bai-toan-phan-loai-anh/#Xay_dung_model"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txBox="1">
            <a:spLocks noGrp="1"/>
          </p:cNvSpPr>
          <p:nvPr>
            <p:ph type="title"/>
          </p:nvPr>
        </p:nvSpPr>
        <p:spPr>
          <a:xfrm>
            <a:off x="3798082" y="545369"/>
            <a:ext cx="22646207" cy="4465731"/>
          </a:xfrm>
          <a:prstGeom prst="rect">
            <a:avLst/>
          </a:prstGeom>
          <a:noFill/>
          <a:ln>
            <a:noFill/>
          </a:ln>
        </p:spPr>
        <p:txBody>
          <a:bodyPr spcFirstLastPara="1" wrap="square" lIns="0" tIns="190775" rIns="0" bIns="0" anchor="t" anchorCtr="0">
            <a:spAutoFit/>
          </a:bodyPr>
          <a:lstStyle/>
          <a:p>
            <a:pPr marL="27061" marR="10825" lvl="0" algn="ctr">
              <a:lnSpc>
                <a:spcPct val="155939"/>
              </a:lnSpc>
            </a:pPr>
            <a:r>
              <a:rPr lang="en-US" sz="5600">
                <a:latin typeface="Times New Roman" panose="02020603050405020304" pitchFamily="18" charset="0"/>
                <a:cs typeface="Times New Roman" panose="02020603050405020304" pitchFamily="18" charset="0"/>
              </a:rPr>
              <a:t>NGHIÊN CỨU HỌC SÂU HỒI QUY RNN ỨNG DỤNG NHẬN DIỆN HÀNH VI CON NGƯỜI BẰNG MEDIAPIPE POSE VÀ LSTM MODEL</a:t>
            </a:r>
            <a:br>
              <a:rPr lang="en-US" sz="1800">
                <a:latin typeface="Times New Roman"/>
                <a:ea typeface="Times New Roman"/>
                <a:cs typeface="Times New Roman"/>
                <a:sym typeface="Times New Roman"/>
              </a:rPr>
            </a:br>
            <a:endParaRPr sz="6600">
              <a:latin typeface="Times New Roman"/>
              <a:ea typeface="Times New Roman"/>
              <a:cs typeface="Times New Roman"/>
              <a:sym typeface="Times New Roman"/>
            </a:endParaRPr>
          </a:p>
        </p:txBody>
      </p:sp>
      <p:sp>
        <p:nvSpPr>
          <p:cNvPr id="49" name="Google Shape;49;p1"/>
          <p:cNvSpPr txBox="1"/>
          <p:nvPr/>
        </p:nvSpPr>
        <p:spPr>
          <a:xfrm>
            <a:off x="4299744" y="3921155"/>
            <a:ext cx="21640800" cy="1529448"/>
          </a:xfrm>
          <a:prstGeom prst="rect">
            <a:avLst/>
          </a:prstGeom>
          <a:noFill/>
          <a:ln>
            <a:noFill/>
          </a:ln>
        </p:spPr>
        <p:txBody>
          <a:bodyPr spcFirstLastPara="1" wrap="square" lIns="0" tIns="276025" rIns="0" bIns="0" anchor="t" anchorCtr="0">
            <a:spAutoFit/>
          </a:bodyPr>
          <a:lstStyle/>
          <a:p>
            <a:pPr marL="54125" marR="0" lvl="0" indent="0" algn="ctr" rtl="0">
              <a:spcBef>
                <a:spcPts val="0"/>
              </a:spcBef>
              <a:spcAft>
                <a:spcPts val="0"/>
              </a:spcAft>
              <a:buNone/>
            </a:pPr>
            <a:r>
              <a:rPr lang="en-US" sz="3600" b="0" i="0" u="none" strike="noStrike" cap="none">
                <a:solidFill>
                  <a:schemeClr val="dk1"/>
                </a:solidFill>
                <a:latin typeface="Times New Roman"/>
                <a:ea typeface="Times New Roman"/>
                <a:cs typeface="Times New Roman"/>
                <a:sym typeface="Times New Roman"/>
              </a:rPr>
              <a:t>Bùi Anh Tuấn</a:t>
            </a:r>
            <a:r>
              <a:rPr lang="vi-VN" sz="3600" b="0" i="0" u="none" strike="noStrike" cap="none" baseline="30000">
                <a:solidFill>
                  <a:schemeClr val="dk1"/>
                </a:solidFill>
                <a:latin typeface="Times New Roman"/>
                <a:ea typeface="Times New Roman"/>
                <a:cs typeface="Times New Roman"/>
                <a:sym typeface="Times New Roman"/>
              </a:rPr>
              <a:t>1</a:t>
            </a:r>
          </a:p>
          <a:p>
            <a:pPr marL="294980" marR="0" lvl="0" indent="-205674" algn="ctr" rtl="0">
              <a:lnSpc>
                <a:spcPct val="122821"/>
              </a:lnSpc>
              <a:spcBef>
                <a:spcPts val="1289"/>
              </a:spcBef>
              <a:spcAft>
                <a:spcPts val="0"/>
              </a:spcAft>
              <a:buClr>
                <a:schemeClr val="dk1"/>
              </a:buClr>
              <a:buSzPts val="1867"/>
              <a:buFont typeface="Times New Roman"/>
              <a:buAutoNum type="arabicPlain"/>
            </a:pPr>
            <a:r>
              <a:rPr lang="vi-VN" sz="2800" b="0" i="1" u="none" strike="noStrike" cap="none">
                <a:solidFill>
                  <a:schemeClr val="dk1"/>
                </a:solidFill>
                <a:latin typeface="Times New Roman"/>
                <a:ea typeface="Times New Roman"/>
                <a:cs typeface="Times New Roman"/>
                <a:sym typeface="Times New Roman"/>
              </a:rPr>
              <a:t>Khoa Công ngệ thông tin, Trường Đại học Công nghiệp Hà Nội, Việt Nam</a:t>
            </a:r>
            <a:endParaRPr lang="vi-VN" sz="2800" b="0" i="0" u="none" strike="noStrike" cap="none">
              <a:solidFill>
                <a:schemeClr val="dk1"/>
              </a:solidFill>
              <a:latin typeface="Times New Roman"/>
              <a:ea typeface="Times New Roman"/>
              <a:cs typeface="Times New Roman"/>
              <a:sym typeface="Times New Roman"/>
            </a:endParaRPr>
          </a:p>
        </p:txBody>
      </p:sp>
      <p:sp>
        <p:nvSpPr>
          <p:cNvPr id="50" name="Google Shape;50;p1"/>
          <p:cNvSpPr/>
          <p:nvPr/>
        </p:nvSpPr>
        <p:spPr>
          <a:xfrm>
            <a:off x="1178486" y="6005891"/>
            <a:ext cx="27567433" cy="243564"/>
          </a:xfrm>
          <a:custGeom>
            <a:avLst/>
            <a:gdLst/>
            <a:ahLst/>
            <a:cxnLst/>
            <a:rect l="l" t="t" r="r" b="b"/>
            <a:pathLst>
              <a:path w="12936855" h="114300" extrusionOk="0">
                <a:moveTo>
                  <a:pt x="12917337" y="0"/>
                </a:moveTo>
                <a:lnTo>
                  <a:pt x="19007" y="0"/>
                </a:lnTo>
                <a:lnTo>
                  <a:pt x="11609" y="1493"/>
                </a:lnTo>
                <a:lnTo>
                  <a:pt x="5567" y="5567"/>
                </a:lnTo>
                <a:lnTo>
                  <a:pt x="1493" y="11609"/>
                </a:lnTo>
                <a:lnTo>
                  <a:pt x="0" y="19007"/>
                </a:lnTo>
                <a:lnTo>
                  <a:pt x="0" y="95036"/>
                </a:lnTo>
                <a:lnTo>
                  <a:pt x="1493" y="102434"/>
                </a:lnTo>
                <a:lnTo>
                  <a:pt x="5567" y="108476"/>
                </a:lnTo>
                <a:lnTo>
                  <a:pt x="11609" y="112550"/>
                </a:lnTo>
                <a:lnTo>
                  <a:pt x="19007" y="114044"/>
                </a:lnTo>
                <a:lnTo>
                  <a:pt x="12917337" y="114044"/>
                </a:lnTo>
                <a:lnTo>
                  <a:pt x="12924735" y="112550"/>
                </a:lnTo>
                <a:lnTo>
                  <a:pt x="12930777" y="108476"/>
                </a:lnTo>
                <a:lnTo>
                  <a:pt x="12934851" y="102434"/>
                </a:lnTo>
                <a:lnTo>
                  <a:pt x="12936344" y="95036"/>
                </a:lnTo>
                <a:lnTo>
                  <a:pt x="12936344" y="19007"/>
                </a:lnTo>
                <a:lnTo>
                  <a:pt x="12934851" y="11609"/>
                </a:lnTo>
                <a:lnTo>
                  <a:pt x="12930777" y="5567"/>
                </a:lnTo>
                <a:lnTo>
                  <a:pt x="12924735" y="1493"/>
                </a:lnTo>
                <a:lnTo>
                  <a:pt x="12917337" y="0"/>
                </a:lnTo>
                <a:close/>
              </a:path>
            </a:pathLst>
          </a:custGeom>
          <a:solidFill>
            <a:schemeClr val="accent1"/>
          </a:solidFill>
          <a:ln w="9525" cap="flat" cmpd="sng">
            <a:solidFill>
              <a:srgbClr val="8CB3E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accent1"/>
              </a:solidFill>
              <a:highlight>
                <a:srgbClr val="0000FF"/>
              </a:highlight>
              <a:latin typeface="Times New Roman"/>
              <a:ea typeface="Times New Roman"/>
              <a:cs typeface="Times New Roman"/>
              <a:sym typeface="Times New Roman"/>
            </a:endParaRPr>
          </a:p>
        </p:txBody>
      </p:sp>
      <p:sp>
        <p:nvSpPr>
          <p:cNvPr id="51" name="Google Shape;51;p1"/>
          <p:cNvSpPr/>
          <p:nvPr/>
        </p:nvSpPr>
        <p:spPr>
          <a:xfrm>
            <a:off x="1214890" y="39699000"/>
            <a:ext cx="27567433" cy="242209"/>
          </a:xfrm>
          <a:custGeom>
            <a:avLst/>
            <a:gdLst/>
            <a:ahLst/>
            <a:cxnLst/>
            <a:rect l="l" t="t" r="r" b="b"/>
            <a:pathLst>
              <a:path w="12936855" h="113665" extrusionOk="0">
                <a:moveTo>
                  <a:pt x="12917479" y="0"/>
                </a:moveTo>
                <a:lnTo>
                  <a:pt x="18865" y="0"/>
                </a:lnTo>
                <a:lnTo>
                  <a:pt x="11522" y="1481"/>
                </a:lnTo>
                <a:lnTo>
                  <a:pt x="5525" y="5523"/>
                </a:lnTo>
                <a:lnTo>
                  <a:pt x="1482" y="11519"/>
                </a:lnTo>
                <a:lnTo>
                  <a:pt x="0" y="18865"/>
                </a:lnTo>
                <a:lnTo>
                  <a:pt x="0" y="94327"/>
                </a:lnTo>
                <a:lnTo>
                  <a:pt x="1482" y="101673"/>
                </a:lnTo>
                <a:lnTo>
                  <a:pt x="5525" y="107669"/>
                </a:lnTo>
                <a:lnTo>
                  <a:pt x="11522" y="111711"/>
                </a:lnTo>
                <a:lnTo>
                  <a:pt x="18865" y="113193"/>
                </a:lnTo>
                <a:lnTo>
                  <a:pt x="12917479" y="113193"/>
                </a:lnTo>
                <a:lnTo>
                  <a:pt x="12924825" y="111711"/>
                </a:lnTo>
                <a:lnTo>
                  <a:pt x="12930821" y="107669"/>
                </a:lnTo>
                <a:lnTo>
                  <a:pt x="12934863" y="101673"/>
                </a:lnTo>
                <a:lnTo>
                  <a:pt x="12936344" y="94327"/>
                </a:lnTo>
                <a:lnTo>
                  <a:pt x="12936344" y="18865"/>
                </a:lnTo>
                <a:lnTo>
                  <a:pt x="12934863" y="11519"/>
                </a:lnTo>
                <a:lnTo>
                  <a:pt x="12930821" y="5523"/>
                </a:lnTo>
                <a:lnTo>
                  <a:pt x="12924825" y="1481"/>
                </a:lnTo>
                <a:lnTo>
                  <a:pt x="12917479" y="0"/>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latin typeface="Times New Roman"/>
              <a:ea typeface="Times New Roman"/>
              <a:cs typeface="Times New Roman"/>
              <a:sym typeface="Times New Roman"/>
            </a:endParaRPr>
          </a:p>
        </p:txBody>
      </p:sp>
      <p:sp>
        <p:nvSpPr>
          <p:cNvPr id="52" name="Google Shape;52;p1"/>
          <p:cNvSpPr txBox="1"/>
          <p:nvPr/>
        </p:nvSpPr>
        <p:spPr>
          <a:xfrm>
            <a:off x="1122764" y="8286111"/>
            <a:ext cx="8308253" cy="4382349"/>
          </a:xfrm>
          <a:prstGeom prst="rect">
            <a:avLst/>
          </a:prstGeom>
          <a:noFill/>
          <a:ln>
            <a:noFill/>
          </a:ln>
        </p:spPr>
        <p:txBody>
          <a:bodyPr spcFirstLastPara="1" wrap="square" lIns="0" tIns="35175" rIns="0" bIns="0" anchor="t" anchorCtr="0">
            <a:spAutoFit/>
          </a:bodyPr>
          <a:lstStyle/>
          <a:p>
            <a:pPr lvl="0" algn="just">
              <a:lnSpc>
                <a:spcPct val="107000"/>
              </a:lnSpc>
            </a:pPr>
            <a:r>
              <a:rPr lang="en-US" sz="3300" b="1">
                <a:latin typeface="Times New Roman" panose="02020603050405020304" pitchFamily="18" charset="0"/>
                <a:cs typeface="Times New Roman" panose="02020603050405020304" pitchFamily="18" charset="0"/>
              </a:rPr>
              <a:t>Neural Network</a:t>
            </a:r>
            <a:r>
              <a:rPr lang="en-US" sz="3300">
                <a:latin typeface="Times New Roman" panose="02020603050405020304" pitchFamily="18" charset="0"/>
                <a:cs typeface="Times New Roman" panose="02020603050405020304" pitchFamily="18" charset="0"/>
              </a:rPr>
              <a:t> bao gồm 3 phần chính là Input layer, Hidden layer và Output layer, ta có thể thấy là đầu vào và đầu ra của mạng neuron này là độc lập với nhau</a:t>
            </a:r>
          </a:p>
          <a:p>
            <a:pPr lvl="0" algn="just">
              <a:lnSpc>
                <a:spcPct val="107000"/>
              </a:lnSpc>
            </a:pPr>
            <a:r>
              <a:rPr lang="en-US" sz="3300" b="1">
                <a:latin typeface="Times New Roman" panose="02020603050405020304" pitchFamily="18" charset="0"/>
                <a:cs typeface="Times New Roman" panose="02020603050405020304" pitchFamily="18" charset="0"/>
              </a:rPr>
              <a:t>RNN</a:t>
            </a:r>
            <a:r>
              <a:rPr lang="en-US" sz="3300">
                <a:latin typeface="Times New Roman" panose="02020603050405020304" pitchFamily="18" charset="0"/>
                <a:cs typeface="Times New Roman" panose="02020603050405020304" pitchFamily="18" charset="0"/>
              </a:rPr>
              <a:t> ra đời với ý tưởng chính là sử dụng một bộ nhớ để lưu lại thông tin từ từ những bước tính toán xử lý trước để dựa vào nó có thể đưa ra dự đoán chính xác nhất cho bước dự đoán hiện tại</a:t>
            </a:r>
            <a:endParaRPr sz="3300">
              <a:latin typeface="Times New Roman" panose="02020603050405020304" pitchFamily="18" charset="0"/>
              <a:cs typeface="Times New Roman" panose="02020603050405020304" pitchFamily="18" charset="0"/>
            </a:endParaRPr>
          </a:p>
        </p:txBody>
      </p:sp>
      <p:sp>
        <p:nvSpPr>
          <p:cNvPr id="53" name="Google Shape;53;p1"/>
          <p:cNvSpPr/>
          <p:nvPr/>
        </p:nvSpPr>
        <p:spPr>
          <a:xfrm>
            <a:off x="11626827" y="7130850"/>
            <a:ext cx="17992363" cy="21802327"/>
          </a:xfrm>
          <a:custGeom>
            <a:avLst/>
            <a:gdLst/>
            <a:ahLst/>
            <a:cxnLst/>
            <a:rect l="l" t="t" r="r" b="b"/>
            <a:pathLst>
              <a:path w="8571230" h="10062845" extrusionOk="0">
                <a:moveTo>
                  <a:pt x="8333587" y="0"/>
                </a:moveTo>
                <a:lnTo>
                  <a:pt x="237591" y="0"/>
                </a:lnTo>
                <a:lnTo>
                  <a:pt x="189711" y="4827"/>
                </a:lnTo>
                <a:lnTo>
                  <a:pt x="145114" y="18672"/>
                </a:lnTo>
                <a:lnTo>
                  <a:pt x="104756" y="40579"/>
                </a:lnTo>
                <a:lnTo>
                  <a:pt x="69593" y="69593"/>
                </a:lnTo>
                <a:lnTo>
                  <a:pt x="40579" y="104756"/>
                </a:lnTo>
                <a:lnTo>
                  <a:pt x="18672" y="145114"/>
                </a:lnTo>
                <a:lnTo>
                  <a:pt x="4827" y="189711"/>
                </a:lnTo>
                <a:lnTo>
                  <a:pt x="0" y="237591"/>
                </a:lnTo>
                <a:lnTo>
                  <a:pt x="0" y="9824671"/>
                </a:lnTo>
                <a:lnTo>
                  <a:pt x="4827" y="9872551"/>
                </a:lnTo>
                <a:lnTo>
                  <a:pt x="18672" y="9917148"/>
                </a:lnTo>
                <a:lnTo>
                  <a:pt x="40579" y="9957506"/>
                </a:lnTo>
                <a:lnTo>
                  <a:pt x="69593" y="9992670"/>
                </a:lnTo>
                <a:lnTo>
                  <a:pt x="104756" y="10021683"/>
                </a:lnTo>
                <a:lnTo>
                  <a:pt x="145114" y="10043590"/>
                </a:lnTo>
                <a:lnTo>
                  <a:pt x="189711" y="10057436"/>
                </a:lnTo>
                <a:lnTo>
                  <a:pt x="237591" y="10062263"/>
                </a:lnTo>
                <a:lnTo>
                  <a:pt x="8333587" y="10062263"/>
                </a:lnTo>
                <a:lnTo>
                  <a:pt x="8381467" y="10057436"/>
                </a:lnTo>
                <a:lnTo>
                  <a:pt x="8426064" y="10043590"/>
                </a:lnTo>
                <a:lnTo>
                  <a:pt x="8466422" y="10021683"/>
                </a:lnTo>
                <a:lnTo>
                  <a:pt x="8501586" y="9992670"/>
                </a:lnTo>
                <a:lnTo>
                  <a:pt x="8530599" y="9957506"/>
                </a:lnTo>
                <a:lnTo>
                  <a:pt x="8552506" y="9917148"/>
                </a:lnTo>
                <a:lnTo>
                  <a:pt x="8566352" y="9872551"/>
                </a:lnTo>
                <a:lnTo>
                  <a:pt x="8571179" y="9824671"/>
                </a:lnTo>
                <a:lnTo>
                  <a:pt x="8571179" y="237591"/>
                </a:lnTo>
                <a:lnTo>
                  <a:pt x="8566352" y="189711"/>
                </a:lnTo>
                <a:lnTo>
                  <a:pt x="8552506" y="145114"/>
                </a:lnTo>
                <a:lnTo>
                  <a:pt x="8530599" y="104756"/>
                </a:lnTo>
                <a:lnTo>
                  <a:pt x="8501586" y="69593"/>
                </a:lnTo>
                <a:lnTo>
                  <a:pt x="8466422" y="40579"/>
                </a:lnTo>
                <a:lnTo>
                  <a:pt x="8426064" y="18672"/>
                </a:lnTo>
                <a:lnTo>
                  <a:pt x="8381467" y="4827"/>
                </a:lnTo>
                <a:lnTo>
                  <a:pt x="8333587" y="0"/>
                </a:lnTo>
                <a:close/>
              </a:path>
            </a:pathLst>
          </a:custGeom>
          <a:solidFill>
            <a:srgbClr val="93B3D7">
              <a:alpha val="4666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latin typeface="Times New Roman"/>
              <a:ea typeface="Times New Roman"/>
              <a:cs typeface="Times New Roman"/>
              <a:sym typeface="Times New Roman"/>
            </a:endParaRPr>
          </a:p>
        </p:txBody>
      </p:sp>
      <p:sp>
        <p:nvSpPr>
          <p:cNvPr id="54" name="Google Shape;54;p1"/>
          <p:cNvSpPr txBox="1"/>
          <p:nvPr/>
        </p:nvSpPr>
        <p:spPr>
          <a:xfrm>
            <a:off x="16361024" y="7359800"/>
            <a:ext cx="11145900" cy="959100"/>
          </a:xfrm>
          <a:prstGeom prst="rect">
            <a:avLst/>
          </a:prstGeom>
          <a:noFill/>
          <a:ln>
            <a:noFill/>
          </a:ln>
        </p:spPr>
        <p:txBody>
          <a:bodyPr spcFirstLastPara="1" wrap="square" lIns="0" tIns="35175" rIns="0" bIns="0" anchor="t" anchorCtr="0">
            <a:spAutoFit/>
          </a:bodyPr>
          <a:lstStyle/>
          <a:p>
            <a:pPr marL="27061" marR="0" lvl="0" indent="0" algn="l" rtl="0">
              <a:spcBef>
                <a:spcPts val="0"/>
              </a:spcBef>
              <a:spcAft>
                <a:spcPts val="0"/>
              </a:spcAft>
              <a:buNone/>
            </a:pPr>
            <a:r>
              <a:rPr lang="en-US" sz="6000" b="1">
                <a:solidFill>
                  <a:schemeClr val="accent1"/>
                </a:solidFill>
                <a:latin typeface="Times New Roman"/>
                <a:ea typeface="Times New Roman"/>
                <a:cs typeface="Times New Roman"/>
                <a:sym typeface="Times New Roman"/>
              </a:rPr>
              <a:t>Phương pháp giải bài toán</a:t>
            </a:r>
            <a:endParaRPr sz="6000">
              <a:solidFill>
                <a:schemeClr val="accent1"/>
              </a:solidFill>
              <a:latin typeface="Times New Roman"/>
              <a:ea typeface="Times New Roman"/>
              <a:cs typeface="Times New Roman"/>
              <a:sym typeface="Times New Roman"/>
            </a:endParaRPr>
          </a:p>
        </p:txBody>
      </p:sp>
      <p:sp>
        <p:nvSpPr>
          <p:cNvPr id="55" name="Google Shape;55;p1"/>
          <p:cNvSpPr txBox="1"/>
          <p:nvPr/>
        </p:nvSpPr>
        <p:spPr>
          <a:xfrm>
            <a:off x="12356311" y="8754661"/>
            <a:ext cx="16826243" cy="3072939"/>
          </a:xfrm>
          <a:prstGeom prst="rect">
            <a:avLst/>
          </a:prstGeom>
          <a:noFill/>
          <a:ln>
            <a:noFill/>
          </a:ln>
        </p:spPr>
        <p:txBody>
          <a:bodyPr spcFirstLastPara="1" wrap="square" lIns="0" tIns="25700" rIns="0" bIns="0" anchor="t" anchorCtr="0">
            <a:spAutoFit/>
          </a:bodyPr>
          <a:lstStyle/>
          <a:p>
            <a:pPr algn="just"/>
            <a:r>
              <a:rPr lang="en-US" sz="3300" b="1">
                <a:latin typeface="Times New Roman" panose="02020603050405020304" pitchFamily="18" charset="0"/>
                <a:cs typeface="Times New Roman" panose="02020603050405020304" pitchFamily="18" charset="0"/>
              </a:rPr>
              <a:t>Bài toán: </a:t>
            </a:r>
            <a:r>
              <a:rPr lang="en-US" sz="3300">
                <a:latin typeface="Times New Roman" panose="02020603050405020304" pitchFamily="18" charset="0"/>
                <a:cs typeface="Times New Roman" panose="02020603050405020304" pitchFamily="18" charset="0"/>
              </a:rPr>
              <a:t>Nhận diện hành động trong video 30s. Đây là dạng bài toán many to one trong RNN, tức nhiều input và 1 output.</a:t>
            </a:r>
          </a:p>
          <a:p>
            <a:pPr algn="just"/>
            <a:r>
              <a:rPr lang="en-US" sz="3300">
                <a:latin typeface="Times New Roman" panose="02020603050405020304" pitchFamily="18" charset="0"/>
                <a:cs typeface="Times New Roman" panose="02020603050405020304" pitchFamily="18" charset="0"/>
              </a:rPr>
              <a:t>Input ta sẽ tách video thành 30 ảnh ở mỗi giây. Các ảnh sẽ được cho qua model CNN để lấy ra các feature (</a:t>
            </a:r>
            <a:r>
              <a:rPr lang="en-US" sz="3300">
                <a:latin typeface="Times New Roman" panose="02020603050405020304" pitchFamily="18" charset="0"/>
                <a:cs typeface="Times New Roman" panose="02020603050405020304" pitchFamily="18" charset="0"/>
                <a:hlinkClick r:id="rId3"/>
              </a:rPr>
              <a:t>feature extraction</a:t>
            </a:r>
            <a:r>
              <a:rPr lang="en-US" sz="3300">
                <a:latin typeface="Times New Roman" panose="02020603050405020304" pitchFamily="18" charset="0"/>
                <a:cs typeface="Times New Roman" panose="02020603050405020304" pitchFamily="18" charset="0"/>
              </a:rPr>
              <a:t>) thành các vector có kích thước n*1. Vector tương ứng với ảnh ở giây thứ i là x</a:t>
            </a:r>
            <a:r>
              <a:rPr lang="en-US" sz="3300" baseline="-25000">
                <a:latin typeface="Times New Roman" panose="02020603050405020304" pitchFamily="18" charset="0"/>
                <a:cs typeface="Times New Roman" panose="02020603050405020304" pitchFamily="18" charset="0"/>
              </a:rPr>
              <a:t>i</a:t>
            </a:r>
            <a:endParaRPr lang="en-US" sz="3300">
              <a:latin typeface="Times New Roman" panose="02020603050405020304" pitchFamily="18" charset="0"/>
              <a:cs typeface="Times New Roman" panose="02020603050405020304" pitchFamily="18" charset="0"/>
            </a:endParaRPr>
          </a:p>
          <a:p>
            <a:pPr algn="just"/>
            <a:r>
              <a:rPr lang="en-US" sz="3300">
                <a:latin typeface="Times New Roman" panose="02020603050405020304" pitchFamily="18" charset="0"/>
                <a:cs typeface="Times New Roman" panose="02020603050405020304" pitchFamily="18" charset="0"/>
              </a:rPr>
              <a:t>Output là vector có kích thước d*1, softmax function được sử dụng như trong </a:t>
            </a:r>
            <a:r>
              <a:rPr lang="en-US" sz="3300">
                <a:latin typeface="Times New Roman" panose="02020603050405020304" pitchFamily="18" charset="0"/>
                <a:cs typeface="Times New Roman" panose="02020603050405020304" pitchFamily="18" charset="0"/>
                <a:hlinkClick r:id="rId4"/>
              </a:rPr>
              <a:t>bài phân loại ảnh</a:t>
            </a:r>
            <a:r>
              <a:rPr lang="en-US" sz="3300">
                <a:latin typeface="Times New Roman" panose="02020603050405020304" pitchFamily="18" charset="0"/>
                <a:cs typeface="Times New Roman" panose="02020603050405020304" pitchFamily="18" charset="0"/>
              </a:rPr>
              <a:t>.</a:t>
            </a:r>
          </a:p>
        </p:txBody>
      </p:sp>
      <p:sp>
        <p:nvSpPr>
          <p:cNvPr id="57" name="Google Shape;57;p1"/>
          <p:cNvSpPr txBox="1"/>
          <p:nvPr/>
        </p:nvSpPr>
        <p:spPr>
          <a:xfrm>
            <a:off x="19115474" y="29802137"/>
            <a:ext cx="3015070" cy="958855"/>
          </a:xfrm>
          <a:prstGeom prst="rect">
            <a:avLst/>
          </a:prstGeom>
          <a:noFill/>
          <a:ln>
            <a:noFill/>
          </a:ln>
        </p:spPr>
        <p:txBody>
          <a:bodyPr spcFirstLastPara="1" wrap="square" lIns="0" tIns="35175" rIns="0" bIns="0" anchor="t" anchorCtr="0">
            <a:spAutoFit/>
          </a:bodyPr>
          <a:lstStyle/>
          <a:p>
            <a:pPr marL="27061" marR="0" lvl="0" indent="0" algn="l" rtl="0">
              <a:spcBef>
                <a:spcPts val="0"/>
              </a:spcBef>
              <a:spcAft>
                <a:spcPts val="0"/>
              </a:spcAft>
              <a:buNone/>
            </a:pPr>
            <a:r>
              <a:rPr lang="en-US" sz="6000" b="1" u="none">
                <a:solidFill>
                  <a:schemeClr val="accent1"/>
                </a:solidFill>
                <a:latin typeface="Times New Roman"/>
                <a:ea typeface="Times New Roman"/>
                <a:cs typeface="Times New Roman"/>
                <a:sym typeface="Times New Roman"/>
              </a:rPr>
              <a:t>Kết quả</a:t>
            </a:r>
            <a:endParaRPr sz="6000" b="1" u="none">
              <a:solidFill>
                <a:schemeClr val="accent1"/>
              </a:solidFill>
              <a:latin typeface="Times New Roman"/>
              <a:ea typeface="Times New Roman"/>
              <a:cs typeface="Times New Roman"/>
              <a:sym typeface="Times New Roman"/>
            </a:endParaRPr>
          </a:p>
        </p:txBody>
      </p:sp>
      <p:sp>
        <p:nvSpPr>
          <p:cNvPr id="58" name="Google Shape;58;p1"/>
          <p:cNvSpPr/>
          <p:nvPr/>
        </p:nvSpPr>
        <p:spPr>
          <a:xfrm>
            <a:off x="11336109" y="30777731"/>
            <a:ext cx="17103635" cy="0"/>
          </a:xfrm>
          <a:custGeom>
            <a:avLst/>
            <a:gdLst/>
            <a:ahLst/>
            <a:cxnLst/>
            <a:rect l="l" t="t" r="r" b="b"/>
            <a:pathLst>
              <a:path w="8026400" h="120000" extrusionOk="0">
                <a:moveTo>
                  <a:pt x="0" y="0"/>
                </a:moveTo>
                <a:lnTo>
                  <a:pt x="8025994" y="0"/>
                </a:lnTo>
              </a:path>
            </a:pathLst>
          </a:custGeom>
          <a:noFill/>
          <a:ln w="571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latin typeface="Times New Roman"/>
              <a:ea typeface="Times New Roman"/>
              <a:cs typeface="Times New Roman"/>
              <a:sym typeface="Times New Roman"/>
            </a:endParaRPr>
          </a:p>
        </p:txBody>
      </p:sp>
      <p:sp>
        <p:nvSpPr>
          <p:cNvPr id="59" name="Google Shape;59;p1"/>
          <p:cNvSpPr txBox="1"/>
          <p:nvPr/>
        </p:nvSpPr>
        <p:spPr>
          <a:xfrm>
            <a:off x="21537942" y="36624444"/>
            <a:ext cx="6380153" cy="1705450"/>
          </a:xfrm>
          <a:prstGeom prst="rect">
            <a:avLst/>
          </a:prstGeom>
          <a:noFill/>
          <a:ln>
            <a:noFill/>
          </a:ln>
        </p:spPr>
        <p:txBody>
          <a:bodyPr spcFirstLastPara="1" wrap="square" lIns="0" tIns="25700" rIns="0" bIns="0" anchor="t" anchorCtr="0">
            <a:spAutoFit/>
          </a:bodyPr>
          <a:lstStyle/>
          <a:p>
            <a:pPr lvl="0" algn="ctr">
              <a:lnSpc>
                <a:spcPct val="107000"/>
              </a:lnSpc>
            </a:pPr>
            <a:r>
              <a:rPr lang="en-US" sz="3200">
                <a:solidFill>
                  <a:schemeClr val="dk1"/>
                </a:solidFill>
                <a:latin typeface="Times New Roman"/>
                <a:ea typeface="Times New Roman"/>
                <a:cs typeface="Times New Roman"/>
                <a:sym typeface="Times New Roman"/>
              </a:rPr>
              <a:t>Hình 1: Hình ảnh nhận diện hành động gắn với lable RIGHT HAND MOVE</a:t>
            </a:r>
          </a:p>
          <a:p>
            <a:pPr marL="27061" marR="10825" lvl="0" algn="ctr">
              <a:lnSpc>
                <a:spcPct val="100899"/>
              </a:lnSpc>
              <a:spcBef>
                <a:spcPts val="1002"/>
              </a:spcBef>
            </a:pPr>
            <a:endParaRPr lang="en-US" sz="3200">
              <a:solidFill>
                <a:schemeClr val="dk1"/>
              </a:solidFill>
              <a:latin typeface="Times New Roman"/>
              <a:ea typeface="Times New Roman"/>
              <a:cs typeface="Times New Roman"/>
              <a:sym typeface="Times New Roman"/>
            </a:endParaRPr>
          </a:p>
        </p:txBody>
      </p:sp>
      <p:sp>
        <p:nvSpPr>
          <p:cNvPr id="60" name="Google Shape;60;p1"/>
          <p:cNvSpPr txBox="1"/>
          <p:nvPr/>
        </p:nvSpPr>
        <p:spPr>
          <a:xfrm>
            <a:off x="12867973" y="36579370"/>
            <a:ext cx="6382707" cy="1705450"/>
          </a:xfrm>
          <a:prstGeom prst="rect">
            <a:avLst/>
          </a:prstGeom>
          <a:noFill/>
          <a:ln>
            <a:noFill/>
          </a:ln>
        </p:spPr>
        <p:txBody>
          <a:bodyPr spcFirstLastPara="1" wrap="square" lIns="0" tIns="25700" rIns="0" bIns="0" anchor="t" anchorCtr="0">
            <a:spAutoFit/>
          </a:bodyPr>
          <a:lstStyle/>
          <a:p>
            <a:pPr marL="0" marR="0" lvl="0" indent="0" algn="ctr" rtl="0">
              <a:lnSpc>
                <a:spcPct val="107000"/>
              </a:lnSpc>
              <a:spcBef>
                <a:spcPts val="0"/>
              </a:spcBef>
              <a:spcAft>
                <a:spcPts val="0"/>
              </a:spcAft>
              <a:buNone/>
            </a:pPr>
            <a:r>
              <a:rPr lang="en-US" sz="3200">
                <a:solidFill>
                  <a:schemeClr val="dk1"/>
                </a:solidFill>
                <a:latin typeface="Times New Roman"/>
                <a:ea typeface="Times New Roman"/>
                <a:cs typeface="Times New Roman"/>
                <a:sym typeface="Times New Roman"/>
              </a:rPr>
              <a:t>Hình 1: Hình ảnh nhận diện hành động gắn với lable LEFT HAND MOVE</a:t>
            </a:r>
            <a:endParaRPr sz="3200">
              <a:solidFill>
                <a:schemeClr val="dk1"/>
              </a:solidFill>
              <a:latin typeface="Times New Roman"/>
              <a:ea typeface="Times New Roman"/>
              <a:cs typeface="Times New Roman"/>
              <a:sym typeface="Times New Roman"/>
            </a:endParaRPr>
          </a:p>
          <a:p>
            <a:pPr marL="27061" marR="10825" lvl="0" indent="0" algn="ctr" rtl="0">
              <a:lnSpc>
                <a:spcPct val="100899"/>
              </a:lnSpc>
              <a:spcBef>
                <a:spcPts val="1002"/>
              </a:spcBef>
              <a:spcAft>
                <a:spcPts val="0"/>
              </a:spcAft>
              <a:buNone/>
            </a:pPr>
            <a:endParaRPr sz="3200">
              <a:solidFill>
                <a:schemeClr val="dk1"/>
              </a:solidFill>
              <a:latin typeface="Times New Roman"/>
              <a:ea typeface="Times New Roman"/>
              <a:cs typeface="Times New Roman"/>
              <a:sym typeface="Times New Roman"/>
            </a:endParaRPr>
          </a:p>
        </p:txBody>
      </p:sp>
      <p:sp>
        <p:nvSpPr>
          <p:cNvPr id="61" name="Google Shape;61;p1"/>
          <p:cNvSpPr txBox="1"/>
          <p:nvPr/>
        </p:nvSpPr>
        <p:spPr>
          <a:xfrm>
            <a:off x="1399640" y="39936737"/>
            <a:ext cx="13619310" cy="460611"/>
          </a:xfrm>
          <a:prstGeom prst="rect">
            <a:avLst/>
          </a:prstGeom>
          <a:noFill/>
          <a:ln>
            <a:noFill/>
          </a:ln>
        </p:spPr>
        <p:txBody>
          <a:bodyPr spcFirstLastPara="1" wrap="square" lIns="0" tIns="24350" rIns="0" bIns="0" anchor="t" anchorCtr="0">
            <a:spAutoFit/>
          </a:bodyPr>
          <a:lstStyle/>
          <a:p>
            <a:pPr marL="27061" marR="0" lvl="0" indent="0" algn="l" rtl="0">
              <a:lnSpc>
                <a:spcPct val="118143"/>
              </a:lnSpc>
              <a:spcBef>
                <a:spcPts val="0"/>
              </a:spcBef>
              <a:spcAft>
                <a:spcPts val="0"/>
              </a:spcAft>
              <a:buNone/>
            </a:pPr>
            <a:r>
              <a:rPr lang="en-US" sz="2877" b="1">
                <a:solidFill>
                  <a:schemeClr val="dk1"/>
                </a:solidFill>
                <a:latin typeface="Times New Roman"/>
                <a:ea typeface="Times New Roman"/>
                <a:cs typeface="Times New Roman"/>
                <a:sym typeface="Times New Roman"/>
              </a:rPr>
              <a:t>Tài liệu tham khảo</a:t>
            </a:r>
            <a:endParaRPr sz="2877">
              <a:solidFill>
                <a:schemeClr val="dk1"/>
              </a:solidFill>
              <a:latin typeface="Times New Roman"/>
              <a:ea typeface="Times New Roman"/>
              <a:cs typeface="Times New Roman"/>
              <a:sym typeface="Times New Roman"/>
            </a:endParaRPr>
          </a:p>
        </p:txBody>
      </p:sp>
      <p:sp>
        <p:nvSpPr>
          <p:cNvPr id="62" name="Google Shape;62;p1"/>
          <p:cNvSpPr txBox="1"/>
          <p:nvPr/>
        </p:nvSpPr>
        <p:spPr>
          <a:xfrm>
            <a:off x="15487733" y="40031358"/>
            <a:ext cx="13417628" cy="2847803"/>
          </a:xfrm>
          <a:prstGeom prst="rect">
            <a:avLst/>
          </a:prstGeom>
          <a:noFill/>
          <a:ln>
            <a:noFill/>
          </a:ln>
        </p:spPr>
        <p:txBody>
          <a:bodyPr spcFirstLastPara="1" wrap="square" lIns="0" tIns="24350" rIns="0" bIns="0" anchor="t" anchorCtr="0">
            <a:spAutoFit/>
          </a:bodyPr>
          <a:lstStyle/>
          <a:p>
            <a:pPr marL="27061" marR="0" lvl="0" indent="0" algn="l" rtl="0">
              <a:spcBef>
                <a:spcPts val="0"/>
              </a:spcBef>
              <a:spcAft>
                <a:spcPts val="0"/>
              </a:spcAft>
              <a:buNone/>
            </a:pPr>
            <a:r>
              <a:rPr lang="en-US" sz="2877" b="1">
                <a:solidFill>
                  <a:schemeClr val="dk1"/>
                </a:solidFill>
                <a:latin typeface="Times New Roman"/>
                <a:ea typeface="Times New Roman"/>
                <a:cs typeface="Times New Roman"/>
                <a:sym typeface="Times New Roman"/>
              </a:rPr>
              <a:t>Acknowledge	ment</a:t>
            </a:r>
            <a:endParaRPr sz="2877">
              <a:solidFill>
                <a:schemeClr val="dk1"/>
              </a:solidFill>
              <a:latin typeface="Times New Roman"/>
              <a:ea typeface="Times New Roman"/>
              <a:cs typeface="Times New Roman"/>
              <a:sym typeface="Times New Roman"/>
            </a:endParaRPr>
          </a:p>
          <a:p>
            <a:pPr marL="27061" marR="10825" lvl="0" indent="0" algn="l" rtl="0">
              <a:lnSpc>
                <a:spcPct val="150000"/>
              </a:lnSpc>
              <a:spcBef>
                <a:spcPts val="600"/>
              </a:spcBef>
              <a:spcAft>
                <a:spcPts val="0"/>
              </a:spcAft>
              <a:buNone/>
            </a:pPr>
            <a:r>
              <a:rPr lang="en-US" sz="2400">
                <a:solidFill>
                  <a:schemeClr val="dk1"/>
                </a:solidFill>
                <a:latin typeface="Times New Roman"/>
                <a:ea typeface="Times New Roman"/>
                <a:cs typeface="Times New Roman"/>
                <a:sym typeface="Times New Roman"/>
              </a:rPr>
              <a:t>Trường Đại học Công nghiệp Hà Nội</a:t>
            </a:r>
            <a:endParaRPr sz="2400">
              <a:solidFill>
                <a:schemeClr val="dk1"/>
              </a:solidFill>
              <a:latin typeface="Times New Roman"/>
              <a:ea typeface="Times New Roman"/>
              <a:cs typeface="Times New Roman"/>
              <a:sym typeface="Times New Roman"/>
            </a:endParaRPr>
          </a:p>
          <a:p>
            <a:pPr marL="27061" marR="10825" lvl="0" indent="0" algn="l" rtl="0">
              <a:lnSpc>
                <a:spcPct val="150000"/>
              </a:lnSpc>
              <a:spcBef>
                <a:spcPts val="1200"/>
              </a:spcBef>
              <a:spcAft>
                <a:spcPts val="0"/>
              </a:spcAft>
              <a:buNone/>
            </a:pPr>
            <a:r>
              <a:rPr lang="en-US" sz="2400">
                <a:solidFill>
                  <a:schemeClr val="dk1"/>
                </a:solidFill>
                <a:latin typeface="Times New Roman"/>
                <a:ea typeface="Times New Roman"/>
                <a:cs typeface="Times New Roman"/>
                <a:sym typeface="Times New Roman"/>
              </a:rPr>
              <a:t>Khoa Công nghệ thông tin</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TS. Nguyễn Thị Mỹ Bình</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5">
            <a:alphaModFix/>
          </a:blip>
          <a:srcRect/>
          <a:stretch/>
        </p:blipFill>
        <p:spPr>
          <a:xfrm>
            <a:off x="27549075" y="58737"/>
            <a:ext cx="2588345" cy="2451436"/>
          </a:xfrm>
          <a:prstGeom prst="rect">
            <a:avLst/>
          </a:prstGeom>
          <a:noFill/>
          <a:ln>
            <a:noFill/>
          </a:ln>
        </p:spPr>
      </p:pic>
      <p:sp>
        <p:nvSpPr>
          <p:cNvPr id="64" name="Google Shape;64;p1"/>
          <p:cNvSpPr txBox="1"/>
          <p:nvPr/>
        </p:nvSpPr>
        <p:spPr>
          <a:xfrm>
            <a:off x="1091392" y="34337524"/>
            <a:ext cx="8598741" cy="5475021"/>
          </a:xfrm>
          <a:prstGeom prst="rect">
            <a:avLst/>
          </a:prstGeom>
          <a:noFill/>
          <a:ln>
            <a:noFill/>
          </a:ln>
        </p:spPr>
        <p:txBody>
          <a:bodyPr spcFirstLastPara="1" wrap="square" lIns="0" tIns="35175" rIns="0" bIns="0" anchor="t" anchorCtr="0">
            <a:spAutoFit/>
          </a:bodyPr>
          <a:lstStyle/>
          <a:p>
            <a:pPr marL="43300" marR="0" lvl="0" indent="0" algn="l" rtl="0">
              <a:spcBef>
                <a:spcPts val="0"/>
              </a:spcBef>
              <a:spcAft>
                <a:spcPts val="0"/>
              </a:spcAft>
              <a:buNone/>
            </a:pPr>
            <a:endParaRPr sz="5647">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3300"/>
              <a:buFont typeface="Arial"/>
              <a:buChar char="•"/>
            </a:pPr>
            <a:r>
              <a:rPr lang="en-US" sz="3300">
                <a:solidFill>
                  <a:schemeClr val="dk1"/>
                </a:solidFill>
                <a:latin typeface="Times New Roman"/>
                <a:ea typeface="Times New Roman"/>
                <a:cs typeface="Times New Roman"/>
                <a:sym typeface="Times New Roman"/>
              </a:rPr>
              <a:t>Tìm hiểu về bài toán nhận diện hành vi con ng</a:t>
            </a:r>
            <a:r>
              <a:rPr lang="vi-VN" sz="3300">
                <a:solidFill>
                  <a:schemeClr val="dk1"/>
                </a:solidFill>
                <a:latin typeface="Times New Roman"/>
                <a:ea typeface="Times New Roman"/>
                <a:cs typeface="Times New Roman"/>
                <a:sym typeface="Times New Roman"/>
              </a:rPr>
              <a:t>ư</a:t>
            </a:r>
            <a:r>
              <a:rPr lang="en-US" sz="3300">
                <a:solidFill>
                  <a:schemeClr val="dk1"/>
                </a:solidFill>
                <a:latin typeface="Times New Roman"/>
                <a:ea typeface="Times New Roman"/>
                <a:cs typeface="Times New Roman"/>
                <a:sym typeface="Times New Roman"/>
              </a:rPr>
              <a:t>ời bằng LSTM.</a:t>
            </a:r>
            <a:endParaRPr sz="33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3300"/>
              <a:buFont typeface="Arial"/>
              <a:buChar char="•"/>
            </a:pPr>
            <a:r>
              <a:rPr lang="en-US" sz="3300">
                <a:solidFill>
                  <a:schemeClr val="dk1"/>
                </a:solidFill>
                <a:latin typeface="Times New Roman"/>
                <a:ea typeface="Times New Roman"/>
                <a:cs typeface="Times New Roman"/>
                <a:sym typeface="Times New Roman"/>
              </a:rPr>
              <a:t>Nghiên cứu tổng quan về mạng RNN.</a:t>
            </a:r>
            <a:endParaRPr sz="33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3300"/>
              <a:buFont typeface="Arial"/>
              <a:buChar char="•"/>
            </a:pPr>
            <a:r>
              <a:rPr lang="en-US" sz="3300">
                <a:solidFill>
                  <a:schemeClr val="dk1"/>
                </a:solidFill>
                <a:latin typeface="Times New Roman"/>
                <a:ea typeface="Times New Roman"/>
                <a:cs typeface="Times New Roman"/>
                <a:sym typeface="Times New Roman"/>
              </a:rPr>
              <a:t>Nghiên cứu ngôn ngữ Python, cài đặt và đánh giá hiệu quả của mạng CNN trong giải quyết bài toán nhận diện hành vi con ng</a:t>
            </a:r>
            <a:r>
              <a:rPr lang="vi-VN" sz="3300">
                <a:solidFill>
                  <a:schemeClr val="dk1"/>
                </a:solidFill>
                <a:latin typeface="Times New Roman"/>
                <a:ea typeface="Times New Roman"/>
                <a:cs typeface="Times New Roman"/>
                <a:sym typeface="Times New Roman"/>
              </a:rPr>
              <a:t>ư</a:t>
            </a:r>
            <a:r>
              <a:rPr lang="en-US" sz="3300">
                <a:solidFill>
                  <a:schemeClr val="dk1"/>
                </a:solidFill>
                <a:latin typeface="Times New Roman"/>
                <a:ea typeface="Times New Roman"/>
                <a:cs typeface="Times New Roman"/>
                <a:sym typeface="Times New Roman"/>
              </a:rPr>
              <a:t>ời.</a:t>
            </a:r>
            <a:endParaRPr sz="3300">
              <a:solidFill>
                <a:schemeClr val="dk1"/>
              </a:solidFill>
              <a:latin typeface="Times New Roman"/>
              <a:ea typeface="Times New Roman"/>
              <a:cs typeface="Times New Roman"/>
              <a:sym typeface="Times New Roman"/>
            </a:endParaRPr>
          </a:p>
        </p:txBody>
      </p:sp>
      <p:sp>
        <p:nvSpPr>
          <p:cNvPr id="65" name="Google Shape;65;p1"/>
          <p:cNvSpPr txBox="1"/>
          <p:nvPr/>
        </p:nvSpPr>
        <p:spPr>
          <a:xfrm>
            <a:off x="18514800" y="17940013"/>
            <a:ext cx="302679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chemeClr val="accent1"/>
                </a:solidFill>
                <a:latin typeface="Times New Roman"/>
                <a:ea typeface="Times New Roman"/>
                <a:cs typeface="Times New Roman"/>
                <a:sym typeface="Times New Roman"/>
              </a:rPr>
              <a:t>Kết luận</a:t>
            </a:r>
            <a:endParaRPr sz="6000" b="1">
              <a:solidFill>
                <a:schemeClr val="accent1"/>
              </a:solidFill>
              <a:latin typeface="Times New Roman"/>
              <a:ea typeface="Times New Roman"/>
              <a:cs typeface="Times New Roman"/>
              <a:sym typeface="Times New Roman"/>
            </a:endParaRPr>
          </a:p>
        </p:txBody>
      </p:sp>
      <p:sp>
        <p:nvSpPr>
          <p:cNvPr id="66" name="Google Shape;66;p1"/>
          <p:cNvSpPr/>
          <p:nvPr/>
        </p:nvSpPr>
        <p:spPr>
          <a:xfrm>
            <a:off x="1122764" y="34970562"/>
            <a:ext cx="8598741" cy="45719"/>
          </a:xfrm>
          <a:custGeom>
            <a:avLst/>
            <a:gdLst/>
            <a:ahLst/>
            <a:cxnLst/>
            <a:rect l="l" t="t" r="r" b="b"/>
            <a:pathLst>
              <a:path w="8026400" h="120000" extrusionOk="0">
                <a:moveTo>
                  <a:pt x="0" y="0"/>
                </a:moveTo>
                <a:lnTo>
                  <a:pt x="8025994" y="0"/>
                </a:lnTo>
              </a:path>
            </a:pathLst>
          </a:custGeom>
          <a:noFill/>
          <a:ln w="323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highlight>
                <a:srgbClr val="0000FF"/>
              </a:highlight>
              <a:latin typeface="Times New Roman"/>
              <a:ea typeface="Times New Roman"/>
              <a:cs typeface="Times New Roman"/>
              <a:sym typeface="Times New Roman"/>
            </a:endParaRPr>
          </a:p>
        </p:txBody>
      </p:sp>
      <p:sp>
        <p:nvSpPr>
          <p:cNvPr id="67" name="Google Shape;67;p1"/>
          <p:cNvSpPr txBox="1"/>
          <p:nvPr/>
        </p:nvSpPr>
        <p:spPr>
          <a:xfrm>
            <a:off x="3538615" y="33581490"/>
            <a:ext cx="311174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chemeClr val="accent1"/>
                </a:solidFill>
                <a:latin typeface="Times New Roman"/>
                <a:ea typeface="Times New Roman"/>
                <a:cs typeface="Times New Roman"/>
                <a:sym typeface="Times New Roman"/>
              </a:rPr>
              <a:t>Mục tiêu</a:t>
            </a:r>
            <a:endParaRPr sz="6000" b="1">
              <a:solidFill>
                <a:schemeClr val="accent1"/>
              </a:solidFill>
              <a:latin typeface="Times New Roman"/>
              <a:ea typeface="Times New Roman"/>
              <a:cs typeface="Times New Roman"/>
              <a:sym typeface="Times New Roman"/>
            </a:endParaRPr>
          </a:p>
        </p:txBody>
      </p:sp>
      <p:sp>
        <p:nvSpPr>
          <p:cNvPr id="68" name="Google Shape;68;p1"/>
          <p:cNvSpPr/>
          <p:nvPr/>
        </p:nvSpPr>
        <p:spPr>
          <a:xfrm rot="10800000" flipH="1">
            <a:off x="942660" y="7718429"/>
            <a:ext cx="8455813" cy="140674"/>
          </a:xfrm>
          <a:custGeom>
            <a:avLst/>
            <a:gdLst/>
            <a:ahLst/>
            <a:cxnLst/>
            <a:rect l="l" t="t" r="r" b="b"/>
            <a:pathLst>
              <a:path w="8026400" h="120000" extrusionOk="0">
                <a:moveTo>
                  <a:pt x="0" y="0"/>
                </a:moveTo>
                <a:lnTo>
                  <a:pt x="8025994" y="0"/>
                </a:lnTo>
              </a:path>
            </a:pathLst>
          </a:custGeom>
          <a:noFill/>
          <a:ln w="323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highlight>
                <a:srgbClr val="0000FF"/>
              </a:highlight>
              <a:latin typeface="Times New Roman"/>
              <a:ea typeface="Times New Roman"/>
              <a:cs typeface="Times New Roman"/>
              <a:sym typeface="Times New Roman"/>
            </a:endParaRPr>
          </a:p>
        </p:txBody>
      </p:sp>
      <p:sp>
        <p:nvSpPr>
          <p:cNvPr id="69" name="Google Shape;69;p1"/>
          <p:cNvSpPr txBox="1"/>
          <p:nvPr/>
        </p:nvSpPr>
        <p:spPr>
          <a:xfrm>
            <a:off x="3380027" y="6918767"/>
            <a:ext cx="375615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chemeClr val="accent1"/>
                </a:solidFill>
                <a:latin typeface="Times New Roman"/>
                <a:ea typeface="Times New Roman"/>
                <a:cs typeface="Times New Roman"/>
                <a:sym typeface="Times New Roman"/>
              </a:rPr>
              <a:t>Tổng quan</a:t>
            </a:r>
            <a:endParaRPr sz="6000" b="1">
              <a:solidFill>
                <a:schemeClr val="accent1"/>
              </a:solidFill>
              <a:latin typeface="Times New Roman"/>
              <a:ea typeface="Times New Roman"/>
              <a:cs typeface="Times New Roman"/>
              <a:sym typeface="Times New Roman"/>
            </a:endParaRPr>
          </a:p>
        </p:txBody>
      </p:sp>
      <p:pic>
        <p:nvPicPr>
          <p:cNvPr id="70" name="Google Shape;70;p1" descr="GIỚI THIỆU KHOA CÔNG NGHỆ THÔNG TIN - ĐH CÔNG NGHIỆP HÀ NỘI"/>
          <p:cNvPicPr preferRelativeResize="0"/>
          <p:nvPr/>
        </p:nvPicPr>
        <p:blipFill rotWithShape="1">
          <a:blip r:embed="rId6">
            <a:alphaModFix/>
          </a:blip>
          <a:srcRect t="22072" b="21868"/>
          <a:stretch/>
        </p:blipFill>
        <p:spPr>
          <a:xfrm>
            <a:off x="104951" y="128552"/>
            <a:ext cx="2588345" cy="2563059"/>
          </a:xfrm>
          <a:prstGeom prst="rect">
            <a:avLst/>
          </a:prstGeom>
          <a:noFill/>
          <a:ln w="57150" cap="flat" cmpd="sng">
            <a:solidFill>
              <a:schemeClr val="dk2"/>
            </a:solidFill>
            <a:prstDash val="solid"/>
            <a:round/>
            <a:headEnd type="none" w="sm" len="sm"/>
            <a:tailEnd type="none" w="sm" len="sm"/>
          </a:ln>
        </p:spPr>
      </p:pic>
      <p:sp>
        <p:nvSpPr>
          <p:cNvPr id="71" name="Google Shape;71;p1"/>
          <p:cNvSpPr txBox="1"/>
          <p:nvPr/>
        </p:nvSpPr>
        <p:spPr>
          <a:xfrm>
            <a:off x="1214890" y="16857492"/>
            <a:ext cx="8533891" cy="17366252"/>
          </a:xfrm>
          <a:prstGeom prst="rect">
            <a:avLst/>
          </a:prstGeom>
          <a:noFill/>
          <a:ln>
            <a:noFill/>
          </a:ln>
        </p:spPr>
        <p:txBody>
          <a:bodyPr spcFirstLastPara="1" wrap="square" lIns="91425" tIns="45700" rIns="91425" bIns="45700" anchor="t" anchorCtr="0">
            <a:spAutoFit/>
          </a:bodyPr>
          <a:lstStyle/>
          <a:p>
            <a:r>
              <a:rPr lang="en-US" sz="3300" b="1">
                <a:latin typeface="Times New Roman" panose="02020603050405020304" pitchFamily="18" charset="0"/>
                <a:cs typeface="Times New Roman" panose="02020603050405020304" pitchFamily="18" charset="0"/>
              </a:rPr>
              <a:t>LSTM</a:t>
            </a:r>
            <a:r>
              <a:rPr lang="en-US" sz="3300">
                <a:latin typeface="Times New Roman" panose="02020603050405020304" pitchFamily="18" charset="0"/>
                <a:cs typeface="Times New Roman" panose="02020603050405020304" pitchFamily="18" charset="0"/>
              </a:rPr>
              <a:t> được thiết kế để tránh được vấn đề phụ thuộc xa (Long - Term dependency). Việc nhớ thông tin trong suốt thời gian dài là đặc tính mặc định của chúng, chứ ta không cần phải huấn luyện nó để có thể nhớ được. Tức là ngay nội tại của nó đã có thể ghi nhớ được mà không cần bất kì can thiệp nào.</a:t>
            </a:r>
          </a:p>
          <a:p>
            <a:r>
              <a:rPr lang="en-US" sz="3300">
                <a:latin typeface="Times New Roman" panose="02020603050405020304" pitchFamily="18" charset="0"/>
                <a:cs typeface="Times New Roman" panose="02020603050405020304" pitchFamily="18" charset="0"/>
              </a:rPr>
              <a:t>Mọi mạng hồi quy đều có dạng là một chuỗi các mô-đun lặp đi lặp lại của mạng nơ-ron. Với mạng RNN chuẩn, các mô-dun này có cấu trúc rất đơn giản, thường là một tầng tanh.</a:t>
            </a:r>
          </a:p>
          <a:p>
            <a:pPr marL="0" marR="0" lvl="0" indent="0" algn="just" rtl="0">
              <a:lnSpc>
                <a:spcPct val="107000"/>
              </a:lnSpc>
              <a:spcBef>
                <a:spcPts val="800"/>
              </a:spcBef>
              <a:spcAft>
                <a:spcPts val="0"/>
              </a:spcAft>
              <a:buNone/>
            </a:pPr>
            <a:endParaRPr sz="33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33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33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33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33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lgn="just">
              <a:lnSpc>
                <a:spcPct val="107000"/>
              </a:lnSpc>
              <a:spcBef>
                <a:spcPts val="800"/>
              </a:spcBef>
            </a:pPr>
            <a:r>
              <a:rPr lang="en-US" sz="3300" b="1">
                <a:latin typeface="Times New Roman" panose="02020603050405020304" pitchFamily="18" charset="0"/>
                <a:cs typeface="Times New Roman" panose="02020603050405020304" pitchFamily="18" charset="0"/>
              </a:rPr>
              <a:t>LSTM</a:t>
            </a:r>
            <a:r>
              <a:rPr lang="en-US" sz="3300">
                <a:latin typeface="Times New Roman" panose="02020603050405020304" pitchFamily="18" charset="0"/>
                <a:cs typeface="Times New Roman" panose="02020603050405020304" pitchFamily="18" charset="0"/>
              </a:rPr>
              <a:t> cũng có kiến trúc dạng chuỗi như vậy, nhưng các mô-đun trong nó có cấu trúc khác với mạng RNN chuẩn. Thay vì chỉ có một tầng mạng nơ-ron, chúng có tới 4 tầng tương tác với nhau một cách rất đặc biệt.</a:t>
            </a:r>
          </a:p>
          <a:p>
            <a:pPr lvl="0" algn="just">
              <a:lnSpc>
                <a:spcPct val="107000"/>
              </a:lnSpc>
              <a:spcBef>
                <a:spcPts val="800"/>
              </a:spcBef>
            </a:pPr>
            <a:r>
              <a:rPr lang="en-US" sz="3300" b="1">
                <a:solidFill>
                  <a:schemeClr val="dk1"/>
                </a:solidFill>
                <a:latin typeface="Times New Roman" panose="02020603050405020304" pitchFamily="18" charset="0"/>
                <a:ea typeface="Times New Roman"/>
                <a:cs typeface="Times New Roman" panose="02020603050405020304" pitchFamily="18" charset="0"/>
                <a:sym typeface="Times New Roman"/>
              </a:rPr>
              <a:t>K-means</a:t>
            </a:r>
            <a:r>
              <a:rPr lang="en-US" sz="3300">
                <a:solidFill>
                  <a:schemeClr val="dk1"/>
                </a:solidFill>
                <a:latin typeface="Times New Roman" panose="02020603050405020304" pitchFamily="18" charset="0"/>
                <a:ea typeface="Times New Roman"/>
                <a:cs typeface="Times New Roman" panose="02020603050405020304" pitchFamily="18" charset="0"/>
                <a:sym typeface="Times New Roman"/>
              </a:rPr>
              <a:t> là một thuật toán phân cụm dữ liệu được sử dụng rộng rãi trong machine learning và xử lý ảnh. Thuật toán này chia dữ liệu thành các nhóm (cụm) dựa trên sự tương đồng giữa các điểm dữ liệu. Trong ngữ cảnh của YOLO, K-means thường được sử dụng để tạo ra các khung hình chứa các đối tượng được dự đoán trong quá trình huấn luyện mô hình, giúp cải thiện chính xác của dự đoán.</a:t>
            </a:r>
          </a:p>
          <a:p>
            <a:pPr lvl="0" algn="just">
              <a:lnSpc>
                <a:spcPct val="107000"/>
              </a:lnSpc>
              <a:spcBef>
                <a:spcPts val="800"/>
              </a:spcBef>
            </a:pPr>
            <a:endParaRPr sz="3300">
              <a:latin typeface="Times New Roman" panose="02020603050405020304" pitchFamily="18" charset="0"/>
              <a:cs typeface="Times New Roman" panose="02020603050405020304" pitchFamily="18" charset="0"/>
            </a:endParaRPr>
          </a:p>
        </p:txBody>
      </p:sp>
      <p:sp>
        <p:nvSpPr>
          <p:cNvPr id="72" name="Google Shape;72;p1"/>
          <p:cNvSpPr txBox="1"/>
          <p:nvPr/>
        </p:nvSpPr>
        <p:spPr>
          <a:xfrm>
            <a:off x="12076492" y="15825206"/>
            <a:ext cx="16669427" cy="2631449"/>
          </a:xfrm>
          <a:prstGeom prst="rect">
            <a:avLst/>
          </a:prstGeom>
          <a:noFill/>
          <a:ln>
            <a:noFill/>
          </a:ln>
        </p:spPr>
        <p:txBody>
          <a:bodyPr spcFirstLastPara="1" wrap="square" lIns="91425" tIns="45700" rIns="91425" bIns="45700" anchor="t" anchorCtr="0">
            <a:spAutoFit/>
          </a:bodyPr>
          <a:lstStyle/>
          <a:p>
            <a:r>
              <a:rPr lang="en-US" sz="3300">
                <a:latin typeface="Times New Roman" panose="02020603050405020304" pitchFamily="18" charset="0"/>
                <a:cs typeface="Times New Roman" panose="02020603050405020304" pitchFamily="18" charset="0"/>
              </a:rPr>
              <a:t>Bước đầu tiên đạt được bằng cách sử dụng Detectron2, nó xuất ra tư thế của cơ thể sau khi quan sát một khung hình trong video.</a:t>
            </a:r>
          </a:p>
          <a:p>
            <a:r>
              <a:rPr lang="en-US" sz="3300">
                <a:latin typeface="Times New Roman" panose="02020603050405020304" pitchFamily="18" charset="0"/>
                <a:cs typeface="Times New Roman" panose="02020603050405020304" pitchFamily="18" charset="0"/>
              </a:rPr>
              <a:t>Bước thứ hai là phân tích chuyển động của cơ thể theo thời gian và đưa ra dự đoán được thực hiện bằng mạng LSTM. Đầu vào là các Keypoints từ một chuỗi khung được, đầu ra là loại hành đồng được dự đoán.</a:t>
            </a:r>
          </a:p>
        </p:txBody>
      </p:sp>
      <p:sp>
        <p:nvSpPr>
          <p:cNvPr id="73" name="Google Shape;73;p1"/>
          <p:cNvSpPr txBox="1"/>
          <p:nvPr/>
        </p:nvSpPr>
        <p:spPr>
          <a:xfrm>
            <a:off x="1284240" y="40427728"/>
            <a:ext cx="11145866" cy="234666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Vittorio Murino, “Groups and Crowds: Detection, Tracking and Behavior Analysis of People Aggregations”, trong VISIGRAPP Conference, Rome, Italy, 2016.</a:t>
            </a:r>
            <a:endParaRPr/>
          </a:p>
          <a:p>
            <a:pPr marL="342900" marR="0" lvl="0" indent="-342900" algn="l" rtl="0">
              <a:lnSpc>
                <a:spcPct val="150000"/>
              </a:lnSpc>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ODSC Medium, 2018. Overview of the YOLO Object Detection Algorithm.</a:t>
            </a:r>
            <a:endParaRPr/>
          </a:p>
          <a:p>
            <a:pPr marL="0" marR="0" lvl="0" indent="0" algn="l" rtl="0">
              <a:spcBef>
                <a:spcPts val="0"/>
              </a:spcBef>
              <a:spcAft>
                <a:spcPts val="0"/>
              </a:spcAft>
              <a:buNone/>
            </a:pPr>
            <a:endParaRPr sz="3849">
              <a:solidFill>
                <a:schemeClr val="dk1"/>
              </a:solidFill>
              <a:latin typeface="Calibri"/>
              <a:ea typeface="Calibri"/>
              <a:cs typeface="Calibri"/>
              <a:sym typeface="Calibri"/>
            </a:endParaRPr>
          </a:p>
        </p:txBody>
      </p:sp>
      <p:sp>
        <p:nvSpPr>
          <p:cNvPr id="78" name="Google Shape;78;p1"/>
          <p:cNvSpPr txBox="1"/>
          <p:nvPr/>
        </p:nvSpPr>
        <p:spPr>
          <a:xfrm>
            <a:off x="12526138" y="25968706"/>
            <a:ext cx="16379222" cy="2715960"/>
          </a:xfrm>
          <a:prstGeom prst="rect">
            <a:avLst/>
          </a:prstGeom>
          <a:noFill/>
          <a:ln>
            <a:noFill/>
          </a:ln>
        </p:spPr>
        <p:txBody>
          <a:bodyPr spcFirstLastPara="1" wrap="square" lIns="91425" tIns="45700" rIns="91425" bIns="45700" anchor="t" anchorCtr="0">
            <a:spAutoFit/>
          </a:bodyPr>
          <a:lstStyle/>
          <a:p>
            <a:pPr lvl="0" algn="just"/>
            <a:r>
              <a:rPr lang="en-US" sz="3300">
                <a:solidFill>
                  <a:schemeClr val="dk1"/>
                </a:solidFill>
                <a:latin typeface="Times New Roman"/>
                <a:ea typeface="Times New Roman"/>
                <a:cs typeface="Times New Roman"/>
                <a:sym typeface="Times New Roman"/>
              </a:rPr>
              <a:t>Các mô hình đều ấp ứng dụng cho ra kết quả khá tốt, có độ chính xác cao. Tuy nhiên, thời gian thực hiện cũng tương đối lớn, tham số nhiều, cần lượng tài nguyên không nhỏ. Bên cạnh đó, với các mô hình như LSTM, Mediapipe cần tham số ít hơn, thời gian chạy ít hơn, kết quả có mức độ chính xác tuy không cao như LSTM, Mediapipe nhưng vẫn có thể chấp nhận được.</a:t>
            </a:r>
            <a:endParaRPr/>
          </a:p>
          <a:p>
            <a:pPr marL="0" marR="0" lvl="0" indent="0" algn="just" rtl="0">
              <a:spcBef>
                <a:spcPts val="0"/>
              </a:spcBef>
              <a:spcAft>
                <a:spcPts val="0"/>
              </a:spcAft>
              <a:buNone/>
            </a:pPr>
            <a:endParaRPr sz="3849">
              <a:solidFill>
                <a:schemeClr val="dk1"/>
              </a:solidFill>
              <a:latin typeface="Calibri"/>
              <a:ea typeface="Calibri"/>
              <a:cs typeface="Calibri"/>
              <a:sym typeface="Calibri"/>
            </a:endParaRPr>
          </a:p>
        </p:txBody>
      </p:sp>
      <p:sp>
        <p:nvSpPr>
          <p:cNvPr id="79" name="Google Shape;79;p1"/>
          <p:cNvSpPr/>
          <p:nvPr/>
        </p:nvSpPr>
        <p:spPr>
          <a:xfrm rot="10800000" flipH="1">
            <a:off x="12612543" y="8270582"/>
            <a:ext cx="15309201" cy="45719"/>
          </a:xfrm>
          <a:custGeom>
            <a:avLst/>
            <a:gdLst/>
            <a:ahLst/>
            <a:cxnLst/>
            <a:rect l="l" t="t" r="r" b="b"/>
            <a:pathLst>
              <a:path w="8026400" h="120000" extrusionOk="0">
                <a:moveTo>
                  <a:pt x="0" y="0"/>
                </a:moveTo>
                <a:lnTo>
                  <a:pt x="8025994" y="0"/>
                </a:lnTo>
              </a:path>
            </a:pathLst>
          </a:custGeom>
          <a:noFill/>
          <a:ln w="323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highlight>
                <a:srgbClr val="0000FF"/>
              </a:highlight>
              <a:latin typeface="Times New Roman"/>
              <a:ea typeface="Times New Roman"/>
              <a:cs typeface="Times New Roman"/>
              <a:sym typeface="Times New Roman"/>
            </a:endParaRPr>
          </a:p>
        </p:txBody>
      </p:sp>
      <p:sp>
        <p:nvSpPr>
          <p:cNvPr id="80" name="Google Shape;80;p1"/>
          <p:cNvSpPr/>
          <p:nvPr/>
        </p:nvSpPr>
        <p:spPr>
          <a:xfrm>
            <a:off x="17611970" y="18913160"/>
            <a:ext cx="4518574" cy="69038"/>
          </a:xfrm>
          <a:custGeom>
            <a:avLst/>
            <a:gdLst/>
            <a:ahLst/>
            <a:cxnLst/>
            <a:rect l="l" t="t" r="r" b="b"/>
            <a:pathLst>
              <a:path w="8026400" h="120000" extrusionOk="0">
                <a:moveTo>
                  <a:pt x="0" y="0"/>
                </a:moveTo>
                <a:lnTo>
                  <a:pt x="8025994" y="0"/>
                </a:lnTo>
              </a:path>
            </a:pathLst>
          </a:custGeom>
          <a:noFill/>
          <a:ln w="323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202">
              <a:solidFill>
                <a:schemeClr val="dk1"/>
              </a:solidFill>
              <a:highlight>
                <a:srgbClr val="0000FF"/>
              </a:highlight>
              <a:latin typeface="Times New Roman"/>
              <a:ea typeface="Times New Roman"/>
              <a:cs typeface="Times New Roman"/>
              <a:sym typeface="Times New Roman"/>
            </a:endParaRPr>
          </a:p>
        </p:txBody>
      </p:sp>
      <p:pic>
        <p:nvPicPr>
          <p:cNvPr id="39" name="image12.png" descr="https://images.viblo.asia/full/4a1049be-e04c-482b-b8f4-775a7bd55c15.png">
            <a:extLst>
              <a:ext uri="{FF2B5EF4-FFF2-40B4-BE49-F238E27FC236}">
                <a16:creationId xmlns:a16="http://schemas.microsoft.com/office/drawing/2014/main" id="{DC04DCD9-3BD0-4E06-84CE-106021311B0D}"/>
              </a:ext>
            </a:extLst>
          </p:cNvPr>
          <p:cNvPicPr/>
          <p:nvPr/>
        </p:nvPicPr>
        <p:blipFill>
          <a:blip r:embed="rId7"/>
          <a:srcRect/>
          <a:stretch>
            <a:fillRect/>
          </a:stretch>
        </p:blipFill>
        <p:spPr>
          <a:xfrm>
            <a:off x="1567519" y="12759484"/>
            <a:ext cx="7053943" cy="3656106"/>
          </a:xfrm>
          <a:prstGeom prst="rect">
            <a:avLst/>
          </a:prstGeom>
          <a:ln/>
        </p:spPr>
      </p:pic>
      <p:pic>
        <p:nvPicPr>
          <p:cNvPr id="40" name="image28.png" descr="IMG_257">
            <a:extLst>
              <a:ext uri="{FF2B5EF4-FFF2-40B4-BE49-F238E27FC236}">
                <a16:creationId xmlns:a16="http://schemas.microsoft.com/office/drawing/2014/main" id="{93A66B75-9D6C-41B9-90ED-0A88989B1B8E}"/>
              </a:ext>
            </a:extLst>
          </p:cNvPr>
          <p:cNvPicPr/>
          <p:nvPr/>
        </p:nvPicPr>
        <p:blipFill>
          <a:blip r:embed="rId8"/>
          <a:srcRect/>
          <a:stretch>
            <a:fillRect/>
          </a:stretch>
        </p:blipFill>
        <p:spPr>
          <a:xfrm>
            <a:off x="1699544" y="22647635"/>
            <a:ext cx="7028893" cy="2944019"/>
          </a:xfrm>
          <a:prstGeom prst="rect">
            <a:avLst/>
          </a:prstGeom>
          <a:ln/>
        </p:spPr>
      </p:pic>
      <p:pic>
        <p:nvPicPr>
          <p:cNvPr id="38" name="image19.png" descr="model-2">
            <a:extLst>
              <a:ext uri="{FF2B5EF4-FFF2-40B4-BE49-F238E27FC236}">
                <a16:creationId xmlns:a16="http://schemas.microsoft.com/office/drawing/2014/main" id="{C21D32AD-524F-493E-91A4-B6A6A7590DBF}"/>
              </a:ext>
            </a:extLst>
          </p:cNvPr>
          <p:cNvPicPr/>
          <p:nvPr/>
        </p:nvPicPr>
        <p:blipFill>
          <a:blip r:embed="rId9"/>
          <a:srcRect/>
          <a:stretch>
            <a:fillRect/>
          </a:stretch>
        </p:blipFill>
        <p:spPr>
          <a:xfrm>
            <a:off x="16044731" y="12129763"/>
            <a:ext cx="7203962" cy="3378308"/>
          </a:xfrm>
          <a:prstGeom prst="rect">
            <a:avLst/>
          </a:prstGeom>
          <a:ln/>
        </p:spPr>
      </p:pic>
      <p:pic>
        <p:nvPicPr>
          <p:cNvPr id="41" name="image7.jpg">
            <a:extLst>
              <a:ext uri="{FF2B5EF4-FFF2-40B4-BE49-F238E27FC236}">
                <a16:creationId xmlns:a16="http://schemas.microsoft.com/office/drawing/2014/main" id="{88A777C7-F930-45CF-B8E1-FEA2A2116BA1}"/>
              </a:ext>
            </a:extLst>
          </p:cNvPr>
          <p:cNvPicPr/>
          <p:nvPr/>
        </p:nvPicPr>
        <p:blipFill>
          <a:blip r:embed="rId10"/>
          <a:srcRect/>
          <a:stretch>
            <a:fillRect/>
          </a:stretch>
        </p:blipFill>
        <p:spPr>
          <a:xfrm>
            <a:off x="15203172" y="19105347"/>
            <a:ext cx="10127941" cy="6337816"/>
          </a:xfrm>
          <a:prstGeom prst="rect">
            <a:avLst/>
          </a:prstGeom>
          <a:ln/>
        </p:spPr>
      </p:pic>
      <p:pic>
        <p:nvPicPr>
          <p:cNvPr id="42" name="Picture 41" descr="C:\Users\PC\Downloads\3b7a59436e52cf0c9643.jpg">
            <a:extLst>
              <a:ext uri="{FF2B5EF4-FFF2-40B4-BE49-F238E27FC236}">
                <a16:creationId xmlns:a16="http://schemas.microsoft.com/office/drawing/2014/main" id="{7898432A-E7BE-4B1B-8F82-00B2856B5FAE}"/>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960279" y="31073985"/>
            <a:ext cx="7848782" cy="5475005"/>
          </a:xfrm>
          <a:prstGeom prst="rect">
            <a:avLst/>
          </a:prstGeom>
          <a:noFill/>
          <a:ln>
            <a:noFill/>
          </a:ln>
        </p:spPr>
      </p:pic>
      <p:pic>
        <p:nvPicPr>
          <p:cNvPr id="43" name="Picture 42">
            <a:extLst>
              <a:ext uri="{FF2B5EF4-FFF2-40B4-BE49-F238E27FC236}">
                <a16:creationId xmlns:a16="http://schemas.microsoft.com/office/drawing/2014/main" id="{507D9E92-D924-4DB9-AD0A-F42FFB03A903}"/>
              </a:ext>
            </a:extLst>
          </p:cNvPr>
          <p:cNvPicPr/>
          <p:nvPr/>
        </p:nvPicPr>
        <p:blipFill>
          <a:blip r:embed="rId12"/>
          <a:stretch>
            <a:fillRect/>
          </a:stretch>
        </p:blipFill>
        <p:spPr>
          <a:xfrm>
            <a:off x="20606255" y="31028910"/>
            <a:ext cx="7840633" cy="55053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5A1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620</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NGHIÊN CỨU HỌC SÂU HỒI QUY RNN ỨNG DỤNG NHẬN DIỆN HÀNH VI CON NGƯỜI BẰNG MEDIAPIPE POSE VÀ LSTM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HỌC SÂU HỒI QUY RNN ỨNG DỤNG NHẬN DIỆN HÀNH VI CON NGƯỜI BẰNG MEDIAPIPE POSE VÀ LSTM MODEL </dc:title>
  <dc:creator>U know who</dc:creator>
  <cp:lastModifiedBy>Tuấn Bùi</cp:lastModifiedBy>
  <cp:revision>13</cp:revision>
  <dcterms:created xsi:type="dcterms:W3CDTF">2022-11-24T14:59:49Z</dcterms:created>
  <dcterms:modified xsi:type="dcterms:W3CDTF">2024-06-01T01:50:55Z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2022-07-13T00:00:00Z</vt:filetime>
  </property>
  <property fmtid="{D5CDD505-2E9C-101B-9397-08002B2CF9AE}" pid="3" name="Creator">
    <vt:lpwstr>Microsoft® PowerPoint® 2016</vt:lpwstr>
  </property>
  <property fmtid="{D5CDD505-2E9C-101B-9397-08002B2CF9AE}" pid="4" name="LastSaved">
    <vt:filetime>2022-11-24T00:00:00Z</vt:filetime>
  </property>
</Properties>
</file>