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9F4C99E-083E-4FA3-9276-2482599025B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F4F921-8939-4F2C-AFFE-D8E01828525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724273-91D3-4A58-A3F0-3CB7AA1D5FE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F2CD78A-E183-4498-A741-08BB6B9C43D0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A080EC-00C3-4D76-A44F-57002D29158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5E5674-D82B-4A34-86DA-9A1F717F90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E8C0DE-5A6A-4E19-9B87-AEAEEE5A7C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8DFC34-17AD-4194-AEB2-344E1CED255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49AF60-85AD-4C64-AF4C-0ADB0C3A38A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D0D1D0-5CEF-437B-99C8-F8226F17D2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F35753-233C-46F0-9655-50D1B38FC7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3AC794-379C-4EFF-84F9-027E5D8CA0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8C427C-C33F-4A18-899B-BD75B55C22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8A69FF-BA65-478B-934A-765F0A52A5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B121BF-7B0E-421F-AB44-97E80F618E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41134B-9397-4D33-A187-E1C078F930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9D1D2A-D9E3-4D04-B9C7-E493582F7B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CE849A-EB65-4788-9226-88407044B2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EF9201-B345-4BC8-8E8C-72ED777608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094CD2-DB65-4E51-8348-F98710F765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A08EAD-A39F-4C66-A195-FC5D8E1BFDA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E65CDA-83A5-420B-8987-D5B05D162CC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13C69D-D965-4C02-8031-6899D84EFE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36BEF5-04C5-4B2B-9014-3D5DFB1DDE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6FCAED-B444-4B71-AD82-B3E6B6D059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DF1764-9ED7-4043-B4AD-14AFDD37F8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F2474A-0F49-44A6-87E4-B7AA2B34EF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9070A1-6992-474F-891A-8DFC4F70B8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91BFBE-EA81-4BE7-9BAD-D262A90B08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7F3D7F-EEE6-43AD-B43C-398479B3765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34BAFF-3623-421F-9EAC-AFC44AE786B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3"/>
          <p:cNvSpPr/>
          <p:nvPr/>
        </p:nvSpPr>
        <p:spPr>
          <a:xfrm>
            <a:off x="278280" y="92880"/>
            <a:ext cx="11369880" cy="633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200000"/>
              </a:lnSpc>
              <a:buNone/>
            </a:pPr>
            <a:r>
              <a:rPr b="1" lang="en-US" sz="2800" spc="-1" strike="noStrike">
                <a:solidFill>
                  <a:srgbClr val="ff0000"/>
                </a:solidFill>
                <a:latin typeface="Arial"/>
              </a:rPr>
              <a:t>BÀI TẬP ĐẠI TỪ</a:t>
            </a:r>
            <a:endParaRPr b="0" lang="en-US" sz="2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1. On Friday, Mr. Nakamura will discuss _______ ideas for supporting busy waiters.</a:t>
            </a:r>
            <a:endParaRPr b="0" lang="en-US" sz="2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A. his</a:t>
            </a:r>
            <a:endParaRPr b="0" lang="en-US" sz="2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B. him</a:t>
            </a:r>
            <a:endParaRPr b="0" lang="en-US" sz="2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C. himself</a:t>
            </a:r>
            <a:endParaRPr b="0" lang="en-US" sz="2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D. he</a:t>
            </a:r>
            <a:endParaRPr b="0" lang="en-US" sz="2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1"/>
          <p:cNvSpPr/>
          <p:nvPr/>
        </p:nvSpPr>
        <p:spPr>
          <a:xfrm>
            <a:off x="569880" y="437400"/>
            <a:ext cx="10508760" cy="52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2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2. The project management software allows staff to handle many tasks by________ .</a:t>
            </a:r>
            <a:endParaRPr b="0" lang="en-US" sz="2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A. them</a:t>
            </a:r>
            <a:endParaRPr b="0" lang="en-US" sz="2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B. they</a:t>
            </a:r>
            <a:endParaRPr b="0" lang="en-US" sz="2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C. themselves</a:t>
            </a:r>
            <a:endParaRPr b="0" lang="en-US" sz="2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D. their</a:t>
            </a:r>
            <a:endParaRPr b="0" lang="en-US" sz="2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1"/>
          <p:cNvSpPr/>
          <p:nvPr/>
        </p:nvSpPr>
        <p:spPr>
          <a:xfrm>
            <a:off x="371160" y="609480"/>
            <a:ext cx="11271960" cy="548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2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3. Concerning the item that was lost in transit, we will take responsibility for ________ .</a:t>
            </a:r>
            <a:endParaRPr b="0" lang="en-US" sz="2800" spc="-1" strike="noStrike">
              <a:solidFill>
                <a:srgbClr val="ff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its</a:t>
            </a:r>
            <a:endParaRPr b="0" lang="en-US" sz="2800" spc="-1" strike="noStrike">
              <a:solidFill>
                <a:srgbClr val="ff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it</a:t>
            </a:r>
            <a:endParaRPr b="0" lang="en-US" sz="2800" spc="-1" strike="noStrike">
              <a:solidFill>
                <a:srgbClr val="ff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itself</a:t>
            </a:r>
            <a:endParaRPr b="0" lang="en-US" sz="2800" spc="-1" strike="noStrike">
              <a:solidFill>
                <a:srgbClr val="ff0000"/>
              </a:solidFill>
              <a:latin typeface="Arial"/>
            </a:endParaRPr>
          </a:p>
          <a:p>
            <a:pPr marL="343080" indent="-343080">
              <a:lnSpc>
                <a:spcPct val="20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its own</a:t>
            </a:r>
            <a:endParaRPr b="0" lang="en-US" sz="2800" spc="-1" strike="noStrike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3"/>
          <p:cNvSpPr/>
          <p:nvPr/>
        </p:nvSpPr>
        <p:spPr>
          <a:xfrm>
            <a:off x="655200" y="594360"/>
            <a:ext cx="10195200" cy="52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2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4. Ms. Budrow was promoted after _______ group recorded the highest revenue growth.</a:t>
            </a:r>
            <a:endParaRPr b="0" lang="en-US" sz="2800" spc="-1" strike="noStrike">
              <a:solidFill>
                <a:srgbClr val="ff0000"/>
              </a:solidFill>
              <a:latin typeface="Arial"/>
            </a:endParaRPr>
          </a:p>
          <a:p>
            <a:pPr algn="just">
              <a:lnSpc>
                <a:spcPct val="200000"/>
              </a:lnSpc>
              <a:buNone/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A. her</a:t>
            </a:r>
            <a:endParaRPr b="0" lang="en-US" sz="2800" spc="-1" strike="noStrike">
              <a:solidFill>
                <a:srgbClr val="ff0000"/>
              </a:solidFill>
              <a:latin typeface="Arial"/>
            </a:endParaRPr>
          </a:p>
          <a:p>
            <a:pPr algn="just">
              <a:lnSpc>
                <a:spcPct val="2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B. hers</a:t>
            </a:r>
            <a:endParaRPr b="0" lang="en-US" sz="2800" spc="-1" strike="noStrike">
              <a:solidFill>
                <a:srgbClr val="ff0000"/>
              </a:solidFill>
              <a:latin typeface="Arial"/>
            </a:endParaRPr>
          </a:p>
          <a:p>
            <a:pPr algn="just">
              <a:lnSpc>
                <a:spcPct val="2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C. herself</a:t>
            </a:r>
            <a:endParaRPr b="0" lang="en-US" sz="2800" spc="-1" strike="noStrike">
              <a:solidFill>
                <a:srgbClr val="ff0000"/>
              </a:solidFill>
              <a:latin typeface="Arial"/>
            </a:endParaRPr>
          </a:p>
          <a:p>
            <a:pPr algn="just">
              <a:lnSpc>
                <a:spcPct val="2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D. she</a:t>
            </a:r>
            <a:endParaRPr b="0" lang="en-US" sz="2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1"/>
          <p:cNvSpPr/>
          <p:nvPr/>
        </p:nvSpPr>
        <p:spPr>
          <a:xfrm>
            <a:off x="785880" y="736200"/>
            <a:ext cx="10620000" cy="44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5. Hundreds of passengers are waiting to rebook flights after -------- were cancelled due to a computer system error.</a:t>
            </a:r>
            <a:endParaRPr b="0" lang="en-US" sz="2800" spc="-1" strike="noStrike">
              <a:solidFill>
                <a:srgbClr val="ff0000"/>
              </a:solidFill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ff0000"/>
                </a:solidFill>
                <a:latin typeface="Arial"/>
                <a:ea typeface="Arial"/>
              </a:rPr>
              <a:t>(A) them</a:t>
            </a:r>
            <a:endParaRPr b="0" lang="en-US" sz="2800" spc="-1" strike="noStrike">
              <a:solidFill>
                <a:srgbClr val="ff0000"/>
              </a:solidFill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(B) their </a:t>
            </a:r>
            <a:endParaRPr b="0" lang="en-US" sz="2800" spc="-1" strike="noStrike">
              <a:solidFill>
                <a:srgbClr val="ff0000"/>
              </a:solidFill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(C) theirs </a:t>
            </a:r>
            <a:endParaRPr b="0" lang="en-US" sz="2800" spc="-1" strike="noStrike">
              <a:solidFill>
                <a:srgbClr val="ff0000"/>
              </a:solidFill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Arial"/>
              </a:rPr>
              <a:t>(D) themselves</a:t>
            </a:r>
            <a:endParaRPr b="0" lang="en-US" sz="2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3"/>
          <p:cNvSpPr/>
          <p:nvPr/>
        </p:nvSpPr>
        <p:spPr>
          <a:xfrm>
            <a:off x="594360" y="609480"/>
            <a:ext cx="10683000" cy="48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2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6. Since Mr. Warren had finished writting his monthly sales report ahead of schedule, he offered to help Ms. Ravera finish _____.</a:t>
            </a:r>
            <a:endParaRPr b="0" lang="en-US" sz="2600" spc="-1" strike="noStrike">
              <a:solidFill>
                <a:srgbClr val="ff0000"/>
              </a:solidFill>
              <a:latin typeface="Arial"/>
            </a:endParaRPr>
          </a:p>
          <a:p>
            <a:pPr marL="343080" indent="-343080" algn="just">
              <a:lnSpc>
                <a:spcPct val="20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0" lang="en-US" sz="26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en-US" sz="2600" spc="-1" strike="noStrike">
                <a:solidFill>
                  <a:srgbClr val="ff0000"/>
                </a:solidFill>
                <a:latin typeface="Arial"/>
              </a:rPr>
              <a:t>hers</a:t>
            </a:r>
            <a:endParaRPr b="0" lang="en-US" sz="2600" spc="-1" strike="noStrike">
              <a:solidFill>
                <a:srgbClr val="ff0000"/>
              </a:solidFill>
              <a:latin typeface="Arial"/>
            </a:endParaRPr>
          </a:p>
          <a:p>
            <a:pPr marL="343080" indent="-343080" algn="just">
              <a:lnSpc>
                <a:spcPct val="20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her</a:t>
            </a:r>
            <a:endParaRPr b="0" lang="en-US" sz="2600" spc="-1" strike="noStrike">
              <a:solidFill>
                <a:srgbClr val="ff0000"/>
              </a:solidFill>
              <a:latin typeface="Arial"/>
            </a:endParaRPr>
          </a:p>
          <a:p>
            <a:pPr marL="343080" indent="-343080" algn="just">
              <a:lnSpc>
                <a:spcPct val="20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she</a:t>
            </a:r>
            <a:endParaRPr b="0" lang="en-US" sz="2600" spc="-1" strike="noStrike">
              <a:solidFill>
                <a:srgbClr val="ff0000"/>
              </a:solidFill>
              <a:latin typeface="Arial"/>
            </a:endParaRPr>
          </a:p>
          <a:p>
            <a:pPr marL="343080" indent="-343080" algn="just">
              <a:lnSpc>
                <a:spcPct val="200000"/>
              </a:lnSpc>
              <a:buClr>
                <a:srgbClr val="000000"/>
              </a:buClr>
              <a:buFont typeface="StarSymbol"/>
              <a:buAutoNum type="alphaUcPeriod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herself</a:t>
            </a:r>
            <a:endParaRPr b="0" lang="en-US" sz="26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LibreOffice/7.3.7.2$Linux_X86_64 LibreOffice_project/30$Build-2</Application>
  <AppVersion>15.0000</AppVersion>
  <Words>190</Words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2023-11-08T09:10:03Z</dcterms:created>
  <dc:creator>Cuong Le</dc:creator>
  <dc:description/>
  <dc:language>en-US</dc:language>
  <cp:lastModifiedBy/>
  <dcterms:modified xsi:type="dcterms:W3CDTF">2024-07-24T10:10:56Z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Widescreen</vt:lpwstr>
  </property>
  <property fmtid="{D5CDD505-2E9C-101B-9397-08002B2CF9AE}" pid="4" name="Slides">
    <vt:i4>6</vt:i4>
  </property>
</Properties>
</file>