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46"/>
  </p:notesMasterIdLst>
  <p:handoutMasterIdLst>
    <p:handoutMasterId r:id="rId47"/>
  </p:handoutMasterIdLst>
  <p:sldIdLst>
    <p:sldId id="256" r:id="rId2"/>
    <p:sldId id="269" r:id="rId3"/>
    <p:sldId id="270" r:id="rId4"/>
    <p:sldId id="271" r:id="rId5"/>
    <p:sldId id="301" r:id="rId6"/>
    <p:sldId id="302" r:id="rId7"/>
    <p:sldId id="303" r:id="rId8"/>
    <p:sldId id="304" r:id="rId9"/>
    <p:sldId id="305" r:id="rId10"/>
    <p:sldId id="306" r:id="rId11"/>
    <p:sldId id="272" r:id="rId12"/>
    <p:sldId id="285" r:id="rId13"/>
    <p:sldId id="286" r:id="rId14"/>
    <p:sldId id="309" r:id="rId15"/>
    <p:sldId id="310" r:id="rId16"/>
    <p:sldId id="311" r:id="rId17"/>
    <p:sldId id="312" r:id="rId18"/>
    <p:sldId id="287" r:id="rId19"/>
    <p:sldId id="288" r:id="rId20"/>
    <p:sldId id="289" r:id="rId21"/>
    <p:sldId id="290" r:id="rId22"/>
    <p:sldId id="291" r:id="rId23"/>
    <p:sldId id="292" r:id="rId24"/>
    <p:sldId id="293" r:id="rId25"/>
    <p:sldId id="283" r:id="rId26"/>
    <p:sldId id="284" r:id="rId27"/>
    <p:sldId id="307" r:id="rId28"/>
    <p:sldId id="300" r:id="rId29"/>
    <p:sldId id="308" r:id="rId30"/>
    <p:sldId id="313" r:id="rId31"/>
    <p:sldId id="314" r:id="rId32"/>
    <p:sldId id="315" r:id="rId33"/>
    <p:sldId id="316" r:id="rId34"/>
    <p:sldId id="317" r:id="rId35"/>
    <p:sldId id="320" r:id="rId36"/>
    <p:sldId id="318" r:id="rId37"/>
    <p:sldId id="319" r:id="rId38"/>
    <p:sldId id="294" r:id="rId39"/>
    <p:sldId id="295" r:id="rId40"/>
    <p:sldId id="296" r:id="rId41"/>
    <p:sldId id="297" r:id="rId42"/>
    <p:sldId id="298" r:id="rId43"/>
    <p:sldId id="299" r:id="rId44"/>
    <p:sldId id="32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DDFD"/>
    <a:srgbClr val="D2F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82" autoAdjust="0"/>
    <p:restoredTop sz="95558" autoAdjust="0"/>
  </p:normalViewPr>
  <p:slideViewPr>
    <p:cSldViewPr snapToGrid="0" snapToObjects="1">
      <p:cViewPr varScale="1">
        <p:scale>
          <a:sx n="103" d="100"/>
          <a:sy n="103" d="100"/>
        </p:scale>
        <p:origin x="486" y="102"/>
      </p:cViewPr>
      <p:guideLst/>
    </p:cSldViewPr>
  </p:slideViewPr>
  <p:outlineViewPr>
    <p:cViewPr>
      <p:scale>
        <a:sx n="33" d="100"/>
        <a:sy n="33" d="100"/>
      </p:scale>
      <p:origin x="0" y="-2093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03FA7E-C0FE-C045-AAAC-158F14B22F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63328A4D-A14B-3245-961A-CC6FA14B27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082F42-B272-6341-A1E6-A383959E9161}" type="datetimeFigureOut">
              <a:t>18/02/2025</a:t>
            </a:fld>
            <a:endParaRPr lang="en-VN"/>
          </a:p>
        </p:txBody>
      </p:sp>
      <p:sp>
        <p:nvSpPr>
          <p:cNvPr id="4" name="Footer Placeholder 3">
            <a:extLst>
              <a:ext uri="{FF2B5EF4-FFF2-40B4-BE49-F238E27FC236}">
                <a16:creationId xmlns:a16="http://schemas.microsoft.com/office/drawing/2014/main" id="{609A741E-7CF8-E544-A6C0-A62A56AEC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B813C770-2D63-404F-8357-B4293AA2D0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DAE48D-2150-2A43-879C-DE2B8B09F8EA}" type="slidenum">
              <a:t>‹#›</a:t>
            </a:fld>
            <a:endParaRPr lang="en-VN"/>
          </a:p>
        </p:txBody>
      </p:sp>
    </p:spTree>
    <p:extLst>
      <p:ext uri="{BB962C8B-B14F-4D97-AF65-F5344CB8AC3E}">
        <p14:creationId xmlns:p14="http://schemas.microsoft.com/office/powerpoint/2010/main" val="35296293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FCEB6-83FF-214F-928E-07C822290428}" type="datetimeFigureOut">
              <a:rPr lang="en-US" smtClean="0"/>
              <a:t>18/02/2025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CB716-7063-1746-A605-32018C0DFC36}" type="slidenum">
              <a:rPr lang="en-US" smtClean="0"/>
              <a:t>‹#›</a:t>
            </a:fld>
            <a:endParaRPr lang="en-US"/>
          </a:p>
        </p:txBody>
      </p:sp>
    </p:spTree>
    <p:extLst>
      <p:ext uri="{BB962C8B-B14F-4D97-AF65-F5344CB8AC3E}">
        <p14:creationId xmlns:p14="http://schemas.microsoft.com/office/powerpoint/2010/main" val="42573931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Tutorials:</a:t>
            </a:r>
          </a:p>
          <a:p>
            <a:pPr marL="171450" indent="-171450">
              <a:buFontTx/>
              <a:buChar char="-"/>
            </a:pPr>
            <a:r>
              <a:rPr lang="en-US"/>
              <a:t>Tables</a:t>
            </a:r>
          </a:p>
          <a:p>
            <a:pPr marL="171450" indent="-171450">
              <a:buFontTx/>
              <a:buChar char="-"/>
            </a:pPr>
            <a:r>
              <a:rPr lang="en-US"/>
              <a:t>Block vs Inline, Box model</a:t>
            </a:r>
          </a:p>
        </p:txBody>
      </p:sp>
      <p:sp>
        <p:nvSpPr>
          <p:cNvPr id="4" name="Slide Number Placeholder 3"/>
          <p:cNvSpPr>
            <a:spLocks noGrp="1"/>
          </p:cNvSpPr>
          <p:nvPr>
            <p:ph type="sldNum" sz="quarter" idx="5"/>
          </p:nvPr>
        </p:nvSpPr>
        <p:spPr/>
        <p:txBody>
          <a:bodyPr/>
          <a:lstStyle/>
          <a:p>
            <a:fld id="{35ECB716-7063-1746-A605-32018C0DFC36}" type="slidenum">
              <a:rPr lang="en-US" smtClean="0"/>
              <a:t>1</a:t>
            </a:fld>
            <a:endParaRPr lang="en-US"/>
          </a:p>
        </p:txBody>
      </p:sp>
    </p:spTree>
    <p:extLst>
      <p:ext uri="{BB962C8B-B14F-4D97-AF65-F5344CB8AC3E}">
        <p14:creationId xmlns:p14="http://schemas.microsoft.com/office/powerpoint/2010/main" val="1260160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11</a:t>
            </a:fld>
            <a:endParaRPr lang="en-US"/>
          </a:p>
        </p:txBody>
      </p:sp>
    </p:spTree>
    <p:extLst>
      <p:ext uri="{BB962C8B-B14F-4D97-AF65-F5344CB8AC3E}">
        <p14:creationId xmlns:p14="http://schemas.microsoft.com/office/powerpoint/2010/main" val="96571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12</a:t>
            </a:fld>
            <a:endParaRPr lang="en-US"/>
          </a:p>
        </p:txBody>
      </p:sp>
    </p:spTree>
    <p:extLst>
      <p:ext uri="{BB962C8B-B14F-4D97-AF65-F5344CB8AC3E}">
        <p14:creationId xmlns:p14="http://schemas.microsoft.com/office/powerpoint/2010/main" val="442839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13</a:t>
            </a:fld>
            <a:endParaRPr lang="en-US"/>
          </a:p>
        </p:txBody>
      </p:sp>
    </p:spTree>
    <p:extLst>
      <p:ext uri="{BB962C8B-B14F-4D97-AF65-F5344CB8AC3E}">
        <p14:creationId xmlns:p14="http://schemas.microsoft.com/office/powerpoint/2010/main" val="137375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14</a:t>
            </a:fld>
            <a:endParaRPr lang="en-US"/>
          </a:p>
        </p:txBody>
      </p:sp>
    </p:spTree>
    <p:extLst>
      <p:ext uri="{BB962C8B-B14F-4D97-AF65-F5344CB8AC3E}">
        <p14:creationId xmlns:p14="http://schemas.microsoft.com/office/powerpoint/2010/main" val="221031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15</a:t>
            </a:fld>
            <a:endParaRPr lang="en-US"/>
          </a:p>
        </p:txBody>
      </p:sp>
    </p:spTree>
    <p:extLst>
      <p:ext uri="{BB962C8B-B14F-4D97-AF65-F5344CB8AC3E}">
        <p14:creationId xmlns:p14="http://schemas.microsoft.com/office/powerpoint/2010/main" val="229521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16</a:t>
            </a:fld>
            <a:endParaRPr lang="en-US"/>
          </a:p>
        </p:txBody>
      </p:sp>
    </p:spTree>
    <p:extLst>
      <p:ext uri="{BB962C8B-B14F-4D97-AF65-F5344CB8AC3E}">
        <p14:creationId xmlns:p14="http://schemas.microsoft.com/office/powerpoint/2010/main" val="4029677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17</a:t>
            </a:fld>
            <a:endParaRPr lang="en-US"/>
          </a:p>
        </p:txBody>
      </p:sp>
    </p:spTree>
    <p:extLst>
      <p:ext uri="{BB962C8B-B14F-4D97-AF65-F5344CB8AC3E}">
        <p14:creationId xmlns:p14="http://schemas.microsoft.com/office/powerpoint/2010/main" val="1590449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18</a:t>
            </a:fld>
            <a:endParaRPr lang="en-US"/>
          </a:p>
        </p:txBody>
      </p:sp>
    </p:spTree>
    <p:extLst>
      <p:ext uri="{BB962C8B-B14F-4D97-AF65-F5344CB8AC3E}">
        <p14:creationId xmlns:p14="http://schemas.microsoft.com/office/powerpoint/2010/main" val="2588013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19</a:t>
            </a:fld>
            <a:endParaRPr lang="en-US"/>
          </a:p>
        </p:txBody>
      </p:sp>
    </p:spTree>
    <p:extLst>
      <p:ext uri="{BB962C8B-B14F-4D97-AF65-F5344CB8AC3E}">
        <p14:creationId xmlns:p14="http://schemas.microsoft.com/office/powerpoint/2010/main" val="998711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20</a:t>
            </a:fld>
            <a:endParaRPr lang="en-US"/>
          </a:p>
        </p:txBody>
      </p:sp>
    </p:spTree>
    <p:extLst>
      <p:ext uri="{BB962C8B-B14F-4D97-AF65-F5344CB8AC3E}">
        <p14:creationId xmlns:p14="http://schemas.microsoft.com/office/powerpoint/2010/main" val="383203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2</a:t>
            </a:fld>
            <a:endParaRPr lang="en-US"/>
          </a:p>
        </p:txBody>
      </p:sp>
    </p:spTree>
    <p:extLst>
      <p:ext uri="{BB962C8B-B14F-4D97-AF65-F5344CB8AC3E}">
        <p14:creationId xmlns:p14="http://schemas.microsoft.com/office/powerpoint/2010/main" val="234144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21</a:t>
            </a:fld>
            <a:endParaRPr lang="en-US"/>
          </a:p>
        </p:txBody>
      </p:sp>
    </p:spTree>
    <p:extLst>
      <p:ext uri="{BB962C8B-B14F-4D97-AF65-F5344CB8AC3E}">
        <p14:creationId xmlns:p14="http://schemas.microsoft.com/office/powerpoint/2010/main" val="2614841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22</a:t>
            </a:fld>
            <a:endParaRPr lang="en-US"/>
          </a:p>
        </p:txBody>
      </p:sp>
    </p:spTree>
    <p:extLst>
      <p:ext uri="{BB962C8B-B14F-4D97-AF65-F5344CB8AC3E}">
        <p14:creationId xmlns:p14="http://schemas.microsoft.com/office/powerpoint/2010/main" val="737272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23</a:t>
            </a:fld>
            <a:endParaRPr lang="en-US"/>
          </a:p>
        </p:txBody>
      </p:sp>
    </p:spTree>
    <p:extLst>
      <p:ext uri="{BB962C8B-B14F-4D97-AF65-F5344CB8AC3E}">
        <p14:creationId xmlns:p14="http://schemas.microsoft.com/office/powerpoint/2010/main" val="74875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24</a:t>
            </a:fld>
            <a:endParaRPr lang="en-US"/>
          </a:p>
        </p:txBody>
      </p:sp>
    </p:spTree>
    <p:extLst>
      <p:ext uri="{BB962C8B-B14F-4D97-AF65-F5344CB8AC3E}">
        <p14:creationId xmlns:p14="http://schemas.microsoft.com/office/powerpoint/2010/main" val="110001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25</a:t>
            </a:fld>
            <a:endParaRPr lang="en-US"/>
          </a:p>
        </p:txBody>
      </p:sp>
    </p:spTree>
    <p:extLst>
      <p:ext uri="{BB962C8B-B14F-4D97-AF65-F5344CB8AC3E}">
        <p14:creationId xmlns:p14="http://schemas.microsoft.com/office/powerpoint/2010/main" val="1578043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26</a:t>
            </a:fld>
            <a:endParaRPr lang="en-US"/>
          </a:p>
        </p:txBody>
      </p:sp>
    </p:spTree>
    <p:extLst>
      <p:ext uri="{BB962C8B-B14F-4D97-AF65-F5344CB8AC3E}">
        <p14:creationId xmlns:p14="http://schemas.microsoft.com/office/powerpoint/2010/main" val="3551071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27</a:t>
            </a:fld>
            <a:endParaRPr lang="en-US"/>
          </a:p>
        </p:txBody>
      </p:sp>
    </p:spTree>
    <p:extLst>
      <p:ext uri="{BB962C8B-B14F-4D97-AF65-F5344CB8AC3E}">
        <p14:creationId xmlns:p14="http://schemas.microsoft.com/office/powerpoint/2010/main" val="3124021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28</a:t>
            </a:fld>
            <a:endParaRPr lang="en-US"/>
          </a:p>
        </p:txBody>
      </p:sp>
    </p:spTree>
    <p:extLst>
      <p:ext uri="{BB962C8B-B14F-4D97-AF65-F5344CB8AC3E}">
        <p14:creationId xmlns:p14="http://schemas.microsoft.com/office/powerpoint/2010/main" val="548292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29</a:t>
            </a:fld>
            <a:endParaRPr lang="en-US"/>
          </a:p>
        </p:txBody>
      </p:sp>
    </p:spTree>
    <p:extLst>
      <p:ext uri="{BB962C8B-B14F-4D97-AF65-F5344CB8AC3E}">
        <p14:creationId xmlns:p14="http://schemas.microsoft.com/office/powerpoint/2010/main" val="1720149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30</a:t>
            </a:fld>
            <a:endParaRPr lang="en-US"/>
          </a:p>
        </p:txBody>
      </p:sp>
    </p:spTree>
    <p:extLst>
      <p:ext uri="{BB962C8B-B14F-4D97-AF65-F5344CB8AC3E}">
        <p14:creationId xmlns:p14="http://schemas.microsoft.com/office/powerpoint/2010/main" val="159551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3</a:t>
            </a:fld>
            <a:endParaRPr lang="en-US"/>
          </a:p>
        </p:txBody>
      </p:sp>
    </p:spTree>
    <p:extLst>
      <p:ext uri="{BB962C8B-B14F-4D97-AF65-F5344CB8AC3E}">
        <p14:creationId xmlns:p14="http://schemas.microsoft.com/office/powerpoint/2010/main" val="1224962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31</a:t>
            </a:fld>
            <a:endParaRPr lang="en-US"/>
          </a:p>
        </p:txBody>
      </p:sp>
    </p:spTree>
    <p:extLst>
      <p:ext uri="{BB962C8B-B14F-4D97-AF65-F5344CB8AC3E}">
        <p14:creationId xmlns:p14="http://schemas.microsoft.com/office/powerpoint/2010/main" val="1522237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32</a:t>
            </a:fld>
            <a:endParaRPr lang="en-US"/>
          </a:p>
        </p:txBody>
      </p:sp>
    </p:spTree>
    <p:extLst>
      <p:ext uri="{BB962C8B-B14F-4D97-AF65-F5344CB8AC3E}">
        <p14:creationId xmlns:p14="http://schemas.microsoft.com/office/powerpoint/2010/main" val="369434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33</a:t>
            </a:fld>
            <a:endParaRPr lang="en-US"/>
          </a:p>
        </p:txBody>
      </p:sp>
    </p:spTree>
    <p:extLst>
      <p:ext uri="{BB962C8B-B14F-4D97-AF65-F5344CB8AC3E}">
        <p14:creationId xmlns:p14="http://schemas.microsoft.com/office/powerpoint/2010/main" val="2358937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34</a:t>
            </a:fld>
            <a:endParaRPr lang="en-US"/>
          </a:p>
        </p:txBody>
      </p:sp>
    </p:spTree>
    <p:extLst>
      <p:ext uri="{BB962C8B-B14F-4D97-AF65-F5344CB8AC3E}">
        <p14:creationId xmlns:p14="http://schemas.microsoft.com/office/powerpoint/2010/main" val="1655084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35</a:t>
            </a:fld>
            <a:endParaRPr lang="en-US"/>
          </a:p>
        </p:txBody>
      </p:sp>
    </p:spTree>
    <p:extLst>
      <p:ext uri="{BB962C8B-B14F-4D97-AF65-F5344CB8AC3E}">
        <p14:creationId xmlns:p14="http://schemas.microsoft.com/office/powerpoint/2010/main" val="1386355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36</a:t>
            </a:fld>
            <a:endParaRPr lang="en-US"/>
          </a:p>
        </p:txBody>
      </p:sp>
    </p:spTree>
    <p:extLst>
      <p:ext uri="{BB962C8B-B14F-4D97-AF65-F5344CB8AC3E}">
        <p14:creationId xmlns:p14="http://schemas.microsoft.com/office/powerpoint/2010/main" val="1986399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37</a:t>
            </a:fld>
            <a:endParaRPr lang="en-US"/>
          </a:p>
        </p:txBody>
      </p:sp>
    </p:spTree>
    <p:extLst>
      <p:ext uri="{BB962C8B-B14F-4D97-AF65-F5344CB8AC3E}">
        <p14:creationId xmlns:p14="http://schemas.microsoft.com/office/powerpoint/2010/main" val="4084715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35ECB716-7063-1746-A605-32018C0DFC36}" type="slidenum">
              <a:rPr lang="en-US" smtClean="0"/>
              <a:t>38</a:t>
            </a:fld>
            <a:endParaRPr lang="en-US"/>
          </a:p>
        </p:txBody>
      </p:sp>
    </p:spTree>
    <p:extLst>
      <p:ext uri="{BB962C8B-B14F-4D97-AF65-F5344CB8AC3E}">
        <p14:creationId xmlns:p14="http://schemas.microsoft.com/office/powerpoint/2010/main" val="2103599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39</a:t>
            </a:fld>
            <a:endParaRPr lang="en-US"/>
          </a:p>
        </p:txBody>
      </p:sp>
    </p:spTree>
    <p:extLst>
      <p:ext uri="{BB962C8B-B14F-4D97-AF65-F5344CB8AC3E}">
        <p14:creationId xmlns:p14="http://schemas.microsoft.com/office/powerpoint/2010/main" val="3823618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40</a:t>
            </a:fld>
            <a:endParaRPr lang="en-US"/>
          </a:p>
        </p:txBody>
      </p:sp>
    </p:spTree>
    <p:extLst>
      <p:ext uri="{BB962C8B-B14F-4D97-AF65-F5344CB8AC3E}">
        <p14:creationId xmlns:p14="http://schemas.microsoft.com/office/powerpoint/2010/main" val="886997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4</a:t>
            </a:fld>
            <a:endParaRPr lang="en-US"/>
          </a:p>
        </p:txBody>
      </p:sp>
    </p:spTree>
    <p:extLst>
      <p:ext uri="{BB962C8B-B14F-4D97-AF65-F5344CB8AC3E}">
        <p14:creationId xmlns:p14="http://schemas.microsoft.com/office/powerpoint/2010/main" val="998669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41</a:t>
            </a:fld>
            <a:endParaRPr lang="en-US"/>
          </a:p>
        </p:txBody>
      </p:sp>
    </p:spTree>
    <p:extLst>
      <p:ext uri="{BB962C8B-B14F-4D97-AF65-F5344CB8AC3E}">
        <p14:creationId xmlns:p14="http://schemas.microsoft.com/office/powerpoint/2010/main" val="2614951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42</a:t>
            </a:fld>
            <a:endParaRPr lang="en-US"/>
          </a:p>
        </p:txBody>
      </p:sp>
    </p:spTree>
    <p:extLst>
      <p:ext uri="{BB962C8B-B14F-4D97-AF65-F5344CB8AC3E}">
        <p14:creationId xmlns:p14="http://schemas.microsoft.com/office/powerpoint/2010/main" val="5282092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B716-7063-1746-A605-32018C0DFC36}" type="slidenum">
              <a:rPr lang="en-US" smtClean="0"/>
              <a:t>43</a:t>
            </a:fld>
            <a:endParaRPr lang="en-US"/>
          </a:p>
        </p:txBody>
      </p:sp>
    </p:spTree>
    <p:extLst>
      <p:ext uri="{BB962C8B-B14F-4D97-AF65-F5344CB8AC3E}">
        <p14:creationId xmlns:p14="http://schemas.microsoft.com/office/powerpoint/2010/main" val="7468832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44</a:t>
            </a:fld>
            <a:endParaRPr lang="en-US"/>
          </a:p>
        </p:txBody>
      </p:sp>
    </p:spTree>
    <p:extLst>
      <p:ext uri="{BB962C8B-B14F-4D97-AF65-F5344CB8AC3E}">
        <p14:creationId xmlns:p14="http://schemas.microsoft.com/office/powerpoint/2010/main" val="13357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5</a:t>
            </a:fld>
            <a:endParaRPr lang="en-US"/>
          </a:p>
        </p:txBody>
      </p:sp>
    </p:spTree>
    <p:extLst>
      <p:ext uri="{BB962C8B-B14F-4D97-AF65-F5344CB8AC3E}">
        <p14:creationId xmlns:p14="http://schemas.microsoft.com/office/powerpoint/2010/main" val="247121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6</a:t>
            </a:fld>
            <a:endParaRPr lang="en-US"/>
          </a:p>
        </p:txBody>
      </p:sp>
    </p:spTree>
    <p:extLst>
      <p:ext uri="{BB962C8B-B14F-4D97-AF65-F5344CB8AC3E}">
        <p14:creationId xmlns:p14="http://schemas.microsoft.com/office/powerpoint/2010/main" val="3137227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7</a:t>
            </a:fld>
            <a:endParaRPr lang="en-US"/>
          </a:p>
        </p:txBody>
      </p:sp>
    </p:spTree>
    <p:extLst>
      <p:ext uri="{BB962C8B-B14F-4D97-AF65-F5344CB8AC3E}">
        <p14:creationId xmlns:p14="http://schemas.microsoft.com/office/powerpoint/2010/main" val="967755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8</a:t>
            </a:fld>
            <a:endParaRPr lang="en-US"/>
          </a:p>
        </p:txBody>
      </p:sp>
    </p:spTree>
    <p:extLst>
      <p:ext uri="{BB962C8B-B14F-4D97-AF65-F5344CB8AC3E}">
        <p14:creationId xmlns:p14="http://schemas.microsoft.com/office/powerpoint/2010/main" val="1236562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35ECB716-7063-1746-A605-32018C0DFC36}" type="slidenum">
              <a:rPr lang="en-US" smtClean="0"/>
              <a:t>9</a:t>
            </a:fld>
            <a:endParaRPr lang="en-US"/>
          </a:p>
        </p:txBody>
      </p:sp>
    </p:spTree>
    <p:extLst>
      <p:ext uri="{BB962C8B-B14F-4D97-AF65-F5344CB8AC3E}">
        <p14:creationId xmlns:p14="http://schemas.microsoft.com/office/powerpoint/2010/main" val="211187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358906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147976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1D734-B9F9-DC49-8E16-D4455952758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6458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343115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1D734-B9F9-DC49-8E16-D4455952758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2354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357155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2805630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317513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45088" y="361678"/>
            <a:ext cx="9652844" cy="781322"/>
          </a:xfrm>
        </p:spPr>
        <p:txBody>
          <a:bodyPr/>
          <a:lstStyle>
            <a:lvl1pPr>
              <a:defRPr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1175657" y="1371600"/>
            <a:ext cx="10328955" cy="4539622"/>
          </a:xfrm>
        </p:spPr>
        <p:txBody>
          <a:bodyPr>
            <a:normAutofit/>
          </a:bodyPr>
          <a:lstStyle>
            <a:lvl1pPr algn="just">
              <a:lnSpc>
                <a:spcPct val="120000"/>
              </a:lnSpc>
              <a:defRPr sz="2400"/>
            </a:lvl1pPr>
            <a:lvl2pPr algn="just">
              <a:lnSpc>
                <a:spcPct val="120000"/>
              </a:lnSpc>
              <a:defRPr sz="2000"/>
            </a:lvl2pPr>
            <a:lvl3pPr algn="just">
              <a:lnSpc>
                <a:spcPct val="120000"/>
              </a:lnSpc>
              <a:defRPr sz="1800"/>
            </a:lvl3pPr>
            <a:lvl4pPr algn="just">
              <a:lnSpc>
                <a:spcPct val="120000"/>
              </a:lnSpc>
              <a:defRPr sz="1600"/>
            </a:lvl4pPr>
            <a:lvl5pPr algn="just">
              <a:lnSpc>
                <a:spcPct val="12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556F0657-9610-B0BD-010A-E18405F30C93}"/>
              </a:ext>
            </a:extLst>
          </p:cNvPr>
          <p:cNvPicPr>
            <a:picLocks noChangeAspect="1"/>
          </p:cNvPicPr>
          <p:nvPr userDrawn="1"/>
        </p:nvPicPr>
        <p:blipFill>
          <a:blip r:embed="rId2"/>
          <a:stretch>
            <a:fillRect/>
          </a:stretch>
        </p:blipFill>
        <p:spPr>
          <a:xfrm>
            <a:off x="390817" y="306333"/>
            <a:ext cx="989430" cy="546377"/>
          </a:xfrm>
          <a:prstGeom prst="rect">
            <a:avLst/>
          </a:prstGeom>
        </p:spPr>
      </p:pic>
      <p:sp>
        <p:nvSpPr>
          <p:cNvPr id="5" name="Date Placeholder 3">
            <a:extLst>
              <a:ext uri="{FF2B5EF4-FFF2-40B4-BE49-F238E27FC236}">
                <a16:creationId xmlns:a16="http://schemas.microsoft.com/office/drawing/2014/main" id="{31D488B9-928D-042F-B3BD-2721C20DF6AE}"/>
              </a:ext>
            </a:extLst>
          </p:cNvPr>
          <p:cNvSpPr>
            <a:spLocks noGrp="1"/>
          </p:cNvSpPr>
          <p:nvPr>
            <p:ph type="dt" sz="half" idx="10"/>
          </p:nvPr>
        </p:nvSpPr>
        <p:spPr>
          <a:xfrm>
            <a:off x="1851768" y="6424051"/>
            <a:ext cx="1146283" cy="370396"/>
          </a:xfrm>
          <a:prstGeom prst="rect">
            <a:avLst/>
          </a:prstGeom>
        </p:spPr>
        <p:txBody>
          <a:bodyPr/>
          <a:lstStyle>
            <a:lvl1pPr>
              <a:defRPr sz="1100">
                <a:solidFill>
                  <a:schemeClr val="tx1"/>
                </a:solidFill>
              </a:defRPr>
            </a:lvl1pPr>
          </a:lstStyle>
          <a:p>
            <a:pPr algn="l"/>
            <a:r>
              <a:rPr lang="en-US" dirty="0"/>
              <a:t>May 20, 2022</a:t>
            </a:r>
          </a:p>
        </p:txBody>
      </p:sp>
      <p:sp>
        <p:nvSpPr>
          <p:cNvPr id="7" name="Footer Placeholder 4">
            <a:extLst>
              <a:ext uri="{FF2B5EF4-FFF2-40B4-BE49-F238E27FC236}">
                <a16:creationId xmlns:a16="http://schemas.microsoft.com/office/drawing/2014/main" id="{E65A59FE-9DFC-954D-7AAF-8434B24E1832}"/>
              </a:ext>
            </a:extLst>
          </p:cNvPr>
          <p:cNvSpPr>
            <a:spLocks noGrp="1"/>
          </p:cNvSpPr>
          <p:nvPr>
            <p:ph type="ftr" sz="quarter" idx="11"/>
          </p:nvPr>
        </p:nvSpPr>
        <p:spPr>
          <a:xfrm>
            <a:off x="2998051" y="6429322"/>
            <a:ext cx="7726794" cy="365125"/>
          </a:xfrm>
          <a:prstGeom prst="rect">
            <a:avLst/>
          </a:prstGeom>
        </p:spPr>
        <p:txBody>
          <a:bodyPr/>
          <a:lstStyle>
            <a:lvl1pPr algn="ctr">
              <a:defRPr sz="1100">
                <a:solidFill>
                  <a:schemeClr val="tx1"/>
                </a:solidFill>
              </a:defRPr>
            </a:lvl1pPr>
          </a:lstStyle>
          <a:p>
            <a:r>
              <a:rPr lang="en-US"/>
              <a:t>503073 – Lesson 3: Cascading Style Sheet</a:t>
            </a:r>
          </a:p>
        </p:txBody>
      </p:sp>
      <p:sp>
        <p:nvSpPr>
          <p:cNvPr id="9" name="Slide Number Placeholder 5">
            <a:extLst>
              <a:ext uri="{FF2B5EF4-FFF2-40B4-BE49-F238E27FC236}">
                <a16:creationId xmlns:a16="http://schemas.microsoft.com/office/drawing/2014/main" id="{670E68C7-F66D-61FE-E4B1-243A40F64181}"/>
              </a:ext>
            </a:extLst>
          </p:cNvPr>
          <p:cNvSpPr>
            <a:spLocks noGrp="1"/>
          </p:cNvSpPr>
          <p:nvPr>
            <p:ph type="sldNum" sz="quarter" idx="12"/>
          </p:nvPr>
        </p:nvSpPr>
        <p:spPr>
          <a:xfrm>
            <a:off x="10724845" y="6424051"/>
            <a:ext cx="779767" cy="365125"/>
          </a:xfrm>
        </p:spPr>
        <p:txBody>
          <a:bodyPr/>
          <a:lstStyle>
            <a:lvl1pPr>
              <a:defRPr sz="1100" b="1">
                <a:solidFill>
                  <a:schemeClr val="tx1"/>
                </a:solidFill>
              </a:defRPr>
            </a:lvl1pPr>
          </a:lstStyle>
          <a:p>
            <a:fld id="{3F91D734-B9F9-DC49-8E16-D4455952758E}" type="slidenum">
              <a:rPr lang="en-US" smtClean="0"/>
              <a:pPr/>
              <a:t>‹#›</a:t>
            </a:fld>
            <a:endParaRPr lang="en-US"/>
          </a:p>
        </p:txBody>
      </p:sp>
    </p:spTree>
    <p:extLst>
      <p:ext uri="{BB962C8B-B14F-4D97-AF65-F5344CB8AC3E}">
        <p14:creationId xmlns:p14="http://schemas.microsoft.com/office/powerpoint/2010/main" val="159312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1D734-B9F9-DC49-8E16-D4455952758E}" type="slidenum">
              <a:rPr lang="en-US" smtClean="0"/>
              <a:t>‹#›</a:t>
            </a:fld>
            <a:endParaRPr lang="en-US"/>
          </a:p>
        </p:txBody>
      </p:sp>
      <p:sp>
        <p:nvSpPr>
          <p:cNvPr id="10" name="Date Placeholder 3">
            <a:extLst>
              <a:ext uri="{FF2B5EF4-FFF2-40B4-BE49-F238E27FC236}">
                <a16:creationId xmlns:a16="http://schemas.microsoft.com/office/drawing/2014/main" id="{2F9650C3-094F-A64E-85AC-7B011134C2F4}"/>
              </a:ext>
            </a:extLst>
          </p:cNvPr>
          <p:cNvSpPr txBox="1">
            <a:spLocks/>
          </p:cNvSpPr>
          <p:nvPr userDrawn="1"/>
        </p:nvSpPr>
        <p:spPr>
          <a:xfrm>
            <a:off x="1851768" y="6130537"/>
            <a:ext cx="3088367"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a:t>503073 – Lập trình web &amp; ứng dung: Chương 1</a:t>
            </a:r>
          </a:p>
        </p:txBody>
      </p:sp>
      <p:sp>
        <p:nvSpPr>
          <p:cNvPr id="11" name="TextBox 10">
            <a:extLst>
              <a:ext uri="{FF2B5EF4-FFF2-40B4-BE49-F238E27FC236}">
                <a16:creationId xmlns:a16="http://schemas.microsoft.com/office/drawing/2014/main" id="{82C40BEE-FED5-B440-AA55-61699905D46D}"/>
              </a:ext>
            </a:extLst>
          </p:cNvPr>
          <p:cNvSpPr txBox="1"/>
          <p:nvPr userDrawn="1"/>
        </p:nvSpPr>
        <p:spPr>
          <a:xfrm>
            <a:off x="11041474" y="6186976"/>
            <a:ext cx="463138" cy="246221"/>
          </a:xfrm>
          <a:prstGeom prst="rect">
            <a:avLst/>
          </a:prstGeom>
          <a:noFill/>
        </p:spPr>
        <p:txBody>
          <a:bodyPr wrap="square" rtlCol="0">
            <a:spAutoFit/>
          </a:bodyPr>
          <a:lstStyle/>
          <a:p>
            <a:fld id="{B7AC3159-6B40-DE4D-A49E-46DBF7167BD9}" type="slidenum">
              <a:rPr lang="en-VN" sz="1000">
                <a:solidFill>
                  <a:schemeClr val="tx1">
                    <a:lumMod val="75000"/>
                    <a:lumOff val="25000"/>
                  </a:schemeClr>
                </a:solidFill>
              </a:rPr>
              <a:t>‹#›</a:t>
            </a:fld>
            <a:endParaRPr lang="en-VN" sz="1000">
              <a:solidFill>
                <a:schemeClr val="tx1">
                  <a:lumMod val="75000"/>
                  <a:lumOff val="25000"/>
                </a:schemeClr>
              </a:solidFill>
            </a:endParaRPr>
          </a:p>
        </p:txBody>
      </p:sp>
    </p:spTree>
    <p:extLst>
      <p:ext uri="{BB962C8B-B14F-4D97-AF65-F5344CB8AC3E}">
        <p14:creationId xmlns:p14="http://schemas.microsoft.com/office/powerpoint/2010/main" val="336428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91D734-B9F9-DC49-8E16-D4455952758E}" type="slidenum">
              <a:rPr lang="en-US" smtClean="0"/>
              <a:t>‹#›</a:t>
            </a:fld>
            <a:endParaRPr lang="en-US"/>
          </a:p>
        </p:txBody>
      </p:sp>
      <p:sp>
        <p:nvSpPr>
          <p:cNvPr id="9" name="Date Placeholder 3">
            <a:extLst>
              <a:ext uri="{FF2B5EF4-FFF2-40B4-BE49-F238E27FC236}">
                <a16:creationId xmlns:a16="http://schemas.microsoft.com/office/drawing/2014/main" id="{85FDEC1C-5A66-E44F-AFC8-F2FE1994A784}"/>
              </a:ext>
            </a:extLst>
          </p:cNvPr>
          <p:cNvSpPr>
            <a:spLocks noGrp="1"/>
          </p:cNvSpPr>
          <p:nvPr>
            <p:ph type="dt" sz="half" idx="10"/>
          </p:nvPr>
        </p:nvSpPr>
        <p:spPr>
          <a:xfrm>
            <a:off x="6105048" y="6130537"/>
            <a:ext cx="1146283" cy="370396"/>
          </a:xfrm>
          <a:prstGeom prst="rect">
            <a:avLst/>
          </a:prstGeom>
        </p:spPr>
        <p:txBody>
          <a:bodyPr/>
          <a:lstStyle/>
          <a:p>
            <a:r>
              <a:rPr lang="en-US"/>
              <a:t>May 20, 2022</a:t>
            </a:r>
          </a:p>
        </p:txBody>
      </p:sp>
      <p:sp>
        <p:nvSpPr>
          <p:cNvPr id="12" name="Date Placeholder 3">
            <a:extLst>
              <a:ext uri="{FF2B5EF4-FFF2-40B4-BE49-F238E27FC236}">
                <a16:creationId xmlns:a16="http://schemas.microsoft.com/office/drawing/2014/main" id="{7C47D01E-D6B4-1F48-AF58-2DAAEC16195D}"/>
              </a:ext>
            </a:extLst>
          </p:cNvPr>
          <p:cNvSpPr txBox="1">
            <a:spLocks/>
          </p:cNvSpPr>
          <p:nvPr userDrawn="1"/>
        </p:nvSpPr>
        <p:spPr>
          <a:xfrm>
            <a:off x="1851768" y="6130537"/>
            <a:ext cx="3088367"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000"/>
              <a:t>503073 – Lập trình web &amp; ứng dung: Chương 1</a:t>
            </a:r>
          </a:p>
        </p:txBody>
      </p:sp>
      <p:sp>
        <p:nvSpPr>
          <p:cNvPr id="13" name="TextBox 12">
            <a:extLst>
              <a:ext uri="{FF2B5EF4-FFF2-40B4-BE49-F238E27FC236}">
                <a16:creationId xmlns:a16="http://schemas.microsoft.com/office/drawing/2014/main" id="{B6C7D42F-3094-314D-8AB8-B61320FDE09D}"/>
              </a:ext>
            </a:extLst>
          </p:cNvPr>
          <p:cNvSpPr txBox="1"/>
          <p:nvPr userDrawn="1"/>
        </p:nvSpPr>
        <p:spPr>
          <a:xfrm>
            <a:off x="11041474" y="6186976"/>
            <a:ext cx="463138" cy="246221"/>
          </a:xfrm>
          <a:prstGeom prst="rect">
            <a:avLst/>
          </a:prstGeom>
          <a:noFill/>
        </p:spPr>
        <p:txBody>
          <a:bodyPr wrap="square" rtlCol="0">
            <a:spAutoFit/>
          </a:bodyPr>
          <a:lstStyle/>
          <a:p>
            <a:fld id="{B7AC3159-6B40-DE4D-A49E-46DBF7167BD9}" type="slidenum">
              <a:rPr lang="en-VN" sz="1000">
                <a:solidFill>
                  <a:schemeClr val="tx1">
                    <a:lumMod val="75000"/>
                    <a:lumOff val="25000"/>
                  </a:schemeClr>
                </a:solidFill>
              </a:rPr>
              <a:t>‹#›</a:t>
            </a:fld>
            <a:endParaRPr lang="en-VN" sz="1000">
              <a:solidFill>
                <a:schemeClr val="tx1">
                  <a:lumMod val="75000"/>
                  <a:lumOff val="25000"/>
                </a:schemeClr>
              </a:solidFill>
            </a:endParaRPr>
          </a:p>
        </p:txBody>
      </p:sp>
    </p:spTree>
    <p:extLst>
      <p:ext uri="{BB962C8B-B14F-4D97-AF65-F5344CB8AC3E}">
        <p14:creationId xmlns:p14="http://schemas.microsoft.com/office/powerpoint/2010/main" val="44643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8" name="Footer Placeholder 7"/>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95146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57339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405750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167531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r>
              <a:rPr lang="en-US"/>
              <a:t>May 20, 2022</a:t>
            </a:r>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503073 - Chapter 1: Introduction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362148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91D734-B9F9-DC49-8E16-D4455952758E}" type="slidenum">
              <a:rPr lang="en-US" smtClean="0"/>
              <a:t>‹#›</a:t>
            </a:fld>
            <a:endParaRPr lang="en-US"/>
          </a:p>
        </p:txBody>
      </p:sp>
    </p:spTree>
    <p:extLst>
      <p:ext uri="{BB962C8B-B14F-4D97-AF65-F5344CB8AC3E}">
        <p14:creationId xmlns:p14="http://schemas.microsoft.com/office/powerpoint/2010/main" val="342948286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07C9-955A-0349-BF6E-C0676F0275D4}"/>
              </a:ext>
            </a:extLst>
          </p:cNvPr>
          <p:cNvSpPr>
            <a:spLocks noGrp="1"/>
          </p:cNvSpPr>
          <p:nvPr>
            <p:ph type="ctrTitle"/>
          </p:nvPr>
        </p:nvSpPr>
        <p:spPr>
          <a:xfrm>
            <a:off x="1524000" y="2078399"/>
            <a:ext cx="9144000" cy="761947"/>
          </a:xfrm>
        </p:spPr>
        <p:txBody>
          <a:bodyPr>
            <a:normAutofit fontScale="90000"/>
          </a:bodyPr>
          <a:lstStyle/>
          <a:p>
            <a:pPr algn="ctr"/>
            <a:r>
              <a:rPr lang="en-US" sz="4400">
                <a:solidFill>
                  <a:schemeClr val="accent1"/>
                </a:solidFill>
              </a:rPr>
              <a:t>503073</a:t>
            </a:r>
          </a:p>
        </p:txBody>
      </p:sp>
      <p:sp>
        <p:nvSpPr>
          <p:cNvPr id="3" name="Subtitle 2">
            <a:extLst>
              <a:ext uri="{FF2B5EF4-FFF2-40B4-BE49-F238E27FC236}">
                <a16:creationId xmlns:a16="http://schemas.microsoft.com/office/drawing/2014/main" id="{3B3B8396-4B5C-9848-BCC6-2EFB7B6EA56D}"/>
              </a:ext>
            </a:extLst>
          </p:cNvPr>
          <p:cNvSpPr>
            <a:spLocks noGrp="1"/>
          </p:cNvSpPr>
          <p:nvPr>
            <p:ph type="subTitle" idx="1"/>
          </p:nvPr>
        </p:nvSpPr>
        <p:spPr>
          <a:xfrm>
            <a:off x="187890" y="3002885"/>
            <a:ext cx="12004110" cy="690723"/>
          </a:xfrm>
        </p:spPr>
        <p:txBody>
          <a:bodyPr>
            <a:normAutofit lnSpcReduction="10000"/>
          </a:bodyPr>
          <a:lstStyle/>
          <a:p>
            <a:pPr algn="ctr"/>
            <a:r>
              <a:rPr lang="en-US" sz="4000" b="1">
                <a:solidFill>
                  <a:srgbClr val="C00000"/>
                </a:solidFill>
              </a:rPr>
              <a:t>WEB PROGRAMMING &amp; APPLICATIONS</a:t>
            </a:r>
          </a:p>
        </p:txBody>
      </p:sp>
      <p:sp>
        <p:nvSpPr>
          <p:cNvPr id="4" name="Subtitle 2">
            <a:extLst>
              <a:ext uri="{FF2B5EF4-FFF2-40B4-BE49-F238E27FC236}">
                <a16:creationId xmlns:a16="http://schemas.microsoft.com/office/drawing/2014/main" id="{CB583221-5B0A-D04F-819C-7CF3FB18A03E}"/>
              </a:ext>
            </a:extLst>
          </p:cNvPr>
          <p:cNvSpPr txBox="1">
            <a:spLocks/>
          </p:cNvSpPr>
          <p:nvPr/>
        </p:nvSpPr>
        <p:spPr>
          <a:xfrm>
            <a:off x="1524000" y="4301153"/>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b="1">
              <a:solidFill>
                <a:schemeClr val="accent1"/>
              </a:solidFill>
              <a:latin typeface="Calibri" panose="020F0502020204030204" pitchFamily="34" charset="0"/>
              <a:cs typeface="Calibri" panose="020F0502020204030204" pitchFamily="34" charset="0"/>
            </a:endParaRPr>
          </a:p>
        </p:txBody>
      </p:sp>
      <p:sp>
        <p:nvSpPr>
          <p:cNvPr id="9" name="Subtitle 2">
            <a:extLst>
              <a:ext uri="{FF2B5EF4-FFF2-40B4-BE49-F238E27FC236}">
                <a16:creationId xmlns:a16="http://schemas.microsoft.com/office/drawing/2014/main" id="{1DCAD127-A742-5742-B4A7-00B02E265541}"/>
              </a:ext>
            </a:extLst>
          </p:cNvPr>
          <p:cNvSpPr txBox="1">
            <a:spLocks/>
          </p:cNvSpPr>
          <p:nvPr/>
        </p:nvSpPr>
        <p:spPr>
          <a:xfrm>
            <a:off x="187890" y="3824700"/>
            <a:ext cx="1200411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a:solidFill>
                  <a:schemeClr val="tx1">
                    <a:lumMod val="65000"/>
                    <a:lumOff val="35000"/>
                  </a:schemeClr>
                </a:solidFill>
                <a:latin typeface="+mj-lt"/>
                <a:cs typeface="Calibri" panose="020F0502020204030204" pitchFamily="34" charset="0"/>
              </a:rPr>
              <a:t>LESSON 3: CASCADING STYLE SHEETS</a:t>
            </a:r>
          </a:p>
        </p:txBody>
      </p:sp>
      <p:pic>
        <p:nvPicPr>
          <p:cNvPr id="8" name="Picture 7">
            <a:extLst>
              <a:ext uri="{FF2B5EF4-FFF2-40B4-BE49-F238E27FC236}">
                <a16:creationId xmlns:a16="http://schemas.microsoft.com/office/drawing/2014/main" id="{FB2752E5-7F2B-854E-A1CF-17547DDDF8E3}"/>
              </a:ext>
            </a:extLst>
          </p:cNvPr>
          <p:cNvPicPr>
            <a:picLocks noChangeAspect="1"/>
          </p:cNvPicPr>
          <p:nvPr/>
        </p:nvPicPr>
        <p:blipFill>
          <a:blip r:embed="rId3"/>
          <a:stretch>
            <a:fillRect/>
          </a:stretch>
        </p:blipFill>
        <p:spPr>
          <a:xfrm>
            <a:off x="5305742" y="863635"/>
            <a:ext cx="1768405" cy="976537"/>
          </a:xfrm>
          <a:prstGeom prst="rect">
            <a:avLst/>
          </a:prstGeom>
        </p:spPr>
      </p:pic>
      <p:sp>
        <p:nvSpPr>
          <p:cNvPr id="5" name="Slide Number Placeholder 4">
            <a:extLst>
              <a:ext uri="{FF2B5EF4-FFF2-40B4-BE49-F238E27FC236}">
                <a16:creationId xmlns:a16="http://schemas.microsoft.com/office/drawing/2014/main" id="{4253CD84-17BA-B998-55A2-E64626F6A3E6}"/>
              </a:ext>
            </a:extLst>
          </p:cNvPr>
          <p:cNvSpPr>
            <a:spLocks noGrp="1"/>
          </p:cNvSpPr>
          <p:nvPr>
            <p:ph type="sldNum" sz="quarter" idx="12"/>
          </p:nvPr>
        </p:nvSpPr>
        <p:spPr/>
        <p:txBody>
          <a:bodyPr/>
          <a:lstStyle/>
          <a:p>
            <a:fld id="{3F91D734-B9F9-DC49-8E16-D4455952758E}" type="slidenum">
              <a:rPr lang="en-US" smtClean="0"/>
              <a:t>1</a:t>
            </a:fld>
            <a:endParaRPr lang="en-US"/>
          </a:p>
        </p:txBody>
      </p:sp>
      <p:sp>
        <p:nvSpPr>
          <p:cNvPr id="6" name="Subtitle 2">
            <a:extLst>
              <a:ext uri="{FF2B5EF4-FFF2-40B4-BE49-F238E27FC236}">
                <a16:creationId xmlns:a16="http://schemas.microsoft.com/office/drawing/2014/main" id="{B1157163-1D62-06C3-4653-63C42A7D4E96}"/>
              </a:ext>
            </a:extLst>
          </p:cNvPr>
          <p:cNvSpPr txBox="1">
            <a:spLocks/>
          </p:cNvSpPr>
          <p:nvPr/>
        </p:nvSpPr>
        <p:spPr>
          <a:xfrm>
            <a:off x="187890" y="4529540"/>
            <a:ext cx="1200411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500" dirty="0">
              <a:solidFill>
                <a:schemeClr val="tx1">
                  <a:lumMod val="65000"/>
                  <a:lumOff val="35000"/>
                </a:schemeClr>
              </a:solidFill>
              <a:latin typeface="+mj-lt"/>
              <a:cs typeface="Calibri" panose="020F0502020204030204" pitchFamily="34" charset="0"/>
            </a:endParaRPr>
          </a:p>
        </p:txBody>
      </p:sp>
    </p:spTree>
    <p:extLst>
      <p:ext uri="{BB962C8B-B14F-4D97-AF65-F5344CB8AC3E}">
        <p14:creationId xmlns:p14="http://schemas.microsoft.com/office/powerpoint/2010/main" val="387341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906E-F49C-7F4E-897E-77B9A67DEBC3}"/>
              </a:ext>
            </a:extLst>
          </p:cNvPr>
          <p:cNvSpPr>
            <a:spLocks noGrp="1"/>
          </p:cNvSpPr>
          <p:nvPr>
            <p:ph type="title"/>
          </p:nvPr>
        </p:nvSpPr>
        <p:spPr>
          <a:xfrm>
            <a:off x="1851768" y="306333"/>
            <a:ext cx="9652844" cy="640445"/>
          </a:xfrm>
        </p:spPr>
        <p:txBody>
          <a:bodyPr/>
          <a:lstStyle/>
          <a:p>
            <a:r>
              <a:rPr lang="en-US" dirty="0" err="1"/>
              <a:t>CSS</a:t>
            </a:r>
            <a:r>
              <a:rPr lang="en-US" dirty="0"/>
              <a:t> Priority</a:t>
            </a:r>
            <a:endParaRPr lang="en-VN" dirty="0"/>
          </a:p>
        </p:txBody>
      </p:sp>
      <p:sp>
        <p:nvSpPr>
          <p:cNvPr id="3" name="Content Placeholder 2">
            <a:extLst>
              <a:ext uri="{FF2B5EF4-FFF2-40B4-BE49-F238E27FC236}">
                <a16:creationId xmlns:a16="http://schemas.microsoft.com/office/drawing/2014/main" id="{A284E4C0-75BA-604B-BF66-25F80E545283}"/>
              </a:ext>
            </a:extLst>
          </p:cNvPr>
          <p:cNvSpPr>
            <a:spLocks noGrp="1"/>
          </p:cNvSpPr>
          <p:nvPr>
            <p:ph idx="1"/>
          </p:nvPr>
        </p:nvSpPr>
        <p:spPr>
          <a:xfrm>
            <a:off x="1175657" y="1371600"/>
            <a:ext cx="10328955" cy="4539622"/>
          </a:xfrm>
        </p:spPr>
        <p:txBody>
          <a:bodyPr>
            <a:normAutofit/>
          </a:bodyPr>
          <a:lstStyle/>
          <a:p>
            <a:pPr marL="457200" indent="-457200">
              <a:lnSpc>
                <a:spcPct val="200000"/>
              </a:lnSpc>
              <a:buFont typeface="+mj-lt"/>
              <a:buAutoNum type="arabicPeriod"/>
            </a:pPr>
            <a:r>
              <a:rPr lang="en-US" sz="2800"/>
              <a:t>Important CSS</a:t>
            </a:r>
          </a:p>
          <a:p>
            <a:pPr marL="457200" indent="-457200">
              <a:lnSpc>
                <a:spcPct val="200000"/>
              </a:lnSpc>
              <a:buFont typeface="+mj-lt"/>
              <a:buAutoNum type="arabicPeriod"/>
            </a:pPr>
            <a:r>
              <a:rPr lang="en-US" sz="2800"/>
              <a:t>Inline style (inside an HTML element)</a:t>
            </a:r>
          </a:p>
          <a:p>
            <a:pPr marL="457200" indent="-457200">
              <a:lnSpc>
                <a:spcPct val="200000"/>
              </a:lnSpc>
              <a:buFont typeface="+mj-lt"/>
              <a:buAutoNum type="arabicPeriod"/>
            </a:pPr>
            <a:r>
              <a:rPr lang="en-US" sz="2800"/>
              <a:t>External and internal style sheets (in the head section)</a:t>
            </a:r>
          </a:p>
          <a:p>
            <a:pPr marL="457200" indent="-457200">
              <a:lnSpc>
                <a:spcPct val="200000"/>
              </a:lnSpc>
              <a:buFont typeface="+mj-lt"/>
              <a:buAutoNum type="arabicPeriod"/>
            </a:pPr>
            <a:r>
              <a:rPr lang="en-US" sz="2800"/>
              <a:t>Browser default</a:t>
            </a:r>
            <a:endParaRPr lang="en-VN" sz="2800"/>
          </a:p>
        </p:txBody>
      </p:sp>
      <p:sp>
        <p:nvSpPr>
          <p:cNvPr id="4" name="Date Placeholder 3">
            <a:extLst>
              <a:ext uri="{FF2B5EF4-FFF2-40B4-BE49-F238E27FC236}">
                <a16:creationId xmlns:a16="http://schemas.microsoft.com/office/drawing/2014/main" id="{AB90D546-11FA-D407-4A9C-233C992BAE5D}"/>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46BE1D89-C656-6B86-26E5-1103B146055C}"/>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85D0DA6A-24D7-D336-4F9A-22F66E720FFC}"/>
              </a:ext>
            </a:extLst>
          </p:cNvPr>
          <p:cNvSpPr>
            <a:spLocks noGrp="1"/>
          </p:cNvSpPr>
          <p:nvPr>
            <p:ph type="sldNum" sz="quarter" idx="12"/>
          </p:nvPr>
        </p:nvSpPr>
        <p:spPr/>
        <p:txBody>
          <a:bodyPr/>
          <a:lstStyle/>
          <a:p>
            <a:fld id="{3F91D734-B9F9-DC49-8E16-D4455952758E}" type="slidenum">
              <a:rPr lang="en-US" smtClean="0"/>
              <a:pPr/>
              <a:t>10</a:t>
            </a:fld>
            <a:endParaRPr lang="en-US"/>
          </a:p>
        </p:txBody>
      </p:sp>
    </p:spTree>
    <p:extLst>
      <p:ext uri="{BB962C8B-B14F-4D97-AF65-F5344CB8AC3E}">
        <p14:creationId xmlns:p14="http://schemas.microsoft.com/office/powerpoint/2010/main" val="393547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CSS Selectors</a:t>
            </a:r>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p:txBody>
          <a:bodyPr>
            <a:normAutofit/>
          </a:bodyPr>
          <a:lstStyle/>
          <a:p>
            <a:pPr>
              <a:lnSpc>
                <a:spcPct val="150000"/>
              </a:lnSpc>
            </a:pPr>
            <a:r>
              <a:rPr lang="en-US" sz="2800" dirty="0"/>
              <a:t>We can divide </a:t>
            </a:r>
            <a:r>
              <a:rPr lang="en-US" sz="2800" dirty="0" err="1"/>
              <a:t>CSS</a:t>
            </a:r>
            <a:r>
              <a:rPr lang="en-US" sz="2800" dirty="0"/>
              <a:t> selectors into five categories:</a:t>
            </a:r>
          </a:p>
          <a:p>
            <a:pPr marL="914400" lvl="1" indent="-457200">
              <a:lnSpc>
                <a:spcPct val="150000"/>
              </a:lnSpc>
              <a:buFont typeface="+mj-lt"/>
              <a:buAutoNum type="arabicPeriod"/>
            </a:pPr>
            <a:r>
              <a:rPr lang="en-US" sz="2200" dirty="0">
                <a:solidFill>
                  <a:srgbClr val="C00000"/>
                </a:solidFill>
              </a:rPr>
              <a:t>Simple selectors</a:t>
            </a:r>
            <a:r>
              <a:rPr lang="en-US" sz="2200" dirty="0"/>
              <a:t>: select elements based on name, id, class</a:t>
            </a:r>
          </a:p>
          <a:p>
            <a:pPr marL="914400" lvl="1" indent="-457200">
              <a:lnSpc>
                <a:spcPct val="150000"/>
              </a:lnSpc>
              <a:buFont typeface="+mj-lt"/>
              <a:buAutoNum type="arabicPeriod"/>
            </a:pPr>
            <a:r>
              <a:rPr lang="en-US" sz="2200" dirty="0" err="1">
                <a:solidFill>
                  <a:srgbClr val="C00000"/>
                </a:solidFill>
              </a:rPr>
              <a:t>Combinator</a:t>
            </a:r>
            <a:r>
              <a:rPr lang="en-US" sz="2200" dirty="0">
                <a:solidFill>
                  <a:srgbClr val="C00000"/>
                </a:solidFill>
              </a:rPr>
              <a:t> selectors</a:t>
            </a:r>
            <a:r>
              <a:rPr lang="en-US" sz="2200" dirty="0"/>
              <a:t>: based on a specific relationship between tags.</a:t>
            </a:r>
          </a:p>
          <a:p>
            <a:pPr marL="914400" lvl="1" indent="-457200">
              <a:lnSpc>
                <a:spcPct val="150000"/>
              </a:lnSpc>
              <a:buFont typeface="+mj-lt"/>
              <a:buAutoNum type="arabicPeriod"/>
            </a:pPr>
            <a:r>
              <a:rPr lang="en-US" sz="2200" dirty="0">
                <a:solidFill>
                  <a:srgbClr val="C00000"/>
                </a:solidFill>
              </a:rPr>
              <a:t>Pseudo-class selectors</a:t>
            </a:r>
            <a:r>
              <a:rPr lang="en-US" sz="2200" dirty="0"/>
              <a:t>: based on a certain state</a:t>
            </a:r>
          </a:p>
          <a:p>
            <a:pPr marL="914400" lvl="1" indent="-457200">
              <a:lnSpc>
                <a:spcPct val="150000"/>
              </a:lnSpc>
              <a:buFont typeface="+mj-lt"/>
              <a:buAutoNum type="arabicPeriod"/>
            </a:pPr>
            <a:r>
              <a:rPr lang="en-US" sz="2200" dirty="0">
                <a:solidFill>
                  <a:srgbClr val="C00000"/>
                </a:solidFill>
              </a:rPr>
              <a:t>Pseudo-elements selectors</a:t>
            </a:r>
            <a:r>
              <a:rPr lang="en-US" sz="2200" dirty="0"/>
              <a:t>: select and style a part of an element</a:t>
            </a:r>
          </a:p>
          <a:p>
            <a:pPr marL="914400" lvl="1" indent="-457200">
              <a:lnSpc>
                <a:spcPct val="150000"/>
              </a:lnSpc>
              <a:buFont typeface="+mj-lt"/>
              <a:buAutoNum type="arabicPeriod"/>
            </a:pPr>
            <a:r>
              <a:rPr lang="en-US" sz="2200" dirty="0">
                <a:solidFill>
                  <a:srgbClr val="C00000"/>
                </a:solidFill>
              </a:rPr>
              <a:t>Attribute selectors</a:t>
            </a:r>
            <a:r>
              <a:rPr lang="en-US" sz="2200" dirty="0"/>
              <a:t>: based on an attribute or attribute value</a:t>
            </a:r>
            <a:endParaRPr lang="en-VN" sz="2200" dirty="0"/>
          </a:p>
        </p:txBody>
      </p:sp>
      <p:sp>
        <p:nvSpPr>
          <p:cNvPr id="4" name="Date Placeholder 3">
            <a:extLst>
              <a:ext uri="{FF2B5EF4-FFF2-40B4-BE49-F238E27FC236}">
                <a16:creationId xmlns:a16="http://schemas.microsoft.com/office/drawing/2014/main" id="{F6C7088C-6F28-2653-6668-5F411C2DE07F}"/>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DD7863DC-4CE8-4822-A227-01EEC8B2E2B9}"/>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8F919B83-5C73-49FD-591C-C4F8FD928774}"/>
              </a:ext>
            </a:extLst>
          </p:cNvPr>
          <p:cNvSpPr>
            <a:spLocks noGrp="1"/>
          </p:cNvSpPr>
          <p:nvPr>
            <p:ph type="sldNum" sz="quarter" idx="12"/>
          </p:nvPr>
        </p:nvSpPr>
        <p:spPr/>
        <p:txBody>
          <a:bodyPr/>
          <a:lstStyle/>
          <a:p>
            <a:fld id="{3F91D734-B9F9-DC49-8E16-D4455952758E}" type="slidenum">
              <a:rPr lang="en-US" smtClean="0"/>
              <a:pPr/>
              <a:t>11</a:t>
            </a:fld>
            <a:endParaRPr lang="en-US"/>
          </a:p>
        </p:txBody>
      </p:sp>
    </p:spTree>
    <p:extLst>
      <p:ext uri="{BB962C8B-B14F-4D97-AF65-F5344CB8AC3E}">
        <p14:creationId xmlns:p14="http://schemas.microsoft.com/office/powerpoint/2010/main" val="296133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a:xfrm>
            <a:off x="1175657" y="2319867"/>
            <a:ext cx="10328955" cy="3591355"/>
          </a:xfrm>
        </p:spPr>
        <p:txBody>
          <a:bodyPr>
            <a:normAutofit/>
          </a:bodyPr>
          <a:lstStyle/>
          <a:p>
            <a:pPr marL="0" indent="0" algn="ctr">
              <a:lnSpc>
                <a:spcPct val="150000"/>
              </a:lnSpc>
              <a:buNone/>
            </a:pPr>
            <a:r>
              <a:rPr lang="en-US" sz="6600" b="1" dirty="0">
                <a:latin typeface="Calibri" panose="020F0502020204030204" pitchFamily="34" charset="0"/>
                <a:cs typeface="Calibri" panose="020F0502020204030204" pitchFamily="34" charset="0"/>
              </a:rPr>
              <a:t>SIMPLE SELECTORS</a:t>
            </a:r>
            <a:endParaRPr lang="en-VN" sz="6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B87754D-D4AB-07B0-5A4F-A9D9979691C1}"/>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9148B3E5-006E-22C4-266C-6769F49AD430}"/>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6185DB1C-5806-EAF7-E76B-81DB2568C16F}"/>
              </a:ext>
            </a:extLst>
          </p:cNvPr>
          <p:cNvSpPr>
            <a:spLocks noGrp="1"/>
          </p:cNvSpPr>
          <p:nvPr>
            <p:ph type="sldNum" sz="quarter" idx="12"/>
          </p:nvPr>
        </p:nvSpPr>
        <p:spPr/>
        <p:txBody>
          <a:bodyPr/>
          <a:lstStyle/>
          <a:p>
            <a:fld id="{3F91D734-B9F9-DC49-8E16-D4455952758E}" type="slidenum">
              <a:rPr lang="en-US" smtClean="0"/>
              <a:pPr/>
              <a:t>12</a:t>
            </a:fld>
            <a:endParaRPr lang="en-US"/>
          </a:p>
        </p:txBody>
      </p:sp>
    </p:spTree>
    <p:extLst>
      <p:ext uri="{BB962C8B-B14F-4D97-AF65-F5344CB8AC3E}">
        <p14:creationId xmlns:p14="http://schemas.microsoft.com/office/powerpoint/2010/main" val="68758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Simple Selectors</a:t>
            </a:r>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p:txBody>
          <a:bodyPr>
            <a:normAutofit/>
          </a:bodyPr>
          <a:lstStyle/>
          <a:p>
            <a:pPr>
              <a:lnSpc>
                <a:spcPct val="150000"/>
              </a:lnSpc>
            </a:pPr>
            <a:r>
              <a:rPr lang="en-US" sz="2800" dirty="0"/>
              <a:t>Name selector</a:t>
            </a:r>
          </a:p>
          <a:p>
            <a:pPr>
              <a:lnSpc>
                <a:spcPct val="150000"/>
              </a:lnSpc>
            </a:pPr>
            <a:r>
              <a:rPr lang="en-US" sz="2800" dirty="0"/>
              <a:t>Id Selector</a:t>
            </a:r>
          </a:p>
          <a:p>
            <a:pPr>
              <a:lnSpc>
                <a:spcPct val="150000"/>
              </a:lnSpc>
            </a:pPr>
            <a:r>
              <a:rPr lang="en-US" sz="2800" dirty="0"/>
              <a:t>Class selector</a:t>
            </a:r>
            <a:endParaRPr lang="en-VN" sz="2200" dirty="0"/>
          </a:p>
        </p:txBody>
      </p:sp>
      <p:sp>
        <p:nvSpPr>
          <p:cNvPr id="4" name="Date Placeholder 3">
            <a:extLst>
              <a:ext uri="{FF2B5EF4-FFF2-40B4-BE49-F238E27FC236}">
                <a16:creationId xmlns:a16="http://schemas.microsoft.com/office/drawing/2014/main" id="{D49031C5-7BFB-B75C-6B3A-829506C141E3}"/>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227286B2-F933-9221-6895-677A29902C14}"/>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BDD5F1A9-B67F-9CD6-B687-92F6AE6FD87E}"/>
              </a:ext>
            </a:extLst>
          </p:cNvPr>
          <p:cNvSpPr>
            <a:spLocks noGrp="1"/>
          </p:cNvSpPr>
          <p:nvPr>
            <p:ph type="sldNum" sz="quarter" idx="12"/>
          </p:nvPr>
        </p:nvSpPr>
        <p:spPr/>
        <p:txBody>
          <a:bodyPr/>
          <a:lstStyle/>
          <a:p>
            <a:fld id="{3F91D734-B9F9-DC49-8E16-D4455952758E}" type="slidenum">
              <a:rPr lang="en-US" smtClean="0"/>
              <a:pPr/>
              <a:t>13</a:t>
            </a:fld>
            <a:endParaRPr lang="en-US"/>
          </a:p>
        </p:txBody>
      </p:sp>
    </p:spTree>
    <p:extLst>
      <p:ext uri="{BB962C8B-B14F-4D97-AF65-F5344CB8AC3E}">
        <p14:creationId xmlns:p14="http://schemas.microsoft.com/office/powerpoint/2010/main" val="13070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Name Selectors</a:t>
            </a:r>
            <a:endParaRPr lang="en-VN" dirty="0"/>
          </a:p>
        </p:txBody>
      </p:sp>
      <p:pic>
        <p:nvPicPr>
          <p:cNvPr id="5" name="Picture 4">
            <a:extLst>
              <a:ext uri="{FF2B5EF4-FFF2-40B4-BE49-F238E27FC236}">
                <a16:creationId xmlns:a16="http://schemas.microsoft.com/office/drawing/2014/main" id="{6F257CA3-A016-374D-96E9-9AB4197A9954}"/>
              </a:ext>
            </a:extLst>
          </p:cNvPr>
          <p:cNvPicPr>
            <a:picLocks noChangeAspect="1"/>
          </p:cNvPicPr>
          <p:nvPr/>
        </p:nvPicPr>
        <p:blipFill>
          <a:blip r:embed="rId3"/>
          <a:stretch>
            <a:fillRect/>
          </a:stretch>
        </p:blipFill>
        <p:spPr>
          <a:xfrm>
            <a:off x="2901950" y="1143000"/>
            <a:ext cx="6388100" cy="5613400"/>
          </a:xfrm>
          <a:prstGeom prst="rect">
            <a:avLst/>
          </a:prstGeom>
          <a:ln>
            <a:solidFill>
              <a:schemeClr val="bg1">
                <a:lumMod val="75000"/>
              </a:schemeClr>
            </a:solidFill>
          </a:ln>
        </p:spPr>
      </p:pic>
      <p:sp>
        <p:nvSpPr>
          <p:cNvPr id="3" name="Date Placeholder 2">
            <a:extLst>
              <a:ext uri="{FF2B5EF4-FFF2-40B4-BE49-F238E27FC236}">
                <a16:creationId xmlns:a16="http://schemas.microsoft.com/office/drawing/2014/main" id="{A22D8405-1AEB-BC56-6080-741F8E1B4020}"/>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B10948F9-67D2-53E5-D15A-AD33B895BD2F}"/>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444578AD-44DB-9C0F-0830-3C358CC9A0AA}"/>
              </a:ext>
            </a:extLst>
          </p:cNvPr>
          <p:cNvSpPr>
            <a:spLocks noGrp="1"/>
          </p:cNvSpPr>
          <p:nvPr>
            <p:ph type="sldNum" sz="quarter" idx="12"/>
          </p:nvPr>
        </p:nvSpPr>
        <p:spPr/>
        <p:txBody>
          <a:bodyPr/>
          <a:lstStyle/>
          <a:p>
            <a:fld id="{3F91D734-B9F9-DC49-8E16-D4455952758E}" type="slidenum">
              <a:rPr lang="en-US" smtClean="0"/>
              <a:pPr/>
              <a:t>14</a:t>
            </a:fld>
            <a:endParaRPr lang="en-US"/>
          </a:p>
        </p:txBody>
      </p:sp>
    </p:spTree>
    <p:extLst>
      <p:ext uri="{BB962C8B-B14F-4D97-AF65-F5344CB8AC3E}">
        <p14:creationId xmlns:p14="http://schemas.microsoft.com/office/powerpoint/2010/main" val="160697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Name Selectors</a:t>
            </a:r>
            <a:endParaRPr lang="en-VN" dirty="0"/>
          </a:p>
        </p:txBody>
      </p:sp>
      <p:pic>
        <p:nvPicPr>
          <p:cNvPr id="6" name="Picture 5">
            <a:extLst>
              <a:ext uri="{FF2B5EF4-FFF2-40B4-BE49-F238E27FC236}">
                <a16:creationId xmlns:a16="http://schemas.microsoft.com/office/drawing/2014/main" id="{E52E457F-528A-7741-8B9A-3F04061FDD83}"/>
              </a:ext>
            </a:extLst>
          </p:cNvPr>
          <p:cNvPicPr>
            <a:picLocks noChangeAspect="1"/>
          </p:cNvPicPr>
          <p:nvPr/>
        </p:nvPicPr>
        <p:blipFill>
          <a:blip r:embed="rId3"/>
          <a:stretch>
            <a:fillRect/>
          </a:stretch>
        </p:blipFill>
        <p:spPr>
          <a:xfrm>
            <a:off x="2546350" y="2362200"/>
            <a:ext cx="7099300" cy="2717800"/>
          </a:xfrm>
          <a:prstGeom prst="rect">
            <a:avLst/>
          </a:prstGeom>
          <a:ln>
            <a:solidFill>
              <a:schemeClr val="bg1">
                <a:lumMod val="75000"/>
              </a:schemeClr>
            </a:solidFill>
          </a:ln>
        </p:spPr>
      </p:pic>
      <p:sp>
        <p:nvSpPr>
          <p:cNvPr id="3" name="Date Placeholder 2">
            <a:extLst>
              <a:ext uri="{FF2B5EF4-FFF2-40B4-BE49-F238E27FC236}">
                <a16:creationId xmlns:a16="http://schemas.microsoft.com/office/drawing/2014/main" id="{34F2D819-E157-C1DF-E17D-89F2B1F15BB6}"/>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969BE7B8-D598-A4F0-8806-55256738379C}"/>
              </a:ext>
            </a:extLst>
          </p:cNvPr>
          <p:cNvSpPr>
            <a:spLocks noGrp="1"/>
          </p:cNvSpPr>
          <p:nvPr>
            <p:ph type="ftr" sz="quarter" idx="11"/>
          </p:nvPr>
        </p:nvSpPr>
        <p:spPr/>
        <p:txBody>
          <a:bodyPr/>
          <a:lstStyle/>
          <a:p>
            <a:r>
              <a:rPr lang="en-US"/>
              <a:t>503073 - Chapter 1: Introduction</a:t>
            </a:r>
          </a:p>
        </p:txBody>
      </p:sp>
      <p:sp>
        <p:nvSpPr>
          <p:cNvPr id="5" name="Slide Number Placeholder 4">
            <a:extLst>
              <a:ext uri="{FF2B5EF4-FFF2-40B4-BE49-F238E27FC236}">
                <a16:creationId xmlns:a16="http://schemas.microsoft.com/office/drawing/2014/main" id="{5BD4CCA2-0C42-00F2-34C6-CDE00CF81AC0}"/>
              </a:ext>
            </a:extLst>
          </p:cNvPr>
          <p:cNvSpPr>
            <a:spLocks noGrp="1"/>
          </p:cNvSpPr>
          <p:nvPr>
            <p:ph type="sldNum" sz="quarter" idx="12"/>
          </p:nvPr>
        </p:nvSpPr>
        <p:spPr/>
        <p:txBody>
          <a:bodyPr/>
          <a:lstStyle/>
          <a:p>
            <a:fld id="{3F91D734-B9F9-DC49-8E16-D4455952758E}" type="slidenum">
              <a:rPr lang="en-US" smtClean="0"/>
              <a:pPr/>
              <a:t>15</a:t>
            </a:fld>
            <a:endParaRPr lang="en-US"/>
          </a:p>
        </p:txBody>
      </p:sp>
    </p:spTree>
    <p:extLst>
      <p:ext uri="{BB962C8B-B14F-4D97-AF65-F5344CB8AC3E}">
        <p14:creationId xmlns:p14="http://schemas.microsoft.com/office/powerpoint/2010/main" val="247413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Id &amp; Class Selectors</a:t>
            </a:r>
            <a:endParaRPr lang="en-VN" dirty="0"/>
          </a:p>
        </p:txBody>
      </p:sp>
      <p:pic>
        <p:nvPicPr>
          <p:cNvPr id="4" name="Picture 3">
            <a:extLst>
              <a:ext uri="{FF2B5EF4-FFF2-40B4-BE49-F238E27FC236}">
                <a16:creationId xmlns:a16="http://schemas.microsoft.com/office/drawing/2014/main" id="{7BD168C9-1853-844B-848C-508793D93B2B}"/>
              </a:ext>
            </a:extLst>
          </p:cNvPr>
          <p:cNvPicPr>
            <a:picLocks noChangeAspect="1"/>
          </p:cNvPicPr>
          <p:nvPr/>
        </p:nvPicPr>
        <p:blipFill>
          <a:blip r:embed="rId3"/>
          <a:stretch>
            <a:fillRect/>
          </a:stretch>
        </p:blipFill>
        <p:spPr>
          <a:xfrm>
            <a:off x="581326" y="1362982"/>
            <a:ext cx="11029348" cy="5133340"/>
          </a:xfrm>
          <a:prstGeom prst="rect">
            <a:avLst/>
          </a:prstGeom>
          <a:ln>
            <a:solidFill>
              <a:schemeClr val="bg1">
                <a:lumMod val="75000"/>
              </a:schemeClr>
            </a:solidFill>
          </a:ln>
        </p:spPr>
      </p:pic>
      <p:sp>
        <p:nvSpPr>
          <p:cNvPr id="3" name="Date Placeholder 2">
            <a:extLst>
              <a:ext uri="{FF2B5EF4-FFF2-40B4-BE49-F238E27FC236}">
                <a16:creationId xmlns:a16="http://schemas.microsoft.com/office/drawing/2014/main" id="{007105E1-D1C6-30E4-3FAE-37CBCDA9E888}"/>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4B51884E-A262-222B-62D8-7A4A69089CDA}"/>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1B1BF24A-E7D2-52F0-DADC-EF106629E16A}"/>
              </a:ext>
            </a:extLst>
          </p:cNvPr>
          <p:cNvSpPr>
            <a:spLocks noGrp="1"/>
          </p:cNvSpPr>
          <p:nvPr>
            <p:ph type="sldNum" sz="quarter" idx="12"/>
          </p:nvPr>
        </p:nvSpPr>
        <p:spPr/>
        <p:txBody>
          <a:bodyPr/>
          <a:lstStyle/>
          <a:p>
            <a:fld id="{3F91D734-B9F9-DC49-8E16-D4455952758E}" type="slidenum">
              <a:rPr lang="en-US" smtClean="0"/>
              <a:pPr/>
              <a:t>16</a:t>
            </a:fld>
            <a:endParaRPr lang="en-US"/>
          </a:p>
        </p:txBody>
      </p:sp>
    </p:spTree>
    <p:extLst>
      <p:ext uri="{BB962C8B-B14F-4D97-AF65-F5344CB8AC3E}">
        <p14:creationId xmlns:p14="http://schemas.microsoft.com/office/powerpoint/2010/main" val="29781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Id &amp; Class Selectors</a:t>
            </a:r>
            <a:endParaRPr lang="en-VN" dirty="0"/>
          </a:p>
        </p:txBody>
      </p:sp>
      <p:pic>
        <p:nvPicPr>
          <p:cNvPr id="3" name="Picture 2">
            <a:extLst>
              <a:ext uri="{FF2B5EF4-FFF2-40B4-BE49-F238E27FC236}">
                <a16:creationId xmlns:a16="http://schemas.microsoft.com/office/drawing/2014/main" id="{434F3B5C-AA13-294F-912E-7DF7456ED4E4}"/>
              </a:ext>
            </a:extLst>
          </p:cNvPr>
          <p:cNvPicPr>
            <a:picLocks noChangeAspect="1"/>
          </p:cNvPicPr>
          <p:nvPr/>
        </p:nvPicPr>
        <p:blipFill>
          <a:blip r:embed="rId3"/>
          <a:stretch>
            <a:fillRect/>
          </a:stretch>
        </p:blipFill>
        <p:spPr>
          <a:xfrm>
            <a:off x="2851573" y="1432560"/>
            <a:ext cx="7427807" cy="4312920"/>
          </a:xfrm>
          <a:prstGeom prst="rect">
            <a:avLst/>
          </a:prstGeom>
          <a:ln>
            <a:solidFill>
              <a:schemeClr val="bg1">
                <a:lumMod val="75000"/>
              </a:schemeClr>
            </a:solidFill>
          </a:ln>
        </p:spPr>
      </p:pic>
      <p:sp>
        <p:nvSpPr>
          <p:cNvPr id="4" name="Date Placeholder 3">
            <a:extLst>
              <a:ext uri="{FF2B5EF4-FFF2-40B4-BE49-F238E27FC236}">
                <a16:creationId xmlns:a16="http://schemas.microsoft.com/office/drawing/2014/main" id="{2FC375AC-DA09-0A46-382F-EDFA557DB529}"/>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515C7536-D255-73A4-286F-29C4EA9AD209}"/>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C5DE2D59-C0EF-07DE-26FA-5587BCF17358}"/>
              </a:ext>
            </a:extLst>
          </p:cNvPr>
          <p:cNvSpPr>
            <a:spLocks noGrp="1"/>
          </p:cNvSpPr>
          <p:nvPr>
            <p:ph type="sldNum" sz="quarter" idx="12"/>
          </p:nvPr>
        </p:nvSpPr>
        <p:spPr/>
        <p:txBody>
          <a:bodyPr/>
          <a:lstStyle/>
          <a:p>
            <a:fld id="{3F91D734-B9F9-DC49-8E16-D4455952758E}" type="slidenum">
              <a:rPr lang="en-US" smtClean="0"/>
              <a:pPr/>
              <a:t>17</a:t>
            </a:fld>
            <a:endParaRPr lang="en-US"/>
          </a:p>
        </p:txBody>
      </p:sp>
    </p:spTree>
    <p:extLst>
      <p:ext uri="{BB962C8B-B14F-4D97-AF65-F5344CB8AC3E}">
        <p14:creationId xmlns:p14="http://schemas.microsoft.com/office/powerpoint/2010/main" val="40286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a:xfrm>
            <a:off x="1175657" y="2319867"/>
            <a:ext cx="10328955" cy="3591355"/>
          </a:xfrm>
        </p:spPr>
        <p:txBody>
          <a:bodyPr>
            <a:normAutofit/>
          </a:bodyPr>
          <a:lstStyle/>
          <a:p>
            <a:pPr marL="0" indent="0" algn="ctr">
              <a:lnSpc>
                <a:spcPct val="150000"/>
              </a:lnSpc>
              <a:buNone/>
            </a:pPr>
            <a:r>
              <a:rPr lang="en-US" sz="6600" b="1" dirty="0">
                <a:latin typeface="Calibri" panose="020F0502020204030204" pitchFamily="34" charset="0"/>
                <a:cs typeface="Calibri" panose="020F0502020204030204" pitchFamily="34" charset="0"/>
              </a:rPr>
              <a:t>COMBINATOR SELECTORS</a:t>
            </a:r>
            <a:endParaRPr lang="en-VN" sz="6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8740A81-AC99-4B84-28F3-CB9F0810D620}"/>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12901265-57B9-1897-5036-9B84481296A8}"/>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4842F956-20EE-8019-62E4-8D3EE31C847C}"/>
              </a:ext>
            </a:extLst>
          </p:cNvPr>
          <p:cNvSpPr>
            <a:spLocks noGrp="1"/>
          </p:cNvSpPr>
          <p:nvPr>
            <p:ph type="sldNum" sz="quarter" idx="12"/>
          </p:nvPr>
        </p:nvSpPr>
        <p:spPr/>
        <p:txBody>
          <a:bodyPr/>
          <a:lstStyle/>
          <a:p>
            <a:fld id="{3F91D734-B9F9-DC49-8E16-D4455952758E}" type="slidenum">
              <a:rPr lang="en-US" smtClean="0"/>
              <a:pPr/>
              <a:t>18</a:t>
            </a:fld>
            <a:endParaRPr lang="en-US"/>
          </a:p>
        </p:txBody>
      </p:sp>
    </p:spTree>
    <p:extLst>
      <p:ext uri="{BB962C8B-B14F-4D97-AF65-F5344CB8AC3E}">
        <p14:creationId xmlns:p14="http://schemas.microsoft.com/office/powerpoint/2010/main" val="26600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Combinator Selectors</a:t>
            </a:r>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p:txBody>
          <a:bodyPr>
            <a:normAutofit/>
          </a:bodyPr>
          <a:lstStyle/>
          <a:p>
            <a:pPr>
              <a:lnSpc>
                <a:spcPct val="150000"/>
              </a:lnSpc>
            </a:pPr>
            <a:r>
              <a:rPr lang="en-US" sz="2800" dirty="0"/>
              <a:t>Descendant selector (space)</a:t>
            </a:r>
          </a:p>
          <a:p>
            <a:pPr>
              <a:lnSpc>
                <a:spcPct val="150000"/>
              </a:lnSpc>
            </a:pPr>
            <a:r>
              <a:rPr lang="en-US" sz="2800" dirty="0"/>
              <a:t>Child selector (&gt;)</a:t>
            </a:r>
          </a:p>
          <a:p>
            <a:pPr>
              <a:lnSpc>
                <a:spcPct val="150000"/>
              </a:lnSpc>
            </a:pPr>
            <a:r>
              <a:rPr lang="en-US" sz="2800" dirty="0"/>
              <a:t>Adjacent sibling selector (+)</a:t>
            </a:r>
          </a:p>
          <a:p>
            <a:pPr>
              <a:lnSpc>
                <a:spcPct val="150000"/>
              </a:lnSpc>
            </a:pPr>
            <a:r>
              <a:rPr lang="en-US" sz="2800" dirty="0"/>
              <a:t>General sibling selector (~)</a:t>
            </a:r>
            <a:endParaRPr lang="en-VN" sz="2200" dirty="0"/>
          </a:p>
        </p:txBody>
      </p:sp>
      <p:sp>
        <p:nvSpPr>
          <p:cNvPr id="4" name="Date Placeholder 3">
            <a:extLst>
              <a:ext uri="{FF2B5EF4-FFF2-40B4-BE49-F238E27FC236}">
                <a16:creationId xmlns:a16="http://schemas.microsoft.com/office/drawing/2014/main" id="{490D6D70-7DF3-B865-34D3-9913D331435C}"/>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3ECBBC97-9C13-CDBA-9B48-F47ECCB99E58}"/>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B9559AEE-3678-1A98-1C94-32159B97A2FD}"/>
              </a:ext>
            </a:extLst>
          </p:cNvPr>
          <p:cNvSpPr>
            <a:spLocks noGrp="1"/>
          </p:cNvSpPr>
          <p:nvPr>
            <p:ph type="sldNum" sz="quarter" idx="12"/>
          </p:nvPr>
        </p:nvSpPr>
        <p:spPr/>
        <p:txBody>
          <a:bodyPr/>
          <a:lstStyle/>
          <a:p>
            <a:fld id="{3F91D734-B9F9-DC49-8E16-D4455952758E}" type="slidenum">
              <a:rPr lang="en-US" smtClean="0"/>
              <a:pPr/>
              <a:t>19</a:t>
            </a:fld>
            <a:endParaRPr lang="en-US"/>
          </a:p>
        </p:txBody>
      </p:sp>
    </p:spTree>
    <p:extLst>
      <p:ext uri="{BB962C8B-B14F-4D97-AF65-F5344CB8AC3E}">
        <p14:creationId xmlns:p14="http://schemas.microsoft.com/office/powerpoint/2010/main" val="211238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54A4-6442-BA45-8188-5104FF54B986}"/>
              </a:ext>
            </a:extLst>
          </p:cNvPr>
          <p:cNvSpPr>
            <a:spLocks noGrp="1"/>
          </p:cNvSpPr>
          <p:nvPr>
            <p:ph type="title"/>
          </p:nvPr>
        </p:nvSpPr>
        <p:spPr/>
        <p:txBody>
          <a:bodyPr/>
          <a:lstStyle/>
          <a:p>
            <a:r>
              <a:rPr lang="en-VN"/>
              <a:t>Introduction to CSS</a:t>
            </a:r>
          </a:p>
        </p:txBody>
      </p:sp>
      <p:sp>
        <p:nvSpPr>
          <p:cNvPr id="3" name="Content Placeholder 2">
            <a:extLst>
              <a:ext uri="{FF2B5EF4-FFF2-40B4-BE49-F238E27FC236}">
                <a16:creationId xmlns:a16="http://schemas.microsoft.com/office/drawing/2014/main" id="{6DD836F1-55C4-7A4A-8FE7-326B5CC4FD64}"/>
              </a:ext>
            </a:extLst>
          </p:cNvPr>
          <p:cNvSpPr>
            <a:spLocks noGrp="1"/>
          </p:cNvSpPr>
          <p:nvPr>
            <p:ph idx="1"/>
          </p:nvPr>
        </p:nvSpPr>
        <p:spPr/>
        <p:txBody>
          <a:bodyPr/>
          <a:lstStyle/>
          <a:p>
            <a:pPr>
              <a:lnSpc>
                <a:spcPct val="150000"/>
              </a:lnSpc>
            </a:pPr>
            <a:r>
              <a:rPr lang="en-US" dirty="0"/>
              <a:t>CSS stands for </a:t>
            </a:r>
            <a:r>
              <a:rPr lang="en-US" b="1" dirty="0">
                <a:solidFill>
                  <a:srgbClr val="C00000"/>
                </a:solidFill>
              </a:rPr>
              <a:t>C</a:t>
            </a:r>
            <a:r>
              <a:rPr lang="en-US" dirty="0"/>
              <a:t>ascading </a:t>
            </a:r>
            <a:r>
              <a:rPr lang="en-US" b="1" dirty="0">
                <a:solidFill>
                  <a:srgbClr val="C00000"/>
                </a:solidFill>
              </a:rPr>
              <a:t>S</a:t>
            </a:r>
            <a:r>
              <a:rPr lang="en-US" dirty="0"/>
              <a:t>tyle </a:t>
            </a:r>
            <a:r>
              <a:rPr lang="en-US" b="1" dirty="0">
                <a:solidFill>
                  <a:srgbClr val="C00000"/>
                </a:solidFill>
              </a:rPr>
              <a:t>S</a:t>
            </a:r>
            <a:r>
              <a:rPr lang="en-US" dirty="0"/>
              <a:t>heets</a:t>
            </a:r>
          </a:p>
          <a:p>
            <a:pPr>
              <a:lnSpc>
                <a:spcPct val="150000"/>
              </a:lnSpc>
            </a:pPr>
            <a:r>
              <a:rPr lang="en-US" dirty="0"/>
              <a:t>CSS describes how HTML elements are to be displayed on screen, paper, or in other media.</a:t>
            </a:r>
          </a:p>
          <a:p>
            <a:pPr>
              <a:lnSpc>
                <a:spcPct val="150000"/>
              </a:lnSpc>
            </a:pPr>
            <a:r>
              <a:rPr lang="en-US" dirty="0"/>
              <a:t>CSS saves a lot of work. It can control the layout of multiple web pages all at once.</a:t>
            </a:r>
          </a:p>
          <a:p>
            <a:pPr>
              <a:lnSpc>
                <a:spcPct val="150000"/>
              </a:lnSpc>
            </a:pPr>
            <a:r>
              <a:rPr lang="en-US" dirty="0"/>
              <a:t>External stylesheets are stored in </a:t>
            </a:r>
            <a:r>
              <a:rPr lang="en-US" b="1" dirty="0">
                <a:solidFill>
                  <a:srgbClr val="C00000"/>
                </a:solidFill>
              </a:rPr>
              <a:t>*.css</a:t>
            </a:r>
            <a:r>
              <a:rPr lang="en-US" dirty="0"/>
              <a:t> files.</a:t>
            </a:r>
            <a:endParaRPr lang="en-VN" dirty="0"/>
          </a:p>
        </p:txBody>
      </p:sp>
      <p:sp>
        <p:nvSpPr>
          <p:cNvPr id="4" name="Date Placeholder 3">
            <a:extLst>
              <a:ext uri="{FF2B5EF4-FFF2-40B4-BE49-F238E27FC236}">
                <a16:creationId xmlns:a16="http://schemas.microsoft.com/office/drawing/2014/main" id="{BED992D5-BD2D-8B0E-83B4-F949D48F9078}"/>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6CBF0ED0-92D1-A6AE-021D-985A053E3EAA}"/>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D00F8345-1457-C6BC-1F1A-4A021C9F67DA}"/>
              </a:ext>
            </a:extLst>
          </p:cNvPr>
          <p:cNvSpPr>
            <a:spLocks noGrp="1"/>
          </p:cNvSpPr>
          <p:nvPr>
            <p:ph type="sldNum" sz="quarter" idx="12"/>
          </p:nvPr>
        </p:nvSpPr>
        <p:spPr/>
        <p:txBody>
          <a:bodyPr/>
          <a:lstStyle/>
          <a:p>
            <a:fld id="{3F91D734-B9F9-DC49-8E16-D4455952758E}" type="slidenum">
              <a:rPr lang="en-US" smtClean="0"/>
              <a:pPr/>
              <a:t>2</a:t>
            </a:fld>
            <a:endParaRPr lang="en-US"/>
          </a:p>
        </p:txBody>
      </p:sp>
    </p:spTree>
    <p:extLst>
      <p:ext uri="{BB962C8B-B14F-4D97-AF65-F5344CB8AC3E}">
        <p14:creationId xmlns:p14="http://schemas.microsoft.com/office/powerpoint/2010/main" val="48828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a:xfrm>
            <a:off x="1175657" y="2319867"/>
            <a:ext cx="10328955" cy="3591355"/>
          </a:xfrm>
        </p:spPr>
        <p:txBody>
          <a:bodyPr>
            <a:normAutofit/>
          </a:bodyPr>
          <a:lstStyle/>
          <a:p>
            <a:pPr marL="0" indent="0" algn="ctr">
              <a:lnSpc>
                <a:spcPct val="150000"/>
              </a:lnSpc>
              <a:buNone/>
            </a:pPr>
            <a:r>
              <a:rPr lang="en-US" sz="6600" b="1" dirty="0">
                <a:latin typeface="Calibri" panose="020F0502020204030204" pitchFamily="34" charset="0"/>
                <a:cs typeface="Calibri" panose="020F0502020204030204" pitchFamily="34" charset="0"/>
              </a:rPr>
              <a:t>PSEUDO-CLASS SELECTORS</a:t>
            </a:r>
            <a:endParaRPr lang="en-VN" sz="6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F4043C1-879D-77DF-D6D1-E17475913BC9}"/>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58167F99-35B9-A26C-49ED-CF7B49EC0313}"/>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63D51E16-3C49-F7EC-B52F-B8D8E64E8A6B}"/>
              </a:ext>
            </a:extLst>
          </p:cNvPr>
          <p:cNvSpPr>
            <a:spLocks noGrp="1"/>
          </p:cNvSpPr>
          <p:nvPr>
            <p:ph type="sldNum" sz="quarter" idx="12"/>
          </p:nvPr>
        </p:nvSpPr>
        <p:spPr/>
        <p:txBody>
          <a:bodyPr/>
          <a:lstStyle/>
          <a:p>
            <a:fld id="{3F91D734-B9F9-DC49-8E16-D4455952758E}" type="slidenum">
              <a:rPr lang="en-US" smtClean="0"/>
              <a:pPr/>
              <a:t>20</a:t>
            </a:fld>
            <a:endParaRPr lang="en-US"/>
          </a:p>
        </p:txBody>
      </p:sp>
    </p:spTree>
    <p:extLst>
      <p:ext uri="{BB962C8B-B14F-4D97-AF65-F5344CB8AC3E}">
        <p14:creationId xmlns:p14="http://schemas.microsoft.com/office/powerpoint/2010/main" val="169880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Pseudo-class Selectors</a:t>
            </a:r>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p:txBody>
          <a:bodyPr>
            <a:normAutofit fontScale="85000" lnSpcReduction="20000"/>
          </a:bodyPr>
          <a:lstStyle/>
          <a:p>
            <a:pPr>
              <a:lnSpc>
                <a:spcPct val="150000"/>
              </a:lnSpc>
            </a:pPr>
            <a:r>
              <a:rPr lang="en-US" sz="2800" dirty="0"/>
              <a:t>A pseudo-class is used to define a special state of an element.</a:t>
            </a:r>
          </a:p>
          <a:p>
            <a:pPr>
              <a:lnSpc>
                <a:spcPct val="150000"/>
              </a:lnSpc>
            </a:pPr>
            <a:r>
              <a:rPr lang="en-US" sz="2800" dirty="0"/>
              <a:t>Examples:</a:t>
            </a:r>
          </a:p>
          <a:p>
            <a:pPr lvl="1">
              <a:lnSpc>
                <a:spcPct val="150000"/>
              </a:lnSpc>
            </a:pPr>
            <a:r>
              <a:rPr lang="en-US" sz="2400" dirty="0"/>
              <a:t>Anchor Pseudo-classes: a:link, a:visited, a:active</a:t>
            </a:r>
          </a:p>
          <a:p>
            <a:pPr lvl="1">
              <a:lnSpc>
                <a:spcPct val="150000"/>
              </a:lnSpc>
            </a:pPr>
            <a:r>
              <a:rPr lang="en-US" sz="2400" dirty="0"/>
              <a:t>:hover</a:t>
            </a:r>
          </a:p>
          <a:p>
            <a:pPr lvl="1">
              <a:lnSpc>
                <a:spcPct val="150000"/>
              </a:lnSpc>
            </a:pPr>
            <a:r>
              <a:rPr lang="en-US" sz="2400" dirty="0"/>
              <a:t>:first-child, :last-child</a:t>
            </a:r>
          </a:p>
          <a:p>
            <a:pPr lvl="1">
              <a:lnSpc>
                <a:spcPct val="150000"/>
              </a:lnSpc>
            </a:pPr>
            <a:r>
              <a:rPr lang="en-US" sz="2400" dirty="0"/>
              <a:t>:checked, :empty, :disabled, :focus, :invalid</a:t>
            </a:r>
          </a:p>
          <a:p>
            <a:pPr lvl="1">
              <a:lnSpc>
                <a:spcPct val="150000"/>
              </a:lnSpc>
            </a:pPr>
            <a:r>
              <a:rPr lang="en-US" sz="2400" dirty="0"/>
              <a:t>:nth-child(n), :last-of-type, :not(selector)</a:t>
            </a:r>
          </a:p>
          <a:p>
            <a:pPr>
              <a:lnSpc>
                <a:spcPct val="150000"/>
              </a:lnSpc>
            </a:pPr>
            <a:r>
              <a:rPr lang="en-US" sz="2200" dirty="0"/>
              <a:t>https://www.w3schools.com/css/css_pseudo_classes.asp</a:t>
            </a:r>
            <a:endParaRPr lang="en-VN" sz="2200" dirty="0"/>
          </a:p>
        </p:txBody>
      </p:sp>
      <p:sp>
        <p:nvSpPr>
          <p:cNvPr id="4" name="Date Placeholder 3">
            <a:extLst>
              <a:ext uri="{FF2B5EF4-FFF2-40B4-BE49-F238E27FC236}">
                <a16:creationId xmlns:a16="http://schemas.microsoft.com/office/drawing/2014/main" id="{5FE71A13-CB05-ADCA-D62D-2B903FEB7690}"/>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B62A4FF9-2DD4-35EB-890E-676B70D10CF9}"/>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4DE68DDC-4338-3826-EC16-15290698A329}"/>
              </a:ext>
            </a:extLst>
          </p:cNvPr>
          <p:cNvSpPr>
            <a:spLocks noGrp="1"/>
          </p:cNvSpPr>
          <p:nvPr>
            <p:ph type="sldNum" sz="quarter" idx="12"/>
          </p:nvPr>
        </p:nvSpPr>
        <p:spPr/>
        <p:txBody>
          <a:bodyPr/>
          <a:lstStyle/>
          <a:p>
            <a:fld id="{3F91D734-B9F9-DC49-8E16-D4455952758E}" type="slidenum">
              <a:rPr lang="en-US" smtClean="0"/>
              <a:pPr/>
              <a:t>21</a:t>
            </a:fld>
            <a:endParaRPr lang="en-US"/>
          </a:p>
        </p:txBody>
      </p:sp>
    </p:spTree>
    <p:extLst>
      <p:ext uri="{BB962C8B-B14F-4D97-AF65-F5344CB8AC3E}">
        <p14:creationId xmlns:p14="http://schemas.microsoft.com/office/powerpoint/2010/main" val="7055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a:xfrm>
            <a:off x="1175657" y="2319867"/>
            <a:ext cx="10328955" cy="3591355"/>
          </a:xfrm>
        </p:spPr>
        <p:txBody>
          <a:bodyPr>
            <a:normAutofit/>
          </a:bodyPr>
          <a:lstStyle/>
          <a:p>
            <a:pPr marL="0" indent="0" algn="ctr">
              <a:lnSpc>
                <a:spcPct val="150000"/>
              </a:lnSpc>
              <a:buNone/>
            </a:pPr>
            <a:r>
              <a:rPr lang="en-US" sz="6600" b="1" dirty="0">
                <a:latin typeface="Calibri" panose="020F0502020204030204" pitchFamily="34" charset="0"/>
                <a:cs typeface="Calibri" panose="020F0502020204030204" pitchFamily="34" charset="0"/>
              </a:rPr>
              <a:t>CSS PSEUDO-ELEMENTS</a:t>
            </a:r>
            <a:endParaRPr lang="en-VN" sz="6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B4BB2A3-B57E-3762-EB61-F5D43AEDEFCD}"/>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98E6CD8F-8C46-F6D2-365D-89E09FC2440B}"/>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5083D6CF-5491-7620-DCC4-439C2BBCDFA1}"/>
              </a:ext>
            </a:extLst>
          </p:cNvPr>
          <p:cNvSpPr>
            <a:spLocks noGrp="1"/>
          </p:cNvSpPr>
          <p:nvPr>
            <p:ph type="sldNum" sz="quarter" idx="12"/>
          </p:nvPr>
        </p:nvSpPr>
        <p:spPr/>
        <p:txBody>
          <a:bodyPr/>
          <a:lstStyle/>
          <a:p>
            <a:fld id="{3F91D734-B9F9-DC49-8E16-D4455952758E}" type="slidenum">
              <a:rPr lang="en-US" smtClean="0"/>
              <a:pPr/>
              <a:t>22</a:t>
            </a:fld>
            <a:endParaRPr lang="en-US"/>
          </a:p>
        </p:txBody>
      </p:sp>
    </p:spTree>
    <p:extLst>
      <p:ext uri="{BB962C8B-B14F-4D97-AF65-F5344CB8AC3E}">
        <p14:creationId xmlns:p14="http://schemas.microsoft.com/office/powerpoint/2010/main" val="153875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CSS Pseudo-elements</a:t>
            </a:r>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p:txBody>
          <a:bodyPr>
            <a:normAutofit/>
          </a:bodyPr>
          <a:lstStyle/>
          <a:p>
            <a:pPr>
              <a:lnSpc>
                <a:spcPct val="150000"/>
              </a:lnSpc>
            </a:pPr>
            <a:r>
              <a:rPr lang="en-US" sz="2800" dirty="0"/>
              <a:t>A CSS pseudo-element is used to style specified parts of an element.</a:t>
            </a:r>
          </a:p>
          <a:p>
            <a:pPr>
              <a:lnSpc>
                <a:spcPct val="150000"/>
              </a:lnSpc>
            </a:pPr>
            <a:r>
              <a:rPr lang="en-US" sz="2800" dirty="0"/>
              <a:t>For example, it can be used to:</a:t>
            </a:r>
          </a:p>
          <a:p>
            <a:pPr lvl="1">
              <a:lnSpc>
                <a:spcPct val="150000"/>
              </a:lnSpc>
            </a:pPr>
            <a:r>
              <a:rPr lang="en-US" sz="2400" dirty="0"/>
              <a:t>Style the first letter, or line, of an element</a:t>
            </a:r>
          </a:p>
          <a:p>
            <a:pPr lvl="1">
              <a:lnSpc>
                <a:spcPct val="150000"/>
              </a:lnSpc>
            </a:pPr>
            <a:r>
              <a:rPr lang="en-US" sz="2400" dirty="0"/>
              <a:t>Insert content before, or after, the content of an element.</a:t>
            </a:r>
          </a:p>
        </p:txBody>
      </p:sp>
      <p:sp>
        <p:nvSpPr>
          <p:cNvPr id="4" name="Date Placeholder 3">
            <a:extLst>
              <a:ext uri="{FF2B5EF4-FFF2-40B4-BE49-F238E27FC236}">
                <a16:creationId xmlns:a16="http://schemas.microsoft.com/office/drawing/2014/main" id="{3A3C97DB-34D6-215A-806C-6972BF8F02A8}"/>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5F205B47-751B-CC23-1B21-202AC717066A}"/>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F6DF87DD-CE3E-C03D-1F73-0721D605C717}"/>
              </a:ext>
            </a:extLst>
          </p:cNvPr>
          <p:cNvSpPr>
            <a:spLocks noGrp="1"/>
          </p:cNvSpPr>
          <p:nvPr>
            <p:ph type="sldNum" sz="quarter" idx="12"/>
          </p:nvPr>
        </p:nvSpPr>
        <p:spPr/>
        <p:txBody>
          <a:bodyPr/>
          <a:lstStyle/>
          <a:p>
            <a:fld id="{3F91D734-B9F9-DC49-8E16-D4455952758E}" type="slidenum">
              <a:rPr lang="en-US" smtClean="0"/>
              <a:pPr/>
              <a:t>23</a:t>
            </a:fld>
            <a:endParaRPr lang="en-US"/>
          </a:p>
        </p:txBody>
      </p:sp>
    </p:spTree>
    <p:extLst>
      <p:ext uri="{BB962C8B-B14F-4D97-AF65-F5344CB8AC3E}">
        <p14:creationId xmlns:p14="http://schemas.microsoft.com/office/powerpoint/2010/main" val="182660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r>
              <a:rPr lang="en-US" dirty="0"/>
              <a:t>CSS Pseudo-elements</a:t>
            </a:r>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p:txBody>
          <a:bodyPr>
            <a:normAutofit/>
          </a:bodyPr>
          <a:lstStyle/>
          <a:p>
            <a:pPr>
              <a:lnSpc>
                <a:spcPct val="150000"/>
              </a:lnSpc>
            </a:pPr>
            <a:r>
              <a:rPr lang="en-US" sz="2800" dirty="0"/>
              <a:t>::first-line</a:t>
            </a:r>
          </a:p>
          <a:p>
            <a:pPr>
              <a:lnSpc>
                <a:spcPct val="150000"/>
              </a:lnSpc>
            </a:pPr>
            <a:r>
              <a:rPr lang="en-US" sz="2800" dirty="0"/>
              <a:t>::first-letter</a:t>
            </a:r>
          </a:p>
          <a:p>
            <a:pPr>
              <a:lnSpc>
                <a:spcPct val="150000"/>
              </a:lnSpc>
            </a:pPr>
            <a:r>
              <a:rPr lang="en-US" sz="2800" dirty="0"/>
              <a:t>::before</a:t>
            </a:r>
          </a:p>
          <a:p>
            <a:pPr>
              <a:lnSpc>
                <a:spcPct val="150000"/>
              </a:lnSpc>
            </a:pPr>
            <a:r>
              <a:rPr lang="en-US" sz="2800" dirty="0"/>
              <a:t>::after</a:t>
            </a:r>
          </a:p>
          <a:p>
            <a:pPr>
              <a:lnSpc>
                <a:spcPct val="150000"/>
              </a:lnSpc>
            </a:pPr>
            <a:r>
              <a:rPr lang="en-US" sz="2800" dirty="0"/>
              <a:t>::selection</a:t>
            </a:r>
            <a:endParaRPr lang="en-US" sz="2400" dirty="0"/>
          </a:p>
        </p:txBody>
      </p:sp>
      <p:sp>
        <p:nvSpPr>
          <p:cNvPr id="4" name="Date Placeholder 3">
            <a:extLst>
              <a:ext uri="{FF2B5EF4-FFF2-40B4-BE49-F238E27FC236}">
                <a16:creationId xmlns:a16="http://schemas.microsoft.com/office/drawing/2014/main" id="{0470AD90-37BD-607D-8E64-764A6DB7E153}"/>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1580B40C-A700-1D9F-3C44-333A5617F626}"/>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1EE989A0-5EDE-27E1-F198-F92A1C93207E}"/>
              </a:ext>
            </a:extLst>
          </p:cNvPr>
          <p:cNvSpPr>
            <a:spLocks noGrp="1"/>
          </p:cNvSpPr>
          <p:nvPr>
            <p:ph type="sldNum" sz="quarter" idx="12"/>
          </p:nvPr>
        </p:nvSpPr>
        <p:spPr/>
        <p:txBody>
          <a:bodyPr/>
          <a:lstStyle/>
          <a:p>
            <a:fld id="{3F91D734-B9F9-DC49-8E16-D4455952758E}" type="slidenum">
              <a:rPr lang="en-US" smtClean="0"/>
              <a:pPr/>
              <a:t>24</a:t>
            </a:fld>
            <a:endParaRPr lang="en-US"/>
          </a:p>
        </p:txBody>
      </p:sp>
    </p:spTree>
    <p:extLst>
      <p:ext uri="{BB962C8B-B14F-4D97-AF65-F5344CB8AC3E}">
        <p14:creationId xmlns:p14="http://schemas.microsoft.com/office/powerpoint/2010/main" val="31533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lstStyle/>
          <a:p>
            <a:r>
              <a:rPr lang="en-US" dirty="0"/>
              <a:t>Box Model</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p:txBody>
          <a:bodyPr/>
          <a:lstStyle/>
          <a:p>
            <a:r>
              <a:rPr lang="en-US" dirty="0"/>
              <a:t>All HTML elements can be considered as boxes.</a:t>
            </a:r>
          </a:p>
          <a:p>
            <a:r>
              <a:rPr lang="en-US" dirty="0"/>
              <a:t>It consists of: margins, borders, padding, and the actual content.</a:t>
            </a:r>
            <a:endParaRPr lang="en-V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443" y="2593178"/>
            <a:ext cx="8459381" cy="3839111"/>
          </a:xfrm>
          <a:prstGeom prst="rect">
            <a:avLst/>
          </a:prstGeom>
        </p:spPr>
      </p:pic>
      <p:sp>
        <p:nvSpPr>
          <p:cNvPr id="5" name="Date Placeholder 4">
            <a:extLst>
              <a:ext uri="{FF2B5EF4-FFF2-40B4-BE49-F238E27FC236}">
                <a16:creationId xmlns:a16="http://schemas.microsoft.com/office/drawing/2014/main" id="{984D29C6-2C9F-642D-A617-471E157618F4}"/>
              </a:ext>
            </a:extLst>
          </p:cNvPr>
          <p:cNvSpPr>
            <a:spLocks noGrp="1"/>
          </p:cNvSpPr>
          <p:nvPr>
            <p:ph type="dt" sz="half" idx="10"/>
          </p:nvPr>
        </p:nvSpPr>
        <p:spPr/>
        <p:txBody>
          <a:bodyPr/>
          <a:lstStyle/>
          <a:p>
            <a:pPr algn="l"/>
            <a:r>
              <a:rPr lang="en-US" dirty="0"/>
              <a:t>May 20, 2022</a:t>
            </a:r>
          </a:p>
        </p:txBody>
      </p:sp>
      <p:sp>
        <p:nvSpPr>
          <p:cNvPr id="6" name="Footer Placeholder 5">
            <a:extLst>
              <a:ext uri="{FF2B5EF4-FFF2-40B4-BE49-F238E27FC236}">
                <a16:creationId xmlns:a16="http://schemas.microsoft.com/office/drawing/2014/main" id="{3BDE8286-D0AE-AEB9-8AAE-1B7F51AB3BDB}"/>
              </a:ext>
            </a:extLst>
          </p:cNvPr>
          <p:cNvSpPr>
            <a:spLocks noGrp="1"/>
          </p:cNvSpPr>
          <p:nvPr>
            <p:ph type="ftr" sz="quarter" idx="11"/>
          </p:nvPr>
        </p:nvSpPr>
        <p:spPr/>
        <p:txBody>
          <a:bodyPr/>
          <a:lstStyle/>
          <a:p>
            <a:r>
              <a:rPr lang="en-US"/>
              <a:t>503073 - Chapter 1: Introduction</a:t>
            </a:r>
          </a:p>
        </p:txBody>
      </p:sp>
      <p:sp>
        <p:nvSpPr>
          <p:cNvPr id="7" name="Slide Number Placeholder 6">
            <a:extLst>
              <a:ext uri="{FF2B5EF4-FFF2-40B4-BE49-F238E27FC236}">
                <a16:creationId xmlns:a16="http://schemas.microsoft.com/office/drawing/2014/main" id="{DD0B234C-04FC-0C58-B7D9-923B68277EE7}"/>
              </a:ext>
            </a:extLst>
          </p:cNvPr>
          <p:cNvSpPr>
            <a:spLocks noGrp="1"/>
          </p:cNvSpPr>
          <p:nvPr>
            <p:ph type="sldNum" sz="quarter" idx="12"/>
          </p:nvPr>
        </p:nvSpPr>
        <p:spPr/>
        <p:txBody>
          <a:bodyPr/>
          <a:lstStyle/>
          <a:p>
            <a:fld id="{3F91D734-B9F9-DC49-8E16-D4455952758E}" type="slidenum">
              <a:rPr lang="en-US" smtClean="0"/>
              <a:pPr/>
              <a:t>25</a:t>
            </a:fld>
            <a:endParaRPr lang="en-US"/>
          </a:p>
        </p:txBody>
      </p:sp>
    </p:spTree>
    <p:extLst>
      <p:ext uri="{BB962C8B-B14F-4D97-AF65-F5344CB8AC3E}">
        <p14:creationId xmlns:p14="http://schemas.microsoft.com/office/powerpoint/2010/main" val="298181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Box Model: Width and Height</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p:txBody>
          <a:bodyPr>
            <a:normAutofit lnSpcReduction="10000"/>
          </a:bodyPr>
          <a:lstStyle/>
          <a:p>
            <a:r>
              <a:rPr lang="en-US" sz="2800" dirty="0">
                <a:solidFill>
                  <a:srgbClr val="C00000"/>
                </a:solidFill>
              </a:rPr>
              <a:t>By default</a:t>
            </a:r>
            <a:r>
              <a:rPr lang="en-US" sz="2800" dirty="0"/>
              <a:t>:</a:t>
            </a:r>
          </a:p>
          <a:p>
            <a:pPr lvl="1"/>
            <a:r>
              <a:rPr lang="en-US" sz="2400" dirty="0"/>
              <a:t>When you set the width and height properties of an element with CSS, you just set the width and height of the </a:t>
            </a:r>
            <a:r>
              <a:rPr lang="en-US" sz="2400" dirty="0">
                <a:solidFill>
                  <a:srgbClr val="C00000"/>
                </a:solidFill>
              </a:rPr>
              <a:t>content area</a:t>
            </a:r>
            <a:r>
              <a:rPr lang="en-US" sz="2400" dirty="0"/>
              <a:t>.  </a:t>
            </a:r>
          </a:p>
          <a:p>
            <a:pPr lvl="1"/>
            <a:r>
              <a:rPr lang="en-US" sz="2400" dirty="0"/>
              <a:t>To calculate the full size of an element, you must also add </a:t>
            </a:r>
            <a:r>
              <a:rPr lang="en-US" sz="2400" b="1" dirty="0"/>
              <a:t>padding</a:t>
            </a:r>
            <a:r>
              <a:rPr lang="en-US" sz="2400" dirty="0"/>
              <a:t>, and </a:t>
            </a:r>
            <a:r>
              <a:rPr lang="en-US" sz="2400" b="1" dirty="0"/>
              <a:t>borders.</a:t>
            </a:r>
          </a:p>
          <a:p>
            <a:pPr lvl="1"/>
            <a:endParaRPr lang="en-US" sz="2400" b="1" dirty="0"/>
          </a:p>
          <a:p>
            <a:pPr marL="457200" lvl="1" indent="0" algn="ctr">
              <a:buNone/>
            </a:pPr>
            <a:r>
              <a:rPr lang="en-US" dirty="0"/>
              <a:t>(by default)</a:t>
            </a:r>
            <a:endParaRPr lang="en-US" b="1" dirty="0"/>
          </a:p>
          <a:p>
            <a:pPr marL="457200" lvl="1" indent="0" algn="ctr">
              <a:buNone/>
            </a:pPr>
            <a:r>
              <a:rPr lang="en-US" sz="2400" b="1" dirty="0">
                <a:solidFill>
                  <a:srgbClr val="C00000"/>
                </a:solidFill>
              </a:rPr>
              <a:t>Width = Content width</a:t>
            </a:r>
          </a:p>
          <a:p>
            <a:pPr marL="457200" lvl="1" indent="0" algn="ctr">
              <a:buNone/>
            </a:pPr>
            <a:r>
              <a:rPr lang="en-US" sz="2400" strike="sngStrike" dirty="0"/>
              <a:t>Width = Content width + padding + border</a:t>
            </a:r>
          </a:p>
        </p:txBody>
      </p:sp>
      <p:sp>
        <p:nvSpPr>
          <p:cNvPr id="4" name="Date Placeholder 3">
            <a:extLst>
              <a:ext uri="{FF2B5EF4-FFF2-40B4-BE49-F238E27FC236}">
                <a16:creationId xmlns:a16="http://schemas.microsoft.com/office/drawing/2014/main" id="{4AF4D51A-1217-D553-BC63-F27F7858332D}"/>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E1BB3828-750A-CA50-7243-9EF33A70E6AB}"/>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8ECECCF1-FBBE-A8B1-583D-F8CD951EC246}"/>
              </a:ext>
            </a:extLst>
          </p:cNvPr>
          <p:cNvSpPr>
            <a:spLocks noGrp="1"/>
          </p:cNvSpPr>
          <p:nvPr>
            <p:ph type="sldNum" sz="quarter" idx="12"/>
          </p:nvPr>
        </p:nvSpPr>
        <p:spPr/>
        <p:txBody>
          <a:bodyPr/>
          <a:lstStyle/>
          <a:p>
            <a:fld id="{3F91D734-B9F9-DC49-8E16-D4455952758E}" type="slidenum">
              <a:rPr lang="en-US" smtClean="0"/>
              <a:pPr/>
              <a:t>26</a:t>
            </a:fld>
            <a:endParaRPr lang="en-US"/>
          </a:p>
        </p:txBody>
      </p:sp>
    </p:spTree>
    <p:extLst>
      <p:ext uri="{BB962C8B-B14F-4D97-AF65-F5344CB8AC3E}">
        <p14:creationId xmlns:p14="http://schemas.microsoft.com/office/powerpoint/2010/main" val="305121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6DD240-864A-CF41-8458-8969E9F2E123}"/>
              </a:ext>
            </a:extLst>
          </p:cNvPr>
          <p:cNvPicPr>
            <a:picLocks noGrp="1" noChangeAspect="1"/>
          </p:cNvPicPr>
          <p:nvPr>
            <p:ph idx="1"/>
          </p:nvPr>
        </p:nvPicPr>
        <p:blipFill>
          <a:blip r:embed="rId3"/>
          <a:stretch>
            <a:fillRect/>
          </a:stretch>
        </p:blipFill>
        <p:spPr>
          <a:xfrm>
            <a:off x="6096000" y="172767"/>
            <a:ext cx="5849749" cy="6512466"/>
          </a:xfrm>
          <a:ln>
            <a:solidFill>
              <a:schemeClr val="bg1">
                <a:lumMod val="75000"/>
              </a:schemeClr>
            </a:solidFill>
          </a:ln>
        </p:spPr>
      </p:pic>
      <p:sp>
        <p:nvSpPr>
          <p:cNvPr id="7" name="Title 6">
            <a:extLst>
              <a:ext uri="{FF2B5EF4-FFF2-40B4-BE49-F238E27FC236}">
                <a16:creationId xmlns:a16="http://schemas.microsoft.com/office/drawing/2014/main" id="{28E86911-BAB5-E041-9BA1-2CEBC900432B}"/>
              </a:ext>
            </a:extLst>
          </p:cNvPr>
          <p:cNvSpPr>
            <a:spLocks noGrp="1"/>
          </p:cNvSpPr>
          <p:nvPr>
            <p:ph type="title"/>
          </p:nvPr>
        </p:nvSpPr>
        <p:spPr/>
        <p:txBody>
          <a:bodyPr/>
          <a:lstStyle/>
          <a:p>
            <a:endParaRPr lang="en-VN"/>
          </a:p>
        </p:txBody>
      </p:sp>
      <p:pic>
        <p:nvPicPr>
          <p:cNvPr id="8" name="Content Placeholder 3">
            <a:extLst>
              <a:ext uri="{FF2B5EF4-FFF2-40B4-BE49-F238E27FC236}">
                <a16:creationId xmlns:a16="http://schemas.microsoft.com/office/drawing/2014/main" id="{CCC11750-72F4-7240-9860-9FF46949016F}"/>
              </a:ext>
            </a:extLst>
          </p:cNvPr>
          <p:cNvPicPr>
            <a:picLocks noChangeAspect="1"/>
          </p:cNvPicPr>
          <p:nvPr/>
        </p:nvPicPr>
        <p:blipFill>
          <a:blip r:embed="rId4"/>
          <a:stretch>
            <a:fillRect/>
          </a:stretch>
        </p:blipFill>
        <p:spPr>
          <a:xfrm>
            <a:off x="633427" y="1158875"/>
            <a:ext cx="5196177" cy="4540250"/>
          </a:xfrm>
          <a:prstGeom prst="rect">
            <a:avLst/>
          </a:prstGeom>
          <a:ln>
            <a:solidFill>
              <a:schemeClr val="bg1">
                <a:lumMod val="75000"/>
              </a:schemeClr>
            </a:solidFill>
          </a:ln>
        </p:spPr>
      </p:pic>
      <p:sp>
        <p:nvSpPr>
          <p:cNvPr id="2" name="Date Placeholder 1">
            <a:extLst>
              <a:ext uri="{FF2B5EF4-FFF2-40B4-BE49-F238E27FC236}">
                <a16:creationId xmlns:a16="http://schemas.microsoft.com/office/drawing/2014/main" id="{908B2543-B416-A6F5-6142-9EE8251CA5F9}"/>
              </a:ext>
            </a:extLst>
          </p:cNvPr>
          <p:cNvSpPr>
            <a:spLocks noGrp="1"/>
          </p:cNvSpPr>
          <p:nvPr>
            <p:ph type="dt" sz="half" idx="10"/>
          </p:nvPr>
        </p:nvSpPr>
        <p:spPr/>
        <p:txBody>
          <a:bodyPr/>
          <a:lstStyle/>
          <a:p>
            <a:pPr algn="l"/>
            <a:r>
              <a:rPr lang="en-US" dirty="0"/>
              <a:t>May 20, 2022</a:t>
            </a:r>
          </a:p>
        </p:txBody>
      </p:sp>
      <p:sp>
        <p:nvSpPr>
          <p:cNvPr id="3" name="Footer Placeholder 2">
            <a:extLst>
              <a:ext uri="{FF2B5EF4-FFF2-40B4-BE49-F238E27FC236}">
                <a16:creationId xmlns:a16="http://schemas.microsoft.com/office/drawing/2014/main" id="{8683363E-CBD1-7D44-7DD1-1660BBDA3408}"/>
              </a:ext>
            </a:extLst>
          </p:cNvPr>
          <p:cNvSpPr>
            <a:spLocks noGrp="1"/>
          </p:cNvSpPr>
          <p:nvPr>
            <p:ph type="ftr" sz="quarter" idx="11"/>
          </p:nvPr>
        </p:nvSpPr>
        <p:spPr/>
        <p:txBody>
          <a:bodyPr/>
          <a:lstStyle/>
          <a:p>
            <a:r>
              <a:rPr lang="en-US"/>
              <a:t>503073 - Chapter 1: Introduction</a:t>
            </a:r>
          </a:p>
        </p:txBody>
      </p:sp>
      <p:sp>
        <p:nvSpPr>
          <p:cNvPr id="4" name="Slide Number Placeholder 3">
            <a:extLst>
              <a:ext uri="{FF2B5EF4-FFF2-40B4-BE49-F238E27FC236}">
                <a16:creationId xmlns:a16="http://schemas.microsoft.com/office/drawing/2014/main" id="{9570B1D3-74D3-83AB-54D8-93CF0F425397}"/>
              </a:ext>
            </a:extLst>
          </p:cNvPr>
          <p:cNvSpPr>
            <a:spLocks noGrp="1"/>
          </p:cNvSpPr>
          <p:nvPr>
            <p:ph type="sldNum" sz="quarter" idx="12"/>
          </p:nvPr>
        </p:nvSpPr>
        <p:spPr/>
        <p:txBody>
          <a:bodyPr/>
          <a:lstStyle/>
          <a:p>
            <a:fld id="{3F91D734-B9F9-DC49-8E16-D4455952758E}" type="slidenum">
              <a:rPr lang="en-US" smtClean="0"/>
              <a:pPr/>
              <a:t>27</a:t>
            </a:fld>
            <a:endParaRPr lang="en-US"/>
          </a:p>
        </p:txBody>
      </p:sp>
    </p:spTree>
    <p:extLst>
      <p:ext uri="{BB962C8B-B14F-4D97-AF65-F5344CB8AC3E}">
        <p14:creationId xmlns:p14="http://schemas.microsoft.com/office/powerpoint/2010/main" val="47111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Box Model: Box sizing</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p:txBody>
          <a:bodyPr>
            <a:normAutofit/>
          </a:bodyPr>
          <a:lstStyle/>
          <a:p>
            <a:r>
              <a:rPr lang="en-US" sz="2800" dirty="0">
                <a:solidFill>
                  <a:schemeClr val="tx1"/>
                </a:solidFill>
              </a:rPr>
              <a:t>Setting the css </a:t>
            </a:r>
            <a:r>
              <a:rPr lang="en-US" sz="2800" dirty="0">
                <a:solidFill>
                  <a:srgbClr val="C00000"/>
                </a:solidFill>
              </a:rPr>
              <a:t>box-sizing</a:t>
            </a:r>
            <a:r>
              <a:rPr lang="en-US" sz="2800" dirty="0">
                <a:solidFill>
                  <a:schemeClr val="tx1"/>
                </a:solidFill>
              </a:rPr>
              <a:t> property to </a:t>
            </a:r>
            <a:r>
              <a:rPr lang="en-US" sz="2800" dirty="0">
                <a:solidFill>
                  <a:srgbClr val="C00000"/>
                </a:solidFill>
              </a:rPr>
              <a:t>border-box</a:t>
            </a:r>
            <a:r>
              <a:rPr lang="en-US" sz="2800" dirty="0">
                <a:solidFill>
                  <a:schemeClr val="tx1"/>
                </a:solidFill>
              </a:rPr>
              <a:t> makes sure that the padding and border are included in the total width and height of the elements.</a:t>
            </a:r>
          </a:p>
          <a:p>
            <a:endParaRPr lang="en-US" sz="2800" dirty="0">
              <a:solidFill>
                <a:schemeClr val="tx1"/>
              </a:solidFill>
            </a:endParaRPr>
          </a:p>
          <a:p>
            <a:pPr marL="0" indent="0" algn="ctr">
              <a:buNone/>
            </a:pPr>
            <a:r>
              <a:rPr lang="en-US" sz="2000" dirty="0">
                <a:solidFill>
                  <a:schemeClr val="tx1"/>
                </a:solidFill>
              </a:rPr>
              <a:t>(</a:t>
            </a:r>
            <a:r>
              <a:rPr lang="en-US" sz="2000" dirty="0">
                <a:solidFill>
                  <a:srgbClr val="0070C0"/>
                </a:solidFill>
              </a:rPr>
              <a:t>box-sizing: border-box</a:t>
            </a:r>
            <a:r>
              <a:rPr lang="en-US" sz="2000" dirty="0">
                <a:solidFill>
                  <a:schemeClr val="tx1"/>
                </a:solidFill>
              </a:rPr>
              <a:t>)</a:t>
            </a:r>
          </a:p>
          <a:p>
            <a:pPr marL="0" indent="0" algn="ctr">
              <a:buNone/>
            </a:pPr>
            <a:r>
              <a:rPr lang="en-US" sz="2400" strike="sngStrike" dirty="0">
                <a:solidFill>
                  <a:schemeClr val="tx1"/>
                </a:solidFill>
              </a:rPr>
              <a:t>Width = Content width</a:t>
            </a:r>
          </a:p>
          <a:p>
            <a:pPr marL="457200" lvl="1" indent="0" algn="ctr">
              <a:buNone/>
            </a:pPr>
            <a:r>
              <a:rPr lang="en-US" sz="2800" b="1" dirty="0">
                <a:solidFill>
                  <a:srgbClr val="C00000"/>
                </a:solidFill>
              </a:rPr>
              <a:t>Width = Content width + padding + border</a:t>
            </a:r>
          </a:p>
          <a:p>
            <a:endParaRPr lang="en-US" sz="2800" dirty="0">
              <a:solidFill>
                <a:schemeClr val="tx1"/>
              </a:solidFill>
            </a:endParaRPr>
          </a:p>
          <a:p>
            <a:endParaRPr lang="en-VN" sz="2400" dirty="0">
              <a:solidFill>
                <a:schemeClr val="tx1"/>
              </a:solidFill>
            </a:endParaRPr>
          </a:p>
        </p:txBody>
      </p:sp>
      <p:sp>
        <p:nvSpPr>
          <p:cNvPr id="4" name="Date Placeholder 3">
            <a:extLst>
              <a:ext uri="{FF2B5EF4-FFF2-40B4-BE49-F238E27FC236}">
                <a16:creationId xmlns:a16="http://schemas.microsoft.com/office/drawing/2014/main" id="{D71FED7A-7E98-9850-D51E-8BE0E0D00A37}"/>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81B81491-8864-4B8D-01B8-CC8C191D462D}"/>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83775A33-9BED-3C54-FEE6-B24C57F3E576}"/>
              </a:ext>
            </a:extLst>
          </p:cNvPr>
          <p:cNvSpPr>
            <a:spLocks noGrp="1"/>
          </p:cNvSpPr>
          <p:nvPr>
            <p:ph type="sldNum" sz="quarter" idx="12"/>
          </p:nvPr>
        </p:nvSpPr>
        <p:spPr/>
        <p:txBody>
          <a:bodyPr/>
          <a:lstStyle/>
          <a:p>
            <a:fld id="{3F91D734-B9F9-DC49-8E16-D4455952758E}" type="slidenum">
              <a:rPr lang="en-US" smtClean="0"/>
              <a:pPr/>
              <a:t>28</a:t>
            </a:fld>
            <a:endParaRPr lang="en-US"/>
          </a:p>
        </p:txBody>
      </p:sp>
    </p:spTree>
    <p:extLst>
      <p:ext uri="{BB962C8B-B14F-4D97-AF65-F5344CB8AC3E}">
        <p14:creationId xmlns:p14="http://schemas.microsoft.com/office/powerpoint/2010/main" val="364186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486B27-367A-4E45-A3F8-0C5589B654F6}"/>
              </a:ext>
            </a:extLst>
          </p:cNvPr>
          <p:cNvPicPr>
            <a:picLocks noChangeAspect="1"/>
          </p:cNvPicPr>
          <p:nvPr/>
        </p:nvPicPr>
        <p:blipFill>
          <a:blip r:embed="rId3"/>
          <a:stretch>
            <a:fillRect/>
          </a:stretch>
        </p:blipFill>
        <p:spPr>
          <a:xfrm>
            <a:off x="1276401" y="413467"/>
            <a:ext cx="4819599" cy="6082856"/>
          </a:xfrm>
          <a:prstGeom prst="rect">
            <a:avLst/>
          </a:prstGeom>
          <a:ln>
            <a:solidFill>
              <a:schemeClr val="bg1">
                <a:lumMod val="75000"/>
              </a:schemeClr>
            </a:solidFill>
          </a:ln>
        </p:spPr>
      </p:pic>
      <p:pic>
        <p:nvPicPr>
          <p:cNvPr id="11" name="Content Placeholder 10">
            <a:extLst>
              <a:ext uri="{FF2B5EF4-FFF2-40B4-BE49-F238E27FC236}">
                <a16:creationId xmlns:a16="http://schemas.microsoft.com/office/drawing/2014/main" id="{F29F39B4-F497-7644-BA69-673C284BA10C}"/>
              </a:ext>
            </a:extLst>
          </p:cNvPr>
          <p:cNvPicPr>
            <a:picLocks noGrp="1" noChangeAspect="1"/>
          </p:cNvPicPr>
          <p:nvPr>
            <p:ph idx="1"/>
          </p:nvPr>
        </p:nvPicPr>
        <p:blipFill>
          <a:blip r:embed="rId4"/>
          <a:stretch>
            <a:fillRect/>
          </a:stretch>
        </p:blipFill>
        <p:spPr>
          <a:xfrm>
            <a:off x="6571510" y="413466"/>
            <a:ext cx="5228522" cy="6082856"/>
          </a:xfrm>
          <a:ln>
            <a:solidFill>
              <a:schemeClr val="bg1">
                <a:lumMod val="75000"/>
              </a:schemeClr>
            </a:solidFill>
          </a:ln>
        </p:spPr>
      </p:pic>
      <p:sp>
        <p:nvSpPr>
          <p:cNvPr id="9" name="Title 8">
            <a:extLst>
              <a:ext uri="{FF2B5EF4-FFF2-40B4-BE49-F238E27FC236}">
                <a16:creationId xmlns:a16="http://schemas.microsoft.com/office/drawing/2014/main" id="{BA34D64F-015A-8E49-805A-C6E7C428ECC6}"/>
              </a:ext>
            </a:extLst>
          </p:cNvPr>
          <p:cNvSpPr>
            <a:spLocks noGrp="1"/>
          </p:cNvSpPr>
          <p:nvPr>
            <p:ph type="title"/>
          </p:nvPr>
        </p:nvSpPr>
        <p:spPr/>
        <p:txBody>
          <a:bodyPr/>
          <a:lstStyle/>
          <a:p>
            <a:endParaRPr lang="en-VN"/>
          </a:p>
        </p:txBody>
      </p:sp>
      <p:sp>
        <p:nvSpPr>
          <p:cNvPr id="2" name="Date Placeholder 1">
            <a:extLst>
              <a:ext uri="{FF2B5EF4-FFF2-40B4-BE49-F238E27FC236}">
                <a16:creationId xmlns:a16="http://schemas.microsoft.com/office/drawing/2014/main" id="{B5D326B1-92D7-3994-9ABA-EC6E3BBD4DB4}"/>
              </a:ext>
            </a:extLst>
          </p:cNvPr>
          <p:cNvSpPr>
            <a:spLocks noGrp="1"/>
          </p:cNvSpPr>
          <p:nvPr>
            <p:ph type="dt" sz="half" idx="10"/>
          </p:nvPr>
        </p:nvSpPr>
        <p:spPr/>
        <p:txBody>
          <a:bodyPr/>
          <a:lstStyle/>
          <a:p>
            <a:pPr algn="l"/>
            <a:r>
              <a:rPr lang="en-US" dirty="0"/>
              <a:t>May 20, 2022</a:t>
            </a:r>
          </a:p>
        </p:txBody>
      </p:sp>
      <p:sp>
        <p:nvSpPr>
          <p:cNvPr id="3" name="Footer Placeholder 2">
            <a:extLst>
              <a:ext uri="{FF2B5EF4-FFF2-40B4-BE49-F238E27FC236}">
                <a16:creationId xmlns:a16="http://schemas.microsoft.com/office/drawing/2014/main" id="{1C14DA18-7321-ABFA-F6FA-8F0C2F0DD960}"/>
              </a:ext>
            </a:extLst>
          </p:cNvPr>
          <p:cNvSpPr>
            <a:spLocks noGrp="1"/>
          </p:cNvSpPr>
          <p:nvPr>
            <p:ph type="ftr" sz="quarter" idx="11"/>
          </p:nvPr>
        </p:nvSpPr>
        <p:spPr/>
        <p:txBody>
          <a:bodyPr/>
          <a:lstStyle/>
          <a:p>
            <a:r>
              <a:rPr lang="en-US"/>
              <a:t>503073 - Chapter 1: Introduction</a:t>
            </a:r>
          </a:p>
        </p:txBody>
      </p:sp>
      <p:sp>
        <p:nvSpPr>
          <p:cNvPr id="4" name="Slide Number Placeholder 3">
            <a:extLst>
              <a:ext uri="{FF2B5EF4-FFF2-40B4-BE49-F238E27FC236}">
                <a16:creationId xmlns:a16="http://schemas.microsoft.com/office/drawing/2014/main" id="{0893371B-C585-8C28-2641-6DF13D3106B7}"/>
              </a:ext>
            </a:extLst>
          </p:cNvPr>
          <p:cNvSpPr>
            <a:spLocks noGrp="1"/>
          </p:cNvSpPr>
          <p:nvPr>
            <p:ph type="sldNum" sz="quarter" idx="12"/>
          </p:nvPr>
        </p:nvSpPr>
        <p:spPr/>
        <p:txBody>
          <a:bodyPr/>
          <a:lstStyle/>
          <a:p>
            <a:fld id="{3F91D734-B9F9-DC49-8E16-D4455952758E}" type="slidenum">
              <a:rPr lang="en-US" smtClean="0"/>
              <a:pPr/>
              <a:t>29</a:t>
            </a:fld>
            <a:endParaRPr lang="en-US"/>
          </a:p>
        </p:txBody>
      </p:sp>
    </p:spTree>
    <p:extLst>
      <p:ext uri="{BB962C8B-B14F-4D97-AF65-F5344CB8AC3E}">
        <p14:creationId xmlns:p14="http://schemas.microsoft.com/office/powerpoint/2010/main" val="96981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EE04-BC7A-B246-A48C-AD09F0C9EEA9}"/>
              </a:ext>
            </a:extLst>
          </p:cNvPr>
          <p:cNvSpPr>
            <a:spLocks noGrp="1"/>
          </p:cNvSpPr>
          <p:nvPr>
            <p:ph type="title"/>
          </p:nvPr>
        </p:nvSpPr>
        <p:spPr/>
        <p:txBody>
          <a:bodyPr/>
          <a:lstStyle/>
          <a:p>
            <a:r>
              <a:rPr lang="en-US"/>
              <a:t>CSS Syntax</a:t>
            </a:r>
            <a:endParaRPr lang="en-VN"/>
          </a:p>
        </p:txBody>
      </p:sp>
      <p:sp>
        <p:nvSpPr>
          <p:cNvPr id="3" name="Content Placeholder 2">
            <a:extLst>
              <a:ext uri="{FF2B5EF4-FFF2-40B4-BE49-F238E27FC236}">
                <a16:creationId xmlns:a16="http://schemas.microsoft.com/office/drawing/2014/main" id="{69E90118-BEB2-DB40-A425-4C5FEA3D58A6}"/>
              </a:ext>
            </a:extLst>
          </p:cNvPr>
          <p:cNvSpPr>
            <a:spLocks noGrp="1"/>
          </p:cNvSpPr>
          <p:nvPr>
            <p:ph idx="1"/>
          </p:nvPr>
        </p:nvSpPr>
        <p:spPr/>
        <p:txBody>
          <a:bodyPr>
            <a:normAutofit/>
          </a:bodyPr>
          <a:lstStyle/>
          <a:p>
            <a:r>
              <a:rPr lang="en-US" sz="2800"/>
              <a:t>A CSS rule-set consists of a </a:t>
            </a:r>
            <a:r>
              <a:rPr lang="en-US" sz="2800">
                <a:solidFill>
                  <a:srgbClr val="C00000"/>
                </a:solidFill>
              </a:rPr>
              <a:t>selector</a:t>
            </a:r>
            <a:r>
              <a:rPr lang="en-US" sz="2800"/>
              <a:t> and a </a:t>
            </a:r>
            <a:r>
              <a:rPr lang="en-US" sz="2800">
                <a:solidFill>
                  <a:srgbClr val="C00000"/>
                </a:solidFill>
              </a:rPr>
              <a:t>declaration</a:t>
            </a:r>
            <a:r>
              <a:rPr lang="en-US" sz="2800"/>
              <a:t> block.</a:t>
            </a:r>
          </a:p>
          <a:p>
            <a:pPr lvl="1"/>
            <a:r>
              <a:rPr lang="en-US" sz="2400">
                <a:solidFill>
                  <a:srgbClr val="C00000"/>
                </a:solidFill>
              </a:rPr>
              <a:t>The selector</a:t>
            </a:r>
            <a:r>
              <a:rPr lang="en-US" sz="2400"/>
              <a:t> points to the HTML element you want to style.</a:t>
            </a:r>
            <a:endParaRPr lang="en-VN" sz="2400"/>
          </a:p>
          <a:p>
            <a:pPr lvl="1"/>
            <a:r>
              <a:rPr lang="en-US" sz="2400">
                <a:solidFill>
                  <a:srgbClr val="C00000"/>
                </a:solidFill>
              </a:rPr>
              <a:t>The declaration</a:t>
            </a:r>
            <a:r>
              <a:rPr lang="en-US" sz="2400"/>
              <a:t> block contains one or more declarations separated by semicolons.</a:t>
            </a:r>
          </a:p>
          <a:p>
            <a:endParaRPr lang="en-US" sz="2800"/>
          </a:p>
        </p:txBody>
      </p:sp>
      <p:pic>
        <p:nvPicPr>
          <p:cNvPr id="1026" name="Picture 2" descr="CSS selector">
            <a:extLst>
              <a:ext uri="{FF2B5EF4-FFF2-40B4-BE49-F238E27FC236}">
                <a16:creationId xmlns:a16="http://schemas.microsoft.com/office/drawing/2014/main" id="{4E7287EC-F645-014C-ADD5-586887FE2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656" y="4468446"/>
            <a:ext cx="6144956" cy="128514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2B5A796-1789-3644-531E-DD46CB5813DD}"/>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36F43B1F-32BE-E95F-F6AF-25FC28DB8CE4}"/>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456C9F97-C533-9029-1747-872038B22CB9}"/>
              </a:ext>
            </a:extLst>
          </p:cNvPr>
          <p:cNvSpPr>
            <a:spLocks noGrp="1"/>
          </p:cNvSpPr>
          <p:nvPr>
            <p:ph type="sldNum" sz="quarter" idx="12"/>
          </p:nvPr>
        </p:nvSpPr>
        <p:spPr/>
        <p:txBody>
          <a:bodyPr/>
          <a:lstStyle/>
          <a:p>
            <a:fld id="{3F91D734-B9F9-DC49-8E16-D4455952758E}" type="slidenum">
              <a:rPr lang="en-US" smtClean="0"/>
              <a:pPr/>
              <a:t>3</a:t>
            </a:fld>
            <a:endParaRPr lang="en-US"/>
          </a:p>
        </p:txBody>
      </p:sp>
    </p:spTree>
    <p:extLst>
      <p:ext uri="{BB962C8B-B14F-4D97-AF65-F5344CB8AC3E}">
        <p14:creationId xmlns:p14="http://schemas.microsoft.com/office/powerpoint/2010/main" val="371030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calcmode="lin" valueType="num">
                                      <p:cBhvr additive="base">
                                        <p:cTn id="22" dur="500" fill="hold"/>
                                        <p:tgtEl>
                                          <p:spTgt spid="1026"/>
                                        </p:tgtEl>
                                        <p:attrNameLst>
                                          <p:attrName>ppt_x</p:attrName>
                                        </p:attrNameLst>
                                      </p:cBhvr>
                                      <p:tavLst>
                                        <p:tav tm="0">
                                          <p:val>
                                            <p:strVal val="#ppt_x"/>
                                          </p:val>
                                        </p:tav>
                                        <p:tav tm="100000">
                                          <p:val>
                                            <p:strVal val="#ppt_x"/>
                                          </p:val>
                                        </p:tav>
                                      </p:tavLst>
                                    </p:anim>
                                    <p:anim calcmode="lin" valueType="num">
                                      <p:cBhvr additive="base">
                                        <p:cTn id="2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a:xfrm>
            <a:off x="1175657" y="2319867"/>
            <a:ext cx="10328955" cy="3591355"/>
          </a:xfrm>
        </p:spPr>
        <p:txBody>
          <a:bodyPr>
            <a:normAutofit/>
          </a:bodyPr>
          <a:lstStyle/>
          <a:p>
            <a:pPr marL="0" indent="0" algn="ctr">
              <a:lnSpc>
                <a:spcPct val="150000"/>
              </a:lnSpc>
              <a:buNone/>
            </a:pPr>
            <a:r>
              <a:rPr lang="en-US" sz="6600" b="1" dirty="0">
                <a:latin typeface="Calibri" panose="020F0502020204030204" pitchFamily="34" charset="0"/>
                <a:cs typeface="Calibri" panose="020F0502020204030204" pitchFamily="34" charset="0"/>
              </a:rPr>
              <a:t>FLOATING</a:t>
            </a:r>
            <a:endParaRPr lang="en-VN" sz="6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1FA5C53-CC6C-B0C9-FEEF-6C31A5DC7216}"/>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2C2A1532-91C1-9BA0-3626-75EAA815A75D}"/>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AB1B48F7-56A2-CA55-734A-DB30768E39D4}"/>
              </a:ext>
            </a:extLst>
          </p:cNvPr>
          <p:cNvSpPr>
            <a:spLocks noGrp="1"/>
          </p:cNvSpPr>
          <p:nvPr>
            <p:ph type="sldNum" sz="quarter" idx="12"/>
          </p:nvPr>
        </p:nvSpPr>
        <p:spPr/>
        <p:txBody>
          <a:bodyPr/>
          <a:lstStyle/>
          <a:p>
            <a:fld id="{3F91D734-B9F9-DC49-8E16-D4455952758E}" type="slidenum">
              <a:rPr lang="en-US" smtClean="0"/>
              <a:pPr/>
              <a:t>30</a:t>
            </a:fld>
            <a:endParaRPr lang="en-US"/>
          </a:p>
        </p:txBody>
      </p:sp>
    </p:spTree>
    <p:extLst>
      <p:ext uri="{BB962C8B-B14F-4D97-AF65-F5344CB8AC3E}">
        <p14:creationId xmlns:p14="http://schemas.microsoft.com/office/powerpoint/2010/main" val="21063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CSS Float</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p:txBody>
          <a:bodyPr>
            <a:normAutofit/>
          </a:bodyPr>
          <a:lstStyle/>
          <a:p>
            <a:r>
              <a:rPr lang="en-US" sz="2800" dirty="0">
                <a:solidFill>
                  <a:schemeClr val="tx1"/>
                </a:solidFill>
              </a:rPr>
              <a:t>The CSS </a:t>
            </a:r>
            <a:r>
              <a:rPr lang="en-US" sz="2800" dirty="0">
                <a:solidFill>
                  <a:srgbClr val="C00000"/>
                </a:solidFill>
              </a:rPr>
              <a:t>float</a:t>
            </a:r>
            <a:r>
              <a:rPr lang="en-US" sz="2800" dirty="0">
                <a:solidFill>
                  <a:schemeClr val="tx1"/>
                </a:solidFill>
              </a:rPr>
              <a:t> property specifies how an element should float.</a:t>
            </a:r>
          </a:p>
          <a:p>
            <a:r>
              <a:rPr lang="en-US" sz="2800" dirty="0">
                <a:solidFill>
                  <a:schemeClr val="tx1"/>
                </a:solidFill>
              </a:rPr>
              <a:t>The CSS </a:t>
            </a:r>
            <a:r>
              <a:rPr lang="en-US" sz="2800" dirty="0">
                <a:solidFill>
                  <a:srgbClr val="C00000"/>
                </a:solidFill>
              </a:rPr>
              <a:t>clear</a:t>
            </a:r>
            <a:r>
              <a:rPr lang="en-US" sz="2800" dirty="0">
                <a:solidFill>
                  <a:schemeClr val="tx1"/>
                </a:solidFill>
              </a:rPr>
              <a:t> property specifies what elements can float beside the cleared element and on which side.</a:t>
            </a:r>
          </a:p>
          <a:p>
            <a:endParaRPr lang="en-VN" sz="2400" dirty="0">
              <a:solidFill>
                <a:schemeClr val="tx1"/>
              </a:solidFill>
            </a:endParaRPr>
          </a:p>
        </p:txBody>
      </p:sp>
      <p:sp>
        <p:nvSpPr>
          <p:cNvPr id="4" name="Date Placeholder 3">
            <a:extLst>
              <a:ext uri="{FF2B5EF4-FFF2-40B4-BE49-F238E27FC236}">
                <a16:creationId xmlns:a16="http://schemas.microsoft.com/office/drawing/2014/main" id="{DC4878B2-251C-9BB2-F59E-3F9F3C94A449}"/>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47B8BC33-53AC-A592-E2D5-5E06DD498077}"/>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C1E82C53-FA10-AB95-5B55-37A1933405FE}"/>
              </a:ext>
            </a:extLst>
          </p:cNvPr>
          <p:cNvSpPr>
            <a:spLocks noGrp="1"/>
          </p:cNvSpPr>
          <p:nvPr>
            <p:ph type="sldNum" sz="quarter" idx="12"/>
          </p:nvPr>
        </p:nvSpPr>
        <p:spPr/>
        <p:txBody>
          <a:bodyPr/>
          <a:lstStyle/>
          <a:p>
            <a:fld id="{3F91D734-B9F9-DC49-8E16-D4455952758E}" type="slidenum">
              <a:rPr lang="en-US" smtClean="0"/>
              <a:pPr/>
              <a:t>31</a:t>
            </a:fld>
            <a:endParaRPr lang="en-US"/>
          </a:p>
        </p:txBody>
      </p:sp>
    </p:spTree>
    <p:extLst>
      <p:ext uri="{BB962C8B-B14F-4D97-AF65-F5344CB8AC3E}">
        <p14:creationId xmlns:p14="http://schemas.microsoft.com/office/powerpoint/2010/main" val="111490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Without floating</a:t>
            </a:r>
            <a:endParaRPr lang="en-VN" dirty="0"/>
          </a:p>
        </p:txBody>
      </p:sp>
      <p:pic>
        <p:nvPicPr>
          <p:cNvPr id="15" name="Content Placeholder 14">
            <a:extLst>
              <a:ext uri="{FF2B5EF4-FFF2-40B4-BE49-F238E27FC236}">
                <a16:creationId xmlns:a16="http://schemas.microsoft.com/office/drawing/2014/main" id="{83511A90-2B11-5849-95B8-788350C3D3FF}"/>
              </a:ext>
            </a:extLst>
          </p:cNvPr>
          <p:cNvPicPr>
            <a:picLocks noGrp="1" noChangeAspect="1"/>
          </p:cNvPicPr>
          <p:nvPr>
            <p:ph idx="1"/>
          </p:nvPr>
        </p:nvPicPr>
        <p:blipFill>
          <a:blip r:embed="rId3"/>
          <a:stretch>
            <a:fillRect/>
          </a:stretch>
        </p:blipFill>
        <p:spPr>
          <a:xfrm>
            <a:off x="559094" y="1208993"/>
            <a:ext cx="4631441" cy="5156136"/>
          </a:xfrm>
          <a:ln>
            <a:solidFill>
              <a:schemeClr val="bg1">
                <a:lumMod val="75000"/>
              </a:schemeClr>
            </a:solidFill>
          </a:ln>
        </p:spPr>
      </p:pic>
      <p:pic>
        <p:nvPicPr>
          <p:cNvPr id="16" name="Picture 15">
            <a:extLst>
              <a:ext uri="{FF2B5EF4-FFF2-40B4-BE49-F238E27FC236}">
                <a16:creationId xmlns:a16="http://schemas.microsoft.com/office/drawing/2014/main" id="{C0701729-04B0-5149-91BD-5165B21EED38}"/>
              </a:ext>
            </a:extLst>
          </p:cNvPr>
          <p:cNvPicPr>
            <a:picLocks noChangeAspect="1"/>
          </p:cNvPicPr>
          <p:nvPr/>
        </p:nvPicPr>
        <p:blipFill>
          <a:blip r:embed="rId4"/>
          <a:stretch>
            <a:fillRect/>
          </a:stretch>
        </p:blipFill>
        <p:spPr>
          <a:xfrm>
            <a:off x="5624879" y="1208993"/>
            <a:ext cx="6346988" cy="5156136"/>
          </a:xfrm>
          <a:prstGeom prst="rect">
            <a:avLst/>
          </a:prstGeom>
          <a:ln>
            <a:solidFill>
              <a:schemeClr val="bg1">
                <a:lumMod val="75000"/>
              </a:schemeClr>
            </a:solidFill>
          </a:ln>
        </p:spPr>
      </p:pic>
      <p:sp>
        <p:nvSpPr>
          <p:cNvPr id="3" name="Date Placeholder 2">
            <a:extLst>
              <a:ext uri="{FF2B5EF4-FFF2-40B4-BE49-F238E27FC236}">
                <a16:creationId xmlns:a16="http://schemas.microsoft.com/office/drawing/2014/main" id="{BCE475C4-6420-ED86-5B3F-4A5960B01E42}"/>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EB3E82A6-0DBC-BDA2-D8DA-994EA164AABF}"/>
              </a:ext>
            </a:extLst>
          </p:cNvPr>
          <p:cNvSpPr>
            <a:spLocks noGrp="1"/>
          </p:cNvSpPr>
          <p:nvPr>
            <p:ph type="ftr" sz="quarter" idx="11"/>
          </p:nvPr>
        </p:nvSpPr>
        <p:spPr/>
        <p:txBody>
          <a:bodyPr/>
          <a:lstStyle/>
          <a:p>
            <a:r>
              <a:rPr lang="en-US"/>
              <a:t>503073 - Chapter 1: Introduction</a:t>
            </a:r>
          </a:p>
        </p:txBody>
      </p:sp>
      <p:sp>
        <p:nvSpPr>
          <p:cNvPr id="5" name="Slide Number Placeholder 4">
            <a:extLst>
              <a:ext uri="{FF2B5EF4-FFF2-40B4-BE49-F238E27FC236}">
                <a16:creationId xmlns:a16="http://schemas.microsoft.com/office/drawing/2014/main" id="{D44D4B7A-93BC-14C8-8475-8550BD14BBF2}"/>
              </a:ext>
            </a:extLst>
          </p:cNvPr>
          <p:cNvSpPr>
            <a:spLocks noGrp="1"/>
          </p:cNvSpPr>
          <p:nvPr>
            <p:ph type="sldNum" sz="quarter" idx="12"/>
          </p:nvPr>
        </p:nvSpPr>
        <p:spPr/>
        <p:txBody>
          <a:bodyPr/>
          <a:lstStyle/>
          <a:p>
            <a:fld id="{3F91D734-B9F9-DC49-8E16-D4455952758E}" type="slidenum">
              <a:rPr lang="en-US" smtClean="0"/>
              <a:pPr/>
              <a:t>32</a:t>
            </a:fld>
            <a:endParaRPr lang="en-US"/>
          </a:p>
        </p:txBody>
      </p:sp>
    </p:spTree>
    <p:extLst>
      <p:ext uri="{BB962C8B-B14F-4D97-AF65-F5344CB8AC3E}">
        <p14:creationId xmlns:p14="http://schemas.microsoft.com/office/powerpoint/2010/main" val="164663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With float</a:t>
            </a:r>
            <a:endParaRPr lang="en-VN" dirty="0"/>
          </a:p>
        </p:txBody>
      </p:sp>
      <p:pic>
        <p:nvPicPr>
          <p:cNvPr id="18" name="Content Placeholder 17">
            <a:extLst>
              <a:ext uri="{FF2B5EF4-FFF2-40B4-BE49-F238E27FC236}">
                <a16:creationId xmlns:a16="http://schemas.microsoft.com/office/drawing/2014/main" id="{254F696E-C1B8-B14D-B26D-E414B0B8E327}"/>
              </a:ext>
            </a:extLst>
          </p:cNvPr>
          <p:cNvPicPr>
            <a:picLocks noGrp="1" noChangeAspect="1"/>
          </p:cNvPicPr>
          <p:nvPr>
            <p:ph idx="1"/>
          </p:nvPr>
        </p:nvPicPr>
        <p:blipFill>
          <a:blip r:embed="rId3"/>
          <a:stretch>
            <a:fillRect/>
          </a:stretch>
        </p:blipFill>
        <p:spPr>
          <a:xfrm>
            <a:off x="3380823" y="1143000"/>
            <a:ext cx="6381374" cy="5434687"/>
          </a:xfrm>
          <a:ln>
            <a:solidFill>
              <a:schemeClr val="bg1">
                <a:lumMod val="75000"/>
              </a:schemeClr>
            </a:solidFill>
          </a:ln>
        </p:spPr>
      </p:pic>
      <p:sp>
        <p:nvSpPr>
          <p:cNvPr id="3" name="Date Placeholder 2">
            <a:extLst>
              <a:ext uri="{FF2B5EF4-FFF2-40B4-BE49-F238E27FC236}">
                <a16:creationId xmlns:a16="http://schemas.microsoft.com/office/drawing/2014/main" id="{64165A58-FEF7-FA88-FA02-F6EBFAB93861}"/>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AA7EECFB-DD75-D037-7DCD-082A3F23C885}"/>
              </a:ext>
            </a:extLst>
          </p:cNvPr>
          <p:cNvSpPr>
            <a:spLocks noGrp="1"/>
          </p:cNvSpPr>
          <p:nvPr>
            <p:ph type="ftr" sz="quarter" idx="11"/>
          </p:nvPr>
        </p:nvSpPr>
        <p:spPr/>
        <p:txBody>
          <a:bodyPr/>
          <a:lstStyle/>
          <a:p>
            <a:r>
              <a:rPr lang="en-US"/>
              <a:t>503073 - Chapter 1: Introduction</a:t>
            </a:r>
          </a:p>
        </p:txBody>
      </p:sp>
      <p:sp>
        <p:nvSpPr>
          <p:cNvPr id="5" name="Slide Number Placeholder 4">
            <a:extLst>
              <a:ext uri="{FF2B5EF4-FFF2-40B4-BE49-F238E27FC236}">
                <a16:creationId xmlns:a16="http://schemas.microsoft.com/office/drawing/2014/main" id="{0CAD0312-7267-7FE4-DAB8-B9534FBDC83B}"/>
              </a:ext>
            </a:extLst>
          </p:cNvPr>
          <p:cNvSpPr>
            <a:spLocks noGrp="1"/>
          </p:cNvSpPr>
          <p:nvPr>
            <p:ph type="sldNum" sz="quarter" idx="12"/>
          </p:nvPr>
        </p:nvSpPr>
        <p:spPr/>
        <p:txBody>
          <a:bodyPr/>
          <a:lstStyle/>
          <a:p>
            <a:fld id="{3F91D734-B9F9-DC49-8E16-D4455952758E}" type="slidenum">
              <a:rPr lang="en-US" smtClean="0"/>
              <a:pPr/>
              <a:t>33</a:t>
            </a:fld>
            <a:endParaRPr lang="en-US"/>
          </a:p>
        </p:txBody>
      </p:sp>
    </p:spTree>
    <p:extLst>
      <p:ext uri="{BB962C8B-B14F-4D97-AF65-F5344CB8AC3E}">
        <p14:creationId xmlns:p14="http://schemas.microsoft.com/office/powerpoint/2010/main" val="402450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With float</a:t>
            </a:r>
            <a:endParaRPr lang="en-VN" dirty="0"/>
          </a:p>
        </p:txBody>
      </p:sp>
      <p:pic>
        <p:nvPicPr>
          <p:cNvPr id="14" name="Picture 13">
            <a:extLst>
              <a:ext uri="{FF2B5EF4-FFF2-40B4-BE49-F238E27FC236}">
                <a16:creationId xmlns:a16="http://schemas.microsoft.com/office/drawing/2014/main" id="{1C50B6A9-A702-0045-BC31-99B74512A6E4}"/>
              </a:ext>
            </a:extLst>
          </p:cNvPr>
          <p:cNvPicPr>
            <a:picLocks noChangeAspect="1"/>
          </p:cNvPicPr>
          <p:nvPr/>
        </p:nvPicPr>
        <p:blipFill>
          <a:blip r:embed="rId3"/>
          <a:stretch>
            <a:fillRect/>
          </a:stretch>
        </p:blipFill>
        <p:spPr>
          <a:xfrm>
            <a:off x="2294455" y="2165349"/>
            <a:ext cx="7603089" cy="3083984"/>
          </a:xfrm>
          <a:prstGeom prst="rect">
            <a:avLst/>
          </a:prstGeom>
          <a:ln>
            <a:solidFill>
              <a:schemeClr val="bg1">
                <a:lumMod val="75000"/>
              </a:schemeClr>
            </a:solidFill>
          </a:ln>
        </p:spPr>
      </p:pic>
      <p:sp>
        <p:nvSpPr>
          <p:cNvPr id="3" name="Date Placeholder 2">
            <a:extLst>
              <a:ext uri="{FF2B5EF4-FFF2-40B4-BE49-F238E27FC236}">
                <a16:creationId xmlns:a16="http://schemas.microsoft.com/office/drawing/2014/main" id="{CDD3339E-A3EF-FD9D-A239-0F5695D4853C}"/>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2181CD54-76B0-4E8A-FFCF-AFA46AA81F19}"/>
              </a:ext>
            </a:extLst>
          </p:cNvPr>
          <p:cNvSpPr>
            <a:spLocks noGrp="1"/>
          </p:cNvSpPr>
          <p:nvPr>
            <p:ph type="ftr" sz="quarter" idx="11"/>
          </p:nvPr>
        </p:nvSpPr>
        <p:spPr/>
        <p:txBody>
          <a:bodyPr/>
          <a:lstStyle/>
          <a:p>
            <a:r>
              <a:rPr lang="en-US"/>
              <a:t>503073 - Chapter 1: Introduction</a:t>
            </a:r>
          </a:p>
        </p:txBody>
      </p:sp>
      <p:sp>
        <p:nvSpPr>
          <p:cNvPr id="5" name="Slide Number Placeholder 4">
            <a:extLst>
              <a:ext uri="{FF2B5EF4-FFF2-40B4-BE49-F238E27FC236}">
                <a16:creationId xmlns:a16="http://schemas.microsoft.com/office/drawing/2014/main" id="{A83673C8-6E73-312F-8331-DAC3D4AC8D20}"/>
              </a:ext>
            </a:extLst>
          </p:cNvPr>
          <p:cNvSpPr>
            <a:spLocks noGrp="1"/>
          </p:cNvSpPr>
          <p:nvPr>
            <p:ph type="sldNum" sz="quarter" idx="12"/>
          </p:nvPr>
        </p:nvSpPr>
        <p:spPr/>
        <p:txBody>
          <a:bodyPr/>
          <a:lstStyle/>
          <a:p>
            <a:fld id="{3F91D734-B9F9-DC49-8E16-D4455952758E}" type="slidenum">
              <a:rPr lang="en-US" smtClean="0"/>
              <a:pPr/>
              <a:t>34</a:t>
            </a:fld>
            <a:endParaRPr lang="en-US"/>
          </a:p>
        </p:txBody>
      </p:sp>
    </p:spTree>
    <p:extLst>
      <p:ext uri="{BB962C8B-B14F-4D97-AF65-F5344CB8AC3E}">
        <p14:creationId xmlns:p14="http://schemas.microsoft.com/office/powerpoint/2010/main" val="146250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a:xfrm>
            <a:off x="1175657" y="2319867"/>
            <a:ext cx="10328955" cy="3591355"/>
          </a:xfrm>
        </p:spPr>
        <p:txBody>
          <a:bodyPr>
            <a:normAutofit/>
          </a:bodyPr>
          <a:lstStyle/>
          <a:p>
            <a:pPr marL="0" indent="0" algn="ctr">
              <a:lnSpc>
                <a:spcPct val="150000"/>
              </a:lnSpc>
              <a:buNone/>
            </a:pPr>
            <a:r>
              <a:rPr lang="en-US" sz="6600" b="1" dirty="0">
                <a:latin typeface="Calibri" panose="020F0502020204030204" pitchFamily="34" charset="0"/>
                <a:cs typeface="Calibri" panose="020F0502020204030204" pitchFamily="34" charset="0"/>
              </a:rPr>
              <a:t>THE </a:t>
            </a:r>
            <a:r>
              <a:rPr lang="en-US" sz="6600" b="1" dirty="0">
                <a:solidFill>
                  <a:srgbClr val="C00000"/>
                </a:solidFill>
                <a:latin typeface="Calibri" panose="020F0502020204030204" pitchFamily="34" charset="0"/>
                <a:cs typeface="Calibri" panose="020F0502020204030204" pitchFamily="34" charset="0"/>
              </a:rPr>
              <a:t>CLEAR</a:t>
            </a:r>
            <a:r>
              <a:rPr lang="en-US" sz="6600" b="1" dirty="0">
                <a:latin typeface="Calibri" panose="020F0502020204030204" pitchFamily="34" charset="0"/>
                <a:cs typeface="Calibri" panose="020F0502020204030204" pitchFamily="34" charset="0"/>
              </a:rPr>
              <a:t> PROPERTY</a:t>
            </a:r>
            <a:endParaRPr lang="en-VN" sz="6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21C5380-5CAF-B3E9-1F61-F041690F0ED2}"/>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48135485-9C12-71B4-986D-EEE830CF5AA6}"/>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734406A5-669F-EF5B-A038-696F0F3FF069}"/>
              </a:ext>
            </a:extLst>
          </p:cNvPr>
          <p:cNvSpPr>
            <a:spLocks noGrp="1"/>
          </p:cNvSpPr>
          <p:nvPr>
            <p:ph type="sldNum" sz="quarter" idx="12"/>
          </p:nvPr>
        </p:nvSpPr>
        <p:spPr/>
        <p:txBody>
          <a:bodyPr/>
          <a:lstStyle/>
          <a:p>
            <a:fld id="{3F91D734-B9F9-DC49-8E16-D4455952758E}" type="slidenum">
              <a:rPr lang="en-US" smtClean="0"/>
              <a:pPr/>
              <a:t>35</a:t>
            </a:fld>
            <a:endParaRPr lang="en-US"/>
          </a:p>
        </p:txBody>
      </p:sp>
    </p:spTree>
    <p:extLst>
      <p:ext uri="{BB962C8B-B14F-4D97-AF65-F5344CB8AC3E}">
        <p14:creationId xmlns:p14="http://schemas.microsoft.com/office/powerpoint/2010/main" val="351522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endParaRPr lang="en-VN" dirty="0"/>
          </a:p>
        </p:txBody>
      </p:sp>
      <p:pic>
        <p:nvPicPr>
          <p:cNvPr id="4" name="Picture 3">
            <a:extLst>
              <a:ext uri="{FF2B5EF4-FFF2-40B4-BE49-F238E27FC236}">
                <a16:creationId xmlns:a16="http://schemas.microsoft.com/office/drawing/2014/main" id="{045B4FBF-E8BA-5C48-AA0E-CEA2CC4E1698}"/>
              </a:ext>
            </a:extLst>
          </p:cNvPr>
          <p:cNvPicPr>
            <a:picLocks noChangeAspect="1"/>
          </p:cNvPicPr>
          <p:nvPr/>
        </p:nvPicPr>
        <p:blipFill>
          <a:blip r:embed="rId3"/>
          <a:stretch>
            <a:fillRect/>
          </a:stretch>
        </p:blipFill>
        <p:spPr>
          <a:xfrm>
            <a:off x="1890600" y="339725"/>
            <a:ext cx="8410800" cy="6178550"/>
          </a:xfrm>
          <a:prstGeom prst="rect">
            <a:avLst/>
          </a:prstGeom>
        </p:spPr>
      </p:pic>
      <p:sp>
        <p:nvSpPr>
          <p:cNvPr id="3" name="Date Placeholder 2">
            <a:extLst>
              <a:ext uri="{FF2B5EF4-FFF2-40B4-BE49-F238E27FC236}">
                <a16:creationId xmlns:a16="http://schemas.microsoft.com/office/drawing/2014/main" id="{D72AEC9A-F824-093A-22AC-E0AFC68F2FD0}"/>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8349A213-A8D0-57A6-9A10-D36D79A97343}"/>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09C62B63-CD11-57E8-5718-792612CE3453}"/>
              </a:ext>
            </a:extLst>
          </p:cNvPr>
          <p:cNvSpPr>
            <a:spLocks noGrp="1"/>
          </p:cNvSpPr>
          <p:nvPr>
            <p:ph type="sldNum" sz="quarter" idx="12"/>
          </p:nvPr>
        </p:nvSpPr>
        <p:spPr/>
        <p:txBody>
          <a:bodyPr/>
          <a:lstStyle/>
          <a:p>
            <a:fld id="{3F91D734-B9F9-DC49-8E16-D4455952758E}" type="slidenum">
              <a:rPr lang="en-US" smtClean="0"/>
              <a:pPr/>
              <a:t>36</a:t>
            </a:fld>
            <a:endParaRPr lang="en-US"/>
          </a:p>
        </p:txBody>
      </p:sp>
    </p:spTree>
    <p:extLst>
      <p:ext uri="{BB962C8B-B14F-4D97-AF65-F5344CB8AC3E}">
        <p14:creationId xmlns:p14="http://schemas.microsoft.com/office/powerpoint/2010/main" val="25857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endParaRPr lang="en-VN" dirty="0"/>
          </a:p>
        </p:txBody>
      </p:sp>
      <p:pic>
        <p:nvPicPr>
          <p:cNvPr id="3" name="Picture 2">
            <a:extLst>
              <a:ext uri="{FF2B5EF4-FFF2-40B4-BE49-F238E27FC236}">
                <a16:creationId xmlns:a16="http://schemas.microsoft.com/office/drawing/2014/main" id="{21B8742A-A2B6-6146-97D4-9551C14EC56F}"/>
              </a:ext>
            </a:extLst>
          </p:cNvPr>
          <p:cNvPicPr>
            <a:picLocks noChangeAspect="1"/>
          </p:cNvPicPr>
          <p:nvPr/>
        </p:nvPicPr>
        <p:blipFill>
          <a:blip r:embed="rId3"/>
          <a:stretch>
            <a:fillRect/>
          </a:stretch>
        </p:blipFill>
        <p:spPr>
          <a:xfrm>
            <a:off x="966744" y="1624082"/>
            <a:ext cx="10258512" cy="3609835"/>
          </a:xfrm>
          <a:prstGeom prst="rect">
            <a:avLst/>
          </a:prstGeom>
        </p:spPr>
      </p:pic>
      <p:sp>
        <p:nvSpPr>
          <p:cNvPr id="4" name="Date Placeholder 3">
            <a:extLst>
              <a:ext uri="{FF2B5EF4-FFF2-40B4-BE49-F238E27FC236}">
                <a16:creationId xmlns:a16="http://schemas.microsoft.com/office/drawing/2014/main" id="{A7F4CEB7-8E29-17C9-1531-2807A358BFE6}"/>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D0032B19-D256-4CFF-6F8F-1B9C4784C460}"/>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25D3D6E2-3A93-159F-3C0A-A1AD546B2CD5}"/>
              </a:ext>
            </a:extLst>
          </p:cNvPr>
          <p:cNvSpPr>
            <a:spLocks noGrp="1"/>
          </p:cNvSpPr>
          <p:nvPr>
            <p:ph type="sldNum" sz="quarter" idx="12"/>
          </p:nvPr>
        </p:nvSpPr>
        <p:spPr/>
        <p:txBody>
          <a:bodyPr/>
          <a:lstStyle/>
          <a:p>
            <a:fld id="{3F91D734-B9F9-DC49-8E16-D4455952758E}" type="slidenum">
              <a:rPr lang="en-US" smtClean="0"/>
              <a:pPr/>
              <a:t>37</a:t>
            </a:fld>
            <a:endParaRPr lang="en-US"/>
          </a:p>
        </p:txBody>
      </p:sp>
    </p:spTree>
    <p:extLst>
      <p:ext uri="{BB962C8B-B14F-4D97-AF65-F5344CB8AC3E}">
        <p14:creationId xmlns:p14="http://schemas.microsoft.com/office/powerpoint/2010/main" val="14845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lstStyle/>
          <a:p>
            <a:endParaRPr lang="en-VN" dirty="0"/>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a:xfrm>
            <a:off x="1175657" y="2319867"/>
            <a:ext cx="10328955" cy="3591355"/>
          </a:xfrm>
        </p:spPr>
        <p:txBody>
          <a:bodyPr>
            <a:normAutofit/>
          </a:bodyPr>
          <a:lstStyle/>
          <a:p>
            <a:pPr marL="0" indent="0" algn="ctr">
              <a:lnSpc>
                <a:spcPct val="150000"/>
              </a:lnSpc>
              <a:buNone/>
            </a:pPr>
            <a:r>
              <a:rPr lang="en-US" sz="6600" b="1" dirty="0">
                <a:latin typeface="Calibri" panose="020F0502020204030204" pitchFamily="34" charset="0"/>
                <a:cs typeface="Calibri" panose="020F0502020204030204" pitchFamily="34" charset="0"/>
              </a:rPr>
              <a:t>Responsive Web Design</a:t>
            </a:r>
            <a:endParaRPr lang="en-VN" sz="6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99AB869-3A1E-F13F-F23B-440429220154}"/>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33C123B4-B6D9-F101-653B-8D96932B7757}"/>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D3ACE84F-CB32-1EE6-882C-7F54EA08B832}"/>
              </a:ext>
            </a:extLst>
          </p:cNvPr>
          <p:cNvSpPr>
            <a:spLocks noGrp="1"/>
          </p:cNvSpPr>
          <p:nvPr>
            <p:ph type="sldNum" sz="quarter" idx="12"/>
          </p:nvPr>
        </p:nvSpPr>
        <p:spPr/>
        <p:txBody>
          <a:bodyPr/>
          <a:lstStyle/>
          <a:p>
            <a:fld id="{3F91D734-B9F9-DC49-8E16-D4455952758E}" type="slidenum">
              <a:rPr lang="en-US" smtClean="0"/>
              <a:pPr/>
              <a:t>38</a:t>
            </a:fld>
            <a:endParaRPr lang="en-US"/>
          </a:p>
        </p:txBody>
      </p:sp>
    </p:spTree>
    <p:extLst>
      <p:ext uri="{BB962C8B-B14F-4D97-AF65-F5344CB8AC3E}">
        <p14:creationId xmlns:p14="http://schemas.microsoft.com/office/powerpoint/2010/main" val="425688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Responsive Web Design</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p:txBody>
          <a:bodyPr>
            <a:normAutofit/>
          </a:bodyPr>
          <a:lstStyle/>
          <a:p>
            <a:r>
              <a:rPr lang="en-US" sz="2800" dirty="0">
                <a:solidFill>
                  <a:schemeClr val="tx1"/>
                </a:solidFill>
              </a:rPr>
              <a:t>Responsive web design makes your web page look good on all devices.</a:t>
            </a:r>
          </a:p>
          <a:p>
            <a:r>
              <a:rPr lang="en-US" sz="2800" dirty="0">
                <a:solidFill>
                  <a:schemeClr val="tx1"/>
                </a:solidFill>
              </a:rPr>
              <a:t>Responsive web design uses only HTML and CSS.</a:t>
            </a:r>
          </a:p>
          <a:p>
            <a:r>
              <a:rPr lang="en-US" sz="2800" dirty="0">
                <a:solidFill>
                  <a:schemeClr val="tx1"/>
                </a:solidFill>
              </a:rPr>
              <a:t>Responsive web design is not a program or a JavaScript.</a:t>
            </a:r>
            <a:endParaRPr lang="en-VN" sz="2400" dirty="0">
              <a:solidFill>
                <a:schemeClr val="tx1"/>
              </a:solidFill>
            </a:endParaRPr>
          </a:p>
        </p:txBody>
      </p:sp>
      <p:sp>
        <p:nvSpPr>
          <p:cNvPr id="4" name="Date Placeholder 3">
            <a:extLst>
              <a:ext uri="{FF2B5EF4-FFF2-40B4-BE49-F238E27FC236}">
                <a16:creationId xmlns:a16="http://schemas.microsoft.com/office/drawing/2014/main" id="{5604C842-E60C-F446-4146-1030E37FE27C}"/>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F49D0F4F-824B-C036-E9F9-649B93176C0E}"/>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040E63D2-DB18-E8E9-9956-BB028DBA01D8}"/>
              </a:ext>
            </a:extLst>
          </p:cNvPr>
          <p:cNvSpPr>
            <a:spLocks noGrp="1"/>
          </p:cNvSpPr>
          <p:nvPr>
            <p:ph type="sldNum" sz="quarter" idx="12"/>
          </p:nvPr>
        </p:nvSpPr>
        <p:spPr/>
        <p:txBody>
          <a:bodyPr/>
          <a:lstStyle/>
          <a:p>
            <a:fld id="{3F91D734-B9F9-DC49-8E16-D4455952758E}" type="slidenum">
              <a:rPr lang="en-US" smtClean="0"/>
              <a:pPr/>
              <a:t>39</a:t>
            </a:fld>
            <a:endParaRPr lang="en-US"/>
          </a:p>
        </p:txBody>
      </p:sp>
    </p:spTree>
    <p:extLst>
      <p:ext uri="{BB962C8B-B14F-4D97-AF65-F5344CB8AC3E}">
        <p14:creationId xmlns:p14="http://schemas.microsoft.com/office/powerpoint/2010/main" val="36127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EE04-BC7A-B246-A48C-AD09F0C9EEA9}"/>
              </a:ext>
            </a:extLst>
          </p:cNvPr>
          <p:cNvSpPr>
            <a:spLocks noGrp="1"/>
          </p:cNvSpPr>
          <p:nvPr>
            <p:ph type="title"/>
          </p:nvPr>
        </p:nvSpPr>
        <p:spPr/>
        <p:txBody>
          <a:bodyPr/>
          <a:lstStyle/>
          <a:p>
            <a:endParaRPr lang="en-VN"/>
          </a:p>
        </p:txBody>
      </p:sp>
      <p:pic>
        <p:nvPicPr>
          <p:cNvPr id="7" name="Content Placeholder 6">
            <a:extLst>
              <a:ext uri="{FF2B5EF4-FFF2-40B4-BE49-F238E27FC236}">
                <a16:creationId xmlns:a16="http://schemas.microsoft.com/office/drawing/2014/main" id="{6B77CC9F-23A1-5545-8186-06B871B91C6D}"/>
              </a:ext>
            </a:extLst>
          </p:cNvPr>
          <p:cNvPicPr>
            <a:picLocks noGrp="1" noChangeAspect="1"/>
          </p:cNvPicPr>
          <p:nvPr>
            <p:ph idx="1"/>
          </p:nvPr>
        </p:nvPicPr>
        <p:blipFill>
          <a:blip r:embed="rId3"/>
          <a:stretch>
            <a:fillRect/>
          </a:stretch>
        </p:blipFill>
        <p:spPr>
          <a:xfrm>
            <a:off x="1902651" y="202801"/>
            <a:ext cx="9551077" cy="6415441"/>
          </a:xfrm>
          <a:prstGeom prst="roundRect">
            <a:avLst>
              <a:gd name="adj" fmla="val 8594"/>
            </a:avLst>
          </a:prstGeom>
          <a:solidFill>
            <a:srgbClr val="FFFFFF">
              <a:shade val="85000"/>
            </a:srgbClr>
          </a:solidFill>
          <a:ln>
            <a:noFill/>
          </a:ln>
          <a:effectLst/>
        </p:spPr>
      </p:pic>
      <p:sp>
        <p:nvSpPr>
          <p:cNvPr id="3" name="Date Placeholder 2">
            <a:extLst>
              <a:ext uri="{FF2B5EF4-FFF2-40B4-BE49-F238E27FC236}">
                <a16:creationId xmlns:a16="http://schemas.microsoft.com/office/drawing/2014/main" id="{88111CA5-B36A-A10F-6D0B-2C7E8DF00617}"/>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9D803DF0-02E9-1E29-3707-5302B6FEB192}"/>
              </a:ext>
            </a:extLst>
          </p:cNvPr>
          <p:cNvSpPr>
            <a:spLocks noGrp="1"/>
          </p:cNvSpPr>
          <p:nvPr>
            <p:ph type="ftr" sz="quarter" idx="11"/>
          </p:nvPr>
        </p:nvSpPr>
        <p:spPr/>
        <p:txBody>
          <a:bodyPr/>
          <a:lstStyle/>
          <a:p>
            <a:r>
              <a:rPr lang="en-US"/>
              <a:t>503073 - Chapter 1: Introduction</a:t>
            </a:r>
          </a:p>
        </p:txBody>
      </p:sp>
      <p:sp>
        <p:nvSpPr>
          <p:cNvPr id="5" name="Slide Number Placeholder 4">
            <a:extLst>
              <a:ext uri="{FF2B5EF4-FFF2-40B4-BE49-F238E27FC236}">
                <a16:creationId xmlns:a16="http://schemas.microsoft.com/office/drawing/2014/main" id="{BA12568D-2696-7283-BF01-84A1EFA9F9C2}"/>
              </a:ext>
            </a:extLst>
          </p:cNvPr>
          <p:cNvSpPr>
            <a:spLocks noGrp="1"/>
          </p:cNvSpPr>
          <p:nvPr>
            <p:ph type="sldNum" sz="quarter" idx="12"/>
          </p:nvPr>
        </p:nvSpPr>
        <p:spPr/>
        <p:txBody>
          <a:bodyPr/>
          <a:lstStyle/>
          <a:p>
            <a:fld id="{3F91D734-B9F9-DC49-8E16-D4455952758E}" type="slidenum">
              <a:rPr lang="en-US" smtClean="0"/>
              <a:pPr/>
              <a:t>4</a:t>
            </a:fld>
            <a:endParaRPr lang="en-US"/>
          </a:p>
        </p:txBody>
      </p:sp>
    </p:spTree>
    <p:extLst>
      <p:ext uri="{BB962C8B-B14F-4D97-AF65-F5344CB8AC3E}">
        <p14:creationId xmlns:p14="http://schemas.microsoft.com/office/powerpoint/2010/main" val="301405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Viewport</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a:xfrm>
            <a:off x="1175657" y="1104405"/>
            <a:ext cx="10328955" cy="5414928"/>
          </a:xfrm>
        </p:spPr>
        <p:txBody>
          <a:bodyPr>
            <a:normAutofit fontScale="85000" lnSpcReduction="20000"/>
          </a:bodyPr>
          <a:lstStyle/>
          <a:p>
            <a:pPr>
              <a:lnSpc>
                <a:spcPct val="155000"/>
              </a:lnSpc>
            </a:pPr>
            <a:r>
              <a:rPr lang="en-US" sz="2800" dirty="0">
                <a:solidFill>
                  <a:schemeClr val="tx1"/>
                </a:solidFill>
              </a:rPr>
              <a:t>The viewport is the user's visible area of a web page.</a:t>
            </a:r>
          </a:p>
          <a:p>
            <a:pPr>
              <a:lnSpc>
                <a:spcPct val="155000"/>
              </a:lnSpc>
            </a:pPr>
            <a:r>
              <a:rPr lang="en-US" sz="2800" dirty="0">
                <a:solidFill>
                  <a:schemeClr val="tx1"/>
                </a:solidFill>
              </a:rPr>
              <a:t>The viewport varies with the device, and will be smaller on a mobile phone than on a computer screen.</a:t>
            </a:r>
          </a:p>
          <a:p>
            <a:pPr>
              <a:lnSpc>
                <a:spcPct val="155000"/>
              </a:lnSpc>
            </a:pPr>
            <a:r>
              <a:rPr lang="en-US" sz="2800" dirty="0">
                <a:solidFill>
                  <a:schemeClr val="tx1"/>
                </a:solidFill>
              </a:rPr>
              <a:t>Before tablets and mobile phones, web pages were designed only for computer screens, and it was common for web pages to have a static design and a fixed size.</a:t>
            </a:r>
          </a:p>
          <a:p>
            <a:pPr>
              <a:lnSpc>
                <a:spcPct val="155000"/>
              </a:lnSpc>
            </a:pPr>
            <a:r>
              <a:rPr lang="en-US" sz="2800" dirty="0">
                <a:solidFill>
                  <a:schemeClr val="tx1"/>
                </a:solidFill>
              </a:rPr>
              <a:t>Then, when we started surfing the internet using tablets and mobile phones, fixed size web pages were too large to fit the viewport. To fix this, browsers on those devices scaled down the entire web page to fit the screen.</a:t>
            </a:r>
          </a:p>
          <a:p>
            <a:pPr>
              <a:lnSpc>
                <a:spcPct val="155000"/>
              </a:lnSpc>
            </a:pPr>
            <a:endParaRPr lang="en-US" sz="2800" dirty="0">
              <a:solidFill>
                <a:schemeClr val="tx1"/>
              </a:solidFill>
            </a:endParaRPr>
          </a:p>
        </p:txBody>
      </p:sp>
      <p:sp>
        <p:nvSpPr>
          <p:cNvPr id="4" name="Date Placeholder 3">
            <a:extLst>
              <a:ext uri="{FF2B5EF4-FFF2-40B4-BE49-F238E27FC236}">
                <a16:creationId xmlns:a16="http://schemas.microsoft.com/office/drawing/2014/main" id="{418116F2-7939-EF6A-573D-E027302A8897}"/>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0A0490F3-B219-42C3-2542-5A9C36CB7098}"/>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A357B9EC-6966-0018-B1EE-A3CC536644CA}"/>
              </a:ext>
            </a:extLst>
          </p:cNvPr>
          <p:cNvSpPr>
            <a:spLocks noGrp="1"/>
          </p:cNvSpPr>
          <p:nvPr>
            <p:ph type="sldNum" sz="quarter" idx="12"/>
          </p:nvPr>
        </p:nvSpPr>
        <p:spPr/>
        <p:txBody>
          <a:bodyPr/>
          <a:lstStyle/>
          <a:p>
            <a:fld id="{3F91D734-B9F9-DC49-8E16-D4455952758E}" type="slidenum">
              <a:rPr lang="en-US" smtClean="0"/>
              <a:pPr/>
              <a:t>40</a:t>
            </a:fld>
            <a:endParaRPr lang="en-US"/>
          </a:p>
        </p:txBody>
      </p:sp>
    </p:spTree>
    <p:extLst>
      <p:ext uri="{BB962C8B-B14F-4D97-AF65-F5344CB8AC3E}">
        <p14:creationId xmlns:p14="http://schemas.microsoft.com/office/powerpoint/2010/main" val="252413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Setting the Viewport</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a:xfrm>
            <a:off x="1175657" y="1104405"/>
            <a:ext cx="10328955" cy="5414928"/>
          </a:xfrm>
        </p:spPr>
        <p:txBody>
          <a:bodyPr>
            <a:normAutofit/>
          </a:bodyPr>
          <a:lstStyle/>
          <a:p>
            <a:pPr>
              <a:lnSpc>
                <a:spcPct val="155000"/>
              </a:lnSpc>
            </a:pPr>
            <a:r>
              <a:rPr lang="en-US" sz="2600" dirty="0">
                <a:solidFill>
                  <a:schemeClr val="tx1"/>
                </a:solidFill>
              </a:rPr>
              <a:t>The </a:t>
            </a:r>
            <a:r>
              <a:rPr lang="en-US" sz="2600" dirty="0">
                <a:solidFill>
                  <a:srgbClr val="C00000"/>
                </a:solidFill>
              </a:rPr>
              <a:t>width=device-width</a:t>
            </a:r>
            <a:r>
              <a:rPr lang="en-US" sz="2600" dirty="0">
                <a:solidFill>
                  <a:schemeClr val="tx1"/>
                </a:solidFill>
              </a:rPr>
              <a:t> part sets the width of the page to follow the screen-width of the device (which will vary depending on the device).</a:t>
            </a:r>
          </a:p>
          <a:p>
            <a:pPr>
              <a:lnSpc>
                <a:spcPct val="155000"/>
              </a:lnSpc>
            </a:pPr>
            <a:r>
              <a:rPr lang="en-US" sz="2600" dirty="0">
                <a:solidFill>
                  <a:schemeClr val="tx1"/>
                </a:solidFill>
              </a:rPr>
              <a:t>The </a:t>
            </a:r>
            <a:r>
              <a:rPr lang="en-US" sz="2600" dirty="0">
                <a:solidFill>
                  <a:srgbClr val="C00000"/>
                </a:solidFill>
              </a:rPr>
              <a:t>initial-scale=1.0</a:t>
            </a:r>
            <a:r>
              <a:rPr lang="en-US" sz="2600" dirty="0">
                <a:solidFill>
                  <a:schemeClr val="tx1"/>
                </a:solidFill>
              </a:rPr>
              <a:t> part sets the initial zoom level when the page is first loaded by the browser.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59" y="4533900"/>
            <a:ext cx="115633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3C067ED7-8A36-FF33-6FC2-DEF653F2BBC5}"/>
              </a:ext>
            </a:extLst>
          </p:cNvPr>
          <p:cNvSpPr>
            <a:spLocks noGrp="1"/>
          </p:cNvSpPr>
          <p:nvPr>
            <p:ph type="dt" sz="half" idx="10"/>
          </p:nvPr>
        </p:nvSpPr>
        <p:spPr/>
        <p:txBody>
          <a:bodyPr/>
          <a:lstStyle/>
          <a:p>
            <a:pPr algn="l"/>
            <a:r>
              <a:rPr lang="en-US" dirty="0"/>
              <a:t>May 20, 2022</a:t>
            </a:r>
          </a:p>
        </p:txBody>
      </p:sp>
      <p:sp>
        <p:nvSpPr>
          <p:cNvPr id="6" name="Footer Placeholder 5">
            <a:extLst>
              <a:ext uri="{FF2B5EF4-FFF2-40B4-BE49-F238E27FC236}">
                <a16:creationId xmlns:a16="http://schemas.microsoft.com/office/drawing/2014/main" id="{79D6A143-6C9A-5823-6C24-1861E02C4E6A}"/>
              </a:ext>
            </a:extLst>
          </p:cNvPr>
          <p:cNvSpPr>
            <a:spLocks noGrp="1"/>
          </p:cNvSpPr>
          <p:nvPr>
            <p:ph type="ftr" sz="quarter" idx="11"/>
          </p:nvPr>
        </p:nvSpPr>
        <p:spPr/>
        <p:txBody>
          <a:bodyPr/>
          <a:lstStyle/>
          <a:p>
            <a:r>
              <a:rPr lang="en-US"/>
              <a:t>503073 - Chapter 1: Introduction</a:t>
            </a:r>
          </a:p>
        </p:txBody>
      </p:sp>
      <p:sp>
        <p:nvSpPr>
          <p:cNvPr id="7" name="Slide Number Placeholder 6">
            <a:extLst>
              <a:ext uri="{FF2B5EF4-FFF2-40B4-BE49-F238E27FC236}">
                <a16:creationId xmlns:a16="http://schemas.microsoft.com/office/drawing/2014/main" id="{3DE224AA-D6D7-3F46-7CF1-430A92E8AE14}"/>
              </a:ext>
            </a:extLst>
          </p:cNvPr>
          <p:cNvSpPr>
            <a:spLocks noGrp="1"/>
          </p:cNvSpPr>
          <p:nvPr>
            <p:ph type="sldNum" sz="quarter" idx="12"/>
          </p:nvPr>
        </p:nvSpPr>
        <p:spPr/>
        <p:txBody>
          <a:bodyPr/>
          <a:lstStyle/>
          <a:p>
            <a:fld id="{3F91D734-B9F9-DC49-8E16-D4455952758E}" type="slidenum">
              <a:rPr lang="en-US" smtClean="0"/>
              <a:pPr/>
              <a:t>41</a:t>
            </a:fld>
            <a:endParaRPr lang="en-US"/>
          </a:p>
        </p:txBody>
      </p:sp>
    </p:spTree>
    <p:extLst>
      <p:ext uri="{BB962C8B-B14F-4D97-AF65-F5344CB8AC3E}">
        <p14:creationId xmlns:p14="http://schemas.microsoft.com/office/powerpoint/2010/main" val="395060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Gridview</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a:xfrm>
            <a:off x="1175657" y="1104405"/>
            <a:ext cx="10328955" cy="5414928"/>
          </a:xfrm>
        </p:spPr>
        <p:txBody>
          <a:bodyPr>
            <a:normAutofit/>
          </a:bodyPr>
          <a:lstStyle/>
          <a:p>
            <a:pPr>
              <a:lnSpc>
                <a:spcPct val="155000"/>
              </a:lnSpc>
            </a:pPr>
            <a:r>
              <a:rPr lang="en-US" sz="2800" dirty="0">
                <a:solidFill>
                  <a:schemeClr val="tx1"/>
                </a:solidFill>
              </a:rPr>
              <a:t>Many web pages are based on a grid-view, which means that the page is divided into columns.</a:t>
            </a:r>
          </a:p>
          <a:p>
            <a:pPr>
              <a:lnSpc>
                <a:spcPct val="155000"/>
              </a:lnSpc>
            </a:pPr>
            <a:endParaRPr lang="en-US" sz="28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970" y="2719664"/>
            <a:ext cx="8440328" cy="3620005"/>
          </a:xfrm>
          <a:prstGeom prst="rect">
            <a:avLst/>
          </a:prstGeom>
        </p:spPr>
      </p:pic>
      <p:sp>
        <p:nvSpPr>
          <p:cNvPr id="5" name="Date Placeholder 4">
            <a:extLst>
              <a:ext uri="{FF2B5EF4-FFF2-40B4-BE49-F238E27FC236}">
                <a16:creationId xmlns:a16="http://schemas.microsoft.com/office/drawing/2014/main" id="{9EFE59EC-24D2-E407-CF3D-042EC08A179F}"/>
              </a:ext>
            </a:extLst>
          </p:cNvPr>
          <p:cNvSpPr>
            <a:spLocks noGrp="1"/>
          </p:cNvSpPr>
          <p:nvPr>
            <p:ph type="dt" sz="half" idx="10"/>
          </p:nvPr>
        </p:nvSpPr>
        <p:spPr/>
        <p:txBody>
          <a:bodyPr/>
          <a:lstStyle/>
          <a:p>
            <a:pPr algn="l"/>
            <a:r>
              <a:rPr lang="en-US" dirty="0"/>
              <a:t>May 20, 2022</a:t>
            </a:r>
          </a:p>
        </p:txBody>
      </p:sp>
      <p:sp>
        <p:nvSpPr>
          <p:cNvPr id="6" name="Footer Placeholder 5">
            <a:extLst>
              <a:ext uri="{FF2B5EF4-FFF2-40B4-BE49-F238E27FC236}">
                <a16:creationId xmlns:a16="http://schemas.microsoft.com/office/drawing/2014/main" id="{5BFFA4F7-2AAD-C2DE-8AA9-38AA04276169}"/>
              </a:ext>
            </a:extLst>
          </p:cNvPr>
          <p:cNvSpPr>
            <a:spLocks noGrp="1"/>
          </p:cNvSpPr>
          <p:nvPr>
            <p:ph type="ftr" sz="quarter" idx="11"/>
          </p:nvPr>
        </p:nvSpPr>
        <p:spPr/>
        <p:txBody>
          <a:bodyPr/>
          <a:lstStyle/>
          <a:p>
            <a:r>
              <a:rPr lang="en-US"/>
              <a:t>503073 - Chapter 1: Introduction</a:t>
            </a:r>
          </a:p>
        </p:txBody>
      </p:sp>
      <p:sp>
        <p:nvSpPr>
          <p:cNvPr id="7" name="Slide Number Placeholder 6">
            <a:extLst>
              <a:ext uri="{FF2B5EF4-FFF2-40B4-BE49-F238E27FC236}">
                <a16:creationId xmlns:a16="http://schemas.microsoft.com/office/drawing/2014/main" id="{25D6F60D-1E66-0550-9F01-AD1C3CB7C9B1}"/>
              </a:ext>
            </a:extLst>
          </p:cNvPr>
          <p:cNvSpPr>
            <a:spLocks noGrp="1"/>
          </p:cNvSpPr>
          <p:nvPr>
            <p:ph type="sldNum" sz="quarter" idx="12"/>
          </p:nvPr>
        </p:nvSpPr>
        <p:spPr/>
        <p:txBody>
          <a:bodyPr/>
          <a:lstStyle/>
          <a:p>
            <a:fld id="{3F91D734-B9F9-DC49-8E16-D4455952758E}" type="slidenum">
              <a:rPr lang="en-US" smtClean="0"/>
              <a:pPr/>
              <a:t>42</a:t>
            </a:fld>
            <a:endParaRPr lang="en-US"/>
          </a:p>
        </p:txBody>
      </p:sp>
    </p:spTree>
    <p:extLst>
      <p:ext uri="{BB962C8B-B14F-4D97-AF65-F5344CB8AC3E}">
        <p14:creationId xmlns:p14="http://schemas.microsoft.com/office/powerpoint/2010/main" val="11455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F49-6257-1646-AA54-1AC11536A00E}"/>
              </a:ext>
            </a:extLst>
          </p:cNvPr>
          <p:cNvSpPr>
            <a:spLocks noGrp="1"/>
          </p:cNvSpPr>
          <p:nvPr>
            <p:ph type="title"/>
          </p:nvPr>
        </p:nvSpPr>
        <p:spPr/>
        <p:txBody>
          <a:bodyPr>
            <a:normAutofit/>
          </a:bodyPr>
          <a:lstStyle/>
          <a:p>
            <a:r>
              <a:rPr lang="en-US" dirty="0"/>
              <a:t>Gridview</a:t>
            </a:r>
            <a:endParaRPr lang="en-VN" dirty="0"/>
          </a:p>
        </p:txBody>
      </p:sp>
      <p:sp>
        <p:nvSpPr>
          <p:cNvPr id="3" name="Content Placeholder 2">
            <a:extLst>
              <a:ext uri="{FF2B5EF4-FFF2-40B4-BE49-F238E27FC236}">
                <a16:creationId xmlns:a16="http://schemas.microsoft.com/office/drawing/2014/main" id="{4C491CE1-4E32-554D-9C4B-975665EB7AAF}"/>
              </a:ext>
            </a:extLst>
          </p:cNvPr>
          <p:cNvSpPr>
            <a:spLocks noGrp="1"/>
          </p:cNvSpPr>
          <p:nvPr>
            <p:ph idx="1"/>
          </p:nvPr>
        </p:nvSpPr>
        <p:spPr>
          <a:xfrm>
            <a:off x="1175657" y="1104405"/>
            <a:ext cx="10328955" cy="5414928"/>
          </a:xfrm>
        </p:spPr>
        <p:txBody>
          <a:bodyPr>
            <a:normAutofit/>
          </a:bodyPr>
          <a:lstStyle/>
          <a:p>
            <a:pPr>
              <a:lnSpc>
                <a:spcPct val="155000"/>
              </a:lnSpc>
            </a:pPr>
            <a:r>
              <a:rPr lang="en-US" dirty="0">
                <a:solidFill>
                  <a:schemeClr val="tx1"/>
                </a:solidFill>
              </a:rPr>
              <a:t>A responsive grid-view often has 12 columns, and has a total width of 100%, and will shrink and expand as you resize the browser window.</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534" y="2359407"/>
            <a:ext cx="2973199" cy="4159926"/>
          </a:xfrm>
          <a:prstGeom prst="rect">
            <a:avLst/>
          </a:prstGeom>
        </p:spPr>
      </p:pic>
      <p:sp>
        <p:nvSpPr>
          <p:cNvPr id="4" name="Date Placeholder 3">
            <a:extLst>
              <a:ext uri="{FF2B5EF4-FFF2-40B4-BE49-F238E27FC236}">
                <a16:creationId xmlns:a16="http://schemas.microsoft.com/office/drawing/2014/main" id="{F0FB6A1D-EAFD-E9A7-8E78-F0E7B05D0FC5}"/>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525634E4-76CF-FDDA-F7B4-0EB933512686}"/>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D44E76E4-6312-4AFC-C7A7-331FDDEFD675}"/>
              </a:ext>
            </a:extLst>
          </p:cNvPr>
          <p:cNvSpPr>
            <a:spLocks noGrp="1"/>
          </p:cNvSpPr>
          <p:nvPr>
            <p:ph type="sldNum" sz="quarter" idx="12"/>
          </p:nvPr>
        </p:nvSpPr>
        <p:spPr/>
        <p:txBody>
          <a:bodyPr/>
          <a:lstStyle/>
          <a:p>
            <a:fld id="{3F91D734-B9F9-DC49-8E16-D4455952758E}" type="slidenum">
              <a:rPr lang="en-US" smtClean="0"/>
              <a:pPr/>
              <a:t>43</a:t>
            </a:fld>
            <a:endParaRPr lang="en-US"/>
          </a:p>
        </p:txBody>
      </p:sp>
    </p:spTree>
    <p:extLst>
      <p:ext uri="{BB962C8B-B14F-4D97-AF65-F5344CB8AC3E}">
        <p14:creationId xmlns:p14="http://schemas.microsoft.com/office/powerpoint/2010/main" val="184853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ABD3-F7BE-EC42-B60C-FDB3AD59080F}"/>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2F5ABC98-85A4-2F43-874F-8879D7FC8732}"/>
              </a:ext>
            </a:extLst>
          </p:cNvPr>
          <p:cNvSpPr>
            <a:spLocks noGrp="1"/>
          </p:cNvSpPr>
          <p:nvPr>
            <p:ph idx="1"/>
          </p:nvPr>
        </p:nvSpPr>
        <p:spPr/>
        <p:txBody>
          <a:bodyPr/>
          <a:lstStyle/>
          <a:p>
            <a:pPr marL="0" indent="0">
              <a:buNone/>
            </a:pPr>
            <a:endParaRPr lang="en-VN"/>
          </a:p>
        </p:txBody>
      </p:sp>
      <p:sp>
        <p:nvSpPr>
          <p:cNvPr id="4" name="Date Placeholder 3">
            <a:extLst>
              <a:ext uri="{FF2B5EF4-FFF2-40B4-BE49-F238E27FC236}">
                <a16:creationId xmlns:a16="http://schemas.microsoft.com/office/drawing/2014/main" id="{46B329A2-3E22-3481-E33B-3CBE99D81098}"/>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2BD1749A-98DD-1116-8287-8DF4B368963F}"/>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B0B818AA-F69B-7BAE-00A7-149A8C91AE75}"/>
              </a:ext>
            </a:extLst>
          </p:cNvPr>
          <p:cNvSpPr>
            <a:spLocks noGrp="1"/>
          </p:cNvSpPr>
          <p:nvPr>
            <p:ph type="sldNum" sz="quarter" idx="12"/>
          </p:nvPr>
        </p:nvSpPr>
        <p:spPr/>
        <p:txBody>
          <a:bodyPr/>
          <a:lstStyle/>
          <a:p>
            <a:fld id="{3F91D734-B9F9-DC49-8E16-D4455952758E}" type="slidenum">
              <a:rPr lang="en-US" smtClean="0"/>
              <a:pPr/>
              <a:t>44</a:t>
            </a:fld>
            <a:endParaRPr lang="en-US"/>
          </a:p>
        </p:txBody>
      </p:sp>
    </p:spTree>
    <p:extLst>
      <p:ext uri="{BB962C8B-B14F-4D97-AF65-F5344CB8AC3E}">
        <p14:creationId xmlns:p14="http://schemas.microsoft.com/office/powerpoint/2010/main" val="3800076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EE04-BC7A-B246-A48C-AD09F0C9EEA9}"/>
              </a:ext>
            </a:extLst>
          </p:cNvPr>
          <p:cNvSpPr>
            <a:spLocks noGrp="1"/>
          </p:cNvSpPr>
          <p:nvPr>
            <p:ph type="title"/>
          </p:nvPr>
        </p:nvSpPr>
        <p:spPr/>
        <p:txBody>
          <a:bodyPr/>
          <a:lstStyle/>
          <a:p>
            <a:endParaRPr lang="en-VN"/>
          </a:p>
        </p:txBody>
      </p:sp>
      <p:sp>
        <p:nvSpPr>
          <p:cNvPr id="4" name="Content Placeholder 3">
            <a:extLst>
              <a:ext uri="{FF2B5EF4-FFF2-40B4-BE49-F238E27FC236}">
                <a16:creationId xmlns:a16="http://schemas.microsoft.com/office/drawing/2014/main" id="{3F093152-574D-D740-818E-AEBA3E35696F}"/>
              </a:ext>
            </a:extLst>
          </p:cNvPr>
          <p:cNvSpPr>
            <a:spLocks noGrp="1"/>
          </p:cNvSpPr>
          <p:nvPr>
            <p:ph idx="1"/>
          </p:nvPr>
        </p:nvSpPr>
        <p:spPr/>
        <p:txBody>
          <a:bodyPr/>
          <a:lstStyle/>
          <a:p>
            <a:endParaRPr lang="en-VN"/>
          </a:p>
        </p:txBody>
      </p:sp>
      <p:pic>
        <p:nvPicPr>
          <p:cNvPr id="6" name="Picture 5">
            <a:extLst>
              <a:ext uri="{FF2B5EF4-FFF2-40B4-BE49-F238E27FC236}">
                <a16:creationId xmlns:a16="http://schemas.microsoft.com/office/drawing/2014/main" id="{3DAE190E-A958-9541-B8FA-9074F87DB2B0}"/>
              </a:ext>
            </a:extLst>
          </p:cNvPr>
          <p:cNvPicPr>
            <a:picLocks noChangeAspect="1"/>
          </p:cNvPicPr>
          <p:nvPr/>
        </p:nvPicPr>
        <p:blipFill>
          <a:blip r:embed="rId3"/>
          <a:stretch>
            <a:fillRect/>
          </a:stretch>
        </p:blipFill>
        <p:spPr>
          <a:xfrm>
            <a:off x="1873167" y="1829619"/>
            <a:ext cx="8445665" cy="3791240"/>
          </a:xfrm>
          <a:prstGeom prst="roundRect">
            <a:avLst>
              <a:gd name="adj" fmla="val 8594"/>
            </a:avLst>
          </a:prstGeom>
          <a:solidFill>
            <a:srgbClr val="FFFFFF">
              <a:shade val="85000"/>
            </a:srgbClr>
          </a:solidFill>
          <a:ln>
            <a:noFill/>
          </a:ln>
          <a:effectLst/>
        </p:spPr>
      </p:pic>
      <p:sp>
        <p:nvSpPr>
          <p:cNvPr id="3" name="Date Placeholder 2">
            <a:extLst>
              <a:ext uri="{FF2B5EF4-FFF2-40B4-BE49-F238E27FC236}">
                <a16:creationId xmlns:a16="http://schemas.microsoft.com/office/drawing/2014/main" id="{27B1AFB7-0AFA-3558-C18C-8412FE253124}"/>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FF51F2CC-35F0-62FB-3CDD-89E0B97E9D81}"/>
              </a:ext>
            </a:extLst>
          </p:cNvPr>
          <p:cNvSpPr>
            <a:spLocks noGrp="1"/>
          </p:cNvSpPr>
          <p:nvPr>
            <p:ph type="ftr" sz="quarter" idx="11"/>
          </p:nvPr>
        </p:nvSpPr>
        <p:spPr/>
        <p:txBody>
          <a:bodyPr/>
          <a:lstStyle/>
          <a:p>
            <a:r>
              <a:rPr lang="en-US"/>
              <a:t>503073 - Chapter 1: Introduction</a:t>
            </a:r>
          </a:p>
        </p:txBody>
      </p:sp>
      <p:sp>
        <p:nvSpPr>
          <p:cNvPr id="7" name="Slide Number Placeholder 6">
            <a:extLst>
              <a:ext uri="{FF2B5EF4-FFF2-40B4-BE49-F238E27FC236}">
                <a16:creationId xmlns:a16="http://schemas.microsoft.com/office/drawing/2014/main" id="{8A1C2065-0F99-ED66-45CA-656463C0331D}"/>
              </a:ext>
            </a:extLst>
          </p:cNvPr>
          <p:cNvSpPr>
            <a:spLocks noGrp="1"/>
          </p:cNvSpPr>
          <p:nvPr>
            <p:ph type="sldNum" sz="quarter" idx="12"/>
          </p:nvPr>
        </p:nvSpPr>
        <p:spPr/>
        <p:txBody>
          <a:bodyPr/>
          <a:lstStyle/>
          <a:p>
            <a:fld id="{3F91D734-B9F9-DC49-8E16-D4455952758E}" type="slidenum">
              <a:rPr lang="en-US" smtClean="0"/>
              <a:pPr/>
              <a:t>5</a:t>
            </a:fld>
            <a:endParaRPr lang="en-US"/>
          </a:p>
        </p:txBody>
      </p:sp>
    </p:spTree>
    <p:extLst>
      <p:ext uri="{BB962C8B-B14F-4D97-AF65-F5344CB8AC3E}">
        <p14:creationId xmlns:p14="http://schemas.microsoft.com/office/powerpoint/2010/main" val="618343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p:txBody>
          <a:bodyPr>
            <a:normAutofit fontScale="90000"/>
          </a:bodyPr>
          <a:lstStyle/>
          <a:p>
            <a:pPr>
              <a:lnSpc>
                <a:spcPct val="150000"/>
              </a:lnSpc>
            </a:pPr>
            <a:r>
              <a:rPr lang="en-US"/>
              <a:t>Three Ways to Insert CSS</a:t>
            </a:r>
          </a:p>
        </p:txBody>
      </p:sp>
      <p:sp>
        <p:nvSpPr>
          <p:cNvPr id="3" name="Content Placeholder 2">
            <a:extLst>
              <a:ext uri="{FF2B5EF4-FFF2-40B4-BE49-F238E27FC236}">
                <a16:creationId xmlns:a16="http://schemas.microsoft.com/office/drawing/2014/main" id="{AEDACDE5-CC55-F94E-8AE4-51B43529AC23}"/>
              </a:ext>
            </a:extLst>
          </p:cNvPr>
          <p:cNvSpPr>
            <a:spLocks noGrp="1"/>
          </p:cNvSpPr>
          <p:nvPr>
            <p:ph idx="1"/>
          </p:nvPr>
        </p:nvSpPr>
        <p:spPr/>
        <p:txBody>
          <a:bodyPr>
            <a:normAutofit/>
          </a:bodyPr>
          <a:lstStyle/>
          <a:p>
            <a:pPr>
              <a:lnSpc>
                <a:spcPct val="150000"/>
              </a:lnSpc>
            </a:pPr>
            <a:r>
              <a:rPr lang="en-US" sz="2200"/>
              <a:t>External CSS</a:t>
            </a:r>
          </a:p>
          <a:p>
            <a:pPr>
              <a:lnSpc>
                <a:spcPct val="150000"/>
              </a:lnSpc>
            </a:pPr>
            <a:r>
              <a:rPr lang="en-US" sz="2200"/>
              <a:t>Internal CSS</a:t>
            </a:r>
          </a:p>
          <a:p>
            <a:pPr>
              <a:lnSpc>
                <a:spcPct val="150000"/>
              </a:lnSpc>
            </a:pPr>
            <a:r>
              <a:rPr lang="en-US" sz="2200"/>
              <a:t>Inline CSS</a:t>
            </a:r>
            <a:endParaRPr lang="en-VN" sz="2200"/>
          </a:p>
        </p:txBody>
      </p:sp>
      <p:sp>
        <p:nvSpPr>
          <p:cNvPr id="4" name="Date Placeholder 3">
            <a:extLst>
              <a:ext uri="{FF2B5EF4-FFF2-40B4-BE49-F238E27FC236}">
                <a16:creationId xmlns:a16="http://schemas.microsoft.com/office/drawing/2014/main" id="{5D3E8184-CC9C-3779-FBD4-98C9282AEE47}"/>
              </a:ext>
            </a:extLst>
          </p:cNvPr>
          <p:cNvSpPr>
            <a:spLocks noGrp="1"/>
          </p:cNvSpPr>
          <p:nvPr>
            <p:ph type="dt" sz="half" idx="10"/>
          </p:nvPr>
        </p:nvSpPr>
        <p:spPr/>
        <p:txBody>
          <a:bodyPr/>
          <a:lstStyle/>
          <a:p>
            <a:pPr algn="l"/>
            <a:r>
              <a:rPr lang="en-US" dirty="0"/>
              <a:t>May 20, 2022</a:t>
            </a:r>
          </a:p>
        </p:txBody>
      </p:sp>
      <p:sp>
        <p:nvSpPr>
          <p:cNvPr id="5" name="Footer Placeholder 4">
            <a:extLst>
              <a:ext uri="{FF2B5EF4-FFF2-40B4-BE49-F238E27FC236}">
                <a16:creationId xmlns:a16="http://schemas.microsoft.com/office/drawing/2014/main" id="{989B6495-FB07-2499-0B23-D3F0A9B0D1BF}"/>
              </a:ext>
            </a:extLst>
          </p:cNvPr>
          <p:cNvSpPr>
            <a:spLocks noGrp="1"/>
          </p:cNvSpPr>
          <p:nvPr>
            <p:ph type="ftr" sz="quarter" idx="11"/>
          </p:nvPr>
        </p:nvSpPr>
        <p:spPr/>
        <p:txBody>
          <a:bodyPr/>
          <a:lstStyle/>
          <a:p>
            <a:r>
              <a:rPr lang="en-US"/>
              <a:t>503073 - Chapter 1: Introduction</a:t>
            </a:r>
          </a:p>
        </p:txBody>
      </p:sp>
      <p:sp>
        <p:nvSpPr>
          <p:cNvPr id="6" name="Slide Number Placeholder 5">
            <a:extLst>
              <a:ext uri="{FF2B5EF4-FFF2-40B4-BE49-F238E27FC236}">
                <a16:creationId xmlns:a16="http://schemas.microsoft.com/office/drawing/2014/main" id="{D0D11C8C-473B-DEAD-5FC5-68F70BA1C2F6}"/>
              </a:ext>
            </a:extLst>
          </p:cNvPr>
          <p:cNvSpPr>
            <a:spLocks noGrp="1"/>
          </p:cNvSpPr>
          <p:nvPr>
            <p:ph type="sldNum" sz="quarter" idx="12"/>
          </p:nvPr>
        </p:nvSpPr>
        <p:spPr/>
        <p:txBody>
          <a:bodyPr/>
          <a:lstStyle/>
          <a:p>
            <a:fld id="{3F91D734-B9F9-DC49-8E16-D4455952758E}" type="slidenum">
              <a:rPr lang="en-US" smtClean="0"/>
              <a:pPr/>
              <a:t>6</a:t>
            </a:fld>
            <a:endParaRPr lang="en-US"/>
          </a:p>
        </p:txBody>
      </p:sp>
    </p:spTree>
    <p:extLst>
      <p:ext uri="{BB962C8B-B14F-4D97-AF65-F5344CB8AC3E}">
        <p14:creationId xmlns:p14="http://schemas.microsoft.com/office/powerpoint/2010/main" val="273605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a:xfrm>
            <a:off x="1745088" y="167640"/>
            <a:ext cx="9652844" cy="834483"/>
          </a:xfrm>
        </p:spPr>
        <p:txBody>
          <a:bodyPr>
            <a:noAutofit/>
          </a:bodyPr>
          <a:lstStyle/>
          <a:p>
            <a:pPr>
              <a:lnSpc>
                <a:spcPct val="150000"/>
              </a:lnSpc>
            </a:pPr>
            <a:r>
              <a:rPr lang="en-US"/>
              <a:t>External CSS</a:t>
            </a:r>
          </a:p>
        </p:txBody>
      </p:sp>
      <p:pic>
        <p:nvPicPr>
          <p:cNvPr id="9" name="Content Placeholder 8">
            <a:extLst>
              <a:ext uri="{FF2B5EF4-FFF2-40B4-BE49-F238E27FC236}">
                <a16:creationId xmlns:a16="http://schemas.microsoft.com/office/drawing/2014/main" id="{4A642973-0EED-8A4D-ABEC-C7698F7723CA}"/>
              </a:ext>
            </a:extLst>
          </p:cNvPr>
          <p:cNvPicPr>
            <a:picLocks noGrp="1" noChangeAspect="1"/>
          </p:cNvPicPr>
          <p:nvPr>
            <p:ph idx="1"/>
          </p:nvPr>
        </p:nvPicPr>
        <p:blipFill>
          <a:blip r:embed="rId3"/>
          <a:stretch>
            <a:fillRect/>
          </a:stretch>
        </p:blipFill>
        <p:spPr>
          <a:xfrm>
            <a:off x="471398" y="1759769"/>
            <a:ext cx="6182211" cy="3442110"/>
          </a:xfrm>
          <a:ln>
            <a:solidFill>
              <a:schemeClr val="bg1">
                <a:lumMod val="75000"/>
              </a:schemeClr>
            </a:solidFill>
          </a:ln>
        </p:spPr>
      </p:pic>
      <p:pic>
        <p:nvPicPr>
          <p:cNvPr id="11" name="Picture 10">
            <a:extLst>
              <a:ext uri="{FF2B5EF4-FFF2-40B4-BE49-F238E27FC236}">
                <a16:creationId xmlns:a16="http://schemas.microsoft.com/office/drawing/2014/main" id="{73FB97A6-9BC7-3245-92B1-F71523F0DC05}"/>
              </a:ext>
            </a:extLst>
          </p:cNvPr>
          <p:cNvPicPr>
            <a:picLocks noChangeAspect="1"/>
          </p:cNvPicPr>
          <p:nvPr/>
        </p:nvPicPr>
        <p:blipFill>
          <a:blip r:embed="rId4"/>
          <a:stretch>
            <a:fillRect/>
          </a:stretch>
        </p:blipFill>
        <p:spPr>
          <a:xfrm>
            <a:off x="6796344" y="2041628"/>
            <a:ext cx="5205604" cy="2878393"/>
          </a:xfrm>
          <a:prstGeom prst="rect">
            <a:avLst/>
          </a:prstGeom>
          <a:ln>
            <a:solidFill>
              <a:schemeClr val="bg1">
                <a:lumMod val="75000"/>
              </a:schemeClr>
            </a:solidFill>
          </a:ln>
        </p:spPr>
      </p:pic>
      <p:sp>
        <p:nvSpPr>
          <p:cNvPr id="3" name="Date Placeholder 2">
            <a:extLst>
              <a:ext uri="{FF2B5EF4-FFF2-40B4-BE49-F238E27FC236}">
                <a16:creationId xmlns:a16="http://schemas.microsoft.com/office/drawing/2014/main" id="{65159B66-7975-D896-9DCF-8A100378DE39}"/>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F53117B1-57BB-159F-2251-9E4EBB93D4F6}"/>
              </a:ext>
            </a:extLst>
          </p:cNvPr>
          <p:cNvSpPr>
            <a:spLocks noGrp="1"/>
          </p:cNvSpPr>
          <p:nvPr>
            <p:ph type="ftr" sz="quarter" idx="11"/>
          </p:nvPr>
        </p:nvSpPr>
        <p:spPr/>
        <p:txBody>
          <a:bodyPr/>
          <a:lstStyle/>
          <a:p>
            <a:r>
              <a:rPr lang="en-US"/>
              <a:t>503073 - Chapter 1: Introduction</a:t>
            </a:r>
          </a:p>
        </p:txBody>
      </p:sp>
      <p:sp>
        <p:nvSpPr>
          <p:cNvPr id="5" name="Slide Number Placeholder 4">
            <a:extLst>
              <a:ext uri="{FF2B5EF4-FFF2-40B4-BE49-F238E27FC236}">
                <a16:creationId xmlns:a16="http://schemas.microsoft.com/office/drawing/2014/main" id="{D7D85C59-2AFD-444A-D221-ABB831B1453B}"/>
              </a:ext>
            </a:extLst>
          </p:cNvPr>
          <p:cNvSpPr>
            <a:spLocks noGrp="1"/>
          </p:cNvSpPr>
          <p:nvPr>
            <p:ph type="sldNum" sz="quarter" idx="12"/>
          </p:nvPr>
        </p:nvSpPr>
        <p:spPr/>
        <p:txBody>
          <a:bodyPr/>
          <a:lstStyle/>
          <a:p>
            <a:fld id="{3F91D734-B9F9-DC49-8E16-D4455952758E}" type="slidenum">
              <a:rPr lang="en-US" smtClean="0"/>
              <a:pPr/>
              <a:t>7</a:t>
            </a:fld>
            <a:endParaRPr lang="en-US"/>
          </a:p>
        </p:txBody>
      </p:sp>
    </p:spTree>
    <p:extLst>
      <p:ext uri="{BB962C8B-B14F-4D97-AF65-F5344CB8AC3E}">
        <p14:creationId xmlns:p14="http://schemas.microsoft.com/office/powerpoint/2010/main" val="411867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a:xfrm>
            <a:off x="1745088" y="239758"/>
            <a:ext cx="9652844" cy="762365"/>
          </a:xfrm>
        </p:spPr>
        <p:txBody>
          <a:bodyPr>
            <a:noAutofit/>
          </a:bodyPr>
          <a:lstStyle/>
          <a:p>
            <a:pPr>
              <a:lnSpc>
                <a:spcPct val="150000"/>
              </a:lnSpc>
            </a:pPr>
            <a:r>
              <a:rPr lang="en-US"/>
              <a:t>Internal CSS</a:t>
            </a:r>
          </a:p>
        </p:txBody>
      </p:sp>
      <p:pic>
        <p:nvPicPr>
          <p:cNvPr id="6" name="Content Placeholder 5">
            <a:extLst>
              <a:ext uri="{FF2B5EF4-FFF2-40B4-BE49-F238E27FC236}">
                <a16:creationId xmlns:a16="http://schemas.microsoft.com/office/drawing/2014/main" id="{2DF0A462-1CDD-7C4C-A48C-D53D65D5B293}"/>
              </a:ext>
            </a:extLst>
          </p:cNvPr>
          <p:cNvPicPr>
            <a:picLocks noGrp="1" noChangeAspect="1"/>
          </p:cNvPicPr>
          <p:nvPr>
            <p:ph idx="1"/>
          </p:nvPr>
        </p:nvPicPr>
        <p:blipFill>
          <a:blip r:embed="rId3"/>
          <a:stretch>
            <a:fillRect/>
          </a:stretch>
        </p:blipFill>
        <p:spPr>
          <a:xfrm>
            <a:off x="3356392" y="1160387"/>
            <a:ext cx="5479215" cy="5457855"/>
          </a:xfrm>
          <a:ln>
            <a:solidFill>
              <a:schemeClr val="bg1">
                <a:lumMod val="75000"/>
              </a:schemeClr>
            </a:solidFill>
          </a:ln>
        </p:spPr>
      </p:pic>
      <p:sp>
        <p:nvSpPr>
          <p:cNvPr id="3" name="Date Placeholder 2">
            <a:extLst>
              <a:ext uri="{FF2B5EF4-FFF2-40B4-BE49-F238E27FC236}">
                <a16:creationId xmlns:a16="http://schemas.microsoft.com/office/drawing/2014/main" id="{37EDA2FD-8E1A-DDE7-7E95-218CF0166913}"/>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4490A141-7F02-DFB0-8D00-A4351B0912C9}"/>
              </a:ext>
            </a:extLst>
          </p:cNvPr>
          <p:cNvSpPr>
            <a:spLocks noGrp="1"/>
          </p:cNvSpPr>
          <p:nvPr>
            <p:ph type="ftr" sz="quarter" idx="11"/>
          </p:nvPr>
        </p:nvSpPr>
        <p:spPr/>
        <p:txBody>
          <a:bodyPr/>
          <a:lstStyle/>
          <a:p>
            <a:r>
              <a:rPr lang="en-US"/>
              <a:t>503073 - Chapter 1: Introduction</a:t>
            </a:r>
          </a:p>
        </p:txBody>
      </p:sp>
      <p:sp>
        <p:nvSpPr>
          <p:cNvPr id="5" name="Slide Number Placeholder 4">
            <a:extLst>
              <a:ext uri="{FF2B5EF4-FFF2-40B4-BE49-F238E27FC236}">
                <a16:creationId xmlns:a16="http://schemas.microsoft.com/office/drawing/2014/main" id="{7C18B864-81D8-EE06-D082-2EE7F95ACC53}"/>
              </a:ext>
            </a:extLst>
          </p:cNvPr>
          <p:cNvSpPr>
            <a:spLocks noGrp="1"/>
          </p:cNvSpPr>
          <p:nvPr>
            <p:ph type="sldNum" sz="quarter" idx="12"/>
          </p:nvPr>
        </p:nvSpPr>
        <p:spPr/>
        <p:txBody>
          <a:bodyPr/>
          <a:lstStyle/>
          <a:p>
            <a:fld id="{3F91D734-B9F9-DC49-8E16-D4455952758E}" type="slidenum">
              <a:rPr lang="en-US" smtClean="0"/>
              <a:pPr/>
              <a:t>8</a:t>
            </a:fld>
            <a:endParaRPr lang="en-US"/>
          </a:p>
        </p:txBody>
      </p:sp>
    </p:spTree>
    <p:extLst>
      <p:ext uri="{BB962C8B-B14F-4D97-AF65-F5344CB8AC3E}">
        <p14:creationId xmlns:p14="http://schemas.microsoft.com/office/powerpoint/2010/main" val="422370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7D1A-17D2-A345-BDD3-FDCEF93A2755}"/>
              </a:ext>
            </a:extLst>
          </p:cNvPr>
          <p:cNvSpPr>
            <a:spLocks noGrp="1"/>
          </p:cNvSpPr>
          <p:nvPr>
            <p:ph type="title"/>
          </p:nvPr>
        </p:nvSpPr>
        <p:spPr>
          <a:xfrm>
            <a:off x="1745088" y="361678"/>
            <a:ext cx="9652844" cy="811802"/>
          </a:xfrm>
        </p:spPr>
        <p:txBody>
          <a:bodyPr>
            <a:noAutofit/>
          </a:bodyPr>
          <a:lstStyle/>
          <a:p>
            <a:pPr>
              <a:lnSpc>
                <a:spcPct val="150000"/>
              </a:lnSpc>
            </a:pPr>
            <a:r>
              <a:rPr lang="en-US"/>
              <a:t>Inline CSS</a:t>
            </a:r>
          </a:p>
        </p:txBody>
      </p:sp>
      <p:pic>
        <p:nvPicPr>
          <p:cNvPr id="7" name="Content Placeholder 6">
            <a:extLst>
              <a:ext uri="{FF2B5EF4-FFF2-40B4-BE49-F238E27FC236}">
                <a16:creationId xmlns:a16="http://schemas.microsoft.com/office/drawing/2014/main" id="{0B230A83-DFB5-1C42-AE78-5B458567DBF3}"/>
              </a:ext>
            </a:extLst>
          </p:cNvPr>
          <p:cNvPicPr>
            <a:picLocks noGrp="1" noChangeAspect="1"/>
          </p:cNvPicPr>
          <p:nvPr>
            <p:ph idx="1"/>
          </p:nvPr>
        </p:nvPicPr>
        <p:blipFill>
          <a:blip r:embed="rId3"/>
          <a:stretch>
            <a:fillRect/>
          </a:stretch>
        </p:blipFill>
        <p:spPr>
          <a:xfrm>
            <a:off x="496520" y="1389113"/>
            <a:ext cx="11198959" cy="5070680"/>
          </a:xfrm>
          <a:ln>
            <a:solidFill>
              <a:schemeClr val="bg1">
                <a:lumMod val="75000"/>
              </a:schemeClr>
            </a:solidFill>
          </a:ln>
        </p:spPr>
      </p:pic>
      <p:sp>
        <p:nvSpPr>
          <p:cNvPr id="3" name="Date Placeholder 2">
            <a:extLst>
              <a:ext uri="{FF2B5EF4-FFF2-40B4-BE49-F238E27FC236}">
                <a16:creationId xmlns:a16="http://schemas.microsoft.com/office/drawing/2014/main" id="{0AE07DE5-CF3C-F78B-3E09-6F5D0E640BF0}"/>
              </a:ext>
            </a:extLst>
          </p:cNvPr>
          <p:cNvSpPr>
            <a:spLocks noGrp="1"/>
          </p:cNvSpPr>
          <p:nvPr>
            <p:ph type="dt" sz="half" idx="10"/>
          </p:nvPr>
        </p:nvSpPr>
        <p:spPr/>
        <p:txBody>
          <a:bodyPr/>
          <a:lstStyle/>
          <a:p>
            <a:pPr algn="l"/>
            <a:r>
              <a:rPr lang="en-US" dirty="0"/>
              <a:t>May 20, 2022</a:t>
            </a:r>
          </a:p>
        </p:txBody>
      </p:sp>
      <p:sp>
        <p:nvSpPr>
          <p:cNvPr id="4" name="Footer Placeholder 3">
            <a:extLst>
              <a:ext uri="{FF2B5EF4-FFF2-40B4-BE49-F238E27FC236}">
                <a16:creationId xmlns:a16="http://schemas.microsoft.com/office/drawing/2014/main" id="{3E5633FC-A52B-45B9-33E5-B047C342198D}"/>
              </a:ext>
            </a:extLst>
          </p:cNvPr>
          <p:cNvSpPr>
            <a:spLocks noGrp="1"/>
          </p:cNvSpPr>
          <p:nvPr>
            <p:ph type="ftr" sz="quarter" idx="11"/>
          </p:nvPr>
        </p:nvSpPr>
        <p:spPr/>
        <p:txBody>
          <a:bodyPr/>
          <a:lstStyle/>
          <a:p>
            <a:r>
              <a:rPr lang="en-US"/>
              <a:t>503073 - Chapter 1: Introduction</a:t>
            </a:r>
          </a:p>
        </p:txBody>
      </p:sp>
      <p:sp>
        <p:nvSpPr>
          <p:cNvPr id="5" name="Slide Number Placeholder 4">
            <a:extLst>
              <a:ext uri="{FF2B5EF4-FFF2-40B4-BE49-F238E27FC236}">
                <a16:creationId xmlns:a16="http://schemas.microsoft.com/office/drawing/2014/main" id="{99070749-030B-A63E-F386-340B97FEEE27}"/>
              </a:ext>
            </a:extLst>
          </p:cNvPr>
          <p:cNvSpPr>
            <a:spLocks noGrp="1"/>
          </p:cNvSpPr>
          <p:nvPr>
            <p:ph type="sldNum" sz="quarter" idx="12"/>
          </p:nvPr>
        </p:nvSpPr>
        <p:spPr/>
        <p:txBody>
          <a:bodyPr/>
          <a:lstStyle/>
          <a:p>
            <a:fld id="{3F91D734-B9F9-DC49-8E16-D4455952758E}" type="slidenum">
              <a:rPr lang="en-US" smtClean="0"/>
              <a:pPr/>
              <a:t>9</a:t>
            </a:fld>
            <a:endParaRPr lang="en-US"/>
          </a:p>
        </p:txBody>
      </p:sp>
    </p:spTree>
    <p:extLst>
      <p:ext uri="{BB962C8B-B14F-4D97-AF65-F5344CB8AC3E}">
        <p14:creationId xmlns:p14="http://schemas.microsoft.com/office/powerpoint/2010/main" val="311851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{0B751C1C-C7C9-8144-8774-5A9F4EAA59C2}tf10001069</Template>
  <TotalTime>2710</TotalTime>
  <Words>1330</Words>
  <Application>Microsoft Office PowerPoint</Application>
  <PresentationFormat>Widescreen</PresentationFormat>
  <Paragraphs>286</Paragraphs>
  <Slides>44</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Century Gothic</vt:lpstr>
      <vt:lpstr>Wingdings 3</vt:lpstr>
      <vt:lpstr>Wisp</vt:lpstr>
      <vt:lpstr>503073</vt:lpstr>
      <vt:lpstr>Introduction to CSS</vt:lpstr>
      <vt:lpstr>CSS Syntax</vt:lpstr>
      <vt:lpstr>PowerPoint Presentation</vt:lpstr>
      <vt:lpstr>PowerPoint Presentation</vt:lpstr>
      <vt:lpstr>Three Ways to Insert CSS</vt:lpstr>
      <vt:lpstr>External CSS</vt:lpstr>
      <vt:lpstr>Internal CSS</vt:lpstr>
      <vt:lpstr>Inline CSS</vt:lpstr>
      <vt:lpstr>CSS Priority</vt:lpstr>
      <vt:lpstr>CSS Selectors</vt:lpstr>
      <vt:lpstr>PowerPoint Presentation</vt:lpstr>
      <vt:lpstr>Simple Selectors</vt:lpstr>
      <vt:lpstr>Name Selectors</vt:lpstr>
      <vt:lpstr>Name Selectors</vt:lpstr>
      <vt:lpstr>Id &amp; Class Selectors</vt:lpstr>
      <vt:lpstr>Id &amp; Class Selectors</vt:lpstr>
      <vt:lpstr>PowerPoint Presentation</vt:lpstr>
      <vt:lpstr>Combinator Selectors</vt:lpstr>
      <vt:lpstr>PowerPoint Presentation</vt:lpstr>
      <vt:lpstr>Pseudo-class Selectors</vt:lpstr>
      <vt:lpstr>PowerPoint Presentation</vt:lpstr>
      <vt:lpstr>CSS Pseudo-elements</vt:lpstr>
      <vt:lpstr>CSS Pseudo-elements</vt:lpstr>
      <vt:lpstr>Box Model</vt:lpstr>
      <vt:lpstr>Box Model: Width and Height</vt:lpstr>
      <vt:lpstr>PowerPoint Presentation</vt:lpstr>
      <vt:lpstr>Box Model: Box sizing</vt:lpstr>
      <vt:lpstr>PowerPoint Presentation</vt:lpstr>
      <vt:lpstr>PowerPoint Presentation</vt:lpstr>
      <vt:lpstr>CSS Float</vt:lpstr>
      <vt:lpstr>Without floating</vt:lpstr>
      <vt:lpstr>With float</vt:lpstr>
      <vt:lpstr>With float</vt:lpstr>
      <vt:lpstr>PowerPoint Presentation</vt:lpstr>
      <vt:lpstr>PowerPoint Presentation</vt:lpstr>
      <vt:lpstr>PowerPoint Presentation</vt:lpstr>
      <vt:lpstr>PowerPoint Presentation</vt:lpstr>
      <vt:lpstr>Responsive Web Design</vt:lpstr>
      <vt:lpstr>Viewport</vt:lpstr>
      <vt:lpstr>Setting the Viewport</vt:lpstr>
      <vt:lpstr>Gridview</vt:lpstr>
      <vt:lpstr>Gridview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Van Manh</dc:creator>
  <cp:lastModifiedBy>Thanh Doan Xuan (FE FPTU HCM)</cp:lastModifiedBy>
  <cp:revision>711</cp:revision>
  <cp:lastPrinted>2023-08-22T08:38:32Z</cp:lastPrinted>
  <dcterms:created xsi:type="dcterms:W3CDTF">2020-02-23T14:42:24Z</dcterms:created>
  <dcterms:modified xsi:type="dcterms:W3CDTF">2025-02-18T10:48:28Z</dcterms:modified>
</cp:coreProperties>
</file>