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70" r:id="rId5"/>
    <p:sldId id="263" r:id="rId6"/>
    <p:sldId id="282" r:id="rId7"/>
    <p:sldId id="290" r:id="rId8"/>
    <p:sldId id="283" r:id="rId9"/>
    <p:sldId id="284" r:id="rId10"/>
    <p:sldId id="285" r:id="rId11"/>
    <p:sldId id="286" r:id="rId12"/>
    <p:sldId id="287" r:id="rId13"/>
    <p:sldId id="289" r:id="rId14"/>
    <p:sldId id="261" r:id="rId15"/>
    <p:sldId id="267" r:id="rId16"/>
    <p:sldId id="271" r:id="rId17"/>
    <p:sldId id="273" r:id="rId18"/>
    <p:sldId id="262" r:id="rId19"/>
    <p:sldId id="272" r:id="rId20"/>
    <p:sldId id="264" r:id="rId21"/>
    <p:sldId id="280" r:id="rId22"/>
    <p:sldId id="260" r:id="rId23"/>
    <p:sldId id="258" r:id="rId2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99" autoAdjust="0"/>
  </p:normalViewPr>
  <p:slideViewPr>
    <p:cSldViewPr>
      <p:cViewPr varScale="1">
        <p:scale>
          <a:sx n="106" d="100"/>
          <a:sy n="106" d="100"/>
        </p:scale>
        <p:origin x="-312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0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12EA0-41EE-4F59-B2E9-DB3953AC7E7F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613FF-FC5F-4B22-BE1D-8A1A28B0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5BD60A-51C7-47E4-B7F9-5E6744F6BB58}" type="datetime1">
              <a:rPr lang="en-US" smtClean="0"/>
              <a:t>10/10/2012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619500"/>
            <a:ext cx="7772400" cy="1645920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125730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536E2-0EE7-4D4D-8A52-877ECA2CA437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981200" cy="4876271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866"/>
            <a:ext cx="58674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D36E8-9A99-4A36-BDF9-58195606ECD4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3761D7-7FFA-4242-90CF-B82D71DCB256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94907"/>
            <a:ext cx="4322136" cy="482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55127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805028" y="1137273"/>
            <a:ext cx="34290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556000"/>
            <a:ext cx="3200400" cy="952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538803"/>
            <a:ext cx="2090737" cy="2176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556000"/>
            <a:ext cx="16002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143000"/>
            <a:ext cx="3200400" cy="241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460500"/>
            <a:ext cx="3200400" cy="2095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556000"/>
            <a:ext cx="4953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556000"/>
            <a:ext cx="5334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032000"/>
            <a:ext cx="5638800" cy="1524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778000"/>
            <a:ext cx="5638800" cy="1778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556000"/>
            <a:ext cx="13716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126393"/>
            <a:ext cx="5718048" cy="814572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3815A7-FA73-4C1B-B99B-43FB6ABA08BD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35221"/>
            <a:ext cx="850392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426720"/>
            <a:ext cx="8156448" cy="64770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67064"/>
            <a:ext cx="36576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720"/>
            <a:ext cx="8229600" cy="762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49AD4-B382-4E51-A586-F1E52C6BCC93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35221"/>
            <a:ext cx="886708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426720"/>
            <a:ext cx="7772400" cy="7620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125"/>
            <a:ext cx="4040188" cy="533135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08125"/>
            <a:ext cx="4041775" cy="533135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49198"/>
            <a:ext cx="4040188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49198"/>
            <a:ext cx="4041775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92117-8130-4773-B21A-CACE841B5F85}" type="datetime1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67064"/>
            <a:ext cx="45720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67064"/>
            <a:ext cx="36576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BC641A-31FA-4068-81A6-EEBB259CE9CC}" type="datetime1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EE191-3277-409F-9496-F95AEBBDFDAA}" type="datetime1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7542"/>
            <a:ext cx="8229600" cy="968375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195917"/>
            <a:ext cx="2514600" cy="3810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95917"/>
            <a:ext cx="54864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72906D-1DC0-4EBD-913C-B48371FDA487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56503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570857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25645" y="1005295"/>
            <a:ext cx="110636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67710"/>
            <a:ext cx="6858000" cy="584791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578151"/>
            <a:ext cx="8778240" cy="413345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958453"/>
            <a:ext cx="6858000" cy="5715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78045" y="1132295"/>
            <a:ext cx="110636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1152" y="1218264"/>
            <a:ext cx="110636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6250"/>
            <a:ext cx="2133600" cy="304271"/>
          </a:xfrm>
        </p:spPr>
        <p:txBody>
          <a:bodyPr/>
          <a:lstStyle>
            <a:extLst/>
          </a:lstStyle>
          <a:p>
            <a:fld id="{F36ADF3C-3646-4D37-BB6A-54B7C69C8180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50"/>
            <a:ext cx="5562600" cy="304271"/>
          </a:xfrm>
        </p:spPr>
        <p:txBody>
          <a:bodyPr/>
          <a:lstStyle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6250"/>
            <a:ext cx="457200" cy="304271"/>
          </a:xfrm>
        </p:spPr>
        <p:txBody>
          <a:bodyPr/>
          <a:lstStyle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86300"/>
            <a:ext cx="7772400" cy="3810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5347230"/>
            <a:ext cx="21336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F0EF718-E22F-4236-BB81-CDA2A2491F18}" type="datetime1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347230"/>
            <a:ext cx="556260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5347230"/>
            <a:ext cx="4572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3341884-4191-45BD-B490-BC80687BCF5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n-lt"/>
          <a:ea typeface="+mj-ea"/>
          <a:cs typeface="Calibri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downloads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sdk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installing-adt.html" TargetMode="External"/><Relationship Id="rId2" Type="http://schemas.openxmlformats.org/officeDocument/2006/relationships/hyperlink" Target="http://developer.android.com/sdk/installing/adding-packag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DeitelFan" TargetMode="External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itel.com/books/AndroidHTP" TargetMode="External"/><Relationship Id="rId5" Type="http://schemas.openxmlformats.org/officeDocument/2006/relationships/hyperlink" Target="http://linkedin.com/company/deitel-&amp;-associates" TargetMode="External"/><Relationship Id="rId4" Type="http://schemas.openxmlformats.org/officeDocument/2006/relationships/hyperlink" Target="http://gplus.to/Deite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nford.edu/group/captology/cgi-bin/faceboo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itel.com/books/AndroidHTP" TargetMode="External"/><Relationship Id="rId3" Type="http://schemas.openxmlformats.org/officeDocument/2006/relationships/hyperlink" Target="mailto:deitel@deitel.com" TargetMode="External"/><Relationship Id="rId7" Type="http://schemas.openxmlformats.org/officeDocument/2006/relationships/hyperlink" Target="http://linkedin.com/company/deitel-&amp;-associates" TargetMode="External"/><Relationship Id="rId2" Type="http://schemas.openxmlformats.org/officeDocument/2006/relationships/hyperlink" Target="mailto:paul.deitel@deite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plus.to/Deitel" TargetMode="External"/><Relationship Id="rId5" Type="http://schemas.openxmlformats.org/officeDocument/2006/relationships/hyperlink" Target="http://facebook.com/DeitelFan" TargetMode="External"/><Relationship Id="rId4" Type="http://schemas.openxmlformats.org/officeDocument/2006/relationships/hyperlink" Target="http://www.deite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xml/newto/" TargetMode="External"/><Relationship Id="rId2" Type="http://schemas.openxmlformats.org/officeDocument/2006/relationships/hyperlink" Target="http://docs.oracle.com/javaee/1.4/tutorial/doc/IntroXML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itel.com/articles/xml_tutorials/20060401/XMLBasics/" TargetMode="External"/><Relationship Id="rId4" Type="http://schemas.openxmlformats.org/officeDocument/2006/relationships/hyperlink" Target="http://www.w3schools.com/xml/xml_whati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esign/index.html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9500"/>
            <a:ext cx="7772400" cy="1645920"/>
          </a:xfrm>
        </p:spPr>
        <p:txBody>
          <a:bodyPr/>
          <a:lstStyle/>
          <a:p>
            <a:r>
              <a:rPr lang="en-US" cap="none" dirty="0" smtClean="0"/>
              <a:t>Teaching Android App Development with </a:t>
            </a:r>
            <a:br>
              <a:rPr lang="en-US" cap="none" dirty="0" smtClean="0"/>
            </a:br>
            <a:r>
              <a:rPr lang="en-US" i="1" cap="none" dirty="0" smtClean="0"/>
              <a:t>Android How to Program</a:t>
            </a:r>
            <a:endParaRPr lang="en-US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Paul Deitel, CEO</a:t>
            </a:r>
          </a:p>
          <a:p>
            <a:r>
              <a:rPr lang="en-US" dirty="0" smtClean="0"/>
              <a:t>Deitel &amp; Associates</a:t>
            </a:r>
          </a:p>
          <a:p>
            <a:r>
              <a:rPr lang="en-US" dirty="0" smtClean="0"/>
              <a:t>Co-Author of Android How to Program: An App-Driven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Android How to Program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Thinking </a:t>
            </a:r>
            <a:r>
              <a:rPr lang="en-US" dirty="0"/>
              <a:t>like a developer from the </a:t>
            </a:r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lots of real stuff and </a:t>
            </a:r>
            <a:r>
              <a:rPr lang="en-US" dirty="0" smtClean="0"/>
              <a:t>face </a:t>
            </a:r>
            <a:r>
              <a:rPr lang="en-US" dirty="0"/>
              <a:t>the kinds of challenges professional developers must deal </a:t>
            </a:r>
            <a:r>
              <a:rPr lang="en-US" dirty="0" smtClean="0"/>
              <a:t>with </a:t>
            </a:r>
          </a:p>
          <a:p>
            <a:pPr lvl="1"/>
            <a:r>
              <a:rPr lang="en-US" dirty="0" smtClean="0"/>
              <a:t>Online </a:t>
            </a:r>
            <a:r>
              <a:rPr lang="en-US" dirty="0"/>
              <a:t>documentation and forums where you can find additional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Android </a:t>
            </a:r>
            <a:r>
              <a:rPr lang="en-US" dirty="0"/>
              <a:t>Smartphone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cover many of the features included in the Android Software Development Kit (SDK), including Bluetooth, Google Maps, the Camera APIs, graphics APIs and support for multiple screen sizes and </a:t>
            </a:r>
            <a:r>
              <a:rPr lang="en-US" dirty="0" smtClean="0"/>
              <a:t>resolutions</a:t>
            </a:r>
            <a:endParaRPr lang="en-US" dirty="0"/>
          </a:p>
          <a:p>
            <a:r>
              <a:rPr lang="en-US" dirty="0"/>
              <a:t>Android Tablet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cover many Android features for developing tablet apps, including property animation, action bar and </a:t>
            </a:r>
            <a:r>
              <a:rPr lang="en-US" dirty="0" smtClean="0"/>
              <a:t>fragments</a:t>
            </a:r>
            <a:endParaRPr lang="en-US" dirty="0"/>
          </a:p>
          <a:p>
            <a:r>
              <a:rPr lang="en-US" dirty="0"/>
              <a:t>Android Maps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Route Tracker App uses the Android Maps APIs which allow you to incorporate Google™ Maps in your </a:t>
            </a:r>
            <a:r>
              <a:rPr lang="en-US" dirty="0" smtClean="0"/>
              <a:t>app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5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Android How to Program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apps use a broad range of Android multimedia capabilities, including graphics, images, frame-by-frame animation, property animation, audio, video, speech synthesis and speech recognition.</a:t>
            </a:r>
          </a:p>
          <a:p>
            <a:r>
              <a:rPr lang="en-US" dirty="0"/>
              <a:t>Android Best </a:t>
            </a:r>
            <a:r>
              <a:rPr lang="en-US" dirty="0" smtClean="0"/>
              <a:t>Practices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adhere to accepted Android best practices, pointing them out in the detailed code </a:t>
            </a:r>
            <a:r>
              <a:rPr lang="en-US" dirty="0" smtClean="0"/>
              <a:t>walkthroughs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services allow you to use the web as an extraordinary collection of services—many of which are </a:t>
            </a: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11’s Route Tracker app uses the built-in Android Maps APIs to interact with the Google Maps 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14’s Weather Viewer app uses WeatherBug’s web services. The exercises encourage you to explore the vast array of available web services.</a:t>
            </a:r>
          </a:p>
          <a:p>
            <a:endParaRPr lang="en-US" dirty="0"/>
          </a:p>
          <a:p>
            <a:pPr lvl="1"/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Android How to Program </a:t>
            </a:r>
            <a:r>
              <a:rPr lang="en-US" dirty="0" smtClean="0"/>
              <a:t>Java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Objects and classes early helps novice readers master these concepts more thoroughly before attempting the object-oriented Android material.</a:t>
            </a:r>
          </a:p>
          <a:p>
            <a:r>
              <a:rPr lang="en-US" dirty="0" smtClean="0"/>
              <a:t>Introduces Java’s generic collections that are used frequently in our Android treatment and for which Android has some similar classes.</a:t>
            </a:r>
          </a:p>
          <a:p>
            <a:r>
              <a:rPr lang="en-US" dirty="0" smtClean="0"/>
              <a:t>Introduces multithreading fundamentals, showing the features that we use in several of our Android apps—important for maintaining app responsiveness</a:t>
            </a:r>
          </a:p>
          <a:p>
            <a:r>
              <a:rPr lang="en-US" dirty="0" smtClean="0"/>
              <a:t>Introduces </a:t>
            </a:r>
            <a:r>
              <a:rPr lang="en-US" dirty="0"/>
              <a:t>Java GUI </a:t>
            </a:r>
            <a:r>
              <a:rPr lang="en-US" dirty="0" smtClean="0"/>
              <a:t>development—Android </a:t>
            </a:r>
            <a:r>
              <a:rPr lang="en-US" dirty="0"/>
              <a:t>provides its own GUI components, so this appendix presents only a few Java GUI components, </a:t>
            </a:r>
            <a:r>
              <a:rPr lang="en-US" dirty="0" err="1"/>
              <a:t>focussing</a:t>
            </a:r>
            <a:r>
              <a:rPr lang="en-US" dirty="0"/>
              <a:t> on event-handling techniques that are used in all Android GUIs. The appendix introduces nested classes and anonymous inner classes, which are frequently used in Android programming.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PowerPoint </a:t>
            </a:r>
            <a:r>
              <a:rPr lang="en-US" dirty="0"/>
              <a:t>slides containing </a:t>
            </a:r>
            <a:r>
              <a:rPr lang="en-US" dirty="0" smtClean="0">
                <a:solidFill>
                  <a:srgbClr val="FF9933"/>
                </a:solidFill>
              </a:rPr>
              <a:t>only</a:t>
            </a:r>
            <a:r>
              <a:rPr lang="en-US" dirty="0" smtClean="0"/>
              <a:t> the </a:t>
            </a:r>
            <a:r>
              <a:rPr lang="en-US" dirty="0"/>
              <a:t>code and figures in the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Item File of short-answer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True/False and Fill-in-the-Blank</a:t>
            </a:r>
          </a:p>
          <a:p>
            <a:r>
              <a:rPr lang="en-US" dirty="0" smtClean="0"/>
              <a:t>Solutions </a:t>
            </a:r>
            <a:r>
              <a:rPr lang="en-US" dirty="0"/>
              <a:t>Manual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both the Java and Android </a:t>
            </a:r>
            <a:r>
              <a:rPr lang="en-US" dirty="0" smtClean="0"/>
              <a:t>content, solutions </a:t>
            </a:r>
            <a:r>
              <a:rPr lang="en-US" dirty="0"/>
              <a:t>to the end-of-chapter </a:t>
            </a:r>
            <a:r>
              <a:rPr lang="en-US" i="1" dirty="0"/>
              <a:t>short-answer </a:t>
            </a:r>
            <a:r>
              <a:rPr lang="en-US" i="1" dirty="0" smtClean="0"/>
              <a:t>exercises</a:t>
            </a:r>
            <a:endParaRPr lang="en-US" dirty="0" smtClean="0"/>
          </a:p>
          <a:p>
            <a:pPr lvl="1"/>
            <a:r>
              <a:rPr lang="en-US" dirty="0" smtClean="0"/>
              <a:t>For the </a:t>
            </a:r>
            <a:r>
              <a:rPr lang="en-US" dirty="0"/>
              <a:t>Java content, solutions are </a:t>
            </a:r>
            <a:r>
              <a:rPr lang="en-US" dirty="0" smtClean="0"/>
              <a:t>provided for </a:t>
            </a:r>
            <a:r>
              <a:rPr lang="en-US" dirty="0"/>
              <a:t>most of the programming </a:t>
            </a:r>
            <a:r>
              <a:rPr lang="en-US" dirty="0" smtClean="0"/>
              <a:t>exercises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Solutions </a:t>
            </a:r>
            <a:r>
              <a:rPr lang="en-US" dirty="0">
                <a:solidFill>
                  <a:srgbClr val="FF9933"/>
                </a:solidFill>
              </a:rPr>
              <a:t>are not provided for the suggested Android app-development project </a:t>
            </a:r>
            <a:r>
              <a:rPr lang="en-US" dirty="0" smtClean="0">
                <a:solidFill>
                  <a:srgbClr val="FF9933"/>
                </a:solidFill>
              </a:rPr>
              <a:t>exercises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 &amp;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6300"/>
            <a:ext cx="76200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SE 6 (not 7!) Development Kit</a:t>
            </a:r>
          </a:p>
          <a:p>
            <a:pPr lvl="1"/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rgbClr val="FF9933"/>
                </a:solidFill>
              </a:rPr>
              <a:t>JAVA_HOME</a:t>
            </a:r>
            <a:r>
              <a:rPr lang="en-US" dirty="0" smtClean="0"/>
              <a:t> environment variable to ensure that the correct JDK is used</a:t>
            </a:r>
          </a:p>
          <a:p>
            <a:r>
              <a:rPr lang="en-US" dirty="0" smtClean="0"/>
              <a:t>Eclipse IDE for Java Developers</a:t>
            </a:r>
          </a:p>
          <a:p>
            <a:pPr lvl="1"/>
            <a:r>
              <a:rPr lang="en-US" dirty="0">
                <a:hlinkClick r:id="rId3"/>
              </a:rPr>
              <a:t>http://eclipse.org/downloads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Eclipse 3.6.2 (Helios) or </a:t>
            </a:r>
            <a:r>
              <a:rPr lang="en-US" dirty="0" smtClean="0"/>
              <a:t>greater</a:t>
            </a:r>
          </a:p>
          <a:p>
            <a:r>
              <a:rPr lang="en-US" dirty="0" smtClean="0"/>
              <a:t>Android SDK and ADT Plug-in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developer.android.com/sdk/index.html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 Java SE 6</a:t>
            </a:r>
          </a:p>
          <a:p>
            <a:pPr lvl="1"/>
            <a:r>
              <a:rPr lang="en-US" dirty="0" smtClean="0"/>
              <a:t>Ensure that your </a:t>
            </a:r>
            <a:r>
              <a:rPr lang="en-US" dirty="0" smtClean="0">
                <a:solidFill>
                  <a:srgbClr val="FF9933"/>
                </a:solidFill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9933"/>
                </a:solidFill>
              </a:rPr>
              <a:t>JAVA_HOME </a:t>
            </a:r>
            <a:r>
              <a:rPr lang="en-US" dirty="0" smtClean="0"/>
              <a:t>are configured properly</a:t>
            </a:r>
          </a:p>
          <a:p>
            <a:pPr lvl="1"/>
            <a:r>
              <a:rPr lang="en-US" dirty="0" smtClean="0"/>
              <a:t>Probably want to remove the </a:t>
            </a:r>
            <a:r>
              <a:rPr lang="en-US" dirty="0" smtClean="0">
                <a:solidFill>
                  <a:srgbClr val="FF9933"/>
                </a:solidFill>
              </a:rPr>
              <a:t>CLASSPATH</a:t>
            </a:r>
            <a:r>
              <a:rPr lang="en-US" dirty="0" smtClean="0"/>
              <a:t> if your system has one</a:t>
            </a:r>
          </a:p>
          <a:p>
            <a:r>
              <a:rPr lang="en-US" dirty="0" smtClean="0"/>
              <a:t>Extract Eclipse </a:t>
            </a:r>
          </a:p>
          <a:p>
            <a:r>
              <a:rPr lang="en-US" dirty="0" smtClean="0"/>
              <a:t>Run/Configure Eclipse</a:t>
            </a:r>
          </a:p>
          <a:p>
            <a:pPr lvl="1"/>
            <a:r>
              <a:rPr lang="en-US" dirty="0" smtClean="0"/>
              <a:t>Specify where your workspace should be saved</a:t>
            </a:r>
          </a:p>
          <a:p>
            <a:pPr lvl="1"/>
            <a:r>
              <a:rPr lang="en-US" dirty="0" smtClean="0"/>
              <a:t>Tabs/Indentation/Line Numbers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Window &gt; Preferences </a:t>
            </a:r>
            <a:r>
              <a:rPr lang="en-US" dirty="0" smtClean="0"/>
              <a:t>&gt; General &gt; Editors &gt; Text Editors</a:t>
            </a:r>
          </a:p>
          <a:p>
            <a:pPr lvl="2"/>
            <a:r>
              <a:rPr lang="en-US" dirty="0" smtClean="0"/>
              <a:t>Mac: Preferences option is under the Eclipse menu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the Android SDK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developer.android.com/sdk/installing/index.html</a:t>
            </a:r>
            <a:endParaRPr lang="en-US" dirty="0" smtClean="0"/>
          </a:p>
          <a:p>
            <a:pPr lvl="1"/>
            <a:r>
              <a:rPr lang="en-US" dirty="0" smtClean="0"/>
              <a:t>Contains only the tools, not the platforms/APIs</a:t>
            </a:r>
          </a:p>
          <a:p>
            <a:pPr lvl="1"/>
            <a:r>
              <a:rPr lang="en-US" dirty="0" smtClean="0"/>
              <a:t>Installer will tell you which version of Java it discovered; if it’s not the Java SE 6 SDK, you MUST correct that before continuing</a:t>
            </a:r>
          </a:p>
          <a:p>
            <a:pPr lvl="2"/>
            <a:r>
              <a:rPr lang="en-US" dirty="0" smtClean="0"/>
              <a:t>On Windows, install to c:\android-sdk—sometimes paths with spaces cause issues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 the Platforms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developer.android.com/sdk/installing/adding-packages.html</a:t>
            </a:r>
            <a:endParaRPr lang="en-US" dirty="0"/>
          </a:p>
          <a:p>
            <a:pPr lvl="1"/>
            <a:r>
              <a:rPr lang="en-US" dirty="0" smtClean="0"/>
              <a:t>Run the SDK Manager</a:t>
            </a:r>
          </a:p>
          <a:p>
            <a:pPr lvl="1"/>
            <a:r>
              <a:rPr lang="en-US" dirty="0" smtClean="0"/>
              <a:t>Our book uses Android 2.3.3 through 3.2</a:t>
            </a:r>
          </a:p>
          <a:p>
            <a:pPr lvl="2"/>
            <a:r>
              <a:rPr lang="en-US" dirty="0" smtClean="0"/>
              <a:t>Consider installing 4.x too</a:t>
            </a:r>
          </a:p>
          <a:p>
            <a:r>
              <a:rPr lang="en-US" dirty="0" smtClean="0"/>
              <a:t>Install the ADT Plugin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developer.android.com/sdk/installing/installing-adt.html</a:t>
            </a:r>
            <a:endParaRPr lang="en-US" dirty="0"/>
          </a:p>
          <a:p>
            <a:r>
              <a:rPr lang="en-US" dirty="0" smtClean="0"/>
              <a:t>Set up AVDs for Testing</a:t>
            </a:r>
          </a:p>
          <a:p>
            <a:pPr lvl="1"/>
            <a:r>
              <a:rPr lang="en-US" dirty="0" smtClean="0"/>
              <a:t>Should have at least one smartphone and one tablet AVD</a:t>
            </a:r>
          </a:p>
          <a:p>
            <a:pPr lvl="1"/>
            <a:r>
              <a:rPr lang="en-US" dirty="0" smtClean="0"/>
              <a:t>For real development, you’d have many so you can emulate a wide range of real devices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Development Tools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ADT Plug-In</a:t>
            </a:r>
          </a:p>
          <a:p>
            <a:r>
              <a:rPr lang="en-US" dirty="0" smtClean="0"/>
              <a:t>Android Emulator and AVDs</a:t>
            </a:r>
          </a:p>
          <a:p>
            <a:r>
              <a:rPr lang="en-US" dirty="0" smtClean="0"/>
              <a:t>Using real Android devices</a:t>
            </a:r>
          </a:p>
          <a:p>
            <a:pPr lvl="1"/>
            <a:r>
              <a:rPr lang="en-US" dirty="0" smtClean="0"/>
              <a:t>On Windows, you might need to download and install USB drivers for the specific device</a:t>
            </a:r>
          </a:p>
          <a:p>
            <a:pPr lvl="1"/>
            <a:r>
              <a:rPr lang="en-US" dirty="0" smtClean="0"/>
              <a:t>Must enable debugging on the device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You May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Wrong version of Java</a:t>
            </a:r>
          </a:p>
          <a:p>
            <a:pPr lvl="1"/>
            <a:r>
              <a:rPr lang="en-US" dirty="0" smtClean="0"/>
              <a:t>May need to set up JAVA_HOME environment variable</a:t>
            </a:r>
          </a:p>
          <a:p>
            <a:r>
              <a:rPr lang="en-US" dirty="0"/>
              <a:t>Eclipse can’t find the Android </a:t>
            </a:r>
            <a:r>
              <a:rPr lang="en-US" dirty="0" smtClean="0"/>
              <a:t>SDK</a:t>
            </a:r>
          </a:p>
          <a:p>
            <a:pPr lvl="1"/>
            <a:r>
              <a:rPr lang="en-US" dirty="0" smtClean="0"/>
              <a:t>Set location in Window &gt; Preferences &gt; Android</a:t>
            </a:r>
            <a:endParaRPr lang="en-US" dirty="0"/>
          </a:p>
          <a:p>
            <a:r>
              <a:rPr lang="en-US" dirty="0" smtClean="0"/>
              <a:t>Wrong Eclipse Java compiler compliance level</a:t>
            </a:r>
          </a:p>
          <a:p>
            <a:pPr lvl="1"/>
            <a:r>
              <a:rPr lang="en-US" dirty="0" smtClean="0"/>
              <a:t>Set in Window </a:t>
            </a:r>
            <a:r>
              <a:rPr lang="en-US" dirty="0"/>
              <a:t>&gt; Preferences &gt; Java &gt; Compiler</a:t>
            </a:r>
          </a:p>
          <a:p>
            <a:r>
              <a:rPr lang="en-US" dirty="0" smtClean="0"/>
              <a:t>Updated tools</a:t>
            </a:r>
          </a:p>
          <a:p>
            <a:pPr lvl="1"/>
            <a:r>
              <a:rPr lang="en-US" dirty="0" smtClean="0"/>
              <a:t>The Android development tools update frequently</a:t>
            </a:r>
          </a:p>
          <a:p>
            <a:pPr lvl="1"/>
            <a:r>
              <a:rPr lang="en-US" dirty="0" smtClean="0"/>
              <a:t>Steps in </a:t>
            </a:r>
            <a:r>
              <a:rPr lang="en-US" i="1" dirty="0" smtClean="0"/>
              <a:t>any</a:t>
            </a:r>
            <a:r>
              <a:rPr lang="en-US" dirty="0" smtClean="0"/>
              <a:t> book are likely to be out-of-date quickly</a:t>
            </a:r>
          </a:p>
          <a:p>
            <a:r>
              <a:rPr lang="en-US" dirty="0" smtClean="0"/>
              <a:t>XML files open in the wrong editor</a:t>
            </a:r>
          </a:p>
          <a:p>
            <a:pPr lvl="1"/>
            <a:r>
              <a:rPr lang="en-US" dirty="0" smtClean="0"/>
              <a:t>Right click the file and select the appropriate editor	</a:t>
            </a:r>
          </a:p>
          <a:p>
            <a:r>
              <a:rPr lang="en-US" dirty="0" smtClean="0"/>
              <a:t>AVD won’t launch</a:t>
            </a:r>
          </a:p>
          <a:p>
            <a:pPr lvl="1"/>
            <a:r>
              <a:rPr lang="en-US" dirty="0" smtClean="0"/>
              <a:t>May need to use the command line emulator tools in the Android SDK’s tools folder to launch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" indent="0"/>
            <a:r>
              <a:rPr lang="en-US" dirty="0"/>
              <a:t>Paul Deitel, CEO, Deitel &amp; Associates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solidFill>
                  <a:srgbClr val="FF9933"/>
                </a:solidFill>
              </a:rPr>
              <a:t>paul.deitel@deitel.com</a:t>
            </a:r>
          </a:p>
          <a:p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www.deitel.com</a:t>
            </a:r>
            <a:endParaRPr lang="en-US" dirty="0" smtClean="0"/>
          </a:p>
          <a:p>
            <a:r>
              <a:rPr lang="en-US" dirty="0" smtClean="0"/>
              <a:t>Facebook: </a:t>
            </a:r>
            <a:r>
              <a:rPr lang="en-US" dirty="0" smtClean="0">
                <a:hlinkClick r:id="rId3"/>
              </a:rPr>
              <a:t>http://facebook.com/DeitelFan</a:t>
            </a:r>
            <a:endParaRPr lang="en-US" dirty="0" smtClean="0"/>
          </a:p>
          <a:p>
            <a:r>
              <a:rPr lang="en-US" dirty="0" smtClean="0"/>
              <a:t>Google+: </a:t>
            </a:r>
            <a:r>
              <a:rPr lang="en-US" dirty="0" smtClean="0">
                <a:hlinkClick r:id="rId4"/>
              </a:rPr>
              <a:t>http://gplus.to/Deitel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solidFill>
                  <a:srgbClr val="FF9933"/>
                </a:solidFill>
              </a:rPr>
              <a:t>@</a:t>
            </a:r>
            <a:r>
              <a:rPr lang="en-US" dirty="0" err="1" smtClean="0">
                <a:solidFill>
                  <a:srgbClr val="FF9933"/>
                </a:solidFill>
              </a:rPr>
              <a:t>deitel</a:t>
            </a:r>
            <a:endParaRPr lang="en-US" dirty="0" smtClean="0">
              <a:solidFill>
                <a:srgbClr val="FF9933"/>
              </a:solidFill>
            </a:endParaRPr>
          </a:p>
          <a:p>
            <a:r>
              <a:rPr lang="en-US" dirty="0" smtClean="0"/>
              <a:t>LinkedIn: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http://linkedin.com/company/deitel-&amp;-associates</a:t>
            </a:r>
            <a:endParaRPr lang="en-US" dirty="0" smtClean="0"/>
          </a:p>
          <a:p>
            <a:r>
              <a:rPr lang="en-US" dirty="0" smtClean="0"/>
              <a:t>Source Code Downloads for the Book: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http://www.deitel.com/books/AndroidHTP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Ensure that your students understand Java OO programming before getting into Android</a:t>
            </a:r>
          </a:p>
          <a:p>
            <a:r>
              <a:rPr lang="en-US" dirty="0" smtClean="0"/>
              <a:t>Open your AVDs </a:t>
            </a:r>
            <a:r>
              <a:rPr lang="en-US" i="1" dirty="0" smtClean="0"/>
              <a:t>before you begin your lectur</a:t>
            </a:r>
            <a:r>
              <a:rPr lang="en-US" dirty="0" smtClean="0"/>
              <a:t>e—they take a </a:t>
            </a:r>
            <a:r>
              <a:rPr lang="en-US" i="1" dirty="0" smtClean="0"/>
              <a:t>very long time </a:t>
            </a:r>
            <a:r>
              <a:rPr lang="en-US" dirty="0" smtClean="0"/>
              <a:t>to load!</a:t>
            </a:r>
          </a:p>
          <a:p>
            <a:r>
              <a:rPr lang="en-US" dirty="0" smtClean="0"/>
              <a:t>Test drive the app in an AVD or on an actual Android device so the students understand the app’s purpose—remember, some features are available </a:t>
            </a:r>
            <a:r>
              <a:rPr lang="en-US" i="1" dirty="0" smtClean="0"/>
              <a:t>only on devices</a:t>
            </a:r>
          </a:p>
          <a:p>
            <a:r>
              <a:rPr lang="en-US" dirty="0"/>
              <a:t>Overview the technologies that will be used in the </a:t>
            </a:r>
            <a:r>
              <a:rPr lang="en-US" dirty="0" smtClean="0"/>
              <a:t>app to give the students some context</a:t>
            </a:r>
            <a:endParaRPr lang="en-US" dirty="0"/>
          </a:p>
          <a:p>
            <a:r>
              <a:rPr lang="en-US" dirty="0" smtClean="0"/>
              <a:t>Devices are </a:t>
            </a:r>
            <a:r>
              <a:rPr lang="en-US" i="1" dirty="0" smtClean="0"/>
              <a:t>always</a:t>
            </a:r>
            <a:r>
              <a:rPr lang="en-US" dirty="0" smtClean="0"/>
              <a:t> the fastest way to test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Developing an app can take weeks or months</a:t>
            </a:r>
          </a:p>
          <a:p>
            <a:r>
              <a:rPr lang="en-US" dirty="0"/>
              <a:t>Have students work in teams</a:t>
            </a:r>
          </a:p>
          <a:p>
            <a:pPr lvl="1"/>
            <a:r>
              <a:rPr lang="en-US" dirty="0" smtClean="0"/>
              <a:t>Stanford Facebook app development course </a:t>
            </a:r>
          </a:p>
          <a:p>
            <a:pPr lvl="2"/>
            <a:r>
              <a:rPr lang="en-US" dirty="0" smtClean="0">
                <a:hlinkClick r:id="rId2"/>
              </a:rPr>
              <a:t>http://www.stanford.edu/group/captology/cgi-bin/facebook/</a:t>
            </a:r>
            <a:endParaRPr lang="en-US" dirty="0" smtClean="0"/>
          </a:p>
          <a:p>
            <a:pPr lvl="2"/>
            <a:r>
              <a:rPr lang="en-US" dirty="0" smtClean="0"/>
              <a:t>Students </a:t>
            </a:r>
            <a:r>
              <a:rPr lang="en-US" dirty="0"/>
              <a:t>worked in </a:t>
            </a:r>
            <a:r>
              <a:rPr lang="en-US" dirty="0" smtClean="0"/>
              <a:t>teams developing </a:t>
            </a:r>
            <a:r>
              <a:rPr lang="en-US" dirty="0"/>
              <a:t>apps, some of which landed in Facebook’s top 10, earning some of the </a:t>
            </a:r>
            <a:r>
              <a:rPr lang="en-US" dirty="0" smtClean="0"/>
              <a:t>student developers </a:t>
            </a:r>
            <a:r>
              <a:rPr lang="en-US" dirty="0"/>
              <a:t>millions of </a:t>
            </a:r>
            <a:r>
              <a:rPr lang="en-US" dirty="0" smtClean="0"/>
              <a:t>dollars</a:t>
            </a:r>
          </a:p>
          <a:p>
            <a:pPr lvl="2"/>
            <a:r>
              <a:rPr lang="en-US" dirty="0" smtClean="0"/>
              <a:t>Course gained wide recognition for encouraging student creativity and teamwork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We're here to help!</a:t>
            </a:r>
          </a:p>
          <a:p>
            <a:r>
              <a:rPr lang="en-US" dirty="0" smtClean="0"/>
              <a:t>Send comments and suggestions—these help us improve future editions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Email: </a:t>
            </a:r>
          </a:p>
          <a:p>
            <a:pPr lvl="1"/>
            <a:r>
              <a:rPr lang="en-US" dirty="0" smtClean="0">
                <a:hlinkClick r:id="rId2"/>
              </a:rPr>
              <a:t>paul.deitel@deitel.com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deitel@deitel.com</a:t>
            </a:r>
            <a:endParaRPr lang="en-US" dirty="0" smtClean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4"/>
              </a:rPr>
              <a:t>http://www.deitel.com</a:t>
            </a:r>
            <a:endParaRPr lang="en-US" dirty="0" smtClean="0"/>
          </a:p>
          <a:p>
            <a:r>
              <a:rPr lang="en-US" dirty="0" smtClean="0"/>
              <a:t>Facebook: </a:t>
            </a:r>
            <a:r>
              <a:rPr lang="en-US" dirty="0" smtClean="0">
                <a:hlinkClick r:id="rId5"/>
              </a:rPr>
              <a:t>http://facebook.com/DeitelFan</a:t>
            </a:r>
            <a:endParaRPr lang="en-US" dirty="0" smtClean="0"/>
          </a:p>
          <a:p>
            <a:r>
              <a:rPr lang="en-US" dirty="0" smtClean="0"/>
              <a:t>Google+: </a:t>
            </a:r>
            <a:r>
              <a:rPr lang="en-US" dirty="0" smtClean="0">
                <a:hlinkClick r:id="rId6"/>
              </a:rPr>
              <a:t>http://gplus.to/Deitel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solidFill>
                  <a:srgbClr val="FF9933"/>
                </a:solidFill>
              </a:rPr>
              <a:t>@</a:t>
            </a:r>
            <a:r>
              <a:rPr lang="en-US" dirty="0" err="1" smtClean="0">
                <a:solidFill>
                  <a:srgbClr val="FF9933"/>
                </a:solidFill>
              </a:rPr>
              <a:t>deitel</a:t>
            </a:r>
            <a:endParaRPr lang="en-US" dirty="0" smtClean="0">
              <a:solidFill>
                <a:srgbClr val="FF9933"/>
              </a:solidFill>
            </a:endParaRPr>
          </a:p>
          <a:p>
            <a:r>
              <a:rPr lang="en-US" dirty="0" smtClean="0"/>
              <a:t>LinkedIn: </a:t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http://linkedin.com/company/deitel-&amp;-associates</a:t>
            </a:r>
            <a:endParaRPr lang="en-US" dirty="0" smtClean="0"/>
          </a:p>
          <a:p>
            <a:r>
              <a:rPr lang="en-US" dirty="0" smtClean="0"/>
              <a:t>Code Downloads: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http://www.deitel.com/books/AndroidHTP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 Quick Facts</a:t>
            </a:r>
          </a:p>
          <a:p>
            <a:r>
              <a:rPr lang="en-US" dirty="0" smtClean="0"/>
              <a:t>Prerequisites for Teaching/Learning Android </a:t>
            </a:r>
            <a:r>
              <a:rPr lang="en-US" dirty="0"/>
              <a:t>App </a:t>
            </a:r>
            <a:r>
              <a:rPr lang="en-US" dirty="0" smtClean="0"/>
              <a:t>Development</a:t>
            </a:r>
          </a:p>
          <a:p>
            <a:r>
              <a:rPr lang="en-US" dirty="0"/>
              <a:t>Target </a:t>
            </a:r>
            <a:r>
              <a:rPr lang="en-US" dirty="0" smtClean="0"/>
              <a:t>Audiences for </a:t>
            </a:r>
            <a:r>
              <a:rPr lang="en-US" i="1" dirty="0"/>
              <a:t>Android How to </a:t>
            </a:r>
            <a:r>
              <a:rPr lang="en-US" i="1" dirty="0" smtClean="0"/>
              <a:t>Program</a:t>
            </a:r>
            <a:endParaRPr lang="en-US" dirty="0"/>
          </a:p>
          <a:p>
            <a:r>
              <a:rPr lang="en-US" i="1" dirty="0" smtClean="0"/>
              <a:t>Android </a:t>
            </a:r>
            <a:r>
              <a:rPr lang="en-US" i="1" dirty="0"/>
              <a:t>How to Program </a:t>
            </a:r>
            <a:r>
              <a:rPr lang="en-US" dirty="0"/>
              <a:t>Overview</a:t>
            </a:r>
          </a:p>
          <a:p>
            <a:r>
              <a:rPr lang="en-US" dirty="0" smtClean="0"/>
              <a:t>Software Requirements &amp; Setup</a:t>
            </a:r>
          </a:p>
          <a:p>
            <a:r>
              <a:rPr lang="en-US" dirty="0" smtClean="0"/>
              <a:t>Android Development Tools Overview</a:t>
            </a:r>
          </a:p>
          <a:p>
            <a:r>
              <a:rPr lang="en-US" dirty="0" smtClean="0"/>
              <a:t>Issues You May Encounter</a:t>
            </a:r>
          </a:p>
          <a:p>
            <a:r>
              <a:rPr lang="en-US" dirty="0" smtClean="0"/>
              <a:t>Teaching Tips</a:t>
            </a:r>
          </a:p>
          <a:p>
            <a:r>
              <a:rPr lang="en-US" dirty="0" smtClean="0"/>
              <a:t>Customer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Quick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widely used smartphone OS</a:t>
            </a:r>
          </a:p>
          <a:p>
            <a:r>
              <a:rPr lang="en-US" dirty="0"/>
              <a:t>Powers 52% of the US smartphone market</a:t>
            </a:r>
          </a:p>
          <a:p>
            <a:r>
              <a:rPr lang="en-US" dirty="0" smtClean="0"/>
              <a:t>Phones, tablets, Google TV and more </a:t>
            </a:r>
          </a:p>
          <a:p>
            <a:r>
              <a:rPr lang="en-US" dirty="0" smtClean="0"/>
              <a:t>Current version is Android 4.1 (Jelly Bean), but is only 1.8% of the market</a:t>
            </a:r>
          </a:p>
          <a:p>
            <a:pPr lvl="2"/>
            <a:r>
              <a:rPr lang="en-US" dirty="0" smtClean="0"/>
              <a:t>Version 2.2 </a:t>
            </a:r>
            <a:r>
              <a:rPr lang="en-US" dirty="0"/>
              <a:t>is 12.9% of the installed base</a:t>
            </a:r>
          </a:p>
          <a:p>
            <a:pPr lvl="2"/>
            <a:r>
              <a:rPr lang="en-US" dirty="0" smtClean="0"/>
              <a:t>Versions 2.3.3-2.3.7 are 55.5</a:t>
            </a:r>
            <a:r>
              <a:rPr lang="en-US" dirty="0"/>
              <a:t>% of the installed base</a:t>
            </a:r>
          </a:p>
          <a:p>
            <a:pPr lvl="2"/>
            <a:r>
              <a:rPr lang="en-US" dirty="0" smtClean="0"/>
              <a:t>Versions 4.0.3-4.0.4 are 23.7</a:t>
            </a:r>
            <a:r>
              <a:rPr lang="en-US" dirty="0"/>
              <a:t>% of the installed base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know object-oriented Java programming</a:t>
            </a:r>
          </a:p>
          <a:p>
            <a:r>
              <a:rPr lang="en-US" dirty="0" smtClean="0"/>
              <a:t>You must know XML</a:t>
            </a:r>
          </a:p>
          <a:p>
            <a:pPr lvl="1"/>
            <a:r>
              <a:rPr lang="en-US" dirty="0" smtClean="0"/>
              <a:t>Used in GUI design and app settings</a:t>
            </a:r>
          </a:p>
          <a:p>
            <a:pPr lvl="1"/>
            <a:r>
              <a:rPr lang="en-US" dirty="0" smtClean="0"/>
              <a:t>XML online tutorials</a:t>
            </a:r>
            <a:endParaRPr lang="en-US" dirty="0"/>
          </a:p>
          <a:p>
            <a:pPr lvl="2"/>
            <a:r>
              <a:rPr lang="en-US" dirty="0" smtClean="0">
                <a:hlinkClick r:id="rId2"/>
              </a:rPr>
              <a:t>http://docs.oracle.com/javaee/1.4/tutorial/doc/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IntroXML2.html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http://www.ibm.com/developerworks/xml/newto/ 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http://www.w3schools.com/xml/xml_whatis.asp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http://www.deitel.com/articles/xml_tutorials/20060401/</a:t>
            </a:r>
            <a:br>
              <a:rPr lang="en-US" dirty="0" smtClean="0">
                <a:hlinkClick r:id="rId5"/>
              </a:rPr>
            </a:br>
            <a:r>
              <a:rPr lang="en-US" dirty="0" err="1" smtClean="0">
                <a:hlinkClick r:id="rId5"/>
              </a:rPr>
              <a:t>XMLBasics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http://www.deitel.com/articles/xml_tutorials/20060401/XMLStructuringData/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 time is essential</a:t>
            </a:r>
          </a:p>
          <a:p>
            <a:pPr lvl="1"/>
            <a:r>
              <a:rPr lang="en-US" dirty="0" smtClean="0"/>
              <a:t>Build the apps yourself before teaching them</a:t>
            </a:r>
          </a:p>
          <a:p>
            <a:r>
              <a:rPr lang="en-US" dirty="0" smtClean="0">
                <a:solidFill>
                  <a:srgbClr val="FF9933"/>
                </a:solidFill>
              </a:rPr>
              <a:t>developer.android.com </a:t>
            </a:r>
            <a:r>
              <a:rPr lang="en-US" dirty="0" smtClean="0"/>
              <a:t>is important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developer.android.com/develop/index.html</a:t>
            </a:r>
            <a:endParaRPr lang="en-US" dirty="0" smtClean="0"/>
          </a:p>
          <a:p>
            <a:pPr lvl="1"/>
            <a:r>
              <a:rPr lang="en-US" dirty="0" smtClean="0"/>
              <a:t>Study the APIs/developer guides/sample code</a:t>
            </a:r>
            <a:endParaRPr lang="en-US" dirty="0"/>
          </a:p>
          <a:p>
            <a:r>
              <a:rPr lang="en-US" dirty="0" smtClean="0"/>
              <a:t>Check out the new Android design guidelines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developer.android.com/design/index.html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Target Audiences for </a:t>
            </a:r>
            <a:r>
              <a:rPr lang="en-US" sz="3200" i="1" dirty="0"/>
              <a:t>Android How to Program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Upper-level </a:t>
            </a:r>
            <a:r>
              <a:rPr lang="en-US" dirty="0"/>
              <a:t>elective college courses and industry professional courses for </a:t>
            </a:r>
            <a:r>
              <a:rPr lang="en-US" dirty="0" smtClean="0"/>
              <a:t>people familiar with object-oriented programming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or may not know Java </a:t>
            </a:r>
            <a:endParaRPr lang="en-US" dirty="0" smtClean="0"/>
          </a:p>
          <a:p>
            <a:r>
              <a:rPr lang="en-US" dirty="0" smtClean="0"/>
              <a:t>“Honors” or “accelerated” CS1 courses</a:t>
            </a:r>
          </a:p>
          <a:p>
            <a:pPr lvl="1"/>
            <a:r>
              <a:rPr lang="en-US" dirty="0" smtClean="0"/>
              <a:t>Schools that offer </a:t>
            </a:r>
            <a:r>
              <a:rPr lang="en-US" dirty="0"/>
              <a:t>many sections of CS1 in Java </a:t>
            </a:r>
            <a:r>
              <a:rPr lang="en-US" dirty="0" smtClean="0"/>
              <a:t>could offer one </a:t>
            </a:r>
            <a:r>
              <a:rPr lang="en-US" dirty="0"/>
              <a:t>or two sections to ambitious students </a:t>
            </a:r>
            <a:r>
              <a:rPr lang="en-US" dirty="0" smtClean="0"/>
              <a:t>with prior </a:t>
            </a:r>
            <a:r>
              <a:rPr lang="en-US" dirty="0"/>
              <a:t>programming experience and who want to work hard to master both Java and Android </a:t>
            </a:r>
            <a:endParaRPr lang="en-US" dirty="0" smtClean="0"/>
          </a:p>
          <a:p>
            <a:pPr lvl="1"/>
            <a:r>
              <a:rPr lang="en-US" dirty="0" smtClean="0"/>
              <a:t>Aggressively </a:t>
            </a:r>
            <a:r>
              <a:rPr lang="en-US" dirty="0"/>
              <a:t>paced </a:t>
            </a:r>
            <a:r>
              <a:rPr lang="en-US" dirty="0" smtClean="0"/>
              <a:t>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Android How to Program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Includes everything you need to teach Android app development</a:t>
            </a:r>
          </a:p>
          <a:p>
            <a:r>
              <a:rPr lang="en-US" dirty="0" smtClean="0"/>
              <a:t>Created this book by combining </a:t>
            </a:r>
          </a:p>
          <a:p>
            <a:pPr lvl="1"/>
            <a:r>
              <a:rPr lang="en-US" dirty="0" smtClean="0"/>
              <a:t>Android content from </a:t>
            </a:r>
            <a:r>
              <a:rPr lang="en-US" i="1" dirty="0" smtClean="0"/>
              <a:t>Android for Programmers</a:t>
            </a:r>
          </a:p>
          <a:p>
            <a:pPr lvl="1"/>
            <a:r>
              <a:rPr lang="en-US" dirty="0" smtClean="0"/>
              <a:t>Java content from Java How to Program, 9/e</a:t>
            </a:r>
          </a:p>
          <a:p>
            <a:pPr lvl="1"/>
            <a:r>
              <a:rPr lang="en-US" dirty="0" smtClean="0"/>
              <a:t>Adding short answer exercises for the Android content</a:t>
            </a:r>
          </a:p>
          <a:p>
            <a:pPr lvl="1"/>
            <a:r>
              <a:rPr lang="en-US" dirty="0" smtClean="0"/>
              <a:t>Adding suggested projects for the Android content</a:t>
            </a:r>
          </a:p>
          <a:p>
            <a:pPr lvl="1"/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Android How to Program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App-Driven Approach</a:t>
            </a:r>
          </a:p>
          <a:p>
            <a:pPr lvl="1"/>
            <a:r>
              <a:rPr lang="en-US" dirty="0" smtClean="0"/>
              <a:t>Concepts </a:t>
            </a:r>
            <a:r>
              <a:rPr lang="en-US" dirty="0"/>
              <a:t>in the context of </a:t>
            </a:r>
            <a:r>
              <a:rPr lang="en-US" dirty="0" smtClean="0"/>
              <a:t>complete </a:t>
            </a:r>
            <a:r>
              <a:rPr lang="en-US" dirty="0"/>
              <a:t>working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Each app chapter begins with </a:t>
            </a:r>
          </a:p>
          <a:p>
            <a:pPr lvl="2"/>
            <a:r>
              <a:rPr lang="en-US" dirty="0" smtClean="0"/>
              <a:t>introduction </a:t>
            </a:r>
            <a:r>
              <a:rPr lang="en-US" dirty="0"/>
              <a:t>to the </a:t>
            </a:r>
            <a:r>
              <a:rPr lang="en-US" dirty="0" smtClean="0"/>
              <a:t>app</a:t>
            </a:r>
          </a:p>
          <a:p>
            <a:pPr lvl="2"/>
            <a:r>
              <a:rPr lang="en-US" dirty="0" smtClean="0"/>
              <a:t>test-drive </a:t>
            </a:r>
          </a:p>
          <a:p>
            <a:pPr lvl="2"/>
            <a:r>
              <a:rPr lang="en-US" dirty="0" smtClean="0"/>
              <a:t>technologies overview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code walkthrough of the app’s </a:t>
            </a:r>
            <a:r>
              <a:rPr lang="en-US" dirty="0" smtClean="0"/>
              <a:t>code </a:t>
            </a:r>
          </a:p>
          <a:p>
            <a:pPr lvl="2"/>
            <a:r>
              <a:rPr lang="en-US" dirty="0" smtClean="0"/>
              <a:t>Discusses </a:t>
            </a:r>
            <a:r>
              <a:rPr lang="en-US" dirty="0"/>
              <a:t>the </a:t>
            </a:r>
            <a:r>
              <a:rPr lang="en-US" dirty="0" smtClean="0"/>
              <a:t>programming concepts </a:t>
            </a:r>
          </a:p>
          <a:p>
            <a:pPr lvl="2"/>
            <a:r>
              <a:rPr lang="en-US" dirty="0" smtClean="0"/>
              <a:t>Demonstrates </a:t>
            </a:r>
            <a:r>
              <a:rPr lang="en-US" dirty="0"/>
              <a:t>the functionality of the Android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by Deitel &amp; Associates,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1509</TotalTime>
  <Words>1653</Words>
  <Application>Microsoft Office PowerPoint</Application>
  <PresentationFormat>On-screen Show (16:10)</PresentationFormat>
  <Paragraphs>214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Teaching Android App Development with  Android How to Program</vt:lpstr>
      <vt:lpstr>Paul Deitel, CEO, Deitel &amp; Associates</vt:lpstr>
      <vt:lpstr>Agenda</vt:lpstr>
      <vt:lpstr>Android Quick Facts</vt:lpstr>
      <vt:lpstr>Prerequisites</vt:lpstr>
      <vt:lpstr>Prerequisites</vt:lpstr>
      <vt:lpstr>Target Audiences for Android How to Program </vt:lpstr>
      <vt:lpstr>Android How to Program Overview</vt:lpstr>
      <vt:lpstr>Android How to Program Overview</vt:lpstr>
      <vt:lpstr>Android How to Program Overview</vt:lpstr>
      <vt:lpstr>Android How to Program Overview</vt:lpstr>
      <vt:lpstr>Android How to Program Java Content</vt:lpstr>
      <vt:lpstr>Instructor Resources</vt:lpstr>
      <vt:lpstr>Software Requirements &amp; Setup</vt:lpstr>
      <vt:lpstr>Software Requirements &amp; Setup</vt:lpstr>
      <vt:lpstr>Software Requirements &amp; Setup</vt:lpstr>
      <vt:lpstr>Software Requirements &amp; Setup</vt:lpstr>
      <vt:lpstr>Android Development Tools Overview</vt:lpstr>
      <vt:lpstr>Issues You May Encounter</vt:lpstr>
      <vt:lpstr>Teaching Tips</vt:lpstr>
      <vt:lpstr>Teaching Tips</vt:lpstr>
      <vt:lpstr>Customer Service</vt:lpstr>
      <vt:lpstr>Contact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116</cp:revision>
  <dcterms:created xsi:type="dcterms:W3CDTF">2012-10-09T15:36:02Z</dcterms:created>
  <dcterms:modified xsi:type="dcterms:W3CDTF">2012-10-10T18:17:49Z</dcterms:modified>
</cp:coreProperties>
</file>