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67"/>
  </p:notesMasterIdLst>
  <p:handoutMasterIdLst>
    <p:handoutMasterId r:id="rId68"/>
  </p:handoutMasterIdLst>
  <p:sldIdLst>
    <p:sldId id="256" r:id="rId2"/>
    <p:sldId id="268" r:id="rId3"/>
    <p:sldId id="448" r:id="rId4"/>
    <p:sldId id="377" r:id="rId5"/>
    <p:sldId id="438" r:id="rId6"/>
    <p:sldId id="442" r:id="rId7"/>
    <p:sldId id="443" r:id="rId8"/>
    <p:sldId id="444" r:id="rId9"/>
    <p:sldId id="441" r:id="rId10"/>
    <p:sldId id="440" r:id="rId11"/>
    <p:sldId id="439" r:id="rId12"/>
    <p:sldId id="445" r:id="rId13"/>
    <p:sldId id="449" r:id="rId14"/>
    <p:sldId id="450" r:id="rId15"/>
    <p:sldId id="451" r:id="rId16"/>
    <p:sldId id="452" r:id="rId17"/>
    <p:sldId id="453" r:id="rId18"/>
    <p:sldId id="455" r:id="rId19"/>
    <p:sldId id="456" r:id="rId20"/>
    <p:sldId id="457" r:id="rId21"/>
    <p:sldId id="458" r:id="rId22"/>
    <p:sldId id="459" r:id="rId23"/>
    <p:sldId id="460" r:id="rId24"/>
    <p:sldId id="461" r:id="rId25"/>
    <p:sldId id="462" r:id="rId26"/>
    <p:sldId id="463" r:id="rId27"/>
    <p:sldId id="464" r:id="rId28"/>
    <p:sldId id="465" r:id="rId29"/>
    <p:sldId id="466" r:id="rId30"/>
    <p:sldId id="468" r:id="rId31"/>
    <p:sldId id="467" r:id="rId32"/>
    <p:sldId id="470" r:id="rId33"/>
    <p:sldId id="469" r:id="rId34"/>
    <p:sldId id="471" r:id="rId35"/>
    <p:sldId id="472" r:id="rId36"/>
    <p:sldId id="474" r:id="rId37"/>
    <p:sldId id="475" r:id="rId38"/>
    <p:sldId id="477" r:id="rId39"/>
    <p:sldId id="478" r:id="rId40"/>
    <p:sldId id="479" r:id="rId41"/>
    <p:sldId id="480" r:id="rId42"/>
    <p:sldId id="481" r:id="rId43"/>
    <p:sldId id="482" r:id="rId44"/>
    <p:sldId id="483" r:id="rId45"/>
    <p:sldId id="484" r:id="rId46"/>
    <p:sldId id="486" r:id="rId47"/>
    <p:sldId id="487" r:id="rId48"/>
    <p:sldId id="488" r:id="rId49"/>
    <p:sldId id="489" r:id="rId50"/>
    <p:sldId id="490" r:id="rId51"/>
    <p:sldId id="491" r:id="rId52"/>
    <p:sldId id="492" r:id="rId53"/>
    <p:sldId id="493" r:id="rId54"/>
    <p:sldId id="494" r:id="rId55"/>
    <p:sldId id="495" r:id="rId56"/>
    <p:sldId id="498" r:id="rId57"/>
    <p:sldId id="497" r:id="rId58"/>
    <p:sldId id="496" r:id="rId59"/>
    <p:sldId id="499" r:id="rId60"/>
    <p:sldId id="501" r:id="rId61"/>
    <p:sldId id="500" r:id="rId62"/>
    <p:sldId id="502" r:id="rId63"/>
    <p:sldId id="503" r:id="rId64"/>
    <p:sldId id="505" r:id="rId65"/>
    <p:sldId id="506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h Lock" initials="LL" lastIdx="1" clrIdx="0">
    <p:extLst>
      <p:ext uri="{19B8F6BF-5375-455C-9EA6-DF929625EA0E}">
        <p15:presenceInfo xmlns:p15="http://schemas.microsoft.com/office/powerpoint/2012/main" userId="18ffd0094dc59c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99"/>
    <a:srgbClr val="0000FF"/>
    <a:srgbClr val="66FF33"/>
    <a:srgbClr val="37379F"/>
    <a:srgbClr val="AFFBB6"/>
    <a:srgbClr val="FF66CC"/>
    <a:srgbClr val="D8D2D3"/>
    <a:srgbClr val="CBE0F5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6" autoAdjust="0"/>
    <p:restoredTop sz="96092" autoAdjust="0"/>
  </p:normalViewPr>
  <p:slideViewPr>
    <p:cSldViewPr>
      <p:cViewPr varScale="1">
        <p:scale>
          <a:sx n="59" d="100"/>
          <a:sy n="59" d="100"/>
        </p:scale>
        <p:origin x="54" y="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0" d="100"/>
          <a:sy n="80" d="100"/>
        </p:scale>
        <p:origin x="-2052" y="1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37B3D-7F5C-47BA-99CF-C719319F3FCA}" type="datetimeFigureOut">
              <a:rPr lang="fr-FR" smtClean="0"/>
              <a:t>25/04/2020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23349-032A-4B4B-8172-1EF4CDFF22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785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C6DE8-0516-483A-9F7D-234AB668F892}" type="datetimeFigureOut">
              <a:rPr lang="fr-FR" smtClean="0"/>
              <a:t>25/04/2020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D4B47-DF6F-48A7-B1A2-65EE482537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005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581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err="1" smtClean="0"/>
              <a:t>Cach</a:t>
            </a:r>
            <a:r>
              <a:rPr lang="en-US" sz="1400" dirty="0" smtClean="0"/>
              <a:t> do, do do, </a:t>
            </a:r>
            <a:r>
              <a:rPr lang="en-US" sz="1400" dirty="0" err="1" smtClean="0"/>
              <a:t>va</a:t>
            </a:r>
            <a:r>
              <a:rPr lang="en-US" sz="1400" dirty="0" smtClean="0"/>
              <a:t> so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13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14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15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16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17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18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19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4077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20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21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22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23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24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25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26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27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28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29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30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31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32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33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34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35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err="1" smtClean="0"/>
              <a:t>Cach</a:t>
            </a:r>
            <a:r>
              <a:rPr lang="en-US" sz="1400" dirty="0" smtClean="0"/>
              <a:t> do, do do, </a:t>
            </a:r>
            <a:r>
              <a:rPr lang="en-US" sz="1400" dirty="0" err="1" smtClean="0"/>
              <a:t>va</a:t>
            </a:r>
            <a:r>
              <a:rPr lang="en-US" sz="1400" dirty="0" smtClean="0"/>
              <a:t> so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36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37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38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39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40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41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42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43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44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45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46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err="1" smtClean="0"/>
              <a:t>Cach</a:t>
            </a:r>
            <a:r>
              <a:rPr lang="en-US" sz="1400" dirty="0" smtClean="0"/>
              <a:t> do, do do, </a:t>
            </a:r>
            <a:r>
              <a:rPr lang="en-US" sz="1400" dirty="0" err="1" smtClean="0"/>
              <a:t>va</a:t>
            </a:r>
            <a:r>
              <a:rPr lang="en-US" sz="1400" dirty="0" smtClean="0"/>
              <a:t> so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47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48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49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50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51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52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53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54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55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56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err="1" smtClean="0"/>
              <a:t>Cach</a:t>
            </a:r>
            <a:r>
              <a:rPr lang="en-US" sz="1400" dirty="0" smtClean="0"/>
              <a:t> do, do do, </a:t>
            </a:r>
            <a:r>
              <a:rPr lang="en-US" sz="1400" dirty="0" err="1" smtClean="0"/>
              <a:t>va</a:t>
            </a:r>
            <a:r>
              <a:rPr lang="en-US" sz="1400" dirty="0" smtClean="0"/>
              <a:t> so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57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58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59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60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61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62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63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64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>
                <a:solidFill>
                  <a:prstClr val="black"/>
                </a:solidFill>
              </a:rPr>
              <a:pPr/>
              <a:t>65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129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9" name="Picture 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74" y="0"/>
            <a:ext cx="9144374" cy="6858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-409575" y="1863725"/>
            <a:ext cx="9966325" cy="773113"/>
          </a:xfrm>
          <a:solidFill>
            <a:srgbClr val="878EAF"/>
          </a:solidFill>
        </p:spPr>
        <p:txBody>
          <a:bodyPr/>
          <a:lstStyle>
            <a:lvl1pPr algn="ctr">
              <a:lnSpc>
                <a:spcPct val="85000"/>
              </a:lnSpc>
              <a:defRPr sz="4200"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25875" y="2951163"/>
            <a:ext cx="1495425" cy="549275"/>
          </a:xfrm>
        </p:spPr>
        <p:txBody>
          <a:bodyPr wrap="none">
            <a:spAutoFit/>
          </a:bodyPr>
          <a:lstStyle>
            <a:lvl1pPr marL="0" indent="0" algn="ctr">
              <a:buFontTx/>
              <a:buNone/>
              <a:defRPr sz="3000" b="0">
                <a:solidFill>
                  <a:srgbClr val="174A7C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3077" name="AutoShap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887663" y="3368675"/>
            <a:ext cx="3371850" cy="438150"/>
          </a:xfrm>
          <a:prstGeom prst="roundRect">
            <a:avLst>
              <a:gd name="adj" fmla="val 50000"/>
            </a:avLst>
          </a:prstGeom>
          <a:ln>
            <a:round/>
          </a:ln>
        </p:spPr>
        <p:txBody>
          <a:bodyPr wrap="none" lIns="180000" rIns="360000"/>
          <a:lstStyle>
            <a:lvl1pPr algn="ctr">
              <a:defRPr sz="1600" b="1"/>
            </a:lvl1pPr>
          </a:lstStyle>
          <a:p>
            <a:r>
              <a:rPr lang="fr-FR" smtClean="0"/>
              <a:t>Sélection de variables en mode semi-supervisé</a:t>
            </a:r>
            <a:endParaRPr lang="en-US"/>
          </a:p>
        </p:txBody>
      </p:sp>
      <p:sp>
        <p:nvSpPr>
          <p:cNvPr id="3089" name="AutoShape 17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5334000" y="6452108"/>
            <a:ext cx="3521075" cy="393700"/>
          </a:xfrm>
          <a:prstGeom prst="roundRect">
            <a:avLst>
              <a:gd name="adj" fmla="val 50000"/>
            </a:avLst>
          </a:prstGeom>
          <a:solidFill>
            <a:srgbClr val="174A7C"/>
          </a:solidFill>
          <a:ln>
            <a:round/>
            <a:headEnd/>
            <a:tailEnd/>
          </a:ln>
        </p:spPr>
        <p:txBody>
          <a:bodyPr vert="horz" wrap="none" lIns="180000" tIns="45720" rIns="18000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"/>
            <a:ext cx="1452562" cy="994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8600"/>
            <a:ext cx="1600200" cy="994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9863" y="188129"/>
            <a:ext cx="7273971" cy="822305"/>
          </a:xfrm>
        </p:spPr>
        <p:txBody>
          <a:bodyPr>
            <a:sp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Sélection de variables en mode semi-supervisé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81825" y="188913"/>
            <a:ext cx="2270125" cy="5978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69863" y="188913"/>
            <a:ext cx="6659562" cy="5978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Sélection de variables en mode semi-supervisé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9698" y="6492875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Sélection de variables en mode semi-supervisé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A170-6C1C-49EB-A8FF-4E13E53FFD4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04800" y="171727"/>
            <a:ext cx="7273971" cy="822305"/>
          </a:xfrm>
        </p:spPr>
        <p:txBody>
          <a:bodyPr>
            <a:sp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3969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99698" y="6492875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Sélection de variables en mode semi-supervisé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A170-6C1C-49EB-A8FF-4E13E53FFD43}" type="slidenum">
              <a:rPr lang="fr-FR" smtClean="0"/>
              <a:t>‹#›</a:t>
            </a:fld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8645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9863" y="188129"/>
            <a:ext cx="7273971" cy="822305"/>
          </a:xfrm>
        </p:spPr>
        <p:txBody>
          <a:bodyPr>
            <a:sp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itchFamily="34" charset="0"/>
              <a:buChar char="●"/>
              <a:defRPr/>
            </a:lvl1pPr>
            <a:lvl2pPr marL="785812" indent="-342900">
              <a:buClr>
                <a:schemeClr val="accent2">
                  <a:lumMod val="75000"/>
                </a:schemeClr>
              </a:buClr>
              <a:buSzPct val="140000"/>
              <a:buFont typeface="Arial" pitchFamily="34" charset="0"/>
              <a:buChar char="●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Sélection de variables en mode semi-supervisé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8001000" y="6530975"/>
            <a:ext cx="687814" cy="3270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982" y="6342617"/>
            <a:ext cx="838200" cy="4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9945838" cy="865584"/>
          </a:xfrm>
        </p:spPr>
        <p:txBody>
          <a:bodyPr anchor="t">
            <a:spAutoFit/>
          </a:bodyPr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Sélection de variables en mode semi-supervisé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8225631" y="6553199"/>
            <a:ext cx="918369" cy="2508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9863" y="188129"/>
            <a:ext cx="7273971" cy="822305"/>
          </a:xfrm>
        </p:spPr>
        <p:txBody>
          <a:bodyPr>
            <a:sp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66838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66838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Sélection de variables en mode semi-supervisé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168295"/>
            <a:ext cx="7273971" cy="822305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Sélection de variables en mode semi-supervisé</a:t>
            </a:r>
            <a:endParaRPr lang="en-US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9863" y="188129"/>
            <a:ext cx="7273971" cy="822305"/>
          </a:xfrm>
        </p:spPr>
        <p:txBody>
          <a:bodyPr>
            <a:sp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Sélection de variables en mode semi-supervisé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Sélection de variables en mode semi-supervisé</a:t>
            </a:r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4001339" cy="432792"/>
          </a:xfrm>
        </p:spPr>
        <p:txBody>
          <a:bodyPr anchor="b">
            <a:sp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Sélection de variables en mode semi-supervisé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Sélection de variables en mode semi-supervisé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-9525"/>
            <a:ext cx="9144000" cy="6270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fr-FR"/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>
            <a:off x="7162800" y="6308725"/>
            <a:ext cx="1368425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1E4C7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6499225"/>
            <a:ext cx="9144000" cy="3587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451600"/>
            <a:ext cx="9144000" cy="406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6453188"/>
            <a:ext cx="9144000" cy="47625"/>
          </a:xfrm>
          <a:prstGeom prst="rect">
            <a:avLst/>
          </a:prstGeom>
          <a:solidFill>
            <a:srgbClr val="174A7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37" name="AutoShape 13"/>
          <p:cNvSpPr>
            <a:spLocks noChangeArrowheads="1"/>
          </p:cNvSpPr>
          <p:nvPr/>
        </p:nvSpPr>
        <p:spPr bwMode="auto">
          <a:xfrm>
            <a:off x="7185025" y="6334125"/>
            <a:ext cx="1325563" cy="3762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26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10860" cy="822305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wrap="none" lIns="180000" tIns="0" rIns="18000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4714" y="1066800"/>
            <a:ext cx="8402086" cy="5077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5788" y="6507163"/>
            <a:ext cx="33242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100">
                <a:solidFill>
                  <a:srgbClr val="1E4C7C"/>
                </a:solidFill>
              </a:defRPr>
            </a:lvl1pPr>
          </a:lstStyle>
          <a:p>
            <a:r>
              <a:rPr lang="fr-FR" smtClean="0"/>
              <a:t>Sélection de variables en mode semi-supervisé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5631" y="6499225"/>
            <a:ext cx="61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1E4C7C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150000"/>
        <a:buFont typeface="Arial" pitchFamily="34" charset="0"/>
        <a:buChar char="●"/>
        <a:defRPr sz="2500" b="1">
          <a:solidFill>
            <a:srgbClr val="1E4C7C"/>
          </a:solidFill>
          <a:latin typeface="+mn-lt"/>
          <a:ea typeface="+mn-ea"/>
          <a:cs typeface="+mn-cs"/>
        </a:defRPr>
      </a:lvl1pPr>
      <a:lvl2pPr marL="785812" indent="-342900" algn="just" rtl="0" eaLnBrk="1" fontAlgn="base" hangingPunct="1">
        <a:spcBef>
          <a:spcPct val="20000"/>
        </a:spcBef>
        <a:spcAft>
          <a:spcPct val="0"/>
        </a:spcAft>
        <a:buClr>
          <a:schemeClr val="accent1">
            <a:lumMod val="25000"/>
          </a:schemeClr>
        </a:buClr>
        <a:buSzPct val="150000"/>
        <a:buFont typeface="Arial" pitchFamily="34" charset="0"/>
        <a:buChar char="●"/>
        <a:defRPr sz="2100" b="1">
          <a:solidFill>
            <a:srgbClr val="1E4C7C"/>
          </a:solidFill>
          <a:latin typeface="+mn-lt"/>
        </a:defRPr>
      </a:lvl2pPr>
      <a:lvl3pPr marL="1150938" indent="-342900" algn="just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SzPct val="110000"/>
        <a:buFont typeface="Arial" pitchFamily="34" charset="0"/>
        <a:buChar char="●"/>
        <a:defRPr sz="1900" b="1">
          <a:solidFill>
            <a:srgbClr val="1E4C7C"/>
          </a:solidFill>
          <a:latin typeface="+mn-lt"/>
        </a:defRPr>
      </a:lvl3pPr>
      <a:lvl4pPr marL="1349375" indent="-187325" algn="just" rtl="0" eaLnBrk="1" fontAlgn="base" hangingPunct="1">
        <a:spcBef>
          <a:spcPct val="20000"/>
        </a:spcBef>
        <a:spcAft>
          <a:spcPct val="0"/>
        </a:spcAft>
        <a:buClr>
          <a:srgbClr val="3D445B"/>
        </a:buClr>
        <a:buSzPct val="80000"/>
        <a:buFont typeface="Wingdings 2" pitchFamily="18" charset="2"/>
        <a:buBlip>
          <a:blip r:embed="rId17"/>
        </a:buBlip>
        <a:defRPr sz="1900" i="1">
          <a:solidFill>
            <a:srgbClr val="1E4C7C"/>
          </a:solidFill>
          <a:latin typeface="+mn-lt"/>
        </a:defRPr>
      </a:lvl4pPr>
      <a:lvl5pPr marL="1703388" indent="-174625" algn="just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8"/>
        </a:buBlip>
        <a:defRPr sz="1600">
          <a:solidFill>
            <a:srgbClr val="1E4C7C"/>
          </a:solidFill>
          <a:latin typeface="+mn-lt"/>
        </a:defRPr>
      </a:lvl5pPr>
      <a:lvl6pPr marL="2160588" indent="-174625" algn="just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8"/>
        </a:buBlip>
        <a:defRPr sz="1600">
          <a:solidFill>
            <a:srgbClr val="1E4C7C"/>
          </a:solidFill>
          <a:latin typeface="+mn-lt"/>
        </a:defRPr>
      </a:lvl6pPr>
      <a:lvl7pPr marL="2617788" indent="-174625" algn="just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8"/>
        </a:buBlip>
        <a:defRPr sz="1600">
          <a:solidFill>
            <a:srgbClr val="1E4C7C"/>
          </a:solidFill>
          <a:latin typeface="+mn-lt"/>
        </a:defRPr>
      </a:lvl7pPr>
      <a:lvl8pPr marL="3074988" indent="-174625" algn="just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8"/>
        </a:buBlip>
        <a:defRPr sz="1600">
          <a:solidFill>
            <a:srgbClr val="1E4C7C"/>
          </a:solidFill>
          <a:latin typeface="+mn-lt"/>
        </a:defRPr>
      </a:lvl8pPr>
      <a:lvl9pPr marL="3532188" indent="-174625" algn="just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8"/>
        </a:buBlip>
        <a:defRPr sz="1600">
          <a:solidFill>
            <a:srgbClr val="1E4C7C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1" y="2209800"/>
            <a:ext cx="8673846" cy="1219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3600" dirty="0" smtClean="0"/>
              <a:t>SOFTWARE PROJECT MANAGEMENT</a:t>
            </a:r>
            <a:endParaRPr lang="fr-F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62400"/>
            <a:ext cx="7007351" cy="838200"/>
          </a:xfrm>
        </p:spPr>
        <p:txBody>
          <a:bodyPr>
            <a:noAutofit/>
          </a:bodyPr>
          <a:lstStyle/>
          <a:p>
            <a:r>
              <a:rPr lang="fr-FR" sz="2000" dirty="0" err="1" smtClean="0"/>
              <a:t>Subject</a:t>
            </a:r>
            <a:r>
              <a:rPr lang="fr-FR" sz="2000" dirty="0" smtClean="0"/>
              <a:t> </a:t>
            </a:r>
            <a:r>
              <a:rPr lang="fr-FR" sz="2000" dirty="0" err="1" smtClean="0"/>
              <a:t>presented</a:t>
            </a:r>
            <a:r>
              <a:rPr lang="fr-FR" sz="2000" dirty="0" smtClean="0"/>
              <a:t> by:</a:t>
            </a:r>
          </a:p>
          <a:p>
            <a:r>
              <a:rPr lang="fr-FR" sz="2400" b="1" dirty="0" smtClean="0"/>
              <a:t>PhD. </a:t>
            </a:r>
            <a:r>
              <a:rPr lang="fr-FR" sz="2400" b="1" dirty="0" err="1" smtClean="0"/>
              <a:t>Trần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Khánh</a:t>
            </a:r>
            <a:r>
              <a:rPr lang="fr-FR" sz="2400" b="1" dirty="0" smtClean="0"/>
              <a:t> Dung</a:t>
            </a:r>
          </a:p>
          <a:p>
            <a:r>
              <a:rPr lang="fr-FR" sz="1800" b="1" dirty="0" err="1" smtClean="0"/>
              <a:t>Department</a:t>
            </a:r>
            <a:r>
              <a:rPr lang="fr-FR" sz="1800" b="1" dirty="0" smtClean="0"/>
              <a:t> of Software Engineering</a:t>
            </a:r>
          </a:p>
          <a:p>
            <a:r>
              <a:rPr lang="fr-FR" sz="1800" b="1" dirty="0" smtClean="0"/>
              <a:t>Email: </a:t>
            </a:r>
            <a:r>
              <a:rPr lang="fr-FR" sz="1800" b="1" i="1" dirty="0" smtClean="0"/>
              <a:t>khanhdung218@yahoo.com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1219199" y="5486400"/>
            <a:ext cx="7007351" cy="899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150000"/>
              <a:buFontTx/>
              <a:buNone/>
              <a:defRPr sz="3000" b="0">
                <a:solidFill>
                  <a:srgbClr val="174A7C"/>
                </a:solidFill>
                <a:latin typeface="+mn-lt"/>
                <a:ea typeface="+mn-ea"/>
                <a:cs typeface="+mn-cs"/>
              </a:defRPr>
            </a:lvl1pPr>
            <a:lvl2pPr marL="628650" indent="-185738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 2" pitchFamily="18" charset="2"/>
              <a:buChar char=""/>
              <a:defRPr sz="2100" b="1">
                <a:solidFill>
                  <a:srgbClr val="1E4C7C"/>
                </a:solidFill>
                <a:latin typeface="+mn-lt"/>
              </a:defRPr>
            </a:lvl2pPr>
            <a:lvl3pPr marL="982663" indent="-174625" algn="just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 2" pitchFamily="18" charset="2"/>
              <a:buChar char=""/>
              <a:defRPr sz="1900" b="1">
                <a:solidFill>
                  <a:srgbClr val="1E4C7C"/>
                </a:solidFill>
                <a:latin typeface="+mn-lt"/>
              </a:defRPr>
            </a:lvl3pPr>
            <a:lvl4pPr marL="1349375" indent="-187325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D445B"/>
              </a:buClr>
              <a:buSzPct val="80000"/>
              <a:buFont typeface="Wingdings 2" pitchFamily="18" charset="2"/>
              <a:buBlip>
                <a:blip r:embed="rId3"/>
              </a:buBlip>
              <a:defRPr sz="1900" i="1">
                <a:solidFill>
                  <a:srgbClr val="1E4C7C"/>
                </a:solidFill>
                <a:latin typeface="+mn-lt"/>
              </a:defRPr>
            </a:lvl4pPr>
            <a:lvl5pPr marL="1703388" indent="-174625" algn="just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+mn-lt"/>
              </a:defRPr>
            </a:lvl5pPr>
            <a:lvl6pPr marL="2160588" indent="-174625" algn="just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+mn-lt"/>
              </a:defRPr>
            </a:lvl6pPr>
            <a:lvl7pPr marL="2617788" indent="-174625" algn="just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+mn-lt"/>
              </a:defRPr>
            </a:lvl7pPr>
            <a:lvl8pPr marL="3074988" indent="-174625" algn="just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+mn-lt"/>
              </a:defRPr>
            </a:lvl8pPr>
            <a:lvl9pPr marL="3532188" indent="-174625" algn="just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4"/>
              </a:buBlip>
              <a:defRPr sz="1600">
                <a:solidFill>
                  <a:srgbClr val="1E4C7C"/>
                </a:solidFill>
                <a:latin typeface="+mn-lt"/>
              </a:defRPr>
            </a:lvl9pPr>
          </a:lstStyle>
          <a:p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/>
              <a:t>01- 2017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34612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5519143" cy="822305"/>
          </a:xfrm>
        </p:spPr>
        <p:txBody>
          <a:bodyPr/>
          <a:lstStyle/>
          <a:p>
            <a:r>
              <a:rPr lang="fr-FR" dirty="0" smtClean="0"/>
              <a:t> Framework </a:t>
            </a:r>
            <a:r>
              <a:rPr lang="fr-FR" dirty="0" err="1" smtClean="0"/>
              <a:t>activities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077703"/>
          </a:xfrm>
        </p:spPr>
        <p:txBody>
          <a:bodyPr/>
          <a:lstStyle/>
          <a:p>
            <a:r>
              <a:rPr lang="en-US" sz="2300" b="0" i="1" dirty="0"/>
              <a:t>Customer communication</a:t>
            </a:r>
            <a:r>
              <a:rPr lang="en-US" sz="2300" b="0" dirty="0"/>
              <a:t>—tasks required to establish effective </a:t>
            </a:r>
            <a:r>
              <a:rPr lang="en-US" sz="2300" b="0" dirty="0" smtClean="0"/>
              <a:t>requirements elicitation </a:t>
            </a:r>
            <a:r>
              <a:rPr lang="en-US" sz="2300" b="0" dirty="0"/>
              <a:t>between developer and customer.</a:t>
            </a:r>
          </a:p>
          <a:p>
            <a:r>
              <a:rPr lang="en-US" sz="2300" b="0" i="1" dirty="0" smtClean="0"/>
              <a:t>Planning</a:t>
            </a:r>
            <a:r>
              <a:rPr lang="en-US" sz="2300" b="0" dirty="0" smtClean="0"/>
              <a:t>—tasks </a:t>
            </a:r>
            <a:r>
              <a:rPr lang="en-US" sz="2300" b="0" dirty="0"/>
              <a:t>required to define resources, timelines, and other </a:t>
            </a:r>
            <a:r>
              <a:rPr lang="en-US" sz="2300" b="0" dirty="0" smtClean="0"/>
              <a:t>project related information</a:t>
            </a:r>
            <a:r>
              <a:rPr lang="en-US" sz="2300" b="0" dirty="0"/>
              <a:t>.</a:t>
            </a:r>
          </a:p>
          <a:p>
            <a:r>
              <a:rPr lang="en-US" sz="2300" b="0" i="1" dirty="0" smtClean="0"/>
              <a:t>Risk </a:t>
            </a:r>
            <a:r>
              <a:rPr lang="en-US" sz="2300" b="0" i="1" dirty="0"/>
              <a:t>analysis</a:t>
            </a:r>
            <a:r>
              <a:rPr lang="en-US" sz="2300" b="0" dirty="0"/>
              <a:t>—tasks required to assess both technical and management risks.</a:t>
            </a:r>
          </a:p>
          <a:p>
            <a:r>
              <a:rPr lang="en-US" sz="2300" b="0" i="1" dirty="0" smtClean="0"/>
              <a:t>Engineering</a:t>
            </a:r>
            <a:r>
              <a:rPr lang="en-US" sz="2300" b="0" dirty="0" smtClean="0"/>
              <a:t>—tasks </a:t>
            </a:r>
            <a:r>
              <a:rPr lang="en-US" sz="2300" b="0" dirty="0"/>
              <a:t>required to build one or more representations of </a:t>
            </a:r>
            <a:r>
              <a:rPr lang="en-US" sz="2300" b="0" dirty="0" smtClean="0"/>
              <a:t>the application</a:t>
            </a:r>
            <a:r>
              <a:rPr lang="en-US" sz="2300" b="0" dirty="0"/>
              <a:t>.</a:t>
            </a:r>
          </a:p>
          <a:p>
            <a:r>
              <a:rPr lang="en-US" sz="2300" b="0" i="1" dirty="0" smtClean="0"/>
              <a:t>Construction </a:t>
            </a:r>
            <a:r>
              <a:rPr lang="en-US" sz="2300" b="0" i="1" dirty="0"/>
              <a:t>and release</a:t>
            </a:r>
            <a:r>
              <a:rPr lang="en-US" sz="2300" b="0" dirty="0"/>
              <a:t>—tasks required to construct, test, install, and </a:t>
            </a:r>
            <a:r>
              <a:rPr lang="en-US" sz="2300" b="0" dirty="0" smtClean="0"/>
              <a:t>provide user </a:t>
            </a:r>
            <a:r>
              <a:rPr lang="en-US" sz="2300" b="0" dirty="0"/>
              <a:t>support (e.g., documentation and training).</a:t>
            </a:r>
          </a:p>
          <a:p>
            <a:r>
              <a:rPr lang="en-US" sz="2300" b="0" i="1" dirty="0" smtClean="0"/>
              <a:t>Customer </a:t>
            </a:r>
            <a:r>
              <a:rPr lang="en-US" sz="2300" b="0" i="1" dirty="0"/>
              <a:t>evaluation</a:t>
            </a:r>
            <a:r>
              <a:rPr lang="en-US" sz="2300" b="0" dirty="0"/>
              <a:t>—tasks required to obtain customer feedback based </a:t>
            </a:r>
            <a:r>
              <a:rPr lang="en-US" sz="2300" b="0" dirty="0" smtClean="0"/>
              <a:t>on evaluation </a:t>
            </a:r>
            <a:r>
              <a:rPr lang="en-US" sz="2300" b="0" dirty="0"/>
              <a:t>of the software representations created during the </a:t>
            </a:r>
            <a:r>
              <a:rPr lang="en-US" sz="2300" b="0" dirty="0" smtClean="0"/>
              <a:t>engineering activity </a:t>
            </a:r>
            <a:r>
              <a:rPr lang="en-US" sz="2300" b="0" dirty="0"/>
              <a:t>and implemented during the construction activity.</a:t>
            </a:r>
            <a:endParaRPr lang="en-US" sz="2300" dirty="0" smtClean="0"/>
          </a:p>
          <a:p>
            <a:pPr marL="442912" lvl="1" indent="0" defTabSz="457200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300" dirty="0"/>
          </a:p>
          <a:p>
            <a:pPr marL="442912" lvl="1" indent="0" defTabSz="457200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300" dirty="0"/>
          </a:p>
          <a:p>
            <a:pPr marL="0" indent="0">
              <a:buNone/>
            </a:pPr>
            <a:endParaRPr lang="en-US" sz="23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5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8253781" cy="822305"/>
          </a:xfrm>
        </p:spPr>
        <p:txBody>
          <a:bodyPr/>
          <a:lstStyle/>
          <a:p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go </a:t>
            </a:r>
            <a:r>
              <a:rPr lang="fr-FR" dirty="0" err="1" smtClean="0"/>
              <a:t>wrong</a:t>
            </a:r>
            <a:r>
              <a:rPr lang="fr-FR" dirty="0" smtClean="0"/>
              <a:t> in a </a:t>
            </a:r>
            <a:r>
              <a:rPr lang="fr-FR" dirty="0" err="1" smtClean="0"/>
              <a:t>project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284714" y="1329846"/>
            <a:ext cx="8402086" cy="507770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1. </a:t>
            </a:r>
            <a:r>
              <a:rPr lang="en-US" sz="2400" b="0" dirty="0"/>
              <a:t>Software people don’t understand their customer’s needs.</a:t>
            </a:r>
          </a:p>
          <a:p>
            <a:pPr marL="0" indent="0">
              <a:buNone/>
            </a:pPr>
            <a:r>
              <a:rPr lang="en-US" sz="2400" dirty="0"/>
              <a:t>2. </a:t>
            </a:r>
            <a:r>
              <a:rPr lang="en-US" sz="2400" b="0" dirty="0"/>
              <a:t>The product scope is poorly defined.</a:t>
            </a:r>
          </a:p>
          <a:p>
            <a:pPr marL="0" indent="0">
              <a:buNone/>
            </a:pPr>
            <a:r>
              <a:rPr lang="en-US" sz="2400" dirty="0"/>
              <a:t>3. </a:t>
            </a:r>
            <a:r>
              <a:rPr lang="en-US" sz="2400" b="0" dirty="0"/>
              <a:t>Changes are managed poorly</a:t>
            </a:r>
            <a:r>
              <a:rPr lang="en-US" sz="2400" b="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4. </a:t>
            </a:r>
            <a:r>
              <a:rPr lang="en-US" sz="2400" b="0" dirty="0"/>
              <a:t>The chosen technology changes.</a:t>
            </a:r>
          </a:p>
          <a:p>
            <a:pPr marL="0" indent="0">
              <a:buNone/>
            </a:pPr>
            <a:r>
              <a:rPr lang="en-US" sz="2400" dirty="0"/>
              <a:t>5. </a:t>
            </a:r>
            <a:r>
              <a:rPr lang="en-US" sz="2400" b="0" dirty="0"/>
              <a:t>Business needs change [or are ill-defined].</a:t>
            </a:r>
          </a:p>
          <a:p>
            <a:pPr marL="0" indent="0">
              <a:buNone/>
            </a:pPr>
            <a:r>
              <a:rPr lang="en-US" sz="2400" dirty="0"/>
              <a:t>6. </a:t>
            </a:r>
            <a:r>
              <a:rPr lang="en-US" sz="2400" b="0" dirty="0"/>
              <a:t>Deadlines are unrealistic.</a:t>
            </a:r>
          </a:p>
          <a:p>
            <a:pPr marL="0" indent="0">
              <a:buNone/>
            </a:pPr>
            <a:r>
              <a:rPr lang="en-US" sz="2400" dirty="0"/>
              <a:t>7. </a:t>
            </a:r>
            <a:r>
              <a:rPr lang="en-US" sz="2400" b="0" dirty="0"/>
              <a:t>Users are resistant.</a:t>
            </a:r>
          </a:p>
          <a:p>
            <a:pPr marL="0" indent="0">
              <a:buNone/>
            </a:pPr>
            <a:r>
              <a:rPr lang="en-US" sz="2400" dirty="0"/>
              <a:t>8. </a:t>
            </a:r>
            <a:r>
              <a:rPr lang="en-US" sz="2400" b="0" dirty="0"/>
              <a:t>Sponsorship is lost [or was never properly obtained].</a:t>
            </a:r>
          </a:p>
          <a:p>
            <a:pPr marL="0" indent="0">
              <a:buNone/>
            </a:pPr>
            <a:r>
              <a:rPr lang="en-US" sz="2400" dirty="0"/>
              <a:t>9. </a:t>
            </a:r>
            <a:r>
              <a:rPr lang="en-US" sz="2400" b="0" dirty="0"/>
              <a:t>The project team lacks people with appropriate skills.</a:t>
            </a:r>
          </a:p>
          <a:p>
            <a:pPr marL="0" indent="0">
              <a:buNone/>
            </a:pPr>
            <a:r>
              <a:rPr lang="en-US" sz="2400" dirty="0"/>
              <a:t>10. </a:t>
            </a:r>
            <a:r>
              <a:rPr lang="en-US" sz="2400" b="0" dirty="0"/>
              <a:t>Managers [and practitioners] avoid best practices and lessons learned.</a:t>
            </a:r>
            <a:endParaRPr lang="en-US" sz="2400" dirty="0" smtClean="0"/>
          </a:p>
          <a:p>
            <a:pPr marL="0" indent="0" defTabSz="457200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 smtClean="0"/>
          </a:p>
          <a:p>
            <a:pPr marL="0" indent="0" defTabSz="457200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/>
          </a:p>
          <a:p>
            <a:pPr marL="442912" lvl="1" indent="0" defTabSz="457200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/>
          </a:p>
          <a:p>
            <a:pPr marL="442912" lvl="1" indent="0" defTabSz="457200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2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4241360" cy="822305"/>
          </a:xfrm>
        </p:spPr>
        <p:txBody>
          <a:bodyPr/>
          <a:lstStyle/>
          <a:p>
            <a:r>
              <a:rPr lang="fr-FR" dirty="0" smtClean="0"/>
              <a:t> W</a:t>
            </a:r>
            <a:r>
              <a:rPr lang="fr-FR" baseline="30000" dirty="0" smtClean="0"/>
              <a:t>5</a:t>
            </a:r>
            <a:r>
              <a:rPr lang="fr-FR" dirty="0" smtClean="0"/>
              <a:t>HH </a:t>
            </a:r>
            <a:r>
              <a:rPr lang="fr-FR" dirty="0" err="1" smtClean="0"/>
              <a:t>principle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0777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/>
              <a:t>W</a:t>
            </a:r>
            <a:r>
              <a:rPr lang="en-US" sz="2400" dirty="0"/>
              <a:t>hy is the system being developed?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W</a:t>
            </a:r>
            <a:r>
              <a:rPr lang="en-US" sz="2400" dirty="0" smtClean="0"/>
              <a:t>hat </a:t>
            </a:r>
            <a:r>
              <a:rPr lang="en-US" sz="2400" dirty="0"/>
              <a:t>will be done, by </a:t>
            </a:r>
            <a:r>
              <a:rPr lang="en-US" sz="3200" dirty="0" smtClean="0"/>
              <a:t>W</a:t>
            </a:r>
            <a:r>
              <a:rPr lang="en-US" sz="2400" dirty="0" smtClean="0"/>
              <a:t>hen</a:t>
            </a:r>
            <a:r>
              <a:rPr lang="en-US" sz="2400" dirty="0"/>
              <a:t>?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W</a:t>
            </a:r>
            <a:r>
              <a:rPr lang="en-US" sz="2400" dirty="0" smtClean="0"/>
              <a:t>ho </a:t>
            </a:r>
            <a:r>
              <a:rPr lang="en-US" sz="2400" dirty="0"/>
              <a:t>is responsible for a function?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W</a:t>
            </a:r>
            <a:r>
              <a:rPr lang="en-US" sz="2400" dirty="0" smtClean="0"/>
              <a:t>here </a:t>
            </a:r>
            <a:r>
              <a:rPr lang="en-US" sz="2400" dirty="0"/>
              <a:t>are they organizationally located?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H</a:t>
            </a:r>
            <a:r>
              <a:rPr lang="en-US" sz="2400" dirty="0" smtClean="0"/>
              <a:t>ow </a:t>
            </a:r>
            <a:r>
              <a:rPr lang="en-US" sz="2400" dirty="0"/>
              <a:t>will the job be done technically and managerially?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H</a:t>
            </a:r>
            <a:r>
              <a:rPr lang="en-US" sz="2400" dirty="0" smtClean="0"/>
              <a:t>ow </a:t>
            </a:r>
            <a:r>
              <a:rPr lang="en-US" sz="2400" dirty="0"/>
              <a:t>much of each resource is needed</a:t>
            </a:r>
            <a:r>
              <a:rPr lang="en-US" sz="2400" dirty="0" smtClean="0"/>
              <a:t>?</a:t>
            </a:r>
            <a:endParaRPr lang="en-US" sz="2300" dirty="0"/>
          </a:p>
          <a:p>
            <a:pPr marL="0" indent="0">
              <a:buNone/>
            </a:pPr>
            <a:endParaRPr lang="en-US" sz="23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8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2566326" cy="822305"/>
          </a:xfrm>
        </p:spPr>
        <p:txBody>
          <a:bodyPr/>
          <a:lstStyle/>
          <a:p>
            <a:r>
              <a:rPr lang="fr-FR" dirty="0" smtClean="0"/>
              <a:t> Content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077703"/>
          </a:xfrm>
        </p:spPr>
        <p:txBody>
          <a:bodyPr/>
          <a:lstStyle/>
          <a:p>
            <a:pPr marL="0" indent="0" algn="ctr">
              <a:buNone/>
            </a:pPr>
            <a:r>
              <a:rPr lang="en-US" sz="8800" dirty="0" smtClean="0"/>
              <a:t>Part II</a:t>
            </a:r>
            <a:endParaRPr lang="en-US" sz="7200" dirty="0" smtClean="0"/>
          </a:p>
          <a:p>
            <a:pPr marL="0" indent="0" algn="ctr">
              <a:buNone/>
            </a:pPr>
            <a:r>
              <a:rPr lang="en-US" sz="7200" dirty="0" smtClean="0"/>
              <a:t>Measures, metrics, and Indicators</a:t>
            </a:r>
            <a:endParaRPr lang="en-US" sz="7200" dirty="0"/>
          </a:p>
          <a:p>
            <a:pPr marL="0" indent="0" algn="ctr">
              <a:buNone/>
            </a:pPr>
            <a:endParaRPr lang="it-IT" dirty="0" smtClean="0"/>
          </a:p>
          <a:p>
            <a:pPr marL="0" indent="0" algn="ctr" defTabSz="457200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900" dirty="0" smtClean="0">
              <a:ea typeface="+mn-ea"/>
              <a:cs typeface="+mn-cs"/>
            </a:endParaRPr>
          </a:p>
          <a:p>
            <a:pPr marL="0" indent="0" algn="ctr" defTabSz="457200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marL="0" indent="0" algn="ctr" defTabSz="457200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lvl="1" algn="ctr" defTabSz="457200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lvl="1" algn="ctr" defTabSz="457200">
              <a:lnSpc>
                <a:spcPct val="9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7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4380726" cy="822305"/>
          </a:xfrm>
        </p:spPr>
        <p:txBody>
          <a:bodyPr/>
          <a:lstStyle/>
          <a:p>
            <a:r>
              <a:rPr lang="fr-FR" dirty="0" smtClean="0"/>
              <a:t> </a:t>
            </a:r>
            <a:r>
              <a:rPr lang="fr-FR" dirty="0" err="1" smtClean="0"/>
              <a:t>Sate</a:t>
            </a:r>
            <a:r>
              <a:rPr lang="fr-FR" dirty="0" smtClean="0"/>
              <a:t> of </a:t>
            </a:r>
            <a:r>
              <a:rPr lang="fr-FR" dirty="0" err="1" smtClean="0"/>
              <a:t>problem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077703"/>
          </a:xfrm>
        </p:spPr>
        <p:txBody>
          <a:bodyPr/>
          <a:lstStyle/>
          <a:p>
            <a:pPr marL="0" indent="0">
              <a:buNone/>
            </a:pPr>
            <a:endParaRPr lang="en-US" sz="2300" dirty="0" smtClean="0"/>
          </a:p>
          <a:p>
            <a:pPr marL="0" indent="0">
              <a:buNone/>
            </a:pPr>
            <a:r>
              <a:rPr lang="en-US" sz="2400" b="0" dirty="0" smtClean="0"/>
              <a:t>“</a:t>
            </a:r>
            <a:r>
              <a:rPr lang="en-US" sz="2400" b="0" i="1" dirty="0" smtClean="0"/>
              <a:t>When </a:t>
            </a:r>
            <a:r>
              <a:rPr lang="en-US" sz="2400" b="0" i="1" dirty="0"/>
              <a:t>you can measure what you are speaking about and </a:t>
            </a:r>
            <a:r>
              <a:rPr lang="en-US" sz="2400" b="0" i="1" dirty="0" smtClean="0"/>
              <a:t>express it </a:t>
            </a:r>
            <a:r>
              <a:rPr lang="en-US" sz="2400" b="0" i="1" dirty="0"/>
              <a:t>in numbers, </a:t>
            </a:r>
            <a:r>
              <a:rPr lang="en-US" sz="2400" b="0" i="1" dirty="0" smtClean="0"/>
              <a:t>you know </a:t>
            </a:r>
            <a:r>
              <a:rPr lang="en-US" sz="2400" b="0" i="1" dirty="0"/>
              <a:t>something about it; but when you cannot measure, when you cannot </a:t>
            </a:r>
            <a:r>
              <a:rPr lang="en-US" sz="2400" b="0" i="1" dirty="0" smtClean="0"/>
              <a:t>express it </a:t>
            </a:r>
            <a:r>
              <a:rPr lang="en-US" sz="2400" b="0" i="1" dirty="0"/>
              <a:t>in numbers, your knowledge is of a </a:t>
            </a:r>
            <a:r>
              <a:rPr lang="en-US" sz="2400" b="0" i="1" dirty="0" smtClean="0"/>
              <a:t>meager (</a:t>
            </a:r>
            <a:r>
              <a:rPr lang="en-US" sz="2400" b="0" i="1" dirty="0" err="1" smtClean="0"/>
              <a:t>ít</a:t>
            </a:r>
            <a:r>
              <a:rPr lang="en-US" sz="2400" b="0" i="1" dirty="0" smtClean="0"/>
              <a:t> </a:t>
            </a:r>
            <a:r>
              <a:rPr lang="en-US" sz="2400" b="0" i="1" dirty="0" err="1" smtClean="0"/>
              <a:t>ỏi</a:t>
            </a:r>
            <a:r>
              <a:rPr lang="en-US" sz="2400" b="0" i="1" dirty="0" smtClean="0"/>
              <a:t>) </a:t>
            </a:r>
            <a:r>
              <a:rPr lang="en-US" sz="2400" b="0" i="1" dirty="0"/>
              <a:t>and unsatisfactory kind: it may be </a:t>
            </a:r>
            <a:r>
              <a:rPr lang="en-US" sz="2400" b="0" i="1" dirty="0" smtClean="0"/>
              <a:t>the beginning </a:t>
            </a:r>
            <a:r>
              <a:rPr lang="en-US" sz="2400" b="0" i="1" dirty="0"/>
              <a:t>of knowledge, but you have scarcely, in your thoughts, advanced to </a:t>
            </a:r>
            <a:r>
              <a:rPr lang="en-US" sz="2400" b="0" i="1" dirty="0" smtClean="0"/>
              <a:t>the stage </a:t>
            </a:r>
            <a:r>
              <a:rPr lang="en-US" sz="2400" b="0" i="1" dirty="0"/>
              <a:t>of a science</a:t>
            </a:r>
            <a:r>
              <a:rPr lang="en-US" sz="2400" b="0" i="1" dirty="0" smtClean="0"/>
              <a:t>.”</a:t>
            </a:r>
          </a:p>
          <a:p>
            <a:pPr marL="0" indent="0">
              <a:buNone/>
            </a:pPr>
            <a:endParaRPr lang="en-US" sz="2400" b="0" i="1" dirty="0"/>
          </a:p>
          <a:p>
            <a:pPr marL="0" indent="0">
              <a:buNone/>
            </a:pPr>
            <a:r>
              <a:rPr lang="en-US" sz="2400" b="0" dirty="0" smtClean="0"/>
              <a:t>[Lord Kevin]</a:t>
            </a:r>
            <a:endParaRPr lang="en-US" sz="23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4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8113571" cy="822305"/>
          </a:xfrm>
        </p:spPr>
        <p:txBody>
          <a:bodyPr/>
          <a:lstStyle/>
          <a:p>
            <a:r>
              <a:rPr lang="fr-FR" dirty="0" smtClean="0"/>
              <a:t> Goals of software </a:t>
            </a:r>
            <a:r>
              <a:rPr lang="fr-FR" dirty="0" err="1" smtClean="0"/>
              <a:t>measurement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105400"/>
          </a:xfrm>
        </p:spPr>
        <p:txBody>
          <a:bodyPr/>
          <a:lstStyle/>
          <a:p>
            <a:r>
              <a:rPr lang="en-US" sz="2400" b="0" dirty="0"/>
              <a:t>to assist in estimation, quality control, productivity </a:t>
            </a:r>
            <a:r>
              <a:rPr lang="en-US" sz="2400" b="0" dirty="0" smtClean="0"/>
              <a:t>assessment, and </a:t>
            </a:r>
            <a:r>
              <a:rPr lang="en-US" sz="2400" b="0" dirty="0"/>
              <a:t>project </a:t>
            </a:r>
            <a:r>
              <a:rPr lang="en-US" sz="2400" b="0" dirty="0" smtClean="0"/>
              <a:t>control</a:t>
            </a:r>
          </a:p>
          <a:p>
            <a:pPr marL="0" indent="0">
              <a:buNone/>
            </a:pPr>
            <a:endParaRPr lang="en-US" sz="2400" b="0" dirty="0" smtClean="0"/>
          </a:p>
          <a:p>
            <a:r>
              <a:rPr lang="en-US" sz="2400" b="0" dirty="0" smtClean="0"/>
              <a:t>can </a:t>
            </a:r>
            <a:r>
              <a:rPr lang="en-US" sz="2400" b="0" dirty="0"/>
              <a:t>be used by software </a:t>
            </a:r>
            <a:r>
              <a:rPr lang="en-US" sz="2400" b="0" dirty="0" smtClean="0"/>
              <a:t>engineers to </a:t>
            </a:r>
            <a:r>
              <a:rPr lang="en-US" sz="2400" b="0" dirty="0"/>
              <a:t>help assess the quality of technical work products and to assist </a:t>
            </a:r>
            <a:r>
              <a:rPr lang="en-US" sz="2400" b="0" dirty="0" smtClean="0"/>
              <a:t>in tactical </a:t>
            </a:r>
            <a:r>
              <a:rPr lang="en-US" sz="2400" b="0" dirty="0"/>
              <a:t>decision making as a project </a:t>
            </a:r>
            <a:r>
              <a:rPr lang="en-US" sz="2400" b="0" dirty="0" smtClean="0"/>
              <a:t>proceeds</a:t>
            </a:r>
            <a:endParaRPr lang="en-US" sz="23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0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2956674" cy="822305"/>
          </a:xfrm>
        </p:spPr>
        <p:txBody>
          <a:bodyPr/>
          <a:lstStyle/>
          <a:p>
            <a:r>
              <a:rPr lang="fr-FR" dirty="0" smtClean="0"/>
              <a:t> Concepts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105400"/>
          </a:xfrm>
        </p:spPr>
        <p:txBody>
          <a:bodyPr/>
          <a:lstStyle/>
          <a:p>
            <a:r>
              <a:rPr lang="en-US" sz="2400" b="0" dirty="0"/>
              <a:t>A</a:t>
            </a:r>
            <a:r>
              <a:rPr lang="en-US" sz="2400" b="0" dirty="0" smtClean="0"/>
              <a:t> </a:t>
            </a:r>
            <a:r>
              <a:rPr lang="en-US" sz="2400" b="0" i="1" dirty="0"/>
              <a:t>measure</a:t>
            </a:r>
            <a:r>
              <a:rPr lang="en-US" sz="2400" b="0" dirty="0"/>
              <a:t> provides a quantitative </a:t>
            </a:r>
            <a:r>
              <a:rPr lang="en-US" sz="2400" b="0" dirty="0" smtClean="0"/>
              <a:t>indication of </a:t>
            </a:r>
            <a:r>
              <a:rPr lang="en-US" sz="2400" b="0" dirty="0"/>
              <a:t>the extent, amount, dimension, capacity, or size of some attribute of a </a:t>
            </a:r>
            <a:r>
              <a:rPr lang="en-US" sz="2400" b="0" dirty="0" smtClean="0"/>
              <a:t>product or process</a:t>
            </a:r>
          </a:p>
          <a:p>
            <a:r>
              <a:rPr lang="en-US" sz="2400" b="0" i="1" dirty="0" smtClean="0"/>
              <a:t>Measurement</a:t>
            </a:r>
            <a:r>
              <a:rPr lang="en-US" sz="2400" b="0" dirty="0" smtClean="0"/>
              <a:t> is the act of determining a measure </a:t>
            </a:r>
          </a:p>
          <a:p>
            <a:r>
              <a:rPr lang="en-US" sz="2400" b="0" i="1" dirty="0" smtClean="0"/>
              <a:t>Metric</a:t>
            </a:r>
            <a:r>
              <a:rPr lang="en-US" sz="2400" b="0" dirty="0" smtClean="0"/>
              <a:t> is a </a:t>
            </a:r>
            <a:r>
              <a:rPr lang="en-US" sz="2400" b="0" dirty="0"/>
              <a:t>quantitative </a:t>
            </a:r>
            <a:r>
              <a:rPr lang="en-US" sz="2400" b="0" dirty="0" smtClean="0"/>
              <a:t>measure of </a:t>
            </a:r>
            <a:r>
              <a:rPr lang="en-US" sz="2400" b="0" dirty="0"/>
              <a:t>the degree to which a system, component, or process possesses a </a:t>
            </a:r>
            <a:r>
              <a:rPr lang="en-US" sz="2400" b="0" dirty="0" smtClean="0"/>
              <a:t>given attribute [IEEE93,</a:t>
            </a:r>
            <a:r>
              <a:rPr lang="en-US" sz="2400" b="0" i="1" dirty="0" smtClean="0"/>
              <a:t> Standard Glossary </a:t>
            </a:r>
            <a:r>
              <a:rPr lang="en-US" sz="2400" b="0" i="1" dirty="0"/>
              <a:t>of Software Engineering </a:t>
            </a:r>
            <a:r>
              <a:rPr lang="en-US" sz="2400" b="0" i="1" dirty="0" smtClean="0"/>
              <a:t>Terms</a:t>
            </a:r>
            <a:r>
              <a:rPr lang="en-US" sz="2400" b="0" dirty="0" smtClean="0"/>
              <a:t>]</a:t>
            </a:r>
          </a:p>
          <a:p>
            <a:r>
              <a:rPr lang="en-US" sz="2400" b="0" dirty="0"/>
              <a:t>A software </a:t>
            </a:r>
            <a:r>
              <a:rPr lang="en-US" sz="2400" b="0" i="1" dirty="0"/>
              <a:t>metric</a:t>
            </a:r>
            <a:r>
              <a:rPr lang="en-US" sz="2400" b="0" dirty="0"/>
              <a:t> relates the individual measures in some way </a:t>
            </a:r>
            <a:r>
              <a:rPr lang="en-US" sz="2400" b="0" dirty="0" smtClean="0"/>
              <a:t>(</a:t>
            </a:r>
            <a:r>
              <a:rPr lang="en-US" sz="2400" b="0" dirty="0"/>
              <a:t>process, </a:t>
            </a:r>
            <a:r>
              <a:rPr lang="en-US" sz="2400" b="0" dirty="0" smtClean="0"/>
              <a:t>project, and </a:t>
            </a:r>
            <a:r>
              <a:rPr lang="en-US" sz="2400" b="0" dirty="0"/>
              <a:t>product metrics</a:t>
            </a:r>
            <a:r>
              <a:rPr lang="en-US" sz="2400" b="0" dirty="0" smtClean="0"/>
              <a:t>)</a:t>
            </a:r>
          </a:p>
          <a:p>
            <a:r>
              <a:rPr lang="en-US" sz="2400" b="0" dirty="0"/>
              <a:t>An </a:t>
            </a:r>
            <a:r>
              <a:rPr lang="en-US" sz="2400" b="0" i="1" dirty="0"/>
              <a:t>indicator </a:t>
            </a:r>
            <a:r>
              <a:rPr lang="en-US" sz="2400" b="0" dirty="0"/>
              <a:t>is a metric or combination of metrics that provide </a:t>
            </a:r>
            <a:r>
              <a:rPr lang="en-US" sz="2400" b="0" dirty="0" smtClean="0"/>
              <a:t>insight into </a:t>
            </a:r>
            <a:r>
              <a:rPr lang="en-US" sz="2400" b="0" dirty="0"/>
              <a:t>the software process, a software project, or the product itself</a:t>
            </a:r>
            <a:endParaRPr lang="en-US" sz="2400" b="0" dirty="0" smtClean="0"/>
          </a:p>
          <a:p>
            <a:endParaRPr lang="en-US" sz="23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0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6055278" cy="822305"/>
          </a:xfrm>
        </p:spPr>
        <p:txBody>
          <a:bodyPr/>
          <a:lstStyle/>
          <a:p>
            <a:r>
              <a:rPr lang="fr-FR" dirty="0" smtClean="0"/>
              <a:t> Software </a:t>
            </a:r>
            <a:r>
              <a:rPr lang="fr-FR" dirty="0" err="1" smtClean="0"/>
              <a:t>Measurement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105400"/>
          </a:xfrm>
        </p:spPr>
        <p:txBody>
          <a:bodyPr/>
          <a:lstStyle/>
          <a:p>
            <a:r>
              <a:rPr lang="en-US" sz="3200" b="0" dirty="0"/>
              <a:t>D</a:t>
            </a:r>
            <a:r>
              <a:rPr lang="en-US" sz="3200" b="0" dirty="0" smtClean="0"/>
              <a:t>irect measures</a:t>
            </a:r>
          </a:p>
          <a:p>
            <a:pPr lvl="1"/>
            <a:r>
              <a:rPr lang="en-US" sz="2400" b="0" dirty="0" smtClean="0"/>
              <a:t>include </a:t>
            </a:r>
            <a:r>
              <a:rPr lang="en-US" sz="2400" b="0" dirty="0"/>
              <a:t>cost and effort applied.</a:t>
            </a:r>
          </a:p>
          <a:p>
            <a:pPr lvl="1"/>
            <a:r>
              <a:rPr lang="en-US" sz="2400" b="0" dirty="0" smtClean="0"/>
              <a:t>include </a:t>
            </a:r>
            <a:r>
              <a:rPr lang="en-US" sz="2400" b="0" dirty="0"/>
              <a:t>lines of code (LOC) produced, execution </a:t>
            </a:r>
            <a:r>
              <a:rPr lang="en-US" sz="2400" b="0" dirty="0" smtClean="0"/>
              <a:t>speed,	memory </a:t>
            </a:r>
            <a:r>
              <a:rPr lang="en-US" sz="2400" b="0" dirty="0"/>
              <a:t>size, and defects reported over some set period of time</a:t>
            </a:r>
            <a:r>
              <a:rPr lang="en-US" sz="2400" b="0" dirty="0" smtClean="0"/>
              <a:t>.</a:t>
            </a:r>
          </a:p>
          <a:p>
            <a:r>
              <a:rPr lang="en-US" sz="3200" b="0" dirty="0" smtClean="0"/>
              <a:t>Indirect </a:t>
            </a:r>
            <a:r>
              <a:rPr lang="en-US" sz="3200" b="0" dirty="0"/>
              <a:t>measures </a:t>
            </a:r>
            <a:endParaRPr lang="en-US" sz="3200" b="0" dirty="0" smtClean="0"/>
          </a:p>
          <a:p>
            <a:pPr lvl="1"/>
            <a:r>
              <a:rPr lang="en-US" sz="2400" b="0" dirty="0" smtClean="0"/>
              <a:t>include </a:t>
            </a:r>
            <a:r>
              <a:rPr lang="en-US" sz="2400" b="0" dirty="0"/>
              <a:t>functionality, quality, complexity, efficiency, reliability, </a:t>
            </a:r>
            <a:r>
              <a:rPr lang="en-US" sz="2400" b="0" dirty="0" smtClean="0"/>
              <a:t>maintainability, and </a:t>
            </a:r>
            <a:r>
              <a:rPr lang="en-US" sz="2400" b="0" dirty="0"/>
              <a:t>many other "–abilities</a:t>
            </a:r>
            <a:r>
              <a:rPr lang="en-US" sz="2400" b="0" dirty="0" smtClean="0"/>
              <a:t>"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4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5997003" cy="822305"/>
          </a:xfrm>
        </p:spPr>
        <p:txBody>
          <a:bodyPr/>
          <a:lstStyle/>
          <a:p>
            <a:r>
              <a:rPr lang="fr-FR" dirty="0" smtClean="0"/>
              <a:t> </a:t>
            </a:r>
            <a:r>
              <a:rPr lang="fr-FR" dirty="0" err="1" smtClean="0"/>
              <a:t>Sized-Oriented</a:t>
            </a:r>
            <a:r>
              <a:rPr lang="fr-FR" dirty="0" smtClean="0"/>
              <a:t> </a:t>
            </a:r>
            <a:r>
              <a:rPr lang="fr-FR" dirty="0" err="1" smtClean="0"/>
              <a:t>Metrics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105400"/>
          </a:xfrm>
        </p:spPr>
        <p:txBody>
          <a:bodyPr/>
          <a:lstStyle/>
          <a:p>
            <a:r>
              <a:rPr lang="en-US" sz="2800" b="0" dirty="0"/>
              <a:t>Size-oriented software metrics are </a:t>
            </a:r>
            <a:r>
              <a:rPr lang="en-US" sz="2800" b="0" dirty="0" smtClean="0"/>
              <a:t>derived </a:t>
            </a:r>
            <a:r>
              <a:rPr lang="en-US" sz="2800" b="0" dirty="0"/>
              <a:t>by considering the </a:t>
            </a:r>
            <a:r>
              <a:rPr lang="en-US" sz="2800" b="0" i="1" dirty="0">
                <a:solidFill>
                  <a:srgbClr val="FF0000"/>
                </a:solidFill>
              </a:rPr>
              <a:t>size</a:t>
            </a:r>
            <a:r>
              <a:rPr lang="en-US" sz="2800" b="0" i="1" dirty="0"/>
              <a:t> </a:t>
            </a:r>
            <a:r>
              <a:rPr lang="en-US" sz="2800" b="0" dirty="0"/>
              <a:t>of the software that has been </a:t>
            </a:r>
            <a:r>
              <a:rPr lang="en-US" sz="2800" b="0" dirty="0" smtClean="0"/>
              <a:t>produced</a:t>
            </a:r>
          </a:p>
          <a:p>
            <a:endParaRPr lang="en-US" sz="2400" b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9" y="2438401"/>
            <a:ext cx="77533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40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5997003" cy="822305"/>
          </a:xfrm>
        </p:spPr>
        <p:txBody>
          <a:bodyPr/>
          <a:lstStyle/>
          <a:p>
            <a:r>
              <a:rPr lang="fr-FR" dirty="0" smtClean="0"/>
              <a:t> </a:t>
            </a:r>
            <a:r>
              <a:rPr lang="fr-FR" dirty="0" err="1" smtClean="0"/>
              <a:t>Sized-Oriented</a:t>
            </a:r>
            <a:r>
              <a:rPr lang="fr-FR" dirty="0" smtClean="0"/>
              <a:t> </a:t>
            </a:r>
            <a:r>
              <a:rPr lang="fr-FR" dirty="0" err="1" smtClean="0"/>
              <a:t>Metrics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105400"/>
          </a:xfrm>
        </p:spPr>
        <p:txBody>
          <a:bodyPr/>
          <a:lstStyle/>
          <a:p>
            <a:r>
              <a:rPr lang="en-US" sz="2800" b="0" dirty="0"/>
              <a:t>Errors per KLOC (thousand lines of code).</a:t>
            </a:r>
          </a:p>
          <a:p>
            <a:r>
              <a:rPr lang="en-US" sz="2800" b="0" dirty="0" smtClean="0"/>
              <a:t>Defects </a:t>
            </a:r>
            <a:r>
              <a:rPr lang="en-US" sz="2800" b="0" dirty="0"/>
              <a:t>per KLOC.</a:t>
            </a:r>
          </a:p>
          <a:p>
            <a:r>
              <a:rPr lang="en-US" sz="2800" b="0" dirty="0" smtClean="0"/>
              <a:t>$ </a:t>
            </a:r>
            <a:r>
              <a:rPr lang="en-US" sz="2800" b="0" dirty="0"/>
              <a:t>per LOC.</a:t>
            </a:r>
          </a:p>
          <a:p>
            <a:r>
              <a:rPr lang="en-US" sz="2800" b="0" dirty="0" smtClean="0"/>
              <a:t>Page </a:t>
            </a:r>
            <a:r>
              <a:rPr lang="en-US" sz="2800" b="0" dirty="0"/>
              <a:t>of documentation per KLOC.</a:t>
            </a:r>
          </a:p>
          <a:p>
            <a:r>
              <a:rPr lang="en-US" sz="2800" b="0" smtClean="0"/>
              <a:t>Efforts </a:t>
            </a:r>
            <a:r>
              <a:rPr lang="en-US" sz="2800" b="0" dirty="0"/>
              <a:t>per person-month.</a:t>
            </a:r>
          </a:p>
          <a:p>
            <a:r>
              <a:rPr lang="en-US" sz="2800" b="0" dirty="0" smtClean="0"/>
              <a:t>LOC </a:t>
            </a:r>
            <a:r>
              <a:rPr lang="en-US" sz="2800" b="0" dirty="0"/>
              <a:t>per person-month.</a:t>
            </a:r>
          </a:p>
          <a:p>
            <a:r>
              <a:rPr lang="en-US" sz="2800" b="0" dirty="0" smtClean="0"/>
              <a:t>$ </a:t>
            </a:r>
            <a:r>
              <a:rPr lang="en-US" sz="2800" b="0" dirty="0"/>
              <a:t>per page of documentation.</a:t>
            </a:r>
            <a:endParaRPr lang="en-US" sz="2400" b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8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4125" y="590"/>
            <a:ext cx="2366325" cy="779026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Interest</a:t>
            </a:r>
            <a:endParaRPr lang="fr-F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4724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Basic software </a:t>
            </a:r>
            <a:r>
              <a:rPr lang="en-US" sz="2000" dirty="0"/>
              <a:t>project management concepts and </a:t>
            </a:r>
            <a:r>
              <a:rPr lang="en-US" sz="2000" dirty="0" smtClean="0"/>
              <a:t>principles</a:t>
            </a:r>
          </a:p>
          <a:p>
            <a:r>
              <a:rPr lang="en-US" sz="2000" dirty="0"/>
              <a:t>P</a:t>
            </a:r>
            <a:r>
              <a:rPr lang="en-US" sz="2000" dirty="0" smtClean="0"/>
              <a:t>rocess </a:t>
            </a:r>
            <a:r>
              <a:rPr lang="en-US" sz="2000" dirty="0"/>
              <a:t>and project </a:t>
            </a:r>
            <a:r>
              <a:rPr lang="en-US" sz="2000" dirty="0" smtClean="0"/>
              <a:t>metrics</a:t>
            </a:r>
          </a:p>
          <a:p>
            <a:r>
              <a:rPr lang="fr-FR" sz="2000" dirty="0" smtClean="0"/>
              <a:t>B</a:t>
            </a:r>
            <a:r>
              <a:rPr lang="en-US" sz="2000" dirty="0" err="1" smtClean="0"/>
              <a:t>asis</a:t>
            </a:r>
            <a:r>
              <a:rPr lang="en-US" sz="2000" dirty="0" smtClean="0"/>
              <a:t> for effective management decision making</a:t>
            </a:r>
            <a:r>
              <a:rPr lang="fr-FR" sz="2000" dirty="0" smtClean="0"/>
              <a:t> </a:t>
            </a:r>
          </a:p>
          <a:p>
            <a:r>
              <a:rPr lang="en-US" sz="2000" dirty="0"/>
              <a:t>Techniques used to </a:t>
            </a:r>
          </a:p>
          <a:p>
            <a:pPr lvl="1"/>
            <a:r>
              <a:rPr lang="en-US" sz="2000" b="0" dirty="0">
                <a:ea typeface="+mn-ea"/>
                <a:cs typeface="+mn-cs"/>
              </a:rPr>
              <a:t>estimate cost,</a:t>
            </a:r>
          </a:p>
          <a:p>
            <a:pPr lvl="1"/>
            <a:r>
              <a:rPr lang="en-US" sz="2000" b="0" dirty="0"/>
              <a:t>resource requirements,</a:t>
            </a:r>
          </a:p>
          <a:p>
            <a:pPr lvl="1"/>
            <a:r>
              <a:rPr lang="en-US" sz="2000" b="0" dirty="0"/>
              <a:t>and </a:t>
            </a:r>
            <a:r>
              <a:rPr lang="en-US" sz="2000" b="0" dirty="0" smtClean="0"/>
              <a:t>establish </a:t>
            </a:r>
            <a:r>
              <a:rPr lang="en-US" sz="2000" b="0" dirty="0"/>
              <a:t>an effective project plan </a:t>
            </a:r>
            <a:endParaRPr lang="fr-FR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Management </a:t>
            </a:r>
            <a:r>
              <a:rPr lang="en-US" sz="2000" dirty="0"/>
              <a:t>activities that lead to effective risk monitoring, mitigation, and management</a:t>
            </a:r>
            <a:endParaRPr lang="fr-FR" sz="2000" dirty="0" smtClean="0"/>
          </a:p>
          <a:p>
            <a:r>
              <a:rPr lang="en-US" sz="2000" dirty="0"/>
              <a:t>Activities required to define project tasks and establish a workable project </a:t>
            </a:r>
            <a:r>
              <a:rPr lang="en-US" sz="2000" dirty="0" smtClean="0"/>
              <a:t>schedule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echniques </a:t>
            </a:r>
            <a:r>
              <a:rPr lang="en-US" sz="2000" dirty="0"/>
              <a:t>for ensuring </a:t>
            </a:r>
            <a:r>
              <a:rPr lang="en-US" sz="2000" dirty="0" smtClean="0"/>
              <a:t>quality and controlling changes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6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6916026" cy="822305"/>
          </a:xfrm>
        </p:spPr>
        <p:txBody>
          <a:bodyPr/>
          <a:lstStyle/>
          <a:p>
            <a:r>
              <a:rPr lang="fr-FR" dirty="0" smtClean="0"/>
              <a:t> </a:t>
            </a:r>
            <a:r>
              <a:rPr lang="fr-FR" dirty="0" err="1" smtClean="0"/>
              <a:t>Function-Oriented</a:t>
            </a:r>
            <a:r>
              <a:rPr lang="fr-FR" dirty="0" smtClean="0"/>
              <a:t> </a:t>
            </a:r>
            <a:r>
              <a:rPr lang="fr-FR" dirty="0" err="1" smtClean="0"/>
              <a:t>Metrics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105400"/>
          </a:xfrm>
        </p:spPr>
        <p:txBody>
          <a:bodyPr/>
          <a:lstStyle/>
          <a:p>
            <a:r>
              <a:rPr lang="en-US" sz="2800" b="0" dirty="0"/>
              <a:t>Function-oriented software metrics use a measure of the functionality delivered </a:t>
            </a:r>
            <a:r>
              <a:rPr lang="en-US" sz="2800" b="0" dirty="0" smtClean="0"/>
              <a:t>by the </a:t>
            </a:r>
            <a:r>
              <a:rPr lang="en-US" sz="2800" b="0" dirty="0"/>
              <a:t>application as a normalization </a:t>
            </a:r>
            <a:r>
              <a:rPr lang="en-US" sz="2800" b="0" dirty="0" smtClean="0"/>
              <a:t>value</a:t>
            </a:r>
          </a:p>
          <a:p>
            <a:r>
              <a:rPr lang="en-US" sz="2800" b="0" dirty="0"/>
              <a:t>‘functionality’ cannot be </a:t>
            </a:r>
            <a:r>
              <a:rPr lang="en-US" sz="2800" b="0" dirty="0" smtClean="0"/>
              <a:t>measured directly</a:t>
            </a:r>
            <a:r>
              <a:rPr lang="en-US" sz="2800" b="0" dirty="0"/>
              <a:t>, it must be derived indirectly using other direct </a:t>
            </a:r>
            <a:r>
              <a:rPr lang="en-US" sz="2800" b="0" dirty="0" smtClean="0"/>
              <a:t>measures</a:t>
            </a:r>
          </a:p>
          <a:p>
            <a:r>
              <a:rPr lang="en-US" sz="2800" b="0" dirty="0" smtClean="0"/>
              <a:t>A measure </a:t>
            </a:r>
            <a:r>
              <a:rPr lang="en-US" sz="2800" b="0" dirty="0"/>
              <a:t>called </a:t>
            </a:r>
            <a:r>
              <a:rPr lang="en-US" sz="2800" b="0" dirty="0" smtClean="0"/>
              <a:t>the </a:t>
            </a:r>
            <a:r>
              <a:rPr lang="en-US" sz="2800" i="1" dirty="0" smtClean="0"/>
              <a:t>function point </a:t>
            </a:r>
            <a:r>
              <a:rPr lang="en-US" sz="2800" b="0" dirty="0" smtClean="0"/>
              <a:t>is suggested</a:t>
            </a:r>
            <a:r>
              <a:rPr lang="en-US" sz="2800" b="0" i="1" dirty="0" smtClean="0"/>
              <a:t>. </a:t>
            </a:r>
            <a:r>
              <a:rPr lang="en-US" sz="2800" b="0" dirty="0"/>
              <a:t>Function points are </a:t>
            </a:r>
            <a:r>
              <a:rPr lang="en-US" sz="2800" b="0" dirty="0" smtClean="0"/>
              <a:t>based on countable </a:t>
            </a:r>
            <a:r>
              <a:rPr lang="en-US" sz="2800" b="0" dirty="0"/>
              <a:t>(direct) measures of software's information domain and assessments </a:t>
            </a:r>
            <a:r>
              <a:rPr lang="en-US" sz="2800" b="0" dirty="0" smtClean="0"/>
              <a:t>of software complexity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8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6916026" cy="822305"/>
          </a:xfrm>
        </p:spPr>
        <p:txBody>
          <a:bodyPr/>
          <a:lstStyle/>
          <a:p>
            <a:r>
              <a:rPr lang="fr-FR" dirty="0" smtClean="0"/>
              <a:t> </a:t>
            </a:r>
            <a:r>
              <a:rPr lang="fr-FR" dirty="0" err="1" smtClean="0"/>
              <a:t>Function-Oriented</a:t>
            </a:r>
            <a:r>
              <a:rPr lang="fr-FR" dirty="0" smtClean="0"/>
              <a:t> </a:t>
            </a:r>
            <a:r>
              <a:rPr lang="fr-FR" dirty="0" err="1" smtClean="0"/>
              <a:t>Metrics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105400"/>
          </a:xfrm>
        </p:spPr>
        <p:txBody>
          <a:bodyPr/>
          <a:lstStyle/>
          <a:p>
            <a:r>
              <a:rPr lang="en-US" sz="2400" b="0" dirty="0"/>
              <a:t>Function points are </a:t>
            </a:r>
            <a:r>
              <a:rPr lang="en-US" sz="2400" b="0" dirty="0" smtClean="0"/>
              <a:t>computed </a:t>
            </a:r>
            <a:r>
              <a:rPr lang="en-US" sz="2400" b="0" dirty="0"/>
              <a:t>by </a:t>
            </a:r>
            <a:r>
              <a:rPr lang="en-US" sz="2400" b="0" dirty="0" smtClean="0"/>
              <a:t>completing table following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80882"/>
            <a:ext cx="8839200" cy="4491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51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6916026" cy="822305"/>
          </a:xfrm>
        </p:spPr>
        <p:txBody>
          <a:bodyPr/>
          <a:lstStyle/>
          <a:p>
            <a:r>
              <a:rPr lang="fr-FR" dirty="0" smtClean="0"/>
              <a:t> </a:t>
            </a:r>
            <a:r>
              <a:rPr lang="fr-FR" dirty="0" err="1" smtClean="0"/>
              <a:t>Function-Oriented</a:t>
            </a:r>
            <a:r>
              <a:rPr lang="fr-FR" dirty="0" smtClean="0"/>
              <a:t> </a:t>
            </a:r>
            <a:r>
              <a:rPr lang="fr-FR" dirty="0" err="1" smtClean="0"/>
              <a:t>Metrics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105400"/>
          </a:xfrm>
        </p:spPr>
        <p:txBody>
          <a:bodyPr/>
          <a:lstStyle/>
          <a:p>
            <a:r>
              <a:rPr lang="en-US" sz="2800" b="0" dirty="0"/>
              <a:t>Five information domain characteristics are determined and counts are provided </a:t>
            </a:r>
            <a:r>
              <a:rPr lang="en-US" sz="2800" b="0" dirty="0" smtClean="0"/>
              <a:t>in </a:t>
            </a:r>
            <a:r>
              <a:rPr lang="en-US" sz="2800" b="0" dirty="0"/>
              <a:t>the appropriate table location. Information domain values are defined in the </a:t>
            </a:r>
            <a:r>
              <a:rPr lang="en-US" sz="2800" b="0" dirty="0" smtClean="0"/>
              <a:t>following manner:</a:t>
            </a:r>
            <a:endParaRPr lang="en-US" sz="2800" b="0" dirty="0"/>
          </a:p>
          <a:p>
            <a:pPr lvl="1"/>
            <a:r>
              <a:rPr lang="en-US" sz="2800" dirty="0"/>
              <a:t>Number of user </a:t>
            </a:r>
            <a:r>
              <a:rPr lang="en-US" sz="2800" dirty="0" smtClean="0"/>
              <a:t>inputs</a:t>
            </a:r>
            <a:endParaRPr lang="en-US" sz="3200" b="0" dirty="0" smtClean="0"/>
          </a:p>
          <a:p>
            <a:pPr lvl="1"/>
            <a:r>
              <a:rPr lang="en-US" sz="2800" dirty="0" smtClean="0"/>
              <a:t>Number of user outputs</a:t>
            </a:r>
            <a:endParaRPr lang="en-US" sz="3200" b="0" dirty="0"/>
          </a:p>
          <a:p>
            <a:pPr lvl="1"/>
            <a:r>
              <a:rPr lang="en-US" sz="2800" dirty="0"/>
              <a:t>Number of user </a:t>
            </a:r>
            <a:r>
              <a:rPr lang="en-US" sz="2800" dirty="0" smtClean="0"/>
              <a:t>inquiries</a:t>
            </a:r>
            <a:endParaRPr lang="en-US" sz="3200" b="0" dirty="0" smtClean="0"/>
          </a:p>
          <a:p>
            <a:pPr lvl="1"/>
            <a:r>
              <a:rPr lang="en-US" sz="2800" dirty="0" smtClean="0"/>
              <a:t>Number of files</a:t>
            </a:r>
            <a:endParaRPr lang="en-US" sz="3200" b="0" dirty="0" smtClean="0"/>
          </a:p>
          <a:p>
            <a:pPr lvl="1"/>
            <a:r>
              <a:rPr lang="en-US" sz="2800" dirty="0" smtClean="0"/>
              <a:t>Number of external interfaces</a:t>
            </a:r>
            <a:endParaRPr lang="en-US" sz="3200" b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9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6916026" cy="822305"/>
          </a:xfrm>
        </p:spPr>
        <p:txBody>
          <a:bodyPr/>
          <a:lstStyle/>
          <a:p>
            <a:r>
              <a:rPr lang="fr-FR" dirty="0" smtClean="0"/>
              <a:t> </a:t>
            </a:r>
            <a:r>
              <a:rPr lang="fr-FR" dirty="0" err="1" smtClean="0"/>
              <a:t>Function-Oriented</a:t>
            </a:r>
            <a:r>
              <a:rPr lang="fr-FR" dirty="0" smtClean="0"/>
              <a:t> </a:t>
            </a:r>
            <a:r>
              <a:rPr lang="fr-FR" dirty="0" err="1" smtClean="0"/>
              <a:t>Metrics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105400"/>
          </a:xfrm>
        </p:spPr>
        <p:txBody>
          <a:bodyPr/>
          <a:lstStyle/>
          <a:p>
            <a:r>
              <a:rPr lang="en-US" sz="2800" dirty="0"/>
              <a:t>Number of user inputs. </a:t>
            </a:r>
            <a:r>
              <a:rPr lang="en-US" sz="2800" b="0" dirty="0"/>
              <a:t>Each user input that provides distinct </a:t>
            </a:r>
            <a:r>
              <a:rPr lang="en-US" sz="2800" b="0" dirty="0" smtClean="0"/>
              <a:t>application oriented data </a:t>
            </a:r>
            <a:r>
              <a:rPr lang="en-US" sz="2800" b="0" dirty="0"/>
              <a:t>to the software is counted. Inputs should be distinguished </a:t>
            </a:r>
            <a:r>
              <a:rPr lang="en-US" sz="2800" b="0" dirty="0" smtClean="0"/>
              <a:t>from inquiries</a:t>
            </a:r>
            <a:r>
              <a:rPr lang="en-US" sz="2800" b="0" dirty="0"/>
              <a:t>, which are counted </a:t>
            </a:r>
            <a:r>
              <a:rPr lang="en-US" sz="2800" b="0" dirty="0" smtClean="0"/>
              <a:t>separately</a:t>
            </a:r>
            <a:endParaRPr lang="en-US" sz="2800" b="0" dirty="0"/>
          </a:p>
          <a:p>
            <a:r>
              <a:rPr lang="en-US" sz="2800" dirty="0"/>
              <a:t>Number of user outputs. </a:t>
            </a:r>
            <a:r>
              <a:rPr lang="en-US" sz="2800" b="0" dirty="0"/>
              <a:t>Each user output that provides </a:t>
            </a:r>
            <a:r>
              <a:rPr lang="en-US" sz="2800" b="0" dirty="0" smtClean="0"/>
              <a:t>application oriented</a:t>
            </a:r>
            <a:r>
              <a:rPr lang="en-US" sz="2800" b="0" dirty="0"/>
              <a:t> </a:t>
            </a:r>
            <a:r>
              <a:rPr lang="en-US" sz="2800" b="0" dirty="0" smtClean="0"/>
              <a:t>information </a:t>
            </a:r>
            <a:r>
              <a:rPr lang="en-US" sz="2800" b="0" dirty="0"/>
              <a:t>to the user is counted. In this context output refers </a:t>
            </a:r>
            <a:r>
              <a:rPr lang="en-US" sz="2800" b="0" dirty="0" smtClean="0"/>
              <a:t>to reports</a:t>
            </a:r>
            <a:r>
              <a:rPr lang="en-US" sz="2800" b="0" dirty="0"/>
              <a:t>, screens, error messages, etc. Individual data items within a </a:t>
            </a:r>
            <a:r>
              <a:rPr lang="en-US" sz="2800" b="0" dirty="0" smtClean="0"/>
              <a:t>report are </a:t>
            </a:r>
            <a:r>
              <a:rPr lang="en-US" sz="2800" b="0" dirty="0"/>
              <a:t>not counted </a:t>
            </a:r>
            <a:r>
              <a:rPr lang="en-US" sz="2800" b="0" dirty="0" smtClean="0"/>
              <a:t>separately</a:t>
            </a:r>
            <a:endParaRPr lang="en-US" sz="2800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5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6916026" cy="822305"/>
          </a:xfrm>
        </p:spPr>
        <p:txBody>
          <a:bodyPr/>
          <a:lstStyle/>
          <a:p>
            <a:r>
              <a:rPr lang="fr-FR" dirty="0" smtClean="0"/>
              <a:t> </a:t>
            </a:r>
            <a:r>
              <a:rPr lang="fr-FR" dirty="0" err="1" smtClean="0"/>
              <a:t>Function-Oriented</a:t>
            </a:r>
            <a:r>
              <a:rPr lang="fr-FR" dirty="0" smtClean="0"/>
              <a:t> </a:t>
            </a:r>
            <a:r>
              <a:rPr lang="fr-FR" dirty="0" err="1" smtClean="0"/>
              <a:t>Metrics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105400"/>
          </a:xfrm>
        </p:spPr>
        <p:txBody>
          <a:bodyPr/>
          <a:lstStyle/>
          <a:p>
            <a:r>
              <a:rPr lang="en-US" sz="2800" dirty="0"/>
              <a:t>Number of user inquiries. </a:t>
            </a:r>
            <a:r>
              <a:rPr lang="en-US" sz="2800" b="0" dirty="0"/>
              <a:t>An inquiry is defined as an on-line input </a:t>
            </a:r>
            <a:r>
              <a:rPr lang="en-US" sz="2800" b="0" dirty="0" smtClean="0"/>
              <a:t>that results </a:t>
            </a:r>
            <a:r>
              <a:rPr lang="en-US" sz="2800" b="0" dirty="0"/>
              <a:t>in the generation of some immediate software response in the form </a:t>
            </a:r>
            <a:r>
              <a:rPr lang="en-US" sz="2800" b="0" dirty="0" smtClean="0"/>
              <a:t>of an </a:t>
            </a:r>
            <a:r>
              <a:rPr lang="en-US" sz="2800" b="0" dirty="0"/>
              <a:t>on-line output. Each distinct inquiry is </a:t>
            </a:r>
            <a:r>
              <a:rPr lang="en-US" sz="2800" b="0" dirty="0" smtClean="0"/>
              <a:t>counted</a:t>
            </a:r>
          </a:p>
          <a:p>
            <a:r>
              <a:rPr lang="en-US" sz="2800" dirty="0" smtClean="0"/>
              <a:t>Number </a:t>
            </a:r>
            <a:r>
              <a:rPr lang="en-US" sz="2800" dirty="0"/>
              <a:t>of files. </a:t>
            </a:r>
            <a:r>
              <a:rPr lang="en-US" sz="2800" b="0" dirty="0"/>
              <a:t>Each logical master file (i.e., a logical grouping of data </a:t>
            </a:r>
            <a:r>
              <a:rPr lang="en-US" sz="2800" b="0" dirty="0" smtClean="0"/>
              <a:t>that may </a:t>
            </a:r>
            <a:r>
              <a:rPr lang="en-US" sz="2800" b="0" dirty="0"/>
              <a:t>be one part of a large database or a separate file) is </a:t>
            </a:r>
            <a:r>
              <a:rPr lang="en-US" sz="2800" b="0" dirty="0" smtClean="0"/>
              <a:t>counted</a:t>
            </a:r>
          </a:p>
          <a:p>
            <a:r>
              <a:rPr lang="en-US" sz="2800" dirty="0" smtClean="0"/>
              <a:t>Number of external interfaces. </a:t>
            </a:r>
            <a:r>
              <a:rPr lang="en-US" sz="2800" b="0" dirty="0" smtClean="0"/>
              <a:t>All machine readable interfaces (e.g., data files on storage media) that are used to transmit information to another system are counted</a:t>
            </a:r>
            <a:endParaRPr lang="en-US" sz="3200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0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6916026" cy="822305"/>
          </a:xfrm>
        </p:spPr>
        <p:txBody>
          <a:bodyPr/>
          <a:lstStyle/>
          <a:p>
            <a:r>
              <a:rPr lang="fr-FR" dirty="0" smtClean="0"/>
              <a:t> </a:t>
            </a:r>
            <a:r>
              <a:rPr lang="fr-FR" dirty="0" err="1" smtClean="0"/>
              <a:t>Function-Oriented</a:t>
            </a:r>
            <a:r>
              <a:rPr lang="fr-FR" dirty="0" smtClean="0"/>
              <a:t> </a:t>
            </a:r>
            <a:r>
              <a:rPr lang="fr-FR" dirty="0" err="1" smtClean="0"/>
              <a:t>Metrics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105400"/>
          </a:xfrm>
        </p:spPr>
        <p:txBody>
          <a:bodyPr/>
          <a:lstStyle/>
          <a:p>
            <a:r>
              <a:rPr lang="en-US" sz="2800" b="0" dirty="0"/>
              <a:t>To compute function points (FP), the following relationship is used:</a:t>
            </a:r>
          </a:p>
          <a:p>
            <a:pPr marL="0" indent="0">
              <a:buNone/>
            </a:pPr>
            <a:r>
              <a:rPr lang="en-US" sz="2800" b="0" dirty="0" smtClean="0"/>
              <a:t>	</a:t>
            </a:r>
          </a:p>
          <a:p>
            <a:pPr marL="0" indent="0">
              <a:buNone/>
            </a:pPr>
            <a:r>
              <a:rPr lang="en-US" sz="2800" b="0" dirty="0"/>
              <a:t>	</a:t>
            </a:r>
            <a:r>
              <a:rPr lang="en-US" sz="2800" dirty="0" smtClean="0"/>
              <a:t>	FP </a:t>
            </a:r>
            <a:r>
              <a:rPr lang="en-US" sz="2800" dirty="0"/>
              <a:t>= count total  [0.65 + 0.01  Σ(</a:t>
            </a:r>
            <a:r>
              <a:rPr lang="en-US" sz="2800" i="1" dirty="0"/>
              <a:t>Fi</a:t>
            </a:r>
            <a:r>
              <a:rPr lang="en-US" sz="2800" dirty="0" smtClean="0"/>
              <a:t>)]</a:t>
            </a:r>
          </a:p>
          <a:p>
            <a:pPr marL="1162050" lvl="3" indent="0">
              <a:buNone/>
            </a:pPr>
            <a:endParaRPr lang="en-US" sz="2600" b="0" i="1" dirty="0" smtClean="0"/>
          </a:p>
          <a:p>
            <a:pPr marL="1162050" lvl="3" indent="0">
              <a:buNone/>
            </a:pPr>
            <a:r>
              <a:rPr lang="en-US" sz="2600" b="0" i="1" dirty="0" smtClean="0"/>
              <a:t>Fi </a:t>
            </a:r>
            <a:r>
              <a:rPr lang="en-US" sz="2600" b="0" dirty="0"/>
              <a:t>(</a:t>
            </a:r>
            <a:r>
              <a:rPr lang="en-US" sz="2600" b="0" i="1" dirty="0"/>
              <a:t>i </a:t>
            </a:r>
            <a:r>
              <a:rPr lang="en-US" sz="2600" b="0" dirty="0"/>
              <a:t>= 1 to 14) are "complexity adjustment values</a:t>
            </a:r>
            <a:r>
              <a:rPr lang="en-US" sz="2600" b="0" dirty="0" smtClean="0"/>
              <a:t>"</a:t>
            </a:r>
            <a:endParaRPr lang="en-US" sz="2600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6916026" cy="822305"/>
          </a:xfrm>
        </p:spPr>
        <p:txBody>
          <a:bodyPr/>
          <a:lstStyle/>
          <a:p>
            <a:r>
              <a:rPr lang="fr-FR" dirty="0" smtClean="0"/>
              <a:t> </a:t>
            </a:r>
            <a:r>
              <a:rPr lang="fr-FR" dirty="0" err="1" smtClean="0"/>
              <a:t>Function-Oriented</a:t>
            </a:r>
            <a:r>
              <a:rPr lang="fr-FR" dirty="0" smtClean="0"/>
              <a:t> </a:t>
            </a:r>
            <a:r>
              <a:rPr lang="fr-FR" dirty="0" err="1" smtClean="0"/>
              <a:t>Metrics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105400"/>
          </a:xfrm>
        </p:spPr>
        <p:txBody>
          <a:bodyPr/>
          <a:lstStyle/>
          <a:p>
            <a:r>
              <a:rPr lang="en-US" sz="2800" b="0" i="1" dirty="0" smtClean="0"/>
              <a:t>Fi</a:t>
            </a:r>
            <a:r>
              <a:rPr lang="en-US" sz="2800" b="0" dirty="0" smtClean="0"/>
              <a:t> based </a:t>
            </a:r>
            <a:r>
              <a:rPr lang="en-US" sz="2800" b="0" dirty="0"/>
              <a:t>on responses to </a:t>
            </a:r>
            <a:r>
              <a:rPr lang="en-US" sz="2800" b="0" dirty="0" smtClean="0"/>
              <a:t>the following questions</a:t>
            </a:r>
            <a:endParaRPr lang="en-US" sz="2800" b="0" dirty="0"/>
          </a:p>
          <a:p>
            <a:pPr marL="442912" lvl="1" indent="0">
              <a:buNone/>
            </a:pPr>
            <a:endParaRPr lang="en-US" sz="2400" dirty="0" smtClean="0"/>
          </a:p>
          <a:p>
            <a:pPr marL="442912" lvl="1" indent="0">
              <a:buNone/>
            </a:pPr>
            <a:r>
              <a:rPr lang="en-US" sz="2800" dirty="0" smtClean="0"/>
              <a:t>1</a:t>
            </a:r>
            <a:r>
              <a:rPr lang="en-US" sz="2800" dirty="0"/>
              <a:t>. </a:t>
            </a:r>
            <a:r>
              <a:rPr lang="en-US" sz="2800" b="0" dirty="0"/>
              <a:t>Does the system require reliable backup and recovery?</a:t>
            </a:r>
          </a:p>
          <a:p>
            <a:pPr marL="442912" lvl="1" indent="0">
              <a:buNone/>
            </a:pPr>
            <a:r>
              <a:rPr lang="en-US" sz="2800" dirty="0"/>
              <a:t>2. </a:t>
            </a:r>
            <a:r>
              <a:rPr lang="en-US" sz="2800" b="0" dirty="0"/>
              <a:t>Are data communications required?</a:t>
            </a:r>
          </a:p>
          <a:p>
            <a:pPr marL="442912" lvl="1" indent="0">
              <a:buNone/>
            </a:pPr>
            <a:r>
              <a:rPr lang="en-US" sz="2800" dirty="0"/>
              <a:t>3. </a:t>
            </a:r>
            <a:r>
              <a:rPr lang="en-US" sz="2800" b="0" dirty="0"/>
              <a:t>Are there distributed processing functions?</a:t>
            </a:r>
          </a:p>
          <a:p>
            <a:pPr marL="442912" lvl="1" indent="0">
              <a:buNone/>
            </a:pPr>
            <a:r>
              <a:rPr lang="en-US" sz="2800" dirty="0"/>
              <a:t>4. </a:t>
            </a:r>
            <a:r>
              <a:rPr lang="en-US" sz="2800" b="0" dirty="0"/>
              <a:t>Is performance critical?</a:t>
            </a:r>
          </a:p>
          <a:p>
            <a:pPr marL="442912" lvl="1" indent="0">
              <a:buNone/>
            </a:pPr>
            <a:r>
              <a:rPr lang="en-US" sz="2800" dirty="0"/>
              <a:t>5. </a:t>
            </a:r>
            <a:r>
              <a:rPr lang="en-US" sz="2800" b="0" dirty="0"/>
              <a:t>Will the system run in an existing, heavily utilized operational environment?</a:t>
            </a:r>
          </a:p>
          <a:p>
            <a:pPr marL="442912" lvl="1" indent="0">
              <a:buNone/>
            </a:pPr>
            <a:r>
              <a:rPr lang="en-US" sz="2800" dirty="0"/>
              <a:t>6. </a:t>
            </a:r>
            <a:r>
              <a:rPr lang="en-US" sz="2800" b="0" dirty="0"/>
              <a:t>Does the system require on-line data entry</a:t>
            </a:r>
            <a:r>
              <a:rPr lang="en-US" sz="2800" b="0" dirty="0" smtClean="0"/>
              <a:t>?</a:t>
            </a:r>
            <a:endParaRPr lang="en-US" sz="2800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6916026" cy="822305"/>
          </a:xfrm>
        </p:spPr>
        <p:txBody>
          <a:bodyPr/>
          <a:lstStyle/>
          <a:p>
            <a:r>
              <a:rPr lang="fr-FR" dirty="0" smtClean="0"/>
              <a:t> </a:t>
            </a:r>
            <a:r>
              <a:rPr lang="fr-FR" dirty="0" err="1" smtClean="0"/>
              <a:t>Function-Oriented</a:t>
            </a:r>
            <a:r>
              <a:rPr lang="fr-FR" dirty="0" smtClean="0"/>
              <a:t> </a:t>
            </a:r>
            <a:r>
              <a:rPr lang="fr-FR" dirty="0" err="1" smtClean="0"/>
              <a:t>Metrics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105400"/>
          </a:xfrm>
        </p:spPr>
        <p:txBody>
          <a:bodyPr/>
          <a:lstStyle/>
          <a:p>
            <a:pPr marL="442912" lvl="1" indent="0">
              <a:buNone/>
            </a:pPr>
            <a:r>
              <a:rPr lang="en-US" sz="2400" dirty="0"/>
              <a:t>7. </a:t>
            </a:r>
            <a:r>
              <a:rPr lang="en-US" sz="2400" b="0" dirty="0"/>
              <a:t>Does the on-line data entry require the input transaction to be built over multiple screens or operations?</a:t>
            </a:r>
          </a:p>
          <a:p>
            <a:pPr marL="442912" lvl="1" indent="0">
              <a:buNone/>
            </a:pPr>
            <a:r>
              <a:rPr lang="en-US" sz="2400" dirty="0"/>
              <a:t>8. </a:t>
            </a:r>
            <a:r>
              <a:rPr lang="en-US" sz="2400" b="0" dirty="0"/>
              <a:t>Are the master files updated on-line?</a:t>
            </a:r>
          </a:p>
          <a:p>
            <a:pPr marL="442912" lvl="1" indent="0">
              <a:buNone/>
            </a:pPr>
            <a:r>
              <a:rPr lang="en-US" sz="2400" dirty="0"/>
              <a:t>9. </a:t>
            </a:r>
            <a:r>
              <a:rPr lang="en-US" sz="2400" b="0" dirty="0"/>
              <a:t>Are the inputs, outputs, files, or inquiries complex?</a:t>
            </a:r>
          </a:p>
          <a:p>
            <a:pPr marL="442912" lvl="1" indent="0">
              <a:buNone/>
            </a:pPr>
            <a:r>
              <a:rPr lang="en-US" sz="2400" dirty="0"/>
              <a:t>10. </a:t>
            </a:r>
            <a:r>
              <a:rPr lang="en-US" sz="2400" b="0" dirty="0"/>
              <a:t>Is the internal processing complex?</a:t>
            </a:r>
          </a:p>
          <a:p>
            <a:pPr marL="442912" lvl="1" indent="0">
              <a:buNone/>
            </a:pPr>
            <a:r>
              <a:rPr lang="en-US" sz="2400" dirty="0"/>
              <a:t>11. </a:t>
            </a:r>
            <a:r>
              <a:rPr lang="en-US" sz="2400" b="0" dirty="0"/>
              <a:t>Is the code designed to be reusable?</a:t>
            </a:r>
          </a:p>
          <a:p>
            <a:pPr marL="442912" lvl="1" indent="0">
              <a:buNone/>
            </a:pPr>
            <a:r>
              <a:rPr lang="en-US" sz="2400" dirty="0"/>
              <a:t>12. </a:t>
            </a:r>
            <a:r>
              <a:rPr lang="en-US" sz="2400" b="0" dirty="0"/>
              <a:t>Are conversion and installation included in the design?</a:t>
            </a:r>
          </a:p>
          <a:p>
            <a:pPr marL="442912" lvl="1" indent="0">
              <a:buNone/>
            </a:pPr>
            <a:r>
              <a:rPr lang="en-US" sz="2400" dirty="0"/>
              <a:t>13. </a:t>
            </a:r>
            <a:r>
              <a:rPr lang="en-US" sz="2400" b="0" dirty="0"/>
              <a:t>Is the system designed for multiple installations in different organizations?</a:t>
            </a:r>
          </a:p>
          <a:p>
            <a:pPr marL="442912" lvl="1" indent="0">
              <a:buNone/>
            </a:pPr>
            <a:r>
              <a:rPr lang="en-US" sz="2400" dirty="0"/>
              <a:t>14. </a:t>
            </a:r>
            <a:r>
              <a:rPr lang="en-US" sz="2400" b="0" dirty="0"/>
              <a:t>Is the application designed to facilitate change and ease of use by the user?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6916026" cy="822305"/>
          </a:xfrm>
        </p:spPr>
        <p:txBody>
          <a:bodyPr/>
          <a:lstStyle/>
          <a:p>
            <a:r>
              <a:rPr lang="fr-FR" dirty="0" smtClean="0"/>
              <a:t> </a:t>
            </a:r>
            <a:r>
              <a:rPr lang="fr-FR" dirty="0" err="1" smtClean="0"/>
              <a:t>Function-Oriented</a:t>
            </a:r>
            <a:r>
              <a:rPr lang="fr-FR" dirty="0" smtClean="0"/>
              <a:t> </a:t>
            </a:r>
            <a:r>
              <a:rPr lang="fr-FR" dirty="0" err="1" smtClean="0"/>
              <a:t>Metrics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105400"/>
          </a:xfrm>
        </p:spPr>
        <p:txBody>
          <a:bodyPr/>
          <a:lstStyle/>
          <a:p>
            <a:r>
              <a:rPr lang="en-US" sz="2800" b="0" dirty="0"/>
              <a:t>Each of these questions is answered using a scale that ranges from 0 (not </a:t>
            </a:r>
            <a:r>
              <a:rPr lang="en-US" sz="2800" b="0" dirty="0" smtClean="0"/>
              <a:t>important or </a:t>
            </a:r>
            <a:r>
              <a:rPr lang="en-US" sz="2800" b="0" dirty="0"/>
              <a:t>applicable) to 5 (absolutely essential). </a:t>
            </a:r>
          </a:p>
          <a:p>
            <a:r>
              <a:rPr lang="en-US" sz="2800" b="0" dirty="0"/>
              <a:t>Once function points have been calculated, they are used in a manner </a:t>
            </a:r>
            <a:r>
              <a:rPr lang="en-US" sz="2800" b="0" dirty="0" smtClean="0"/>
              <a:t>analogous to </a:t>
            </a:r>
            <a:r>
              <a:rPr lang="en-US" sz="2800" b="0" dirty="0"/>
              <a:t>LOC as a way to normalize measures for software productivity, quality, and </a:t>
            </a:r>
            <a:r>
              <a:rPr lang="en-US" sz="2800" b="0" dirty="0" smtClean="0"/>
              <a:t>other attributes</a:t>
            </a:r>
            <a:r>
              <a:rPr lang="en-US" sz="2800" b="0" dirty="0"/>
              <a:t>:</a:t>
            </a:r>
          </a:p>
          <a:p>
            <a:pPr lvl="1"/>
            <a:r>
              <a:rPr lang="en-US" sz="2400" b="0" dirty="0" smtClean="0"/>
              <a:t>Errors </a:t>
            </a:r>
            <a:r>
              <a:rPr lang="en-US" sz="2400" b="0" dirty="0"/>
              <a:t>per </a:t>
            </a:r>
            <a:r>
              <a:rPr lang="en-US" sz="2400" b="0" dirty="0" smtClean="0"/>
              <a:t>FP</a:t>
            </a:r>
            <a:endParaRPr lang="en-US" sz="2400" b="0" dirty="0"/>
          </a:p>
          <a:p>
            <a:pPr lvl="1"/>
            <a:r>
              <a:rPr lang="en-US" sz="2400" b="0" dirty="0" smtClean="0"/>
              <a:t>Defects </a:t>
            </a:r>
            <a:r>
              <a:rPr lang="en-US" sz="2400" b="0" dirty="0"/>
              <a:t>per </a:t>
            </a:r>
            <a:r>
              <a:rPr lang="en-US" sz="2400" b="0" dirty="0" smtClean="0"/>
              <a:t>FP</a:t>
            </a:r>
            <a:endParaRPr lang="en-US" sz="2400" b="0" dirty="0"/>
          </a:p>
          <a:p>
            <a:pPr lvl="1"/>
            <a:r>
              <a:rPr lang="en-US" sz="2400" b="0" dirty="0" smtClean="0"/>
              <a:t>$ </a:t>
            </a:r>
            <a:r>
              <a:rPr lang="en-US" sz="2400" b="0" dirty="0"/>
              <a:t>per </a:t>
            </a:r>
            <a:r>
              <a:rPr lang="en-US" sz="2400" b="0" dirty="0" smtClean="0"/>
              <a:t>FP</a:t>
            </a:r>
            <a:endParaRPr lang="en-US" sz="2400" b="0" dirty="0"/>
          </a:p>
          <a:p>
            <a:pPr lvl="1"/>
            <a:r>
              <a:rPr lang="fr-FR" sz="2400" b="0" dirty="0" smtClean="0"/>
              <a:t>Pages </a:t>
            </a:r>
            <a:r>
              <a:rPr lang="fr-FR" sz="2400" b="0" dirty="0"/>
              <a:t>of documentation per </a:t>
            </a:r>
            <a:r>
              <a:rPr lang="fr-FR" sz="2400" b="0" dirty="0" smtClean="0"/>
              <a:t>FP</a:t>
            </a:r>
            <a:endParaRPr lang="fr-FR" sz="2400" b="0" dirty="0"/>
          </a:p>
          <a:p>
            <a:pPr lvl="1"/>
            <a:r>
              <a:rPr lang="en-US" sz="2400" b="0" dirty="0" smtClean="0"/>
              <a:t>FP </a:t>
            </a:r>
            <a:r>
              <a:rPr lang="en-US" sz="2400" b="0" dirty="0"/>
              <a:t>per </a:t>
            </a:r>
            <a:r>
              <a:rPr lang="en-US" sz="2400" b="0" dirty="0" smtClean="0"/>
              <a:t>person-month</a:t>
            </a:r>
            <a:endParaRPr lang="en-US" sz="7600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0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7163453" cy="822305"/>
          </a:xfrm>
        </p:spPr>
        <p:txBody>
          <a:bodyPr/>
          <a:lstStyle/>
          <a:p>
            <a:r>
              <a:rPr lang="fr-FR" dirty="0" smtClean="0"/>
              <a:t> </a:t>
            </a:r>
            <a:r>
              <a:rPr lang="fr-FR" dirty="0" err="1" smtClean="0"/>
              <a:t>Metrics</a:t>
            </a:r>
            <a:r>
              <a:rPr lang="fr-FR" dirty="0" smtClean="0"/>
              <a:t> for Software </a:t>
            </a:r>
            <a:r>
              <a:rPr lang="fr-FR" dirty="0" err="1" smtClean="0"/>
              <a:t>Quality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105400"/>
          </a:xfrm>
        </p:spPr>
        <p:txBody>
          <a:bodyPr/>
          <a:lstStyle/>
          <a:p>
            <a:r>
              <a:rPr lang="en-US" sz="2800" b="0" dirty="0"/>
              <a:t>The quality of a </a:t>
            </a:r>
            <a:r>
              <a:rPr lang="en-US" sz="2800" b="0" dirty="0" smtClean="0"/>
              <a:t>system is </a:t>
            </a:r>
            <a:r>
              <a:rPr lang="en-US" sz="2800" b="0" dirty="0"/>
              <a:t>only as good as the </a:t>
            </a:r>
            <a:r>
              <a:rPr lang="en-US" sz="2800" b="0" dirty="0" smtClean="0"/>
              <a:t>requirements that </a:t>
            </a:r>
            <a:r>
              <a:rPr lang="en-US" sz="2800" b="0" dirty="0"/>
              <a:t>describe the </a:t>
            </a:r>
            <a:r>
              <a:rPr lang="en-US" sz="2800" b="0" dirty="0" smtClean="0"/>
              <a:t>problem (requirement specification), </a:t>
            </a:r>
            <a:r>
              <a:rPr lang="en-US" sz="2800" b="0" dirty="0"/>
              <a:t>the design that models the </a:t>
            </a:r>
            <a:r>
              <a:rPr lang="en-US" sz="2800" b="0" dirty="0" smtClean="0"/>
              <a:t>solution (design models), </a:t>
            </a:r>
            <a:r>
              <a:rPr lang="en-US" sz="2800" b="0" dirty="0"/>
              <a:t>the code that </a:t>
            </a:r>
            <a:r>
              <a:rPr lang="en-US" sz="2800" b="0" dirty="0" smtClean="0"/>
              <a:t>leads to </a:t>
            </a:r>
            <a:r>
              <a:rPr lang="en-US" sz="2800" b="0" dirty="0"/>
              <a:t>an executable </a:t>
            </a:r>
            <a:r>
              <a:rPr lang="en-US" sz="2800" b="0" dirty="0" smtClean="0"/>
              <a:t>program (source code), </a:t>
            </a:r>
            <a:r>
              <a:rPr lang="en-US" sz="2800" b="0" dirty="0"/>
              <a:t>and the tests that exercise the software to uncover </a:t>
            </a:r>
            <a:r>
              <a:rPr lang="en-US" sz="2800" b="0" dirty="0" smtClean="0"/>
              <a:t>errors (test case), and </a:t>
            </a:r>
            <a:r>
              <a:rPr lang="en-US" sz="2800" b="0" dirty="0"/>
              <a:t>also </a:t>
            </a:r>
            <a:r>
              <a:rPr lang="en-US" sz="2800" b="0" dirty="0" smtClean="0"/>
              <a:t>the </a:t>
            </a:r>
            <a:r>
              <a:rPr lang="en-US" sz="2800" b="0" dirty="0"/>
              <a:t>project progresses</a:t>
            </a:r>
            <a:r>
              <a:rPr lang="en-US" sz="2800" b="0" dirty="0" smtClean="0"/>
              <a:t> </a:t>
            </a:r>
            <a:endParaRPr lang="en-US" sz="7600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4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4550458" cy="822305"/>
          </a:xfrm>
        </p:spPr>
        <p:txBody>
          <a:bodyPr/>
          <a:lstStyle/>
          <a:p>
            <a:r>
              <a:rPr lang="fr-FR" dirty="0" smtClean="0"/>
              <a:t> State of </a:t>
            </a:r>
            <a:r>
              <a:rPr lang="fr-FR" dirty="0" err="1" smtClean="0"/>
              <a:t>problem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284714" y="1329846"/>
            <a:ext cx="8402086" cy="5077703"/>
          </a:xfrm>
        </p:spPr>
        <p:txBody>
          <a:bodyPr/>
          <a:lstStyle/>
          <a:p>
            <a:pPr marL="0" indent="0">
              <a:buNone/>
            </a:pPr>
            <a:r>
              <a:rPr lang="en-US" sz="2400" b="0" i="1" dirty="0" smtClean="0"/>
              <a:t>“I've </a:t>
            </a:r>
            <a:r>
              <a:rPr lang="en-US" sz="2400" b="0" i="1" dirty="0"/>
              <a:t>visited dozens of commercial shops, both good and bad, and I've observed </a:t>
            </a:r>
            <a:r>
              <a:rPr lang="en-US" sz="2400" b="0" i="1" dirty="0" smtClean="0"/>
              <a:t>scores of </a:t>
            </a:r>
            <a:r>
              <a:rPr lang="en-US" sz="2400" b="0" i="1" dirty="0"/>
              <a:t>data processing managers, again, both good and bad. Too often, I've watched </a:t>
            </a:r>
            <a:r>
              <a:rPr lang="en-US" sz="2400" b="0" i="1" dirty="0" smtClean="0"/>
              <a:t>in horror </a:t>
            </a:r>
            <a:r>
              <a:rPr lang="en-US" sz="2400" b="0" i="1" dirty="0"/>
              <a:t>as these managers futilely struggled through nightmarish projects, </a:t>
            </a:r>
            <a:r>
              <a:rPr lang="en-US" sz="2400" b="0" i="1" dirty="0" smtClean="0"/>
              <a:t>squirmed under </a:t>
            </a:r>
            <a:r>
              <a:rPr lang="en-US" sz="2400" b="0" i="1" dirty="0"/>
              <a:t>impossible deadlines, or </a:t>
            </a:r>
            <a:r>
              <a:rPr lang="en-US" sz="2400" b="0" i="1" dirty="0" smtClean="0"/>
              <a:t>delivered(</a:t>
            </a:r>
            <a:r>
              <a:rPr lang="en-US" sz="2400" b="0" i="1" dirty="0" err="1" smtClean="0"/>
              <a:t>bàn</a:t>
            </a:r>
            <a:r>
              <a:rPr lang="en-US" sz="2400" b="0" i="1" dirty="0" smtClean="0"/>
              <a:t> </a:t>
            </a:r>
            <a:r>
              <a:rPr lang="en-US" sz="2400" b="0" i="1" dirty="0" err="1" smtClean="0"/>
              <a:t>giao</a:t>
            </a:r>
            <a:r>
              <a:rPr lang="en-US" sz="2400" b="0" i="1" dirty="0" smtClean="0"/>
              <a:t>) </a:t>
            </a:r>
            <a:r>
              <a:rPr lang="en-US" sz="2400" b="0" i="1" dirty="0"/>
              <a:t>systems that </a:t>
            </a:r>
            <a:r>
              <a:rPr lang="en-US" sz="2400" b="0" i="1" dirty="0" smtClean="0"/>
              <a:t>outraged( </a:t>
            </a:r>
            <a:r>
              <a:rPr lang="en-US" sz="2400" b="0" i="1" dirty="0" err="1" smtClean="0"/>
              <a:t>xúc</a:t>
            </a:r>
            <a:r>
              <a:rPr lang="en-US" sz="2400" b="0" i="1" dirty="0" smtClean="0"/>
              <a:t> </a:t>
            </a:r>
            <a:r>
              <a:rPr lang="en-US" sz="2400" b="0" i="1" dirty="0" err="1" smtClean="0"/>
              <a:t>phạm</a:t>
            </a:r>
            <a:r>
              <a:rPr lang="en-US" sz="2400" b="0" i="1" dirty="0" smtClean="0"/>
              <a:t>) </a:t>
            </a:r>
            <a:r>
              <a:rPr lang="en-US" sz="2400" b="0" i="1" dirty="0"/>
              <a:t>their users and </a:t>
            </a:r>
            <a:r>
              <a:rPr lang="en-US" sz="2400" b="0" i="1" dirty="0" smtClean="0"/>
              <a:t>went on </a:t>
            </a:r>
            <a:r>
              <a:rPr lang="en-US" sz="2400" b="0" i="1" dirty="0"/>
              <a:t>to devour huge chunks of maintenance time</a:t>
            </a:r>
            <a:r>
              <a:rPr lang="en-US" sz="2400" b="0" i="1" dirty="0" smtClean="0"/>
              <a:t>.”</a:t>
            </a:r>
          </a:p>
          <a:p>
            <a:pPr marL="0" indent="0" defTabSz="457200">
              <a:lnSpc>
                <a:spcPct val="15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0" dirty="0" smtClean="0"/>
              <a:t>[Page-Jones</a:t>
            </a:r>
            <a:r>
              <a:rPr lang="en-US" b="0" dirty="0"/>
              <a:t>, M., </a:t>
            </a:r>
            <a:r>
              <a:rPr lang="en-US" b="0" i="1" dirty="0"/>
              <a:t>Practical Project Management, </a:t>
            </a:r>
            <a:r>
              <a:rPr lang="en-US" b="0" dirty="0"/>
              <a:t>Dorset House, </a:t>
            </a:r>
            <a:r>
              <a:rPr lang="en-US" b="0" dirty="0" smtClean="0"/>
              <a:t>1985]</a:t>
            </a:r>
            <a:endParaRPr lang="it-IT" dirty="0" smtClean="0"/>
          </a:p>
          <a:p>
            <a:pPr marL="0" indent="0" defTabSz="457200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900" dirty="0" smtClean="0">
              <a:ea typeface="+mn-ea"/>
              <a:cs typeface="+mn-cs"/>
            </a:endParaRPr>
          </a:p>
          <a:p>
            <a:pPr marL="0" indent="0" defTabSz="457200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marL="0" indent="0" defTabSz="457200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lvl="1" defTabSz="457200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lvl="1" defTabSz="457200">
              <a:lnSpc>
                <a:spcPct val="9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1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7389436" cy="822305"/>
          </a:xfrm>
        </p:spPr>
        <p:txBody>
          <a:bodyPr/>
          <a:lstStyle/>
          <a:p>
            <a:r>
              <a:rPr lang="fr-FR" dirty="0" smtClean="0"/>
              <a:t> </a:t>
            </a:r>
            <a:r>
              <a:rPr lang="fr-FR" dirty="0" err="1" smtClean="0"/>
              <a:t>Measuring</a:t>
            </a:r>
            <a:r>
              <a:rPr lang="fr-FR" dirty="0" smtClean="0"/>
              <a:t> </a:t>
            </a:r>
            <a:r>
              <a:rPr lang="fr-FR" dirty="0" err="1" smtClean="0"/>
              <a:t>Quality</a:t>
            </a:r>
            <a:r>
              <a:rPr lang="fr-FR" dirty="0" smtClean="0"/>
              <a:t> </a:t>
            </a:r>
            <a:r>
              <a:rPr lang="fr-FR" dirty="0" err="1" smtClean="0"/>
              <a:t>Indicators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105400"/>
          </a:xfrm>
        </p:spPr>
        <p:txBody>
          <a:bodyPr/>
          <a:lstStyle/>
          <a:p>
            <a:r>
              <a:rPr lang="en-US" sz="2400" b="0" dirty="0"/>
              <a:t>U</a:t>
            </a:r>
            <a:r>
              <a:rPr lang="en-US" sz="2400" b="0" dirty="0" smtClean="0"/>
              <a:t>seful indicators:</a:t>
            </a:r>
          </a:p>
          <a:p>
            <a:pPr lvl="1"/>
            <a:r>
              <a:rPr lang="en-US" sz="2400" dirty="0" smtClean="0"/>
              <a:t>Correctness</a:t>
            </a:r>
            <a:r>
              <a:rPr lang="en-US" sz="2400" dirty="0"/>
              <a:t>. </a:t>
            </a:r>
            <a:r>
              <a:rPr lang="en-US" sz="2400" b="0" dirty="0"/>
              <a:t>A program must operate correctly or it provides little value </a:t>
            </a:r>
            <a:r>
              <a:rPr lang="en-US" sz="2400" b="0" dirty="0" smtClean="0"/>
              <a:t>to its </a:t>
            </a:r>
            <a:r>
              <a:rPr lang="en-US" sz="2400" b="0" dirty="0"/>
              <a:t>users. Correctness is the degree to which the software performs </a:t>
            </a:r>
            <a:r>
              <a:rPr lang="en-US" sz="2400" b="0" dirty="0" smtClean="0"/>
              <a:t>its required function</a:t>
            </a:r>
            <a:r>
              <a:rPr lang="en-US" sz="2400" b="0" dirty="0"/>
              <a:t>;</a:t>
            </a:r>
            <a:r>
              <a:rPr lang="en-US" sz="2400" b="0" dirty="0" smtClean="0"/>
              <a:t> </a:t>
            </a:r>
            <a:r>
              <a:rPr lang="en-US" sz="2400" b="0" dirty="0"/>
              <a:t>defects </a:t>
            </a:r>
            <a:r>
              <a:rPr lang="en-US" sz="2400" b="0" dirty="0" smtClean="0"/>
              <a:t>per KLOC counted </a:t>
            </a:r>
            <a:r>
              <a:rPr lang="en-US" sz="2400" b="0" dirty="0"/>
              <a:t>over a standard period of time, typically one </a:t>
            </a:r>
            <a:r>
              <a:rPr lang="en-US" sz="2400" b="0" dirty="0" smtClean="0"/>
              <a:t>year.</a:t>
            </a:r>
          </a:p>
          <a:p>
            <a:pPr lvl="1"/>
            <a:r>
              <a:rPr lang="en-US" sz="2400" dirty="0" smtClean="0"/>
              <a:t>Maintainability</a:t>
            </a:r>
            <a:r>
              <a:rPr lang="en-US" sz="2400" dirty="0"/>
              <a:t>. </a:t>
            </a:r>
            <a:r>
              <a:rPr lang="en-US" sz="2400" b="0" dirty="0" smtClean="0"/>
              <a:t>Maintainability </a:t>
            </a:r>
            <a:r>
              <a:rPr lang="en-US" sz="2400" b="0" dirty="0"/>
              <a:t>is the ease with which </a:t>
            </a:r>
            <a:r>
              <a:rPr lang="en-US" sz="2400" b="0" dirty="0" smtClean="0"/>
              <a:t>a program </a:t>
            </a:r>
            <a:r>
              <a:rPr lang="en-US" sz="2400" b="0" dirty="0"/>
              <a:t>can be corrected if an error is encountered, adapted if its </a:t>
            </a:r>
            <a:r>
              <a:rPr lang="en-US" sz="2400" b="0" dirty="0" smtClean="0"/>
              <a:t>environment changes</a:t>
            </a:r>
            <a:r>
              <a:rPr lang="en-US" sz="2400" b="0" dirty="0"/>
              <a:t>, or enhanced if the customer desires a change in </a:t>
            </a:r>
            <a:r>
              <a:rPr lang="en-US" sz="2400" b="0" dirty="0" smtClean="0"/>
              <a:t>requirements; </a:t>
            </a:r>
            <a:r>
              <a:rPr lang="en-US" sz="2400" b="0" dirty="0"/>
              <a:t>a</a:t>
            </a:r>
            <a:r>
              <a:rPr lang="en-US" sz="2400" b="0" dirty="0" smtClean="0"/>
              <a:t> </a:t>
            </a:r>
            <a:r>
              <a:rPr lang="en-US" sz="2400" b="0" dirty="0"/>
              <a:t>simple time-oriented metric is </a:t>
            </a:r>
            <a:r>
              <a:rPr lang="en-US" sz="2400" b="0" i="1" dirty="0" smtClean="0"/>
              <a:t>mean-time-to change </a:t>
            </a:r>
            <a:r>
              <a:rPr lang="en-US" sz="2400" b="0" dirty="0" smtClean="0"/>
              <a:t>(MTTC</a:t>
            </a:r>
            <a:r>
              <a:rPr lang="en-US" sz="2400" b="0" dirty="0"/>
              <a:t>), the time it takes to analyze the change request, design </a:t>
            </a:r>
            <a:r>
              <a:rPr lang="en-US" sz="2400" b="0" dirty="0" smtClean="0"/>
              <a:t>an appropriate </a:t>
            </a:r>
            <a:r>
              <a:rPr lang="en-US" sz="2400" b="0" dirty="0"/>
              <a:t>modification, implement the change, test it, and distribute </a:t>
            </a:r>
            <a:r>
              <a:rPr lang="en-US" sz="2400" b="0" dirty="0" smtClean="0"/>
              <a:t>the change </a:t>
            </a:r>
            <a:r>
              <a:rPr lang="en-US" sz="2400" b="0" dirty="0"/>
              <a:t>to all </a:t>
            </a:r>
            <a:r>
              <a:rPr lang="en-US" sz="2400" b="0" dirty="0" smtClean="0"/>
              <a:t>users.</a:t>
            </a:r>
          </a:p>
          <a:p>
            <a:endParaRPr lang="en-US" sz="2400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8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7389436" cy="822305"/>
          </a:xfrm>
        </p:spPr>
        <p:txBody>
          <a:bodyPr/>
          <a:lstStyle/>
          <a:p>
            <a:r>
              <a:rPr lang="fr-FR" dirty="0" smtClean="0"/>
              <a:t> </a:t>
            </a:r>
            <a:r>
              <a:rPr lang="fr-FR" dirty="0" err="1" smtClean="0"/>
              <a:t>Measuring</a:t>
            </a:r>
            <a:r>
              <a:rPr lang="fr-FR" dirty="0" smtClean="0"/>
              <a:t> </a:t>
            </a:r>
            <a:r>
              <a:rPr lang="fr-FR" dirty="0" err="1" smtClean="0"/>
              <a:t>Quality</a:t>
            </a:r>
            <a:r>
              <a:rPr lang="fr-FR" dirty="0" smtClean="0"/>
              <a:t> </a:t>
            </a:r>
            <a:r>
              <a:rPr lang="fr-FR" dirty="0" err="1" smtClean="0"/>
              <a:t>Indicators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105400"/>
          </a:xfrm>
        </p:spPr>
        <p:txBody>
          <a:bodyPr/>
          <a:lstStyle/>
          <a:p>
            <a:r>
              <a:rPr lang="en-US" sz="2400" b="0" dirty="0"/>
              <a:t>U</a:t>
            </a:r>
            <a:r>
              <a:rPr lang="en-US" sz="2400" b="0" dirty="0" smtClean="0"/>
              <a:t>seful indicators:</a:t>
            </a:r>
          </a:p>
          <a:p>
            <a:pPr lvl="1"/>
            <a:r>
              <a:rPr lang="en-US" sz="2400" dirty="0"/>
              <a:t>Integrity. </a:t>
            </a:r>
            <a:r>
              <a:rPr lang="en-US" sz="2400" b="0" dirty="0" smtClean="0"/>
              <a:t>This </a:t>
            </a:r>
            <a:r>
              <a:rPr lang="en-US" sz="2400" b="0" dirty="0"/>
              <a:t>attribute measures a system's ability to </a:t>
            </a:r>
            <a:r>
              <a:rPr lang="en-US" sz="2400" b="0" dirty="0" smtClean="0"/>
              <a:t>withstand attacks </a:t>
            </a:r>
            <a:r>
              <a:rPr lang="en-US" sz="2400" b="0" dirty="0"/>
              <a:t>(both accidental and intentional) to its security. Attacks can </a:t>
            </a:r>
            <a:r>
              <a:rPr lang="en-US" sz="2400" b="0" dirty="0" smtClean="0"/>
              <a:t>be made </a:t>
            </a:r>
            <a:r>
              <a:rPr lang="en-US" sz="2400" b="0" dirty="0"/>
              <a:t>on all three components of software: programs, data, and documents</a:t>
            </a:r>
            <a:r>
              <a:rPr lang="en-US" sz="2400" b="0" dirty="0" smtClean="0"/>
              <a:t>.</a:t>
            </a:r>
          </a:p>
          <a:p>
            <a:pPr lvl="2"/>
            <a:r>
              <a:rPr lang="en-US" sz="2400" b="0" dirty="0" smtClean="0"/>
              <a:t>To </a:t>
            </a:r>
            <a:r>
              <a:rPr lang="en-US" sz="2400" b="0" dirty="0"/>
              <a:t>measure integrity, two additional attributes must be defined: threat </a:t>
            </a:r>
            <a:r>
              <a:rPr lang="en-US" sz="2400" b="0" dirty="0" smtClean="0"/>
              <a:t>and security</a:t>
            </a:r>
            <a:r>
              <a:rPr lang="en-US" sz="2400" b="0" dirty="0"/>
              <a:t>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3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7389436" cy="822305"/>
          </a:xfrm>
        </p:spPr>
        <p:txBody>
          <a:bodyPr/>
          <a:lstStyle/>
          <a:p>
            <a:r>
              <a:rPr lang="fr-FR" dirty="0" smtClean="0"/>
              <a:t> </a:t>
            </a:r>
            <a:r>
              <a:rPr lang="fr-FR" dirty="0" err="1" smtClean="0"/>
              <a:t>Measuring</a:t>
            </a:r>
            <a:r>
              <a:rPr lang="fr-FR" dirty="0" smtClean="0"/>
              <a:t> </a:t>
            </a:r>
            <a:r>
              <a:rPr lang="fr-FR" dirty="0" err="1" smtClean="0"/>
              <a:t>Quality</a:t>
            </a:r>
            <a:r>
              <a:rPr lang="fr-FR" dirty="0" smtClean="0"/>
              <a:t> </a:t>
            </a:r>
            <a:r>
              <a:rPr lang="fr-FR" dirty="0" err="1" smtClean="0"/>
              <a:t>Indicators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105400"/>
          </a:xfrm>
        </p:spPr>
        <p:txBody>
          <a:bodyPr/>
          <a:lstStyle/>
          <a:p>
            <a:r>
              <a:rPr lang="en-US" sz="2400" b="0" dirty="0"/>
              <a:t>U</a:t>
            </a:r>
            <a:r>
              <a:rPr lang="en-US" sz="2400" b="0" dirty="0" smtClean="0"/>
              <a:t>seful indicators:</a:t>
            </a:r>
          </a:p>
          <a:p>
            <a:pPr lvl="2"/>
            <a:r>
              <a:rPr lang="en-US" sz="2400" dirty="0"/>
              <a:t>Integrity. </a:t>
            </a:r>
            <a:r>
              <a:rPr lang="en-US" sz="2400" b="0" dirty="0" smtClean="0"/>
              <a:t>The </a:t>
            </a:r>
            <a:r>
              <a:rPr lang="en-US" sz="2400" b="0" dirty="0"/>
              <a:t>integrity of a system can then be defined </a:t>
            </a:r>
            <a:r>
              <a:rPr lang="en-US" sz="2400" b="0" dirty="0" smtClean="0"/>
              <a:t>as</a:t>
            </a:r>
          </a:p>
          <a:p>
            <a:pPr lvl="2"/>
            <a:endParaRPr lang="en-US" sz="2400" b="0" dirty="0" smtClean="0"/>
          </a:p>
          <a:p>
            <a:pPr marL="442912" lvl="1" indent="0">
              <a:buNone/>
            </a:pPr>
            <a:r>
              <a:rPr lang="en-US" sz="2400" b="1" dirty="0" smtClean="0"/>
              <a:t>integrity </a:t>
            </a:r>
            <a:r>
              <a:rPr lang="en-US" sz="2400" b="1" dirty="0"/>
              <a:t>= summation [(1 – threat)  (1 – security</a:t>
            </a:r>
            <a:r>
              <a:rPr lang="en-US" sz="2400" b="1" dirty="0" smtClean="0"/>
              <a:t>)]</a:t>
            </a:r>
            <a:r>
              <a:rPr lang="en-US" sz="2400" b="1" i="1" dirty="0"/>
              <a:t> </a:t>
            </a:r>
            <a:endParaRPr lang="en-US" sz="2400" i="1" dirty="0"/>
          </a:p>
          <a:p>
            <a:pPr marL="1174750" lvl="3" indent="0">
              <a:buNone/>
            </a:pPr>
            <a:r>
              <a:rPr lang="en-US" sz="2400" i="0" dirty="0" smtClean="0"/>
              <a:t>where </a:t>
            </a:r>
            <a:r>
              <a:rPr lang="en-US" sz="2400" i="0" dirty="0"/>
              <a:t>threat and security are summed over each type of attack</a:t>
            </a:r>
            <a:r>
              <a:rPr lang="en-US" sz="2400" i="0" dirty="0" smtClean="0"/>
              <a:t>.</a:t>
            </a:r>
          </a:p>
          <a:p>
            <a:pPr marL="1174750" lvl="3" indent="0">
              <a:buNone/>
            </a:pPr>
            <a:r>
              <a:rPr lang="en-US" sz="2400" b="1" i="1" dirty="0" smtClean="0"/>
              <a:t>Threat</a:t>
            </a:r>
            <a:r>
              <a:rPr lang="en-US" sz="2400" i="1" dirty="0" smtClean="0"/>
              <a:t> </a:t>
            </a:r>
            <a:r>
              <a:rPr lang="en-US" sz="2400" dirty="0"/>
              <a:t>is the probability (which can be estimated or derived from empirical evidence) that an attack of a specific type will occur within a </a:t>
            </a:r>
            <a:r>
              <a:rPr lang="en-US" sz="2400" dirty="0" smtClean="0"/>
              <a:t>given time</a:t>
            </a:r>
            <a:r>
              <a:rPr lang="en-US" sz="2400" dirty="0"/>
              <a:t>. </a:t>
            </a:r>
            <a:endParaRPr lang="en-US" sz="2400" dirty="0" smtClean="0"/>
          </a:p>
          <a:p>
            <a:pPr marL="1174750" lvl="3" indent="0">
              <a:buNone/>
            </a:pPr>
            <a:r>
              <a:rPr lang="en-US" sz="2400" b="1" i="1" dirty="0" smtClean="0"/>
              <a:t>Security</a:t>
            </a:r>
            <a:r>
              <a:rPr lang="en-US" sz="2400" i="1" dirty="0" smtClean="0"/>
              <a:t> </a:t>
            </a:r>
            <a:r>
              <a:rPr lang="en-US" sz="2400" dirty="0"/>
              <a:t>is the probability (which can be estimated or derived from empirical evidence) that the attack of a specific type will be repelled. </a:t>
            </a:r>
          </a:p>
          <a:p>
            <a:pPr marL="1528763" lvl="4" indent="0">
              <a:buNone/>
            </a:pPr>
            <a:endParaRPr lang="en-US" sz="2400" b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9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7389436" cy="822305"/>
          </a:xfrm>
        </p:spPr>
        <p:txBody>
          <a:bodyPr/>
          <a:lstStyle/>
          <a:p>
            <a:r>
              <a:rPr lang="fr-FR" dirty="0" smtClean="0"/>
              <a:t> </a:t>
            </a:r>
            <a:r>
              <a:rPr lang="fr-FR" dirty="0" err="1" smtClean="0"/>
              <a:t>Measuring</a:t>
            </a:r>
            <a:r>
              <a:rPr lang="fr-FR" dirty="0" smtClean="0"/>
              <a:t> </a:t>
            </a:r>
            <a:r>
              <a:rPr lang="fr-FR" dirty="0" err="1" smtClean="0"/>
              <a:t>Quality</a:t>
            </a:r>
            <a:r>
              <a:rPr lang="fr-FR" dirty="0" smtClean="0"/>
              <a:t> </a:t>
            </a:r>
            <a:r>
              <a:rPr lang="fr-FR" dirty="0" err="1" smtClean="0"/>
              <a:t>Indicators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105400"/>
          </a:xfrm>
        </p:spPr>
        <p:txBody>
          <a:bodyPr/>
          <a:lstStyle/>
          <a:p>
            <a:r>
              <a:rPr lang="en-US" sz="2400" b="0" dirty="0"/>
              <a:t>U</a:t>
            </a:r>
            <a:r>
              <a:rPr lang="en-US" sz="2400" b="0" dirty="0" smtClean="0"/>
              <a:t>seful indicators:</a:t>
            </a:r>
          </a:p>
          <a:p>
            <a:pPr lvl="1"/>
            <a:r>
              <a:rPr lang="en-US" sz="2400" dirty="0"/>
              <a:t>Usability. </a:t>
            </a:r>
            <a:r>
              <a:rPr lang="en-US" sz="2400" b="0" dirty="0" smtClean="0"/>
              <a:t>If </a:t>
            </a:r>
            <a:r>
              <a:rPr lang="en-US" sz="2400" b="0" dirty="0"/>
              <a:t>a program is not user-friendly, it is </a:t>
            </a:r>
            <a:r>
              <a:rPr lang="en-US" sz="2400" b="0" dirty="0" smtClean="0"/>
              <a:t>often doomed </a:t>
            </a:r>
            <a:r>
              <a:rPr lang="en-US" sz="2400" b="0" dirty="0"/>
              <a:t>to failure, even if the functions that it performs are valuable. </a:t>
            </a:r>
            <a:r>
              <a:rPr lang="en-US" sz="2400" b="0" dirty="0" smtClean="0"/>
              <a:t>Usability is </a:t>
            </a:r>
            <a:r>
              <a:rPr lang="en-US" sz="2400" b="0" dirty="0"/>
              <a:t>an attempt to quantify </a:t>
            </a:r>
            <a:r>
              <a:rPr lang="en-US" sz="2400" b="0" dirty="0" smtClean="0"/>
              <a:t>user-friendliness;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9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7389436" cy="822305"/>
          </a:xfrm>
        </p:spPr>
        <p:txBody>
          <a:bodyPr/>
          <a:lstStyle/>
          <a:p>
            <a:r>
              <a:rPr lang="fr-FR" dirty="0" smtClean="0"/>
              <a:t> </a:t>
            </a:r>
            <a:r>
              <a:rPr lang="fr-FR" dirty="0" err="1" smtClean="0"/>
              <a:t>Measuring</a:t>
            </a:r>
            <a:r>
              <a:rPr lang="fr-FR" dirty="0" smtClean="0"/>
              <a:t> </a:t>
            </a:r>
            <a:r>
              <a:rPr lang="fr-FR" dirty="0" err="1" smtClean="0"/>
              <a:t>Quality</a:t>
            </a:r>
            <a:r>
              <a:rPr lang="fr-FR" dirty="0" smtClean="0"/>
              <a:t> </a:t>
            </a:r>
            <a:r>
              <a:rPr lang="fr-FR" dirty="0" err="1" smtClean="0"/>
              <a:t>Indicators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105400"/>
          </a:xfrm>
        </p:spPr>
        <p:txBody>
          <a:bodyPr/>
          <a:lstStyle/>
          <a:p>
            <a:r>
              <a:rPr lang="en-US" sz="2400" b="0" dirty="0"/>
              <a:t>U</a:t>
            </a:r>
            <a:r>
              <a:rPr lang="en-US" sz="2400" b="0" dirty="0" smtClean="0"/>
              <a:t>seful indicators:</a:t>
            </a:r>
          </a:p>
          <a:p>
            <a:pPr lvl="1"/>
            <a:r>
              <a:rPr lang="en-US" sz="2400" dirty="0" smtClean="0"/>
              <a:t>Usability </a:t>
            </a:r>
            <a:r>
              <a:rPr lang="en-US" sz="2400" b="0" dirty="0" smtClean="0"/>
              <a:t>can be</a:t>
            </a:r>
            <a:r>
              <a:rPr lang="en-US" sz="2400" dirty="0" smtClean="0"/>
              <a:t> </a:t>
            </a:r>
            <a:r>
              <a:rPr lang="en-US" sz="2400" b="0" dirty="0" smtClean="0"/>
              <a:t>measured </a:t>
            </a:r>
            <a:r>
              <a:rPr lang="en-US" sz="2400" b="0" dirty="0"/>
              <a:t>in terms of four characteristics: </a:t>
            </a:r>
          </a:p>
          <a:p>
            <a:pPr marL="0" indent="0">
              <a:buNone/>
            </a:pPr>
            <a:r>
              <a:rPr lang="en-US" sz="2400" b="0" dirty="0"/>
              <a:t>	(1) the physical and or intellectual skill required to learn the system, </a:t>
            </a:r>
          </a:p>
          <a:p>
            <a:pPr marL="0" indent="0">
              <a:buNone/>
            </a:pPr>
            <a:r>
              <a:rPr lang="en-US" sz="2400" b="0" dirty="0"/>
              <a:t>	(2) the time required to become moderately efficient in the use of the system, </a:t>
            </a:r>
          </a:p>
          <a:p>
            <a:pPr marL="0" indent="0">
              <a:buNone/>
            </a:pPr>
            <a:r>
              <a:rPr lang="en-US" sz="2400" b="0" dirty="0"/>
              <a:t>	(3) the net increase in productivity (over the approach that the system replaces) measured when the system is used by someone who is moderately efficient, </a:t>
            </a:r>
          </a:p>
          <a:p>
            <a:pPr marL="0" indent="0">
              <a:buNone/>
            </a:pPr>
            <a:r>
              <a:rPr lang="en-US" sz="2400" b="0" dirty="0"/>
              <a:t>	</a:t>
            </a:r>
            <a:r>
              <a:rPr lang="en-US" sz="2400" b="0" dirty="0" smtClean="0"/>
              <a:t>(4</a:t>
            </a:r>
            <a:r>
              <a:rPr lang="en-US" sz="2400" b="0" dirty="0"/>
              <a:t>) a subjective assessment (sometimes obtained through a questionnaire) of users attitudes toward the system.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6779117" cy="822305"/>
          </a:xfrm>
        </p:spPr>
        <p:txBody>
          <a:bodyPr/>
          <a:lstStyle/>
          <a:p>
            <a:r>
              <a:rPr lang="fr-FR" dirty="0" smtClean="0"/>
              <a:t> </a:t>
            </a:r>
            <a:r>
              <a:rPr lang="fr-FR" dirty="0" err="1" smtClean="0"/>
              <a:t>Defect</a:t>
            </a:r>
            <a:r>
              <a:rPr lang="fr-FR" dirty="0" smtClean="0"/>
              <a:t> </a:t>
            </a:r>
            <a:r>
              <a:rPr lang="fr-FR" dirty="0" err="1" smtClean="0"/>
              <a:t>Removal</a:t>
            </a:r>
            <a:r>
              <a:rPr lang="fr-FR" dirty="0" smtClean="0"/>
              <a:t> </a:t>
            </a:r>
            <a:r>
              <a:rPr lang="fr-FR" dirty="0" err="1" smtClean="0"/>
              <a:t>Efficiency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105400"/>
          </a:xfrm>
        </p:spPr>
        <p:txBody>
          <a:bodyPr/>
          <a:lstStyle/>
          <a:p>
            <a:r>
              <a:rPr lang="en-US" sz="2400" b="0" dirty="0"/>
              <a:t>A quality metric that provides benefit at both the project and process level is </a:t>
            </a:r>
            <a:r>
              <a:rPr lang="en-US" sz="2400" b="0" dirty="0" smtClean="0"/>
              <a:t>defect removal </a:t>
            </a:r>
            <a:r>
              <a:rPr lang="en-US" sz="2400" b="0" dirty="0"/>
              <a:t>efficiency (DRE</a:t>
            </a:r>
            <a:r>
              <a:rPr lang="en-US" sz="2400" b="0" dirty="0" smtClean="0"/>
              <a:t>).</a:t>
            </a:r>
          </a:p>
          <a:p>
            <a:r>
              <a:rPr lang="en-US" sz="2400" b="0" dirty="0" smtClean="0"/>
              <a:t>DRE </a:t>
            </a:r>
            <a:r>
              <a:rPr lang="en-US" sz="2400" b="0" dirty="0"/>
              <a:t>is a measure of the filtering ability of </a:t>
            </a:r>
            <a:r>
              <a:rPr lang="en-US" sz="2400" b="0" dirty="0" smtClean="0"/>
              <a:t>quality assurance </a:t>
            </a:r>
            <a:r>
              <a:rPr lang="en-US" sz="2400" b="0" dirty="0"/>
              <a:t>and control activities as they are applied throughout all process </a:t>
            </a:r>
            <a:r>
              <a:rPr lang="en-US" sz="2400" b="0" dirty="0" smtClean="0"/>
              <a:t>framework activities</a:t>
            </a:r>
            <a:r>
              <a:rPr lang="en-US" sz="2400" b="0" dirty="0"/>
              <a:t>.</a:t>
            </a:r>
          </a:p>
          <a:p>
            <a:r>
              <a:rPr lang="en-US" sz="2400" b="0" dirty="0" smtClean="0"/>
              <a:t>DRE </a:t>
            </a:r>
            <a:r>
              <a:rPr lang="en-US" sz="2400" b="0" dirty="0"/>
              <a:t>is defined in the </a:t>
            </a:r>
            <a:r>
              <a:rPr lang="en-US" sz="2400" b="0" dirty="0" smtClean="0"/>
              <a:t>following manner</a:t>
            </a:r>
            <a:r>
              <a:rPr lang="en-US" sz="2400" b="0" dirty="0"/>
              <a:t>:</a:t>
            </a:r>
          </a:p>
          <a:p>
            <a:pPr marL="0" indent="0">
              <a:buNone/>
            </a:pPr>
            <a:r>
              <a:rPr lang="en-US" sz="2400" b="0" dirty="0" smtClean="0"/>
              <a:t>		DRE </a:t>
            </a:r>
            <a:r>
              <a:rPr lang="en-US" sz="2400" b="0" dirty="0"/>
              <a:t>= </a:t>
            </a:r>
            <a:r>
              <a:rPr lang="en-US" sz="2400" b="0" i="1" dirty="0"/>
              <a:t>E</a:t>
            </a:r>
            <a:r>
              <a:rPr lang="en-US" sz="2400" b="0" dirty="0"/>
              <a:t>/(</a:t>
            </a:r>
            <a:r>
              <a:rPr lang="en-US" sz="2400" b="0" i="1" dirty="0"/>
              <a:t>E </a:t>
            </a:r>
            <a:r>
              <a:rPr lang="en-US" sz="2400" b="0" dirty="0"/>
              <a:t>+ </a:t>
            </a:r>
            <a:r>
              <a:rPr lang="en-US" sz="2400" b="0" i="1" dirty="0"/>
              <a:t>D</a:t>
            </a:r>
            <a:r>
              <a:rPr lang="en-US" sz="2400" b="0" dirty="0"/>
              <a:t>) </a:t>
            </a:r>
          </a:p>
          <a:p>
            <a:pPr marL="442912" lvl="1" indent="0">
              <a:buNone/>
            </a:pPr>
            <a:r>
              <a:rPr lang="en-US" sz="2400" b="0" dirty="0"/>
              <a:t>where </a:t>
            </a:r>
            <a:r>
              <a:rPr lang="en-US" sz="2400" b="0" i="1" dirty="0"/>
              <a:t>E </a:t>
            </a:r>
            <a:r>
              <a:rPr lang="en-US" sz="2400" b="0" dirty="0"/>
              <a:t>is the number of errors found before delivery of the software to the </a:t>
            </a:r>
            <a:r>
              <a:rPr lang="en-US" sz="2400" b="0" dirty="0" smtClean="0"/>
              <a:t>end-user and </a:t>
            </a:r>
            <a:r>
              <a:rPr lang="en-US" sz="2400" b="0" i="1" dirty="0"/>
              <a:t>D </a:t>
            </a:r>
            <a:r>
              <a:rPr lang="en-US" sz="2400" b="0" dirty="0"/>
              <a:t>is the number of defects found after delivery</a:t>
            </a:r>
            <a:r>
              <a:rPr lang="en-US" sz="2400" b="0" dirty="0" smtClean="0"/>
              <a:t>.</a:t>
            </a:r>
          </a:p>
          <a:p>
            <a:pPr marL="442912" lvl="1" indent="0">
              <a:buNone/>
            </a:pPr>
            <a:r>
              <a:rPr lang="en-US" sz="2400" b="0" dirty="0"/>
              <a:t>The ideal value for DRE is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5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2566326" cy="822305"/>
          </a:xfrm>
        </p:spPr>
        <p:txBody>
          <a:bodyPr/>
          <a:lstStyle/>
          <a:p>
            <a:r>
              <a:rPr lang="fr-FR" dirty="0" smtClean="0"/>
              <a:t> Content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077703"/>
          </a:xfrm>
        </p:spPr>
        <p:txBody>
          <a:bodyPr/>
          <a:lstStyle/>
          <a:p>
            <a:pPr marL="0" indent="0" algn="ctr">
              <a:buNone/>
            </a:pPr>
            <a:r>
              <a:rPr lang="en-US" sz="8800" dirty="0" smtClean="0"/>
              <a:t>Part III</a:t>
            </a:r>
            <a:endParaRPr lang="en-US" sz="7200" dirty="0" smtClean="0"/>
          </a:p>
          <a:p>
            <a:pPr marL="0" indent="0" algn="ctr">
              <a:buNone/>
            </a:pPr>
            <a:r>
              <a:rPr lang="en-US" sz="7200" dirty="0" smtClean="0"/>
              <a:t>Software Project Planning</a:t>
            </a:r>
            <a:endParaRPr lang="en-US" sz="7200" dirty="0"/>
          </a:p>
          <a:p>
            <a:pPr marL="0" indent="0" algn="ctr">
              <a:buNone/>
            </a:pPr>
            <a:endParaRPr lang="it-IT" dirty="0" smtClean="0"/>
          </a:p>
          <a:p>
            <a:pPr marL="0" indent="0" algn="ctr" defTabSz="457200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900" dirty="0" smtClean="0">
              <a:ea typeface="+mn-ea"/>
              <a:cs typeface="+mn-cs"/>
            </a:endParaRPr>
          </a:p>
          <a:p>
            <a:pPr marL="0" indent="0" algn="ctr" defTabSz="457200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marL="0" indent="0" algn="ctr" defTabSz="457200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lvl="1" algn="ctr" defTabSz="457200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lvl="1" algn="ctr" defTabSz="457200">
              <a:lnSpc>
                <a:spcPct val="9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2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6723034" cy="822305"/>
          </a:xfrm>
        </p:spPr>
        <p:txBody>
          <a:bodyPr/>
          <a:lstStyle/>
          <a:p>
            <a:r>
              <a:rPr lang="fr-FR" dirty="0" smtClean="0"/>
              <a:t> Software Project Planning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105400"/>
          </a:xfrm>
        </p:spPr>
        <p:txBody>
          <a:bodyPr/>
          <a:lstStyle/>
          <a:p>
            <a:r>
              <a:rPr lang="en-US" sz="2400" b="0" dirty="0" smtClean="0"/>
              <a:t>Software </a:t>
            </a:r>
            <a:r>
              <a:rPr lang="en-US" sz="2400" b="0" dirty="0"/>
              <a:t>project management begins with a set of activities that are </a:t>
            </a:r>
            <a:r>
              <a:rPr lang="en-US" sz="2400" b="0" dirty="0" smtClean="0"/>
              <a:t>collectively called </a:t>
            </a:r>
            <a:r>
              <a:rPr lang="en-US" sz="2400" b="0" i="1" dirty="0"/>
              <a:t>project planning. </a:t>
            </a:r>
            <a:endParaRPr lang="en-US" sz="2400" b="0" i="1" dirty="0" smtClean="0"/>
          </a:p>
          <a:p>
            <a:r>
              <a:rPr lang="en-US" sz="2400" b="0" dirty="0" smtClean="0"/>
              <a:t>Before </a:t>
            </a:r>
            <a:r>
              <a:rPr lang="en-US" sz="2400" b="0" dirty="0"/>
              <a:t>the project can begin, the </a:t>
            </a:r>
            <a:r>
              <a:rPr lang="en-US" sz="2400" b="0" dirty="0" smtClean="0"/>
              <a:t>manager and </a:t>
            </a:r>
            <a:r>
              <a:rPr lang="en-US" sz="2400" b="0" dirty="0"/>
              <a:t>the software team must estimate </a:t>
            </a:r>
            <a:endParaRPr lang="en-US" sz="2400" b="0" dirty="0" smtClean="0"/>
          </a:p>
          <a:p>
            <a:pPr lvl="1"/>
            <a:r>
              <a:rPr lang="en-US" sz="2400" b="0" dirty="0" smtClean="0"/>
              <a:t>the </a:t>
            </a:r>
            <a:r>
              <a:rPr lang="en-US" sz="2400" b="0" dirty="0"/>
              <a:t>work to be done, </a:t>
            </a:r>
            <a:endParaRPr lang="en-US" sz="2400" b="0" dirty="0" smtClean="0"/>
          </a:p>
          <a:p>
            <a:pPr lvl="1"/>
            <a:r>
              <a:rPr lang="en-US" sz="2400" b="0" dirty="0" smtClean="0"/>
              <a:t>the resources </a:t>
            </a:r>
            <a:r>
              <a:rPr lang="en-US" sz="2400" b="0" dirty="0"/>
              <a:t>that will be required, </a:t>
            </a:r>
            <a:endParaRPr lang="en-US" sz="2400" b="0" dirty="0" smtClean="0"/>
          </a:p>
          <a:p>
            <a:pPr lvl="1"/>
            <a:r>
              <a:rPr lang="en-US" sz="2400" b="0" dirty="0" smtClean="0"/>
              <a:t>and </a:t>
            </a:r>
            <a:r>
              <a:rPr lang="en-US" sz="2400" b="0" dirty="0"/>
              <a:t>the time that will elapse from start to </a:t>
            </a:r>
            <a:r>
              <a:rPr lang="en-US" sz="2400" b="0" dirty="0" smtClean="0"/>
              <a:t>finish,</a:t>
            </a:r>
            <a:endParaRPr lang="en-US" sz="2400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7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7140360" cy="822305"/>
          </a:xfrm>
        </p:spPr>
        <p:txBody>
          <a:bodyPr/>
          <a:lstStyle/>
          <a:p>
            <a:r>
              <a:rPr lang="fr-FR" dirty="0" smtClean="0"/>
              <a:t> Project Planning Objectives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105400"/>
          </a:xfrm>
        </p:spPr>
        <p:txBody>
          <a:bodyPr/>
          <a:lstStyle/>
          <a:p>
            <a:r>
              <a:rPr lang="en-US" sz="2400" dirty="0" smtClean="0"/>
              <a:t>Software Scope.</a:t>
            </a:r>
            <a:r>
              <a:rPr lang="en-US" sz="2400" b="0" dirty="0" smtClean="0"/>
              <a:t> </a:t>
            </a:r>
            <a:r>
              <a:rPr lang="en-US" sz="2400" b="0" i="1" dirty="0"/>
              <a:t>Software scope </a:t>
            </a:r>
            <a:r>
              <a:rPr lang="en-US" sz="2400" b="0" dirty="0"/>
              <a:t>describes the data and control to be processed, function, </a:t>
            </a:r>
            <a:r>
              <a:rPr lang="en-US" sz="2400" b="0" dirty="0" smtClean="0"/>
              <a:t>performance, constraints</a:t>
            </a:r>
            <a:r>
              <a:rPr lang="en-US" sz="2400" b="0" dirty="0"/>
              <a:t>, interfaces, and reliability. </a:t>
            </a:r>
            <a:endParaRPr lang="en-US" sz="2400" b="0" dirty="0" smtClean="0"/>
          </a:p>
          <a:p>
            <a:pPr lvl="1"/>
            <a:r>
              <a:rPr lang="en-US" sz="2400" b="0" dirty="0" smtClean="0"/>
              <a:t>Obtaining Information of Software Scope</a:t>
            </a:r>
          </a:p>
          <a:p>
            <a:pPr lvl="2"/>
            <a:r>
              <a:rPr lang="en-US" sz="2400" b="0" dirty="0"/>
              <a:t>Who is behind the request for this work?</a:t>
            </a:r>
          </a:p>
          <a:p>
            <a:pPr lvl="2"/>
            <a:r>
              <a:rPr lang="en-US" sz="2400" b="0" dirty="0" smtClean="0"/>
              <a:t>Who </a:t>
            </a:r>
            <a:r>
              <a:rPr lang="en-US" sz="2400" b="0" dirty="0"/>
              <a:t>will use the solution?</a:t>
            </a:r>
          </a:p>
          <a:p>
            <a:pPr lvl="2"/>
            <a:r>
              <a:rPr lang="en-US" sz="2400" b="0" dirty="0" smtClean="0"/>
              <a:t>What </a:t>
            </a:r>
            <a:r>
              <a:rPr lang="en-US" sz="2400" b="0" dirty="0"/>
              <a:t>will be the economic benefit of a successful solution?</a:t>
            </a:r>
          </a:p>
          <a:p>
            <a:pPr lvl="2"/>
            <a:r>
              <a:rPr lang="en-US" sz="2400" b="0" dirty="0" smtClean="0"/>
              <a:t>Is </a:t>
            </a:r>
            <a:r>
              <a:rPr lang="en-US" sz="2400" b="0" dirty="0"/>
              <a:t>there another source for the solution</a:t>
            </a:r>
            <a:r>
              <a:rPr lang="en-US" sz="2400" b="0" dirty="0" smtClean="0"/>
              <a:t>?, etc.</a:t>
            </a:r>
          </a:p>
          <a:p>
            <a:pPr lvl="1"/>
            <a:r>
              <a:rPr lang="en-US" sz="2800" b="0" dirty="0" smtClean="0"/>
              <a:t>Feasibility</a:t>
            </a:r>
          </a:p>
          <a:p>
            <a:pPr lvl="2"/>
            <a:r>
              <a:rPr lang="en-US" sz="2200" b="0" dirty="0"/>
              <a:t>Once scope is </a:t>
            </a:r>
            <a:r>
              <a:rPr lang="en-US" sz="2200" b="0" dirty="0" smtClean="0"/>
              <a:t>understood, the </a:t>
            </a:r>
            <a:r>
              <a:rPr lang="en-US" sz="2200" b="0" dirty="0"/>
              <a:t>software team and others must work to determine if it can be done </a:t>
            </a:r>
            <a:r>
              <a:rPr lang="en-US" sz="2200" b="0" dirty="0" smtClean="0"/>
              <a:t>within the </a:t>
            </a:r>
            <a:r>
              <a:rPr lang="en-US" sz="2200" b="0" dirty="0"/>
              <a:t>dimensions just noted</a:t>
            </a:r>
            <a:endParaRPr lang="en-US" sz="7400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2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7140360" cy="822305"/>
          </a:xfrm>
        </p:spPr>
        <p:txBody>
          <a:bodyPr/>
          <a:lstStyle/>
          <a:p>
            <a:r>
              <a:rPr lang="fr-FR" dirty="0" smtClean="0"/>
              <a:t> Project Planning Objectives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105400"/>
          </a:xfrm>
        </p:spPr>
        <p:txBody>
          <a:bodyPr/>
          <a:lstStyle/>
          <a:p>
            <a:r>
              <a:rPr lang="en-US" sz="2400" dirty="0" smtClean="0"/>
              <a:t>Resources. </a:t>
            </a:r>
            <a:r>
              <a:rPr lang="en-US" sz="2400" b="0" dirty="0"/>
              <a:t>The second software planning task is estimation of the resources required to </a:t>
            </a:r>
            <a:r>
              <a:rPr lang="en-US" sz="2400" b="0" dirty="0" smtClean="0"/>
              <a:t>accomplish the </a:t>
            </a:r>
            <a:r>
              <a:rPr lang="en-US" sz="2400" b="0" dirty="0"/>
              <a:t>software development effort</a:t>
            </a:r>
            <a:r>
              <a:rPr lang="en-US" sz="2400" dirty="0" smtClean="0"/>
              <a:t> .</a:t>
            </a:r>
            <a:endParaRPr lang="en-US" sz="7400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059" y="2514600"/>
            <a:ext cx="487680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624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2566326" cy="822305"/>
          </a:xfrm>
        </p:spPr>
        <p:txBody>
          <a:bodyPr/>
          <a:lstStyle/>
          <a:p>
            <a:r>
              <a:rPr lang="fr-FR" dirty="0" smtClean="0"/>
              <a:t> Content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1295400"/>
            <a:ext cx="8402086" cy="5077703"/>
          </a:xfrm>
        </p:spPr>
        <p:txBody>
          <a:bodyPr/>
          <a:lstStyle/>
          <a:p>
            <a:pPr marL="0" indent="0" algn="ctr">
              <a:buNone/>
            </a:pPr>
            <a:r>
              <a:rPr lang="en-US" sz="8800" dirty="0" smtClean="0"/>
              <a:t>Part I</a:t>
            </a:r>
            <a:endParaRPr lang="en-US" sz="7200" dirty="0" smtClean="0"/>
          </a:p>
          <a:p>
            <a:pPr marL="0" indent="0" algn="ctr">
              <a:buNone/>
            </a:pPr>
            <a:r>
              <a:rPr lang="en-US" sz="7200" dirty="0" smtClean="0"/>
              <a:t>Key concepts(</a:t>
            </a:r>
            <a:r>
              <a:rPr lang="en-US" sz="7200" dirty="0" err="1" smtClean="0"/>
              <a:t>khái</a:t>
            </a:r>
            <a:r>
              <a:rPr lang="en-US" sz="7200" dirty="0"/>
              <a:t> </a:t>
            </a:r>
            <a:r>
              <a:rPr lang="en-US" sz="7200" dirty="0" err="1" smtClean="0"/>
              <a:t>niệm</a:t>
            </a:r>
            <a:r>
              <a:rPr lang="en-US" sz="7200" dirty="0" smtClean="0"/>
              <a:t>) &amp; principles(</a:t>
            </a:r>
            <a:r>
              <a:rPr lang="en-US" sz="7200" dirty="0" err="1" smtClean="0"/>
              <a:t>nguyên</a:t>
            </a:r>
            <a:r>
              <a:rPr lang="en-US" sz="7200" dirty="0" smtClean="0"/>
              <a:t> </a:t>
            </a:r>
            <a:r>
              <a:rPr lang="en-US" sz="7200" dirty="0" err="1" smtClean="0"/>
              <a:t>tắc</a:t>
            </a:r>
            <a:r>
              <a:rPr lang="en-US" sz="7200" dirty="0" smtClean="0"/>
              <a:t>)</a:t>
            </a:r>
            <a:endParaRPr lang="en-US" sz="7200" dirty="0"/>
          </a:p>
          <a:p>
            <a:pPr marL="0" indent="0" algn="ctr">
              <a:buNone/>
            </a:pPr>
            <a:endParaRPr lang="it-IT" dirty="0" smtClean="0"/>
          </a:p>
          <a:p>
            <a:pPr marL="0" indent="0" algn="ctr" defTabSz="457200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900" dirty="0" smtClean="0">
              <a:ea typeface="+mn-ea"/>
              <a:cs typeface="+mn-cs"/>
            </a:endParaRPr>
          </a:p>
          <a:p>
            <a:pPr marL="0" indent="0" algn="ctr" defTabSz="457200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marL="0" indent="0" algn="ctr" defTabSz="457200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lvl="1" algn="ctr" defTabSz="457200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lvl="1" algn="ctr" defTabSz="457200">
              <a:lnSpc>
                <a:spcPct val="9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8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7140360" cy="822305"/>
          </a:xfrm>
        </p:spPr>
        <p:txBody>
          <a:bodyPr/>
          <a:lstStyle/>
          <a:p>
            <a:r>
              <a:rPr lang="fr-FR" dirty="0" smtClean="0"/>
              <a:t> Project Planning Objectives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105400"/>
          </a:xfrm>
        </p:spPr>
        <p:txBody>
          <a:bodyPr/>
          <a:lstStyle/>
          <a:p>
            <a:r>
              <a:rPr lang="en-US" sz="2400" dirty="0" smtClean="0"/>
              <a:t>Resources. </a:t>
            </a:r>
            <a:r>
              <a:rPr lang="en-US" sz="2400" b="0" dirty="0" smtClean="0"/>
              <a:t>Each resource </a:t>
            </a:r>
            <a:r>
              <a:rPr lang="en-US" sz="2400" b="0" dirty="0"/>
              <a:t>is specified with four characteristics: </a:t>
            </a:r>
            <a:endParaRPr lang="en-US" sz="2400" b="0" dirty="0" smtClean="0"/>
          </a:p>
          <a:p>
            <a:pPr lvl="1"/>
            <a:r>
              <a:rPr lang="en-US" sz="2400" b="0" dirty="0" smtClean="0"/>
              <a:t>description </a:t>
            </a:r>
            <a:r>
              <a:rPr lang="en-US" sz="2400" b="0" dirty="0"/>
              <a:t>of the resource, </a:t>
            </a:r>
            <a:endParaRPr lang="en-US" sz="2400" b="0" dirty="0" smtClean="0"/>
          </a:p>
          <a:p>
            <a:pPr lvl="1"/>
            <a:r>
              <a:rPr lang="en-US" sz="2400" b="0" dirty="0" smtClean="0"/>
              <a:t>a state</a:t>
            </a:r>
            <a:r>
              <a:rPr lang="en-US" sz="2400" b="0" dirty="0"/>
              <a:t>ment of availability, </a:t>
            </a:r>
            <a:endParaRPr lang="en-US" sz="2400" b="0" dirty="0" smtClean="0"/>
          </a:p>
          <a:p>
            <a:pPr lvl="1"/>
            <a:r>
              <a:rPr lang="en-US" sz="2400" b="0" dirty="0" smtClean="0"/>
              <a:t>time </a:t>
            </a:r>
            <a:r>
              <a:rPr lang="en-US" sz="2400" b="0" dirty="0"/>
              <a:t>when the resource will be required; </a:t>
            </a:r>
            <a:endParaRPr lang="en-US" sz="2400" b="0" dirty="0" smtClean="0"/>
          </a:p>
          <a:p>
            <a:pPr lvl="1"/>
            <a:r>
              <a:rPr lang="en-US" sz="2400" b="0" dirty="0" smtClean="0"/>
              <a:t>duration </a:t>
            </a:r>
            <a:r>
              <a:rPr lang="en-US" sz="2400" b="0" dirty="0"/>
              <a:t>of time </a:t>
            </a:r>
            <a:r>
              <a:rPr lang="en-US" sz="2400" b="0" dirty="0" smtClean="0"/>
              <a:t>that resource </a:t>
            </a:r>
            <a:r>
              <a:rPr lang="en-US" sz="2400" b="0" dirty="0"/>
              <a:t>will be applied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2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7140360" cy="822305"/>
          </a:xfrm>
        </p:spPr>
        <p:txBody>
          <a:bodyPr/>
          <a:lstStyle/>
          <a:p>
            <a:r>
              <a:rPr lang="fr-FR" dirty="0" smtClean="0"/>
              <a:t> Project Planning Objectives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105400"/>
          </a:xfrm>
        </p:spPr>
        <p:txBody>
          <a:bodyPr/>
          <a:lstStyle/>
          <a:p>
            <a:r>
              <a:rPr lang="en-US" sz="2400" dirty="0" smtClean="0"/>
              <a:t>Resources. </a:t>
            </a:r>
          </a:p>
          <a:p>
            <a:pPr lvl="1"/>
            <a:r>
              <a:rPr lang="en-US" sz="2400" dirty="0" smtClean="0"/>
              <a:t>Human Resources.</a:t>
            </a:r>
            <a:r>
              <a:rPr lang="en-US" sz="2400" b="0" dirty="0" smtClean="0"/>
              <a:t> </a:t>
            </a:r>
          </a:p>
          <a:p>
            <a:pPr lvl="2"/>
            <a:r>
              <a:rPr lang="en-US" sz="2400" b="0" dirty="0" smtClean="0"/>
              <a:t>The </a:t>
            </a:r>
            <a:r>
              <a:rPr lang="en-US" sz="2400" b="0" dirty="0"/>
              <a:t>planner begins by evaluating scope and selecting the skills required to </a:t>
            </a:r>
            <a:r>
              <a:rPr lang="en-US" sz="2400" b="0" dirty="0" smtClean="0"/>
              <a:t>complete development</a:t>
            </a:r>
            <a:r>
              <a:rPr lang="en-US" sz="2400" b="0" dirty="0"/>
              <a:t>. Both organizational position (e.g., manager, senior software </a:t>
            </a:r>
            <a:r>
              <a:rPr lang="en-US" sz="2400" b="0" dirty="0" smtClean="0"/>
              <a:t>engineer) and </a:t>
            </a:r>
            <a:r>
              <a:rPr lang="en-US" sz="2400" b="0" dirty="0"/>
              <a:t>specialty (e.g., telecommunications, database, client/server) are specified. </a:t>
            </a:r>
            <a:endParaRPr lang="en-US" sz="2400" b="0" dirty="0" smtClean="0"/>
          </a:p>
          <a:p>
            <a:pPr lvl="2"/>
            <a:r>
              <a:rPr lang="en-US" sz="2400" b="0" dirty="0" smtClean="0"/>
              <a:t>For relatively </a:t>
            </a:r>
            <a:r>
              <a:rPr lang="en-US" sz="2400" b="0" dirty="0"/>
              <a:t>small projects (one person-year or less), a single individual may </a:t>
            </a:r>
            <a:r>
              <a:rPr lang="en-US" sz="2400" b="0" dirty="0" smtClean="0"/>
              <a:t>perform all </a:t>
            </a:r>
            <a:r>
              <a:rPr lang="en-US" sz="2400" b="0" dirty="0"/>
              <a:t>software engineering tasks, consulting with specialists as </a:t>
            </a:r>
            <a:r>
              <a:rPr lang="en-US" sz="2400" b="0" dirty="0" smtClean="0"/>
              <a:t>required. </a:t>
            </a:r>
          </a:p>
          <a:p>
            <a:pPr lvl="2"/>
            <a:r>
              <a:rPr lang="en-US" sz="2400" b="0" dirty="0" smtClean="0"/>
              <a:t>The </a:t>
            </a:r>
            <a:r>
              <a:rPr lang="en-US" sz="2400" b="0" dirty="0"/>
              <a:t>number of people required for a software </a:t>
            </a:r>
            <a:r>
              <a:rPr lang="en-US" sz="2400" b="0" dirty="0" smtClean="0"/>
              <a:t>project is determined </a:t>
            </a:r>
            <a:r>
              <a:rPr lang="en-US" sz="2400" b="0" dirty="0"/>
              <a:t>only </a:t>
            </a:r>
            <a:r>
              <a:rPr lang="en-US" sz="2400" b="0" dirty="0" smtClean="0"/>
              <a:t>after an </a:t>
            </a:r>
            <a:r>
              <a:rPr lang="en-US" sz="2400" b="0" dirty="0"/>
              <a:t>estimate of development effort </a:t>
            </a:r>
            <a:r>
              <a:rPr lang="en-US" sz="2400" b="0" dirty="0" smtClean="0"/>
              <a:t>(person-months</a:t>
            </a:r>
            <a:r>
              <a:rPr lang="en-US" sz="2400" b="0" dirty="0"/>
              <a:t>) is made</a:t>
            </a:r>
            <a:r>
              <a:rPr lang="en-US" sz="2400" b="0" dirty="0" smtClean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5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7140360" cy="822305"/>
          </a:xfrm>
        </p:spPr>
        <p:txBody>
          <a:bodyPr/>
          <a:lstStyle/>
          <a:p>
            <a:r>
              <a:rPr lang="fr-FR" dirty="0" smtClean="0"/>
              <a:t> Project Planning Objectives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105400"/>
          </a:xfrm>
        </p:spPr>
        <p:txBody>
          <a:bodyPr/>
          <a:lstStyle/>
          <a:p>
            <a:r>
              <a:rPr lang="en-US" sz="2400" dirty="0" smtClean="0"/>
              <a:t>Resources. </a:t>
            </a:r>
          </a:p>
          <a:p>
            <a:pPr lvl="1"/>
            <a:r>
              <a:rPr lang="en-US" sz="2400" dirty="0" smtClean="0"/>
              <a:t>Reusable Software Resources. </a:t>
            </a:r>
            <a:r>
              <a:rPr lang="en-US" sz="2400" b="0" dirty="0"/>
              <a:t>F</a:t>
            </a:r>
            <a:r>
              <a:rPr lang="en-US" sz="2400" b="0" dirty="0" smtClean="0"/>
              <a:t>our </a:t>
            </a:r>
            <a:r>
              <a:rPr lang="en-US" sz="2400" b="0" dirty="0"/>
              <a:t>software resource </a:t>
            </a:r>
            <a:r>
              <a:rPr lang="en-US" sz="2400" b="0" dirty="0" smtClean="0"/>
              <a:t>categories:</a:t>
            </a:r>
          </a:p>
          <a:p>
            <a:pPr lvl="2"/>
            <a:r>
              <a:rPr lang="en-US" sz="2400" dirty="0"/>
              <a:t>Off-the-shelf components. </a:t>
            </a:r>
            <a:r>
              <a:rPr lang="en-US" sz="2400" b="0" dirty="0"/>
              <a:t>Existing software that can be acquired from </a:t>
            </a:r>
            <a:r>
              <a:rPr lang="en-US" sz="2400" b="0" dirty="0" smtClean="0"/>
              <a:t>a third </a:t>
            </a:r>
            <a:r>
              <a:rPr lang="en-US" sz="2400" b="0" dirty="0"/>
              <a:t>party or that has been developed internally for a past </a:t>
            </a:r>
            <a:r>
              <a:rPr lang="en-US" sz="2400" b="0" dirty="0" smtClean="0"/>
              <a:t>project</a:t>
            </a:r>
          </a:p>
          <a:p>
            <a:pPr lvl="2"/>
            <a:r>
              <a:rPr lang="en-US" sz="2400" dirty="0"/>
              <a:t>Full-experience components. </a:t>
            </a:r>
            <a:r>
              <a:rPr lang="en-US" sz="2400" b="0" dirty="0"/>
              <a:t>Existing specifications, designs, code, </a:t>
            </a:r>
            <a:r>
              <a:rPr lang="en-US" sz="2400" b="0" dirty="0" smtClean="0"/>
              <a:t>or test </a:t>
            </a:r>
            <a:r>
              <a:rPr lang="en-US" sz="2400" b="0" dirty="0"/>
              <a:t>data developed for past projects that are similar to the software to </a:t>
            </a:r>
            <a:r>
              <a:rPr lang="en-US" sz="2400" b="0" dirty="0" smtClean="0"/>
              <a:t>be </a:t>
            </a:r>
            <a:r>
              <a:rPr lang="en-US" sz="2400" b="0" dirty="0"/>
              <a:t>built for the current project. Members of the current software team have </a:t>
            </a:r>
            <a:r>
              <a:rPr lang="en-US" sz="2400" b="0" dirty="0" smtClean="0"/>
              <a:t>had full </a:t>
            </a:r>
            <a:r>
              <a:rPr lang="en-US" sz="2400" b="0" dirty="0"/>
              <a:t>experience in the application area represented by these components.</a:t>
            </a:r>
            <a:endParaRPr lang="en-US" sz="2400" b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7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7140360" cy="822305"/>
          </a:xfrm>
        </p:spPr>
        <p:txBody>
          <a:bodyPr/>
          <a:lstStyle/>
          <a:p>
            <a:r>
              <a:rPr lang="fr-FR" dirty="0" smtClean="0"/>
              <a:t> Project Planning Objectives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105400"/>
          </a:xfrm>
        </p:spPr>
        <p:txBody>
          <a:bodyPr/>
          <a:lstStyle/>
          <a:p>
            <a:r>
              <a:rPr lang="en-US" sz="2400" dirty="0" smtClean="0"/>
              <a:t>Resources. </a:t>
            </a:r>
          </a:p>
          <a:p>
            <a:pPr lvl="1"/>
            <a:r>
              <a:rPr lang="en-US" sz="2400" dirty="0" smtClean="0"/>
              <a:t>Reusable Software Resources. </a:t>
            </a:r>
            <a:r>
              <a:rPr lang="en-US" sz="2400" b="0" dirty="0"/>
              <a:t>F</a:t>
            </a:r>
            <a:r>
              <a:rPr lang="en-US" sz="2400" b="0" dirty="0" smtClean="0"/>
              <a:t>our </a:t>
            </a:r>
            <a:r>
              <a:rPr lang="en-US" sz="2400" b="0" dirty="0"/>
              <a:t>software resource </a:t>
            </a:r>
            <a:r>
              <a:rPr lang="en-US" sz="2400" b="0" dirty="0" smtClean="0"/>
              <a:t>categories (cont.):</a:t>
            </a:r>
          </a:p>
          <a:p>
            <a:pPr lvl="2"/>
            <a:r>
              <a:rPr lang="en-US" sz="2400" dirty="0"/>
              <a:t>Partial-experience components. </a:t>
            </a:r>
            <a:r>
              <a:rPr lang="en-US" sz="2400" b="0" dirty="0"/>
              <a:t>Existing specifications, designs, code, </a:t>
            </a:r>
            <a:r>
              <a:rPr lang="en-US" sz="2400" b="0" dirty="0" smtClean="0"/>
              <a:t>or test </a:t>
            </a:r>
            <a:r>
              <a:rPr lang="en-US" sz="2400" b="0" dirty="0"/>
              <a:t>data developed for past projects that are related to the software to </a:t>
            </a:r>
            <a:r>
              <a:rPr lang="en-US" sz="2400" b="0" dirty="0" smtClean="0"/>
              <a:t>be built </a:t>
            </a:r>
            <a:r>
              <a:rPr lang="en-US" sz="2400" b="0" dirty="0"/>
              <a:t>for the current project but will require substantial modification. </a:t>
            </a:r>
            <a:r>
              <a:rPr lang="en-US" sz="2400" b="0" dirty="0" smtClean="0"/>
              <a:t>Members of </a:t>
            </a:r>
            <a:r>
              <a:rPr lang="en-US" sz="2400" b="0" dirty="0"/>
              <a:t>the current software team have only limited experience in the </a:t>
            </a:r>
            <a:r>
              <a:rPr lang="en-US" sz="2400" b="0" dirty="0" smtClean="0"/>
              <a:t>application area </a:t>
            </a:r>
            <a:r>
              <a:rPr lang="en-US" sz="2400" b="0" dirty="0"/>
              <a:t>represented by these </a:t>
            </a:r>
            <a:r>
              <a:rPr lang="en-US" sz="2400" b="0" dirty="0" smtClean="0"/>
              <a:t>components</a:t>
            </a:r>
          </a:p>
          <a:p>
            <a:pPr lvl="2"/>
            <a:r>
              <a:rPr lang="en-US" sz="2400" dirty="0" smtClean="0"/>
              <a:t>New </a:t>
            </a:r>
            <a:r>
              <a:rPr lang="en-US" sz="2400" dirty="0"/>
              <a:t>components. </a:t>
            </a:r>
            <a:r>
              <a:rPr lang="en-US" sz="2400" b="0" dirty="0"/>
              <a:t>Software components that must be built by the </a:t>
            </a:r>
            <a:r>
              <a:rPr lang="en-US" sz="2400" b="0" dirty="0" smtClean="0"/>
              <a:t>software team </a:t>
            </a:r>
            <a:r>
              <a:rPr lang="en-US" sz="2400" b="0" dirty="0"/>
              <a:t>specifically for the needs of the current project.</a:t>
            </a:r>
            <a:endParaRPr lang="en-US" sz="2400" b="0" dirty="0" smtClean="0"/>
          </a:p>
          <a:p>
            <a:pPr lvl="2"/>
            <a:endParaRPr lang="en-US" sz="2400" b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7140360" cy="822305"/>
          </a:xfrm>
        </p:spPr>
        <p:txBody>
          <a:bodyPr/>
          <a:lstStyle/>
          <a:p>
            <a:r>
              <a:rPr lang="fr-FR" dirty="0" smtClean="0"/>
              <a:t> Project Planning Objectives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105400"/>
          </a:xfrm>
        </p:spPr>
        <p:txBody>
          <a:bodyPr/>
          <a:lstStyle/>
          <a:p>
            <a:r>
              <a:rPr lang="en-US" sz="2400" dirty="0" smtClean="0"/>
              <a:t>Resources. </a:t>
            </a:r>
          </a:p>
          <a:p>
            <a:pPr lvl="1"/>
            <a:r>
              <a:rPr lang="en-US" sz="2400" dirty="0"/>
              <a:t>Environmental </a:t>
            </a:r>
            <a:r>
              <a:rPr lang="en-US" sz="2400" dirty="0" smtClean="0"/>
              <a:t>Resources. </a:t>
            </a:r>
            <a:r>
              <a:rPr lang="en-US" sz="2400" b="0" i="1" dirty="0"/>
              <a:t>S</a:t>
            </a:r>
            <a:r>
              <a:rPr lang="en-US" sz="2400" b="0" i="1" dirty="0" smtClean="0"/>
              <a:t>oftware engineering environment </a:t>
            </a:r>
            <a:r>
              <a:rPr lang="en-US" sz="2400" b="0" dirty="0"/>
              <a:t>(SEE</a:t>
            </a:r>
            <a:r>
              <a:rPr lang="en-US" sz="2400" b="0" dirty="0" smtClean="0"/>
              <a:t>) </a:t>
            </a:r>
            <a:r>
              <a:rPr lang="en-US" sz="2400" b="0" dirty="0"/>
              <a:t>incorporates hardware and </a:t>
            </a:r>
            <a:r>
              <a:rPr lang="en-US" sz="2400" b="0" dirty="0" smtClean="0"/>
              <a:t>software. </a:t>
            </a:r>
            <a:r>
              <a:rPr lang="en-US" sz="2400" b="0" dirty="0"/>
              <a:t>A</a:t>
            </a:r>
            <a:r>
              <a:rPr lang="en-US" sz="2400" b="0" dirty="0" smtClean="0"/>
              <a:t> project planner </a:t>
            </a:r>
            <a:r>
              <a:rPr lang="en-US" sz="2400" b="0" dirty="0"/>
              <a:t>must prescribe the time window required for hardware and software </a:t>
            </a:r>
            <a:r>
              <a:rPr lang="en-US" sz="2400" b="0" dirty="0" smtClean="0"/>
              <a:t>and verify </a:t>
            </a:r>
            <a:r>
              <a:rPr lang="en-US" sz="2400" b="0" dirty="0"/>
              <a:t>that these resources will be available.</a:t>
            </a:r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5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7166752" cy="822305"/>
          </a:xfrm>
        </p:spPr>
        <p:txBody>
          <a:bodyPr/>
          <a:lstStyle/>
          <a:p>
            <a:r>
              <a:rPr lang="fr-FR" dirty="0" smtClean="0"/>
              <a:t> Software Project Estimation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105400"/>
          </a:xfrm>
        </p:spPr>
        <p:txBody>
          <a:bodyPr/>
          <a:lstStyle/>
          <a:p>
            <a:r>
              <a:rPr lang="en-US" sz="2400" b="0" dirty="0"/>
              <a:t>Software </a:t>
            </a:r>
            <a:r>
              <a:rPr lang="en-US" sz="2400" b="0" dirty="0">
                <a:solidFill>
                  <a:srgbClr val="FF0000"/>
                </a:solidFill>
              </a:rPr>
              <a:t>cost</a:t>
            </a:r>
            <a:r>
              <a:rPr lang="en-US" sz="2400" b="0" dirty="0"/>
              <a:t> and </a:t>
            </a:r>
            <a:r>
              <a:rPr lang="en-US" sz="2400" b="0" dirty="0">
                <a:solidFill>
                  <a:srgbClr val="FF0000"/>
                </a:solidFill>
              </a:rPr>
              <a:t>effort</a:t>
            </a:r>
            <a:r>
              <a:rPr lang="en-US" sz="2400" b="0" dirty="0"/>
              <a:t> </a:t>
            </a:r>
            <a:r>
              <a:rPr lang="en-US" sz="2400" b="0" dirty="0" smtClean="0"/>
              <a:t>estimation.</a:t>
            </a:r>
          </a:p>
          <a:p>
            <a:r>
              <a:rPr lang="en-US" sz="2400" b="0" dirty="0"/>
              <a:t>M</a:t>
            </a:r>
            <a:r>
              <a:rPr lang="en-US" sz="2400" b="0" dirty="0" smtClean="0"/>
              <a:t>any variables - human</a:t>
            </a:r>
            <a:r>
              <a:rPr lang="en-US" sz="2400" b="0" dirty="0"/>
              <a:t>, technical, environmental, </a:t>
            </a:r>
            <a:r>
              <a:rPr lang="en-US" sz="2400" b="0" dirty="0" smtClean="0"/>
              <a:t>political - can </a:t>
            </a:r>
            <a:r>
              <a:rPr lang="en-US" sz="2400" b="0" dirty="0"/>
              <a:t>affect the ultimate cost </a:t>
            </a:r>
            <a:r>
              <a:rPr lang="en-US" sz="2400" b="0" dirty="0" smtClean="0"/>
              <a:t>of software </a:t>
            </a:r>
            <a:r>
              <a:rPr lang="en-US" sz="2400" b="0" dirty="0"/>
              <a:t>and effort </a:t>
            </a:r>
            <a:r>
              <a:rPr lang="en-US" sz="2400" b="0" dirty="0" smtClean="0"/>
              <a:t>.</a:t>
            </a:r>
          </a:p>
          <a:p>
            <a:r>
              <a:rPr lang="en-US" sz="2400" b="0" dirty="0" smtClean="0"/>
              <a:t>To </a:t>
            </a:r>
            <a:r>
              <a:rPr lang="en-US" sz="2400" b="0" dirty="0"/>
              <a:t>achieve reliable cost and effort </a:t>
            </a:r>
            <a:r>
              <a:rPr lang="en-US" sz="2400" b="0" dirty="0" smtClean="0"/>
              <a:t>estimates:</a:t>
            </a:r>
            <a:endParaRPr lang="en-US" sz="2400" b="0" dirty="0"/>
          </a:p>
          <a:p>
            <a:pPr marL="900112" lvl="1" indent="-457200">
              <a:buFont typeface="+mj-lt"/>
              <a:buAutoNum type="arabicPeriod"/>
            </a:pPr>
            <a:r>
              <a:rPr lang="en-US" sz="2400" b="0" dirty="0" smtClean="0"/>
              <a:t>Delay </a:t>
            </a:r>
            <a:r>
              <a:rPr lang="en-US" sz="2400" b="0" dirty="0"/>
              <a:t>estimation until late in the project (obviously, we can </a:t>
            </a:r>
            <a:r>
              <a:rPr lang="en-US" sz="2400" b="0" dirty="0" smtClean="0"/>
              <a:t>achieve 100</a:t>
            </a:r>
            <a:r>
              <a:rPr lang="en-US" sz="2400" b="0" dirty="0"/>
              <a:t>% accurate estimates after the project is complete</a:t>
            </a:r>
            <a:r>
              <a:rPr lang="en-US" sz="2400" b="0" dirty="0" smtClean="0"/>
              <a:t>!).</a:t>
            </a:r>
          </a:p>
          <a:p>
            <a:pPr marL="900112" lvl="1" indent="-457200">
              <a:buFont typeface="+mj-lt"/>
              <a:buAutoNum type="arabicPeriod"/>
            </a:pPr>
            <a:r>
              <a:rPr lang="en-US" sz="2400" b="0" dirty="0" smtClean="0"/>
              <a:t>Base </a:t>
            </a:r>
            <a:r>
              <a:rPr lang="en-US" sz="2400" b="0" dirty="0"/>
              <a:t>estimates on similar projects that have already been completed</a:t>
            </a:r>
            <a:r>
              <a:rPr lang="en-US" sz="2400" b="0" dirty="0" smtClean="0"/>
              <a:t>.</a:t>
            </a:r>
          </a:p>
          <a:p>
            <a:pPr marL="900112" lvl="1" indent="-457200">
              <a:buFont typeface="+mj-lt"/>
              <a:buAutoNum type="arabicPeriod"/>
            </a:pPr>
            <a:r>
              <a:rPr lang="en-US" sz="2400" b="0" dirty="0" smtClean="0"/>
              <a:t>Use </a:t>
            </a:r>
            <a:r>
              <a:rPr lang="en-US" sz="2400" b="0" dirty="0"/>
              <a:t>relatively simple decomposition techniques to generate project cost </a:t>
            </a:r>
            <a:r>
              <a:rPr lang="en-US" sz="2400" b="0" dirty="0" smtClean="0"/>
              <a:t>and effort </a:t>
            </a:r>
            <a:r>
              <a:rPr lang="en-US" sz="2400" b="0" dirty="0"/>
              <a:t>estimates</a:t>
            </a:r>
            <a:r>
              <a:rPr lang="en-US" sz="2400" b="0" dirty="0" smtClean="0"/>
              <a:t>.</a:t>
            </a:r>
          </a:p>
          <a:p>
            <a:pPr marL="900112" lvl="1" indent="-457200">
              <a:buFont typeface="+mj-lt"/>
              <a:buAutoNum type="arabicPeriod"/>
            </a:pPr>
            <a:r>
              <a:rPr lang="en-US" sz="2400" b="0" dirty="0" smtClean="0"/>
              <a:t>Use </a:t>
            </a:r>
            <a:r>
              <a:rPr lang="en-US" sz="2400" b="0" dirty="0"/>
              <a:t>one or more empirical models for software cost and effort estimation.</a:t>
            </a:r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7166752" cy="822305"/>
          </a:xfrm>
        </p:spPr>
        <p:txBody>
          <a:bodyPr/>
          <a:lstStyle/>
          <a:p>
            <a:r>
              <a:rPr lang="fr-FR" dirty="0" smtClean="0"/>
              <a:t> Software Project Estimation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105400"/>
          </a:xfrm>
        </p:spPr>
        <p:txBody>
          <a:bodyPr/>
          <a:lstStyle/>
          <a:p>
            <a:r>
              <a:rPr lang="en-US" sz="2400" dirty="0" smtClean="0"/>
              <a:t>Software Project Estimation Techniques</a:t>
            </a:r>
          </a:p>
          <a:p>
            <a:pPr lvl="1"/>
            <a:r>
              <a:rPr lang="en-US" sz="2400" b="0" i="1" dirty="0"/>
              <a:t>Decomposition techniques </a:t>
            </a:r>
            <a:r>
              <a:rPr lang="en-US" sz="2400" b="0" dirty="0"/>
              <a:t>take a "divide and </a:t>
            </a:r>
            <a:r>
              <a:rPr lang="en-US" sz="2400" b="0" dirty="0" smtClean="0"/>
              <a:t>conquer’’ approach </a:t>
            </a:r>
            <a:r>
              <a:rPr lang="en-US" sz="2400" b="0" dirty="0"/>
              <a:t>to software project estimation. By decomposing a project into major </a:t>
            </a:r>
            <a:r>
              <a:rPr lang="en-US" sz="2400" b="0" dirty="0" smtClean="0"/>
              <a:t>functions and </a:t>
            </a:r>
            <a:r>
              <a:rPr lang="en-US" sz="2400" b="0" dirty="0"/>
              <a:t>related software engineering activities, cost and effort estimation can </a:t>
            </a:r>
            <a:r>
              <a:rPr lang="en-US" sz="2400" b="0" dirty="0" smtClean="0"/>
              <a:t>be performed </a:t>
            </a:r>
            <a:r>
              <a:rPr lang="en-US" sz="2400" b="0" dirty="0"/>
              <a:t>in a stepwise </a:t>
            </a:r>
            <a:r>
              <a:rPr lang="en-US" sz="2400" b="0" dirty="0" smtClean="0"/>
              <a:t>fashion </a:t>
            </a:r>
            <a:r>
              <a:rPr lang="en-US" sz="2400" b="0" dirty="0"/>
              <a:t>(LOC-based, FP-based Estimation</a:t>
            </a:r>
            <a:r>
              <a:rPr lang="en-US" sz="2400" b="0" dirty="0" smtClean="0"/>
              <a:t>).</a:t>
            </a:r>
          </a:p>
          <a:p>
            <a:pPr lvl="1"/>
            <a:r>
              <a:rPr lang="en-US" sz="2400" b="0" i="1" dirty="0"/>
              <a:t>Empirical estimation models </a:t>
            </a:r>
            <a:r>
              <a:rPr lang="en-US" sz="2400" b="0" dirty="0"/>
              <a:t>can be used to </a:t>
            </a:r>
            <a:r>
              <a:rPr lang="en-US" sz="2400" b="0" dirty="0" smtClean="0"/>
              <a:t>complement decomposition </a:t>
            </a:r>
            <a:r>
              <a:rPr lang="en-US" sz="2400" b="0" dirty="0"/>
              <a:t>techniques and offer a potentially valuable </a:t>
            </a:r>
            <a:r>
              <a:rPr lang="en-US" sz="2400" b="0" dirty="0" smtClean="0"/>
              <a:t>estimation approach </a:t>
            </a:r>
            <a:r>
              <a:rPr lang="en-US" sz="2400" b="0" dirty="0"/>
              <a:t>in </a:t>
            </a:r>
            <a:r>
              <a:rPr lang="en-US" sz="2400" b="0" dirty="0" smtClean="0"/>
              <a:t>their own right (COCOMO Model).</a:t>
            </a:r>
          </a:p>
          <a:p>
            <a:pPr lvl="1"/>
            <a:r>
              <a:rPr lang="en-US" sz="2400" b="0" i="1" dirty="0"/>
              <a:t>Automated estimation tools </a:t>
            </a:r>
            <a:r>
              <a:rPr lang="en-US" sz="2400" b="0" dirty="0"/>
              <a:t>implement one or more decomposition techniques </a:t>
            </a:r>
            <a:r>
              <a:rPr lang="en-US" sz="2400" b="0" dirty="0" smtClean="0"/>
              <a:t>or empirical </a:t>
            </a:r>
            <a:r>
              <a:rPr lang="en-US" sz="2400" b="0" dirty="0"/>
              <a:t>models.</a:t>
            </a:r>
            <a:endParaRPr lang="en-US" sz="2400" b="0" dirty="0" smtClean="0"/>
          </a:p>
          <a:p>
            <a:pPr lvl="1"/>
            <a:endParaRPr lang="en-US" sz="2400" b="0" dirty="0" smtClean="0"/>
          </a:p>
          <a:p>
            <a:pPr lvl="1"/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3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2566326" cy="822305"/>
          </a:xfrm>
        </p:spPr>
        <p:txBody>
          <a:bodyPr/>
          <a:lstStyle/>
          <a:p>
            <a:r>
              <a:rPr lang="fr-FR" dirty="0" smtClean="0"/>
              <a:t> Content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077703"/>
          </a:xfrm>
        </p:spPr>
        <p:txBody>
          <a:bodyPr/>
          <a:lstStyle/>
          <a:p>
            <a:pPr marL="0" indent="0" algn="ctr">
              <a:buNone/>
            </a:pPr>
            <a:r>
              <a:rPr lang="en-US" sz="8800" dirty="0" smtClean="0"/>
              <a:t>Part IV</a:t>
            </a:r>
            <a:endParaRPr lang="en-US" sz="7200" dirty="0" smtClean="0"/>
          </a:p>
          <a:p>
            <a:pPr marL="0" indent="0" algn="ctr">
              <a:buNone/>
            </a:pPr>
            <a:r>
              <a:rPr lang="en-US" sz="7200" dirty="0" smtClean="0"/>
              <a:t>Risk Analysis &amp; Management</a:t>
            </a:r>
            <a:endParaRPr lang="it-IT" dirty="0" smtClean="0"/>
          </a:p>
          <a:p>
            <a:pPr marL="0" indent="0" algn="ctr" defTabSz="457200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900" dirty="0" smtClean="0">
              <a:ea typeface="+mn-ea"/>
              <a:cs typeface="+mn-cs"/>
            </a:endParaRPr>
          </a:p>
          <a:p>
            <a:pPr marL="0" indent="0" algn="ctr" defTabSz="457200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marL="0" indent="0" algn="ctr" defTabSz="457200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lvl="1" algn="ctr" defTabSz="457200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lvl="1" algn="ctr" defTabSz="457200">
              <a:lnSpc>
                <a:spcPct val="9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4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3791915" cy="822305"/>
          </a:xfrm>
        </p:spPr>
        <p:txBody>
          <a:bodyPr/>
          <a:lstStyle/>
          <a:p>
            <a:r>
              <a:rPr lang="fr-FR" dirty="0" smtClean="0"/>
              <a:t>Software </a:t>
            </a:r>
            <a:r>
              <a:rPr lang="fr-FR" dirty="0" err="1" smtClean="0"/>
              <a:t>Risk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105400"/>
          </a:xfrm>
        </p:spPr>
        <p:txBody>
          <a:bodyPr/>
          <a:lstStyle/>
          <a:p>
            <a:r>
              <a:rPr lang="en-US" sz="2400" b="0" dirty="0"/>
              <a:t>R</a:t>
            </a:r>
            <a:r>
              <a:rPr lang="en-US" sz="2400" b="0" dirty="0" smtClean="0"/>
              <a:t>isk </a:t>
            </a:r>
            <a:r>
              <a:rPr lang="en-US" sz="2400" b="0" dirty="0"/>
              <a:t>always involves two </a:t>
            </a:r>
            <a:r>
              <a:rPr lang="en-US" sz="2400" b="0" dirty="0" smtClean="0"/>
              <a:t>characteristics</a:t>
            </a:r>
          </a:p>
          <a:p>
            <a:pPr lvl="1"/>
            <a:r>
              <a:rPr lang="en-US" sz="2400" b="0" i="1" dirty="0" smtClean="0"/>
              <a:t>Uncertainty</a:t>
            </a:r>
            <a:r>
              <a:rPr lang="en-US" sz="2400" b="0" dirty="0"/>
              <a:t> </a:t>
            </a:r>
            <a:r>
              <a:rPr lang="en-US" sz="2400" b="0" dirty="0" smtClean="0"/>
              <a:t>- the </a:t>
            </a:r>
            <a:r>
              <a:rPr lang="en-US" sz="2400" b="0" dirty="0"/>
              <a:t>risk may or may not happen; that is, there are no 100% </a:t>
            </a:r>
            <a:r>
              <a:rPr lang="en-US" sz="2400" b="0" dirty="0" smtClean="0"/>
              <a:t>probable risks.</a:t>
            </a:r>
            <a:endParaRPr lang="en-US" sz="2400" b="0" dirty="0"/>
          </a:p>
          <a:p>
            <a:pPr lvl="1"/>
            <a:r>
              <a:rPr lang="en-US" sz="2400" b="0" i="1" dirty="0" smtClean="0"/>
              <a:t>Loss</a:t>
            </a:r>
            <a:r>
              <a:rPr lang="en-US" sz="2400" b="0" dirty="0"/>
              <a:t> </a:t>
            </a:r>
            <a:r>
              <a:rPr lang="en-US" sz="2400" b="0" dirty="0" smtClean="0"/>
              <a:t>- if </a:t>
            </a:r>
            <a:r>
              <a:rPr lang="en-US" sz="2400" b="0" dirty="0"/>
              <a:t>the risk becomes a reality, unwanted consequences or losses </a:t>
            </a:r>
            <a:r>
              <a:rPr lang="en-US" sz="2400" b="0" dirty="0" smtClean="0"/>
              <a:t>will occur</a:t>
            </a:r>
            <a:r>
              <a:rPr lang="en-US" sz="2400" b="0" dirty="0"/>
              <a:t>.</a:t>
            </a:r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1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3791915" cy="822305"/>
          </a:xfrm>
        </p:spPr>
        <p:txBody>
          <a:bodyPr/>
          <a:lstStyle/>
          <a:p>
            <a:r>
              <a:rPr lang="fr-FR" dirty="0" smtClean="0"/>
              <a:t>Software </a:t>
            </a:r>
            <a:r>
              <a:rPr lang="fr-FR" dirty="0" err="1" smtClean="0"/>
              <a:t>Risk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105400"/>
          </a:xfrm>
        </p:spPr>
        <p:txBody>
          <a:bodyPr/>
          <a:lstStyle/>
          <a:p>
            <a:r>
              <a:rPr lang="en-US" sz="2400" b="0" dirty="0"/>
              <a:t>R</a:t>
            </a:r>
            <a:r>
              <a:rPr lang="en-US" sz="2400" b="0" dirty="0" smtClean="0"/>
              <a:t>isk </a:t>
            </a:r>
            <a:r>
              <a:rPr lang="en-US" sz="2400" b="0" dirty="0"/>
              <a:t>always involves two </a:t>
            </a:r>
            <a:r>
              <a:rPr lang="en-US" sz="2400" b="0" dirty="0" smtClean="0"/>
              <a:t>characteristics</a:t>
            </a:r>
          </a:p>
          <a:p>
            <a:pPr lvl="1"/>
            <a:r>
              <a:rPr lang="en-US" sz="2400" b="0" i="1" dirty="0" smtClean="0"/>
              <a:t>Uncertainty</a:t>
            </a:r>
            <a:r>
              <a:rPr lang="en-US" sz="2400" b="0" dirty="0"/>
              <a:t> </a:t>
            </a:r>
            <a:r>
              <a:rPr lang="en-US" sz="2400" b="0" dirty="0" smtClean="0"/>
              <a:t>- the </a:t>
            </a:r>
            <a:r>
              <a:rPr lang="en-US" sz="2400" b="0" dirty="0"/>
              <a:t>risk may or may not happen; that is, there are no 100% </a:t>
            </a:r>
            <a:r>
              <a:rPr lang="en-US" sz="2400" b="0" dirty="0" smtClean="0"/>
              <a:t>probable risks.</a:t>
            </a:r>
            <a:endParaRPr lang="en-US" sz="2400" b="0" dirty="0"/>
          </a:p>
          <a:p>
            <a:pPr lvl="1"/>
            <a:r>
              <a:rPr lang="en-US" sz="2400" b="0" i="1" dirty="0" smtClean="0"/>
              <a:t>Loss</a:t>
            </a:r>
            <a:r>
              <a:rPr lang="en-US" sz="2400" b="0" dirty="0"/>
              <a:t> </a:t>
            </a:r>
            <a:r>
              <a:rPr lang="en-US" sz="2400" b="0" dirty="0" smtClean="0"/>
              <a:t>- if </a:t>
            </a:r>
            <a:r>
              <a:rPr lang="en-US" sz="2400" b="0" dirty="0"/>
              <a:t>the risk becomes a reality, unwanted consequences or losses </a:t>
            </a:r>
            <a:r>
              <a:rPr lang="en-US" sz="2400" b="0" dirty="0" smtClean="0"/>
              <a:t>will occur</a:t>
            </a:r>
            <a:r>
              <a:rPr lang="en-US" sz="2400" b="0" dirty="0"/>
              <a:t>.</a:t>
            </a:r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2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5917082" cy="822305"/>
          </a:xfrm>
        </p:spPr>
        <p:txBody>
          <a:bodyPr/>
          <a:lstStyle/>
          <a:p>
            <a:r>
              <a:rPr lang="fr-FR" dirty="0" smtClean="0"/>
              <a:t>Key concepts - </a:t>
            </a:r>
            <a:r>
              <a:rPr lang="fr-FR" dirty="0" err="1" smtClean="0"/>
              <a:t>Players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914400"/>
            <a:ext cx="8402086" cy="5340749"/>
          </a:xfrm>
        </p:spPr>
        <p:txBody>
          <a:bodyPr/>
          <a:lstStyle/>
          <a:p>
            <a:r>
              <a:rPr lang="en-US" sz="2800" dirty="0" smtClean="0">
                <a:latin typeface="+mj-lt"/>
              </a:rPr>
              <a:t>Senior managers </a:t>
            </a:r>
            <a:r>
              <a:rPr lang="en-US" sz="2800" b="0" dirty="0" smtClean="0">
                <a:latin typeface="+mj-lt"/>
              </a:rPr>
              <a:t>who define the business issues</a:t>
            </a:r>
          </a:p>
          <a:p>
            <a:r>
              <a:rPr lang="en-US" sz="2800" dirty="0" smtClean="0">
                <a:latin typeface="+mj-lt"/>
              </a:rPr>
              <a:t>Project (technical) managers </a:t>
            </a:r>
            <a:r>
              <a:rPr lang="en-US" sz="2800" b="0" dirty="0" smtClean="0">
                <a:latin typeface="+mj-lt"/>
              </a:rPr>
              <a:t>who must plan, motivate, organize, and control the practitioners who do software work.</a:t>
            </a:r>
          </a:p>
          <a:p>
            <a:r>
              <a:rPr lang="en-US" sz="2800" dirty="0" smtClean="0">
                <a:latin typeface="+mj-lt"/>
              </a:rPr>
              <a:t>Practitioners </a:t>
            </a:r>
            <a:r>
              <a:rPr lang="en-US" sz="2800" b="0" dirty="0" smtClean="0">
                <a:latin typeface="+mj-lt"/>
              </a:rPr>
              <a:t>who deliver the technical skills that are necessary to engineer a product or application.</a:t>
            </a:r>
          </a:p>
          <a:p>
            <a:r>
              <a:rPr lang="en-US" sz="2800" dirty="0" smtClean="0">
                <a:latin typeface="+mj-lt"/>
              </a:rPr>
              <a:t>Customers </a:t>
            </a:r>
            <a:r>
              <a:rPr lang="en-US" sz="2800" b="0" dirty="0" smtClean="0">
                <a:latin typeface="+mj-lt"/>
              </a:rPr>
              <a:t>who specify the requirements for the software to be engineered</a:t>
            </a:r>
          </a:p>
          <a:p>
            <a:r>
              <a:rPr lang="en-US" sz="2800" dirty="0" smtClean="0">
                <a:latin typeface="+mj-lt"/>
              </a:rPr>
              <a:t>End-users </a:t>
            </a:r>
            <a:r>
              <a:rPr lang="en-US" sz="2800" b="0" dirty="0" smtClean="0">
                <a:latin typeface="+mj-lt"/>
              </a:rPr>
              <a:t>who interact with the software once it is released for production use.</a:t>
            </a:r>
            <a:endParaRPr lang="en-US" sz="2800" dirty="0" smtClean="0">
              <a:latin typeface="+mj-lt"/>
            </a:endParaRPr>
          </a:p>
          <a:p>
            <a:pPr lvl="1" defTabSz="457200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 smtClean="0">
              <a:latin typeface="+mj-lt"/>
            </a:endParaRPr>
          </a:p>
          <a:p>
            <a:pPr lvl="1" defTabSz="457200">
              <a:lnSpc>
                <a:spcPct val="9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 smtClean="0">
              <a:latin typeface="+mj-lt"/>
            </a:endParaRPr>
          </a:p>
          <a:p>
            <a:pPr marL="0" indent="0">
              <a:buNone/>
            </a:pPr>
            <a:endParaRPr lang="en-US" sz="280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9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3791915" cy="822305"/>
          </a:xfrm>
        </p:spPr>
        <p:txBody>
          <a:bodyPr/>
          <a:lstStyle/>
          <a:p>
            <a:r>
              <a:rPr lang="fr-FR" dirty="0" smtClean="0"/>
              <a:t>Software </a:t>
            </a:r>
            <a:r>
              <a:rPr lang="fr-FR" dirty="0" err="1" smtClean="0"/>
              <a:t>Risk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105400"/>
          </a:xfrm>
        </p:spPr>
        <p:txBody>
          <a:bodyPr/>
          <a:lstStyle/>
          <a:p>
            <a:r>
              <a:rPr lang="en-US" sz="2400" b="0" i="1" dirty="0"/>
              <a:t>Project risks </a:t>
            </a:r>
            <a:r>
              <a:rPr lang="en-US" sz="2400" b="0" dirty="0"/>
              <a:t>threaten the project </a:t>
            </a:r>
            <a:r>
              <a:rPr lang="en-US" sz="2400" b="0" dirty="0" smtClean="0"/>
              <a:t>plan</a:t>
            </a:r>
            <a:r>
              <a:rPr lang="en-US" sz="2400" b="0" dirty="0"/>
              <a:t>,</a:t>
            </a:r>
            <a:r>
              <a:rPr lang="en-US" sz="2400" b="0" dirty="0" smtClean="0"/>
              <a:t> </a:t>
            </a:r>
            <a:r>
              <a:rPr lang="en-US" sz="2400" b="0" dirty="0"/>
              <a:t>if project risks become real, it </a:t>
            </a:r>
            <a:r>
              <a:rPr lang="en-US" sz="2400" b="0" dirty="0" smtClean="0"/>
              <a:t>is likely </a:t>
            </a:r>
            <a:r>
              <a:rPr lang="en-US" sz="2400" b="0" dirty="0"/>
              <a:t>that project schedule will slip and that costs will </a:t>
            </a:r>
            <a:r>
              <a:rPr lang="en-US" sz="2400" b="0" dirty="0" smtClean="0"/>
              <a:t>increase (</a:t>
            </a:r>
            <a:r>
              <a:rPr lang="en-US" sz="2400" b="0" dirty="0"/>
              <a:t>budgetary, schedule, </a:t>
            </a:r>
            <a:r>
              <a:rPr lang="en-US" sz="2400" b="0" dirty="0" smtClean="0"/>
              <a:t>personnel, resource</a:t>
            </a:r>
            <a:r>
              <a:rPr lang="en-US" sz="2400" b="0" dirty="0"/>
              <a:t>, </a:t>
            </a:r>
            <a:r>
              <a:rPr lang="en-US" sz="2400" b="0" dirty="0" smtClean="0"/>
              <a:t>customer and </a:t>
            </a:r>
            <a:r>
              <a:rPr lang="en-US" sz="2400" b="0" dirty="0"/>
              <a:t>requirements problems</a:t>
            </a:r>
            <a:r>
              <a:rPr lang="en-US" sz="2400" b="0" dirty="0" smtClean="0"/>
              <a:t>).</a:t>
            </a:r>
          </a:p>
          <a:p>
            <a:r>
              <a:rPr lang="en-US" sz="2400" b="0" i="1" dirty="0"/>
              <a:t>Technical risks </a:t>
            </a:r>
            <a:r>
              <a:rPr lang="en-US" sz="2400" b="0" dirty="0"/>
              <a:t>threaten the quality and timeliness of the software to be </a:t>
            </a:r>
            <a:r>
              <a:rPr lang="en-US" sz="2400" b="0" dirty="0" smtClean="0"/>
              <a:t>produced. If </a:t>
            </a:r>
            <a:r>
              <a:rPr lang="en-US" sz="2400" b="0" dirty="0"/>
              <a:t>a technical risk becomes a reality, implementation may become difficult or </a:t>
            </a:r>
            <a:r>
              <a:rPr lang="en-US" sz="2400" b="0" dirty="0" smtClean="0"/>
              <a:t>impossible (</a:t>
            </a:r>
            <a:r>
              <a:rPr lang="en-US" sz="2400" b="0" dirty="0"/>
              <a:t>design, implementation, interface, </a:t>
            </a:r>
            <a:r>
              <a:rPr lang="en-US" sz="2400" b="0" dirty="0" smtClean="0"/>
              <a:t>verification, and </a:t>
            </a:r>
            <a:r>
              <a:rPr lang="en-US" sz="2400" b="0" dirty="0"/>
              <a:t>maintenance problems</a:t>
            </a:r>
            <a:r>
              <a:rPr lang="en-US" sz="2400" b="0" dirty="0" smtClean="0"/>
              <a:t>).</a:t>
            </a:r>
          </a:p>
          <a:p>
            <a:r>
              <a:rPr lang="en-US" sz="2400" b="0" i="1" dirty="0"/>
              <a:t>Business risks </a:t>
            </a:r>
            <a:r>
              <a:rPr lang="en-US" sz="2400" b="0" dirty="0"/>
              <a:t>threaten the viability of the software to be built.</a:t>
            </a:r>
            <a:endParaRPr lang="en-US" sz="2400" b="0" dirty="0" smtClean="0"/>
          </a:p>
          <a:p>
            <a:endParaRPr lang="en-US" sz="2400" b="0" dirty="0" smtClean="0"/>
          </a:p>
          <a:p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3791915" cy="822305"/>
          </a:xfrm>
        </p:spPr>
        <p:txBody>
          <a:bodyPr/>
          <a:lstStyle/>
          <a:p>
            <a:r>
              <a:rPr lang="fr-FR" dirty="0" smtClean="0"/>
              <a:t>Software </a:t>
            </a:r>
            <a:r>
              <a:rPr lang="fr-FR" dirty="0" err="1" smtClean="0"/>
              <a:t>Risk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105400"/>
          </a:xfrm>
        </p:spPr>
        <p:txBody>
          <a:bodyPr/>
          <a:lstStyle/>
          <a:p>
            <a:r>
              <a:rPr lang="en-US" sz="2400" b="0" i="1" dirty="0"/>
              <a:t>Risk identification </a:t>
            </a:r>
            <a:r>
              <a:rPr lang="en-US" sz="2400" b="0" dirty="0"/>
              <a:t>is a systematic attempt to specify threats to the project plan (</a:t>
            </a:r>
            <a:r>
              <a:rPr lang="en-US" sz="2400" b="0" dirty="0" smtClean="0"/>
              <a:t>estimates, schedule</a:t>
            </a:r>
            <a:r>
              <a:rPr lang="en-US" sz="2400" b="0" dirty="0"/>
              <a:t>, resource loading, </a:t>
            </a:r>
            <a:r>
              <a:rPr lang="en-US" sz="2400" b="0" dirty="0" smtClean="0"/>
              <a:t>…)</a:t>
            </a:r>
          </a:p>
          <a:p>
            <a:r>
              <a:rPr lang="en-US" sz="2400" b="0" i="1" dirty="0" smtClean="0"/>
              <a:t>Risk </a:t>
            </a:r>
            <a:r>
              <a:rPr lang="en-US" sz="2400" b="0" i="1" dirty="0"/>
              <a:t>item </a:t>
            </a:r>
            <a:r>
              <a:rPr lang="en-US" sz="2400" b="0" i="1" dirty="0" smtClean="0"/>
              <a:t>checklist</a:t>
            </a:r>
          </a:p>
          <a:p>
            <a:pPr lvl="1"/>
            <a:r>
              <a:rPr lang="en-US" sz="2400" b="0" i="1" dirty="0"/>
              <a:t>Product size</a:t>
            </a:r>
            <a:r>
              <a:rPr lang="en-US" sz="2400" b="0" dirty="0"/>
              <a:t>—risks associated with the overall size of the software to be </a:t>
            </a:r>
            <a:r>
              <a:rPr lang="en-US" sz="2400" b="0" dirty="0" smtClean="0"/>
              <a:t>built or modified.</a:t>
            </a:r>
          </a:p>
          <a:p>
            <a:pPr lvl="1"/>
            <a:r>
              <a:rPr lang="en-US" sz="2400" b="0" i="1" dirty="0"/>
              <a:t>Business impact</a:t>
            </a:r>
            <a:r>
              <a:rPr lang="en-US" sz="2400" b="0" dirty="0"/>
              <a:t>—risks associated with constraints imposed by </a:t>
            </a:r>
            <a:r>
              <a:rPr lang="en-US" sz="2400" b="0" dirty="0" smtClean="0"/>
              <a:t>management for </a:t>
            </a:r>
            <a:r>
              <a:rPr lang="en-US" sz="2400" b="0" dirty="0"/>
              <a:t>the </a:t>
            </a:r>
            <a:r>
              <a:rPr lang="en-US" sz="2400" b="0" dirty="0" smtClean="0"/>
              <a:t>marketplace</a:t>
            </a:r>
          </a:p>
          <a:p>
            <a:pPr lvl="1"/>
            <a:r>
              <a:rPr lang="en-US" sz="2400" b="0" i="1" dirty="0"/>
              <a:t>Customer characteristics</a:t>
            </a:r>
            <a:r>
              <a:rPr lang="en-US" sz="2400" b="0" dirty="0"/>
              <a:t>—risks associated with the sophistication of the </a:t>
            </a:r>
            <a:r>
              <a:rPr lang="en-US" sz="2400" b="0" dirty="0" smtClean="0"/>
              <a:t>customer and </a:t>
            </a:r>
            <a:r>
              <a:rPr lang="en-US" sz="2400" b="0" dirty="0"/>
              <a:t>the developer's ability to communicate with the customer in </a:t>
            </a:r>
            <a:r>
              <a:rPr lang="en-US" sz="2400" b="0" dirty="0" smtClean="0"/>
              <a:t>a timely </a:t>
            </a:r>
            <a:r>
              <a:rPr lang="en-US" sz="2400" b="0" dirty="0"/>
              <a:t>manner</a:t>
            </a:r>
            <a:r>
              <a:rPr lang="en-US" sz="2400" b="0" dirty="0" smtClean="0"/>
              <a:t>.</a:t>
            </a:r>
          </a:p>
          <a:p>
            <a:pPr lvl="1"/>
            <a:endParaRPr lang="en-US" sz="2400" b="0" dirty="0" smtClean="0"/>
          </a:p>
          <a:p>
            <a:pPr lvl="1"/>
            <a:endParaRPr lang="en-US" sz="2400" b="0" dirty="0" smtClean="0"/>
          </a:p>
          <a:p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6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3791915" cy="822305"/>
          </a:xfrm>
        </p:spPr>
        <p:txBody>
          <a:bodyPr/>
          <a:lstStyle/>
          <a:p>
            <a:r>
              <a:rPr lang="fr-FR" dirty="0" smtClean="0"/>
              <a:t>Software </a:t>
            </a:r>
            <a:r>
              <a:rPr lang="fr-FR" dirty="0" err="1" smtClean="0"/>
              <a:t>Risk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105400"/>
          </a:xfrm>
        </p:spPr>
        <p:txBody>
          <a:bodyPr/>
          <a:lstStyle/>
          <a:p>
            <a:r>
              <a:rPr lang="en-US" sz="2400" b="0" i="1" dirty="0" smtClean="0"/>
              <a:t>Risk </a:t>
            </a:r>
            <a:r>
              <a:rPr lang="en-US" sz="2400" b="0" i="1" dirty="0"/>
              <a:t>item </a:t>
            </a:r>
            <a:r>
              <a:rPr lang="en-US" sz="2400" b="0" i="1" dirty="0" smtClean="0"/>
              <a:t>checklist (cont.)</a:t>
            </a:r>
          </a:p>
          <a:p>
            <a:pPr lvl="1"/>
            <a:r>
              <a:rPr lang="en-US" sz="2400" b="0" i="1" dirty="0"/>
              <a:t>Process definition</a:t>
            </a:r>
            <a:r>
              <a:rPr lang="en-US" sz="2400" b="0" dirty="0"/>
              <a:t>—risks associated with the degree to which the </a:t>
            </a:r>
            <a:r>
              <a:rPr lang="en-US" sz="2400" b="0" dirty="0" smtClean="0"/>
              <a:t>software process </a:t>
            </a:r>
            <a:r>
              <a:rPr lang="en-US" sz="2400" b="0" dirty="0"/>
              <a:t>has been defined and is followed by the development </a:t>
            </a:r>
            <a:r>
              <a:rPr lang="en-US" sz="2400" b="0" dirty="0" smtClean="0"/>
              <a:t>organization</a:t>
            </a:r>
          </a:p>
          <a:p>
            <a:pPr lvl="1"/>
            <a:r>
              <a:rPr lang="en-US" sz="2400" b="0" i="1" dirty="0"/>
              <a:t>Development environment</a:t>
            </a:r>
            <a:r>
              <a:rPr lang="en-US" sz="2400" b="0" dirty="0"/>
              <a:t>—risks associated with the availability and </a:t>
            </a:r>
            <a:r>
              <a:rPr lang="en-US" sz="2400" b="0" dirty="0" smtClean="0"/>
              <a:t>quality of </a:t>
            </a:r>
            <a:r>
              <a:rPr lang="en-US" sz="2400" b="0" dirty="0"/>
              <a:t>the tools to be used to build the </a:t>
            </a:r>
            <a:r>
              <a:rPr lang="en-US" sz="2400" b="0" dirty="0" smtClean="0"/>
              <a:t>product</a:t>
            </a:r>
          </a:p>
          <a:p>
            <a:pPr lvl="1"/>
            <a:r>
              <a:rPr lang="en-US" sz="2400" b="0" i="1" dirty="0"/>
              <a:t>Technology to be built</a:t>
            </a:r>
            <a:r>
              <a:rPr lang="en-US" sz="2400" b="0" dirty="0"/>
              <a:t>—risks associated with the complexity of the system </a:t>
            </a:r>
            <a:r>
              <a:rPr lang="en-US" sz="2400" b="0" dirty="0" smtClean="0"/>
              <a:t>to be </a:t>
            </a:r>
            <a:r>
              <a:rPr lang="en-US" sz="2400" b="0" dirty="0"/>
              <a:t>built and the "newness" of the technology that is packaged </a:t>
            </a:r>
            <a:r>
              <a:rPr lang="en-US" sz="2400" b="0" dirty="0" smtClean="0"/>
              <a:t>by the system</a:t>
            </a:r>
          </a:p>
          <a:p>
            <a:pPr lvl="1"/>
            <a:r>
              <a:rPr lang="en-US" sz="2400" b="0" i="1" dirty="0"/>
              <a:t>Staff size and experience</a:t>
            </a:r>
            <a:r>
              <a:rPr lang="en-US" sz="2400" b="0" dirty="0"/>
              <a:t>—risks associated with the overall technical </a:t>
            </a:r>
            <a:r>
              <a:rPr lang="en-US" sz="2400" b="0" dirty="0" smtClean="0"/>
              <a:t>and project </a:t>
            </a:r>
            <a:r>
              <a:rPr lang="en-US" sz="2400" b="0" dirty="0"/>
              <a:t>experience of the software engineers who will do the </a:t>
            </a:r>
            <a:r>
              <a:rPr lang="en-US" sz="2400" b="0" dirty="0" smtClean="0"/>
              <a:t>work</a:t>
            </a:r>
            <a:r>
              <a:rPr lang="en-US" sz="2400" b="0" dirty="0"/>
              <a:t>.</a:t>
            </a:r>
            <a:endParaRPr lang="en-US" sz="9200" b="0" dirty="0" smtClean="0"/>
          </a:p>
          <a:p>
            <a:pPr lvl="1"/>
            <a:endParaRPr lang="en-US" sz="9200" b="0" dirty="0" smtClean="0"/>
          </a:p>
          <a:p>
            <a:pPr lvl="1"/>
            <a:endParaRPr lang="en-US" sz="6800" b="0" dirty="0" smtClean="0"/>
          </a:p>
          <a:p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6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3791915" cy="822305"/>
          </a:xfrm>
        </p:spPr>
        <p:txBody>
          <a:bodyPr/>
          <a:lstStyle/>
          <a:p>
            <a:r>
              <a:rPr lang="fr-FR" dirty="0" smtClean="0"/>
              <a:t>Software </a:t>
            </a:r>
            <a:r>
              <a:rPr lang="fr-FR" dirty="0" err="1" smtClean="0"/>
              <a:t>Risk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105400"/>
          </a:xfrm>
        </p:spPr>
        <p:txBody>
          <a:bodyPr/>
          <a:lstStyle/>
          <a:p>
            <a:r>
              <a:rPr lang="en-US" sz="2400" b="0" i="1" dirty="0"/>
              <a:t>Risk </a:t>
            </a:r>
            <a:r>
              <a:rPr lang="en-US" sz="2400" b="0" i="1" dirty="0" smtClean="0"/>
              <a:t>projection (call</a:t>
            </a:r>
            <a:r>
              <a:rPr lang="en-US" sz="2400" b="0" dirty="0" smtClean="0"/>
              <a:t>ed </a:t>
            </a:r>
            <a:r>
              <a:rPr lang="en-US" sz="2400" b="0" i="1" dirty="0"/>
              <a:t>risk </a:t>
            </a:r>
            <a:r>
              <a:rPr lang="en-US" sz="2400" b="0" i="1" dirty="0" smtClean="0"/>
              <a:t>estimation), </a:t>
            </a:r>
            <a:r>
              <a:rPr lang="en-US" sz="2400" b="0" dirty="0"/>
              <a:t>attempts to rate each risk in two </a:t>
            </a:r>
            <a:r>
              <a:rPr lang="en-US" sz="2400" b="0" dirty="0" smtClean="0"/>
              <a:t>ways</a:t>
            </a:r>
          </a:p>
          <a:p>
            <a:pPr lvl="1"/>
            <a:r>
              <a:rPr lang="en-US" sz="2400" b="0" dirty="0" smtClean="0"/>
              <a:t>the likelihood </a:t>
            </a:r>
            <a:r>
              <a:rPr lang="en-US" sz="2400" b="0" dirty="0"/>
              <a:t>or probability that the risk is </a:t>
            </a:r>
            <a:r>
              <a:rPr lang="en-US" sz="2400" b="0" dirty="0" smtClean="0"/>
              <a:t>real</a:t>
            </a:r>
          </a:p>
          <a:p>
            <a:pPr lvl="1"/>
            <a:r>
              <a:rPr lang="en-US" sz="2400" b="0" dirty="0" smtClean="0"/>
              <a:t>the </a:t>
            </a:r>
            <a:r>
              <a:rPr lang="en-US" sz="2400" b="0" dirty="0"/>
              <a:t>consequences of the problems </a:t>
            </a:r>
            <a:r>
              <a:rPr lang="en-US" sz="2400" b="0" dirty="0" smtClean="0"/>
              <a:t>associated with </a:t>
            </a:r>
            <a:r>
              <a:rPr lang="en-US" sz="2400" b="0" dirty="0"/>
              <a:t>the risk, should it occur.</a:t>
            </a:r>
            <a:endParaRPr lang="en-US" sz="2400" b="0" dirty="0" smtClean="0"/>
          </a:p>
          <a:p>
            <a:pPr lvl="1"/>
            <a:endParaRPr lang="en-US" sz="2400" b="0" dirty="0" smtClean="0"/>
          </a:p>
          <a:p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5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3791915" cy="822305"/>
          </a:xfrm>
        </p:spPr>
        <p:txBody>
          <a:bodyPr/>
          <a:lstStyle/>
          <a:p>
            <a:r>
              <a:rPr lang="fr-FR" dirty="0" smtClean="0"/>
              <a:t>Software </a:t>
            </a:r>
            <a:r>
              <a:rPr lang="fr-FR" dirty="0" err="1" smtClean="0"/>
              <a:t>Risk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105400"/>
          </a:xfrm>
        </p:spPr>
        <p:txBody>
          <a:bodyPr/>
          <a:lstStyle/>
          <a:p>
            <a:r>
              <a:rPr lang="en-US" sz="2400" b="0" i="1" dirty="0"/>
              <a:t>Risk </a:t>
            </a:r>
            <a:r>
              <a:rPr lang="en-US" sz="2400" b="0" i="1" dirty="0" smtClean="0"/>
              <a:t>projection </a:t>
            </a:r>
          </a:p>
          <a:p>
            <a:pPr lvl="1"/>
            <a:r>
              <a:rPr lang="en-US" sz="2000" b="0" dirty="0"/>
              <a:t>Developing a Risk Table</a:t>
            </a:r>
            <a:endParaRPr lang="en-US" sz="2000" b="0" dirty="0" smtClean="0"/>
          </a:p>
          <a:p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7310438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98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3791915" cy="822305"/>
          </a:xfrm>
        </p:spPr>
        <p:txBody>
          <a:bodyPr/>
          <a:lstStyle/>
          <a:p>
            <a:r>
              <a:rPr lang="fr-FR" dirty="0" smtClean="0"/>
              <a:t>Software </a:t>
            </a:r>
            <a:r>
              <a:rPr lang="fr-FR" dirty="0" err="1" smtClean="0"/>
              <a:t>Risk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105400"/>
          </a:xfrm>
        </p:spPr>
        <p:txBody>
          <a:bodyPr/>
          <a:lstStyle/>
          <a:p>
            <a:r>
              <a:rPr lang="en-US" sz="2400" b="0" i="1" dirty="0" smtClean="0"/>
              <a:t>Risk Refinement</a:t>
            </a:r>
          </a:p>
          <a:p>
            <a:pPr lvl="1"/>
            <a:r>
              <a:rPr lang="en-US" sz="2400" b="0" i="1" dirty="0" smtClean="0"/>
              <a:t>T</a:t>
            </a:r>
            <a:r>
              <a:rPr lang="en-US" sz="2400" b="0" dirty="0" smtClean="0"/>
              <a:t>o refine the </a:t>
            </a:r>
            <a:r>
              <a:rPr lang="en-US" sz="2400" b="0" dirty="0"/>
              <a:t>risk into a set of more detailed </a:t>
            </a:r>
            <a:r>
              <a:rPr lang="en-US" sz="2400" b="0" dirty="0" smtClean="0"/>
              <a:t>risks</a:t>
            </a:r>
            <a:endParaRPr lang="en-US" sz="2400" dirty="0" smtClean="0"/>
          </a:p>
          <a:p>
            <a:pPr lvl="1"/>
            <a:r>
              <a:rPr lang="en-US" sz="2400" b="0" dirty="0"/>
              <a:t>R</a:t>
            </a:r>
            <a:r>
              <a:rPr lang="en-US" sz="2400" b="0" dirty="0" smtClean="0"/>
              <a:t>epresent </a:t>
            </a:r>
            <a:r>
              <a:rPr lang="en-US" sz="2400" b="0" dirty="0"/>
              <a:t>the risk in </a:t>
            </a:r>
            <a:r>
              <a:rPr lang="en-US" sz="2400" b="0" i="1" dirty="0"/>
              <a:t>condition-transition-consequence </a:t>
            </a:r>
            <a:r>
              <a:rPr lang="en-US" sz="2400" b="0" dirty="0"/>
              <a:t>(CTC</a:t>
            </a:r>
            <a:r>
              <a:rPr lang="en-US" sz="2400" b="0" dirty="0" smtClean="0"/>
              <a:t>)</a:t>
            </a:r>
          </a:p>
          <a:p>
            <a:pPr marL="442912" lvl="1" indent="0">
              <a:buNone/>
            </a:pPr>
            <a:endParaRPr lang="en-US" sz="2400" b="0" dirty="0" smtClean="0"/>
          </a:p>
          <a:p>
            <a:pPr marL="442912" lvl="1" indent="0">
              <a:buNone/>
            </a:pPr>
            <a:r>
              <a:rPr lang="en-US" sz="2400" b="0" i="1" dirty="0" smtClean="0"/>
              <a:t>“Given </a:t>
            </a:r>
            <a:r>
              <a:rPr lang="en-US" sz="2400" b="0" i="1" dirty="0"/>
              <a:t>that &lt;condition&gt; then there is concern that (possibly) &lt;consequence</a:t>
            </a:r>
            <a:r>
              <a:rPr lang="en-US" sz="2400" b="0" i="1" dirty="0" smtClean="0"/>
              <a:t>&gt;.”</a:t>
            </a:r>
          </a:p>
          <a:p>
            <a:pPr marL="442912" lvl="1" indent="0">
              <a:buNone/>
            </a:pPr>
            <a:endParaRPr lang="en-US" sz="2400" b="0" i="1" dirty="0"/>
          </a:p>
          <a:p>
            <a:pPr marL="442912" lvl="1" indent="0">
              <a:buNone/>
            </a:pPr>
            <a:r>
              <a:rPr lang="en-US" sz="2400" b="0" dirty="0" smtClean="0"/>
              <a:t>Then </a:t>
            </a:r>
            <a:r>
              <a:rPr lang="en-US" sz="2400" b="0" i="1" dirty="0" smtClean="0"/>
              <a:t>&lt;condition&gt;</a:t>
            </a:r>
            <a:r>
              <a:rPr lang="en-US" sz="2400" b="0" dirty="0" smtClean="0"/>
              <a:t> will be refined in </a:t>
            </a:r>
            <a:r>
              <a:rPr lang="en-US" sz="2400" b="0" i="1" dirty="0" smtClean="0"/>
              <a:t>&lt;</a:t>
            </a:r>
            <a:r>
              <a:rPr lang="en-US" sz="2400" b="0" i="1" dirty="0" err="1" smtClean="0"/>
              <a:t>subcondition</a:t>
            </a:r>
            <a:r>
              <a:rPr lang="en-US" sz="2400" b="0" i="1" dirty="0" smtClean="0"/>
              <a:t> 1&gt;</a:t>
            </a:r>
            <a:r>
              <a:rPr lang="en-US" sz="2400" b="0" dirty="0" smtClean="0"/>
              <a:t>,</a:t>
            </a:r>
            <a:r>
              <a:rPr lang="en-US" sz="2400" b="0" i="1" dirty="0" smtClean="0"/>
              <a:t> &lt;</a:t>
            </a:r>
            <a:r>
              <a:rPr lang="en-US" sz="2400" b="0" i="1" dirty="0" err="1" smtClean="0"/>
              <a:t>subcondition</a:t>
            </a:r>
            <a:r>
              <a:rPr lang="en-US" sz="2400" b="0" i="1" dirty="0" smtClean="0"/>
              <a:t> 2&gt;</a:t>
            </a:r>
            <a:r>
              <a:rPr lang="en-US" sz="2400" b="0" dirty="0" smtClean="0"/>
              <a:t>, </a:t>
            </a:r>
            <a:r>
              <a:rPr lang="en-US" sz="2400" b="0" i="1" dirty="0" smtClean="0"/>
              <a:t>&lt;</a:t>
            </a:r>
            <a:r>
              <a:rPr lang="en-US" sz="2400" b="0" i="1" dirty="0" err="1" smtClean="0"/>
              <a:t>subcondition</a:t>
            </a:r>
            <a:r>
              <a:rPr lang="en-US" sz="2400" b="0" i="1" dirty="0" smtClean="0"/>
              <a:t> 3&gt;</a:t>
            </a:r>
            <a:r>
              <a:rPr lang="en-US" sz="2400" b="0" dirty="0" smtClean="0"/>
              <a:t>,…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1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3791915" cy="822305"/>
          </a:xfrm>
        </p:spPr>
        <p:txBody>
          <a:bodyPr/>
          <a:lstStyle/>
          <a:p>
            <a:r>
              <a:rPr lang="fr-FR" dirty="0" smtClean="0"/>
              <a:t>Software </a:t>
            </a:r>
            <a:r>
              <a:rPr lang="fr-FR" dirty="0" err="1" smtClean="0"/>
              <a:t>Risk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105400"/>
          </a:xfrm>
        </p:spPr>
        <p:txBody>
          <a:bodyPr/>
          <a:lstStyle/>
          <a:p>
            <a:endParaRPr lang="en-US" sz="2400" b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838200"/>
            <a:ext cx="5562600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2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2566326" cy="822305"/>
          </a:xfrm>
        </p:spPr>
        <p:txBody>
          <a:bodyPr/>
          <a:lstStyle/>
          <a:p>
            <a:r>
              <a:rPr lang="fr-FR" dirty="0" smtClean="0"/>
              <a:t> Content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077703"/>
          </a:xfrm>
        </p:spPr>
        <p:txBody>
          <a:bodyPr/>
          <a:lstStyle/>
          <a:p>
            <a:pPr marL="0" indent="0" algn="ctr">
              <a:buNone/>
            </a:pPr>
            <a:r>
              <a:rPr lang="en-US" sz="8800" dirty="0" smtClean="0"/>
              <a:t>Part V</a:t>
            </a:r>
            <a:endParaRPr lang="en-US" sz="7200" dirty="0" smtClean="0"/>
          </a:p>
          <a:p>
            <a:pPr marL="0" indent="0" algn="ctr">
              <a:buNone/>
            </a:pPr>
            <a:r>
              <a:rPr lang="en-US" sz="7200" dirty="0" smtClean="0"/>
              <a:t>Project Scheduling and Tracking</a:t>
            </a:r>
            <a:endParaRPr lang="it-IT" dirty="0" smtClean="0"/>
          </a:p>
          <a:p>
            <a:pPr marL="0" indent="0" algn="ctr" defTabSz="457200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900" dirty="0" smtClean="0">
              <a:ea typeface="+mn-ea"/>
              <a:cs typeface="+mn-cs"/>
            </a:endParaRPr>
          </a:p>
          <a:p>
            <a:pPr marL="0" indent="0" algn="ctr" defTabSz="457200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marL="0" indent="0" algn="ctr" defTabSz="457200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lvl="1" algn="ctr" defTabSz="457200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lvl="1" algn="ctr" defTabSz="457200">
              <a:lnSpc>
                <a:spcPct val="9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5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5007559" cy="822305"/>
          </a:xfrm>
        </p:spPr>
        <p:txBody>
          <a:bodyPr/>
          <a:lstStyle/>
          <a:p>
            <a:r>
              <a:rPr lang="fr-FR" dirty="0"/>
              <a:t>P</a:t>
            </a:r>
            <a:r>
              <a:rPr lang="fr-FR" dirty="0" smtClean="0"/>
              <a:t>roject </a:t>
            </a:r>
            <a:r>
              <a:rPr lang="fr-FR" dirty="0" err="1" smtClean="0"/>
              <a:t>Scheduling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105400"/>
          </a:xfrm>
        </p:spPr>
        <p:txBody>
          <a:bodyPr/>
          <a:lstStyle/>
          <a:p>
            <a:r>
              <a:rPr lang="en-US" sz="2400" b="0" i="1" dirty="0"/>
              <a:t>Software project scheduling </a:t>
            </a:r>
            <a:r>
              <a:rPr lang="en-US" sz="2400" b="0" dirty="0"/>
              <a:t>is an activity that distributes estimated effort across </a:t>
            </a:r>
            <a:r>
              <a:rPr lang="en-US" sz="2400" b="0" dirty="0" smtClean="0"/>
              <a:t>the planned </a:t>
            </a:r>
            <a:r>
              <a:rPr lang="en-US" sz="2400" b="0" dirty="0"/>
              <a:t>project duration by allocating the effort to specific software engineering tasks</a:t>
            </a:r>
            <a:r>
              <a:rPr lang="en-US" sz="2400" b="0" dirty="0" smtClean="0"/>
              <a:t>.</a:t>
            </a:r>
          </a:p>
          <a:p>
            <a:r>
              <a:rPr lang="en-US" sz="2400" b="0" i="1" dirty="0" smtClean="0"/>
              <a:t>A macroscopic schedule </a:t>
            </a:r>
            <a:r>
              <a:rPr lang="en-US" sz="2400" b="0" dirty="0"/>
              <a:t>is refined into a </a:t>
            </a:r>
            <a:r>
              <a:rPr lang="en-US" sz="2400" b="0" i="1" dirty="0"/>
              <a:t>detailed </a:t>
            </a:r>
            <a:r>
              <a:rPr lang="en-US" sz="2400" b="0" i="1" dirty="0" smtClean="0"/>
              <a:t>schedule.</a:t>
            </a:r>
          </a:p>
          <a:p>
            <a:r>
              <a:rPr lang="en-US" sz="2400" b="0" dirty="0"/>
              <a:t>Effort </a:t>
            </a:r>
            <a:r>
              <a:rPr lang="en-US" sz="2400" b="0" dirty="0" smtClean="0"/>
              <a:t>Distribution: </a:t>
            </a:r>
            <a:r>
              <a:rPr lang="en-US" sz="2400" b="0" i="1" dirty="0"/>
              <a:t>40–20–40 rule</a:t>
            </a:r>
            <a:r>
              <a:rPr lang="en-US" sz="2400" b="0" i="1" dirty="0" smtClean="0"/>
              <a:t>.</a:t>
            </a:r>
          </a:p>
          <a:p>
            <a:pPr marL="0" indent="0">
              <a:buNone/>
            </a:pPr>
            <a:endParaRPr lang="en-US" sz="2400" b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2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5007559" cy="822305"/>
          </a:xfrm>
        </p:spPr>
        <p:txBody>
          <a:bodyPr/>
          <a:lstStyle/>
          <a:p>
            <a:r>
              <a:rPr lang="fr-FR" dirty="0"/>
              <a:t>P</a:t>
            </a:r>
            <a:r>
              <a:rPr lang="fr-FR" dirty="0" smtClean="0"/>
              <a:t>roject </a:t>
            </a:r>
            <a:r>
              <a:rPr lang="fr-FR" dirty="0" err="1" smtClean="0"/>
              <a:t>Scheduling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105400"/>
          </a:xfrm>
        </p:spPr>
        <p:txBody>
          <a:bodyPr/>
          <a:lstStyle/>
          <a:p>
            <a:r>
              <a:rPr lang="en-US" sz="2400" i="1" dirty="0" smtClean="0"/>
              <a:t>Defining a task set</a:t>
            </a:r>
          </a:p>
          <a:p>
            <a:pPr lvl="1"/>
            <a:r>
              <a:rPr lang="en-US" sz="2400" b="0" dirty="0"/>
              <a:t>A </a:t>
            </a:r>
            <a:r>
              <a:rPr lang="en-US" sz="2400" b="0" i="1" dirty="0"/>
              <a:t>task set </a:t>
            </a:r>
            <a:r>
              <a:rPr lang="en-US" sz="2400" b="0" dirty="0"/>
              <a:t>is a collection of software engineering work tasks, milestones, and </a:t>
            </a:r>
            <a:r>
              <a:rPr lang="en-US" sz="2400" b="0" dirty="0" smtClean="0"/>
              <a:t>deliverables that </a:t>
            </a:r>
            <a:r>
              <a:rPr lang="en-US" sz="2400" b="0" dirty="0"/>
              <a:t>must be accomplished to complete a particular project</a:t>
            </a:r>
            <a:r>
              <a:rPr lang="en-US" sz="2400" b="0" dirty="0" smtClean="0"/>
              <a:t>.</a:t>
            </a:r>
          </a:p>
          <a:p>
            <a:r>
              <a:rPr lang="en-US" sz="2400" i="1" dirty="0" smtClean="0"/>
              <a:t>Defining a task network</a:t>
            </a:r>
          </a:p>
          <a:p>
            <a:pPr lvl="1"/>
            <a:r>
              <a:rPr lang="en-US" sz="2400" b="0" dirty="0"/>
              <a:t>A </a:t>
            </a:r>
            <a:r>
              <a:rPr lang="en-US" sz="2400" b="0" i="1" dirty="0"/>
              <a:t>task </a:t>
            </a:r>
            <a:r>
              <a:rPr lang="en-US" sz="2400" b="0" i="1" dirty="0" smtClean="0"/>
              <a:t>network (activity network) </a:t>
            </a:r>
            <a:r>
              <a:rPr lang="en-US" sz="2400" b="0" dirty="0"/>
              <a:t>is a graphic representation of </a:t>
            </a:r>
            <a:r>
              <a:rPr lang="en-US" sz="2400" b="0" dirty="0" smtClean="0"/>
              <a:t>the task </a:t>
            </a:r>
            <a:r>
              <a:rPr lang="en-US" sz="2400" b="0" dirty="0"/>
              <a:t>flow for a project.</a:t>
            </a:r>
            <a:endParaRPr lang="en-US" sz="6800" i="1" dirty="0" smtClean="0"/>
          </a:p>
          <a:p>
            <a:pPr marL="442912" lvl="1" indent="0">
              <a:buNone/>
            </a:pPr>
            <a:endParaRPr lang="en-US" sz="2400" i="1" dirty="0" smtClean="0"/>
          </a:p>
          <a:p>
            <a:pPr marL="0" indent="0">
              <a:buNone/>
            </a:pPr>
            <a:endParaRPr lang="en-US" sz="2400" b="0" dirty="0" smtClean="0"/>
          </a:p>
          <a:p>
            <a:pPr marL="0" indent="0">
              <a:buNone/>
            </a:pPr>
            <a:endParaRPr lang="en-US" sz="2400" b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2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7115617" cy="822305"/>
          </a:xfrm>
        </p:spPr>
        <p:txBody>
          <a:bodyPr/>
          <a:lstStyle/>
          <a:p>
            <a:r>
              <a:rPr lang="fr-FR" dirty="0" smtClean="0"/>
              <a:t>Key concepts – Team leader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914400"/>
            <a:ext cx="8402086" cy="5340749"/>
          </a:xfrm>
        </p:spPr>
        <p:txBody>
          <a:bodyPr/>
          <a:lstStyle/>
          <a:p>
            <a:r>
              <a:rPr lang="en-US" sz="2800" dirty="0"/>
              <a:t>Motivation. </a:t>
            </a:r>
            <a:r>
              <a:rPr lang="en-US" sz="2800" b="0" dirty="0"/>
              <a:t>The ability to encourage (by “push or pull”) technical people </a:t>
            </a:r>
            <a:r>
              <a:rPr lang="en-US" sz="2800" b="0" dirty="0" smtClean="0"/>
              <a:t>to produce </a:t>
            </a:r>
            <a:r>
              <a:rPr lang="en-US" sz="2800" b="0" dirty="0"/>
              <a:t>to their best ability.</a:t>
            </a:r>
          </a:p>
          <a:p>
            <a:r>
              <a:rPr lang="en-US" sz="2800" dirty="0"/>
              <a:t>Organization. </a:t>
            </a:r>
            <a:r>
              <a:rPr lang="en-US" sz="2800" b="0" dirty="0"/>
              <a:t>The ability to mold existing processes (or invent new ones) </a:t>
            </a:r>
            <a:r>
              <a:rPr lang="en-US" sz="2800" b="0" dirty="0" smtClean="0"/>
              <a:t>that will </a:t>
            </a:r>
            <a:r>
              <a:rPr lang="en-US" sz="2800" b="0" dirty="0"/>
              <a:t>enable the initial concept to be translated into a final product.</a:t>
            </a:r>
          </a:p>
          <a:p>
            <a:r>
              <a:rPr lang="en-US" sz="2800" dirty="0"/>
              <a:t>Ideas or innovation. </a:t>
            </a:r>
            <a:r>
              <a:rPr lang="en-US" sz="2800" b="0" dirty="0"/>
              <a:t>The ability to encourage people to create and feel </a:t>
            </a:r>
            <a:r>
              <a:rPr lang="en-US" sz="2800" b="0" dirty="0" smtClean="0"/>
              <a:t>creative even </a:t>
            </a:r>
            <a:r>
              <a:rPr lang="en-US" sz="2800" b="0" dirty="0"/>
              <a:t>when they must work within bounds established for a particular </a:t>
            </a:r>
            <a:r>
              <a:rPr lang="en-US" sz="2800" b="0" dirty="0" smtClean="0"/>
              <a:t>software product </a:t>
            </a:r>
            <a:r>
              <a:rPr lang="en-US" sz="2800" b="0" dirty="0"/>
              <a:t>or application.</a:t>
            </a:r>
            <a:endParaRPr lang="en-US" sz="2800" dirty="0" smtClean="0">
              <a:latin typeface="+mj-lt"/>
            </a:endParaRPr>
          </a:p>
          <a:p>
            <a:pPr lvl="1" defTabSz="457200">
              <a:lnSpc>
                <a:spcPct val="9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 smtClean="0">
              <a:latin typeface="+mj-lt"/>
            </a:endParaRPr>
          </a:p>
          <a:p>
            <a:pPr marL="0" indent="0">
              <a:buNone/>
            </a:pPr>
            <a:endParaRPr lang="en-US" sz="280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5007559" cy="822305"/>
          </a:xfrm>
        </p:spPr>
        <p:txBody>
          <a:bodyPr/>
          <a:lstStyle/>
          <a:p>
            <a:r>
              <a:rPr lang="fr-FR" dirty="0"/>
              <a:t>P</a:t>
            </a:r>
            <a:r>
              <a:rPr lang="fr-FR" dirty="0" smtClean="0"/>
              <a:t>roject </a:t>
            </a:r>
            <a:r>
              <a:rPr lang="fr-FR" dirty="0" err="1" smtClean="0"/>
              <a:t>Scheduling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105400"/>
          </a:xfrm>
        </p:spPr>
        <p:txBody>
          <a:bodyPr/>
          <a:lstStyle/>
          <a:p>
            <a:r>
              <a:rPr lang="en-US" sz="2400" b="0" dirty="0"/>
              <a:t>A task </a:t>
            </a:r>
            <a:r>
              <a:rPr lang="en-US" sz="2400" b="0" dirty="0" smtClean="0"/>
              <a:t>network example </a:t>
            </a:r>
            <a:r>
              <a:rPr lang="en-US" sz="2400" b="0" dirty="0"/>
              <a:t>for concept development</a:t>
            </a:r>
            <a:endParaRPr lang="en-US" sz="2400" i="1" dirty="0" smtClean="0"/>
          </a:p>
          <a:p>
            <a:pPr marL="0" indent="0">
              <a:buNone/>
            </a:pPr>
            <a:endParaRPr lang="en-US" sz="2400" b="0" dirty="0" smtClean="0"/>
          </a:p>
          <a:p>
            <a:pPr marL="0" indent="0">
              <a:buNone/>
            </a:pPr>
            <a:endParaRPr lang="en-US" sz="2400" b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1814513"/>
            <a:ext cx="7415212" cy="374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495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5007559" cy="822305"/>
          </a:xfrm>
        </p:spPr>
        <p:txBody>
          <a:bodyPr/>
          <a:lstStyle/>
          <a:p>
            <a:r>
              <a:rPr lang="fr-FR" dirty="0"/>
              <a:t>P</a:t>
            </a:r>
            <a:r>
              <a:rPr lang="fr-FR" dirty="0" smtClean="0"/>
              <a:t>roject </a:t>
            </a:r>
            <a:r>
              <a:rPr lang="fr-FR" dirty="0" err="1" smtClean="0"/>
              <a:t>Scheduling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105400"/>
          </a:xfrm>
        </p:spPr>
        <p:txBody>
          <a:bodyPr/>
          <a:lstStyle/>
          <a:p>
            <a:r>
              <a:rPr lang="en-US" sz="2400" i="1" dirty="0" smtClean="0"/>
              <a:t>Scheduling</a:t>
            </a:r>
          </a:p>
          <a:p>
            <a:pPr lvl="1"/>
            <a:r>
              <a:rPr lang="en-US" sz="2400" b="0" dirty="0" smtClean="0"/>
              <a:t>Two methods: </a:t>
            </a:r>
            <a:r>
              <a:rPr lang="en-US" sz="2400" b="0" i="1" dirty="0" smtClean="0"/>
              <a:t>Program </a:t>
            </a:r>
            <a:r>
              <a:rPr lang="en-US" sz="2400" b="0" i="1" dirty="0"/>
              <a:t>evaluation and review technique </a:t>
            </a:r>
            <a:r>
              <a:rPr lang="en-US" sz="2400" b="0" dirty="0"/>
              <a:t>(PERT) and </a:t>
            </a:r>
            <a:r>
              <a:rPr lang="en-US" sz="2400" b="0" i="1" dirty="0"/>
              <a:t>critical path method </a:t>
            </a:r>
            <a:r>
              <a:rPr lang="en-US" sz="2400" b="0" dirty="0"/>
              <a:t>(CPM</a:t>
            </a:r>
            <a:r>
              <a:rPr lang="en-US" sz="2400" b="0" dirty="0" smtClean="0"/>
              <a:t>).</a:t>
            </a:r>
            <a:endParaRPr lang="en-US" sz="2400" i="1" dirty="0" smtClean="0"/>
          </a:p>
          <a:p>
            <a:pPr lvl="1"/>
            <a:r>
              <a:rPr lang="en-US" sz="2400" b="0" dirty="0" smtClean="0"/>
              <a:t>Driven by:  estimates </a:t>
            </a:r>
            <a:r>
              <a:rPr lang="en-US" sz="2400" b="0" dirty="0"/>
              <a:t>of </a:t>
            </a:r>
            <a:r>
              <a:rPr lang="en-US" sz="2400" b="0" dirty="0" smtClean="0"/>
              <a:t>effort, a </a:t>
            </a:r>
            <a:r>
              <a:rPr lang="en-US" sz="2400" b="0" dirty="0"/>
              <a:t>decomposition of the product </a:t>
            </a:r>
            <a:r>
              <a:rPr lang="en-US" sz="2400" b="0" dirty="0" smtClean="0"/>
              <a:t>function, the </a:t>
            </a:r>
            <a:r>
              <a:rPr lang="en-US" sz="2400" b="0" dirty="0"/>
              <a:t>selection of the appropriate process model and task </a:t>
            </a:r>
            <a:r>
              <a:rPr lang="en-US" sz="2400" b="0" dirty="0" smtClean="0"/>
              <a:t>set, decomposition </a:t>
            </a:r>
            <a:r>
              <a:rPr lang="en-US" sz="2400" b="0" dirty="0"/>
              <a:t>of </a:t>
            </a:r>
            <a:r>
              <a:rPr lang="en-US" sz="2400" b="0" dirty="0" smtClean="0"/>
              <a:t>tasks.</a:t>
            </a:r>
          </a:p>
          <a:p>
            <a:pPr marL="900112" lvl="1" indent="-457200">
              <a:buFont typeface="+mj-lt"/>
              <a:buAutoNum type="arabicPeriod"/>
            </a:pPr>
            <a:endParaRPr lang="en-US" sz="2400" b="0" dirty="0"/>
          </a:p>
          <a:p>
            <a:pPr marL="900112" lvl="1" indent="-457200">
              <a:buFont typeface="+mj-lt"/>
              <a:buAutoNum type="arabicPeriod"/>
            </a:pPr>
            <a:r>
              <a:rPr lang="en-US" sz="2400" b="0" dirty="0"/>
              <a:t>D</a:t>
            </a:r>
            <a:r>
              <a:rPr lang="en-US" sz="2400" b="0" dirty="0" smtClean="0"/>
              <a:t>etermine the </a:t>
            </a:r>
            <a:r>
              <a:rPr lang="en-US" sz="2400" b="0" i="1" dirty="0" smtClean="0"/>
              <a:t>critical path</a:t>
            </a:r>
            <a:r>
              <a:rPr lang="en-US" sz="2400" b="0" dirty="0" smtClean="0"/>
              <a:t>—the chain of tasks that determines the duration of the project; </a:t>
            </a:r>
          </a:p>
          <a:p>
            <a:pPr marL="900112" lvl="1" indent="-457200">
              <a:buFont typeface="+mj-lt"/>
              <a:buAutoNum type="arabicPeriod"/>
            </a:pPr>
            <a:r>
              <a:rPr lang="en-US" sz="2400" b="0" dirty="0" smtClean="0"/>
              <a:t>Establish “most likely” time estimates for individual task by applying statistical models;</a:t>
            </a:r>
          </a:p>
          <a:p>
            <a:pPr marL="900112" lvl="1" indent="-457200">
              <a:buFont typeface="+mj-lt"/>
              <a:buAutoNum type="arabicPeriod"/>
            </a:pPr>
            <a:r>
              <a:rPr lang="en-US" sz="2400" b="0" dirty="0" smtClean="0"/>
              <a:t>Calculate “boundary times” that define a time “window” for a particular  task.</a:t>
            </a:r>
          </a:p>
          <a:p>
            <a:pPr marL="900112" lvl="1" indent="-457200">
              <a:buFont typeface="+mj-lt"/>
              <a:buAutoNum type="arabicPeriod"/>
            </a:pPr>
            <a:endParaRPr lang="en-US" sz="2400" b="0" dirty="0" smtClean="0"/>
          </a:p>
          <a:p>
            <a:pPr marL="900112" lvl="1" indent="-457200">
              <a:buFont typeface="+mj-lt"/>
              <a:buAutoNum type="arabicPeriod"/>
            </a:pPr>
            <a:endParaRPr lang="en-US" sz="2400" i="1" dirty="0" smtClean="0"/>
          </a:p>
          <a:p>
            <a:pPr lvl="1"/>
            <a:endParaRPr lang="en-US" sz="2400" i="1" dirty="0" smtClean="0"/>
          </a:p>
          <a:p>
            <a:pPr marL="0" indent="0">
              <a:buNone/>
            </a:pPr>
            <a:endParaRPr lang="en-US" sz="2400" b="0" dirty="0" smtClean="0"/>
          </a:p>
          <a:p>
            <a:pPr marL="0" indent="0">
              <a:buNone/>
            </a:pPr>
            <a:endParaRPr lang="en-US" sz="2400" b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8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5007559" cy="822305"/>
          </a:xfrm>
        </p:spPr>
        <p:txBody>
          <a:bodyPr/>
          <a:lstStyle/>
          <a:p>
            <a:r>
              <a:rPr lang="fr-FR" dirty="0"/>
              <a:t>P</a:t>
            </a:r>
            <a:r>
              <a:rPr lang="fr-FR" dirty="0" smtClean="0"/>
              <a:t>roject </a:t>
            </a:r>
            <a:r>
              <a:rPr lang="fr-FR" dirty="0" err="1" smtClean="0"/>
              <a:t>Scheduling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105400"/>
          </a:xfrm>
        </p:spPr>
        <p:txBody>
          <a:bodyPr/>
          <a:lstStyle/>
          <a:p>
            <a:r>
              <a:rPr lang="en-US" sz="2400" dirty="0" smtClean="0"/>
              <a:t>Timeline chart </a:t>
            </a:r>
            <a:r>
              <a:rPr lang="en-US" sz="2400" b="0" dirty="0" smtClean="0"/>
              <a:t>(</a:t>
            </a:r>
            <a:r>
              <a:rPr lang="en-US" sz="2400" b="0" i="1" dirty="0"/>
              <a:t>Gantt chart</a:t>
            </a:r>
            <a:r>
              <a:rPr lang="en-US" sz="2400" b="0" dirty="0" smtClean="0"/>
              <a:t>)</a:t>
            </a:r>
          </a:p>
          <a:p>
            <a:pPr lvl="1"/>
            <a:r>
              <a:rPr lang="en-US" sz="2400" b="0" dirty="0" smtClean="0"/>
              <a:t>begins with a </a:t>
            </a:r>
            <a:r>
              <a:rPr lang="en-US" sz="2400" b="0" dirty="0"/>
              <a:t>set of tasks (</a:t>
            </a:r>
            <a:r>
              <a:rPr lang="en-US" sz="2400" b="0" dirty="0" smtClean="0"/>
              <a:t>the work </a:t>
            </a:r>
            <a:r>
              <a:rPr lang="en-US" sz="2400" b="0" dirty="0"/>
              <a:t>breakdown structure</a:t>
            </a:r>
            <a:r>
              <a:rPr lang="en-US" sz="2400" b="0" dirty="0" smtClean="0"/>
              <a:t>)</a:t>
            </a:r>
          </a:p>
          <a:p>
            <a:pPr lvl="1"/>
            <a:r>
              <a:rPr lang="en-US" sz="2400" b="0" dirty="0"/>
              <a:t>e</a:t>
            </a:r>
            <a:r>
              <a:rPr lang="en-US" sz="2400" b="0" dirty="0" smtClean="0"/>
              <a:t>ffort</a:t>
            </a:r>
            <a:r>
              <a:rPr lang="en-US" sz="2400" b="0" dirty="0"/>
              <a:t>, duration, and start date are then input </a:t>
            </a:r>
            <a:r>
              <a:rPr lang="en-US" sz="2400" b="0" dirty="0" smtClean="0"/>
              <a:t>for each task (may assign specific individuals).</a:t>
            </a:r>
          </a:p>
          <a:p>
            <a:pPr lvl="1"/>
            <a:endParaRPr lang="en-US" sz="2400" dirty="0" smtClean="0"/>
          </a:p>
          <a:p>
            <a:pPr marL="900112" lvl="1" indent="-457200">
              <a:buFont typeface="+mj-lt"/>
              <a:buAutoNum type="arabicPeriod"/>
            </a:pPr>
            <a:endParaRPr lang="en-US" sz="2400" b="0" dirty="0" smtClean="0"/>
          </a:p>
          <a:p>
            <a:pPr marL="900112" lvl="1" indent="-457200">
              <a:buFont typeface="+mj-lt"/>
              <a:buAutoNum type="arabicPeriod"/>
            </a:pPr>
            <a:endParaRPr lang="en-US" sz="2400" i="1" dirty="0" smtClean="0"/>
          </a:p>
          <a:p>
            <a:pPr lvl="1"/>
            <a:endParaRPr lang="en-US" sz="2400" i="1" dirty="0" smtClean="0"/>
          </a:p>
          <a:p>
            <a:pPr marL="0" indent="0">
              <a:buNone/>
            </a:pPr>
            <a:endParaRPr lang="en-US" sz="2400" b="0" dirty="0" smtClean="0"/>
          </a:p>
          <a:p>
            <a:pPr marL="0" indent="0">
              <a:buNone/>
            </a:pPr>
            <a:endParaRPr lang="en-US" sz="2400" b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74" y="2667000"/>
            <a:ext cx="8450356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41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5007559" cy="822305"/>
          </a:xfrm>
        </p:spPr>
        <p:txBody>
          <a:bodyPr/>
          <a:lstStyle/>
          <a:p>
            <a:r>
              <a:rPr lang="fr-FR" dirty="0"/>
              <a:t>P</a:t>
            </a:r>
            <a:r>
              <a:rPr lang="fr-FR" dirty="0" smtClean="0"/>
              <a:t>roject </a:t>
            </a:r>
            <a:r>
              <a:rPr lang="fr-FR" dirty="0" err="1" smtClean="0"/>
              <a:t>Scheduling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105400"/>
          </a:xfrm>
        </p:spPr>
        <p:txBody>
          <a:bodyPr/>
          <a:lstStyle/>
          <a:p>
            <a:r>
              <a:rPr lang="en-US" sz="2400" dirty="0" smtClean="0"/>
              <a:t>Project Table</a:t>
            </a:r>
          </a:p>
          <a:p>
            <a:pPr lvl="1"/>
            <a:r>
              <a:rPr lang="en-US" sz="2400" b="0" dirty="0"/>
              <a:t>listing of all project tasks, their planned and actual start- and end-dates, and </a:t>
            </a:r>
            <a:r>
              <a:rPr lang="en-US" sz="2400" b="0" dirty="0" smtClean="0"/>
              <a:t>a variety </a:t>
            </a:r>
            <a:r>
              <a:rPr lang="en-US" sz="2400" b="0" dirty="0"/>
              <a:t>of related </a:t>
            </a:r>
            <a:r>
              <a:rPr lang="en-US" sz="2400" b="0" dirty="0" smtClean="0"/>
              <a:t>information</a:t>
            </a:r>
            <a:endParaRPr lang="en-US" sz="2400" b="0" dirty="0"/>
          </a:p>
          <a:p>
            <a:pPr lvl="1"/>
            <a:r>
              <a:rPr lang="en-US" sz="2400" b="0" dirty="0"/>
              <a:t>project tables enable the project manager to track progress.</a:t>
            </a:r>
            <a:endParaRPr lang="en-US" sz="2400" b="0" dirty="0" smtClean="0"/>
          </a:p>
          <a:p>
            <a:pPr marL="900112" lvl="1" indent="-457200">
              <a:buFont typeface="+mj-lt"/>
              <a:buAutoNum type="arabicPeriod"/>
            </a:pPr>
            <a:endParaRPr lang="en-US" sz="2400" b="0" dirty="0" smtClean="0"/>
          </a:p>
          <a:p>
            <a:pPr marL="900112" lvl="1" indent="-457200">
              <a:buFont typeface="+mj-lt"/>
              <a:buAutoNum type="arabicPeriod"/>
            </a:pPr>
            <a:endParaRPr lang="en-US" sz="2400" i="1" dirty="0" smtClean="0"/>
          </a:p>
          <a:p>
            <a:pPr lvl="1"/>
            <a:endParaRPr lang="en-US" sz="2400" i="1" dirty="0" smtClean="0"/>
          </a:p>
          <a:p>
            <a:pPr marL="0" indent="0">
              <a:buNone/>
            </a:pPr>
            <a:endParaRPr lang="en-US" sz="2400" b="0" dirty="0" smtClean="0"/>
          </a:p>
          <a:p>
            <a:pPr marL="0" indent="0">
              <a:buNone/>
            </a:pPr>
            <a:endParaRPr lang="en-US" sz="2400" b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7" y="3021107"/>
            <a:ext cx="9036423" cy="3292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878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5777221" cy="822305"/>
          </a:xfrm>
        </p:spPr>
        <p:txBody>
          <a:bodyPr/>
          <a:lstStyle/>
          <a:p>
            <a:r>
              <a:rPr lang="fr-FR" dirty="0" err="1" smtClean="0"/>
              <a:t>Tracking</a:t>
            </a:r>
            <a:r>
              <a:rPr lang="fr-FR" dirty="0" smtClean="0"/>
              <a:t> the Schedule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105400"/>
          </a:xfrm>
        </p:spPr>
        <p:txBody>
          <a:bodyPr/>
          <a:lstStyle/>
          <a:p>
            <a:r>
              <a:rPr lang="en-US" sz="2400" b="0" dirty="0"/>
              <a:t>Conducting periodic project status meetings in which each team </a:t>
            </a:r>
            <a:r>
              <a:rPr lang="en-US" sz="2400" b="0" dirty="0" smtClean="0"/>
              <a:t>member reports </a:t>
            </a:r>
            <a:r>
              <a:rPr lang="en-US" sz="2400" b="0" dirty="0"/>
              <a:t>progress and problems.</a:t>
            </a:r>
          </a:p>
          <a:p>
            <a:r>
              <a:rPr lang="en-US" sz="2400" b="0" dirty="0" smtClean="0"/>
              <a:t>Evaluating </a:t>
            </a:r>
            <a:r>
              <a:rPr lang="en-US" sz="2400" b="0" dirty="0"/>
              <a:t>the results of all reviews conducted throughout the software </a:t>
            </a:r>
            <a:r>
              <a:rPr lang="en-US" sz="2400" b="0" dirty="0" smtClean="0"/>
              <a:t>engineering process</a:t>
            </a:r>
            <a:r>
              <a:rPr lang="en-US" sz="2400" b="0" dirty="0"/>
              <a:t>.</a:t>
            </a:r>
          </a:p>
          <a:p>
            <a:r>
              <a:rPr lang="en-US" sz="2400" b="0" dirty="0" smtClean="0"/>
              <a:t>Determining </a:t>
            </a:r>
            <a:r>
              <a:rPr lang="en-US" sz="2400" b="0" dirty="0"/>
              <a:t>whether formal project </a:t>
            </a:r>
            <a:r>
              <a:rPr lang="en-US" sz="2400" b="0" dirty="0" smtClean="0"/>
              <a:t>milestones </a:t>
            </a:r>
            <a:r>
              <a:rPr lang="en-US" sz="2400" b="0" dirty="0"/>
              <a:t>have been accomplished by the scheduled date.</a:t>
            </a:r>
          </a:p>
          <a:p>
            <a:r>
              <a:rPr lang="en-US" sz="2400" b="0" dirty="0" smtClean="0"/>
              <a:t>Comparing </a:t>
            </a:r>
            <a:r>
              <a:rPr lang="en-US" sz="2400" b="0" dirty="0"/>
              <a:t>actual start-date to planned start-date for each project task </a:t>
            </a:r>
            <a:r>
              <a:rPr lang="en-US" sz="2400" b="0" dirty="0" smtClean="0"/>
              <a:t>listed in </a:t>
            </a:r>
            <a:r>
              <a:rPr lang="en-US" sz="2400" b="0" dirty="0"/>
              <a:t>the </a:t>
            </a:r>
            <a:r>
              <a:rPr lang="en-US" sz="2400" b="0" dirty="0" smtClean="0"/>
              <a:t>project table.</a:t>
            </a:r>
            <a:endParaRPr lang="en-US" sz="2400" b="0" dirty="0"/>
          </a:p>
          <a:p>
            <a:r>
              <a:rPr lang="en-US" sz="2400" b="0" dirty="0" smtClean="0"/>
              <a:t>Meeting </a:t>
            </a:r>
            <a:r>
              <a:rPr lang="en-US" sz="2400" b="0" dirty="0"/>
              <a:t>informally with practitioners to obtain their subjective assessment </a:t>
            </a:r>
            <a:r>
              <a:rPr lang="en-US" sz="2400" b="0" dirty="0" smtClean="0"/>
              <a:t>of progress </a:t>
            </a:r>
            <a:r>
              <a:rPr lang="en-US" sz="2400" b="0" dirty="0"/>
              <a:t>to date and problems on the horizon.</a:t>
            </a:r>
            <a:endParaRPr lang="en-US" sz="2400" b="0" dirty="0" smtClean="0"/>
          </a:p>
          <a:p>
            <a:pPr marL="0" indent="0">
              <a:buNone/>
            </a:pPr>
            <a:endParaRPr lang="en-US" sz="2400" b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1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3393560" cy="822305"/>
          </a:xfrm>
        </p:spPr>
        <p:txBody>
          <a:bodyPr/>
          <a:lstStyle/>
          <a:p>
            <a:r>
              <a:rPr lang="fr-FR" dirty="0" smtClean="0"/>
              <a:t>Project Plan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i="1" dirty="0"/>
              <a:t>Software Project Plan </a:t>
            </a:r>
            <a:endParaRPr lang="en-US" sz="2400" i="1" dirty="0" smtClean="0"/>
          </a:p>
          <a:p>
            <a:pPr marL="900112" lvl="1" indent="-457200">
              <a:lnSpc>
                <a:spcPct val="150000"/>
              </a:lnSpc>
              <a:buAutoNum type="arabicParenBoth"/>
            </a:pPr>
            <a:r>
              <a:rPr lang="en-US" sz="2400" b="0" dirty="0" smtClean="0"/>
              <a:t> communicate </a:t>
            </a:r>
            <a:r>
              <a:rPr lang="en-US" sz="2400" b="0" dirty="0"/>
              <a:t>scope and resources to software </a:t>
            </a:r>
            <a:r>
              <a:rPr lang="en-US" sz="2400" b="0" dirty="0" smtClean="0"/>
              <a:t>management, technical </a:t>
            </a:r>
            <a:r>
              <a:rPr lang="en-US" sz="2400" b="0" dirty="0"/>
              <a:t>staff, and the customer; </a:t>
            </a:r>
            <a:endParaRPr lang="en-US" sz="2400" b="0" dirty="0" smtClean="0"/>
          </a:p>
          <a:p>
            <a:pPr marL="900112" lvl="1" indent="-457200">
              <a:lnSpc>
                <a:spcPct val="150000"/>
              </a:lnSpc>
              <a:buAutoNum type="arabicParenBoth"/>
            </a:pPr>
            <a:r>
              <a:rPr lang="en-US" sz="2400" b="0" dirty="0" smtClean="0"/>
              <a:t> define </a:t>
            </a:r>
            <a:r>
              <a:rPr lang="en-US" sz="2400" b="0" dirty="0"/>
              <a:t>risks and suggest risk aversion techniques</a:t>
            </a:r>
            <a:r>
              <a:rPr lang="en-US" sz="2400" b="0" dirty="0" smtClean="0"/>
              <a:t>;</a:t>
            </a:r>
          </a:p>
          <a:p>
            <a:pPr marL="900112" lvl="1" indent="-457200">
              <a:lnSpc>
                <a:spcPct val="150000"/>
              </a:lnSpc>
              <a:buAutoNum type="arabicParenBoth"/>
            </a:pPr>
            <a:r>
              <a:rPr lang="en-US" sz="2400" b="0" dirty="0"/>
              <a:t> </a:t>
            </a:r>
            <a:r>
              <a:rPr lang="en-US" sz="2400" b="0" dirty="0" smtClean="0"/>
              <a:t>define </a:t>
            </a:r>
            <a:r>
              <a:rPr lang="en-US" sz="2400" b="0" dirty="0"/>
              <a:t>cost and schedule for management review; </a:t>
            </a:r>
            <a:endParaRPr lang="en-US" sz="2400" b="0" dirty="0" smtClean="0"/>
          </a:p>
          <a:p>
            <a:pPr marL="900112" lvl="1" indent="-457200">
              <a:lnSpc>
                <a:spcPct val="150000"/>
              </a:lnSpc>
              <a:buAutoNum type="arabicParenBoth"/>
            </a:pPr>
            <a:r>
              <a:rPr lang="en-US" sz="2400" b="0" dirty="0"/>
              <a:t> </a:t>
            </a:r>
            <a:r>
              <a:rPr lang="en-US" sz="2400" b="0" dirty="0" smtClean="0"/>
              <a:t>provide </a:t>
            </a:r>
            <a:r>
              <a:rPr lang="en-US" sz="2400" b="0" dirty="0"/>
              <a:t>an overall </a:t>
            </a:r>
            <a:r>
              <a:rPr lang="en-US" sz="2400" b="0" dirty="0" smtClean="0"/>
              <a:t>approach to </a:t>
            </a:r>
            <a:r>
              <a:rPr lang="en-US" sz="2400" b="0" dirty="0"/>
              <a:t>software development for all people associated with the project; </a:t>
            </a:r>
            <a:endParaRPr lang="en-US" sz="2400" b="0" dirty="0" smtClean="0"/>
          </a:p>
          <a:p>
            <a:pPr marL="900112" lvl="1" indent="-457200">
              <a:lnSpc>
                <a:spcPct val="150000"/>
              </a:lnSpc>
              <a:buAutoNum type="arabicParenBoth"/>
            </a:pPr>
            <a:r>
              <a:rPr lang="en-US" sz="2400" b="0" dirty="0"/>
              <a:t> </a:t>
            </a:r>
            <a:r>
              <a:rPr lang="en-US" sz="2400" b="0" dirty="0" smtClean="0"/>
              <a:t>outline how </a:t>
            </a:r>
            <a:r>
              <a:rPr lang="en-US" sz="2400" b="0" dirty="0"/>
              <a:t>quality will be ensured and change will be managed.</a:t>
            </a:r>
            <a:endParaRPr lang="en-US" sz="2400" b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9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7755628" cy="822305"/>
          </a:xfrm>
        </p:spPr>
        <p:txBody>
          <a:bodyPr/>
          <a:lstStyle/>
          <a:p>
            <a:r>
              <a:rPr lang="fr-FR" dirty="0" smtClean="0"/>
              <a:t>Key concepts – Software Team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914400"/>
            <a:ext cx="8402086" cy="5340749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 smtClean="0"/>
              <a:t>A </a:t>
            </a:r>
            <a:r>
              <a:rPr lang="en-US" sz="2400" b="0" dirty="0"/>
              <a:t>project </a:t>
            </a:r>
            <a:r>
              <a:rPr lang="en-US" sz="2400" b="0" dirty="0" smtClean="0"/>
              <a:t>that will </a:t>
            </a:r>
            <a:r>
              <a:rPr lang="en-US" sz="2400" b="0" dirty="0"/>
              <a:t>require </a:t>
            </a:r>
            <a:r>
              <a:rPr lang="en-US" sz="2400" b="0" i="1" dirty="0"/>
              <a:t>n </a:t>
            </a:r>
            <a:r>
              <a:rPr lang="en-US" sz="2400" b="0" dirty="0"/>
              <a:t>people working for </a:t>
            </a:r>
            <a:r>
              <a:rPr lang="en-US" sz="2400" b="0" i="1" dirty="0"/>
              <a:t>k </a:t>
            </a:r>
            <a:r>
              <a:rPr lang="en-US" sz="2400" b="0" dirty="0"/>
              <a:t>years:</a:t>
            </a:r>
          </a:p>
          <a:p>
            <a:pPr marL="0" indent="0">
              <a:buNone/>
            </a:pPr>
            <a:r>
              <a:rPr lang="en-US" sz="2400" dirty="0"/>
              <a:t>1. </a:t>
            </a:r>
            <a:r>
              <a:rPr lang="en-US" sz="2400" b="0" i="1" dirty="0"/>
              <a:t>n </a:t>
            </a:r>
            <a:r>
              <a:rPr lang="en-US" sz="2400" b="0" dirty="0" smtClean="0"/>
              <a:t>individuals(</a:t>
            </a:r>
            <a:r>
              <a:rPr lang="en-US" sz="2400" b="0" dirty="0" err="1" smtClean="0"/>
              <a:t>cá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nhân</a:t>
            </a:r>
            <a:r>
              <a:rPr lang="en-US" sz="2400" b="0" dirty="0" smtClean="0"/>
              <a:t>) </a:t>
            </a:r>
            <a:r>
              <a:rPr lang="en-US" sz="2400" b="0" dirty="0"/>
              <a:t>are assigned to </a:t>
            </a:r>
            <a:r>
              <a:rPr lang="en-US" sz="2400" b="0" i="1" dirty="0"/>
              <a:t>m </a:t>
            </a:r>
            <a:r>
              <a:rPr lang="en-US" sz="2400" b="0" dirty="0"/>
              <a:t>different functional tasks, relatively </a:t>
            </a:r>
            <a:r>
              <a:rPr lang="en-US" sz="2400" b="0" dirty="0" smtClean="0"/>
              <a:t>little combined </a:t>
            </a:r>
            <a:r>
              <a:rPr lang="en-US" sz="2400" b="0" dirty="0"/>
              <a:t>work occurs; </a:t>
            </a:r>
            <a:r>
              <a:rPr lang="en-US" sz="2400" b="0" dirty="0" smtClean="0"/>
              <a:t>coordination(</a:t>
            </a:r>
            <a:r>
              <a:rPr lang="en-US" sz="2400" b="0" dirty="0" err="1" smtClean="0"/>
              <a:t>sự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phối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hợp</a:t>
            </a:r>
            <a:r>
              <a:rPr lang="en-US" sz="2400" b="0" dirty="0" smtClean="0"/>
              <a:t>, </a:t>
            </a:r>
            <a:r>
              <a:rPr lang="en-US" sz="2400" b="0" dirty="0" err="1" smtClean="0"/>
              <a:t>sắp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đặt</a:t>
            </a:r>
            <a:r>
              <a:rPr lang="en-US" sz="2400" b="0" dirty="0" smtClean="0"/>
              <a:t>) </a:t>
            </a:r>
            <a:r>
              <a:rPr lang="en-US" sz="2400" b="0" dirty="0"/>
              <a:t>is the responsibility of a software </a:t>
            </a:r>
            <a:r>
              <a:rPr lang="en-US" sz="2400" b="0" dirty="0" smtClean="0"/>
              <a:t>manager who </a:t>
            </a:r>
            <a:r>
              <a:rPr lang="en-US" sz="2400" b="0" dirty="0"/>
              <a:t>may </a:t>
            </a:r>
            <a:r>
              <a:rPr lang="en-US" sz="2400" b="0" dirty="0" smtClean="0"/>
              <a:t>have </a:t>
            </a:r>
            <a:r>
              <a:rPr lang="en-US" sz="2400" b="0" dirty="0"/>
              <a:t>other projects to be concerned </a:t>
            </a:r>
            <a:r>
              <a:rPr lang="en-US" sz="2400" b="0" dirty="0" smtClean="0"/>
              <a:t>with</a:t>
            </a:r>
            <a:endParaRPr lang="en-US" sz="2400" b="0" dirty="0"/>
          </a:p>
          <a:p>
            <a:pPr marL="0" indent="0">
              <a:buNone/>
            </a:pPr>
            <a:r>
              <a:rPr lang="en-US" sz="2400" dirty="0"/>
              <a:t>2. </a:t>
            </a:r>
            <a:r>
              <a:rPr lang="en-US" sz="2400" b="0" i="1" dirty="0"/>
              <a:t>n </a:t>
            </a:r>
            <a:r>
              <a:rPr lang="en-US" sz="2400" b="0" dirty="0"/>
              <a:t>individuals are assigned to </a:t>
            </a:r>
            <a:r>
              <a:rPr lang="en-US" sz="2400" b="0" i="1" dirty="0"/>
              <a:t>m </a:t>
            </a:r>
            <a:r>
              <a:rPr lang="en-US" sz="2400" b="0" dirty="0"/>
              <a:t>different functional tasks ( </a:t>
            </a:r>
            <a:r>
              <a:rPr lang="en-US" sz="2400" b="0" i="1" dirty="0"/>
              <a:t>m </a:t>
            </a:r>
            <a:r>
              <a:rPr lang="en-US" sz="2400" b="0" dirty="0"/>
              <a:t>&lt; </a:t>
            </a:r>
            <a:r>
              <a:rPr lang="en-US" sz="2400" b="0" i="1" dirty="0"/>
              <a:t>n </a:t>
            </a:r>
            <a:r>
              <a:rPr lang="en-US" sz="2400" b="0" dirty="0"/>
              <a:t>) so </a:t>
            </a:r>
            <a:r>
              <a:rPr lang="en-US" sz="2400" b="0" dirty="0" smtClean="0"/>
              <a:t>that informal </a:t>
            </a:r>
            <a:r>
              <a:rPr lang="en-US" sz="2400" b="0" dirty="0"/>
              <a:t>"teams" are established; an ad hoc team leader may be </a:t>
            </a:r>
            <a:r>
              <a:rPr lang="en-US" sz="2400" b="0" dirty="0" smtClean="0"/>
              <a:t>appointed; coordination </a:t>
            </a:r>
            <a:r>
              <a:rPr lang="en-US" sz="2400" b="0" dirty="0"/>
              <a:t>among teams is the responsibility of a software </a:t>
            </a:r>
            <a:r>
              <a:rPr lang="en-US" sz="2400" b="0" dirty="0" smtClean="0"/>
              <a:t>manager</a:t>
            </a:r>
            <a:endParaRPr lang="en-US" sz="2400" b="0" dirty="0"/>
          </a:p>
          <a:p>
            <a:pPr marL="0" indent="0">
              <a:buNone/>
            </a:pPr>
            <a:r>
              <a:rPr lang="en-US" sz="2400" dirty="0"/>
              <a:t>3. </a:t>
            </a:r>
            <a:r>
              <a:rPr lang="en-US" sz="2400" b="0" i="1" dirty="0"/>
              <a:t>n </a:t>
            </a:r>
            <a:r>
              <a:rPr lang="en-US" sz="2400" b="0" dirty="0"/>
              <a:t>individuals are organized into </a:t>
            </a:r>
            <a:r>
              <a:rPr lang="en-US" sz="2400" b="0" i="1" dirty="0"/>
              <a:t>t </a:t>
            </a:r>
            <a:r>
              <a:rPr lang="en-US" sz="2400" b="0" dirty="0"/>
              <a:t>teams; each team is assigned one or </a:t>
            </a:r>
            <a:r>
              <a:rPr lang="en-US" sz="2400" b="0" dirty="0" smtClean="0"/>
              <a:t>more functional </a:t>
            </a:r>
            <a:r>
              <a:rPr lang="en-US" sz="2400" b="0" dirty="0"/>
              <a:t>tasks; each team has a specific structure that is defined for </a:t>
            </a:r>
            <a:r>
              <a:rPr lang="en-US" sz="2400" b="0" dirty="0" smtClean="0"/>
              <a:t>all teams </a:t>
            </a:r>
            <a:r>
              <a:rPr lang="en-US" sz="2400" b="0" dirty="0"/>
              <a:t>working on a project; coordination is controlled by both the team and</a:t>
            </a:r>
          </a:p>
          <a:p>
            <a:pPr marL="0" indent="0">
              <a:buNone/>
            </a:pPr>
            <a:r>
              <a:rPr lang="en-US" sz="2400" b="0" dirty="0"/>
              <a:t>a software project </a:t>
            </a:r>
            <a:r>
              <a:rPr lang="en-US" sz="2400" b="0" dirty="0" smtClean="0"/>
              <a:t>manager</a:t>
            </a:r>
            <a:endParaRPr lang="en-US" sz="2400" dirty="0" smtClean="0">
              <a:latin typeface="+mj-lt"/>
            </a:endParaRPr>
          </a:p>
          <a:p>
            <a:pPr marL="442912" lvl="1" indent="0" defTabSz="457200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0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7755628" cy="822305"/>
          </a:xfrm>
        </p:spPr>
        <p:txBody>
          <a:bodyPr/>
          <a:lstStyle/>
          <a:p>
            <a:r>
              <a:rPr lang="fr-FR" dirty="0" smtClean="0"/>
              <a:t>Key concepts – Software Team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914400"/>
            <a:ext cx="8402086" cy="5340749"/>
          </a:xfrm>
        </p:spPr>
        <p:txBody>
          <a:bodyPr/>
          <a:lstStyle/>
          <a:p>
            <a:r>
              <a:rPr lang="en-US" sz="2800" b="0" dirty="0"/>
              <a:t>To achieve </a:t>
            </a:r>
            <a:r>
              <a:rPr lang="en-US" sz="2800" b="0" dirty="0" smtClean="0"/>
              <a:t>a high-performance </a:t>
            </a:r>
            <a:r>
              <a:rPr lang="en-US" sz="2800" b="0" dirty="0"/>
              <a:t>team:</a:t>
            </a:r>
          </a:p>
          <a:p>
            <a:pPr marL="442912" lvl="1" indent="0">
              <a:buNone/>
            </a:pPr>
            <a:r>
              <a:rPr lang="en-US" sz="2800" b="0" dirty="0"/>
              <a:t>• </a:t>
            </a:r>
            <a:r>
              <a:rPr lang="en-US" sz="2800" b="0" dirty="0" smtClean="0"/>
              <a:t>Team members </a:t>
            </a:r>
            <a:r>
              <a:rPr lang="en-US" sz="2800" b="0" dirty="0"/>
              <a:t>must have trust in one another.</a:t>
            </a:r>
          </a:p>
          <a:p>
            <a:pPr marL="442912" lvl="1" indent="0">
              <a:buNone/>
            </a:pPr>
            <a:r>
              <a:rPr lang="en-US" sz="2800" b="0" dirty="0"/>
              <a:t>• The distribution of skills must be appropriate to the problem.</a:t>
            </a:r>
          </a:p>
          <a:p>
            <a:pPr marL="442912" lvl="1" indent="0">
              <a:buNone/>
            </a:pPr>
            <a:r>
              <a:rPr lang="en-US" sz="2800" b="0" dirty="0"/>
              <a:t>• Mavericks may have to be excluded from the team, if team cohesiveness is </a:t>
            </a:r>
            <a:r>
              <a:rPr lang="en-US" sz="2800" b="0" dirty="0" smtClean="0"/>
              <a:t>to be </a:t>
            </a:r>
            <a:r>
              <a:rPr lang="en-US" sz="2800" b="0" dirty="0"/>
              <a:t>maintained.</a:t>
            </a:r>
            <a:endParaRPr lang="en-US" sz="28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2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528" y="2275"/>
            <a:ext cx="6086914" cy="822305"/>
          </a:xfrm>
        </p:spPr>
        <p:txBody>
          <a:bodyPr/>
          <a:lstStyle/>
          <a:p>
            <a:r>
              <a:rPr lang="fr-FR" dirty="0" smtClean="0"/>
              <a:t>Key concepts - </a:t>
            </a:r>
            <a:r>
              <a:rPr lang="fr-FR" dirty="0" err="1" smtClean="0"/>
              <a:t>Process</a:t>
            </a:r>
            <a:endParaRPr lang="fr-FR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914400"/>
            <a:ext cx="8402086" cy="5340749"/>
          </a:xfrm>
        </p:spPr>
        <p:txBody>
          <a:bodyPr/>
          <a:lstStyle/>
          <a:p>
            <a:r>
              <a:rPr lang="en-US" sz="2800" b="0" dirty="0"/>
              <a:t>the linear sequential model</a:t>
            </a:r>
          </a:p>
          <a:p>
            <a:r>
              <a:rPr lang="en-US" sz="2800" b="0" dirty="0" smtClean="0"/>
              <a:t>the </a:t>
            </a:r>
            <a:r>
              <a:rPr lang="en-US" sz="2800" b="0" dirty="0"/>
              <a:t>prototyping model</a:t>
            </a:r>
          </a:p>
          <a:p>
            <a:r>
              <a:rPr lang="en-US" sz="2800" b="0" dirty="0" smtClean="0"/>
              <a:t>the </a:t>
            </a:r>
            <a:r>
              <a:rPr lang="en-US" sz="2800" b="0" dirty="0"/>
              <a:t>incremental model</a:t>
            </a:r>
          </a:p>
          <a:p>
            <a:r>
              <a:rPr lang="en-US" sz="2800" b="0" dirty="0" smtClean="0"/>
              <a:t>the </a:t>
            </a:r>
            <a:r>
              <a:rPr lang="en-US" sz="2800" b="0" dirty="0"/>
              <a:t>component-based development model</a:t>
            </a:r>
          </a:p>
          <a:p>
            <a:r>
              <a:rPr lang="en-US" sz="2800" b="0" dirty="0" smtClean="0"/>
              <a:t>the </a:t>
            </a:r>
            <a:r>
              <a:rPr lang="en-US" sz="2800" b="0" dirty="0"/>
              <a:t>fourth generation techniques model</a:t>
            </a:r>
            <a:endParaRPr lang="en-US" sz="2800" dirty="0" smtClean="0">
              <a:latin typeface="+mj-lt"/>
            </a:endParaRPr>
          </a:p>
          <a:p>
            <a:pPr lvl="1" defTabSz="457200">
              <a:lnSpc>
                <a:spcPct val="9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 smtClean="0">
              <a:latin typeface="+mj-lt"/>
            </a:endParaRPr>
          </a:p>
          <a:p>
            <a:pPr marL="0" indent="0">
              <a:buNone/>
            </a:pPr>
            <a:endParaRPr lang="en-US" sz="280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_liris_2010">
  <a:themeElements>
    <a:clrScheme name="modele-diapo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-diapo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e-diapo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-diapo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-diapo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-diapo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-diapo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-diapos 6">
        <a:dk1>
          <a:srgbClr val="174A7C"/>
        </a:dk1>
        <a:lt1>
          <a:srgbClr val="EBEBF1"/>
        </a:lt1>
        <a:dk2>
          <a:srgbClr val="00539F"/>
        </a:dk2>
        <a:lt2>
          <a:srgbClr val="878EAF"/>
        </a:lt2>
        <a:accent1>
          <a:srgbClr val="1E613C"/>
        </a:accent1>
        <a:accent2>
          <a:srgbClr val="55004E"/>
        </a:accent2>
        <a:accent3>
          <a:srgbClr val="F3F3F7"/>
        </a:accent3>
        <a:accent4>
          <a:srgbClr val="123E69"/>
        </a:accent4>
        <a:accent5>
          <a:srgbClr val="ABB7AF"/>
        </a:accent5>
        <a:accent6>
          <a:srgbClr val="4C0046"/>
        </a:accent6>
        <a:hlink>
          <a:srgbClr val="C06616"/>
        </a:hlink>
        <a:folHlink>
          <a:srgbClr val="9E0A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-diapos 7">
        <a:dk1>
          <a:srgbClr val="174A7C"/>
        </a:dk1>
        <a:lt1>
          <a:srgbClr val="EBEBF1"/>
        </a:lt1>
        <a:dk2>
          <a:srgbClr val="00539F"/>
        </a:dk2>
        <a:lt2>
          <a:srgbClr val="878EAF"/>
        </a:lt2>
        <a:accent1>
          <a:srgbClr val="D60153"/>
        </a:accent1>
        <a:accent2>
          <a:srgbClr val="55004E"/>
        </a:accent2>
        <a:accent3>
          <a:srgbClr val="F3F3F7"/>
        </a:accent3>
        <a:accent4>
          <a:srgbClr val="123E69"/>
        </a:accent4>
        <a:accent5>
          <a:srgbClr val="E8AAB3"/>
        </a:accent5>
        <a:accent6>
          <a:srgbClr val="4C0046"/>
        </a:accent6>
        <a:hlink>
          <a:srgbClr val="C06616"/>
        </a:hlink>
        <a:folHlink>
          <a:srgbClr val="9E0A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-diapos 8">
        <a:dk1>
          <a:srgbClr val="174A7C"/>
        </a:dk1>
        <a:lt1>
          <a:srgbClr val="EDEDF3"/>
        </a:lt1>
        <a:dk2>
          <a:srgbClr val="FFFFFF"/>
        </a:dk2>
        <a:lt2>
          <a:srgbClr val="878EAF"/>
        </a:lt2>
        <a:accent1>
          <a:srgbClr val="007772"/>
        </a:accent1>
        <a:accent2>
          <a:srgbClr val="231F20"/>
        </a:accent2>
        <a:accent3>
          <a:srgbClr val="F4F4F8"/>
        </a:accent3>
        <a:accent4>
          <a:srgbClr val="123E69"/>
        </a:accent4>
        <a:accent5>
          <a:srgbClr val="AABDBC"/>
        </a:accent5>
        <a:accent6>
          <a:srgbClr val="1F1B1C"/>
        </a:accent6>
        <a:hlink>
          <a:srgbClr val="D61353"/>
        </a:hlink>
        <a:folHlink>
          <a:srgbClr val="57005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17473</TotalTime>
  <Words>4004</Words>
  <Application>Microsoft Office PowerPoint</Application>
  <PresentationFormat>On-screen Show (4:3)</PresentationFormat>
  <Paragraphs>520</Paragraphs>
  <Slides>65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Calibri</vt:lpstr>
      <vt:lpstr>Wingdings 2</vt:lpstr>
      <vt:lpstr>modele_liris_2010</vt:lpstr>
      <vt:lpstr>SOFTWARE PROJECT MANAGEMENT</vt:lpstr>
      <vt:lpstr>Interest</vt:lpstr>
      <vt:lpstr> State of problem</vt:lpstr>
      <vt:lpstr> Content</vt:lpstr>
      <vt:lpstr>Key concepts - Players</vt:lpstr>
      <vt:lpstr>Key concepts – Team leader</vt:lpstr>
      <vt:lpstr>Key concepts – Software Team</vt:lpstr>
      <vt:lpstr>Key concepts – Software Team</vt:lpstr>
      <vt:lpstr>Key concepts - Process</vt:lpstr>
      <vt:lpstr> Framework activities</vt:lpstr>
      <vt:lpstr> What can go wrong in a project?</vt:lpstr>
      <vt:lpstr> W5HH principle</vt:lpstr>
      <vt:lpstr> Content</vt:lpstr>
      <vt:lpstr> Sate of problem</vt:lpstr>
      <vt:lpstr> Goals of software measurement</vt:lpstr>
      <vt:lpstr> Concepts</vt:lpstr>
      <vt:lpstr> Software Measurement</vt:lpstr>
      <vt:lpstr> Sized-Oriented Metrics</vt:lpstr>
      <vt:lpstr> Sized-Oriented Metrics</vt:lpstr>
      <vt:lpstr> Function-Oriented Metrics</vt:lpstr>
      <vt:lpstr> Function-Oriented Metrics</vt:lpstr>
      <vt:lpstr> Function-Oriented Metrics</vt:lpstr>
      <vt:lpstr> Function-Oriented Metrics</vt:lpstr>
      <vt:lpstr> Function-Oriented Metrics</vt:lpstr>
      <vt:lpstr> Function-Oriented Metrics</vt:lpstr>
      <vt:lpstr> Function-Oriented Metrics</vt:lpstr>
      <vt:lpstr> Function-Oriented Metrics</vt:lpstr>
      <vt:lpstr> Function-Oriented Metrics</vt:lpstr>
      <vt:lpstr> Metrics for Software Quality</vt:lpstr>
      <vt:lpstr> Measuring Quality Indicators</vt:lpstr>
      <vt:lpstr> Measuring Quality Indicators</vt:lpstr>
      <vt:lpstr> Measuring Quality Indicators</vt:lpstr>
      <vt:lpstr> Measuring Quality Indicators</vt:lpstr>
      <vt:lpstr> Measuring Quality Indicators</vt:lpstr>
      <vt:lpstr> Defect Removal Efficiency</vt:lpstr>
      <vt:lpstr> Content</vt:lpstr>
      <vt:lpstr> Software Project Planning</vt:lpstr>
      <vt:lpstr> Project Planning Objectives</vt:lpstr>
      <vt:lpstr> Project Planning Objectives</vt:lpstr>
      <vt:lpstr> Project Planning Objectives</vt:lpstr>
      <vt:lpstr> Project Planning Objectives</vt:lpstr>
      <vt:lpstr> Project Planning Objectives</vt:lpstr>
      <vt:lpstr> Project Planning Objectives</vt:lpstr>
      <vt:lpstr> Project Planning Objectives</vt:lpstr>
      <vt:lpstr> Software Project Estimation</vt:lpstr>
      <vt:lpstr> Software Project Estimation</vt:lpstr>
      <vt:lpstr> Content</vt:lpstr>
      <vt:lpstr>Software Risk</vt:lpstr>
      <vt:lpstr>Software Risk</vt:lpstr>
      <vt:lpstr>Software Risk</vt:lpstr>
      <vt:lpstr>Software Risk</vt:lpstr>
      <vt:lpstr>Software Risk</vt:lpstr>
      <vt:lpstr>Software Risk</vt:lpstr>
      <vt:lpstr>Software Risk</vt:lpstr>
      <vt:lpstr>Software Risk</vt:lpstr>
      <vt:lpstr>Software Risk</vt:lpstr>
      <vt:lpstr> Content</vt:lpstr>
      <vt:lpstr>Project Scheduling</vt:lpstr>
      <vt:lpstr>Project Scheduling</vt:lpstr>
      <vt:lpstr>Project Scheduling</vt:lpstr>
      <vt:lpstr>Project Scheduling</vt:lpstr>
      <vt:lpstr>Project Scheduling</vt:lpstr>
      <vt:lpstr>Project Scheduling</vt:lpstr>
      <vt:lpstr>Tracking the Schedule</vt:lpstr>
      <vt:lpstr>Project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 approche Embedded pour la sélection de variables en mode semi-supervisé</dc:title>
  <dc:creator>amameer</dc:creator>
  <cp:lastModifiedBy>Bùi Thị Linh - 61PM1</cp:lastModifiedBy>
  <cp:revision>1146</cp:revision>
  <dcterms:created xsi:type="dcterms:W3CDTF">2006-08-16T00:00:00Z</dcterms:created>
  <dcterms:modified xsi:type="dcterms:W3CDTF">2020-04-25T07:31:24Z</dcterms:modified>
</cp:coreProperties>
</file>