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96" r:id="rId2"/>
  </p:sldMasterIdLst>
  <p:notesMasterIdLst>
    <p:notesMasterId r:id="rId66"/>
  </p:notesMasterIdLst>
  <p:handoutMasterIdLst>
    <p:handoutMasterId r:id="rId67"/>
  </p:handoutMasterIdLst>
  <p:sldIdLst>
    <p:sldId id="258" r:id="rId3"/>
    <p:sldId id="257" r:id="rId4"/>
    <p:sldId id="320" r:id="rId5"/>
    <p:sldId id="259" r:id="rId6"/>
    <p:sldId id="260" r:id="rId7"/>
    <p:sldId id="261" r:id="rId8"/>
    <p:sldId id="262" r:id="rId9"/>
    <p:sldId id="263" r:id="rId10"/>
    <p:sldId id="321" r:id="rId11"/>
    <p:sldId id="265" r:id="rId12"/>
    <p:sldId id="322" r:id="rId13"/>
    <p:sldId id="266" r:id="rId14"/>
    <p:sldId id="328" r:id="rId15"/>
    <p:sldId id="267" r:id="rId16"/>
    <p:sldId id="324" r:id="rId17"/>
    <p:sldId id="268" r:id="rId18"/>
    <p:sldId id="269" r:id="rId19"/>
    <p:sldId id="325" r:id="rId20"/>
    <p:sldId id="308" r:id="rId21"/>
    <p:sldId id="272" r:id="rId22"/>
    <p:sldId id="273" r:id="rId23"/>
    <p:sldId id="278" r:id="rId24"/>
    <p:sldId id="279" r:id="rId25"/>
    <p:sldId id="280" r:id="rId26"/>
    <p:sldId id="281" r:id="rId27"/>
    <p:sldId id="282" r:id="rId28"/>
    <p:sldId id="275" r:id="rId29"/>
    <p:sldId id="312" r:id="rId30"/>
    <p:sldId id="283" r:id="rId31"/>
    <p:sldId id="315" r:id="rId32"/>
    <p:sldId id="326" r:id="rId33"/>
    <p:sldId id="306" r:id="rId34"/>
    <p:sldId id="307" r:id="rId35"/>
    <p:sldId id="284" r:id="rId36"/>
    <p:sldId id="285" r:id="rId37"/>
    <p:sldId id="286" r:id="rId38"/>
    <p:sldId id="287" r:id="rId39"/>
    <p:sldId id="288" r:id="rId40"/>
    <p:sldId id="290" r:id="rId41"/>
    <p:sldId id="291" r:id="rId42"/>
    <p:sldId id="292" r:id="rId43"/>
    <p:sldId id="293" r:id="rId44"/>
    <p:sldId id="294" r:id="rId45"/>
    <p:sldId id="309" r:id="rId46"/>
    <p:sldId id="316" r:id="rId47"/>
    <p:sldId id="317" r:id="rId48"/>
    <p:sldId id="310" r:id="rId49"/>
    <p:sldId id="327" r:id="rId50"/>
    <p:sldId id="295" r:id="rId51"/>
    <p:sldId id="296" r:id="rId52"/>
    <p:sldId id="297" r:id="rId53"/>
    <p:sldId id="298" r:id="rId54"/>
    <p:sldId id="299" r:id="rId55"/>
    <p:sldId id="300" r:id="rId56"/>
    <p:sldId id="301" r:id="rId57"/>
    <p:sldId id="302" r:id="rId58"/>
    <p:sldId id="303" r:id="rId59"/>
    <p:sldId id="304" r:id="rId60"/>
    <p:sldId id="313" r:id="rId61"/>
    <p:sldId id="314" r:id="rId62"/>
    <p:sldId id="318" r:id="rId63"/>
    <p:sldId id="319" r:id="rId64"/>
    <p:sldId id="305"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94660"/>
  </p:normalViewPr>
  <p:slideViewPr>
    <p:cSldViewPr>
      <p:cViewPr varScale="1">
        <p:scale>
          <a:sx n="69" d="100"/>
          <a:sy n="69" d="100"/>
        </p:scale>
        <p:origin x="-1080"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994"/>
    </p:cViewPr>
  </p:sorterViewPr>
  <p:notesViewPr>
    <p:cSldViewPr>
      <p:cViewPr varScale="1">
        <p:scale>
          <a:sx n="56" d="100"/>
          <a:sy n="56" d="100"/>
        </p:scale>
        <p:origin x="-25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5E41A91-C7B3-40C7-952C-875500E2918B}" type="datetimeFigureOut">
              <a:rPr lang="vi-VN" smtClean="0"/>
              <a:t>22/05/2012</a:t>
            </a:fld>
            <a:endParaRPr lang="vi-V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A5861FD-ADBA-4BFA-A2DD-869163FDBB70}" type="slidenum">
              <a:rPr lang="vi-VN" smtClean="0"/>
              <a:t>‹#›</a:t>
            </a:fld>
            <a:endParaRPr lang="vi-VN"/>
          </a:p>
        </p:txBody>
      </p:sp>
    </p:spTree>
    <p:extLst>
      <p:ext uri="{BB962C8B-B14F-4D97-AF65-F5344CB8AC3E}">
        <p14:creationId xmlns:p14="http://schemas.microsoft.com/office/powerpoint/2010/main" val="32579027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FF85CA-153D-4F7C-B068-5BA8D5710564}" type="datetimeFigureOut">
              <a:rPr lang="vi-VN" smtClean="0"/>
              <a:t>22/05/2012</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2356F3-EFDE-4193-B1CF-E939ACD6E4FD}" type="slidenum">
              <a:rPr lang="vi-VN" smtClean="0"/>
              <a:t>‹#›</a:t>
            </a:fld>
            <a:endParaRPr lang="vi-VN"/>
          </a:p>
        </p:txBody>
      </p:sp>
    </p:spTree>
    <p:extLst>
      <p:ext uri="{BB962C8B-B14F-4D97-AF65-F5344CB8AC3E}">
        <p14:creationId xmlns:p14="http://schemas.microsoft.com/office/powerpoint/2010/main" val="4164533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FA3E69-D0AA-4F9B-8791-20E7100723D8}" type="slidenum">
              <a:rPr lang="en-US" smtClean="0">
                <a:solidFill>
                  <a:prstClr val="black"/>
                </a:solidFill>
              </a:rPr>
              <a:pPr/>
              <a:t>1</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D12356F3-EFDE-4193-B1CF-E939ACD6E4FD}" type="slidenum">
              <a:rPr lang="vi-VN" smtClean="0"/>
              <a:t>26</a:t>
            </a:fld>
            <a:endParaRPr lang="vi-VN"/>
          </a:p>
        </p:txBody>
      </p:sp>
    </p:spTree>
    <p:extLst>
      <p:ext uri="{BB962C8B-B14F-4D97-AF65-F5344CB8AC3E}">
        <p14:creationId xmlns:p14="http://schemas.microsoft.com/office/powerpoint/2010/main" val="458227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7" name="Footer Placeholder 16"/>
          <p:cNvSpPr>
            <a:spLocks noGrp="1"/>
          </p:cNvSpPr>
          <p:nvPr>
            <p:ph type="ftr" sz="quarter" idx="11"/>
          </p:nvPr>
        </p:nvSpPr>
        <p:spPr>
          <a:xfrm>
            <a:off x="155448" y="6400800"/>
            <a:ext cx="5486400" cy="287100"/>
          </a:xfrm>
        </p:spPr>
        <p:txBody>
          <a:bodyPr/>
          <a:lstStyle>
            <a:lvl1pPr>
              <a:defRPr sz="1400"/>
            </a:lvl1pPr>
          </a:lstStyle>
          <a:p>
            <a:r>
              <a:rPr lang="en-US" smtClean="0"/>
              <a:t>©TS. Hà Chí Trung, Khoa CNTT -  HVKTQS</a:t>
            </a:r>
            <a:endParaRPr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2362200" y="4419600"/>
            <a:ext cx="6400800" cy="1752600"/>
          </a:xfrm>
        </p:spPr>
        <p:txBody>
          <a:bodyPr/>
          <a:lstStyle>
            <a:lvl1pPr marL="0" indent="0" algn="ctr">
              <a:buNone/>
              <a:defRPr sz="1600" b="1" cap="all" spc="250" baseline="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28" name="Date Placeholder 27"/>
          <p:cNvSpPr>
            <a:spLocks noGrp="1"/>
          </p:cNvSpPr>
          <p:nvPr>
            <p:ph type="dt" sz="half" idx="10"/>
          </p:nvPr>
        </p:nvSpPr>
        <p:spPr/>
        <p:txBody>
          <a:bodyPr/>
          <a:lstStyle/>
          <a:p>
            <a:r>
              <a:rPr lang="vi-VN" smtClean="0"/>
              <a:t>24-Mar-11</a:t>
            </a: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9" name="Slide Number Placeholder 28"/>
          <p:cNvSpPr>
            <a:spLocks noGrp="1"/>
          </p:cNvSpPr>
          <p:nvPr>
            <p:ph type="sldNum" sz="quarter" idx="12"/>
          </p:nvPr>
        </p:nvSpPr>
        <p:spPr>
          <a:xfrm>
            <a:off x="7327900" y="6324600"/>
            <a:ext cx="457200" cy="441325"/>
          </a:xfrm>
        </p:spPr>
        <p:txBody>
          <a:bodyPr>
            <a:normAutofit/>
          </a:bodyPr>
          <a:lstStyle>
            <a:lvl1pPr>
              <a:defRPr sz="1800">
                <a:solidFill>
                  <a:schemeClr val="accent3">
                    <a:shade val="75000"/>
                  </a:schemeClr>
                </a:solidFill>
              </a:defRPr>
            </a:lvl1pPr>
          </a:lstStyle>
          <a:p>
            <a:fld id="{B6F15528-21DE-4FAA-801E-634DDDAF4B2B}"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normAutofit/>
          </a:bodyPr>
          <a:lstStyle>
            <a:lvl1pPr>
              <a:defRPr sz="5400" b="1">
                <a:solidFill>
                  <a:srgbClr val="C00000"/>
                </a:solidFill>
                <a:effectLst>
                  <a:outerShdw blurRad="38100" dist="38100" dir="2700000" algn="tl">
                    <a:srgbClr val="000000">
                      <a:alpha val="43137"/>
                    </a:srgbClr>
                  </a:outerShdw>
                </a:effectLst>
                <a:latin typeface="Papyrus" pitchFamily="66" charset="0"/>
              </a:defRPr>
            </a:lvl1pPr>
          </a:lstStyle>
          <a:p>
            <a:r>
              <a:rPr kumimoji="0" lang="en-US" smtClean="0"/>
              <a:t>Click to edit Master title style</a:t>
            </a:r>
            <a:endParaRPr kumimoji="0"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685800"/>
          </a:xfrm>
        </p:spPr>
        <p:txBody>
          <a:bodyPr/>
          <a:lstStyle>
            <a:lvl1pPr>
              <a:defRPr>
                <a:solidFill>
                  <a:srgbClr val="C00000"/>
                </a:solidFill>
              </a:defRPr>
            </a:lvl1pPr>
          </a:lstStyle>
          <a:p>
            <a:r>
              <a:rPr kumimoji="0" lang="en-US" dirty="0" smtClean="0"/>
              <a:t>Click to edit Master title style</a:t>
            </a:r>
            <a:endParaRPr kumimoji="0" lang="en-US" dirty="0"/>
          </a:p>
        </p:txBody>
      </p:sp>
      <p:sp>
        <p:nvSpPr>
          <p:cNvPr id="6" name="Slide Number Placeholder 5"/>
          <p:cNvSpPr>
            <a:spLocks noGrp="1"/>
          </p:cNvSpPr>
          <p:nvPr>
            <p:ph type="sldNum" sz="quarter" idx="12"/>
          </p:nvPr>
        </p:nvSpPr>
        <p:spPr>
          <a:xfrm>
            <a:off x="7315200" y="6311900"/>
            <a:ext cx="457200" cy="441325"/>
          </a:xfrm>
        </p:spPr>
        <p:txBody>
          <a:bodyPr>
            <a:noAutofit/>
          </a:bodyPr>
          <a:lstStyle>
            <a:lvl1pPr>
              <a:defRPr sz="1600"/>
            </a:lvl1pPr>
          </a:lstStyle>
          <a:p>
            <a:fld id="{98B389A5-7E40-4F6A-8657-289BA7D8F169}" type="slidenum">
              <a:rPr lang="en-US" smtClean="0">
                <a:solidFill>
                  <a:srgbClr val="8CADAE">
                    <a:shade val="75000"/>
                  </a:srgbClr>
                </a:solidFill>
              </a:rPr>
              <a:pPr/>
              <a:t>‹#›</a:t>
            </a:fld>
            <a:endParaRPr lang="en-US" dirty="0">
              <a:solidFill>
                <a:srgbClr val="8CADAE">
                  <a:shade val="75000"/>
                </a:srgbClr>
              </a:solidFill>
            </a:endParaRPr>
          </a:p>
        </p:txBody>
      </p:sp>
      <p:sp>
        <p:nvSpPr>
          <p:cNvPr id="8" name="Content Placeholder 7"/>
          <p:cNvSpPr>
            <a:spLocks noGrp="1"/>
          </p:cNvSpPr>
          <p:nvPr>
            <p:ph sz="quarter" idx="1"/>
          </p:nvPr>
        </p:nvSpPr>
        <p:spPr>
          <a:xfrm>
            <a:off x="301752" y="1295400"/>
            <a:ext cx="8537448" cy="4953000"/>
          </a:xfrm>
        </p:spPr>
        <p:txBody>
          <a:bodyPr/>
          <a:lstStyle>
            <a:lvl2pPr>
              <a:defRPr sz="2500"/>
            </a:lvl2pPr>
            <a:lvl5pPr>
              <a:defRPr sz="20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Date Placeholder 13"/>
          <p:cNvSpPr>
            <a:spLocks noGrp="1"/>
          </p:cNvSpPr>
          <p:nvPr>
            <p:ph type="dt" sz="half" idx="2"/>
          </p:nvPr>
        </p:nvSpPr>
        <p:spPr>
          <a:xfrm>
            <a:off x="7696200" y="6404984"/>
            <a:ext cx="1295400" cy="297568"/>
          </a:xfrm>
          <a:prstGeom prst="rect">
            <a:avLst/>
          </a:prstGeom>
        </p:spPr>
        <p:txBody>
          <a:bodyPr vert="horz"/>
          <a:lstStyle>
            <a:lvl1pPr algn="r" eaLnBrk="1" latinLnBrk="0" hangingPunct="1">
              <a:defRPr kumimoji="0" sz="1400">
                <a:solidFill>
                  <a:srgbClr val="FFFFFF"/>
                </a:solidFill>
              </a:defRPr>
            </a:lvl1pPr>
          </a:lstStyle>
          <a:p>
            <a:r>
              <a:rPr lang="vi-VN" smtClean="0"/>
              <a:t>24-Mar-11</a:t>
            </a:r>
            <a:endParaRPr lang="en-US" dirty="0"/>
          </a:p>
        </p:txBody>
      </p:sp>
      <p:sp>
        <p:nvSpPr>
          <p:cNvPr id="9" name="Footer Placeholder 2"/>
          <p:cNvSpPr>
            <a:spLocks noGrp="1"/>
          </p:cNvSpPr>
          <p:nvPr>
            <p:ph type="ftr" sz="quarter" idx="3"/>
          </p:nvPr>
        </p:nvSpPr>
        <p:spPr>
          <a:xfrm>
            <a:off x="152400" y="6410848"/>
            <a:ext cx="5486400" cy="287100"/>
          </a:xfrm>
          <a:prstGeom prst="rect">
            <a:avLst/>
          </a:prstGeom>
        </p:spPr>
        <p:txBody>
          <a:bodyPr vert="horz"/>
          <a:lstStyle>
            <a:lvl1pPr algn="l" eaLnBrk="1" latinLnBrk="0" hangingPunct="1">
              <a:defRPr kumimoji="0" sz="1200">
                <a:solidFill>
                  <a:srgbClr val="FFFFFF"/>
                </a:solidFill>
              </a:defRPr>
            </a:lvl1pPr>
          </a:lstStyle>
          <a:p>
            <a:r>
              <a:rPr lang="en-US" smtClean="0"/>
              <a:t>©TS. Hà Chí Trung, Khoa CNTT -  HVKTQS</a:t>
            </a:r>
            <a:endParaRPr lang="en-US" dirty="0"/>
          </a:p>
        </p:txBody>
      </p:sp>
    </p:spTree>
    <p:extLst>
      <p:ext uri="{BB962C8B-B14F-4D97-AF65-F5344CB8AC3E}">
        <p14:creationId xmlns:p14="http://schemas.microsoft.com/office/powerpoint/2010/main" val="414119349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5" name="Footer Placeholder 4"/>
          <p:cNvSpPr>
            <a:spLocks noGrp="1"/>
          </p:cNvSpPr>
          <p:nvPr>
            <p:ph type="ftr" sz="quarter" idx="11"/>
          </p:nvPr>
        </p:nvSpPr>
        <p:spPr/>
        <p:txBody>
          <a:bodyPr/>
          <a:lstStyle/>
          <a:p>
            <a:r>
              <a:rPr lang="en-US" smtClean="0"/>
              <a:t>©TS. Hà Chí Trung, Khoa CNTT -  HVKTQS</a:t>
            </a:r>
            <a:endParaRPr lang="en-US"/>
          </a:p>
        </p:txBody>
      </p:sp>
      <p:sp>
        <p:nvSpPr>
          <p:cNvPr id="4" name="Date Placeholder 3"/>
          <p:cNvSpPr>
            <a:spLocks noGrp="1"/>
          </p:cNvSpPr>
          <p:nvPr>
            <p:ph type="dt" sz="half" idx="10"/>
          </p:nvPr>
        </p:nvSpPr>
        <p:spPr/>
        <p:txBody>
          <a:bodyPr/>
          <a:lstStyle/>
          <a:p>
            <a:r>
              <a:rPr lang="vi-VN" smtClean="0"/>
              <a:t>24-Mar-11</a:t>
            </a:r>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solidFill>
                  <a:srgbClr val="8CADAE">
                    <a:shade val="75000"/>
                  </a:srgbClr>
                </a:solidFill>
              </a:rPr>
              <a:pPr/>
              <a:t>‹#›</a:t>
            </a:fld>
            <a:endParaRPr lang="en-US">
              <a:solidFill>
                <a:srgbClr val="8CADAE">
                  <a:shade val="75000"/>
                </a:srgb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dirty="0" smtClean="0"/>
              <a:t>Click to edit Master title style</a:t>
            </a:r>
            <a:endParaRPr kumimoji="0" lang="en-US" dirty="0"/>
          </a:p>
        </p:txBody>
      </p:sp>
    </p:spTree>
    <p:extLst>
      <p:ext uri="{BB962C8B-B14F-4D97-AF65-F5344CB8AC3E}">
        <p14:creationId xmlns:p14="http://schemas.microsoft.com/office/powerpoint/2010/main" val="3028715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7315200" y="6324600"/>
            <a:ext cx="457200" cy="441325"/>
          </a:xfrm>
        </p:spPr>
        <p:txBody>
          <a:bodyPr/>
          <a:lstStyle/>
          <a:p>
            <a:fld id="{B6F15528-21DE-4FAA-801E-634DDDAF4B2B}" type="slidenum">
              <a:rPr lang="en-US" smtClean="0">
                <a:solidFill>
                  <a:srgbClr val="8CADAE">
                    <a:shade val="75000"/>
                  </a:srgbClr>
                </a:solidFill>
              </a:rPr>
              <a:pPr/>
              <a:t>‹#›</a:t>
            </a:fld>
            <a:endParaRPr lang="en-US" dirty="0">
              <a:solidFill>
                <a:srgbClr val="8CADAE">
                  <a:shade val="75000"/>
                </a:srgbClr>
              </a:solidFill>
            </a:endParaRPr>
          </a:p>
        </p:txBody>
      </p:sp>
      <p:sp>
        <p:nvSpPr>
          <p:cNvPr id="8" name="Straight Connector 7"/>
          <p:cNvSpPr>
            <a:spLocks noChangeShapeType="1"/>
          </p:cNvSpPr>
          <p:nvPr/>
        </p:nvSpPr>
        <p:spPr bwMode="auto">
          <a:xfrm flipV="1">
            <a:off x="4563081" y="1079500"/>
            <a:ext cx="8919" cy="5315708"/>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0" name="Content Placeholder 9"/>
          <p:cNvSpPr>
            <a:spLocks noGrp="1"/>
          </p:cNvSpPr>
          <p:nvPr>
            <p:ph sz="half" idx="1"/>
          </p:nvPr>
        </p:nvSpPr>
        <p:spPr>
          <a:xfrm>
            <a:off x="301752" y="1219201"/>
            <a:ext cx="4038600" cy="5105400"/>
          </a:xfrm>
        </p:spPr>
        <p:txBody>
          <a:bodyPr/>
          <a:lstStyle>
            <a:lvl1pPr>
              <a:defRPr sz="2500"/>
            </a:lvl1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2" name="Content Placeholder 11"/>
          <p:cNvSpPr>
            <a:spLocks noGrp="1"/>
          </p:cNvSpPr>
          <p:nvPr>
            <p:ph sz="half" idx="2"/>
          </p:nvPr>
        </p:nvSpPr>
        <p:spPr>
          <a:xfrm>
            <a:off x="4800600" y="1219200"/>
            <a:ext cx="4038600" cy="5016500"/>
          </a:xfrm>
        </p:spPr>
        <p:txBody>
          <a:bodyPr/>
          <a:lstStyle>
            <a:lvl1pPr>
              <a:defRPr sz="2500"/>
            </a:lvl1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Title 1"/>
          <p:cNvSpPr>
            <a:spLocks noGrp="1"/>
          </p:cNvSpPr>
          <p:nvPr>
            <p:ph type="title"/>
          </p:nvPr>
        </p:nvSpPr>
        <p:spPr>
          <a:xfrm>
            <a:off x="301752" y="228600"/>
            <a:ext cx="8534400" cy="685800"/>
          </a:xfrm>
        </p:spPr>
        <p:txBody>
          <a:bodyPr/>
          <a:lstStyle>
            <a:lvl1pPr>
              <a:defRPr>
                <a:solidFill>
                  <a:srgbClr val="C00000"/>
                </a:solidFill>
              </a:defRPr>
            </a:lvl1pPr>
          </a:lstStyle>
          <a:p>
            <a:r>
              <a:rPr kumimoji="0" lang="en-US" dirty="0" smtClean="0"/>
              <a:t>Click to edit Master title style</a:t>
            </a:r>
            <a:endParaRPr kumimoji="0" lang="en-US" dirty="0"/>
          </a:p>
        </p:txBody>
      </p:sp>
      <p:sp>
        <p:nvSpPr>
          <p:cNvPr id="9" name="Date Placeholder 13"/>
          <p:cNvSpPr>
            <a:spLocks noGrp="1"/>
          </p:cNvSpPr>
          <p:nvPr>
            <p:ph type="dt" sz="half" idx="13"/>
          </p:nvPr>
        </p:nvSpPr>
        <p:spPr>
          <a:xfrm>
            <a:off x="7696200" y="6404984"/>
            <a:ext cx="1295400" cy="297568"/>
          </a:xfrm>
          <a:prstGeom prst="rect">
            <a:avLst/>
          </a:prstGeom>
        </p:spPr>
        <p:txBody>
          <a:bodyPr vert="horz"/>
          <a:lstStyle>
            <a:lvl1pPr algn="r" eaLnBrk="1" latinLnBrk="0" hangingPunct="1">
              <a:defRPr kumimoji="0" sz="1400">
                <a:solidFill>
                  <a:srgbClr val="FFFFFF"/>
                </a:solidFill>
              </a:defRPr>
            </a:lvl1pPr>
          </a:lstStyle>
          <a:p>
            <a:r>
              <a:rPr lang="vi-VN" smtClean="0"/>
              <a:t>24-Mar-11</a:t>
            </a:r>
            <a:endParaRPr lang="en-US" dirty="0"/>
          </a:p>
        </p:txBody>
      </p:sp>
      <p:sp>
        <p:nvSpPr>
          <p:cNvPr id="13" name="Footer Placeholder 2"/>
          <p:cNvSpPr>
            <a:spLocks noGrp="1"/>
          </p:cNvSpPr>
          <p:nvPr>
            <p:ph type="ftr" sz="quarter" idx="3"/>
          </p:nvPr>
        </p:nvSpPr>
        <p:spPr>
          <a:xfrm>
            <a:off x="152400" y="6410848"/>
            <a:ext cx="5486400" cy="287100"/>
          </a:xfrm>
          <a:prstGeom prst="rect">
            <a:avLst/>
          </a:prstGeom>
        </p:spPr>
        <p:txBody>
          <a:bodyPr vert="horz"/>
          <a:lstStyle>
            <a:lvl1pPr algn="l" eaLnBrk="1" latinLnBrk="0" hangingPunct="1">
              <a:defRPr kumimoji="0" sz="1200">
                <a:solidFill>
                  <a:srgbClr val="FFFFFF"/>
                </a:solidFill>
              </a:defRPr>
            </a:lvl1pPr>
          </a:lstStyle>
          <a:p>
            <a:r>
              <a:rPr lang="en-US" smtClean="0"/>
              <a:t>©TS. Hà Chí Trung, Khoa CNTT -  HVKTQS</a:t>
            </a:r>
            <a:endParaRPr lang="en-US" dirty="0"/>
          </a:p>
        </p:txBody>
      </p:sp>
    </p:spTree>
    <p:extLst>
      <p:ext uri="{BB962C8B-B14F-4D97-AF65-F5344CB8AC3E}">
        <p14:creationId xmlns:p14="http://schemas.microsoft.com/office/powerpoint/2010/main" val="9256289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r>
              <a:rPr lang="vi-VN" smtClean="0"/>
              <a:t>24-Mar-11</a:t>
            </a:r>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US" smtClean="0"/>
              <a:t>©TS. Hà Chí Trung, Khoa CNTT -  HVKTQS</a:t>
            </a: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solidFill>
                  <a:srgbClr val="8CADAE">
                    <a:shade val="75000"/>
                  </a:srgbClr>
                </a:solidFill>
              </a:rPr>
              <a:pPr/>
              <a:t>‹#›</a:t>
            </a:fld>
            <a:endParaRPr lang="en-US">
              <a:solidFill>
                <a:srgbClr val="8CADAE">
                  <a:shade val="75000"/>
                </a:srgbClr>
              </a:solidFill>
            </a:endParaRPr>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extLst>
      <p:ext uri="{BB962C8B-B14F-4D97-AF65-F5344CB8AC3E}">
        <p14:creationId xmlns:p14="http://schemas.microsoft.com/office/powerpoint/2010/main" val="423315725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vi-VN" smtClean="0"/>
              <a:t>24-Mar-11</a:t>
            </a:r>
            <a:endParaRPr lang="en-US"/>
          </a:p>
        </p:txBody>
      </p:sp>
      <p:sp>
        <p:nvSpPr>
          <p:cNvPr id="4" name="Footer Placeholder 3"/>
          <p:cNvSpPr>
            <a:spLocks noGrp="1"/>
          </p:cNvSpPr>
          <p:nvPr>
            <p:ph type="ftr" sz="quarter" idx="11"/>
          </p:nvPr>
        </p:nvSpPr>
        <p:spPr/>
        <p:txBody>
          <a:bodyPr/>
          <a:lstStyle/>
          <a:p>
            <a:r>
              <a:rPr lang="en-US" smtClean="0"/>
              <a:t>©TS. Hà Chí Trung, Khoa CNTT -  HVKTQS</a:t>
            </a:r>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solidFill>
                  <a:srgbClr val="8CADAE">
                    <a:shade val="75000"/>
                  </a:srgbClr>
                </a:solidFill>
              </a:rPr>
              <a:pPr/>
              <a:t>‹#›</a:t>
            </a:fld>
            <a:endParaRPr lang="en-US" dirty="0">
              <a:solidFill>
                <a:srgbClr val="8CADAE">
                  <a:shade val="75000"/>
                </a:srgbClr>
              </a:solidFill>
            </a:endParaRPr>
          </a:p>
        </p:txBody>
      </p:sp>
    </p:spTree>
    <p:extLst>
      <p:ext uri="{BB962C8B-B14F-4D97-AF65-F5344CB8AC3E}">
        <p14:creationId xmlns:p14="http://schemas.microsoft.com/office/powerpoint/2010/main" val="14361910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2" name="Date Placeholder 1"/>
          <p:cNvSpPr>
            <a:spLocks noGrp="1"/>
          </p:cNvSpPr>
          <p:nvPr>
            <p:ph type="dt" sz="half" idx="10"/>
          </p:nvPr>
        </p:nvSpPr>
        <p:spPr/>
        <p:txBody>
          <a:bodyPr/>
          <a:lstStyle/>
          <a:p>
            <a:r>
              <a:rPr lang="vi-VN" smtClean="0"/>
              <a:t>24-Mar-11</a:t>
            </a:r>
            <a:endParaRPr lang="en-US" dirty="0"/>
          </a:p>
        </p:txBody>
      </p:sp>
      <p:sp>
        <p:nvSpPr>
          <p:cNvPr id="3" name="Footer Placeholder 2"/>
          <p:cNvSpPr>
            <a:spLocks noGrp="1"/>
          </p:cNvSpPr>
          <p:nvPr>
            <p:ph type="ftr" sz="quarter" idx="11"/>
          </p:nvPr>
        </p:nvSpPr>
        <p:spPr/>
        <p:txBody>
          <a:bodyPr/>
          <a:lstStyle/>
          <a:p>
            <a:r>
              <a:rPr lang="en-US" smtClean="0"/>
              <a:t>©TS. Hà Chí Trung, Khoa CNTT -  HVKTQS</a:t>
            </a:r>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997733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3" name="Rectangle 12"/>
          <p:cNvSpPr/>
          <p:nvPr/>
        </p:nvSpPr>
        <p:spPr>
          <a:xfrm>
            <a:off x="152400" y="1231900"/>
            <a:ext cx="2743200" cy="51689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 name="Text Placeholder 2"/>
          <p:cNvSpPr>
            <a:spLocks noGrp="1"/>
          </p:cNvSpPr>
          <p:nvPr>
            <p:ph type="body" idx="2"/>
          </p:nvPr>
        </p:nvSpPr>
        <p:spPr>
          <a:xfrm>
            <a:off x="304800" y="1371600"/>
            <a:ext cx="2438400" cy="4876800"/>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dirty="0" smtClean="0"/>
              <a:t>Click to edit Master text styles</a:t>
            </a:r>
          </a:p>
        </p:txBody>
      </p:sp>
      <p:sp>
        <p:nvSpPr>
          <p:cNvPr id="20" name="Content Placeholder 19"/>
          <p:cNvSpPr>
            <a:spLocks noGrp="1"/>
          </p:cNvSpPr>
          <p:nvPr>
            <p:ph sz="quarter" idx="1"/>
          </p:nvPr>
        </p:nvSpPr>
        <p:spPr>
          <a:xfrm>
            <a:off x="3124200" y="1219200"/>
            <a:ext cx="5829300" cy="50292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Slide Number Placeholder 6"/>
          <p:cNvSpPr>
            <a:spLocks noGrp="1"/>
          </p:cNvSpPr>
          <p:nvPr>
            <p:ph type="sldNum" sz="quarter" idx="12"/>
          </p:nvPr>
        </p:nvSpPr>
        <p:spPr>
          <a:xfrm>
            <a:off x="7315200" y="6319012"/>
            <a:ext cx="457200" cy="441325"/>
          </a:xfrm>
        </p:spPr>
        <p:txBody>
          <a:bodyPr/>
          <a:lstStyle>
            <a:lvl1pPr>
              <a:defRPr>
                <a:solidFill>
                  <a:schemeClr val="accent3">
                    <a:shade val="75000"/>
                  </a:schemeClr>
                </a:solidFill>
              </a:defRPr>
            </a:lvl1pPr>
          </a:lstStyle>
          <a:p>
            <a:fld id="{B6F15528-21DE-4FAA-801E-634DDDAF4B2B}" type="slidenum">
              <a:rPr lang="en-US" smtClean="0">
                <a:solidFill>
                  <a:srgbClr val="8CADAE">
                    <a:shade val="75000"/>
                  </a:srgbClr>
                </a:solidFill>
              </a:rPr>
              <a:pPr/>
              <a:t>‹#›</a:t>
            </a:fld>
            <a:endParaRPr lang="en-US">
              <a:solidFill>
                <a:srgbClr val="8CADAE">
                  <a:shade val="75000"/>
                </a:srgbClr>
              </a:solidFill>
            </a:endParaRPr>
          </a:p>
        </p:txBody>
      </p:sp>
      <p:sp>
        <p:nvSpPr>
          <p:cNvPr id="22" name="Title 1"/>
          <p:cNvSpPr>
            <a:spLocks noGrp="1"/>
          </p:cNvSpPr>
          <p:nvPr>
            <p:ph type="title"/>
          </p:nvPr>
        </p:nvSpPr>
        <p:spPr>
          <a:xfrm>
            <a:off x="301752" y="228600"/>
            <a:ext cx="8534400" cy="685800"/>
          </a:xfrm>
        </p:spPr>
        <p:txBody>
          <a:bodyPr/>
          <a:lstStyle>
            <a:lvl1pPr>
              <a:defRPr>
                <a:solidFill>
                  <a:srgbClr val="C00000"/>
                </a:solidFill>
              </a:defRPr>
            </a:lvl1pPr>
          </a:lstStyle>
          <a:p>
            <a:r>
              <a:rPr kumimoji="0" lang="en-US" dirty="0" smtClean="0"/>
              <a:t>Click to edit Master title style</a:t>
            </a:r>
            <a:endParaRPr kumimoji="0" lang="en-US" dirty="0"/>
          </a:p>
        </p:txBody>
      </p:sp>
      <p:sp>
        <p:nvSpPr>
          <p:cNvPr id="14" name="Date Placeholder 13"/>
          <p:cNvSpPr>
            <a:spLocks noGrp="1"/>
          </p:cNvSpPr>
          <p:nvPr>
            <p:ph type="dt" sz="half" idx="13"/>
          </p:nvPr>
        </p:nvSpPr>
        <p:spPr>
          <a:xfrm>
            <a:off x="7696200" y="6404984"/>
            <a:ext cx="1295400" cy="297568"/>
          </a:xfrm>
          <a:prstGeom prst="rect">
            <a:avLst/>
          </a:prstGeom>
        </p:spPr>
        <p:txBody>
          <a:bodyPr vert="horz"/>
          <a:lstStyle>
            <a:lvl1pPr algn="r" eaLnBrk="1" latinLnBrk="0" hangingPunct="1">
              <a:defRPr kumimoji="0" sz="1400">
                <a:solidFill>
                  <a:srgbClr val="FFFFFF"/>
                </a:solidFill>
              </a:defRPr>
            </a:lvl1pPr>
          </a:lstStyle>
          <a:p>
            <a:r>
              <a:rPr lang="vi-VN" smtClean="0"/>
              <a:t>24-Mar-11</a:t>
            </a:r>
            <a:endParaRPr lang="en-US" dirty="0"/>
          </a:p>
        </p:txBody>
      </p:sp>
      <p:sp>
        <p:nvSpPr>
          <p:cNvPr id="15" name="Footer Placeholder 2"/>
          <p:cNvSpPr>
            <a:spLocks noGrp="1"/>
          </p:cNvSpPr>
          <p:nvPr>
            <p:ph type="ftr" sz="quarter" idx="3"/>
          </p:nvPr>
        </p:nvSpPr>
        <p:spPr>
          <a:xfrm>
            <a:off x="152400" y="6410848"/>
            <a:ext cx="5486400" cy="287100"/>
          </a:xfrm>
          <a:prstGeom prst="rect">
            <a:avLst/>
          </a:prstGeom>
        </p:spPr>
        <p:txBody>
          <a:bodyPr vert="horz"/>
          <a:lstStyle>
            <a:lvl1pPr algn="l" eaLnBrk="1" latinLnBrk="0" hangingPunct="1">
              <a:defRPr kumimoji="0" sz="1200">
                <a:solidFill>
                  <a:srgbClr val="FFFFFF"/>
                </a:solidFill>
              </a:defRPr>
            </a:lvl1pPr>
          </a:lstStyle>
          <a:p>
            <a:r>
              <a:rPr lang="en-US" smtClean="0"/>
              <a:t>©TS. Hà Chí Trung, Khoa CNTT -  HVKTQS</a:t>
            </a:r>
            <a:endParaRPr lang="en-US" dirty="0"/>
          </a:p>
        </p:txBody>
      </p:sp>
    </p:spTree>
    <p:extLst>
      <p:ext uri="{BB962C8B-B14F-4D97-AF65-F5344CB8AC3E}">
        <p14:creationId xmlns:p14="http://schemas.microsoft.com/office/powerpoint/2010/main" val="13641802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8" name="Rectangle 7"/>
          <p:cNvSpPr/>
          <p:nvPr/>
        </p:nvSpPr>
        <p:spPr>
          <a:xfrm>
            <a:off x="152400" y="609600"/>
            <a:ext cx="2743200" cy="58039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solidFill>
                  <a:srgbClr val="8CADAE">
                    <a:shade val="75000"/>
                  </a:srgbClr>
                </a:solidFill>
              </a:rPr>
              <a:pPr/>
              <a:t>‹#›</a:t>
            </a:fld>
            <a:endParaRPr lang="en-US">
              <a:solidFill>
                <a:srgbClr val="8CADAE">
                  <a:shade val="75000"/>
                </a:srgbClr>
              </a:solidFill>
            </a:endParaRPr>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3" name="Date Placeholder 2"/>
          <p:cNvSpPr>
            <a:spLocks noGrp="1"/>
          </p:cNvSpPr>
          <p:nvPr>
            <p:ph type="dt" sz="half" idx="10"/>
          </p:nvPr>
        </p:nvSpPr>
        <p:spPr>
          <a:xfrm>
            <a:off x="7696200" y="6404984"/>
            <a:ext cx="1295400" cy="297568"/>
          </a:xfrm>
        </p:spPr>
        <p:txBody>
          <a:bodyPr/>
          <a:lstStyle/>
          <a:p>
            <a:r>
              <a:rPr lang="vi-VN" smtClean="0"/>
              <a:t>24-Mar-11</a:t>
            </a:r>
            <a:endParaRPr lang="en-US"/>
          </a:p>
        </p:txBody>
      </p:sp>
      <p:sp>
        <p:nvSpPr>
          <p:cNvPr id="24" name="Footer Placeholder 3"/>
          <p:cNvSpPr>
            <a:spLocks noGrp="1"/>
          </p:cNvSpPr>
          <p:nvPr>
            <p:ph type="ftr" sz="quarter" idx="11"/>
          </p:nvPr>
        </p:nvSpPr>
        <p:spPr>
          <a:xfrm>
            <a:off x="152400" y="6410848"/>
            <a:ext cx="5486400" cy="287100"/>
          </a:xfrm>
        </p:spPr>
        <p:txBody>
          <a:bodyPr/>
          <a:lstStyle/>
          <a:p>
            <a:r>
              <a:rPr lang="en-US" smtClean="0"/>
              <a:t>©TS. Hà Chí Trung, Khoa CNTT -  HVKTQS</a:t>
            </a:r>
            <a:endParaRPr lang="en-US" dirty="0"/>
          </a:p>
        </p:txBody>
      </p:sp>
    </p:spTree>
    <p:extLst>
      <p:ext uri="{BB962C8B-B14F-4D97-AF65-F5344CB8AC3E}">
        <p14:creationId xmlns:p14="http://schemas.microsoft.com/office/powerpoint/2010/main" val="60797935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vi-VN" smtClean="0"/>
              <a:t>24-Mar-11</a:t>
            </a:r>
            <a:endParaRPr lang="en-US"/>
          </a:p>
        </p:txBody>
      </p:sp>
      <p:sp>
        <p:nvSpPr>
          <p:cNvPr id="5" name="Footer Placeholder 4"/>
          <p:cNvSpPr>
            <a:spLocks noGrp="1"/>
          </p:cNvSpPr>
          <p:nvPr>
            <p:ph type="ftr" sz="quarter" idx="11"/>
          </p:nvPr>
        </p:nvSpPr>
        <p:spPr/>
        <p:txBody>
          <a:bodyPr/>
          <a:lstStyle/>
          <a:p>
            <a:r>
              <a:rPr lang="en-US" smtClean="0"/>
              <a:t>©TS. Hà Chí Trung, Khoa CNTT -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rgbClr val="8CADAE">
                    <a:shade val="75000"/>
                  </a:srgbClr>
                </a:solidFill>
              </a:rPr>
              <a:pPr/>
              <a:t>‹#›</a:t>
            </a:fld>
            <a:endParaRPr lang="en-US">
              <a:solidFill>
                <a:srgbClr val="8CADAE">
                  <a:shade val="75000"/>
                </a:srgbClr>
              </a:solidFill>
            </a:endParaRPr>
          </a:p>
        </p:txBody>
      </p:sp>
    </p:spTree>
    <p:extLst>
      <p:ext uri="{BB962C8B-B14F-4D97-AF65-F5344CB8AC3E}">
        <p14:creationId xmlns:p14="http://schemas.microsoft.com/office/powerpoint/2010/main" val="39096480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solidFill>
                  <a:srgbClr val="8CADAE">
                    <a:shade val="75000"/>
                  </a:srgbClr>
                </a:solidFill>
              </a:rPr>
              <a:pPr/>
              <a:t>‹#›</a:t>
            </a:fld>
            <a:endParaRPr lang="en-US">
              <a:solidFill>
                <a:srgbClr val="8CADAE">
                  <a:shade val="75000"/>
                </a:srgbClr>
              </a:solidFill>
            </a:endParaRPr>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vi-VN" smtClean="0"/>
              <a:t>24-Mar-11</a:t>
            </a:r>
            <a:endParaRPr lang="en-US" dirty="0"/>
          </a:p>
        </p:txBody>
      </p:sp>
      <p:sp>
        <p:nvSpPr>
          <p:cNvPr id="5" name="Footer Placeholder 4"/>
          <p:cNvSpPr>
            <a:spLocks noGrp="1"/>
          </p:cNvSpPr>
          <p:nvPr>
            <p:ph type="ftr" sz="quarter" idx="11"/>
          </p:nvPr>
        </p:nvSpPr>
        <p:spPr/>
        <p:txBody>
          <a:bodyPr/>
          <a:lstStyle/>
          <a:p>
            <a:r>
              <a:rPr lang="en-US" smtClean="0"/>
              <a:t>©TS. Hà Chí Trung, Khoa CNTT -  HVKTQS</a:t>
            </a:r>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239084827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685800"/>
          </a:xfrm>
        </p:spPr>
        <p:txBody>
          <a:bodyPr/>
          <a:lstStyle>
            <a:lvl1pPr>
              <a:defRPr>
                <a:solidFill>
                  <a:srgbClr val="C00000"/>
                </a:solidFill>
              </a:defRPr>
            </a:lvl1pPr>
          </a:lstStyle>
          <a:p>
            <a:r>
              <a:rPr kumimoji="0" lang="en-US" smtClean="0"/>
              <a:t>Click to edit Master title style</a:t>
            </a:r>
            <a:endParaRPr kumimoji="0" lang="en-US" dirty="0"/>
          </a:p>
        </p:txBody>
      </p:sp>
      <p:sp>
        <p:nvSpPr>
          <p:cNvPr id="6" name="Slide Number Placeholder 5"/>
          <p:cNvSpPr>
            <a:spLocks noGrp="1"/>
          </p:cNvSpPr>
          <p:nvPr>
            <p:ph type="sldNum" sz="quarter" idx="12"/>
          </p:nvPr>
        </p:nvSpPr>
        <p:spPr>
          <a:xfrm>
            <a:off x="7315200" y="6324600"/>
            <a:ext cx="457200" cy="441325"/>
          </a:xfrm>
        </p:spPr>
        <p:txBody>
          <a:bodyPr>
            <a:noAutofit/>
          </a:bodyPr>
          <a:lstStyle>
            <a:lvl1pPr>
              <a:defRPr sz="1800"/>
            </a:lvl1pPr>
          </a:lstStyle>
          <a:p>
            <a:fld id="{B6F15528-21DE-4FAA-801E-634DDDAF4B2B}" type="slidenum">
              <a:rPr lang="en-US" smtClean="0"/>
              <a:pPr/>
              <a:t>‹#›</a:t>
            </a:fld>
            <a:endParaRPr lang="en-US" dirty="0"/>
          </a:p>
        </p:txBody>
      </p:sp>
      <p:sp>
        <p:nvSpPr>
          <p:cNvPr id="8" name="Content Placeholder 7"/>
          <p:cNvSpPr>
            <a:spLocks noGrp="1"/>
          </p:cNvSpPr>
          <p:nvPr>
            <p:ph sz="quarter" idx="1"/>
          </p:nvPr>
        </p:nvSpPr>
        <p:spPr>
          <a:xfrm>
            <a:off x="301752" y="1295400"/>
            <a:ext cx="8537448" cy="4953000"/>
          </a:xfrm>
        </p:spPr>
        <p:txBody>
          <a:bodyPr/>
          <a:lstStyle>
            <a:lvl2pPr>
              <a:defRPr sz="2500"/>
            </a:lvl2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7" name="Date Placeholder 13"/>
          <p:cNvSpPr>
            <a:spLocks noGrp="1"/>
          </p:cNvSpPr>
          <p:nvPr>
            <p:ph type="dt" sz="half" idx="2"/>
          </p:nvPr>
        </p:nvSpPr>
        <p:spPr>
          <a:xfrm>
            <a:off x="7696200" y="6404984"/>
            <a:ext cx="1295400" cy="297568"/>
          </a:xfrm>
          <a:prstGeom prst="rect">
            <a:avLst/>
          </a:prstGeom>
        </p:spPr>
        <p:txBody>
          <a:bodyPr vert="horz"/>
          <a:lstStyle>
            <a:lvl1pPr algn="r" eaLnBrk="1" latinLnBrk="0" hangingPunct="1">
              <a:defRPr kumimoji="0" sz="1400">
                <a:solidFill>
                  <a:srgbClr val="FFFFFF"/>
                </a:solidFill>
              </a:defRPr>
            </a:lvl1pPr>
          </a:lstStyle>
          <a:p>
            <a:r>
              <a:rPr lang="vi-VN" smtClean="0"/>
              <a:t>24-Mar-11</a:t>
            </a:r>
            <a:endParaRPr lang="en-US"/>
          </a:p>
        </p:txBody>
      </p:sp>
      <p:sp>
        <p:nvSpPr>
          <p:cNvPr id="9" name="Footer Placeholder 2"/>
          <p:cNvSpPr>
            <a:spLocks noGrp="1"/>
          </p:cNvSpPr>
          <p:nvPr>
            <p:ph type="ftr" sz="quarter" idx="3"/>
          </p:nvPr>
        </p:nvSpPr>
        <p:spPr>
          <a:xfrm>
            <a:off x="152400" y="6410848"/>
            <a:ext cx="5486400" cy="287100"/>
          </a:xfrm>
          <a:prstGeom prst="rect">
            <a:avLst/>
          </a:prstGeom>
        </p:spPr>
        <p:txBody>
          <a:bodyPr vert="horz"/>
          <a:lstStyle>
            <a:lvl1pPr algn="l" eaLnBrk="1" latinLnBrk="0" hangingPunct="1">
              <a:defRPr kumimoji="0" sz="1200">
                <a:solidFill>
                  <a:srgbClr val="FFFFFF"/>
                </a:solidFill>
              </a:defRPr>
            </a:lvl1pPr>
          </a:lstStyle>
          <a:p>
            <a:r>
              <a:rPr lang="en-US" smtClean="0"/>
              <a:t>©TS. Hà Chí Trung, Khoa CNTT -  HVKTQS</a:t>
            </a:r>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7315200" y="6324600"/>
            <a:ext cx="457200" cy="441325"/>
          </a:xfrm>
        </p:spPr>
        <p:txBody>
          <a:bodyPr/>
          <a:lstStyle>
            <a:lvl1pPr>
              <a:defRPr sz="1800"/>
            </a:lvl1pPr>
          </a:lstStyle>
          <a:p>
            <a:fld id="{B6F15528-21DE-4FAA-801E-634DDDAF4B2B}" type="slidenum">
              <a:rPr lang="en-US" smtClean="0"/>
              <a:pPr/>
              <a:t>‹#›</a:t>
            </a:fld>
            <a:endParaRPr lang="en-US" dirty="0"/>
          </a:p>
        </p:txBody>
      </p:sp>
      <p:sp>
        <p:nvSpPr>
          <p:cNvPr id="8" name="Straight Connector 7"/>
          <p:cNvSpPr>
            <a:spLocks noChangeShapeType="1"/>
          </p:cNvSpPr>
          <p:nvPr/>
        </p:nvSpPr>
        <p:spPr bwMode="auto">
          <a:xfrm flipV="1">
            <a:off x="4563081" y="1079500"/>
            <a:ext cx="8919" cy="5315708"/>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219201"/>
            <a:ext cx="4038600" cy="5105400"/>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2" name="Content Placeholder 11"/>
          <p:cNvSpPr>
            <a:spLocks noGrp="1"/>
          </p:cNvSpPr>
          <p:nvPr>
            <p:ph sz="half" idx="2"/>
          </p:nvPr>
        </p:nvSpPr>
        <p:spPr>
          <a:xfrm>
            <a:off x="4800600" y="1219200"/>
            <a:ext cx="4038600" cy="5016500"/>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1" name="Title 1"/>
          <p:cNvSpPr>
            <a:spLocks noGrp="1"/>
          </p:cNvSpPr>
          <p:nvPr>
            <p:ph type="title"/>
          </p:nvPr>
        </p:nvSpPr>
        <p:spPr>
          <a:xfrm>
            <a:off x="301752" y="228600"/>
            <a:ext cx="8534400" cy="685800"/>
          </a:xfrm>
        </p:spPr>
        <p:txBody>
          <a:bodyPr/>
          <a:lstStyle>
            <a:lvl1pPr>
              <a:defRPr>
                <a:solidFill>
                  <a:srgbClr val="C00000"/>
                </a:solidFill>
              </a:defRPr>
            </a:lvl1pPr>
          </a:lstStyle>
          <a:p>
            <a:r>
              <a:rPr kumimoji="0" lang="en-US" smtClean="0"/>
              <a:t>Click to edit Master title style</a:t>
            </a:r>
            <a:endParaRPr kumimoji="0" lang="en-US" dirty="0"/>
          </a:p>
        </p:txBody>
      </p:sp>
      <p:sp>
        <p:nvSpPr>
          <p:cNvPr id="9" name="Date Placeholder 13"/>
          <p:cNvSpPr>
            <a:spLocks noGrp="1"/>
          </p:cNvSpPr>
          <p:nvPr>
            <p:ph type="dt" sz="half" idx="13"/>
          </p:nvPr>
        </p:nvSpPr>
        <p:spPr>
          <a:xfrm>
            <a:off x="7696200" y="6404984"/>
            <a:ext cx="1295400" cy="297568"/>
          </a:xfrm>
          <a:prstGeom prst="rect">
            <a:avLst/>
          </a:prstGeom>
        </p:spPr>
        <p:txBody>
          <a:bodyPr vert="horz"/>
          <a:lstStyle>
            <a:lvl1pPr algn="r" eaLnBrk="1" latinLnBrk="0" hangingPunct="1">
              <a:defRPr kumimoji="0" sz="1400">
                <a:solidFill>
                  <a:srgbClr val="FFFFFF"/>
                </a:solidFill>
              </a:defRPr>
            </a:lvl1pPr>
          </a:lstStyle>
          <a:p>
            <a:r>
              <a:rPr lang="vi-VN" smtClean="0"/>
              <a:t>24-Mar-11</a:t>
            </a:r>
            <a:endParaRPr lang="en-US"/>
          </a:p>
        </p:txBody>
      </p:sp>
      <p:sp>
        <p:nvSpPr>
          <p:cNvPr id="13" name="Footer Placeholder 2"/>
          <p:cNvSpPr>
            <a:spLocks noGrp="1"/>
          </p:cNvSpPr>
          <p:nvPr>
            <p:ph type="ftr" sz="quarter" idx="3"/>
          </p:nvPr>
        </p:nvSpPr>
        <p:spPr>
          <a:xfrm>
            <a:off x="152400" y="6410848"/>
            <a:ext cx="5486400" cy="287100"/>
          </a:xfrm>
          <a:prstGeom prst="rect">
            <a:avLst/>
          </a:prstGeom>
        </p:spPr>
        <p:txBody>
          <a:bodyPr vert="horz"/>
          <a:lstStyle>
            <a:lvl1pPr algn="l" eaLnBrk="1" latinLnBrk="0" hangingPunct="1">
              <a:defRPr kumimoji="0" sz="1200">
                <a:solidFill>
                  <a:srgbClr val="FFFFFF"/>
                </a:solidFill>
              </a:defRPr>
            </a:lvl1pPr>
          </a:lstStyle>
          <a:p>
            <a:r>
              <a:rPr lang="en-US" smtClean="0"/>
              <a:t>©TS. Hà Chí Trung, Khoa CNTT -  HVKTQS</a:t>
            </a:r>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vi-VN" smtClean="0"/>
              <a:t>24-Mar-11</a:t>
            </a:r>
            <a:endParaRPr lang="en-US"/>
          </a:p>
        </p:txBody>
      </p:sp>
      <p:sp>
        <p:nvSpPr>
          <p:cNvPr id="4" name="Footer Placeholder 3"/>
          <p:cNvSpPr>
            <a:spLocks noGrp="1"/>
          </p:cNvSpPr>
          <p:nvPr>
            <p:ph type="ftr" sz="quarter" idx="11"/>
          </p:nvPr>
        </p:nvSpPr>
        <p:spPr/>
        <p:txBody>
          <a:bodyPr/>
          <a:lstStyle/>
          <a:p>
            <a:r>
              <a:rPr lang="en-US" smtClean="0"/>
              <a:t>©TS. Hà Chí Trung, Khoa CNTT -  HVKTQS</a:t>
            </a:r>
            <a:endParaRPr lang="en-US"/>
          </a:p>
        </p:txBody>
      </p:sp>
      <p:sp>
        <p:nvSpPr>
          <p:cNvPr id="5" name="Slide Number Placeholder 4"/>
          <p:cNvSpPr>
            <a:spLocks noGrp="1"/>
          </p:cNvSpPr>
          <p:nvPr>
            <p:ph type="sldNum" sz="quarter" idx="12"/>
          </p:nvPr>
        </p:nvSpPr>
        <p:spPr>
          <a:xfrm>
            <a:off x="7315200" y="6331920"/>
            <a:ext cx="457200" cy="441325"/>
          </a:xfrm>
        </p:spPr>
        <p:txBody>
          <a:bodyPr>
            <a:normAutofit/>
          </a:bodyPr>
          <a:lstStyle>
            <a:lvl1pPr>
              <a:defRPr sz="1800"/>
            </a:lvl1p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1231900"/>
            <a:ext cx="2743200" cy="51689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ext Placeholder 2"/>
          <p:cNvSpPr>
            <a:spLocks noGrp="1"/>
          </p:cNvSpPr>
          <p:nvPr>
            <p:ph type="body" idx="2"/>
          </p:nvPr>
        </p:nvSpPr>
        <p:spPr>
          <a:xfrm>
            <a:off x="304800" y="1371600"/>
            <a:ext cx="2438400" cy="4876800"/>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20" name="Content Placeholder 19"/>
          <p:cNvSpPr>
            <a:spLocks noGrp="1"/>
          </p:cNvSpPr>
          <p:nvPr>
            <p:ph sz="quarter" idx="1"/>
          </p:nvPr>
        </p:nvSpPr>
        <p:spPr>
          <a:xfrm>
            <a:off x="3124200" y="1219200"/>
            <a:ext cx="5829300" cy="5029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7" name="Slide Number Placeholder 6"/>
          <p:cNvSpPr>
            <a:spLocks noGrp="1"/>
          </p:cNvSpPr>
          <p:nvPr>
            <p:ph type="sldNum" sz="quarter" idx="12"/>
          </p:nvPr>
        </p:nvSpPr>
        <p:spPr>
          <a:xfrm>
            <a:off x="7315200" y="6319012"/>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2" name="Title 1"/>
          <p:cNvSpPr>
            <a:spLocks noGrp="1"/>
          </p:cNvSpPr>
          <p:nvPr>
            <p:ph type="title"/>
          </p:nvPr>
        </p:nvSpPr>
        <p:spPr>
          <a:xfrm>
            <a:off x="301752" y="228600"/>
            <a:ext cx="8534400" cy="685800"/>
          </a:xfrm>
        </p:spPr>
        <p:txBody>
          <a:bodyPr/>
          <a:lstStyle>
            <a:lvl1pPr>
              <a:defRPr>
                <a:solidFill>
                  <a:srgbClr val="C00000"/>
                </a:solidFill>
              </a:defRPr>
            </a:lvl1pPr>
          </a:lstStyle>
          <a:p>
            <a:r>
              <a:rPr kumimoji="0" lang="en-US" smtClean="0"/>
              <a:t>Click to edit Master title style</a:t>
            </a:r>
            <a:endParaRPr kumimoji="0" lang="en-US" dirty="0"/>
          </a:p>
        </p:txBody>
      </p:sp>
      <p:sp>
        <p:nvSpPr>
          <p:cNvPr id="14" name="Date Placeholder 13"/>
          <p:cNvSpPr>
            <a:spLocks noGrp="1"/>
          </p:cNvSpPr>
          <p:nvPr>
            <p:ph type="dt" sz="half" idx="13"/>
          </p:nvPr>
        </p:nvSpPr>
        <p:spPr>
          <a:xfrm>
            <a:off x="7696200" y="6404984"/>
            <a:ext cx="1295400" cy="297568"/>
          </a:xfrm>
          <a:prstGeom prst="rect">
            <a:avLst/>
          </a:prstGeom>
        </p:spPr>
        <p:txBody>
          <a:bodyPr vert="horz"/>
          <a:lstStyle>
            <a:lvl1pPr algn="r" eaLnBrk="1" latinLnBrk="0" hangingPunct="1">
              <a:defRPr kumimoji="0" sz="1400">
                <a:solidFill>
                  <a:srgbClr val="FFFFFF"/>
                </a:solidFill>
              </a:defRPr>
            </a:lvl1pPr>
          </a:lstStyle>
          <a:p>
            <a:r>
              <a:rPr lang="vi-VN" smtClean="0"/>
              <a:t>24-Mar-11</a:t>
            </a:r>
            <a:endParaRPr lang="en-US"/>
          </a:p>
        </p:txBody>
      </p:sp>
      <p:sp>
        <p:nvSpPr>
          <p:cNvPr id="15" name="Footer Placeholder 2"/>
          <p:cNvSpPr>
            <a:spLocks noGrp="1"/>
          </p:cNvSpPr>
          <p:nvPr>
            <p:ph type="ftr" sz="quarter" idx="3"/>
          </p:nvPr>
        </p:nvSpPr>
        <p:spPr>
          <a:xfrm>
            <a:off x="152400" y="6410848"/>
            <a:ext cx="5486400" cy="287100"/>
          </a:xfrm>
          <a:prstGeom prst="rect">
            <a:avLst/>
          </a:prstGeom>
        </p:spPr>
        <p:txBody>
          <a:bodyPr vert="horz"/>
          <a:lstStyle>
            <a:lvl1pPr algn="l" eaLnBrk="1" latinLnBrk="0" hangingPunct="1">
              <a:defRPr kumimoji="0" sz="1200">
                <a:solidFill>
                  <a:srgbClr val="FFFFFF"/>
                </a:solidFill>
              </a:defRPr>
            </a:lvl1pPr>
          </a:lstStyle>
          <a:p>
            <a:r>
              <a:rPr lang="en-US" smtClean="0"/>
              <a:t>©TS. Hà Chí Trung, Khoa CNTT -  HVKTQS</a:t>
            </a:r>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039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3" name="Date Placeholder 2"/>
          <p:cNvSpPr>
            <a:spLocks noGrp="1"/>
          </p:cNvSpPr>
          <p:nvPr>
            <p:ph type="dt" sz="half" idx="10"/>
          </p:nvPr>
        </p:nvSpPr>
        <p:spPr>
          <a:xfrm>
            <a:off x="7696200" y="6404984"/>
            <a:ext cx="1295400" cy="297568"/>
          </a:xfrm>
        </p:spPr>
        <p:txBody>
          <a:bodyPr/>
          <a:lstStyle/>
          <a:p>
            <a:r>
              <a:rPr lang="vi-VN" smtClean="0"/>
              <a:t>24-Mar-11</a:t>
            </a:r>
            <a:endParaRPr lang="en-US"/>
          </a:p>
        </p:txBody>
      </p:sp>
      <p:sp>
        <p:nvSpPr>
          <p:cNvPr id="24" name="Footer Placeholder 3"/>
          <p:cNvSpPr>
            <a:spLocks noGrp="1"/>
          </p:cNvSpPr>
          <p:nvPr>
            <p:ph type="ftr" sz="quarter" idx="11"/>
          </p:nvPr>
        </p:nvSpPr>
        <p:spPr>
          <a:xfrm>
            <a:off x="152400" y="6410848"/>
            <a:ext cx="5486400" cy="287100"/>
          </a:xfrm>
        </p:spPr>
        <p:txBody>
          <a:bodyPr/>
          <a:lstStyle/>
          <a:p>
            <a:r>
              <a:rPr lang="en-US" smtClean="0"/>
              <a:t>©TS. Hà Chí Trung, Khoa CNTT -  HVKTQS</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vi-VN" smtClean="0"/>
              <a:t>24-Mar-11</a:t>
            </a:r>
            <a:endParaRPr lang="en-US"/>
          </a:p>
        </p:txBody>
      </p:sp>
      <p:sp>
        <p:nvSpPr>
          <p:cNvPr id="5" name="Footer Placeholder 4"/>
          <p:cNvSpPr>
            <a:spLocks noGrp="1"/>
          </p:cNvSpPr>
          <p:nvPr>
            <p:ph type="ftr" sz="quarter" idx="11"/>
          </p:nvPr>
        </p:nvSpPr>
        <p:spPr/>
        <p:txBody>
          <a:bodyPr/>
          <a:lstStyle/>
          <a:p>
            <a:r>
              <a:rPr lang="en-US" smtClean="0"/>
              <a:t>©TS. Hà Chí Trung, Khoa CNTT -  HVKTQS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vi-VN" smtClean="0"/>
              <a:t>24-Mar-11</a:t>
            </a:r>
            <a:endParaRPr lang="en-US"/>
          </a:p>
        </p:txBody>
      </p:sp>
      <p:sp>
        <p:nvSpPr>
          <p:cNvPr id="5" name="Footer Placeholder 4"/>
          <p:cNvSpPr>
            <a:spLocks noGrp="1"/>
          </p:cNvSpPr>
          <p:nvPr>
            <p:ph type="ftr" sz="quarter" idx="11"/>
          </p:nvPr>
        </p:nvSpPr>
        <p:spPr/>
        <p:txBody>
          <a:bodyPr/>
          <a:lstStyle/>
          <a:p>
            <a:r>
              <a:rPr lang="en-US" smtClean="0"/>
              <a:t>©TS. Hà Chí Trung, Khoa CNTT -  HVKTQS</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7" name="Footer Placeholder 16"/>
          <p:cNvSpPr>
            <a:spLocks noGrp="1"/>
          </p:cNvSpPr>
          <p:nvPr>
            <p:ph type="ftr" sz="quarter" idx="11"/>
          </p:nvPr>
        </p:nvSpPr>
        <p:spPr>
          <a:xfrm>
            <a:off x="155448" y="6400800"/>
            <a:ext cx="5486400" cy="287100"/>
          </a:xfrm>
        </p:spPr>
        <p:txBody>
          <a:bodyPr/>
          <a:lstStyle>
            <a:lvl1pPr>
              <a:defRPr sz="1400"/>
            </a:lvl1pPr>
          </a:lstStyle>
          <a:p>
            <a:r>
              <a:rPr lang="en-US" smtClean="0"/>
              <a:t>©TS. Hà Chí Trung, Khoa CNTT -  HVKTQS</a:t>
            </a:r>
            <a:endParaRPr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9" name="Subtitle 8"/>
          <p:cNvSpPr>
            <a:spLocks noGrp="1"/>
          </p:cNvSpPr>
          <p:nvPr>
            <p:ph type="subTitle" idx="1"/>
          </p:nvPr>
        </p:nvSpPr>
        <p:spPr>
          <a:xfrm>
            <a:off x="2362200" y="4419600"/>
            <a:ext cx="6400800" cy="1752600"/>
          </a:xfrm>
        </p:spPr>
        <p:txBody>
          <a:bodyPr/>
          <a:lstStyle>
            <a:lvl1pPr marL="0" indent="0" algn="ctr">
              <a:buNone/>
              <a:defRPr sz="1600" b="1" cap="all" spc="250" baseline="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8" name="Date Placeholder 27"/>
          <p:cNvSpPr>
            <a:spLocks noGrp="1"/>
          </p:cNvSpPr>
          <p:nvPr>
            <p:ph type="dt" sz="half" idx="10"/>
          </p:nvPr>
        </p:nvSpPr>
        <p:spPr/>
        <p:txBody>
          <a:bodyPr/>
          <a:lstStyle/>
          <a:p>
            <a:r>
              <a:rPr lang="vi-VN" smtClean="0"/>
              <a:t>24-Mar-11</a:t>
            </a:r>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29" name="Slide Number Placeholder 28"/>
          <p:cNvSpPr>
            <a:spLocks noGrp="1"/>
          </p:cNvSpPr>
          <p:nvPr>
            <p:ph type="sldNum" sz="quarter" idx="12"/>
          </p:nvPr>
        </p:nvSpPr>
        <p:spPr>
          <a:xfrm>
            <a:off x="7327900" y="6324600"/>
            <a:ext cx="457200" cy="441325"/>
          </a:xfrm>
        </p:spPr>
        <p:txBody>
          <a:bodyPr>
            <a:normAutofit/>
          </a:bodyPr>
          <a:lstStyle>
            <a:lvl1pPr>
              <a:defRPr sz="1800">
                <a:solidFill>
                  <a:schemeClr val="accent3">
                    <a:shade val="75000"/>
                  </a:schemeClr>
                </a:solidFill>
              </a:defRPr>
            </a:lvl1pPr>
          </a:lstStyle>
          <a:p>
            <a:fld id="{B6F15528-21DE-4FAA-801E-634DDDAF4B2B}" type="slidenum">
              <a:rPr lang="en-US" smtClean="0">
                <a:solidFill>
                  <a:srgbClr val="8CADAE">
                    <a:shade val="75000"/>
                  </a:srgbClr>
                </a:solidFill>
              </a:rPr>
              <a:pPr/>
              <a:t>‹#›</a:t>
            </a:fld>
            <a:endParaRPr lang="en-US" dirty="0">
              <a:solidFill>
                <a:srgbClr val="8CADAE">
                  <a:shade val="75000"/>
                </a:srgbClr>
              </a:solidFill>
            </a:endParaRPr>
          </a:p>
        </p:txBody>
      </p:sp>
      <p:sp>
        <p:nvSpPr>
          <p:cNvPr id="8" name="Title 7"/>
          <p:cNvSpPr>
            <a:spLocks noGrp="1"/>
          </p:cNvSpPr>
          <p:nvPr>
            <p:ph type="ctrTitle"/>
          </p:nvPr>
        </p:nvSpPr>
        <p:spPr>
          <a:xfrm>
            <a:off x="685800" y="381000"/>
            <a:ext cx="7772400" cy="1752600"/>
          </a:xfrm>
        </p:spPr>
        <p:txBody>
          <a:bodyPr anchor="b">
            <a:normAutofit/>
          </a:bodyPr>
          <a:lstStyle>
            <a:lvl1pPr>
              <a:defRPr sz="5400" b="1">
                <a:solidFill>
                  <a:srgbClr val="C00000"/>
                </a:solidFill>
                <a:effectLst>
                  <a:outerShdw blurRad="38100" dist="38100" dir="2700000" algn="tl">
                    <a:srgbClr val="000000">
                      <a:alpha val="43137"/>
                    </a:srgbClr>
                  </a:outerShdw>
                </a:effectLst>
                <a:latin typeface="Papyrus" pitchFamily="66" charset="0"/>
              </a:defRPr>
            </a:lvl1pPr>
          </a:lstStyle>
          <a:p>
            <a:r>
              <a:rPr kumimoji="0" lang="en-US" dirty="0" smtClean="0"/>
              <a:t>Click to edit Master title style</a:t>
            </a:r>
            <a:endParaRPr kumimoji="0" lang="en-US" dirty="0"/>
          </a:p>
        </p:txBody>
      </p:sp>
    </p:spTree>
    <p:extLst>
      <p:ext uri="{BB962C8B-B14F-4D97-AF65-F5344CB8AC3E}">
        <p14:creationId xmlns:p14="http://schemas.microsoft.com/office/powerpoint/2010/main" val="329107815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9144000" cy="1181099"/>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52400" y="6396037"/>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696200" y="6404984"/>
            <a:ext cx="1295400" cy="297568"/>
          </a:xfrm>
          <a:prstGeom prst="rect">
            <a:avLst/>
          </a:prstGeom>
        </p:spPr>
        <p:txBody>
          <a:bodyPr vert="horz"/>
          <a:lstStyle>
            <a:lvl1pPr algn="r" eaLnBrk="1" latinLnBrk="0" hangingPunct="1">
              <a:defRPr kumimoji="0" sz="1400">
                <a:solidFill>
                  <a:srgbClr val="FFFFFF"/>
                </a:solidFill>
              </a:defRPr>
            </a:lvl1pPr>
          </a:lstStyle>
          <a:p>
            <a:r>
              <a:rPr lang="vi-VN" smtClean="0"/>
              <a:t>24-Mar-11</a:t>
            </a:r>
            <a:endParaRPr lang="en-US"/>
          </a:p>
        </p:txBody>
      </p:sp>
      <p:sp>
        <p:nvSpPr>
          <p:cNvPr id="3" name="Footer Placeholder 2"/>
          <p:cNvSpPr>
            <a:spLocks noGrp="1"/>
          </p:cNvSpPr>
          <p:nvPr>
            <p:ph type="ftr" sz="quarter" idx="3"/>
          </p:nvPr>
        </p:nvSpPr>
        <p:spPr>
          <a:xfrm>
            <a:off x="152400" y="6410848"/>
            <a:ext cx="5486400" cy="287100"/>
          </a:xfrm>
          <a:prstGeom prst="rect">
            <a:avLst/>
          </a:prstGeom>
        </p:spPr>
        <p:txBody>
          <a:bodyPr vert="horz"/>
          <a:lstStyle>
            <a:lvl1pPr algn="l" eaLnBrk="1" latinLnBrk="0" hangingPunct="1">
              <a:defRPr kumimoji="0" sz="1200">
                <a:solidFill>
                  <a:srgbClr val="FFFFFF"/>
                </a:solidFill>
              </a:defRPr>
            </a:lvl1pPr>
          </a:lstStyle>
          <a:p>
            <a:r>
              <a:rPr lang="en-US" smtClean="0"/>
              <a:t>©TS. Hà Chí Trung, Khoa CNTT -  HVKTQS</a:t>
            </a: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066800"/>
            <a:ext cx="8833104" cy="0"/>
          </a:xfrm>
          <a:prstGeom prst="line">
            <a:avLst/>
          </a:prstGeom>
          <a:noFill/>
          <a:ln w="9525" cap="flat" cmpd="dbl"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7240016" y="6256338"/>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7341616" y="6352785"/>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000" dirty="0"/>
          </a:p>
        </p:txBody>
      </p:sp>
      <p:sp>
        <p:nvSpPr>
          <p:cNvPr id="22" name="Title Placeholder 21"/>
          <p:cNvSpPr>
            <a:spLocks noGrp="1"/>
          </p:cNvSpPr>
          <p:nvPr>
            <p:ph type="title"/>
          </p:nvPr>
        </p:nvSpPr>
        <p:spPr>
          <a:xfrm>
            <a:off x="301752" y="228600"/>
            <a:ext cx="8534400" cy="685800"/>
          </a:xfrm>
          <a:prstGeom prst="rect">
            <a:avLst/>
          </a:prstGeom>
        </p:spPr>
        <p:txBody>
          <a:bodyPr vert="horz" anchor="b">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301752" y="1295401"/>
            <a:ext cx="8534400" cy="4960937"/>
          </a:xfrm>
          <a:prstGeom prst="rect">
            <a:avLst/>
          </a:prstGeom>
          <a:effectLst/>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23" name="Slide Number Placeholder 22"/>
          <p:cNvSpPr>
            <a:spLocks noGrp="1"/>
          </p:cNvSpPr>
          <p:nvPr>
            <p:ph type="sldNum" sz="quarter" idx="4"/>
          </p:nvPr>
        </p:nvSpPr>
        <p:spPr>
          <a:xfrm>
            <a:off x="7325868" y="6340475"/>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8" r:id="rId5"/>
    <p:sldLayoutId id="2147483669" r:id="rId6"/>
    <p:sldLayoutId id="2147483670" r:id="rId7"/>
    <p:sldLayoutId id="2147483671" r:id="rId8"/>
  </p:sldLayoutIdLst>
  <p:timing>
    <p:tnLst>
      <p:par>
        <p:cTn id="1" dur="indefinite" restart="never" nodeType="tmRoot"/>
      </p:par>
    </p:tnLst>
  </p:timing>
  <p:hf hdr="0"/>
  <p:txStyles>
    <p:titleStyle>
      <a:lvl1pPr algn="ctr" rtl="0" eaLnBrk="1" latinLnBrk="0" hangingPunct="1">
        <a:spcBef>
          <a:spcPct val="0"/>
        </a:spcBef>
        <a:buNone/>
        <a:defRPr kumimoji="0" sz="3300" b="1" kern="1200">
          <a:solidFill>
            <a:srgbClr val="C00000"/>
          </a:solidFill>
          <a:latin typeface="Arial" pitchFamily="34" charset="0"/>
          <a:ea typeface="+mj-ea"/>
          <a:cs typeface="Arial" pitchFamily="34" charset="0"/>
        </a:defRPr>
      </a:lvl1pPr>
    </p:titleStyle>
    <p:bodyStyle>
      <a:lvl1pPr marL="274320" indent="-274320" algn="just" rtl="0" eaLnBrk="1" latinLnBrk="0" hangingPunct="1">
        <a:spcBef>
          <a:spcPct val="20000"/>
        </a:spcBef>
        <a:buClr>
          <a:srgbClr val="C00000"/>
        </a:buClr>
        <a:buSzPct val="85000"/>
        <a:buFont typeface="Wingdings 2"/>
        <a:buChar char=""/>
        <a:defRPr kumimoji="0" sz="2700" kern="1200">
          <a:solidFill>
            <a:srgbClr val="0C065A"/>
          </a:solidFill>
          <a:latin typeface="Calibri" pitchFamily="34" charset="0"/>
          <a:ea typeface="+mn-ea"/>
          <a:cs typeface="Calibri" pitchFamily="34" charset="0"/>
        </a:defRPr>
      </a:lvl1pPr>
      <a:lvl2pPr marL="548640" indent="-274320" algn="just" rtl="0" eaLnBrk="1" latinLnBrk="0" hangingPunct="1">
        <a:spcBef>
          <a:spcPct val="20000"/>
        </a:spcBef>
        <a:buClr>
          <a:srgbClr val="C00000"/>
        </a:buClr>
        <a:buSzPct val="70000"/>
        <a:buFont typeface="Wingdings" pitchFamily="2" charset="2"/>
        <a:buChar char="v"/>
        <a:defRPr kumimoji="0" sz="2400" kern="1200">
          <a:solidFill>
            <a:srgbClr val="0C065A"/>
          </a:solidFill>
          <a:latin typeface="Calibri" pitchFamily="34" charset="0"/>
          <a:ea typeface="+mn-ea"/>
          <a:cs typeface="Calibri" pitchFamily="34" charset="0"/>
        </a:defRPr>
      </a:lvl2pPr>
      <a:lvl3pPr marL="822960" indent="-228600" algn="just" rtl="0" eaLnBrk="1" latinLnBrk="0" hangingPunct="1">
        <a:spcBef>
          <a:spcPct val="20000"/>
        </a:spcBef>
        <a:buClr>
          <a:srgbClr val="C00000"/>
        </a:buClr>
        <a:buSzPct val="75000"/>
        <a:buFont typeface="Wingdings" pitchFamily="2" charset="2"/>
        <a:buChar char="Ø"/>
        <a:defRPr kumimoji="0" sz="2200" kern="1200">
          <a:solidFill>
            <a:srgbClr val="0C065A"/>
          </a:solidFill>
          <a:latin typeface="Calibri" pitchFamily="34" charset="0"/>
          <a:ea typeface="+mn-ea"/>
          <a:cs typeface="Calibri" pitchFamily="34" charset="0"/>
        </a:defRPr>
      </a:lvl3pPr>
      <a:lvl4pPr marL="1097280" indent="-228600" algn="just" rtl="0" eaLnBrk="1" latinLnBrk="0" hangingPunct="1">
        <a:spcBef>
          <a:spcPct val="20000"/>
        </a:spcBef>
        <a:buClr>
          <a:srgbClr val="C00000"/>
        </a:buClr>
        <a:buSzPct val="70000"/>
        <a:buFont typeface="Wingdings"/>
        <a:buChar char=""/>
        <a:defRPr kumimoji="0" sz="2000" kern="1200">
          <a:solidFill>
            <a:srgbClr val="0C065A"/>
          </a:solidFill>
          <a:latin typeface="Calibri" pitchFamily="34" charset="0"/>
          <a:ea typeface="+mn-ea"/>
          <a:cs typeface="Calibri" pitchFamily="34" charset="0"/>
        </a:defRPr>
      </a:lvl4pPr>
      <a:lvl5pPr marL="1371600" indent="-228600" algn="just" rtl="0" eaLnBrk="1" latinLnBrk="0" hangingPunct="1">
        <a:spcBef>
          <a:spcPct val="20000"/>
        </a:spcBef>
        <a:buClr>
          <a:srgbClr val="C00000"/>
        </a:buClr>
        <a:buFont typeface="Wingdings" pitchFamily="2" charset="2"/>
        <a:buChar char="ü"/>
        <a:defRPr kumimoji="0" sz="1800" kern="1200">
          <a:solidFill>
            <a:srgbClr val="0C065A"/>
          </a:solidFill>
          <a:latin typeface="Calibri" pitchFamily="34" charset="0"/>
          <a:ea typeface="+mn-ea"/>
          <a:cs typeface="Calibri" pitchFamily="34" charset="0"/>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userDrawn="1"/>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6" name="Rectangle 15"/>
          <p:cNvSpPr>
            <a:spLocks noChangeArrowheads="1"/>
          </p:cNvSpPr>
          <p:nvPr/>
        </p:nvSpPr>
        <p:spPr bwMode="white">
          <a:xfrm>
            <a:off x="0" y="1"/>
            <a:ext cx="9144000" cy="1181099"/>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9" name="Rectangle 8"/>
          <p:cNvSpPr>
            <a:spLocks noChangeArrowheads="1"/>
          </p:cNvSpPr>
          <p:nvPr/>
        </p:nvSpPr>
        <p:spPr bwMode="auto">
          <a:xfrm>
            <a:off x="152400" y="6396037"/>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4" name="Date Placeholder 13"/>
          <p:cNvSpPr>
            <a:spLocks noGrp="1"/>
          </p:cNvSpPr>
          <p:nvPr>
            <p:ph type="dt" sz="half" idx="2"/>
          </p:nvPr>
        </p:nvSpPr>
        <p:spPr>
          <a:xfrm>
            <a:off x="7696200" y="6404984"/>
            <a:ext cx="1295400" cy="297568"/>
          </a:xfrm>
          <a:prstGeom prst="rect">
            <a:avLst/>
          </a:prstGeom>
        </p:spPr>
        <p:txBody>
          <a:bodyPr vert="horz"/>
          <a:lstStyle>
            <a:lvl1pPr algn="r" eaLnBrk="1" latinLnBrk="0" hangingPunct="1">
              <a:defRPr kumimoji="0" sz="1400">
                <a:solidFill>
                  <a:srgbClr val="FFFFFF"/>
                </a:solidFill>
              </a:defRPr>
            </a:lvl1pPr>
          </a:lstStyle>
          <a:p>
            <a:r>
              <a:rPr lang="vi-VN" smtClean="0"/>
              <a:t>24-Mar-11</a:t>
            </a:r>
            <a:endParaRPr lang="en-US" dirty="0"/>
          </a:p>
        </p:txBody>
      </p:sp>
      <p:sp>
        <p:nvSpPr>
          <p:cNvPr id="3" name="Footer Placeholder 2"/>
          <p:cNvSpPr>
            <a:spLocks noGrp="1"/>
          </p:cNvSpPr>
          <p:nvPr>
            <p:ph type="ftr" sz="quarter" idx="3"/>
          </p:nvPr>
        </p:nvSpPr>
        <p:spPr>
          <a:xfrm>
            <a:off x="152400" y="6410848"/>
            <a:ext cx="5486400" cy="287100"/>
          </a:xfrm>
          <a:prstGeom prst="rect">
            <a:avLst/>
          </a:prstGeom>
        </p:spPr>
        <p:txBody>
          <a:bodyPr vert="horz"/>
          <a:lstStyle>
            <a:lvl1pPr algn="l" eaLnBrk="1" latinLnBrk="0" hangingPunct="1">
              <a:defRPr kumimoji="0" sz="1200">
                <a:solidFill>
                  <a:srgbClr val="FFFFFF"/>
                </a:solidFill>
              </a:defRPr>
            </a:lvl1pPr>
          </a:lstStyle>
          <a:p>
            <a:r>
              <a:rPr lang="en-US" smtClean="0"/>
              <a:t>©TS. Hà Chí Trung, Khoa CNTT -  HVKTQS</a:t>
            </a:r>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0" name="Straight Connector 9"/>
          <p:cNvSpPr>
            <a:spLocks noChangeShapeType="1"/>
          </p:cNvSpPr>
          <p:nvPr/>
        </p:nvSpPr>
        <p:spPr bwMode="auto">
          <a:xfrm>
            <a:off x="152400" y="1066800"/>
            <a:ext cx="8833104" cy="0"/>
          </a:xfrm>
          <a:prstGeom prst="line">
            <a:avLst/>
          </a:prstGeom>
          <a:noFill/>
          <a:ln w="9525" cap="flat" cmpd="dbl"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2" name="Oval 11"/>
          <p:cNvSpPr/>
          <p:nvPr/>
        </p:nvSpPr>
        <p:spPr>
          <a:xfrm>
            <a:off x="7240016" y="6256338"/>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5" name="Oval 14"/>
          <p:cNvSpPr/>
          <p:nvPr/>
        </p:nvSpPr>
        <p:spPr>
          <a:xfrm>
            <a:off x="7341616" y="6352785"/>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2000" dirty="0">
              <a:solidFill>
                <a:prstClr val="white"/>
              </a:solidFill>
            </a:endParaRPr>
          </a:p>
        </p:txBody>
      </p:sp>
      <p:sp>
        <p:nvSpPr>
          <p:cNvPr id="22" name="Title Placeholder 21"/>
          <p:cNvSpPr>
            <a:spLocks noGrp="1"/>
          </p:cNvSpPr>
          <p:nvPr>
            <p:ph type="title"/>
          </p:nvPr>
        </p:nvSpPr>
        <p:spPr>
          <a:xfrm>
            <a:off x="301752" y="228600"/>
            <a:ext cx="8534400" cy="685800"/>
          </a:xfrm>
          <a:prstGeom prst="rect">
            <a:avLst/>
          </a:prstGeom>
        </p:spPr>
        <p:txBody>
          <a:bodyPr vert="horz" anchor="b">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301752" y="1295401"/>
            <a:ext cx="8534400" cy="4960937"/>
          </a:xfrm>
          <a:prstGeom prst="rect">
            <a:avLst/>
          </a:prstGeom>
          <a:effectLst/>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23" name="Slide Number Placeholder 22"/>
          <p:cNvSpPr>
            <a:spLocks noGrp="1"/>
          </p:cNvSpPr>
          <p:nvPr>
            <p:ph type="sldNum" sz="quarter" idx="4"/>
          </p:nvPr>
        </p:nvSpPr>
        <p:spPr>
          <a:xfrm>
            <a:off x="7325868" y="6340475"/>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solidFill>
                  <a:srgbClr val="8CADAE">
                    <a:shade val="75000"/>
                  </a:srgbClr>
                </a:solidFill>
              </a:rPr>
              <a:pPr/>
              <a:t>‹#›</a:t>
            </a:fld>
            <a:endParaRPr lang="en-US" dirty="0">
              <a:solidFill>
                <a:srgbClr val="8CADAE">
                  <a:shade val="75000"/>
                </a:srgbClr>
              </a:solidFill>
            </a:endParaRPr>
          </a:p>
        </p:txBody>
      </p:sp>
    </p:spTree>
    <p:extLst>
      <p:ext uri="{BB962C8B-B14F-4D97-AF65-F5344CB8AC3E}">
        <p14:creationId xmlns:p14="http://schemas.microsoft.com/office/powerpoint/2010/main" val="52283418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hf hdr="0"/>
  <p:txStyles>
    <p:titleStyle>
      <a:lvl1pPr algn="ctr" rtl="0" eaLnBrk="1" latinLnBrk="0" hangingPunct="1">
        <a:spcBef>
          <a:spcPct val="0"/>
        </a:spcBef>
        <a:buNone/>
        <a:defRPr kumimoji="0" sz="3300" b="1" kern="1200">
          <a:solidFill>
            <a:srgbClr val="C00000"/>
          </a:solidFill>
          <a:latin typeface="Arial" pitchFamily="34" charset="0"/>
          <a:ea typeface="+mj-ea"/>
          <a:cs typeface="Arial" pitchFamily="34" charset="0"/>
        </a:defRPr>
      </a:lvl1pPr>
    </p:titleStyle>
    <p:bodyStyle>
      <a:lvl1pPr marL="274320" indent="-274320" algn="l" rtl="0" eaLnBrk="1" latinLnBrk="0" hangingPunct="1">
        <a:spcBef>
          <a:spcPct val="20000"/>
        </a:spcBef>
        <a:buClr>
          <a:srgbClr val="C00000"/>
        </a:buClr>
        <a:buSzPct val="85000"/>
        <a:buFont typeface="Wingdings 2"/>
        <a:buChar char=""/>
        <a:defRPr kumimoji="0" sz="2700" kern="1200">
          <a:solidFill>
            <a:srgbClr val="0C065A"/>
          </a:solidFill>
          <a:latin typeface="Calibri" pitchFamily="34" charset="0"/>
          <a:ea typeface="+mn-ea"/>
          <a:cs typeface="Calibri" pitchFamily="34" charset="0"/>
        </a:defRPr>
      </a:lvl1pPr>
      <a:lvl2pPr marL="548640" indent="-274320" algn="l" rtl="0" eaLnBrk="1" latinLnBrk="0" hangingPunct="1">
        <a:spcBef>
          <a:spcPct val="20000"/>
        </a:spcBef>
        <a:buClr>
          <a:srgbClr val="C00000"/>
        </a:buClr>
        <a:buSzPct val="70000"/>
        <a:buFont typeface="Wingdings" pitchFamily="2" charset="2"/>
        <a:buChar char="v"/>
        <a:defRPr kumimoji="0" sz="2400" kern="1200">
          <a:solidFill>
            <a:srgbClr val="0C065A"/>
          </a:solidFill>
          <a:latin typeface="Calibri" pitchFamily="34" charset="0"/>
          <a:ea typeface="+mn-ea"/>
          <a:cs typeface="Calibri" pitchFamily="34" charset="0"/>
        </a:defRPr>
      </a:lvl2pPr>
      <a:lvl3pPr marL="822960" indent="-228600" algn="l" rtl="0" eaLnBrk="1" latinLnBrk="0" hangingPunct="1">
        <a:spcBef>
          <a:spcPct val="20000"/>
        </a:spcBef>
        <a:buClr>
          <a:srgbClr val="C00000"/>
        </a:buClr>
        <a:buSzPct val="75000"/>
        <a:buFont typeface="Wingdings" pitchFamily="2" charset="2"/>
        <a:buChar char="Ø"/>
        <a:defRPr kumimoji="0" sz="2200" kern="1200">
          <a:solidFill>
            <a:srgbClr val="0C065A"/>
          </a:solidFill>
          <a:latin typeface="Calibri" pitchFamily="34" charset="0"/>
          <a:ea typeface="+mn-ea"/>
          <a:cs typeface="Calibri" pitchFamily="34" charset="0"/>
        </a:defRPr>
      </a:lvl3pPr>
      <a:lvl4pPr marL="1097280" indent="-228600" algn="l" rtl="0" eaLnBrk="1" latinLnBrk="0" hangingPunct="1">
        <a:spcBef>
          <a:spcPct val="20000"/>
        </a:spcBef>
        <a:buClr>
          <a:srgbClr val="C00000"/>
        </a:buClr>
        <a:buSzPct val="70000"/>
        <a:buFont typeface="Wingdings"/>
        <a:buChar char=""/>
        <a:defRPr kumimoji="0" sz="2000" kern="1200">
          <a:solidFill>
            <a:srgbClr val="0C065A"/>
          </a:solidFill>
          <a:latin typeface="Calibri" pitchFamily="34" charset="0"/>
          <a:ea typeface="+mn-ea"/>
          <a:cs typeface="Calibri" pitchFamily="34" charset="0"/>
        </a:defRPr>
      </a:lvl4pPr>
      <a:lvl5pPr marL="1371600" indent="-228600" algn="l" rtl="0" eaLnBrk="1" latinLnBrk="0" hangingPunct="1">
        <a:spcBef>
          <a:spcPct val="20000"/>
        </a:spcBef>
        <a:buClr>
          <a:srgbClr val="C00000"/>
        </a:buClr>
        <a:buFont typeface="Wingdings" pitchFamily="2" charset="2"/>
        <a:buChar char="ü"/>
        <a:defRPr kumimoji="0" sz="1800" kern="1200">
          <a:solidFill>
            <a:srgbClr val="0C065A"/>
          </a:solidFill>
          <a:latin typeface="Calibri" pitchFamily="34" charset="0"/>
          <a:ea typeface="+mn-ea"/>
          <a:cs typeface="Calibri" pitchFamily="34" charset="0"/>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39000">
              <a:srgbClr val="049A21"/>
            </a:gs>
            <a:gs pos="57000">
              <a:schemeClr val="accent1">
                <a:lumMod val="75000"/>
              </a:schemeClr>
            </a:gs>
            <a:gs pos="88000">
              <a:srgbClr val="002060"/>
            </a:gs>
          </a:gsLst>
          <a:lin ang="5400000" scaled="0"/>
        </a:gradFill>
        <a:effectLst/>
      </p:bgPr>
    </p:bg>
    <p:spTree>
      <p:nvGrpSpPr>
        <p:cNvPr id="1" name=""/>
        <p:cNvGrpSpPr/>
        <p:nvPr/>
      </p:nvGrpSpPr>
      <p:grpSpPr>
        <a:xfrm>
          <a:off x="0" y="0"/>
          <a:ext cx="0" cy="0"/>
          <a:chOff x="0" y="0"/>
          <a:chExt cx="0" cy="0"/>
        </a:xfrm>
      </p:grpSpPr>
      <p:pic>
        <p:nvPicPr>
          <p:cNvPr id="12" name="Picture 11" descr="atom_element_small.png"/>
          <p:cNvPicPr>
            <a:picLocks noChangeAspect="1"/>
          </p:cNvPicPr>
          <p:nvPr/>
        </p:nvPicPr>
        <p:blipFill>
          <a:blip r:embed="rId3" cstate="print"/>
          <a:stretch>
            <a:fillRect/>
          </a:stretch>
        </p:blipFill>
        <p:spPr>
          <a:xfrm>
            <a:off x="4540755" y="2895600"/>
            <a:ext cx="1752600" cy="1827897"/>
          </a:xfrm>
          <a:prstGeom prst="rect">
            <a:avLst/>
          </a:prstGeom>
        </p:spPr>
      </p:pic>
      <p:pic>
        <p:nvPicPr>
          <p:cNvPr id="11" name="Picture 10" descr="atom_element_small.png"/>
          <p:cNvPicPr>
            <a:picLocks noChangeAspect="1"/>
          </p:cNvPicPr>
          <p:nvPr/>
        </p:nvPicPr>
        <p:blipFill>
          <a:blip r:embed="rId4"/>
          <a:stretch>
            <a:fillRect/>
          </a:stretch>
        </p:blipFill>
        <p:spPr>
          <a:xfrm>
            <a:off x="6096000" y="4191000"/>
            <a:ext cx="2882900" cy="2959100"/>
          </a:xfrm>
          <a:prstGeom prst="rect">
            <a:avLst/>
          </a:prstGeom>
        </p:spPr>
      </p:pic>
      <p:pic>
        <p:nvPicPr>
          <p:cNvPr id="8" name="Picture 7" descr="atom_element_small.png"/>
          <p:cNvPicPr>
            <a:picLocks noChangeAspect="1"/>
          </p:cNvPicPr>
          <p:nvPr/>
        </p:nvPicPr>
        <p:blipFill>
          <a:blip r:embed="rId4">
            <a:duotone>
              <a:schemeClr val="bg2">
                <a:shade val="45000"/>
                <a:satMod val="135000"/>
              </a:schemeClr>
              <a:prstClr val="white"/>
            </a:duotone>
            <a:lum bright="30000" contrast="-31000"/>
          </a:blip>
          <a:stretch>
            <a:fillRect/>
          </a:stretch>
        </p:blipFill>
        <p:spPr>
          <a:xfrm>
            <a:off x="3352800" y="152400"/>
            <a:ext cx="2393445" cy="2553007"/>
          </a:xfrm>
          <a:prstGeom prst="rect">
            <a:avLst/>
          </a:prstGeom>
        </p:spPr>
      </p:pic>
      <p:sp>
        <p:nvSpPr>
          <p:cNvPr id="3" name="Subtitle 2"/>
          <p:cNvSpPr>
            <a:spLocks noGrp="1"/>
          </p:cNvSpPr>
          <p:nvPr>
            <p:ph type="subTitle" idx="1"/>
          </p:nvPr>
        </p:nvSpPr>
        <p:spPr>
          <a:xfrm>
            <a:off x="2438400" y="4876800"/>
            <a:ext cx="6400800" cy="1295399"/>
          </a:xfrm>
        </p:spPr>
        <p:txBody>
          <a:bodyPr>
            <a:normAutofit/>
          </a:bodyPr>
          <a:lstStyle/>
          <a:p>
            <a:pPr algn="r"/>
            <a:r>
              <a:rPr lang="en-US" sz="1200" dirty="0" err="1" smtClean="0">
                <a:solidFill>
                  <a:schemeClr val="bg1"/>
                </a:solidFill>
                <a:latin typeface="Georgia" pitchFamily="18" charset="0"/>
                <a:cs typeface="Arial" pitchFamily="34" charset="0"/>
              </a:rPr>
              <a:t>GIảNG</a:t>
            </a:r>
            <a:r>
              <a:rPr lang="en-US" sz="1200" dirty="0" smtClean="0">
                <a:solidFill>
                  <a:schemeClr val="bg1"/>
                </a:solidFill>
                <a:latin typeface="Georgia" pitchFamily="18" charset="0"/>
                <a:cs typeface="Arial" pitchFamily="34" charset="0"/>
              </a:rPr>
              <a:t> VIÊN: TS. HÀ CHÍ TRUNG</a:t>
            </a:r>
          </a:p>
          <a:p>
            <a:pPr algn="r"/>
            <a:r>
              <a:rPr lang="en-US" sz="1200" dirty="0" err="1" smtClean="0">
                <a:solidFill>
                  <a:schemeClr val="bg1"/>
                </a:solidFill>
                <a:latin typeface="Georgia" pitchFamily="18" charset="0"/>
                <a:cs typeface="Arial" pitchFamily="34" charset="0"/>
              </a:rPr>
              <a:t>Bộ</a:t>
            </a:r>
            <a:r>
              <a:rPr lang="en-US" sz="1200" dirty="0" smtClean="0">
                <a:solidFill>
                  <a:schemeClr val="bg1"/>
                </a:solidFill>
                <a:latin typeface="Georgia" pitchFamily="18" charset="0"/>
                <a:cs typeface="Arial" pitchFamily="34" charset="0"/>
              </a:rPr>
              <a:t> MÔN: KHMT</a:t>
            </a:r>
          </a:p>
          <a:p>
            <a:pPr algn="r"/>
            <a:r>
              <a:rPr lang="en-US" sz="1200" dirty="0" err="1" smtClean="0">
                <a:solidFill>
                  <a:schemeClr val="bg1"/>
                </a:solidFill>
                <a:latin typeface="Georgia" pitchFamily="18" charset="0"/>
                <a:cs typeface="Arial" pitchFamily="34" charset="0"/>
              </a:rPr>
              <a:t>khoa</a:t>
            </a:r>
            <a:r>
              <a:rPr lang="en-US" sz="1200" dirty="0" smtClean="0">
                <a:solidFill>
                  <a:schemeClr val="bg1"/>
                </a:solidFill>
                <a:latin typeface="Georgia" pitchFamily="18" charset="0"/>
                <a:cs typeface="Arial" pitchFamily="34" charset="0"/>
              </a:rPr>
              <a:t> </a:t>
            </a:r>
            <a:r>
              <a:rPr lang="en-US" sz="1200" dirty="0" err="1" smtClean="0">
                <a:solidFill>
                  <a:schemeClr val="bg1"/>
                </a:solidFill>
                <a:latin typeface="Georgia" pitchFamily="18" charset="0"/>
                <a:cs typeface="Arial" pitchFamily="34" charset="0"/>
              </a:rPr>
              <a:t>cntt</a:t>
            </a:r>
            <a:r>
              <a:rPr lang="en-US" sz="1200" dirty="0" smtClean="0">
                <a:solidFill>
                  <a:schemeClr val="bg1"/>
                </a:solidFill>
                <a:latin typeface="Georgia" pitchFamily="18" charset="0"/>
                <a:cs typeface="Arial" pitchFamily="34" charset="0"/>
              </a:rPr>
              <a:t>, </a:t>
            </a:r>
            <a:r>
              <a:rPr lang="en-US" sz="1200" dirty="0" err="1" smtClean="0">
                <a:solidFill>
                  <a:schemeClr val="bg1"/>
                </a:solidFill>
                <a:latin typeface="Georgia" pitchFamily="18" charset="0"/>
                <a:cs typeface="Arial" pitchFamily="34" charset="0"/>
              </a:rPr>
              <a:t>hvktqs</a:t>
            </a:r>
            <a:endParaRPr lang="en-US" sz="1200" dirty="0" smtClean="0">
              <a:solidFill>
                <a:schemeClr val="bg1"/>
              </a:solidFill>
              <a:latin typeface="Georgia" pitchFamily="18" charset="0"/>
              <a:cs typeface="Arial" pitchFamily="34" charset="0"/>
            </a:endParaRPr>
          </a:p>
          <a:p>
            <a:pPr algn="r"/>
            <a:r>
              <a:rPr lang="en-US" sz="1200" dirty="0" smtClean="0">
                <a:solidFill>
                  <a:schemeClr val="bg1"/>
                </a:solidFill>
                <a:latin typeface="Georgia" pitchFamily="18" charset="0"/>
                <a:cs typeface="Arial" pitchFamily="34" charset="0"/>
              </a:rPr>
              <a:t>Đt:0168.558.21.02</a:t>
            </a:r>
          </a:p>
          <a:p>
            <a:pPr algn="r"/>
            <a:r>
              <a:rPr lang="en-US" sz="1200" dirty="0" smtClean="0">
                <a:solidFill>
                  <a:schemeClr val="bg1"/>
                </a:solidFill>
                <a:latin typeface="Georgia" pitchFamily="18" charset="0"/>
                <a:cs typeface="Arial" pitchFamily="34" charset="0"/>
              </a:rPr>
              <a:t>EMAIL: HCT2009@YAHOO.COM</a:t>
            </a:r>
            <a:endParaRPr lang="vi-VN" sz="1200" dirty="0" smtClean="0">
              <a:solidFill>
                <a:schemeClr val="bg1"/>
              </a:solidFill>
            </a:endParaRPr>
          </a:p>
          <a:p>
            <a:endParaRPr lang="en-US" sz="1200" dirty="0"/>
          </a:p>
        </p:txBody>
      </p:sp>
      <p:sp>
        <p:nvSpPr>
          <p:cNvPr id="2" name="Title 1"/>
          <p:cNvSpPr>
            <a:spLocks noGrp="1"/>
          </p:cNvSpPr>
          <p:nvPr>
            <p:ph type="ctrTitle"/>
          </p:nvPr>
        </p:nvSpPr>
        <p:spPr>
          <a:xfrm>
            <a:off x="685800" y="609600"/>
            <a:ext cx="7772400" cy="1752600"/>
          </a:xfrm>
          <a:effectLst>
            <a:outerShdw blurRad="50800" dist="38100" dir="2700000" algn="tl" rotWithShape="0">
              <a:srgbClr val="049A21">
                <a:alpha val="40000"/>
              </a:srgbClr>
            </a:outerShdw>
          </a:effectLst>
        </p:spPr>
        <p:txBody>
          <a:bodyPr>
            <a:noAutofit/>
          </a:bodyPr>
          <a:lstStyle/>
          <a:p>
            <a:r>
              <a:rPr lang="en-US" sz="7200" dirty="0" smtClean="0"/>
              <a:t>Data structures and algorithms</a:t>
            </a:r>
            <a:endParaRPr lang="en-US" sz="7200" dirty="0"/>
          </a:p>
        </p:txBody>
      </p:sp>
      <p:pic>
        <p:nvPicPr>
          <p:cNvPr id="9" name="Picture 8" descr="atom_element_small.png"/>
          <p:cNvPicPr>
            <a:picLocks noChangeAspect="1"/>
          </p:cNvPicPr>
          <p:nvPr/>
        </p:nvPicPr>
        <p:blipFill>
          <a:blip r:embed="rId5" cstate="print"/>
          <a:stretch>
            <a:fillRect/>
          </a:stretch>
        </p:blipFill>
        <p:spPr>
          <a:xfrm>
            <a:off x="2108056" y="2590800"/>
            <a:ext cx="1168543" cy="1142548"/>
          </a:xfrm>
          <a:prstGeom prst="rect">
            <a:avLst/>
          </a:prstGeom>
        </p:spPr>
      </p:pic>
      <p:pic>
        <p:nvPicPr>
          <p:cNvPr id="13" name="Picture 12" descr="atom_element_small.png"/>
          <p:cNvPicPr>
            <a:picLocks noChangeAspect="1"/>
          </p:cNvPicPr>
          <p:nvPr/>
        </p:nvPicPr>
        <p:blipFill>
          <a:blip r:embed="rId4"/>
          <a:stretch>
            <a:fillRect/>
          </a:stretch>
        </p:blipFill>
        <p:spPr>
          <a:xfrm>
            <a:off x="152400" y="2514600"/>
            <a:ext cx="523605" cy="546100"/>
          </a:xfrm>
          <a:prstGeom prst="rect">
            <a:avLst/>
          </a:prstGeom>
        </p:spPr>
      </p:pic>
    </p:spTree>
    <p:extLst>
      <p:ext uri="{BB962C8B-B14F-4D97-AF65-F5344CB8AC3E}">
        <p14:creationId xmlns:p14="http://schemas.microsoft.com/office/powerpoint/2010/main" val="20158428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5.1.2. </a:t>
            </a:r>
            <a:r>
              <a:rPr lang="vi-VN" dirty="0"/>
              <a:t>Một số ứng dụng của sắp xếp </a:t>
            </a:r>
          </a:p>
        </p:txBody>
      </p:sp>
      <p:sp>
        <p:nvSpPr>
          <p:cNvPr id="3" name="Content Placeholder 2"/>
          <p:cNvSpPr>
            <a:spLocks noGrp="1"/>
          </p:cNvSpPr>
          <p:nvPr>
            <p:ph sz="quarter" idx="1"/>
          </p:nvPr>
        </p:nvSpPr>
        <p:spPr/>
        <p:txBody>
          <a:bodyPr>
            <a:normAutofit/>
          </a:bodyPr>
          <a:lstStyle/>
          <a:p>
            <a:r>
              <a:rPr lang="vi-VN" b="1" dirty="0" smtClean="0">
                <a:solidFill>
                  <a:srgbClr val="C00000"/>
                </a:solidFill>
                <a:effectLst>
                  <a:outerShdw blurRad="38100" dist="38100" dir="2700000" algn="tl">
                    <a:srgbClr val="000000">
                      <a:alpha val="43137"/>
                    </a:srgbClr>
                  </a:outerShdw>
                </a:effectLst>
              </a:rPr>
              <a:t>Một </a:t>
            </a:r>
            <a:r>
              <a:rPr lang="vi-VN" b="1" dirty="0">
                <a:solidFill>
                  <a:srgbClr val="C00000"/>
                </a:solidFill>
                <a:effectLst>
                  <a:outerShdw blurRad="38100" dist="38100" dir="2700000" algn="tl">
                    <a:srgbClr val="000000">
                      <a:alpha val="43137"/>
                    </a:srgbClr>
                  </a:outerShdw>
                </a:effectLst>
              </a:rPr>
              <a:t>số ứng dụng có dùng sắp </a:t>
            </a:r>
            <a:r>
              <a:rPr lang="vi-VN" b="1" dirty="0" smtClean="0">
                <a:solidFill>
                  <a:srgbClr val="C00000"/>
                </a:solidFill>
                <a:effectLst>
                  <a:outerShdw blurRad="38100" dist="38100" dir="2700000" algn="tl">
                    <a:srgbClr val="000000">
                      <a:alpha val="43137"/>
                    </a:srgbClr>
                  </a:outerShdw>
                </a:effectLst>
              </a:rPr>
              <a:t>xếp:</a:t>
            </a:r>
            <a:endParaRPr lang="vi-VN" b="1" dirty="0">
              <a:solidFill>
                <a:srgbClr val="C00000"/>
              </a:solidFill>
              <a:effectLst>
                <a:outerShdw blurRad="38100" dist="38100" dir="2700000" algn="tl">
                  <a:srgbClr val="000000">
                    <a:alpha val="43137"/>
                  </a:srgbClr>
                </a:outerShdw>
              </a:effectLst>
            </a:endParaRPr>
          </a:p>
          <a:p>
            <a:pPr lvl="1"/>
            <a:r>
              <a:rPr lang="vi-VN" dirty="0"/>
              <a:t>Các từ trong từ điển đã được sắp xếp.</a:t>
            </a:r>
          </a:p>
          <a:p>
            <a:pPr lvl="1"/>
            <a:r>
              <a:rPr lang="vi-VN" dirty="0"/>
              <a:t>Thông thường, các Files trong thư mục được sắp theo một trật tự nào đó.</a:t>
            </a:r>
          </a:p>
          <a:p>
            <a:pPr lvl="1"/>
            <a:r>
              <a:rPr lang="vi-VN" dirty="0"/>
              <a:t>Trong thư viện, các quyển sách được sắp theo một trật tự nào đó.</a:t>
            </a:r>
          </a:p>
          <a:p>
            <a:pPr lvl="1"/>
            <a:r>
              <a:rPr lang="vi-VN" dirty="0"/>
              <a:t>Các khóa học của một trường đại học được sắp theo khoa, theo mã của khóa học.</a:t>
            </a:r>
          </a:p>
          <a:p>
            <a:pPr lvl="1"/>
            <a:r>
              <a:rPr lang="vi-VN" dirty="0"/>
              <a:t>Các sự kiện được sắp theo thời gian.</a:t>
            </a:r>
          </a:p>
          <a:p>
            <a:r>
              <a:rPr lang="vi-VN" b="1" dirty="0">
                <a:solidFill>
                  <a:srgbClr val="C00000"/>
                </a:solidFill>
                <a:effectLst>
                  <a:outerShdw blurRad="38100" dist="38100" dir="2700000" algn="tl">
                    <a:srgbClr val="000000">
                      <a:alpha val="43137"/>
                    </a:srgbClr>
                  </a:outerShdw>
                </a:effectLst>
              </a:rPr>
              <a:t>Ví dụ, </a:t>
            </a:r>
            <a:r>
              <a:rPr lang="vi-VN" dirty="0"/>
              <a:t>nếu có một mảng đã sắp, có thể dễ dàng tìm được phần tử lớn thứ k trong mảng, với thời gian hằng số.</a:t>
            </a:r>
          </a:p>
          <a:p>
            <a:endParaRPr lang="vi-VN" dirty="0"/>
          </a:p>
        </p:txBody>
      </p:sp>
      <p:sp>
        <p:nvSpPr>
          <p:cNvPr id="4" name="Date Placeholder 3"/>
          <p:cNvSpPr>
            <a:spLocks noGrp="1"/>
          </p:cNvSpPr>
          <p:nvPr>
            <p:ph type="dt" sz="half" idx="2"/>
          </p:nvPr>
        </p:nvSpPr>
        <p:spPr/>
        <p:txBody>
          <a:bodyPr/>
          <a:lstStyle/>
          <a:p>
            <a:r>
              <a:rPr lang="vi-VN" smtClean="0"/>
              <a:t>24-Mar-11</a:t>
            </a:r>
            <a:endParaRPr lang="en-US"/>
          </a:p>
        </p:txBody>
      </p:sp>
      <p:sp>
        <p:nvSpPr>
          <p:cNvPr id="5" name="Footer Placeholder 4"/>
          <p:cNvSpPr>
            <a:spLocks noGrp="1"/>
          </p:cNvSpPr>
          <p:nvPr>
            <p:ph type="ftr" sz="quarter" idx="3"/>
          </p:nvPr>
        </p:nvSpPr>
        <p:spPr/>
        <p:txBody>
          <a:bodyPr/>
          <a:lstStyle/>
          <a:p>
            <a:r>
              <a:rPr lang="en-US" smtClean="0"/>
              <a:t>©TS. Hà Chí Trung, Khoa CNTT -  HVKTQS</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167532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Lecture 05 – Basic Sorting Algorithms</a:t>
            </a:r>
            <a:endParaRPr lang="vi-VN" dirty="0"/>
          </a:p>
        </p:txBody>
      </p:sp>
      <p:sp>
        <p:nvSpPr>
          <p:cNvPr id="3" name="Content Placeholder 2"/>
          <p:cNvSpPr>
            <a:spLocks noGrp="1"/>
          </p:cNvSpPr>
          <p:nvPr>
            <p:ph sz="quarter" idx="1"/>
          </p:nvPr>
        </p:nvSpPr>
        <p:spPr/>
        <p:txBody>
          <a:bodyPr>
            <a:normAutofit/>
          </a:bodyPr>
          <a:lstStyle/>
          <a:p>
            <a:pPr marL="0" indent="290513">
              <a:buNone/>
            </a:pPr>
            <a:r>
              <a:rPr lang="vi-VN" b="1" dirty="0" smtClean="0">
                <a:solidFill>
                  <a:srgbClr val="C00000"/>
                </a:solidFill>
                <a:effectLst>
                  <a:outerShdw blurRad="38100" dist="38100" dir="2700000" algn="tl">
                    <a:srgbClr val="000000">
                      <a:alpha val="43137"/>
                    </a:srgbClr>
                  </a:outerShdw>
                </a:effectLst>
              </a:rPr>
              <a:t>5.1. Khái niệm và vai trò của sắp xếp</a:t>
            </a:r>
          </a:p>
          <a:p>
            <a:pPr marL="0" indent="568325">
              <a:buNone/>
            </a:pPr>
            <a:r>
              <a:rPr lang="vi-VN" b="1" dirty="0">
                <a:solidFill>
                  <a:schemeClr val="bg1">
                    <a:lumMod val="50000"/>
                  </a:schemeClr>
                </a:solidFill>
              </a:rPr>
              <a:t>5.1.1. </a:t>
            </a:r>
            <a:r>
              <a:rPr lang="vi-VN" b="1" dirty="0" smtClean="0">
                <a:solidFill>
                  <a:schemeClr val="bg1">
                    <a:lumMod val="50000"/>
                  </a:schemeClr>
                </a:solidFill>
              </a:rPr>
              <a:t>Sắp xếp và vai trò của sắp xếp</a:t>
            </a:r>
            <a:endParaRPr lang="vi-VN" b="1" dirty="0">
              <a:solidFill>
                <a:schemeClr val="bg1">
                  <a:lumMod val="50000"/>
                </a:schemeClr>
              </a:solidFill>
            </a:endParaRPr>
          </a:p>
          <a:p>
            <a:pPr marL="0" indent="568325">
              <a:buNone/>
            </a:pPr>
            <a:r>
              <a:rPr lang="vi-VN" b="1" dirty="0" smtClean="0">
                <a:solidFill>
                  <a:schemeClr val="bg1">
                    <a:lumMod val="50000"/>
                  </a:schemeClr>
                </a:solidFill>
              </a:rPr>
              <a:t>5.1.2. </a:t>
            </a:r>
            <a:r>
              <a:rPr lang="vi-VN" b="1" dirty="0">
                <a:solidFill>
                  <a:schemeClr val="bg1">
                    <a:lumMod val="50000"/>
                  </a:schemeClr>
                </a:solidFill>
              </a:rPr>
              <a:t>Một số ứng dụng của sắp </a:t>
            </a:r>
            <a:r>
              <a:rPr lang="vi-VN" b="1" dirty="0" smtClean="0">
                <a:solidFill>
                  <a:schemeClr val="bg1">
                    <a:lumMod val="50000"/>
                  </a:schemeClr>
                </a:solidFill>
              </a:rPr>
              <a:t>xếp</a:t>
            </a:r>
            <a:endParaRPr lang="vi-VN" b="1" dirty="0">
              <a:solidFill>
                <a:schemeClr val="bg1">
                  <a:lumMod val="50000"/>
                </a:schemeClr>
              </a:solidFill>
            </a:endParaRPr>
          </a:p>
          <a:p>
            <a:pPr marL="0" indent="568325">
              <a:buNone/>
            </a:pPr>
            <a:r>
              <a:rPr lang="vi-VN" b="1" dirty="0" smtClean="0">
                <a:solidFill>
                  <a:srgbClr val="C00000"/>
                </a:solidFill>
                <a:effectLst>
                  <a:outerShdw blurRad="38100" dist="38100" dir="2700000" algn="tl">
                    <a:srgbClr val="000000">
                      <a:alpha val="43137"/>
                    </a:srgbClr>
                  </a:outerShdw>
                </a:effectLst>
              </a:rPr>
              <a:t>5.1.3. </a:t>
            </a:r>
            <a:r>
              <a:rPr lang="vi-VN" b="1" dirty="0">
                <a:solidFill>
                  <a:srgbClr val="C00000"/>
                </a:solidFill>
                <a:effectLst>
                  <a:outerShdw blurRad="38100" dist="38100" dir="2700000" algn="tl">
                    <a:srgbClr val="000000">
                      <a:alpha val="43137"/>
                    </a:srgbClr>
                  </a:outerShdw>
                </a:effectLst>
              </a:rPr>
              <a:t>Ý tưởng sắp xếp và phương pháp thực </a:t>
            </a:r>
            <a:r>
              <a:rPr lang="vi-VN" b="1" dirty="0" smtClean="0">
                <a:solidFill>
                  <a:srgbClr val="C00000"/>
                </a:solidFill>
                <a:effectLst>
                  <a:outerShdw blurRad="38100" dist="38100" dir="2700000" algn="tl">
                    <a:srgbClr val="000000">
                      <a:alpha val="43137"/>
                    </a:srgbClr>
                  </a:outerShdw>
                </a:effectLst>
              </a:rPr>
              <a:t>hiện</a:t>
            </a:r>
            <a:endParaRPr lang="vi-VN" b="1" dirty="0">
              <a:solidFill>
                <a:srgbClr val="C00000"/>
              </a:solidFill>
              <a:effectLst>
                <a:outerShdw blurRad="38100" dist="38100" dir="2700000" algn="tl">
                  <a:srgbClr val="000000">
                    <a:alpha val="43137"/>
                  </a:srgbClr>
                </a:outerShdw>
              </a:effectLst>
            </a:endParaRPr>
          </a:p>
          <a:p>
            <a:pPr marL="0" indent="568325">
              <a:buNone/>
            </a:pPr>
            <a:r>
              <a:rPr lang="vi-VN" b="1" dirty="0" smtClean="0">
                <a:solidFill>
                  <a:schemeClr val="bg1">
                    <a:lumMod val="50000"/>
                  </a:schemeClr>
                </a:solidFill>
              </a:rPr>
              <a:t>5.1.4. </a:t>
            </a:r>
            <a:r>
              <a:rPr lang="vi-VN" b="1" dirty="0">
                <a:solidFill>
                  <a:schemeClr val="bg1">
                    <a:lumMod val="50000"/>
                  </a:schemeClr>
                </a:solidFill>
              </a:rPr>
              <a:t>Phân tích hiệu quả của giải thuật sắp </a:t>
            </a:r>
            <a:r>
              <a:rPr lang="vi-VN" b="1" dirty="0" smtClean="0">
                <a:solidFill>
                  <a:schemeClr val="bg1">
                    <a:lumMod val="50000"/>
                  </a:schemeClr>
                </a:solidFill>
              </a:rPr>
              <a:t>xếp</a:t>
            </a:r>
          </a:p>
          <a:p>
            <a:pPr marL="0" indent="290513">
              <a:buNone/>
            </a:pPr>
            <a:r>
              <a:rPr lang="vi-VN" b="1" dirty="0" smtClean="0">
                <a:solidFill>
                  <a:schemeClr val="bg1">
                    <a:lumMod val="50000"/>
                  </a:schemeClr>
                </a:solidFill>
              </a:rPr>
              <a:t>5.2. Một số phương pháp sắp xếp đơn giản</a:t>
            </a:r>
            <a:endParaRPr lang="vi-VN" b="1" dirty="0">
              <a:solidFill>
                <a:schemeClr val="bg1">
                  <a:lumMod val="50000"/>
                </a:schemeClr>
              </a:solidFill>
            </a:endParaRPr>
          </a:p>
          <a:p>
            <a:pPr marL="0" indent="568325">
              <a:buNone/>
            </a:pPr>
            <a:r>
              <a:rPr lang="vi-VN" b="1" dirty="0" smtClean="0">
                <a:solidFill>
                  <a:schemeClr val="bg1">
                    <a:lumMod val="50000"/>
                  </a:schemeClr>
                </a:solidFill>
              </a:rPr>
              <a:t>5.2.1. Sắp </a:t>
            </a:r>
            <a:r>
              <a:rPr lang="vi-VN" b="1" dirty="0">
                <a:solidFill>
                  <a:schemeClr val="bg1">
                    <a:lumMod val="50000"/>
                  </a:schemeClr>
                </a:solidFill>
              </a:rPr>
              <a:t>xếp chọn</a:t>
            </a:r>
          </a:p>
          <a:p>
            <a:pPr marL="0" indent="568325">
              <a:buNone/>
            </a:pPr>
            <a:r>
              <a:rPr lang="vi-VN" b="1" dirty="0" smtClean="0">
                <a:solidFill>
                  <a:schemeClr val="bg1">
                    <a:lumMod val="50000"/>
                  </a:schemeClr>
                </a:solidFill>
              </a:rPr>
              <a:t>5.2.2. Sắp </a:t>
            </a:r>
            <a:r>
              <a:rPr lang="vi-VN" b="1" dirty="0">
                <a:solidFill>
                  <a:schemeClr val="bg1">
                    <a:lumMod val="50000"/>
                  </a:schemeClr>
                </a:solidFill>
              </a:rPr>
              <a:t>xếp chèn</a:t>
            </a:r>
          </a:p>
          <a:p>
            <a:pPr marL="0" indent="568325">
              <a:buNone/>
            </a:pPr>
            <a:r>
              <a:rPr lang="vi-VN" b="1" dirty="0" smtClean="0">
                <a:solidFill>
                  <a:schemeClr val="bg1">
                    <a:lumMod val="50000"/>
                  </a:schemeClr>
                </a:solidFill>
              </a:rPr>
              <a:t>5.2.3. Sắp </a:t>
            </a:r>
            <a:r>
              <a:rPr lang="vi-VN" b="1" dirty="0">
                <a:solidFill>
                  <a:schemeClr val="bg1">
                    <a:lumMod val="50000"/>
                  </a:schemeClr>
                </a:solidFill>
              </a:rPr>
              <a:t>xếp nổi bọt</a:t>
            </a:r>
          </a:p>
          <a:p>
            <a:pPr marL="0" indent="290513">
              <a:buNone/>
            </a:pPr>
            <a:r>
              <a:rPr lang="vi-VN" b="1" dirty="0" smtClean="0">
                <a:solidFill>
                  <a:schemeClr val="bg1">
                    <a:lumMod val="50000"/>
                  </a:schemeClr>
                </a:solidFill>
              </a:rPr>
              <a:t>5.3. Bài tập thực hành</a:t>
            </a:r>
            <a:endParaRPr lang="vi-VN" b="1" dirty="0">
              <a:solidFill>
                <a:schemeClr val="bg1">
                  <a:lumMod val="50000"/>
                </a:schemeClr>
              </a:solidFill>
            </a:endParaRPr>
          </a:p>
        </p:txBody>
      </p:sp>
      <p:sp>
        <p:nvSpPr>
          <p:cNvPr id="4" name="Date Placeholder 3"/>
          <p:cNvSpPr>
            <a:spLocks noGrp="1"/>
          </p:cNvSpPr>
          <p:nvPr>
            <p:ph type="dt" sz="half" idx="2"/>
          </p:nvPr>
        </p:nvSpPr>
        <p:spPr/>
        <p:txBody>
          <a:bodyPr/>
          <a:lstStyle/>
          <a:p>
            <a:r>
              <a:rPr lang="vi-VN" smtClean="0"/>
              <a:t>24-Mar-11</a:t>
            </a:r>
            <a:endParaRPr lang="en-US"/>
          </a:p>
        </p:txBody>
      </p:sp>
      <p:sp>
        <p:nvSpPr>
          <p:cNvPr id="5" name="Footer Placeholder 4"/>
          <p:cNvSpPr>
            <a:spLocks noGrp="1"/>
          </p:cNvSpPr>
          <p:nvPr>
            <p:ph type="ftr" sz="quarter" idx="3"/>
          </p:nvPr>
        </p:nvSpPr>
        <p:spPr/>
        <p:txBody>
          <a:bodyPr/>
          <a:lstStyle/>
          <a:p>
            <a:r>
              <a:rPr lang="en-US" smtClean="0"/>
              <a:t>©TS. Hà Chí Trung, Khoa CNTT -  HVKTQS</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22649493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t>5.1.3. </a:t>
            </a:r>
            <a:r>
              <a:rPr lang="vi-VN" dirty="0"/>
              <a:t>Ý tưởng </a:t>
            </a:r>
            <a:r>
              <a:rPr lang="vi-VN" dirty="0" smtClean="0"/>
              <a:t>và phương pháp sắp xếp</a:t>
            </a:r>
            <a:endParaRPr lang="vi-VN" dirty="0"/>
          </a:p>
        </p:txBody>
      </p:sp>
      <p:sp>
        <p:nvSpPr>
          <p:cNvPr id="3" name="Content Placeholder 2"/>
          <p:cNvSpPr>
            <a:spLocks noGrp="1"/>
          </p:cNvSpPr>
          <p:nvPr>
            <p:ph sz="quarter" idx="1"/>
          </p:nvPr>
        </p:nvSpPr>
        <p:spPr/>
        <p:txBody>
          <a:bodyPr>
            <a:normAutofit lnSpcReduction="10000"/>
          </a:bodyPr>
          <a:lstStyle/>
          <a:p>
            <a:r>
              <a:rPr lang="vi-VN" b="1" dirty="0">
                <a:solidFill>
                  <a:srgbClr val="C00000"/>
                </a:solidFill>
                <a:effectLst>
                  <a:outerShdw blurRad="38100" dist="38100" dir="2700000" algn="tl">
                    <a:srgbClr val="000000">
                      <a:alpha val="43137"/>
                    </a:srgbClr>
                  </a:outerShdw>
                </a:effectLst>
              </a:rPr>
              <a:t>Có nhiều ý tưởng cho giải thuật sắp xếp:</a:t>
            </a:r>
          </a:p>
          <a:p>
            <a:pPr lvl="1"/>
            <a:r>
              <a:rPr lang="vi-VN" b="1" dirty="0">
                <a:solidFill>
                  <a:srgbClr val="C00000"/>
                </a:solidFill>
                <a:effectLst>
                  <a:outerShdw blurRad="38100" dist="38100" dir="2700000" algn="tl">
                    <a:srgbClr val="000000">
                      <a:alpha val="43137"/>
                    </a:srgbClr>
                  </a:outerShdw>
                </a:effectLst>
              </a:rPr>
              <a:t>Chèn - Insertion: </a:t>
            </a:r>
            <a:r>
              <a:rPr lang="vi-VN" dirty="0"/>
              <a:t>đặt các phần tử vào một vị trí thích hợp của một dãy các phần tử đã sắp. </a:t>
            </a:r>
          </a:p>
          <a:p>
            <a:pPr lvl="1"/>
            <a:r>
              <a:rPr lang="vi-VN" b="1" dirty="0">
                <a:solidFill>
                  <a:srgbClr val="C00000"/>
                </a:solidFill>
                <a:effectLst>
                  <a:outerShdw blurRad="38100" dist="38100" dir="2700000" algn="tl">
                    <a:srgbClr val="000000">
                      <a:alpha val="43137"/>
                    </a:srgbClr>
                  </a:outerShdw>
                </a:effectLst>
              </a:rPr>
              <a:t>Tráo đổi - Exchange: </a:t>
            </a:r>
            <a:r>
              <a:rPr lang="vi-VN" dirty="0"/>
              <a:t>với mỗi cặp các phần tử, tráo đổi chúng về đúng thứ tự, thực hiện cho đến khi không còn cặp nào chưa đưa về đúng thứ tự.</a:t>
            </a:r>
          </a:p>
          <a:p>
            <a:pPr lvl="1"/>
            <a:r>
              <a:rPr lang="vi-VN" b="1" dirty="0">
                <a:solidFill>
                  <a:srgbClr val="C00000"/>
                </a:solidFill>
                <a:effectLst>
                  <a:outerShdw blurRad="38100" dist="38100" dir="2700000" algn="tl">
                    <a:srgbClr val="000000">
                      <a:alpha val="43137"/>
                    </a:srgbClr>
                  </a:outerShdw>
                </a:effectLst>
              </a:rPr>
              <a:t>Chọn - Selection: </a:t>
            </a:r>
            <a:r>
              <a:rPr lang="vi-VN" dirty="0"/>
              <a:t>chọn phần tử lớn nhất (nhỏ nhất) trong danh sách, đưa về đúng vị trí.</a:t>
            </a:r>
          </a:p>
          <a:p>
            <a:pPr lvl="1"/>
            <a:r>
              <a:rPr lang="vi-VN" b="1" dirty="0">
                <a:solidFill>
                  <a:srgbClr val="C00000"/>
                </a:solidFill>
                <a:effectLst>
                  <a:outerShdw blurRad="38100" dist="38100" dir="2700000" algn="tl">
                    <a:srgbClr val="000000">
                      <a:alpha val="43137"/>
                    </a:srgbClr>
                  </a:outerShdw>
                </a:effectLst>
              </a:rPr>
              <a:t>Phân loại - Distribution: </a:t>
            </a:r>
            <a:r>
              <a:rPr lang="vi-VN" dirty="0"/>
              <a:t>chia nhỏ thành nhiều mảnh dựa trên tiêu chí nào đó, sau đó sắp từng mảnh.</a:t>
            </a:r>
          </a:p>
          <a:p>
            <a:pPr lvl="1"/>
            <a:r>
              <a:rPr lang="vi-VN" b="1" dirty="0">
                <a:solidFill>
                  <a:srgbClr val="C00000"/>
                </a:solidFill>
                <a:effectLst>
                  <a:outerShdw blurRad="38100" dist="38100" dir="2700000" algn="tl">
                    <a:srgbClr val="000000">
                      <a:alpha val="43137"/>
                    </a:srgbClr>
                  </a:outerShdw>
                </a:effectLst>
              </a:rPr>
              <a:t>Hợp - Merging: </a:t>
            </a:r>
            <a:r>
              <a:rPr lang="vi-VN" dirty="0"/>
              <a:t>có thể nối 2 dãy đã sắp xếp thành 1 dãy được sắp xếp.</a:t>
            </a:r>
          </a:p>
          <a:p>
            <a:endParaRPr lang="vi-VN" dirty="0"/>
          </a:p>
        </p:txBody>
      </p:sp>
      <p:sp>
        <p:nvSpPr>
          <p:cNvPr id="4" name="Date Placeholder 3"/>
          <p:cNvSpPr>
            <a:spLocks noGrp="1"/>
          </p:cNvSpPr>
          <p:nvPr>
            <p:ph type="dt" sz="half" idx="2"/>
          </p:nvPr>
        </p:nvSpPr>
        <p:spPr/>
        <p:txBody>
          <a:bodyPr/>
          <a:lstStyle/>
          <a:p>
            <a:r>
              <a:rPr lang="vi-VN" smtClean="0"/>
              <a:t>24-Mar-11</a:t>
            </a:r>
            <a:endParaRPr lang="en-US"/>
          </a:p>
        </p:txBody>
      </p:sp>
      <p:sp>
        <p:nvSpPr>
          <p:cNvPr id="5" name="Footer Placeholder 4"/>
          <p:cNvSpPr>
            <a:spLocks noGrp="1"/>
          </p:cNvSpPr>
          <p:nvPr>
            <p:ph type="ftr" sz="quarter" idx="3"/>
          </p:nvPr>
        </p:nvSpPr>
        <p:spPr/>
        <p:txBody>
          <a:bodyPr/>
          <a:lstStyle/>
          <a:p>
            <a:r>
              <a:rPr lang="en-US" smtClean="0"/>
              <a:t>©TS. Hà Chí Trung, Khoa CNTT -  HVKTQS</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218500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5.1.3. Ý tưởng và phương pháp sắp xếp</a:t>
            </a:r>
            <a:endParaRPr lang="vi-VN" dirty="0"/>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rgbClr val="8CADAE">
                    <a:shade val="75000"/>
                  </a:srgbClr>
                </a:solidFill>
              </a:rPr>
              <a:pPr/>
              <a:t>13</a:t>
            </a:fld>
            <a:endParaRPr lang="en-US" dirty="0">
              <a:solidFill>
                <a:srgbClr val="8CADAE">
                  <a:shade val="75000"/>
                </a:srgbClr>
              </a:solidFill>
            </a:endParaRPr>
          </a:p>
        </p:txBody>
      </p:sp>
      <p:sp>
        <p:nvSpPr>
          <p:cNvPr id="5" name="Date Placeholder 4"/>
          <p:cNvSpPr>
            <a:spLocks noGrp="1"/>
          </p:cNvSpPr>
          <p:nvPr>
            <p:ph type="dt" sz="half" idx="2"/>
          </p:nvPr>
        </p:nvSpPr>
        <p:spPr/>
        <p:txBody>
          <a:bodyPr/>
          <a:lstStyle/>
          <a:p>
            <a:r>
              <a:rPr lang="vi-VN" smtClean="0"/>
              <a:t>24-Mar-11</a:t>
            </a:r>
            <a:endParaRPr lang="en-US"/>
          </a:p>
        </p:txBody>
      </p:sp>
      <p:sp>
        <p:nvSpPr>
          <p:cNvPr id="6" name="Footer Placeholder 5"/>
          <p:cNvSpPr>
            <a:spLocks noGrp="1"/>
          </p:cNvSpPr>
          <p:nvPr>
            <p:ph type="ftr" sz="quarter" idx="3"/>
          </p:nvPr>
        </p:nvSpPr>
        <p:spPr/>
        <p:txBody>
          <a:bodyPr/>
          <a:lstStyle/>
          <a:p>
            <a:r>
              <a:rPr lang="en-US" smtClean="0"/>
              <a:t>©TS. Hà Chí Trung, Khoa CNTT -  HVKTQS</a:t>
            </a:r>
            <a:endParaRPr lang="en-US"/>
          </a:p>
        </p:txBody>
      </p:sp>
      <p:graphicFrame>
        <p:nvGraphicFramePr>
          <p:cNvPr id="13" name="Content Placeholder 12"/>
          <p:cNvGraphicFramePr>
            <a:graphicFrameLocks noGrp="1"/>
          </p:cNvGraphicFramePr>
          <p:nvPr>
            <p:ph sz="quarter" idx="1"/>
            <p:extLst>
              <p:ext uri="{D42A27DB-BD31-4B8C-83A1-F6EECF244321}">
                <p14:modId xmlns:p14="http://schemas.microsoft.com/office/powerpoint/2010/main" val="4161081442"/>
              </p:ext>
            </p:extLst>
          </p:nvPr>
        </p:nvGraphicFramePr>
        <p:xfrm>
          <a:off x="304800" y="1219198"/>
          <a:ext cx="8534400" cy="4953002"/>
        </p:xfrm>
        <a:graphic>
          <a:graphicData uri="http://schemas.openxmlformats.org/drawingml/2006/table">
            <a:tbl>
              <a:tblPr firstRow="1" firstCol="1" bandRow="1">
                <a:tableStyleId>{5C22544A-7EE6-4342-B048-85BDC9FD1C3A}</a:tableStyleId>
              </a:tblPr>
              <a:tblGrid>
                <a:gridCol w="2514600"/>
                <a:gridCol w="6019800"/>
              </a:tblGrid>
              <a:tr h="381002">
                <a:tc>
                  <a:txBody>
                    <a:bodyPr/>
                    <a:lstStyle/>
                    <a:p>
                      <a:pPr marL="0" marR="0" algn="ctr">
                        <a:lnSpc>
                          <a:spcPct val="100000"/>
                        </a:lnSpc>
                        <a:spcBef>
                          <a:spcPts val="0"/>
                        </a:spcBef>
                        <a:spcAft>
                          <a:spcPts val="0"/>
                        </a:spcAft>
                      </a:pPr>
                      <a:r>
                        <a:rPr lang="vi-VN" sz="2000" baseline="0" dirty="0" smtClean="0">
                          <a:effectLst/>
                          <a:latin typeface="Calibri" pitchFamily="34" charset="0"/>
                          <a:ea typeface="Calibri"/>
                          <a:cs typeface="Calibri" pitchFamily="34" charset="0"/>
                        </a:rPr>
                        <a:t>Ý tưởng sắp xếp</a:t>
                      </a:r>
                      <a:endParaRPr lang="vi-VN" sz="2000" dirty="0">
                        <a:effectLst/>
                        <a:latin typeface="Calibri" pitchFamily="34" charset="0"/>
                        <a:ea typeface="Calibri"/>
                        <a:cs typeface="Calibri" pitchFamily="34" charset="0"/>
                      </a:endParaRPr>
                    </a:p>
                  </a:txBody>
                  <a:tcPr marL="68580" marR="68580" marT="0" marB="0"/>
                </a:tc>
                <a:tc>
                  <a:txBody>
                    <a:bodyPr/>
                    <a:lstStyle/>
                    <a:p>
                      <a:pPr marL="0" marR="0" algn="ctr">
                        <a:lnSpc>
                          <a:spcPct val="100000"/>
                        </a:lnSpc>
                        <a:spcBef>
                          <a:spcPts val="0"/>
                        </a:spcBef>
                        <a:spcAft>
                          <a:spcPts val="0"/>
                        </a:spcAft>
                      </a:pPr>
                      <a:r>
                        <a:rPr lang="vi-VN" sz="2000" dirty="0" smtClean="0">
                          <a:effectLst/>
                          <a:latin typeface="Calibri" pitchFamily="34" charset="0"/>
                          <a:ea typeface="Calibri"/>
                          <a:cs typeface="Calibri" pitchFamily="34" charset="0"/>
                        </a:rPr>
                        <a:t>Các</a:t>
                      </a:r>
                      <a:r>
                        <a:rPr lang="vi-VN" sz="2000" baseline="0" dirty="0" smtClean="0">
                          <a:effectLst/>
                          <a:latin typeface="Calibri" pitchFamily="34" charset="0"/>
                          <a:ea typeface="Calibri"/>
                          <a:cs typeface="Calibri" pitchFamily="34" charset="0"/>
                        </a:rPr>
                        <a:t> phương pháp</a:t>
                      </a:r>
                      <a:endParaRPr lang="vi-VN" sz="2000" dirty="0">
                        <a:effectLst/>
                        <a:latin typeface="Calibri" pitchFamily="34" charset="0"/>
                        <a:ea typeface="Calibri"/>
                        <a:cs typeface="Calibri" pitchFamily="34" charset="0"/>
                      </a:endParaRPr>
                    </a:p>
                  </a:txBody>
                  <a:tcPr marL="68580" marR="68580" marT="0" marB="0"/>
                </a:tc>
              </a:tr>
              <a:tr h="533400">
                <a:tc>
                  <a:txBody>
                    <a:bodyPr/>
                    <a:lstStyle/>
                    <a:p>
                      <a:pPr marL="0" marR="0" algn="ctr">
                        <a:lnSpc>
                          <a:spcPct val="100000"/>
                        </a:lnSpc>
                        <a:spcBef>
                          <a:spcPts val="0"/>
                        </a:spcBef>
                        <a:spcAft>
                          <a:spcPts val="0"/>
                        </a:spcAft>
                      </a:pPr>
                      <a:r>
                        <a:rPr lang="vi-VN" sz="2000" dirty="0">
                          <a:effectLst/>
                          <a:latin typeface="Calibri" pitchFamily="34" charset="0"/>
                          <a:cs typeface="Calibri" pitchFamily="34" charset="0"/>
                        </a:rPr>
                        <a:t>Exchange sorts </a:t>
                      </a:r>
                      <a:endParaRPr lang="vi-VN" sz="2000" dirty="0">
                        <a:effectLst/>
                        <a:latin typeface="Calibri" pitchFamily="34" charset="0"/>
                        <a:ea typeface="Calibri"/>
                        <a:cs typeface="Calibri" pitchFamily="34" charset="0"/>
                      </a:endParaRPr>
                    </a:p>
                  </a:txBody>
                  <a:tcPr marL="68580" marR="68580" marT="0" marB="0"/>
                </a:tc>
                <a:tc>
                  <a:txBody>
                    <a:bodyPr/>
                    <a:lstStyle/>
                    <a:p>
                      <a:pPr marL="0" marR="0" algn="just">
                        <a:lnSpc>
                          <a:spcPct val="100000"/>
                        </a:lnSpc>
                        <a:spcBef>
                          <a:spcPts val="0"/>
                        </a:spcBef>
                        <a:spcAft>
                          <a:spcPts val="0"/>
                        </a:spcAft>
                      </a:pPr>
                      <a:r>
                        <a:rPr lang="vi-VN" sz="2000" dirty="0">
                          <a:solidFill>
                            <a:srgbClr val="002060"/>
                          </a:solidFill>
                          <a:effectLst/>
                          <a:latin typeface="Calibri" pitchFamily="34" charset="0"/>
                          <a:cs typeface="Calibri" pitchFamily="34" charset="0"/>
                        </a:rPr>
                        <a:t>Bubble sort · Cocktail sort · Odd-even sort · Comb sort · Gnome sort · Quicksort</a:t>
                      </a:r>
                      <a:endParaRPr lang="vi-VN" sz="2000" dirty="0">
                        <a:solidFill>
                          <a:srgbClr val="002060"/>
                        </a:solidFill>
                        <a:effectLst/>
                        <a:latin typeface="Calibri" pitchFamily="34" charset="0"/>
                        <a:ea typeface="Calibri"/>
                        <a:cs typeface="Calibri" pitchFamily="34" charset="0"/>
                      </a:endParaRPr>
                    </a:p>
                  </a:txBody>
                  <a:tcPr marL="68580" marR="68580" marT="0" marB="0"/>
                </a:tc>
              </a:tr>
              <a:tr h="533400">
                <a:tc>
                  <a:txBody>
                    <a:bodyPr/>
                    <a:lstStyle/>
                    <a:p>
                      <a:pPr marL="0" marR="0" algn="ctr">
                        <a:lnSpc>
                          <a:spcPct val="100000"/>
                        </a:lnSpc>
                        <a:spcBef>
                          <a:spcPts val="0"/>
                        </a:spcBef>
                        <a:spcAft>
                          <a:spcPts val="0"/>
                        </a:spcAft>
                      </a:pPr>
                      <a:r>
                        <a:rPr lang="vi-VN" sz="2000">
                          <a:effectLst/>
                          <a:latin typeface="Calibri" pitchFamily="34" charset="0"/>
                          <a:cs typeface="Calibri" pitchFamily="34" charset="0"/>
                        </a:rPr>
                        <a:t>Selection sorts </a:t>
                      </a:r>
                      <a:endParaRPr lang="vi-VN" sz="2000">
                        <a:effectLst/>
                        <a:latin typeface="Calibri" pitchFamily="34" charset="0"/>
                        <a:ea typeface="Calibri"/>
                        <a:cs typeface="Calibri" pitchFamily="34" charset="0"/>
                      </a:endParaRPr>
                    </a:p>
                  </a:txBody>
                  <a:tcPr marL="68580" marR="68580" marT="0" marB="0"/>
                </a:tc>
                <a:tc>
                  <a:txBody>
                    <a:bodyPr/>
                    <a:lstStyle/>
                    <a:p>
                      <a:pPr marL="0" marR="0" algn="just">
                        <a:lnSpc>
                          <a:spcPct val="100000"/>
                        </a:lnSpc>
                        <a:spcBef>
                          <a:spcPts val="0"/>
                        </a:spcBef>
                        <a:spcAft>
                          <a:spcPts val="0"/>
                        </a:spcAft>
                      </a:pPr>
                      <a:r>
                        <a:rPr lang="vi-VN" sz="2000">
                          <a:solidFill>
                            <a:srgbClr val="002060"/>
                          </a:solidFill>
                          <a:effectLst/>
                          <a:latin typeface="Calibri" pitchFamily="34" charset="0"/>
                          <a:cs typeface="Calibri" pitchFamily="34" charset="0"/>
                        </a:rPr>
                        <a:t>Selection sort · Heapsort · Smoothsort · Cartesian tree sort · Tournament sort · Cycle sort</a:t>
                      </a:r>
                      <a:endParaRPr lang="vi-VN" sz="2000">
                        <a:solidFill>
                          <a:srgbClr val="002060"/>
                        </a:solidFill>
                        <a:effectLst/>
                        <a:latin typeface="Calibri" pitchFamily="34" charset="0"/>
                        <a:ea typeface="Calibri"/>
                        <a:cs typeface="Calibri" pitchFamily="34" charset="0"/>
                      </a:endParaRPr>
                    </a:p>
                  </a:txBody>
                  <a:tcPr marL="68580" marR="68580" marT="0" marB="0"/>
                </a:tc>
              </a:tr>
              <a:tr h="533400">
                <a:tc>
                  <a:txBody>
                    <a:bodyPr/>
                    <a:lstStyle/>
                    <a:p>
                      <a:pPr marL="0" marR="0" algn="ctr">
                        <a:lnSpc>
                          <a:spcPct val="100000"/>
                        </a:lnSpc>
                        <a:spcBef>
                          <a:spcPts val="0"/>
                        </a:spcBef>
                        <a:spcAft>
                          <a:spcPts val="0"/>
                        </a:spcAft>
                      </a:pPr>
                      <a:r>
                        <a:rPr lang="vi-VN" sz="2000">
                          <a:effectLst/>
                          <a:latin typeface="Calibri" pitchFamily="34" charset="0"/>
                          <a:cs typeface="Calibri" pitchFamily="34" charset="0"/>
                        </a:rPr>
                        <a:t>Insertion sorts </a:t>
                      </a:r>
                      <a:endParaRPr lang="vi-VN" sz="2000">
                        <a:effectLst/>
                        <a:latin typeface="Calibri" pitchFamily="34" charset="0"/>
                        <a:ea typeface="Calibri"/>
                        <a:cs typeface="Calibri" pitchFamily="34" charset="0"/>
                      </a:endParaRPr>
                    </a:p>
                  </a:txBody>
                  <a:tcPr marL="68580" marR="68580" marT="0" marB="0"/>
                </a:tc>
                <a:tc>
                  <a:txBody>
                    <a:bodyPr/>
                    <a:lstStyle/>
                    <a:p>
                      <a:pPr marL="0" marR="0" algn="just">
                        <a:lnSpc>
                          <a:spcPct val="100000"/>
                        </a:lnSpc>
                        <a:spcBef>
                          <a:spcPts val="0"/>
                        </a:spcBef>
                        <a:spcAft>
                          <a:spcPts val="0"/>
                        </a:spcAft>
                      </a:pPr>
                      <a:r>
                        <a:rPr lang="vi-VN" sz="2000" dirty="0">
                          <a:solidFill>
                            <a:srgbClr val="002060"/>
                          </a:solidFill>
                          <a:effectLst/>
                          <a:latin typeface="Calibri" pitchFamily="34" charset="0"/>
                          <a:cs typeface="Calibri" pitchFamily="34" charset="0"/>
                        </a:rPr>
                        <a:t>Insertion sort · Shell sort · Tree sort · Library sort · Patience sorting</a:t>
                      </a:r>
                      <a:endParaRPr lang="vi-VN" sz="2000" dirty="0">
                        <a:solidFill>
                          <a:srgbClr val="002060"/>
                        </a:solidFill>
                        <a:effectLst/>
                        <a:latin typeface="Calibri" pitchFamily="34" charset="0"/>
                        <a:ea typeface="Calibri"/>
                        <a:cs typeface="Calibri" pitchFamily="34" charset="0"/>
                      </a:endParaRPr>
                    </a:p>
                  </a:txBody>
                  <a:tcPr marL="68580" marR="68580" marT="0" marB="0"/>
                </a:tc>
              </a:tr>
              <a:tr h="213360">
                <a:tc>
                  <a:txBody>
                    <a:bodyPr/>
                    <a:lstStyle/>
                    <a:p>
                      <a:pPr marL="0" marR="0" algn="ctr">
                        <a:lnSpc>
                          <a:spcPct val="100000"/>
                        </a:lnSpc>
                        <a:spcBef>
                          <a:spcPts val="0"/>
                        </a:spcBef>
                        <a:spcAft>
                          <a:spcPts val="0"/>
                        </a:spcAft>
                      </a:pPr>
                      <a:r>
                        <a:rPr lang="vi-VN" sz="2000">
                          <a:effectLst/>
                          <a:latin typeface="Calibri" pitchFamily="34" charset="0"/>
                          <a:cs typeface="Calibri" pitchFamily="34" charset="0"/>
                        </a:rPr>
                        <a:t>Merge sorts </a:t>
                      </a:r>
                      <a:endParaRPr lang="vi-VN" sz="2000">
                        <a:effectLst/>
                        <a:latin typeface="Calibri" pitchFamily="34" charset="0"/>
                        <a:ea typeface="Calibri"/>
                        <a:cs typeface="Calibri" pitchFamily="34" charset="0"/>
                      </a:endParaRPr>
                    </a:p>
                  </a:txBody>
                  <a:tcPr marL="68580" marR="68580" marT="0" marB="0"/>
                </a:tc>
                <a:tc>
                  <a:txBody>
                    <a:bodyPr/>
                    <a:lstStyle/>
                    <a:p>
                      <a:pPr marL="0" marR="0" algn="just">
                        <a:lnSpc>
                          <a:spcPct val="100000"/>
                        </a:lnSpc>
                        <a:spcBef>
                          <a:spcPts val="0"/>
                        </a:spcBef>
                        <a:spcAft>
                          <a:spcPts val="0"/>
                        </a:spcAft>
                      </a:pPr>
                      <a:r>
                        <a:rPr lang="vi-VN" sz="2000">
                          <a:solidFill>
                            <a:srgbClr val="002060"/>
                          </a:solidFill>
                          <a:effectLst/>
                          <a:latin typeface="Calibri" pitchFamily="34" charset="0"/>
                          <a:cs typeface="Calibri" pitchFamily="34" charset="0"/>
                        </a:rPr>
                        <a:t>Merge sort · Polyphase merge sort · Strand sort</a:t>
                      </a:r>
                      <a:endParaRPr lang="vi-VN" sz="2000">
                        <a:solidFill>
                          <a:srgbClr val="002060"/>
                        </a:solidFill>
                        <a:effectLst/>
                        <a:latin typeface="Calibri" pitchFamily="34" charset="0"/>
                        <a:ea typeface="Calibri"/>
                        <a:cs typeface="Calibri" pitchFamily="34" charset="0"/>
                      </a:endParaRPr>
                    </a:p>
                  </a:txBody>
                  <a:tcPr marL="68580" marR="68580" marT="0" marB="0"/>
                </a:tc>
              </a:tr>
              <a:tr h="502920">
                <a:tc>
                  <a:txBody>
                    <a:bodyPr/>
                    <a:lstStyle/>
                    <a:p>
                      <a:pPr marL="0" marR="0" algn="ctr">
                        <a:lnSpc>
                          <a:spcPct val="100000"/>
                        </a:lnSpc>
                        <a:spcBef>
                          <a:spcPts val="0"/>
                        </a:spcBef>
                        <a:spcAft>
                          <a:spcPts val="0"/>
                        </a:spcAft>
                      </a:pPr>
                      <a:r>
                        <a:rPr lang="vi-VN" sz="2000">
                          <a:effectLst/>
                          <a:latin typeface="Calibri" pitchFamily="34" charset="0"/>
                          <a:cs typeface="Calibri" pitchFamily="34" charset="0"/>
                        </a:rPr>
                        <a:t>Distribution sorts </a:t>
                      </a:r>
                      <a:endParaRPr lang="vi-VN" sz="2000">
                        <a:effectLst/>
                        <a:latin typeface="Calibri" pitchFamily="34" charset="0"/>
                        <a:ea typeface="Calibri"/>
                        <a:cs typeface="Calibri" pitchFamily="34" charset="0"/>
                      </a:endParaRPr>
                    </a:p>
                  </a:txBody>
                  <a:tcPr marL="68580" marR="68580" marT="0" marB="0"/>
                </a:tc>
                <a:tc>
                  <a:txBody>
                    <a:bodyPr/>
                    <a:lstStyle/>
                    <a:p>
                      <a:pPr marL="0" marR="0" algn="just">
                        <a:lnSpc>
                          <a:spcPct val="100000"/>
                        </a:lnSpc>
                        <a:spcBef>
                          <a:spcPts val="0"/>
                        </a:spcBef>
                        <a:spcAft>
                          <a:spcPts val="0"/>
                        </a:spcAft>
                      </a:pPr>
                      <a:r>
                        <a:rPr lang="vi-VN" sz="2000" dirty="0">
                          <a:solidFill>
                            <a:srgbClr val="002060"/>
                          </a:solidFill>
                          <a:effectLst/>
                          <a:latin typeface="Calibri" pitchFamily="34" charset="0"/>
                          <a:cs typeface="Calibri" pitchFamily="34" charset="0"/>
                        </a:rPr>
                        <a:t>American flag sort · Bead sort · Bucket sort · Burstsort · Counting sort · Pigeonhole sort · Proxmap sort · Radix sort · Flashsort</a:t>
                      </a:r>
                      <a:endParaRPr lang="vi-VN" sz="2000" dirty="0">
                        <a:solidFill>
                          <a:srgbClr val="002060"/>
                        </a:solidFill>
                        <a:effectLst/>
                        <a:latin typeface="Calibri" pitchFamily="34" charset="0"/>
                        <a:ea typeface="Calibri"/>
                        <a:cs typeface="Calibri" pitchFamily="34" charset="0"/>
                      </a:endParaRPr>
                    </a:p>
                  </a:txBody>
                  <a:tcPr marL="68580" marR="68580" marT="0" marB="0"/>
                </a:tc>
              </a:tr>
              <a:tr h="304800">
                <a:tc>
                  <a:txBody>
                    <a:bodyPr/>
                    <a:lstStyle/>
                    <a:p>
                      <a:pPr marL="0" marR="0" algn="ctr">
                        <a:lnSpc>
                          <a:spcPct val="100000"/>
                        </a:lnSpc>
                        <a:spcBef>
                          <a:spcPts val="0"/>
                        </a:spcBef>
                        <a:spcAft>
                          <a:spcPts val="0"/>
                        </a:spcAft>
                      </a:pPr>
                      <a:r>
                        <a:rPr lang="vi-VN" sz="2000">
                          <a:effectLst/>
                          <a:latin typeface="Calibri" pitchFamily="34" charset="0"/>
                          <a:cs typeface="Calibri" pitchFamily="34" charset="0"/>
                        </a:rPr>
                        <a:t>Concurrent sorts </a:t>
                      </a:r>
                      <a:endParaRPr lang="vi-VN" sz="2000">
                        <a:effectLst/>
                        <a:latin typeface="Calibri" pitchFamily="34" charset="0"/>
                        <a:ea typeface="Calibri"/>
                        <a:cs typeface="Calibri" pitchFamily="34" charset="0"/>
                      </a:endParaRPr>
                    </a:p>
                  </a:txBody>
                  <a:tcPr marL="68580" marR="68580" marT="0" marB="0"/>
                </a:tc>
                <a:tc>
                  <a:txBody>
                    <a:bodyPr/>
                    <a:lstStyle/>
                    <a:p>
                      <a:pPr marL="0" marR="0" algn="just">
                        <a:lnSpc>
                          <a:spcPct val="100000"/>
                        </a:lnSpc>
                        <a:spcBef>
                          <a:spcPts val="0"/>
                        </a:spcBef>
                        <a:spcAft>
                          <a:spcPts val="0"/>
                        </a:spcAft>
                      </a:pPr>
                      <a:r>
                        <a:rPr lang="vi-VN" sz="2000">
                          <a:solidFill>
                            <a:srgbClr val="002060"/>
                          </a:solidFill>
                          <a:effectLst/>
                          <a:latin typeface="Calibri" pitchFamily="34" charset="0"/>
                          <a:cs typeface="Calibri" pitchFamily="34" charset="0"/>
                        </a:rPr>
                        <a:t>Bitonic sorter · Batcher odd-even mergesort</a:t>
                      </a:r>
                      <a:endParaRPr lang="vi-VN" sz="2000">
                        <a:solidFill>
                          <a:srgbClr val="002060"/>
                        </a:solidFill>
                        <a:effectLst/>
                        <a:latin typeface="Calibri" pitchFamily="34" charset="0"/>
                        <a:ea typeface="Calibri"/>
                        <a:cs typeface="Calibri" pitchFamily="34" charset="0"/>
                      </a:endParaRPr>
                    </a:p>
                  </a:txBody>
                  <a:tcPr marL="68580" marR="68580" marT="0" marB="0"/>
                </a:tc>
              </a:tr>
              <a:tr h="228600">
                <a:tc>
                  <a:txBody>
                    <a:bodyPr/>
                    <a:lstStyle/>
                    <a:p>
                      <a:pPr marL="0" marR="0" algn="ctr">
                        <a:lnSpc>
                          <a:spcPct val="100000"/>
                        </a:lnSpc>
                        <a:spcBef>
                          <a:spcPts val="0"/>
                        </a:spcBef>
                        <a:spcAft>
                          <a:spcPts val="0"/>
                        </a:spcAft>
                      </a:pPr>
                      <a:r>
                        <a:rPr lang="vi-VN" sz="2000">
                          <a:effectLst/>
                          <a:latin typeface="Calibri" pitchFamily="34" charset="0"/>
                          <a:cs typeface="Calibri" pitchFamily="34" charset="0"/>
                        </a:rPr>
                        <a:t>Hybrid sorts </a:t>
                      </a:r>
                      <a:endParaRPr lang="vi-VN" sz="2000">
                        <a:effectLst/>
                        <a:latin typeface="Calibri" pitchFamily="34" charset="0"/>
                        <a:ea typeface="Calibri"/>
                        <a:cs typeface="Calibri" pitchFamily="34" charset="0"/>
                      </a:endParaRPr>
                    </a:p>
                  </a:txBody>
                  <a:tcPr marL="68580" marR="68580" marT="0" marB="0"/>
                </a:tc>
                <a:tc>
                  <a:txBody>
                    <a:bodyPr/>
                    <a:lstStyle/>
                    <a:p>
                      <a:pPr marL="0" marR="0" algn="just">
                        <a:lnSpc>
                          <a:spcPct val="100000"/>
                        </a:lnSpc>
                        <a:spcBef>
                          <a:spcPts val="0"/>
                        </a:spcBef>
                        <a:spcAft>
                          <a:spcPts val="0"/>
                        </a:spcAft>
                      </a:pPr>
                      <a:r>
                        <a:rPr lang="vi-VN" sz="2000">
                          <a:solidFill>
                            <a:srgbClr val="002060"/>
                          </a:solidFill>
                          <a:effectLst/>
                          <a:latin typeface="Calibri" pitchFamily="34" charset="0"/>
                          <a:cs typeface="Calibri" pitchFamily="34" charset="0"/>
                        </a:rPr>
                        <a:t>Timsort · Introsort · Spreadsort · UnShuffle sort · JSort</a:t>
                      </a:r>
                      <a:endParaRPr lang="vi-VN" sz="2000">
                        <a:solidFill>
                          <a:srgbClr val="002060"/>
                        </a:solidFill>
                        <a:effectLst/>
                        <a:latin typeface="Calibri" pitchFamily="34" charset="0"/>
                        <a:ea typeface="Calibri"/>
                        <a:cs typeface="Calibri" pitchFamily="34" charset="0"/>
                      </a:endParaRPr>
                    </a:p>
                  </a:txBody>
                  <a:tcPr marL="68580" marR="68580" marT="0" marB="0"/>
                </a:tc>
              </a:tr>
              <a:tr h="213360">
                <a:tc>
                  <a:txBody>
                    <a:bodyPr/>
                    <a:lstStyle/>
                    <a:p>
                      <a:pPr marL="0" marR="0" algn="ctr">
                        <a:lnSpc>
                          <a:spcPct val="100000"/>
                        </a:lnSpc>
                        <a:spcBef>
                          <a:spcPts val="0"/>
                        </a:spcBef>
                        <a:spcAft>
                          <a:spcPts val="0"/>
                        </a:spcAft>
                      </a:pPr>
                      <a:r>
                        <a:rPr lang="vi-VN" sz="2000">
                          <a:effectLst/>
                          <a:latin typeface="Calibri" pitchFamily="34" charset="0"/>
                          <a:cs typeface="Calibri" pitchFamily="34" charset="0"/>
                        </a:rPr>
                        <a:t>Quantum sorts </a:t>
                      </a:r>
                      <a:endParaRPr lang="vi-VN" sz="2000">
                        <a:effectLst/>
                        <a:latin typeface="Calibri" pitchFamily="34" charset="0"/>
                        <a:ea typeface="Calibri"/>
                        <a:cs typeface="Calibri" pitchFamily="34" charset="0"/>
                      </a:endParaRPr>
                    </a:p>
                  </a:txBody>
                  <a:tcPr marL="68580" marR="68580" marT="0" marB="0"/>
                </a:tc>
                <a:tc>
                  <a:txBody>
                    <a:bodyPr/>
                    <a:lstStyle/>
                    <a:p>
                      <a:pPr marL="0" marR="0" algn="just">
                        <a:lnSpc>
                          <a:spcPct val="100000"/>
                        </a:lnSpc>
                        <a:spcBef>
                          <a:spcPts val="0"/>
                        </a:spcBef>
                        <a:spcAft>
                          <a:spcPts val="0"/>
                        </a:spcAft>
                      </a:pPr>
                      <a:r>
                        <a:rPr lang="vi-VN" sz="2000">
                          <a:solidFill>
                            <a:srgbClr val="002060"/>
                          </a:solidFill>
                          <a:effectLst/>
                          <a:latin typeface="Calibri" pitchFamily="34" charset="0"/>
                          <a:cs typeface="Calibri" pitchFamily="34" charset="0"/>
                        </a:rPr>
                        <a:t>Spaghetti sort</a:t>
                      </a:r>
                      <a:endParaRPr lang="vi-VN" sz="2000">
                        <a:solidFill>
                          <a:srgbClr val="002060"/>
                        </a:solidFill>
                        <a:effectLst/>
                        <a:latin typeface="Calibri" pitchFamily="34" charset="0"/>
                        <a:ea typeface="Calibri"/>
                        <a:cs typeface="Calibri" pitchFamily="34" charset="0"/>
                      </a:endParaRPr>
                    </a:p>
                  </a:txBody>
                  <a:tcPr marL="68580" marR="68580" marT="0" marB="0"/>
                </a:tc>
              </a:tr>
              <a:tr h="198120">
                <a:tc>
                  <a:txBody>
                    <a:bodyPr/>
                    <a:lstStyle/>
                    <a:p>
                      <a:pPr marL="0" marR="0" algn="ctr">
                        <a:lnSpc>
                          <a:spcPct val="100000"/>
                        </a:lnSpc>
                        <a:spcBef>
                          <a:spcPts val="0"/>
                        </a:spcBef>
                        <a:spcAft>
                          <a:spcPts val="0"/>
                        </a:spcAft>
                      </a:pPr>
                      <a:r>
                        <a:rPr lang="vi-VN" sz="2000">
                          <a:effectLst/>
                          <a:latin typeface="Calibri" pitchFamily="34" charset="0"/>
                          <a:cs typeface="Calibri" pitchFamily="34" charset="0"/>
                        </a:rPr>
                        <a:t>Others </a:t>
                      </a:r>
                      <a:endParaRPr lang="vi-VN" sz="2000">
                        <a:effectLst/>
                        <a:latin typeface="Calibri" pitchFamily="34" charset="0"/>
                        <a:ea typeface="Calibri"/>
                        <a:cs typeface="Calibri" pitchFamily="34" charset="0"/>
                      </a:endParaRPr>
                    </a:p>
                  </a:txBody>
                  <a:tcPr marL="68580" marR="68580" marT="0" marB="0"/>
                </a:tc>
                <a:tc>
                  <a:txBody>
                    <a:bodyPr/>
                    <a:lstStyle/>
                    <a:p>
                      <a:pPr marL="0" marR="0" algn="just">
                        <a:lnSpc>
                          <a:spcPct val="100000"/>
                        </a:lnSpc>
                        <a:spcBef>
                          <a:spcPts val="0"/>
                        </a:spcBef>
                        <a:spcAft>
                          <a:spcPts val="0"/>
                        </a:spcAft>
                      </a:pPr>
                      <a:r>
                        <a:rPr lang="vi-VN" sz="2000">
                          <a:solidFill>
                            <a:srgbClr val="002060"/>
                          </a:solidFill>
                          <a:effectLst/>
                          <a:latin typeface="Calibri" pitchFamily="34" charset="0"/>
                          <a:cs typeface="Calibri" pitchFamily="34" charset="0"/>
                        </a:rPr>
                        <a:t>Topological sorting · Pancake sorting</a:t>
                      </a:r>
                      <a:endParaRPr lang="vi-VN" sz="2000">
                        <a:solidFill>
                          <a:srgbClr val="002060"/>
                        </a:solidFill>
                        <a:effectLst/>
                        <a:latin typeface="Calibri" pitchFamily="34" charset="0"/>
                        <a:ea typeface="Calibri"/>
                        <a:cs typeface="Calibri" pitchFamily="34" charset="0"/>
                      </a:endParaRPr>
                    </a:p>
                  </a:txBody>
                  <a:tcPr marL="68580" marR="68580" marT="0" marB="0"/>
                </a:tc>
              </a:tr>
              <a:tr h="259080">
                <a:tc>
                  <a:txBody>
                    <a:bodyPr/>
                    <a:lstStyle/>
                    <a:p>
                      <a:pPr marL="0" marR="0" algn="ctr">
                        <a:lnSpc>
                          <a:spcPct val="100000"/>
                        </a:lnSpc>
                        <a:spcBef>
                          <a:spcPts val="0"/>
                        </a:spcBef>
                        <a:spcAft>
                          <a:spcPts val="0"/>
                        </a:spcAft>
                      </a:pPr>
                      <a:r>
                        <a:rPr lang="vi-VN" sz="2000" dirty="0" smtClean="0">
                          <a:effectLst/>
                          <a:latin typeface="Calibri" pitchFamily="34" charset="0"/>
                          <a:cs typeface="Calibri" pitchFamily="34" charset="0"/>
                        </a:rPr>
                        <a:t>Ineffective/humorous</a:t>
                      </a:r>
                      <a:endParaRPr lang="vi-VN" sz="2000" dirty="0">
                        <a:effectLst/>
                        <a:latin typeface="Calibri" pitchFamily="34" charset="0"/>
                        <a:ea typeface="Calibri"/>
                        <a:cs typeface="Calibri" pitchFamily="34" charset="0"/>
                      </a:endParaRPr>
                    </a:p>
                  </a:txBody>
                  <a:tcPr marL="68580" marR="68580" marT="0" marB="0"/>
                </a:tc>
                <a:tc>
                  <a:txBody>
                    <a:bodyPr/>
                    <a:lstStyle/>
                    <a:p>
                      <a:pPr marL="0" marR="0" algn="just">
                        <a:lnSpc>
                          <a:spcPct val="100000"/>
                        </a:lnSpc>
                        <a:spcBef>
                          <a:spcPts val="0"/>
                        </a:spcBef>
                        <a:spcAft>
                          <a:spcPts val="0"/>
                        </a:spcAft>
                      </a:pPr>
                      <a:r>
                        <a:rPr lang="vi-VN" sz="2000" dirty="0">
                          <a:solidFill>
                            <a:srgbClr val="002060"/>
                          </a:solidFill>
                          <a:effectLst/>
                          <a:latin typeface="Calibri" pitchFamily="34" charset="0"/>
                          <a:cs typeface="Calibri" pitchFamily="34" charset="0"/>
                        </a:rPr>
                        <a:t>Bogosort · Stooge sort · Luckysort</a:t>
                      </a:r>
                      <a:endParaRPr lang="vi-VN" sz="2000" dirty="0">
                        <a:solidFill>
                          <a:srgbClr val="002060"/>
                        </a:solidFill>
                        <a:effectLst/>
                        <a:latin typeface="Calibri" pitchFamily="34" charset="0"/>
                        <a:ea typeface="Calibri"/>
                        <a:cs typeface="Calibri" pitchFamily="34" charset="0"/>
                      </a:endParaRPr>
                    </a:p>
                  </a:txBody>
                  <a:tcPr marL="68580" marR="68580" marT="0" marB="0"/>
                </a:tc>
              </a:tr>
            </a:tbl>
          </a:graphicData>
        </a:graphic>
      </p:graphicFrame>
      <p:sp>
        <p:nvSpPr>
          <p:cNvPr id="12" name="Rectangle 11"/>
          <p:cNvSpPr/>
          <p:nvPr/>
        </p:nvSpPr>
        <p:spPr>
          <a:xfrm>
            <a:off x="2286000" y="-1049149"/>
            <a:ext cx="4572000" cy="369332"/>
          </a:xfrm>
          <a:prstGeom prst="rect">
            <a:avLst/>
          </a:prstGeom>
        </p:spPr>
        <p:txBody>
          <a:bodyPr>
            <a:spAutoFit/>
          </a:bodyPr>
          <a:lstStyle/>
          <a:p>
            <a:endParaRPr lang="vi-VN" dirty="0"/>
          </a:p>
        </p:txBody>
      </p:sp>
    </p:spTree>
    <p:extLst>
      <p:ext uri="{BB962C8B-B14F-4D97-AF65-F5344CB8AC3E}">
        <p14:creationId xmlns:p14="http://schemas.microsoft.com/office/powerpoint/2010/main" val="1517110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5.1.3. </a:t>
            </a:r>
            <a:r>
              <a:rPr lang="vi-VN" dirty="0"/>
              <a:t>Ý tưởng và phương pháp sắp xếp</a:t>
            </a:r>
          </a:p>
        </p:txBody>
      </p:sp>
      <p:sp>
        <p:nvSpPr>
          <p:cNvPr id="3" name="Content Placeholder 2"/>
          <p:cNvSpPr>
            <a:spLocks noGrp="1"/>
          </p:cNvSpPr>
          <p:nvPr>
            <p:ph sz="quarter" idx="1"/>
          </p:nvPr>
        </p:nvSpPr>
        <p:spPr/>
        <p:txBody>
          <a:bodyPr>
            <a:normAutofit lnSpcReduction="10000"/>
          </a:bodyPr>
          <a:lstStyle/>
          <a:p>
            <a:r>
              <a:rPr lang="vi-VN" b="1" dirty="0">
                <a:solidFill>
                  <a:srgbClr val="C00000"/>
                </a:solidFill>
                <a:effectLst>
                  <a:outerShdw blurRad="38100" dist="38100" dir="2700000" algn="tl">
                    <a:srgbClr val="000000">
                      <a:alpha val="43137"/>
                    </a:srgbClr>
                  </a:outerShdw>
                </a:effectLst>
              </a:rPr>
              <a:t>Phương pháp sắp xếp:</a:t>
            </a:r>
          </a:p>
          <a:p>
            <a:pPr lvl="1"/>
            <a:r>
              <a:rPr lang="vi-VN" b="1" dirty="0">
                <a:solidFill>
                  <a:srgbClr val="C00000"/>
                </a:solidFill>
                <a:effectLst>
                  <a:outerShdw blurRad="38100" dist="38100" dir="2700000" algn="tl">
                    <a:srgbClr val="000000">
                      <a:alpha val="43137"/>
                    </a:srgbClr>
                  </a:outerShdw>
                </a:effectLst>
              </a:rPr>
              <a:t>Sắp xếp chọn:</a:t>
            </a:r>
          </a:p>
          <a:p>
            <a:pPr lvl="2"/>
            <a:r>
              <a:rPr lang="vi-VN" dirty="0"/>
              <a:t>Tìm phần tử lớn nhất (nhỏ nhất) trong số các phần tử chưa xét và đặt chúng vào đúng vị trí.</a:t>
            </a:r>
          </a:p>
          <a:p>
            <a:pPr lvl="2"/>
            <a:r>
              <a:rPr lang="vi-VN" dirty="0"/>
              <a:t>Thực hiện cho đến khi các phần tử đều được xét.</a:t>
            </a:r>
          </a:p>
          <a:p>
            <a:pPr lvl="1"/>
            <a:r>
              <a:rPr lang="vi-VN" b="1" dirty="0">
                <a:solidFill>
                  <a:srgbClr val="C00000"/>
                </a:solidFill>
                <a:effectLst>
                  <a:outerShdw blurRad="38100" dist="38100" dir="2700000" algn="tl">
                    <a:srgbClr val="000000">
                      <a:alpha val="43137"/>
                    </a:srgbClr>
                  </a:outerShdw>
                </a:effectLst>
              </a:rPr>
              <a:t>Sắp xếp chèn:</a:t>
            </a:r>
          </a:p>
          <a:p>
            <a:pPr lvl="2"/>
            <a:r>
              <a:rPr lang="vi-VN" dirty="0"/>
              <a:t>Với mỗi phần tử, chèn chúng vào mảng con đã sắp đúng trật tự.</a:t>
            </a:r>
          </a:p>
          <a:p>
            <a:pPr lvl="2"/>
            <a:r>
              <a:rPr lang="vi-VN" dirty="0"/>
              <a:t>Thực hiện tương tự cho các phần tử còn lại.</a:t>
            </a:r>
          </a:p>
          <a:p>
            <a:pPr lvl="1"/>
            <a:r>
              <a:rPr lang="vi-VN" dirty="0"/>
              <a:t>So sánh và tráo đổi – </a:t>
            </a:r>
            <a:r>
              <a:rPr lang="vi-VN" b="1" dirty="0">
                <a:solidFill>
                  <a:srgbClr val="C00000"/>
                </a:solidFill>
                <a:effectLst>
                  <a:outerShdw blurRad="38100" dist="38100" dir="2700000" algn="tl">
                    <a:srgbClr val="000000">
                      <a:alpha val="43137"/>
                    </a:srgbClr>
                  </a:outerShdw>
                </a:effectLst>
              </a:rPr>
              <a:t>Sắp xếp nổi bọt:</a:t>
            </a:r>
          </a:p>
          <a:p>
            <a:pPr lvl="2"/>
            <a:r>
              <a:rPr lang="vi-VN" dirty="0"/>
              <a:t>Tìm 2 phần tử trong dãy không đúng trật tự, tráo đổi vị trí của chúng.</a:t>
            </a:r>
          </a:p>
          <a:p>
            <a:pPr lvl="2"/>
            <a:r>
              <a:rPr lang="vi-VN" dirty="0"/>
              <a:t>Giữ lại danh sách đã hiệu chỉnh</a:t>
            </a:r>
            <a:r>
              <a:rPr lang="vi-VN" dirty="0" smtClean="0"/>
              <a:t>.</a:t>
            </a:r>
            <a:endParaRPr lang="vi-VN" dirty="0"/>
          </a:p>
        </p:txBody>
      </p:sp>
      <p:sp>
        <p:nvSpPr>
          <p:cNvPr id="4" name="Date Placeholder 3"/>
          <p:cNvSpPr>
            <a:spLocks noGrp="1"/>
          </p:cNvSpPr>
          <p:nvPr>
            <p:ph type="dt" sz="half" idx="2"/>
          </p:nvPr>
        </p:nvSpPr>
        <p:spPr/>
        <p:txBody>
          <a:bodyPr/>
          <a:lstStyle/>
          <a:p>
            <a:r>
              <a:rPr lang="vi-VN" smtClean="0"/>
              <a:t>24-Mar-11</a:t>
            </a:r>
            <a:endParaRPr lang="en-US"/>
          </a:p>
        </p:txBody>
      </p:sp>
      <p:sp>
        <p:nvSpPr>
          <p:cNvPr id="5" name="Footer Placeholder 4"/>
          <p:cNvSpPr>
            <a:spLocks noGrp="1"/>
          </p:cNvSpPr>
          <p:nvPr>
            <p:ph type="ftr" sz="quarter" idx="3"/>
          </p:nvPr>
        </p:nvSpPr>
        <p:spPr/>
        <p:txBody>
          <a:bodyPr/>
          <a:lstStyle/>
          <a:p>
            <a:r>
              <a:rPr lang="en-US" smtClean="0"/>
              <a:t>©TS. Hà Chí Trung, Khoa CNTT -  HVKTQS</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1813220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1000"/>
                                        <p:tgtEl>
                                          <p:spTgt spid="3">
                                            <p:txEl>
                                              <p:pRg st="7" end="7"/>
                                            </p:txEl>
                                          </p:spTgt>
                                        </p:tgtEl>
                                      </p:cBhvr>
                                    </p:animEffect>
                                    <p:anim calcmode="lin" valueType="num">
                                      <p:cBhvr>
                                        <p:cTn id="2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1000"/>
                                        <p:tgtEl>
                                          <p:spTgt spid="3">
                                            <p:txEl>
                                              <p:pRg st="8" end="8"/>
                                            </p:txEl>
                                          </p:spTgt>
                                        </p:tgtEl>
                                      </p:cBhvr>
                                    </p:animEffect>
                                    <p:anim calcmode="lin" valueType="num">
                                      <p:cBhvr>
                                        <p:cTn id="5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1000"/>
                                        <p:tgtEl>
                                          <p:spTgt spid="3">
                                            <p:txEl>
                                              <p:pRg st="9" end="9"/>
                                            </p:txEl>
                                          </p:spTgt>
                                        </p:tgtEl>
                                      </p:cBhvr>
                                    </p:animEffect>
                                    <p:anim calcmode="lin" valueType="num">
                                      <p:cBhvr>
                                        <p:cTn id="5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Lecture 05 – Basic Sorting Algorithms</a:t>
            </a:r>
            <a:endParaRPr lang="vi-VN" dirty="0"/>
          </a:p>
        </p:txBody>
      </p:sp>
      <p:sp>
        <p:nvSpPr>
          <p:cNvPr id="3" name="Content Placeholder 2"/>
          <p:cNvSpPr>
            <a:spLocks noGrp="1"/>
          </p:cNvSpPr>
          <p:nvPr>
            <p:ph sz="quarter" idx="1"/>
          </p:nvPr>
        </p:nvSpPr>
        <p:spPr/>
        <p:txBody>
          <a:bodyPr>
            <a:normAutofit/>
          </a:bodyPr>
          <a:lstStyle/>
          <a:p>
            <a:pPr marL="0" indent="290513">
              <a:buNone/>
            </a:pPr>
            <a:r>
              <a:rPr lang="vi-VN" b="1" dirty="0" smtClean="0">
                <a:solidFill>
                  <a:srgbClr val="C00000"/>
                </a:solidFill>
                <a:effectLst>
                  <a:outerShdw blurRad="38100" dist="38100" dir="2700000" algn="tl">
                    <a:srgbClr val="000000">
                      <a:alpha val="43137"/>
                    </a:srgbClr>
                  </a:outerShdw>
                </a:effectLst>
              </a:rPr>
              <a:t>5.1. Khái niệm và vai trò của sắp xếp</a:t>
            </a:r>
          </a:p>
          <a:p>
            <a:pPr marL="0" indent="568325">
              <a:buNone/>
            </a:pPr>
            <a:r>
              <a:rPr lang="vi-VN" b="1" dirty="0">
                <a:solidFill>
                  <a:schemeClr val="bg1">
                    <a:lumMod val="50000"/>
                  </a:schemeClr>
                </a:solidFill>
              </a:rPr>
              <a:t>5.1.1. </a:t>
            </a:r>
            <a:r>
              <a:rPr lang="vi-VN" b="1" dirty="0" smtClean="0">
                <a:solidFill>
                  <a:schemeClr val="bg1">
                    <a:lumMod val="50000"/>
                  </a:schemeClr>
                </a:solidFill>
              </a:rPr>
              <a:t>Sắp xếp và vai trò của sắp xếp</a:t>
            </a:r>
            <a:endParaRPr lang="vi-VN" b="1" dirty="0">
              <a:solidFill>
                <a:schemeClr val="bg1">
                  <a:lumMod val="50000"/>
                </a:schemeClr>
              </a:solidFill>
            </a:endParaRPr>
          </a:p>
          <a:p>
            <a:pPr marL="0" indent="568325">
              <a:buNone/>
            </a:pPr>
            <a:r>
              <a:rPr lang="vi-VN" b="1" dirty="0" smtClean="0">
                <a:solidFill>
                  <a:schemeClr val="bg1">
                    <a:lumMod val="50000"/>
                  </a:schemeClr>
                </a:solidFill>
              </a:rPr>
              <a:t>5.1.2. </a:t>
            </a:r>
            <a:r>
              <a:rPr lang="vi-VN" b="1" dirty="0">
                <a:solidFill>
                  <a:schemeClr val="bg1">
                    <a:lumMod val="50000"/>
                  </a:schemeClr>
                </a:solidFill>
              </a:rPr>
              <a:t>Một số ứng dụng của sắp </a:t>
            </a:r>
            <a:r>
              <a:rPr lang="vi-VN" b="1" dirty="0" smtClean="0">
                <a:solidFill>
                  <a:schemeClr val="bg1">
                    <a:lumMod val="50000"/>
                  </a:schemeClr>
                </a:solidFill>
              </a:rPr>
              <a:t>xếp</a:t>
            </a:r>
            <a:endParaRPr lang="vi-VN" b="1" dirty="0">
              <a:solidFill>
                <a:schemeClr val="bg1">
                  <a:lumMod val="50000"/>
                </a:schemeClr>
              </a:solidFill>
            </a:endParaRPr>
          </a:p>
          <a:p>
            <a:pPr marL="0" indent="568325">
              <a:buNone/>
            </a:pPr>
            <a:r>
              <a:rPr lang="vi-VN" b="1" dirty="0" smtClean="0">
                <a:solidFill>
                  <a:schemeClr val="bg1">
                    <a:lumMod val="50000"/>
                  </a:schemeClr>
                </a:solidFill>
              </a:rPr>
              <a:t>5.1.3. </a:t>
            </a:r>
            <a:r>
              <a:rPr lang="vi-VN" b="1" dirty="0">
                <a:solidFill>
                  <a:schemeClr val="bg1">
                    <a:lumMod val="50000"/>
                  </a:schemeClr>
                </a:solidFill>
              </a:rPr>
              <a:t>Ý tưởng sắp xếp và phương pháp thực </a:t>
            </a:r>
            <a:r>
              <a:rPr lang="vi-VN" b="1" dirty="0" smtClean="0">
                <a:solidFill>
                  <a:schemeClr val="bg1">
                    <a:lumMod val="50000"/>
                  </a:schemeClr>
                </a:solidFill>
              </a:rPr>
              <a:t>hiện</a:t>
            </a:r>
            <a:endParaRPr lang="vi-VN" b="1" dirty="0">
              <a:solidFill>
                <a:schemeClr val="bg1">
                  <a:lumMod val="50000"/>
                </a:schemeClr>
              </a:solidFill>
            </a:endParaRPr>
          </a:p>
          <a:p>
            <a:pPr marL="0" indent="568325">
              <a:buNone/>
            </a:pPr>
            <a:r>
              <a:rPr lang="vi-VN" b="1" dirty="0" smtClean="0">
                <a:solidFill>
                  <a:srgbClr val="C00000"/>
                </a:solidFill>
                <a:effectLst>
                  <a:outerShdw blurRad="38100" dist="38100" dir="2700000" algn="tl">
                    <a:srgbClr val="000000">
                      <a:alpha val="43137"/>
                    </a:srgbClr>
                  </a:outerShdw>
                </a:effectLst>
              </a:rPr>
              <a:t>5.1.4. </a:t>
            </a:r>
            <a:r>
              <a:rPr lang="vi-VN" b="1" dirty="0">
                <a:solidFill>
                  <a:srgbClr val="C00000"/>
                </a:solidFill>
                <a:effectLst>
                  <a:outerShdw blurRad="38100" dist="38100" dir="2700000" algn="tl">
                    <a:srgbClr val="000000">
                      <a:alpha val="43137"/>
                    </a:srgbClr>
                  </a:outerShdw>
                </a:effectLst>
              </a:rPr>
              <a:t>Phân tích hiệu quả của giải thuật sắp </a:t>
            </a:r>
            <a:r>
              <a:rPr lang="vi-VN" b="1" dirty="0" smtClean="0">
                <a:solidFill>
                  <a:srgbClr val="C00000"/>
                </a:solidFill>
                <a:effectLst>
                  <a:outerShdw blurRad="38100" dist="38100" dir="2700000" algn="tl">
                    <a:srgbClr val="000000">
                      <a:alpha val="43137"/>
                    </a:srgbClr>
                  </a:outerShdw>
                </a:effectLst>
              </a:rPr>
              <a:t>xếp</a:t>
            </a:r>
          </a:p>
          <a:p>
            <a:pPr marL="0" indent="290513">
              <a:buNone/>
            </a:pPr>
            <a:r>
              <a:rPr lang="vi-VN" b="1" dirty="0" smtClean="0">
                <a:solidFill>
                  <a:schemeClr val="bg1">
                    <a:lumMod val="50000"/>
                  </a:schemeClr>
                </a:solidFill>
              </a:rPr>
              <a:t>5.2. Một số phương pháp sắp xếp đơn giản</a:t>
            </a:r>
            <a:endParaRPr lang="vi-VN" b="1" dirty="0">
              <a:solidFill>
                <a:schemeClr val="bg1">
                  <a:lumMod val="50000"/>
                </a:schemeClr>
              </a:solidFill>
            </a:endParaRPr>
          </a:p>
          <a:p>
            <a:pPr marL="0" indent="568325">
              <a:buNone/>
            </a:pPr>
            <a:r>
              <a:rPr lang="vi-VN" b="1" dirty="0" smtClean="0">
                <a:solidFill>
                  <a:schemeClr val="bg1">
                    <a:lumMod val="50000"/>
                  </a:schemeClr>
                </a:solidFill>
              </a:rPr>
              <a:t>5.2.1. Sắp </a:t>
            </a:r>
            <a:r>
              <a:rPr lang="vi-VN" b="1" dirty="0">
                <a:solidFill>
                  <a:schemeClr val="bg1">
                    <a:lumMod val="50000"/>
                  </a:schemeClr>
                </a:solidFill>
              </a:rPr>
              <a:t>xếp chọn</a:t>
            </a:r>
          </a:p>
          <a:p>
            <a:pPr marL="0" indent="568325">
              <a:buNone/>
            </a:pPr>
            <a:r>
              <a:rPr lang="vi-VN" b="1" dirty="0" smtClean="0">
                <a:solidFill>
                  <a:schemeClr val="bg1">
                    <a:lumMod val="50000"/>
                  </a:schemeClr>
                </a:solidFill>
              </a:rPr>
              <a:t>5.2.2. Sắp </a:t>
            </a:r>
            <a:r>
              <a:rPr lang="vi-VN" b="1" dirty="0">
                <a:solidFill>
                  <a:schemeClr val="bg1">
                    <a:lumMod val="50000"/>
                  </a:schemeClr>
                </a:solidFill>
              </a:rPr>
              <a:t>xếp chèn</a:t>
            </a:r>
          </a:p>
          <a:p>
            <a:pPr marL="0" indent="568325">
              <a:buNone/>
            </a:pPr>
            <a:r>
              <a:rPr lang="vi-VN" b="1" dirty="0" smtClean="0">
                <a:solidFill>
                  <a:schemeClr val="bg1">
                    <a:lumMod val="50000"/>
                  </a:schemeClr>
                </a:solidFill>
              </a:rPr>
              <a:t>5.2.3. Sắp </a:t>
            </a:r>
            <a:r>
              <a:rPr lang="vi-VN" b="1" dirty="0">
                <a:solidFill>
                  <a:schemeClr val="bg1">
                    <a:lumMod val="50000"/>
                  </a:schemeClr>
                </a:solidFill>
              </a:rPr>
              <a:t>xếp nổi bọt</a:t>
            </a:r>
          </a:p>
          <a:p>
            <a:pPr marL="0" indent="290513">
              <a:buNone/>
            </a:pPr>
            <a:r>
              <a:rPr lang="vi-VN" b="1" dirty="0" smtClean="0">
                <a:solidFill>
                  <a:schemeClr val="bg1">
                    <a:lumMod val="50000"/>
                  </a:schemeClr>
                </a:solidFill>
              </a:rPr>
              <a:t>5.3. Bài tập thực hành</a:t>
            </a:r>
            <a:endParaRPr lang="vi-VN" b="1" dirty="0">
              <a:solidFill>
                <a:schemeClr val="bg1">
                  <a:lumMod val="50000"/>
                </a:schemeClr>
              </a:solidFill>
            </a:endParaRPr>
          </a:p>
        </p:txBody>
      </p:sp>
      <p:sp>
        <p:nvSpPr>
          <p:cNvPr id="4" name="Date Placeholder 3"/>
          <p:cNvSpPr>
            <a:spLocks noGrp="1"/>
          </p:cNvSpPr>
          <p:nvPr>
            <p:ph type="dt" sz="half" idx="2"/>
          </p:nvPr>
        </p:nvSpPr>
        <p:spPr/>
        <p:txBody>
          <a:bodyPr/>
          <a:lstStyle/>
          <a:p>
            <a:r>
              <a:rPr lang="vi-VN" smtClean="0"/>
              <a:t>24-Mar-11</a:t>
            </a:r>
            <a:endParaRPr lang="en-US"/>
          </a:p>
        </p:txBody>
      </p:sp>
      <p:sp>
        <p:nvSpPr>
          <p:cNvPr id="5" name="Footer Placeholder 4"/>
          <p:cNvSpPr>
            <a:spLocks noGrp="1"/>
          </p:cNvSpPr>
          <p:nvPr>
            <p:ph type="ftr" sz="quarter" idx="3"/>
          </p:nvPr>
        </p:nvSpPr>
        <p:spPr/>
        <p:txBody>
          <a:bodyPr/>
          <a:lstStyle/>
          <a:p>
            <a:r>
              <a:rPr lang="en-US" smtClean="0"/>
              <a:t>©TS. Hà Chí Trung, Khoa CNTT -  HVKTQS</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22649493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t>5.1.4. Đánh giá giải </a:t>
            </a:r>
            <a:r>
              <a:rPr lang="vi-VN" dirty="0"/>
              <a:t>thuật sắp xếp </a:t>
            </a:r>
          </a:p>
        </p:txBody>
      </p:sp>
      <p:sp>
        <p:nvSpPr>
          <p:cNvPr id="3" name="Content Placeholder 2"/>
          <p:cNvSpPr>
            <a:spLocks noGrp="1"/>
          </p:cNvSpPr>
          <p:nvPr>
            <p:ph sz="quarter" idx="1"/>
          </p:nvPr>
        </p:nvSpPr>
        <p:spPr/>
        <p:txBody>
          <a:bodyPr>
            <a:normAutofit/>
          </a:bodyPr>
          <a:lstStyle/>
          <a:p>
            <a:r>
              <a:rPr lang="vi-VN" b="1" dirty="0">
                <a:solidFill>
                  <a:srgbClr val="C00000"/>
                </a:solidFill>
                <a:effectLst>
                  <a:outerShdw blurRad="38100" dist="38100" dir="2700000" algn="tl">
                    <a:srgbClr val="000000">
                      <a:alpha val="43137"/>
                    </a:srgbClr>
                  </a:outerShdw>
                </a:effectLst>
              </a:rPr>
              <a:t>Sự hiệu quả:</a:t>
            </a:r>
          </a:p>
          <a:p>
            <a:pPr lvl="1"/>
            <a:r>
              <a:rPr lang="vi-VN" dirty="0"/>
              <a:t>Với trường hợp tồi nhất của giải thuật, độ phức tạp là thế nào?</a:t>
            </a:r>
          </a:p>
          <a:p>
            <a:pPr lvl="1"/>
            <a:r>
              <a:rPr lang="vi-VN" dirty="0"/>
              <a:t>Trong trường hợp trung bình có tốt hơn trường hợp tồi nhất không?</a:t>
            </a:r>
          </a:p>
          <a:p>
            <a:r>
              <a:rPr lang="vi-VN" b="1" dirty="0">
                <a:solidFill>
                  <a:srgbClr val="C00000"/>
                </a:solidFill>
                <a:effectLst>
                  <a:outerShdw blurRad="38100" dist="38100" dir="2700000" algn="tl">
                    <a:srgbClr val="000000">
                      <a:alpha val="43137"/>
                    </a:srgbClr>
                  </a:outerShdw>
                </a:effectLst>
              </a:rPr>
              <a:t>Yêu cầu của dữ liệu là gì?</a:t>
            </a:r>
          </a:p>
          <a:p>
            <a:pPr lvl="1"/>
            <a:r>
              <a:rPr lang="vi-VN" dirty="0"/>
              <a:t>Có thể truy xuất ngẫu nhiên được không? </a:t>
            </a:r>
          </a:p>
          <a:p>
            <a:pPr lvl="1"/>
            <a:r>
              <a:rPr lang="vi-VN" dirty="0"/>
              <a:t>Có cần thêm thao tác nào </a:t>
            </a:r>
            <a:r>
              <a:rPr lang="vi-VN" dirty="0" smtClean="0"/>
              <a:t>khác ngoài phép “so </a:t>
            </a:r>
            <a:r>
              <a:rPr lang="vi-VN" dirty="0"/>
              <a:t>sánh” và “tráo đổi”?</a:t>
            </a:r>
          </a:p>
          <a:p>
            <a:r>
              <a:rPr lang="vi-VN" b="1" dirty="0">
                <a:solidFill>
                  <a:srgbClr val="C00000"/>
                </a:solidFill>
                <a:effectLst>
                  <a:outerShdw blurRad="38100" dist="38100" dir="2700000" algn="tl">
                    <a:srgbClr val="000000">
                      <a:alpha val="43137"/>
                    </a:srgbClr>
                  </a:outerShdw>
                </a:effectLst>
              </a:rPr>
              <a:t>Không gian bộ nhớ sử dụng:</a:t>
            </a:r>
          </a:p>
          <a:p>
            <a:pPr lvl="1"/>
            <a:r>
              <a:rPr lang="vi-VN" dirty="0" smtClean="0"/>
              <a:t>Thuật </a:t>
            </a:r>
            <a:r>
              <a:rPr lang="vi-VN" dirty="0"/>
              <a:t>toán có cần thêm không gian phụ nào nào không?</a:t>
            </a:r>
          </a:p>
          <a:p>
            <a:endParaRPr lang="vi-VN" dirty="0"/>
          </a:p>
        </p:txBody>
      </p:sp>
      <p:sp>
        <p:nvSpPr>
          <p:cNvPr id="4" name="Date Placeholder 3"/>
          <p:cNvSpPr>
            <a:spLocks noGrp="1"/>
          </p:cNvSpPr>
          <p:nvPr>
            <p:ph type="dt" sz="half" idx="2"/>
          </p:nvPr>
        </p:nvSpPr>
        <p:spPr/>
        <p:txBody>
          <a:bodyPr/>
          <a:lstStyle/>
          <a:p>
            <a:r>
              <a:rPr lang="vi-VN" smtClean="0"/>
              <a:t>24-Mar-11</a:t>
            </a:r>
            <a:endParaRPr lang="en-US"/>
          </a:p>
        </p:txBody>
      </p:sp>
      <p:sp>
        <p:nvSpPr>
          <p:cNvPr id="5" name="Footer Placeholder 4"/>
          <p:cNvSpPr>
            <a:spLocks noGrp="1"/>
          </p:cNvSpPr>
          <p:nvPr>
            <p:ph type="ftr" sz="quarter" idx="3"/>
          </p:nvPr>
        </p:nvSpPr>
        <p:spPr/>
        <p:txBody>
          <a:bodyPr/>
          <a:lstStyle/>
          <a:p>
            <a:r>
              <a:rPr lang="en-US" smtClean="0"/>
              <a:t>©TS. Hà Chí Trung, Khoa CNTT -  HVKTQS</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416318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5.1.4. </a:t>
            </a:r>
            <a:r>
              <a:rPr lang="vi-VN" dirty="0"/>
              <a:t>Đánh giá giải thuật sắp xếp </a:t>
            </a:r>
          </a:p>
        </p:txBody>
      </p:sp>
      <p:sp>
        <p:nvSpPr>
          <p:cNvPr id="3" name="Content Placeholder 2"/>
          <p:cNvSpPr>
            <a:spLocks noGrp="1"/>
          </p:cNvSpPr>
          <p:nvPr>
            <p:ph sz="quarter" idx="1"/>
          </p:nvPr>
        </p:nvSpPr>
        <p:spPr/>
        <p:txBody>
          <a:bodyPr/>
          <a:lstStyle/>
          <a:p>
            <a:r>
              <a:rPr lang="vi-VN" b="1" dirty="0">
                <a:solidFill>
                  <a:srgbClr val="C00000"/>
                </a:solidFill>
                <a:effectLst>
                  <a:outerShdw blurRad="38100" dist="38100" dir="2700000" algn="tl">
                    <a:srgbClr val="000000">
                      <a:alpha val="43137"/>
                    </a:srgbClr>
                  </a:outerShdw>
                </a:effectLst>
              </a:rPr>
              <a:t>Tính ổn định:</a:t>
            </a:r>
          </a:p>
          <a:p>
            <a:pPr lvl="1"/>
            <a:r>
              <a:rPr lang="vi-VN" dirty="0"/>
              <a:t>Thuật toán có tính ổn định không?</a:t>
            </a:r>
          </a:p>
          <a:p>
            <a:r>
              <a:rPr lang="vi-VN" b="1" dirty="0">
                <a:solidFill>
                  <a:srgbClr val="C00000"/>
                </a:solidFill>
                <a:effectLst>
                  <a:outerShdw blurRad="38100" dist="38100" dir="2700000" algn="tl">
                    <a:srgbClr val="000000">
                      <a:alpha val="43137"/>
                    </a:srgbClr>
                  </a:outerShdw>
                </a:effectLst>
              </a:rPr>
              <a:t>Sự hiệu quả, nếu dãy đã gần sắp:</a:t>
            </a:r>
          </a:p>
          <a:p>
            <a:pPr lvl="1"/>
            <a:r>
              <a:rPr lang="vi-VN" dirty="0"/>
              <a:t>Thuật toán có hiệu quả hơn nếu như dãy đã cho gần được sắp? (nhiều phần tử đã đúng thứ tự, chỉ có một số chưa đúng thứ tự)</a:t>
            </a:r>
          </a:p>
          <a:p>
            <a:endParaRPr lang="vi-VN" dirty="0"/>
          </a:p>
        </p:txBody>
      </p:sp>
      <p:sp>
        <p:nvSpPr>
          <p:cNvPr id="4" name="Date Placeholder 3"/>
          <p:cNvSpPr>
            <a:spLocks noGrp="1"/>
          </p:cNvSpPr>
          <p:nvPr>
            <p:ph type="dt" sz="half" idx="2"/>
          </p:nvPr>
        </p:nvSpPr>
        <p:spPr/>
        <p:txBody>
          <a:bodyPr/>
          <a:lstStyle/>
          <a:p>
            <a:r>
              <a:rPr lang="vi-VN" smtClean="0"/>
              <a:t>24-Mar-11</a:t>
            </a:r>
            <a:endParaRPr lang="en-US"/>
          </a:p>
        </p:txBody>
      </p:sp>
      <p:sp>
        <p:nvSpPr>
          <p:cNvPr id="5" name="Footer Placeholder 4"/>
          <p:cNvSpPr>
            <a:spLocks noGrp="1"/>
          </p:cNvSpPr>
          <p:nvPr>
            <p:ph type="ftr" sz="quarter" idx="3"/>
          </p:nvPr>
        </p:nvSpPr>
        <p:spPr/>
        <p:txBody>
          <a:bodyPr/>
          <a:lstStyle/>
          <a:p>
            <a:r>
              <a:rPr lang="en-US" smtClean="0"/>
              <a:t>©TS. Hà Chí Trung, Khoa CNTT -  HVKTQS</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249010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Lecture 05 – Basic Sorting Algorithms</a:t>
            </a:r>
            <a:endParaRPr lang="vi-VN" dirty="0"/>
          </a:p>
        </p:txBody>
      </p:sp>
      <p:sp>
        <p:nvSpPr>
          <p:cNvPr id="3" name="Content Placeholder 2"/>
          <p:cNvSpPr>
            <a:spLocks noGrp="1"/>
          </p:cNvSpPr>
          <p:nvPr>
            <p:ph sz="quarter" idx="1"/>
          </p:nvPr>
        </p:nvSpPr>
        <p:spPr/>
        <p:txBody>
          <a:bodyPr>
            <a:normAutofit/>
          </a:bodyPr>
          <a:lstStyle/>
          <a:p>
            <a:pPr marL="0" indent="290513">
              <a:buNone/>
            </a:pPr>
            <a:r>
              <a:rPr lang="vi-VN" b="1" dirty="0" smtClean="0">
                <a:solidFill>
                  <a:schemeClr val="bg1">
                    <a:lumMod val="50000"/>
                  </a:schemeClr>
                </a:solidFill>
              </a:rPr>
              <a:t>5.1. Khái niệm và vai trò của sắp xếp</a:t>
            </a:r>
          </a:p>
          <a:p>
            <a:pPr marL="0" indent="568325">
              <a:buNone/>
            </a:pPr>
            <a:r>
              <a:rPr lang="vi-VN" b="1" dirty="0">
                <a:solidFill>
                  <a:schemeClr val="bg1">
                    <a:lumMod val="50000"/>
                  </a:schemeClr>
                </a:solidFill>
              </a:rPr>
              <a:t>5.1.1. </a:t>
            </a:r>
            <a:r>
              <a:rPr lang="vi-VN" b="1" dirty="0" smtClean="0">
                <a:solidFill>
                  <a:schemeClr val="bg1">
                    <a:lumMod val="50000"/>
                  </a:schemeClr>
                </a:solidFill>
              </a:rPr>
              <a:t>Sắp xếp và vai trò của sắp xếp</a:t>
            </a:r>
            <a:endParaRPr lang="vi-VN" b="1" dirty="0">
              <a:solidFill>
                <a:schemeClr val="bg1">
                  <a:lumMod val="50000"/>
                </a:schemeClr>
              </a:solidFill>
            </a:endParaRPr>
          </a:p>
          <a:p>
            <a:pPr marL="0" indent="568325">
              <a:buNone/>
            </a:pPr>
            <a:r>
              <a:rPr lang="vi-VN" b="1" dirty="0" smtClean="0">
                <a:solidFill>
                  <a:schemeClr val="bg1">
                    <a:lumMod val="50000"/>
                  </a:schemeClr>
                </a:solidFill>
              </a:rPr>
              <a:t>5.1.2. </a:t>
            </a:r>
            <a:r>
              <a:rPr lang="vi-VN" b="1" dirty="0">
                <a:solidFill>
                  <a:schemeClr val="bg1">
                    <a:lumMod val="50000"/>
                  </a:schemeClr>
                </a:solidFill>
              </a:rPr>
              <a:t>Một số ứng dụng của sắp </a:t>
            </a:r>
            <a:r>
              <a:rPr lang="vi-VN" b="1" dirty="0" smtClean="0">
                <a:solidFill>
                  <a:schemeClr val="bg1">
                    <a:lumMod val="50000"/>
                  </a:schemeClr>
                </a:solidFill>
              </a:rPr>
              <a:t>xếp</a:t>
            </a:r>
            <a:endParaRPr lang="vi-VN" b="1" dirty="0">
              <a:solidFill>
                <a:schemeClr val="bg1">
                  <a:lumMod val="50000"/>
                </a:schemeClr>
              </a:solidFill>
            </a:endParaRPr>
          </a:p>
          <a:p>
            <a:pPr marL="0" indent="568325">
              <a:buNone/>
            </a:pPr>
            <a:r>
              <a:rPr lang="vi-VN" b="1" dirty="0" smtClean="0">
                <a:solidFill>
                  <a:schemeClr val="bg1">
                    <a:lumMod val="50000"/>
                  </a:schemeClr>
                </a:solidFill>
              </a:rPr>
              <a:t>5.1.3. </a:t>
            </a:r>
            <a:r>
              <a:rPr lang="vi-VN" b="1" dirty="0">
                <a:solidFill>
                  <a:schemeClr val="bg1">
                    <a:lumMod val="50000"/>
                  </a:schemeClr>
                </a:solidFill>
              </a:rPr>
              <a:t>Ý tưởng sắp xếp và phương pháp thực </a:t>
            </a:r>
            <a:r>
              <a:rPr lang="vi-VN" b="1" dirty="0" smtClean="0">
                <a:solidFill>
                  <a:schemeClr val="bg1">
                    <a:lumMod val="50000"/>
                  </a:schemeClr>
                </a:solidFill>
              </a:rPr>
              <a:t>hiện</a:t>
            </a:r>
            <a:endParaRPr lang="vi-VN" b="1" dirty="0">
              <a:solidFill>
                <a:schemeClr val="bg1">
                  <a:lumMod val="50000"/>
                </a:schemeClr>
              </a:solidFill>
            </a:endParaRPr>
          </a:p>
          <a:p>
            <a:pPr marL="0" indent="568325">
              <a:buNone/>
            </a:pPr>
            <a:r>
              <a:rPr lang="vi-VN" b="1" dirty="0" smtClean="0">
                <a:solidFill>
                  <a:schemeClr val="bg1">
                    <a:lumMod val="50000"/>
                  </a:schemeClr>
                </a:solidFill>
              </a:rPr>
              <a:t>5.1.4. </a:t>
            </a:r>
            <a:r>
              <a:rPr lang="vi-VN" b="1" dirty="0">
                <a:solidFill>
                  <a:schemeClr val="bg1">
                    <a:lumMod val="50000"/>
                  </a:schemeClr>
                </a:solidFill>
              </a:rPr>
              <a:t>Phân tích hiệu quả của giải thuật sắp </a:t>
            </a:r>
            <a:r>
              <a:rPr lang="vi-VN" b="1" dirty="0" smtClean="0">
                <a:solidFill>
                  <a:schemeClr val="bg1">
                    <a:lumMod val="50000"/>
                  </a:schemeClr>
                </a:solidFill>
              </a:rPr>
              <a:t>xếp</a:t>
            </a:r>
          </a:p>
          <a:p>
            <a:pPr marL="0" indent="290513">
              <a:buNone/>
            </a:pPr>
            <a:r>
              <a:rPr lang="vi-VN" b="1" dirty="0" smtClean="0">
                <a:solidFill>
                  <a:srgbClr val="C00000"/>
                </a:solidFill>
                <a:effectLst>
                  <a:outerShdw blurRad="38100" dist="38100" dir="2700000" algn="tl">
                    <a:srgbClr val="000000">
                      <a:alpha val="43137"/>
                    </a:srgbClr>
                  </a:outerShdw>
                </a:effectLst>
              </a:rPr>
              <a:t>5.2. Một số phương pháp sắp xếp đơn giản</a:t>
            </a:r>
            <a:endParaRPr lang="vi-VN" b="1" dirty="0">
              <a:solidFill>
                <a:srgbClr val="C00000"/>
              </a:solidFill>
              <a:effectLst>
                <a:outerShdw blurRad="38100" dist="38100" dir="2700000" algn="tl">
                  <a:srgbClr val="000000">
                    <a:alpha val="43137"/>
                  </a:srgbClr>
                </a:outerShdw>
              </a:effectLst>
            </a:endParaRPr>
          </a:p>
          <a:p>
            <a:pPr marL="0" indent="568325">
              <a:buNone/>
            </a:pPr>
            <a:r>
              <a:rPr lang="vi-VN" b="1" dirty="0" smtClean="0">
                <a:solidFill>
                  <a:srgbClr val="C00000"/>
                </a:solidFill>
                <a:effectLst>
                  <a:outerShdw blurRad="38100" dist="38100" dir="2700000" algn="tl">
                    <a:srgbClr val="000000">
                      <a:alpha val="43137"/>
                    </a:srgbClr>
                  </a:outerShdw>
                </a:effectLst>
              </a:rPr>
              <a:t>5.2.1. Sắp </a:t>
            </a:r>
            <a:r>
              <a:rPr lang="vi-VN" b="1" dirty="0">
                <a:solidFill>
                  <a:srgbClr val="C00000"/>
                </a:solidFill>
                <a:effectLst>
                  <a:outerShdw blurRad="38100" dist="38100" dir="2700000" algn="tl">
                    <a:srgbClr val="000000">
                      <a:alpha val="43137"/>
                    </a:srgbClr>
                  </a:outerShdw>
                </a:effectLst>
              </a:rPr>
              <a:t>xếp chọn</a:t>
            </a:r>
          </a:p>
          <a:p>
            <a:pPr marL="0" indent="568325">
              <a:buNone/>
            </a:pPr>
            <a:r>
              <a:rPr lang="vi-VN" b="1" dirty="0" smtClean="0">
                <a:solidFill>
                  <a:schemeClr val="bg1">
                    <a:lumMod val="50000"/>
                  </a:schemeClr>
                </a:solidFill>
              </a:rPr>
              <a:t>5.2.2. Sắp </a:t>
            </a:r>
            <a:r>
              <a:rPr lang="vi-VN" b="1" dirty="0">
                <a:solidFill>
                  <a:schemeClr val="bg1">
                    <a:lumMod val="50000"/>
                  </a:schemeClr>
                </a:solidFill>
              </a:rPr>
              <a:t>xếp chèn</a:t>
            </a:r>
          </a:p>
          <a:p>
            <a:pPr marL="0" indent="568325">
              <a:buNone/>
            </a:pPr>
            <a:r>
              <a:rPr lang="vi-VN" b="1" dirty="0" smtClean="0">
                <a:solidFill>
                  <a:schemeClr val="bg1">
                    <a:lumMod val="50000"/>
                  </a:schemeClr>
                </a:solidFill>
              </a:rPr>
              <a:t>5.2.3. Sắp </a:t>
            </a:r>
            <a:r>
              <a:rPr lang="vi-VN" b="1" dirty="0">
                <a:solidFill>
                  <a:schemeClr val="bg1">
                    <a:lumMod val="50000"/>
                  </a:schemeClr>
                </a:solidFill>
              </a:rPr>
              <a:t>xếp nổi bọt</a:t>
            </a:r>
          </a:p>
          <a:p>
            <a:pPr marL="0" indent="290513">
              <a:buNone/>
            </a:pPr>
            <a:r>
              <a:rPr lang="vi-VN" b="1" dirty="0" smtClean="0">
                <a:solidFill>
                  <a:schemeClr val="bg1">
                    <a:lumMod val="50000"/>
                  </a:schemeClr>
                </a:solidFill>
              </a:rPr>
              <a:t>5.3. Bài tập thực hành</a:t>
            </a:r>
            <a:endParaRPr lang="vi-VN" b="1" dirty="0">
              <a:solidFill>
                <a:schemeClr val="bg1">
                  <a:lumMod val="50000"/>
                </a:schemeClr>
              </a:solidFill>
            </a:endParaRPr>
          </a:p>
        </p:txBody>
      </p:sp>
      <p:sp>
        <p:nvSpPr>
          <p:cNvPr id="4" name="Date Placeholder 3"/>
          <p:cNvSpPr>
            <a:spLocks noGrp="1"/>
          </p:cNvSpPr>
          <p:nvPr>
            <p:ph type="dt" sz="half" idx="2"/>
          </p:nvPr>
        </p:nvSpPr>
        <p:spPr/>
        <p:txBody>
          <a:bodyPr/>
          <a:lstStyle/>
          <a:p>
            <a:r>
              <a:rPr lang="vi-VN" smtClean="0"/>
              <a:t>24-Mar-11</a:t>
            </a:r>
            <a:endParaRPr lang="en-US"/>
          </a:p>
        </p:txBody>
      </p:sp>
      <p:sp>
        <p:nvSpPr>
          <p:cNvPr id="5" name="Footer Placeholder 4"/>
          <p:cNvSpPr>
            <a:spLocks noGrp="1"/>
          </p:cNvSpPr>
          <p:nvPr>
            <p:ph type="ftr" sz="quarter" idx="3"/>
          </p:nvPr>
        </p:nvSpPr>
        <p:spPr/>
        <p:txBody>
          <a:bodyPr/>
          <a:lstStyle/>
          <a:p>
            <a:r>
              <a:rPr lang="en-US" smtClean="0"/>
              <a:t>©TS. Hà Chí Trung, Khoa CNTT -  HVKTQS</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22649493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5.2.1. Sắp xếp chọn</a:t>
            </a:r>
          </a:p>
        </p:txBody>
      </p:sp>
      <p:sp>
        <p:nvSpPr>
          <p:cNvPr id="3" name="Content Placeholder 2"/>
          <p:cNvSpPr>
            <a:spLocks noGrp="1"/>
          </p:cNvSpPr>
          <p:nvPr>
            <p:ph sz="quarter" idx="1"/>
          </p:nvPr>
        </p:nvSpPr>
        <p:spPr/>
        <p:txBody>
          <a:bodyPr>
            <a:normAutofit/>
          </a:bodyPr>
          <a:lstStyle/>
          <a:p>
            <a:r>
              <a:rPr lang="vi-VN" dirty="0"/>
              <a:t>Phương pháp sắp xếp chọn - </a:t>
            </a:r>
            <a:r>
              <a:rPr lang="vi-VN" b="1" dirty="0">
                <a:solidFill>
                  <a:srgbClr val="C00000"/>
                </a:solidFill>
                <a:effectLst>
                  <a:outerShdw blurRad="38100" dist="38100" dir="2700000" algn="tl">
                    <a:srgbClr val="000000">
                      <a:alpha val="43137"/>
                    </a:srgbClr>
                  </a:outerShdw>
                </a:effectLst>
              </a:rPr>
              <a:t>Selection Sort </a:t>
            </a:r>
          </a:p>
          <a:p>
            <a:pPr lvl="1"/>
            <a:r>
              <a:rPr lang="vi-VN" dirty="0"/>
              <a:t>Đây cũng là phương pháp sắp xếp đơn giản.</a:t>
            </a:r>
          </a:p>
          <a:p>
            <a:pPr lvl="1"/>
            <a:r>
              <a:rPr lang="vi-VN" dirty="0"/>
              <a:t>Tại mỗi bước, chọn phần tử lớn nhất (nhỏ nhất) trong số phần tử chưa sắp và đưa về đúng vị trí.</a:t>
            </a:r>
          </a:p>
          <a:p>
            <a:r>
              <a:rPr lang="vi-VN" b="1" dirty="0">
                <a:solidFill>
                  <a:srgbClr val="C00000"/>
                </a:solidFill>
                <a:effectLst>
                  <a:outerShdw blurRad="38100" dist="38100" dir="2700000" algn="tl">
                    <a:srgbClr val="000000">
                      <a:alpha val="43137"/>
                    </a:srgbClr>
                  </a:outerShdw>
                </a:effectLst>
              </a:rPr>
              <a:t>Ý tưởng: </a:t>
            </a:r>
            <a:r>
              <a:rPr lang="vi-VN" dirty="0"/>
              <a:t>(với sắp xếp tăng dần)</a:t>
            </a:r>
          </a:p>
          <a:p>
            <a:pPr lvl="1"/>
            <a:r>
              <a:rPr lang="vi-VN" dirty="0"/>
              <a:t>Bước 1: Tìm phần tử nhỏ nhất trong dãy và đưa nó về vị trí đầu tiên của dãy.</a:t>
            </a:r>
          </a:p>
          <a:p>
            <a:pPr lvl="1"/>
            <a:r>
              <a:rPr lang="vi-VN" dirty="0"/>
              <a:t>Bước 2: Tìm phần tử nhỏ thứ hai và đưa nó về vị trí thứ 2 trong dãy.</a:t>
            </a:r>
          </a:p>
          <a:p>
            <a:pPr lvl="1"/>
            <a:r>
              <a:rPr lang="vi-VN" dirty="0"/>
              <a:t>Bước tiếp: Lặp lại quá trình trên cho đến khi tất các phần tử đã sắp đúng thứ tự.</a:t>
            </a:r>
          </a:p>
          <a:p>
            <a:endParaRPr lang="vi-VN" dirty="0"/>
          </a:p>
        </p:txBody>
      </p:sp>
      <p:sp>
        <p:nvSpPr>
          <p:cNvPr id="4" name="Date Placeholder 3"/>
          <p:cNvSpPr>
            <a:spLocks noGrp="1"/>
          </p:cNvSpPr>
          <p:nvPr>
            <p:ph type="dt" sz="half" idx="2"/>
          </p:nvPr>
        </p:nvSpPr>
        <p:spPr/>
        <p:txBody>
          <a:bodyPr/>
          <a:lstStyle/>
          <a:p>
            <a:r>
              <a:rPr lang="vi-VN" smtClean="0"/>
              <a:t>24-Mar-11</a:t>
            </a:r>
            <a:endParaRPr lang="en-US"/>
          </a:p>
        </p:txBody>
      </p:sp>
      <p:sp>
        <p:nvSpPr>
          <p:cNvPr id="5" name="Footer Placeholder 4"/>
          <p:cNvSpPr>
            <a:spLocks noGrp="1"/>
          </p:cNvSpPr>
          <p:nvPr>
            <p:ph type="ftr" sz="quarter" idx="3"/>
          </p:nvPr>
        </p:nvSpPr>
        <p:spPr/>
        <p:txBody>
          <a:bodyPr/>
          <a:lstStyle/>
          <a:p>
            <a:r>
              <a:rPr lang="en-US" smtClean="0"/>
              <a:t>©TS. Hà Chí Trung, Khoa CNTT -  HVKTQS</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4290506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Lecture 05 – Basic Sorting Algorithms</a:t>
            </a:r>
            <a:endParaRPr lang="vi-VN" dirty="0"/>
          </a:p>
        </p:txBody>
      </p:sp>
      <p:sp>
        <p:nvSpPr>
          <p:cNvPr id="3" name="Content Placeholder 2"/>
          <p:cNvSpPr>
            <a:spLocks noGrp="1"/>
          </p:cNvSpPr>
          <p:nvPr>
            <p:ph sz="quarter" idx="1"/>
          </p:nvPr>
        </p:nvSpPr>
        <p:spPr/>
        <p:txBody>
          <a:bodyPr>
            <a:normAutofit/>
          </a:bodyPr>
          <a:lstStyle/>
          <a:p>
            <a:pPr marL="0" indent="290513">
              <a:buNone/>
            </a:pPr>
            <a:r>
              <a:rPr lang="vi-VN" b="1" dirty="0" smtClean="0"/>
              <a:t>5.1. Khái niệm và vai trò của sắp xếp</a:t>
            </a:r>
          </a:p>
          <a:p>
            <a:pPr marL="0" indent="568325">
              <a:buNone/>
            </a:pPr>
            <a:r>
              <a:rPr lang="vi-VN" b="1" dirty="0"/>
              <a:t>5.1.1. </a:t>
            </a:r>
            <a:r>
              <a:rPr lang="vi-VN" b="1" dirty="0" smtClean="0"/>
              <a:t>Sắp xếp và vai trò của sắp xếp</a:t>
            </a:r>
            <a:endParaRPr lang="vi-VN" b="1" dirty="0"/>
          </a:p>
          <a:p>
            <a:pPr marL="0" indent="568325">
              <a:buNone/>
            </a:pPr>
            <a:r>
              <a:rPr lang="vi-VN" b="1" dirty="0" smtClean="0"/>
              <a:t>5.1.2. </a:t>
            </a:r>
            <a:r>
              <a:rPr lang="vi-VN" b="1" dirty="0"/>
              <a:t>Một số ứng dụng của sắp </a:t>
            </a:r>
            <a:r>
              <a:rPr lang="vi-VN" b="1" dirty="0" smtClean="0"/>
              <a:t>xếp</a:t>
            </a:r>
            <a:endParaRPr lang="vi-VN" b="1" dirty="0"/>
          </a:p>
          <a:p>
            <a:pPr marL="0" indent="568325">
              <a:buNone/>
            </a:pPr>
            <a:r>
              <a:rPr lang="vi-VN" b="1" dirty="0" smtClean="0"/>
              <a:t>5.1.3. </a:t>
            </a:r>
            <a:r>
              <a:rPr lang="vi-VN" b="1" dirty="0"/>
              <a:t>Ý tưởng sắp xếp và phương pháp thực </a:t>
            </a:r>
            <a:r>
              <a:rPr lang="vi-VN" b="1" dirty="0" smtClean="0"/>
              <a:t>hiện</a:t>
            </a:r>
            <a:endParaRPr lang="vi-VN" b="1" dirty="0"/>
          </a:p>
          <a:p>
            <a:pPr marL="0" indent="568325">
              <a:buNone/>
            </a:pPr>
            <a:r>
              <a:rPr lang="vi-VN" b="1" dirty="0" smtClean="0"/>
              <a:t>5.1.4. </a:t>
            </a:r>
            <a:r>
              <a:rPr lang="vi-VN" b="1" dirty="0"/>
              <a:t>Phân tích hiệu quả của giải thuật sắp </a:t>
            </a:r>
            <a:r>
              <a:rPr lang="vi-VN" b="1" dirty="0" smtClean="0"/>
              <a:t>xếp</a:t>
            </a:r>
          </a:p>
          <a:p>
            <a:pPr marL="0" indent="290513">
              <a:buNone/>
            </a:pPr>
            <a:r>
              <a:rPr lang="vi-VN" b="1" dirty="0" smtClean="0"/>
              <a:t>5.2. Một số phương pháp sắp xếp đơn giản</a:t>
            </a:r>
            <a:endParaRPr lang="vi-VN" b="1" dirty="0"/>
          </a:p>
          <a:p>
            <a:pPr marL="0" indent="568325">
              <a:buNone/>
            </a:pPr>
            <a:r>
              <a:rPr lang="vi-VN" b="1" dirty="0" smtClean="0"/>
              <a:t>5.2.1. Sắp </a:t>
            </a:r>
            <a:r>
              <a:rPr lang="vi-VN" b="1" dirty="0"/>
              <a:t>xếp chọn</a:t>
            </a:r>
          </a:p>
          <a:p>
            <a:pPr marL="0" indent="568325">
              <a:buNone/>
            </a:pPr>
            <a:r>
              <a:rPr lang="vi-VN" b="1" dirty="0" smtClean="0"/>
              <a:t>5.2.2. Sắp </a:t>
            </a:r>
            <a:r>
              <a:rPr lang="vi-VN" b="1" dirty="0"/>
              <a:t>xếp chèn</a:t>
            </a:r>
          </a:p>
          <a:p>
            <a:pPr marL="0" indent="568325">
              <a:buNone/>
            </a:pPr>
            <a:r>
              <a:rPr lang="vi-VN" b="1" dirty="0" smtClean="0"/>
              <a:t>5.2.3. Sắp </a:t>
            </a:r>
            <a:r>
              <a:rPr lang="vi-VN" b="1" dirty="0"/>
              <a:t>xếp nổi bọt</a:t>
            </a:r>
          </a:p>
          <a:p>
            <a:pPr marL="0" indent="290513">
              <a:buNone/>
            </a:pPr>
            <a:r>
              <a:rPr lang="vi-VN" b="1" dirty="0" smtClean="0"/>
              <a:t>5.3. Bài tập thực hành</a:t>
            </a:r>
            <a:endParaRPr lang="vi-VN" b="1" dirty="0"/>
          </a:p>
        </p:txBody>
      </p:sp>
      <p:sp>
        <p:nvSpPr>
          <p:cNvPr id="4" name="Date Placeholder 3"/>
          <p:cNvSpPr>
            <a:spLocks noGrp="1"/>
          </p:cNvSpPr>
          <p:nvPr>
            <p:ph type="dt" sz="half" idx="2"/>
          </p:nvPr>
        </p:nvSpPr>
        <p:spPr/>
        <p:txBody>
          <a:bodyPr/>
          <a:lstStyle/>
          <a:p>
            <a:r>
              <a:rPr lang="vi-VN" smtClean="0"/>
              <a:t>24-Mar-11</a:t>
            </a:r>
            <a:endParaRPr lang="en-US"/>
          </a:p>
        </p:txBody>
      </p:sp>
      <p:sp>
        <p:nvSpPr>
          <p:cNvPr id="5" name="Footer Placeholder 4"/>
          <p:cNvSpPr>
            <a:spLocks noGrp="1"/>
          </p:cNvSpPr>
          <p:nvPr>
            <p:ph type="ftr" sz="quarter" idx="3"/>
          </p:nvPr>
        </p:nvSpPr>
        <p:spPr/>
        <p:txBody>
          <a:bodyPr/>
          <a:lstStyle/>
          <a:p>
            <a:r>
              <a:rPr lang="en-US" smtClean="0"/>
              <a:t>©TS. Hà Chí Trung, Khoa CNTT -  HVKTQS</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36824487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5.2.1. Sắp xếp </a:t>
            </a:r>
            <a:r>
              <a:rPr lang="vi-VN" dirty="0" smtClean="0"/>
              <a:t>chọn</a:t>
            </a:r>
            <a:endParaRPr lang="vi-VN" dirty="0"/>
          </a:p>
        </p:txBody>
      </p:sp>
      <p:sp>
        <p:nvSpPr>
          <p:cNvPr id="46" name="Oval 3"/>
          <p:cNvSpPr>
            <a:spLocks noChangeArrowheads="1"/>
          </p:cNvSpPr>
          <p:nvPr/>
        </p:nvSpPr>
        <p:spPr bwMode="auto">
          <a:xfrm>
            <a:off x="1742353"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2</a:t>
            </a:r>
          </a:p>
        </p:txBody>
      </p:sp>
      <p:sp>
        <p:nvSpPr>
          <p:cNvPr id="47" name="Oval 4"/>
          <p:cNvSpPr>
            <a:spLocks noChangeArrowheads="1"/>
          </p:cNvSpPr>
          <p:nvPr/>
        </p:nvSpPr>
        <p:spPr bwMode="auto">
          <a:xfrm>
            <a:off x="2766291"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8</a:t>
            </a:r>
          </a:p>
        </p:txBody>
      </p:sp>
      <p:sp>
        <p:nvSpPr>
          <p:cNvPr id="48" name="Oval 5"/>
          <p:cNvSpPr>
            <a:spLocks noChangeArrowheads="1"/>
          </p:cNvSpPr>
          <p:nvPr/>
        </p:nvSpPr>
        <p:spPr bwMode="auto">
          <a:xfrm>
            <a:off x="3788641"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5</a:t>
            </a:r>
          </a:p>
        </p:txBody>
      </p:sp>
      <p:sp>
        <p:nvSpPr>
          <p:cNvPr id="49" name="Oval 6"/>
          <p:cNvSpPr>
            <a:spLocks noChangeArrowheads="1"/>
          </p:cNvSpPr>
          <p:nvPr/>
        </p:nvSpPr>
        <p:spPr bwMode="auto">
          <a:xfrm>
            <a:off x="481257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a:t>
            </a:r>
          </a:p>
        </p:txBody>
      </p:sp>
      <p:sp>
        <p:nvSpPr>
          <p:cNvPr id="50" name="Oval 7"/>
          <p:cNvSpPr>
            <a:spLocks noChangeArrowheads="1"/>
          </p:cNvSpPr>
          <p:nvPr/>
        </p:nvSpPr>
        <p:spPr bwMode="auto">
          <a:xfrm>
            <a:off x="583492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6</a:t>
            </a:r>
          </a:p>
        </p:txBody>
      </p:sp>
      <p:sp>
        <p:nvSpPr>
          <p:cNvPr id="51" name="Oval 8"/>
          <p:cNvSpPr>
            <a:spLocks noChangeArrowheads="1"/>
          </p:cNvSpPr>
          <p:nvPr/>
        </p:nvSpPr>
        <p:spPr bwMode="auto">
          <a:xfrm>
            <a:off x="6858866"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4</a:t>
            </a:r>
          </a:p>
        </p:txBody>
      </p:sp>
      <p:sp>
        <p:nvSpPr>
          <p:cNvPr id="52" name="Oval 9"/>
          <p:cNvSpPr>
            <a:spLocks noChangeArrowheads="1"/>
          </p:cNvSpPr>
          <p:nvPr/>
        </p:nvSpPr>
        <p:spPr bwMode="auto">
          <a:xfrm>
            <a:off x="7882803"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13</a:t>
            </a:r>
          </a:p>
        </p:txBody>
      </p:sp>
      <p:sp>
        <p:nvSpPr>
          <p:cNvPr id="53" name="Oval 10"/>
          <p:cNvSpPr>
            <a:spLocks noChangeArrowheads="1"/>
          </p:cNvSpPr>
          <p:nvPr/>
        </p:nvSpPr>
        <p:spPr bwMode="auto">
          <a:xfrm>
            <a:off x="720003"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12</a:t>
            </a:r>
          </a:p>
        </p:txBody>
      </p:sp>
      <p:sp>
        <p:nvSpPr>
          <p:cNvPr id="54" name="AutoShape 11"/>
          <p:cNvSpPr>
            <a:spLocks noChangeArrowheads="1"/>
          </p:cNvSpPr>
          <p:nvPr/>
        </p:nvSpPr>
        <p:spPr bwMode="auto">
          <a:xfrm>
            <a:off x="612053" y="3571875"/>
            <a:ext cx="914400" cy="908149"/>
          </a:xfrm>
          <a:prstGeom prst="upArrowCallout">
            <a:avLst>
              <a:gd name="adj1" fmla="val 27746"/>
              <a:gd name="adj2" fmla="val 25819"/>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i="0">
                <a:latin typeface="Calibri" pitchFamily="34" charset="0"/>
                <a:cs typeface="Calibri" pitchFamily="34" charset="0"/>
              </a:rPr>
              <a:t>i</a:t>
            </a:r>
          </a:p>
        </p:txBody>
      </p:sp>
      <p:sp>
        <p:nvSpPr>
          <p:cNvPr id="55" name="AutoShape 12"/>
          <p:cNvSpPr>
            <a:spLocks noChangeArrowheads="1"/>
          </p:cNvSpPr>
          <p:nvPr/>
        </p:nvSpPr>
        <p:spPr bwMode="auto">
          <a:xfrm>
            <a:off x="505691" y="2039938"/>
            <a:ext cx="1143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i="0">
                <a:solidFill>
                  <a:srgbClr val="0000FF"/>
                </a:solidFill>
                <a:latin typeface="Calibri" pitchFamily="34" charset="0"/>
                <a:cs typeface="Calibri" pitchFamily="34" charset="0"/>
              </a:rPr>
              <a:t>min</a:t>
            </a:r>
          </a:p>
        </p:txBody>
      </p:sp>
      <p:grpSp>
        <p:nvGrpSpPr>
          <p:cNvPr id="56" name="Group 13"/>
          <p:cNvGrpSpPr>
            <a:grpSpLocks/>
          </p:cNvGrpSpPr>
          <p:nvPr/>
        </p:nvGrpSpPr>
        <p:grpSpPr bwMode="auto">
          <a:xfrm>
            <a:off x="720003" y="2287588"/>
            <a:ext cx="7893050" cy="649287"/>
            <a:chOff x="644" y="1153"/>
            <a:chExt cx="4972" cy="409"/>
          </a:xfrm>
        </p:grpSpPr>
        <p:sp>
          <p:nvSpPr>
            <p:cNvPr id="57" name="Oval 14"/>
            <p:cNvSpPr>
              <a:spLocks noChangeArrowheads="1"/>
            </p:cNvSpPr>
            <p:nvPr/>
          </p:nvSpPr>
          <p:spPr bwMode="auto">
            <a:xfrm>
              <a:off x="1288"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2</a:t>
              </a:r>
            </a:p>
          </p:txBody>
        </p:sp>
        <p:sp>
          <p:nvSpPr>
            <p:cNvPr id="58" name="Oval 15"/>
            <p:cNvSpPr>
              <a:spLocks noChangeArrowheads="1"/>
            </p:cNvSpPr>
            <p:nvPr/>
          </p:nvSpPr>
          <p:spPr bwMode="auto">
            <a:xfrm>
              <a:off x="1933"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3</a:t>
              </a:r>
            </a:p>
          </p:txBody>
        </p:sp>
        <p:sp>
          <p:nvSpPr>
            <p:cNvPr id="59" name="Oval 16"/>
            <p:cNvSpPr>
              <a:spLocks noChangeArrowheads="1"/>
            </p:cNvSpPr>
            <p:nvPr/>
          </p:nvSpPr>
          <p:spPr bwMode="auto">
            <a:xfrm>
              <a:off x="2577"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4</a:t>
              </a:r>
            </a:p>
          </p:txBody>
        </p:sp>
        <p:sp>
          <p:nvSpPr>
            <p:cNvPr id="60" name="Oval 17"/>
            <p:cNvSpPr>
              <a:spLocks noChangeArrowheads="1"/>
            </p:cNvSpPr>
            <p:nvPr/>
          </p:nvSpPr>
          <p:spPr bwMode="auto">
            <a:xfrm>
              <a:off x="3222"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5</a:t>
              </a:r>
            </a:p>
          </p:txBody>
        </p:sp>
        <p:sp>
          <p:nvSpPr>
            <p:cNvPr id="61" name="Oval 18"/>
            <p:cNvSpPr>
              <a:spLocks noChangeArrowheads="1"/>
            </p:cNvSpPr>
            <p:nvPr/>
          </p:nvSpPr>
          <p:spPr bwMode="auto">
            <a:xfrm>
              <a:off x="3866"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6</a:t>
              </a:r>
            </a:p>
          </p:txBody>
        </p:sp>
        <p:sp>
          <p:nvSpPr>
            <p:cNvPr id="62" name="Oval 19"/>
            <p:cNvSpPr>
              <a:spLocks noChangeArrowheads="1"/>
            </p:cNvSpPr>
            <p:nvPr/>
          </p:nvSpPr>
          <p:spPr bwMode="auto">
            <a:xfrm>
              <a:off x="4511"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7</a:t>
              </a:r>
            </a:p>
          </p:txBody>
        </p:sp>
        <p:sp>
          <p:nvSpPr>
            <p:cNvPr id="63" name="Oval 20"/>
            <p:cNvSpPr>
              <a:spLocks noChangeArrowheads="1"/>
            </p:cNvSpPr>
            <p:nvPr/>
          </p:nvSpPr>
          <p:spPr bwMode="auto">
            <a:xfrm>
              <a:off x="5156"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8</a:t>
              </a:r>
            </a:p>
          </p:txBody>
        </p:sp>
        <p:sp>
          <p:nvSpPr>
            <p:cNvPr id="64" name="Oval 21"/>
            <p:cNvSpPr>
              <a:spLocks noChangeArrowheads="1"/>
            </p:cNvSpPr>
            <p:nvPr/>
          </p:nvSpPr>
          <p:spPr bwMode="auto">
            <a:xfrm>
              <a:off x="644"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a:t>
              </a:r>
            </a:p>
          </p:txBody>
        </p:sp>
      </p:grpSp>
      <p:sp>
        <p:nvSpPr>
          <p:cNvPr id="65" name="Text Box 22"/>
          <p:cNvSpPr txBox="1">
            <a:spLocks noChangeArrowheads="1"/>
          </p:cNvSpPr>
          <p:nvPr/>
        </p:nvSpPr>
        <p:spPr bwMode="auto">
          <a:xfrm>
            <a:off x="1623291" y="1384300"/>
            <a:ext cx="2895600" cy="46166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dirty="0">
                <a:solidFill>
                  <a:srgbClr val="FFFF00"/>
                </a:solidFill>
                <a:latin typeface="Calibri" pitchFamily="34" charset="0"/>
                <a:cs typeface="Calibri" pitchFamily="34" charset="0"/>
              </a:rPr>
              <a:t>Find </a:t>
            </a:r>
            <a:r>
              <a:rPr lang="en-US" sz="2400" b="1" i="0" dirty="0" err="1">
                <a:solidFill>
                  <a:srgbClr val="FFFF00"/>
                </a:solidFill>
                <a:latin typeface="Calibri" pitchFamily="34" charset="0"/>
                <a:cs typeface="Calibri" pitchFamily="34" charset="0"/>
              </a:rPr>
              <a:t>MinPos</a:t>
            </a:r>
            <a:r>
              <a:rPr lang="en-US" sz="2400" b="1" i="0" dirty="0">
                <a:solidFill>
                  <a:srgbClr val="FFFF00"/>
                </a:solidFill>
                <a:latin typeface="Calibri" pitchFamily="34" charset="0"/>
                <a:cs typeface="Calibri" pitchFamily="34" charset="0"/>
              </a:rPr>
              <a:t>(1, 8)</a:t>
            </a:r>
          </a:p>
        </p:txBody>
      </p:sp>
      <p:sp>
        <p:nvSpPr>
          <p:cNvPr id="66" name="Text Box 23"/>
          <p:cNvSpPr txBox="1">
            <a:spLocks noChangeArrowheads="1"/>
          </p:cNvSpPr>
          <p:nvPr/>
        </p:nvSpPr>
        <p:spPr bwMode="auto">
          <a:xfrm>
            <a:off x="5003078" y="1379538"/>
            <a:ext cx="2992438" cy="46166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solidFill>
                  <a:srgbClr val="FFFF00"/>
                </a:solidFill>
                <a:latin typeface="Calibri" pitchFamily="34" charset="0"/>
                <a:cs typeface="Calibri" pitchFamily="34" charset="0"/>
              </a:rPr>
              <a:t>Swap(a[i], a[min])</a:t>
            </a:r>
          </a:p>
        </p:txBody>
      </p:sp>
      <p:sp>
        <p:nvSpPr>
          <p:cNvPr id="3" name="Date Placeholder 2"/>
          <p:cNvSpPr>
            <a:spLocks noGrp="1"/>
          </p:cNvSpPr>
          <p:nvPr>
            <p:ph type="dt" sz="half" idx="2"/>
          </p:nvPr>
        </p:nvSpPr>
        <p:spPr/>
        <p:txBody>
          <a:bodyPr/>
          <a:lstStyle/>
          <a:p>
            <a:r>
              <a:rPr lang="vi-VN" smtClean="0"/>
              <a:t>24-Mar-11</a:t>
            </a:r>
            <a:endParaRPr lang="en-US"/>
          </a:p>
        </p:txBody>
      </p:sp>
      <p:sp>
        <p:nvSpPr>
          <p:cNvPr id="4" name="Footer Placeholder 3"/>
          <p:cNvSpPr>
            <a:spLocks noGrp="1"/>
          </p:cNvSpPr>
          <p:nvPr>
            <p:ph type="ftr" sz="quarter" idx="3"/>
          </p:nvPr>
        </p:nvSpPr>
        <p:spPr/>
        <p:txBody>
          <a:bodyPr/>
          <a:lstStyle/>
          <a:p>
            <a:r>
              <a:rPr lang="en-US" smtClean="0"/>
              <a:t>©TS. Hà Chí Trung, Khoa CNTT -  HVKTQS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721215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linds(horizontal)">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5"/>
                                        </p:tgtEl>
                                        <p:attrNameLst>
                                          <p:attrName>style.visibility</p:attrName>
                                        </p:attrNameLst>
                                      </p:cBhvr>
                                      <p:to>
                                        <p:strVal val="visible"/>
                                      </p:to>
                                    </p:set>
                                    <p:anim calcmode="lin" valueType="num">
                                      <p:cBhvr additive="base">
                                        <p:cTn id="12" dur="500" fill="hold"/>
                                        <p:tgtEl>
                                          <p:spTgt spid="65"/>
                                        </p:tgtEl>
                                        <p:attrNameLst>
                                          <p:attrName>ppt_x</p:attrName>
                                        </p:attrNameLst>
                                      </p:cBhvr>
                                      <p:tavLst>
                                        <p:tav tm="0">
                                          <p:val>
                                            <p:strVal val="0-#ppt_w/2"/>
                                          </p:val>
                                        </p:tav>
                                        <p:tav tm="100000">
                                          <p:val>
                                            <p:strVal val="#ppt_x"/>
                                          </p:val>
                                        </p:tav>
                                      </p:tavLst>
                                    </p:anim>
                                    <p:anim calcmode="lin" valueType="num">
                                      <p:cBhvr additive="base">
                                        <p:cTn id="13" dur="500" fill="hold"/>
                                        <p:tgtEl>
                                          <p:spTgt spid="6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3" presetClass="entr" presetSubtype="10" fill="hold" grpId="0" nodeType="after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blinds(horizontal)">
                                      <p:cBhvr>
                                        <p:cTn id="17" dur="500"/>
                                        <p:tgtEl>
                                          <p:spTgt spid="55"/>
                                        </p:tgtEl>
                                      </p:cBhvr>
                                    </p:animEffect>
                                  </p:childTnLst>
                                </p:cTn>
                              </p:par>
                            </p:childTnLst>
                          </p:cTn>
                        </p:par>
                        <p:par>
                          <p:cTn id="18" fill="hold">
                            <p:stCondLst>
                              <p:cond delay="1000"/>
                            </p:stCondLst>
                            <p:childTnLst>
                              <p:par>
                                <p:cTn id="19" presetID="26" presetClass="emph" presetSubtype="0" fill="hold" grpId="0" nodeType="afterEffect">
                                  <p:stCondLst>
                                    <p:cond delay="0"/>
                                  </p:stCondLst>
                                  <p:childTnLst>
                                    <p:animEffect transition="out" filter="fade">
                                      <p:cBhvr>
                                        <p:cTn id="20" dur="2000" tmFilter="0, 0; .2, .5; .8, .5; 1, 0"/>
                                        <p:tgtEl>
                                          <p:spTgt spid="46"/>
                                        </p:tgtEl>
                                      </p:cBhvr>
                                    </p:animEffect>
                                    <p:animScale>
                                      <p:cBhvr>
                                        <p:cTn id="21" dur="1000" autoRev="1" fill="hold"/>
                                        <p:tgtEl>
                                          <p:spTgt spid="46"/>
                                        </p:tgtEl>
                                      </p:cBhvr>
                                      <p:by x="105000" y="105000"/>
                                    </p:animScale>
                                  </p:childTnLst>
                                </p:cTn>
                              </p:par>
                              <p:par>
                                <p:cTn id="22" presetID="26" presetClass="emph" presetSubtype="0" fill="hold" grpId="0" nodeType="withEffect">
                                  <p:stCondLst>
                                    <p:cond delay="0"/>
                                  </p:stCondLst>
                                  <p:childTnLst>
                                    <p:animEffect transition="out" filter="fade">
                                      <p:cBhvr>
                                        <p:cTn id="23" dur="2000" tmFilter="0, 0; .2, .5; .8, .5; 1, 0"/>
                                        <p:tgtEl>
                                          <p:spTgt spid="53"/>
                                        </p:tgtEl>
                                      </p:cBhvr>
                                    </p:animEffect>
                                    <p:animScale>
                                      <p:cBhvr>
                                        <p:cTn id="24" dur="1000" autoRev="1" fill="hold"/>
                                        <p:tgtEl>
                                          <p:spTgt spid="53"/>
                                        </p:tgtEl>
                                      </p:cBhvr>
                                      <p:by x="105000" y="105000"/>
                                    </p:animScale>
                                  </p:childTnLst>
                                </p:cTn>
                              </p:par>
                            </p:childTnLst>
                          </p:cTn>
                        </p:par>
                        <p:par>
                          <p:cTn id="25" fill="hold">
                            <p:stCondLst>
                              <p:cond delay="3000"/>
                            </p:stCondLst>
                            <p:childTnLst>
                              <p:par>
                                <p:cTn id="26" presetID="63" presetClass="path" presetSubtype="0" accel="50000" decel="50000" fill="hold" grpId="1" nodeType="afterEffect">
                                  <p:stCondLst>
                                    <p:cond delay="0"/>
                                  </p:stCondLst>
                                  <p:childTnLst>
                                    <p:animMotion origin="layout" path="M 1.94444E-6 -2.22222E-6 L 0.11024 0.00185 " pathEditMode="relative" rAng="0" ptsTypes="AA">
                                      <p:cBhvr>
                                        <p:cTn id="27" dur="2000" fill="hold"/>
                                        <p:tgtEl>
                                          <p:spTgt spid="55"/>
                                        </p:tgtEl>
                                        <p:attrNameLst>
                                          <p:attrName>ppt_x</p:attrName>
                                          <p:attrName>ppt_y</p:attrName>
                                        </p:attrNameLst>
                                      </p:cBhvr>
                                      <p:rCtr x="5503" y="93"/>
                                    </p:animMotion>
                                  </p:childTnLst>
                                </p:cTn>
                              </p:par>
                            </p:childTnLst>
                          </p:cTn>
                        </p:par>
                        <p:par>
                          <p:cTn id="28" fill="hold">
                            <p:stCondLst>
                              <p:cond delay="5000"/>
                            </p:stCondLst>
                            <p:childTnLst>
                              <p:par>
                                <p:cTn id="29" presetID="26" presetClass="emph" presetSubtype="0" fill="hold" grpId="1" nodeType="afterEffect">
                                  <p:stCondLst>
                                    <p:cond delay="0"/>
                                  </p:stCondLst>
                                  <p:childTnLst>
                                    <p:animEffect transition="out" filter="fade">
                                      <p:cBhvr>
                                        <p:cTn id="30" dur="2000" tmFilter="0, 0; .2, .5; .8, .5; 1, 0"/>
                                        <p:tgtEl>
                                          <p:spTgt spid="46"/>
                                        </p:tgtEl>
                                      </p:cBhvr>
                                    </p:animEffect>
                                    <p:animScale>
                                      <p:cBhvr>
                                        <p:cTn id="31" dur="1000" autoRev="1" fill="hold"/>
                                        <p:tgtEl>
                                          <p:spTgt spid="46"/>
                                        </p:tgtEl>
                                      </p:cBhvr>
                                      <p:by x="105000" y="105000"/>
                                    </p:animScale>
                                  </p:childTnLst>
                                </p:cTn>
                              </p:par>
                              <p:par>
                                <p:cTn id="32" presetID="26" presetClass="emph" presetSubtype="0" fill="hold" grpId="0" nodeType="withEffect">
                                  <p:stCondLst>
                                    <p:cond delay="0"/>
                                  </p:stCondLst>
                                  <p:childTnLst>
                                    <p:animEffect transition="out" filter="fade">
                                      <p:cBhvr>
                                        <p:cTn id="33" dur="2000" tmFilter="0, 0; .2, .5; .8, .5; 1, 0"/>
                                        <p:tgtEl>
                                          <p:spTgt spid="47"/>
                                        </p:tgtEl>
                                      </p:cBhvr>
                                    </p:animEffect>
                                    <p:animScale>
                                      <p:cBhvr>
                                        <p:cTn id="34" dur="1000" autoRev="1" fill="hold"/>
                                        <p:tgtEl>
                                          <p:spTgt spid="47"/>
                                        </p:tgtEl>
                                      </p:cBhvr>
                                      <p:by x="105000" y="105000"/>
                                    </p:animScale>
                                  </p:childTnLst>
                                </p:cTn>
                              </p:par>
                            </p:childTnLst>
                          </p:cTn>
                        </p:par>
                        <p:par>
                          <p:cTn id="35" fill="hold">
                            <p:stCondLst>
                              <p:cond delay="7000"/>
                            </p:stCondLst>
                            <p:childTnLst>
                              <p:par>
                                <p:cTn id="36" presetID="26" presetClass="emph" presetSubtype="0" fill="hold" grpId="0" nodeType="afterEffect">
                                  <p:stCondLst>
                                    <p:cond delay="0"/>
                                  </p:stCondLst>
                                  <p:childTnLst>
                                    <p:animEffect transition="out" filter="fade">
                                      <p:cBhvr>
                                        <p:cTn id="37" dur="2000" tmFilter="0, 0; .2, .5; .8, .5; 1, 0"/>
                                        <p:tgtEl>
                                          <p:spTgt spid="48"/>
                                        </p:tgtEl>
                                      </p:cBhvr>
                                    </p:animEffect>
                                    <p:animScale>
                                      <p:cBhvr>
                                        <p:cTn id="38" dur="1000" autoRev="1" fill="hold"/>
                                        <p:tgtEl>
                                          <p:spTgt spid="48"/>
                                        </p:tgtEl>
                                      </p:cBhvr>
                                      <p:by x="105000" y="105000"/>
                                    </p:animScale>
                                  </p:childTnLst>
                                </p:cTn>
                              </p:par>
                              <p:par>
                                <p:cTn id="39" presetID="26" presetClass="emph" presetSubtype="0" fill="hold" grpId="2" nodeType="withEffect">
                                  <p:stCondLst>
                                    <p:cond delay="0"/>
                                  </p:stCondLst>
                                  <p:childTnLst>
                                    <p:animEffect transition="out" filter="fade">
                                      <p:cBhvr>
                                        <p:cTn id="40" dur="2000" tmFilter="0, 0; .2, .5; .8, .5; 1, 0"/>
                                        <p:tgtEl>
                                          <p:spTgt spid="46"/>
                                        </p:tgtEl>
                                      </p:cBhvr>
                                    </p:animEffect>
                                    <p:animScale>
                                      <p:cBhvr>
                                        <p:cTn id="41" dur="1000" autoRev="1" fill="hold"/>
                                        <p:tgtEl>
                                          <p:spTgt spid="46"/>
                                        </p:tgtEl>
                                      </p:cBhvr>
                                      <p:by x="105000" y="105000"/>
                                    </p:animScale>
                                  </p:childTnLst>
                                </p:cTn>
                              </p:par>
                            </p:childTnLst>
                          </p:cTn>
                        </p:par>
                        <p:par>
                          <p:cTn id="42" fill="hold">
                            <p:stCondLst>
                              <p:cond delay="9000"/>
                            </p:stCondLst>
                            <p:childTnLst>
                              <p:par>
                                <p:cTn id="43" presetID="26" presetClass="emph" presetSubtype="0" fill="hold" grpId="0" nodeType="afterEffect">
                                  <p:stCondLst>
                                    <p:cond delay="0"/>
                                  </p:stCondLst>
                                  <p:childTnLst>
                                    <p:animEffect transition="out" filter="fade">
                                      <p:cBhvr>
                                        <p:cTn id="44" dur="2000" tmFilter="0, 0; .2, .5; .8, .5; 1, 0"/>
                                        <p:tgtEl>
                                          <p:spTgt spid="49"/>
                                        </p:tgtEl>
                                      </p:cBhvr>
                                    </p:animEffect>
                                    <p:animScale>
                                      <p:cBhvr>
                                        <p:cTn id="45" dur="1000" autoRev="1" fill="hold"/>
                                        <p:tgtEl>
                                          <p:spTgt spid="49"/>
                                        </p:tgtEl>
                                      </p:cBhvr>
                                      <p:by x="105000" y="105000"/>
                                    </p:animScale>
                                  </p:childTnLst>
                                </p:cTn>
                              </p:par>
                              <p:par>
                                <p:cTn id="46" presetID="26" presetClass="emph" presetSubtype="0" fill="hold" grpId="3" nodeType="withEffect">
                                  <p:stCondLst>
                                    <p:cond delay="0"/>
                                  </p:stCondLst>
                                  <p:childTnLst>
                                    <p:animEffect transition="out" filter="fade">
                                      <p:cBhvr>
                                        <p:cTn id="47" dur="2000" tmFilter="0, 0; .2, .5; .8, .5; 1, 0"/>
                                        <p:tgtEl>
                                          <p:spTgt spid="46"/>
                                        </p:tgtEl>
                                      </p:cBhvr>
                                    </p:animEffect>
                                    <p:animScale>
                                      <p:cBhvr>
                                        <p:cTn id="48" dur="1000" autoRev="1" fill="hold"/>
                                        <p:tgtEl>
                                          <p:spTgt spid="46"/>
                                        </p:tgtEl>
                                      </p:cBhvr>
                                      <p:by x="105000" y="105000"/>
                                    </p:animScale>
                                  </p:childTnLst>
                                </p:cTn>
                              </p:par>
                            </p:childTnLst>
                          </p:cTn>
                        </p:par>
                        <p:par>
                          <p:cTn id="49" fill="hold">
                            <p:stCondLst>
                              <p:cond delay="11000"/>
                            </p:stCondLst>
                            <p:childTnLst>
                              <p:par>
                                <p:cTn id="50" presetID="63" presetClass="path" presetSubtype="0" accel="50000" decel="50000" fill="hold" grpId="2" nodeType="afterEffect">
                                  <p:stCondLst>
                                    <p:cond delay="0"/>
                                  </p:stCondLst>
                                  <p:childTnLst>
                                    <p:animMotion origin="layout" path="M 0.11024 0.00185 L 0.44687 0.00185 " pathEditMode="relative" rAng="0" ptsTypes="AA">
                                      <p:cBhvr>
                                        <p:cTn id="51" dur="2000" fill="hold"/>
                                        <p:tgtEl>
                                          <p:spTgt spid="55"/>
                                        </p:tgtEl>
                                        <p:attrNameLst>
                                          <p:attrName>ppt_x</p:attrName>
                                          <p:attrName>ppt_y</p:attrName>
                                        </p:attrNameLst>
                                      </p:cBhvr>
                                      <p:rCtr x="16823" y="0"/>
                                    </p:animMotion>
                                  </p:childTnLst>
                                </p:cTn>
                              </p:par>
                            </p:childTnLst>
                          </p:cTn>
                        </p:par>
                        <p:par>
                          <p:cTn id="52" fill="hold">
                            <p:stCondLst>
                              <p:cond delay="13000"/>
                            </p:stCondLst>
                            <p:childTnLst>
                              <p:par>
                                <p:cTn id="53" presetID="26" presetClass="emph" presetSubtype="0" fill="hold" grpId="0" nodeType="afterEffect">
                                  <p:stCondLst>
                                    <p:cond delay="0"/>
                                  </p:stCondLst>
                                  <p:childTnLst>
                                    <p:animEffect transition="out" filter="fade">
                                      <p:cBhvr>
                                        <p:cTn id="54" dur="2000" tmFilter="0, 0; .2, .5; .8, .5; 1, 0"/>
                                        <p:tgtEl>
                                          <p:spTgt spid="50"/>
                                        </p:tgtEl>
                                      </p:cBhvr>
                                    </p:animEffect>
                                    <p:animScale>
                                      <p:cBhvr>
                                        <p:cTn id="55" dur="1000" autoRev="1" fill="hold"/>
                                        <p:tgtEl>
                                          <p:spTgt spid="50"/>
                                        </p:tgtEl>
                                      </p:cBhvr>
                                      <p:by x="105000" y="105000"/>
                                    </p:animScale>
                                  </p:childTnLst>
                                </p:cTn>
                              </p:par>
                              <p:par>
                                <p:cTn id="56" presetID="26" presetClass="emph" presetSubtype="0" fill="hold" grpId="1" nodeType="withEffect">
                                  <p:stCondLst>
                                    <p:cond delay="0"/>
                                  </p:stCondLst>
                                  <p:childTnLst>
                                    <p:animEffect transition="out" filter="fade">
                                      <p:cBhvr>
                                        <p:cTn id="57" dur="2000" tmFilter="0, 0; .2, .5; .8, .5; 1, 0"/>
                                        <p:tgtEl>
                                          <p:spTgt spid="49"/>
                                        </p:tgtEl>
                                      </p:cBhvr>
                                    </p:animEffect>
                                    <p:animScale>
                                      <p:cBhvr>
                                        <p:cTn id="58" dur="1000" autoRev="1" fill="hold"/>
                                        <p:tgtEl>
                                          <p:spTgt spid="49"/>
                                        </p:tgtEl>
                                      </p:cBhvr>
                                      <p:by x="105000" y="105000"/>
                                    </p:animScale>
                                  </p:childTnLst>
                                </p:cTn>
                              </p:par>
                            </p:childTnLst>
                          </p:cTn>
                        </p:par>
                        <p:par>
                          <p:cTn id="59" fill="hold">
                            <p:stCondLst>
                              <p:cond delay="15000"/>
                            </p:stCondLst>
                            <p:childTnLst>
                              <p:par>
                                <p:cTn id="60" presetID="26" presetClass="emph" presetSubtype="0" fill="hold" grpId="2" nodeType="afterEffect">
                                  <p:stCondLst>
                                    <p:cond delay="0"/>
                                  </p:stCondLst>
                                  <p:childTnLst>
                                    <p:animEffect transition="out" filter="fade">
                                      <p:cBhvr>
                                        <p:cTn id="61" dur="2000" tmFilter="0, 0; .2, .5; .8, .5; 1, 0"/>
                                        <p:tgtEl>
                                          <p:spTgt spid="49"/>
                                        </p:tgtEl>
                                      </p:cBhvr>
                                    </p:animEffect>
                                    <p:animScale>
                                      <p:cBhvr>
                                        <p:cTn id="62" dur="1000" autoRev="1" fill="hold"/>
                                        <p:tgtEl>
                                          <p:spTgt spid="49"/>
                                        </p:tgtEl>
                                      </p:cBhvr>
                                      <p:by x="105000" y="105000"/>
                                    </p:animScale>
                                  </p:childTnLst>
                                </p:cTn>
                              </p:par>
                              <p:par>
                                <p:cTn id="63" presetID="26" presetClass="emph" presetSubtype="0" fill="hold" grpId="0" nodeType="withEffect">
                                  <p:stCondLst>
                                    <p:cond delay="0"/>
                                  </p:stCondLst>
                                  <p:childTnLst>
                                    <p:animEffect transition="out" filter="fade">
                                      <p:cBhvr>
                                        <p:cTn id="64" dur="2000" tmFilter="0, 0; .2, .5; .8, .5; 1, 0"/>
                                        <p:tgtEl>
                                          <p:spTgt spid="51"/>
                                        </p:tgtEl>
                                      </p:cBhvr>
                                    </p:animEffect>
                                    <p:animScale>
                                      <p:cBhvr>
                                        <p:cTn id="65" dur="1000" autoRev="1" fill="hold"/>
                                        <p:tgtEl>
                                          <p:spTgt spid="51"/>
                                        </p:tgtEl>
                                      </p:cBhvr>
                                      <p:by x="105000" y="105000"/>
                                    </p:animScale>
                                  </p:childTnLst>
                                </p:cTn>
                              </p:par>
                            </p:childTnLst>
                          </p:cTn>
                        </p:par>
                        <p:par>
                          <p:cTn id="66" fill="hold">
                            <p:stCondLst>
                              <p:cond delay="17000"/>
                            </p:stCondLst>
                            <p:childTnLst>
                              <p:par>
                                <p:cTn id="67" presetID="26" presetClass="emph" presetSubtype="0" fill="hold" grpId="0" nodeType="afterEffect">
                                  <p:stCondLst>
                                    <p:cond delay="0"/>
                                  </p:stCondLst>
                                  <p:childTnLst>
                                    <p:animEffect transition="out" filter="fade">
                                      <p:cBhvr>
                                        <p:cTn id="68" dur="2000" tmFilter="0, 0; .2, .5; .8, .5; 1, 0"/>
                                        <p:tgtEl>
                                          <p:spTgt spid="52"/>
                                        </p:tgtEl>
                                      </p:cBhvr>
                                    </p:animEffect>
                                    <p:animScale>
                                      <p:cBhvr>
                                        <p:cTn id="69" dur="1000" autoRev="1" fill="hold"/>
                                        <p:tgtEl>
                                          <p:spTgt spid="52"/>
                                        </p:tgtEl>
                                      </p:cBhvr>
                                      <p:by x="105000" y="105000"/>
                                    </p:animScale>
                                  </p:childTnLst>
                                </p:cTn>
                              </p:par>
                              <p:par>
                                <p:cTn id="70" presetID="26" presetClass="emph" presetSubtype="0" fill="hold" grpId="3" nodeType="withEffect">
                                  <p:stCondLst>
                                    <p:cond delay="0"/>
                                  </p:stCondLst>
                                  <p:childTnLst>
                                    <p:animEffect transition="out" filter="fade">
                                      <p:cBhvr>
                                        <p:cTn id="71" dur="2000" tmFilter="0, 0; .2, .5; .8, .5; 1, 0"/>
                                        <p:tgtEl>
                                          <p:spTgt spid="49"/>
                                        </p:tgtEl>
                                      </p:cBhvr>
                                    </p:animEffect>
                                    <p:animScale>
                                      <p:cBhvr>
                                        <p:cTn id="72" dur="1000" autoRev="1" fill="hold"/>
                                        <p:tgtEl>
                                          <p:spTgt spid="49"/>
                                        </p:tgtEl>
                                      </p:cBhvr>
                                      <p:by x="105000" y="105000"/>
                                    </p:animScale>
                                  </p:childTnLst>
                                </p:cTn>
                              </p:par>
                            </p:childTnLst>
                          </p:cTn>
                        </p:par>
                        <p:par>
                          <p:cTn id="73" fill="hold">
                            <p:stCondLst>
                              <p:cond delay="19000"/>
                            </p:stCondLst>
                            <p:childTnLst>
                              <p:par>
                                <p:cTn id="74" presetID="2" presetClass="exit" presetSubtype="8" fill="hold" grpId="1" nodeType="afterEffect">
                                  <p:stCondLst>
                                    <p:cond delay="0"/>
                                  </p:stCondLst>
                                  <p:childTnLst>
                                    <p:anim calcmode="lin" valueType="num">
                                      <p:cBhvr additive="base">
                                        <p:cTn id="75" dur="500"/>
                                        <p:tgtEl>
                                          <p:spTgt spid="65"/>
                                        </p:tgtEl>
                                        <p:attrNameLst>
                                          <p:attrName>ppt_x</p:attrName>
                                        </p:attrNameLst>
                                      </p:cBhvr>
                                      <p:tavLst>
                                        <p:tav tm="0">
                                          <p:val>
                                            <p:strVal val="ppt_x"/>
                                          </p:val>
                                        </p:tav>
                                        <p:tav tm="100000">
                                          <p:val>
                                            <p:strVal val="0-ppt_w/2"/>
                                          </p:val>
                                        </p:tav>
                                      </p:tavLst>
                                    </p:anim>
                                    <p:anim calcmode="lin" valueType="num">
                                      <p:cBhvr additive="base">
                                        <p:cTn id="76" dur="500"/>
                                        <p:tgtEl>
                                          <p:spTgt spid="65"/>
                                        </p:tgtEl>
                                        <p:attrNameLst>
                                          <p:attrName>ppt_y</p:attrName>
                                        </p:attrNameLst>
                                      </p:cBhvr>
                                      <p:tavLst>
                                        <p:tav tm="0">
                                          <p:val>
                                            <p:strVal val="ppt_y"/>
                                          </p:val>
                                        </p:tav>
                                        <p:tav tm="100000">
                                          <p:val>
                                            <p:strVal val="ppt_y"/>
                                          </p:val>
                                        </p:tav>
                                      </p:tavLst>
                                    </p:anim>
                                    <p:set>
                                      <p:cBhvr>
                                        <p:cTn id="77" dur="1" fill="hold">
                                          <p:stCondLst>
                                            <p:cond delay="499"/>
                                          </p:stCondLst>
                                        </p:cTn>
                                        <p:tgtEl>
                                          <p:spTgt spid="65"/>
                                        </p:tgtEl>
                                        <p:attrNameLst>
                                          <p:attrName>style.visibility</p:attrName>
                                        </p:attrNameLst>
                                      </p:cBhvr>
                                      <p:to>
                                        <p:strVal val="hidden"/>
                                      </p:to>
                                    </p:set>
                                  </p:childTnLst>
                                </p:cTn>
                              </p:par>
                            </p:childTnLst>
                          </p:cTn>
                        </p:par>
                        <p:par>
                          <p:cTn id="78" fill="hold">
                            <p:stCondLst>
                              <p:cond delay="19500"/>
                            </p:stCondLst>
                            <p:childTnLst>
                              <p:par>
                                <p:cTn id="79" presetID="2" presetClass="entr" presetSubtype="2" fill="hold" grpId="0" nodeType="afterEffect">
                                  <p:stCondLst>
                                    <p:cond delay="0"/>
                                  </p:stCondLst>
                                  <p:childTnLst>
                                    <p:set>
                                      <p:cBhvr>
                                        <p:cTn id="80" dur="1" fill="hold">
                                          <p:stCondLst>
                                            <p:cond delay="0"/>
                                          </p:stCondLst>
                                        </p:cTn>
                                        <p:tgtEl>
                                          <p:spTgt spid="66"/>
                                        </p:tgtEl>
                                        <p:attrNameLst>
                                          <p:attrName>style.visibility</p:attrName>
                                        </p:attrNameLst>
                                      </p:cBhvr>
                                      <p:to>
                                        <p:strVal val="visible"/>
                                      </p:to>
                                    </p:set>
                                    <p:anim calcmode="lin" valueType="num">
                                      <p:cBhvr additive="base">
                                        <p:cTn id="81" dur="500" fill="hold"/>
                                        <p:tgtEl>
                                          <p:spTgt spid="66"/>
                                        </p:tgtEl>
                                        <p:attrNameLst>
                                          <p:attrName>ppt_x</p:attrName>
                                        </p:attrNameLst>
                                      </p:cBhvr>
                                      <p:tavLst>
                                        <p:tav tm="0">
                                          <p:val>
                                            <p:strVal val="1+#ppt_w/2"/>
                                          </p:val>
                                        </p:tav>
                                        <p:tav tm="100000">
                                          <p:val>
                                            <p:strVal val="#ppt_x"/>
                                          </p:val>
                                        </p:tav>
                                      </p:tavLst>
                                    </p:anim>
                                    <p:anim calcmode="lin" valueType="num">
                                      <p:cBhvr additive="base">
                                        <p:cTn id="82" dur="500" fill="hold"/>
                                        <p:tgtEl>
                                          <p:spTgt spid="66"/>
                                        </p:tgtEl>
                                        <p:attrNameLst>
                                          <p:attrName>ppt_y</p:attrName>
                                        </p:attrNameLst>
                                      </p:cBhvr>
                                      <p:tavLst>
                                        <p:tav tm="0">
                                          <p:val>
                                            <p:strVal val="#ppt_y"/>
                                          </p:val>
                                        </p:tav>
                                        <p:tav tm="100000">
                                          <p:val>
                                            <p:strVal val="#ppt_y"/>
                                          </p:val>
                                        </p:tav>
                                      </p:tavLst>
                                    </p:anim>
                                  </p:childTnLst>
                                </p:cTn>
                              </p:par>
                            </p:childTnLst>
                          </p:cTn>
                        </p:par>
                        <p:par>
                          <p:cTn id="83" fill="hold">
                            <p:stCondLst>
                              <p:cond delay="20000"/>
                            </p:stCondLst>
                            <p:childTnLst>
                              <p:par>
                                <p:cTn id="84" presetID="42" presetClass="path" presetSubtype="0" accel="50000" decel="50000" fill="hold" grpId="4" nodeType="afterEffect">
                                  <p:stCondLst>
                                    <p:cond delay="0"/>
                                  </p:stCondLst>
                                  <p:childTnLst>
                                    <p:animMotion origin="layout" path="M 0.00053 0.00023 L -0.22447 0.21365 " pathEditMode="relative" rAng="0" ptsTypes="AA">
                                      <p:cBhvr>
                                        <p:cTn id="85" dur="2000" fill="hold"/>
                                        <p:tgtEl>
                                          <p:spTgt spid="49"/>
                                        </p:tgtEl>
                                        <p:attrNameLst>
                                          <p:attrName>ppt_x</p:attrName>
                                          <p:attrName>ppt_y</p:attrName>
                                        </p:attrNameLst>
                                      </p:cBhvr>
                                      <p:rCtr x="-11250" y="10671"/>
                                    </p:animMotion>
                                  </p:childTnLst>
                                </p:cTn>
                              </p:par>
                            </p:childTnLst>
                          </p:cTn>
                        </p:par>
                        <p:par>
                          <p:cTn id="86" fill="hold">
                            <p:stCondLst>
                              <p:cond delay="22000"/>
                            </p:stCondLst>
                            <p:childTnLst>
                              <p:par>
                                <p:cTn id="87" presetID="63" presetClass="path" presetSubtype="0" accel="50000" decel="50000" fill="hold" grpId="1" nodeType="afterEffect">
                                  <p:stCondLst>
                                    <p:cond delay="0"/>
                                  </p:stCondLst>
                                  <p:childTnLst>
                                    <p:animMotion origin="layout" path="M -0.00086 2.59259E-6 L 0.44723 0.00023 " pathEditMode="relative" rAng="0" ptsTypes="AA">
                                      <p:cBhvr>
                                        <p:cTn id="88" dur="2000" fill="hold"/>
                                        <p:tgtEl>
                                          <p:spTgt spid="53"/>
                                        </p:tgtEl>
                                        <p:attrNameLst>
                                          <p:attrName>ppt_x</p:attrName>
                                          <p:attrName>ppt_y</p:attrName>
                                        </p:attrNameLst>
                                      </p:cBhvr>
                                      <p:rCtr x="22396" y="0"/>
                                    </p:animMotion>
                                  </p:childTnLst>
                                </p:cTn>
                              </p:par>
                            </p:childTnLst>
                          </p:cTn>
                        </p:par>
                        <p:par>
                          <p:cTn id="89" fill="hold">
                            <p:stCondLst>
                              <p:cond delay="24000"/>
                            </p:stCondLst>
                            <p:childTnLst>
                              <p:par>
                                <p:cTn id="90" presetID="64" presetClass="path" presetSubtype="0" accel="50000" decel="50000" fill="hold" grpId="5" nodeType="afterEffect">
                                  <p:stCondLst>
                                    <p:cond delay="0"/>
                                  </p:stCondLst>
                                  <p:childTnLst>
                                    <p:animMotion origin="layout" path="M -0.22447 0.21365 L -0.44791 0.00023 " pathEditMode="relative" rAng="0" ptsTypes="AA">
                                      <p:cBhvr>
                                        <p:cTn id="91" dur="2000" fill="hold"/>
                                        <p:tgtEl>
                                          <p:spTgt spid="49"/>
                                        </p:tgtEl>
                                        <p:attrNameLst>
                                          <p:attrName>ppt_x</p:attrName>
                                          <p:attrName>ppt_y</p:attrName>
                                        </p:attrNameLst>
                                      </p:cBhvr>
                                      <p:rCtr x="-11181" y="-10671"/>
                                    </p:animMotion>
                                  </p:childTnLst>
                                </p:cTn>
                              </p:par>
                            </p:childTnLst>
                          </p:cTn>
                        </p:par>
                        <p:par>
                          <p:cTn id="92" fill="hold">
                            <p:stCondLst>
                              <p:cond delay="26000"/>
                            </p:stCondLst>
                            <p:childTnLst>
                              <p:par>
                                <p:cTn id="93" presetID="3" presetClass="exit" presetSubtype="10" fill="hold" grpId="3" nodeType="afterEffect">
                                  <p:stCondLst>
                                    <p:cond delay="0"/>
                                  </p:stCondLst>
                                  <p:childTnLst>
                                    <p:animEffect transition="out" filter="blinds(horizontal)">
                                      <p:cBhvr>
                                        <p:cTn id="94" dur="500"/>
                                        <p:tgtEl>
                                          <p:spTgt spid="55"/>
                                        </p:tgtEl>
                                      </p:cBhvr>
                                    </p:animEffect>
                                    <p:set>
                                      <p:cBhvr>
                                        <p:cTn id="95" dur="1" fill="hold">
                                          <p:stCondLst>
                                            <p:cond delay="499"/>
                                          </p:stCondLst>
                                        </p:cTn>
                                        <p:tgtEl>
                                          <p:spTgt spid="55"/>
                                        </p:tgtEl>
                                        <p:attrNameLst>
                                          <p:attrName>style.visibility</p:attrName>
                                        </p:attrNameLst>
                                      </p:cBhvr>
                                      <p:to>
                                        <p:strVal val="hidden"/>
                                      </p:to>
                                    </p:set>
                                  </p:childTnLst>
                                </p:cTn>
                              </p:par>
                            </p:childTnLst>
                          </p:cTn>
                        </p:par>
                        <p:par>
                          <p:cTn id="96" fill="hold">
                            <p:stCondLst>
                              <p:cond delay="26500"/>
                            </p:stCondLst>
                            <p:childTnLst>
                              <p:par>
                                <p:cTn id="97" presetID="2" presetClass="exit" presetSubtype="2" fill="hold" grpId="1" nodeType="afterEffect">
                                  <p:stCondLst>
                                    <p:cond delay="0"/>
                                  </p:stCondLst>
                                  <p:childTnLst>
                                    <p:anim calcmode="lin" valueType="num">
                                      <p:cBhvr additive="base">
                                        <p:cTn id="98" dur="500"/>
                                        <p:tgtEl>
                                          <p:spTgt spid="66"/>
                                        </p:tgtEl>
                                        <p:attrNameLst>
                                          <p:attrName>ppt_x</p:attrName>
                                        </p:attrNameLst>
                                      </p:cBhvr>
                                      <p:tavLst>
                                        <p:tav tm="0">
                                          <p:val>
                                            <p:strVal val="ppt_x"/>
                                          </p:val>
                                        </p:tav>
                                        <p:tav tm="100000">
                                          <p:val>
                                            <p:strVal val="1+ppt_w/2"/>
                                          </p:val>
                                        </p:tav>
                                      </p:tavLst>
                                    </p:anim>
                                    <p:anim calcmode="lin" valueType="num">
                                      <p:cBhvr additive="base">
                                        <p:cTn id="99" dur="500"/>
                                        <p:tgtEl>
                                          <p:spTgt spid="66"/>
                                        </p:tgtEl>
                                        <p:attrNameLst>
                                          <p:attrName>ppt_y</p:attrName>
                                        </p:attrNameLst>
                                      </p:cBhvr>
                                      <p:tavLst>
                                        <p:tav tm="0">
                                          <p:val>
                                            <p:strVal val="ppt_y"/>
                                          </p:val>
                                        </p:tav>
                                        <p:tav tm="100000">
                                          <p:val>
                                            <p:strVal val="ppt_y"/>
                                          </p:val>
                                        </p:tav>
                                      </p:tavLst>
                                    </p:anim>
                                    <p:set>
                                      <p:cBhvr>
                                        <p:cTn id="100" dur="1" fill="hold">
                                          <p:stCondLst>
                                            <p:cond delay="499"/>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46" grpId="2" animBg="1"/>
      <p:bldP spid="46" grpId="3" animBg="1"/>
      <p:bldP spid="47" grpId="0" animBg="1"/>
      <p:bldP spid="48" grpId="0" animBg="1"/>
      <p:bldP spid="49" grpId="0" animBg="1"/>
      <p:bldP spid="49" grpId="1" animBg="1"/>
      <p:bldP spid="49" grpId="2" animBg="1"/>
      <p:bldP spid="49" grpId="3" animBg="1"/>
      <p:bldP spid="49" grpId="4" animBg="1"/>
      <p:bldP spid="49" grpId="5" animBg="1"/>
      <p:bldP spid="50" grpId="0" animBg="1"/>
      <p:bldP spid="51" grpId="0" animBg="1"/>
      <p:bldP spid="52" grpId="0" animBg="1"/>
      <p:bldP spid="53" grpId="0" animBg="1"/>
      <p:bldP spid="53" grpId="1" animBg="1"/>
      <p:bldP spid="54" grpId="0" animBg="1"/>
      <p:bldP spid="55" grpId="0" animBg="1"/>
      <p:bldP spid="55" grpId="1" animBg="1"/>
      <p:bldP spid="55" grpId="2" animBg="1"/>
      <p:bldP spid="55" grpId="3" animBg="1"/>
      <p:bldP spid="65" grpId="0" animBg="1"/>
      <p:bldP spid="65" grpId="1" animBg="1"/>
      <p:bldP spid="66" grpId="0" animBg="1"/>
      <p:bldP spid="66"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5.2.1. Sắp xếp chọn</a:t>
            </a:r>
          </a:p>
        </p:txBody>
      </p:sp>
      <p:sp>
        <p:nvSpPr>
          <p:cNvPr id="25" name="Oval 3"/>
          <p:cNvSpPr>
            <a:spLocks noChangeArrowheads="1"/>
          </p:cNvSpPr>
          <p:nvPr/>
        </p:nvSpPr>
        <p:spPr bwMode="auto">
          <a:xfrm>
            <a:off x="173990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2</a:t>
            </a:r>
          </a:p>
        </p:txBody>
      </p:sp>
      <p:sp>
        <p:nvSpPr>
          <p:cNvPr id="26" name="Oval 4"/>
          <p:cNvSpPr>
            <a:spLocks noChangeArrowheads="1"/>
          </p:cNvSpPr>
          <p:nvPr/>
        </p:nvSpPr>
        <p:spPr bwMode="auto">
          <a:xfrm>
            <a:off x="276383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8</a:t>
            </a:r>
          </a:p>
        </p:txBody>
      </p:sp>
      <p:sp>
        <p:nvSpPr>
          <p:cNvPr id="27" name="Oval 5"/>
          <p:cNvSpPr>
            <a:spLocks noChangeArrowheads="1"/>
          </p:cNvSpPr>
          <p:nvPr/>
        </p:nvSpPr>
        <p:spPr bwMode="auto">
          <a:xfrm>
            <a:off x="378618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5</a:t>
            </a:r>
          </a:p>
        </p:txBody>
      </p:sp>
      <p:sp>
        <p:nvSpPr>
          <p:cNvPr id="28" name="Oval 6"/>
          <p:cNvSpPr>
            <a:spLocks noChangeArrowheads="1"/>
          </p:cNvSpPr>
          <p:nvPr/>
        </p:nvSpPr>
        <p:spPr bwMode="auto">
          <a:xfrm>
            <a:off x="481012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12</a:t>
            </a:r>
          </a:p>
        </p:txBody>
      </p:sp>
      <p:sp>
        <p:nvSpPr>
          <p:cNvPr id="29" name="Oval 7"/>
          <p:cNvSpPr>
            <a:spLocks noChangeArrowheads="1"/>
          </p:cNvSpPr>
          <p:nvPr/>
        </p:nvSpPr>
        <p:spPr bwMode="auto">
          <a:xfrm>
            <a:off x="583247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6</a:t>
            </a:r>
          </a:p>
        </p:txBody>
      </p:sp>
      <p:sp>
        <p:nvSpPr>
          <p:cNvPr id="30" name="Oval 8"/>
          <p:cNvSpPr>
            <a:spLocks noChangeArrowheads="1"/>
          </p:cNvSpPr>
          <p:nvPr/>
        </p:nvSpPr>
        <p:spPr bwMode="auto">
          <a:xfrm>
            <a:off x="6856413"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4</a:t>
            </a:r>
          </a:p>
        </p:txBody>
      </p:sp>
      <p:sp>
        <p:nvSpPr>
          <p:cNvPr id="31" name="Oval 9"/>
          <p:cNvSpPr>
            <a:spLocks noChangeArrowheads="1"/>
          </p:cNvSpPr>
          <p:nvPr/>
        </p:nvSpPr>
        <p:spPr bwMode="auto">
          <a:xfrm>
            <a:off x="788035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13</a:t>
            </a:r>
          </a:p>
        </p:txBody>
      </p:sp>
      <p:sp>
        <p:nvSpPr>
          <p:cNvPr id="32" name="Oval 10"/>
          <p:cNvSpPr>
            <a:spLocks noChangeArrowheads="1"/>
          </p:cNvSpPr>
          <p:nvPr/>
        </p:nvSpPr>
        <p:spPr bwMode="auto">
          <a:xfrm>
            <a:off x="71755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a:t>
            </a:r>
          </a:p>
        </p:txBody>
      </p:sp>
      <p:sp>
        <p:nvSpPr>
          <p:cNvPr id="33" name="AutoShape 11"/>
          <p:cNvSpPr>
            <a:spLocks noChangeArrowheads="1"/>
          </p:cNvSpPr>
          <p:nvPr/>
        </p:nvSpPr>
        <p:spPr bwMode="auto">
          <a:xfrm>
            <a:off x="609600" y="3571875"/>
            <a:ext cx="914400" cy="908149"/>
          </a:xfrm>
          <a:prstGeom prst="upArrowCallout">
            <a:avLst>
              <a:gd name="adj1" fmla="val 27746"/>
              <a:gd name="adj2" fmla="val 25819"/>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i="0">
                <a:latin typeface="Calibri" pitchFamily="34" charset="0"/>
                <a:cs typeface="Calibri" pitchFamily="34" charset="0"/>
              </a:rPr>
              <a:t>i</a:t>
            </a:r>
          </a:p>
        </p:txBody>
      </p:sp>
      <p:sp>
        <p:nvSpPr>
          <p:cNvPr id="34" name="AutoShape 12"/>
          <p:cNvSpPr>
            <a:spLocks noChangeArrowheads="1"/>
          </p:cNvSpPr>
          <p:nvPr/>
        </p:nvSpPr>
        <p:spPr bwMode="auto">
          <a:xfrm>
            <a:off x="1519238" y="2039938"/>
            <a:ext cx="1143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i="0">
                <a:solidFill>
                  <a:srgbClr val="0000FF"/>
                </a:solidFill>
                <a:latin typeface="Calibri" pitchFamily="34" charset="0"/>
                <a:cs typeface="Calibri" pitchFamily="34" charset="0"/>
              </a:rPr>
              <a:t>min</a:t>
            </a:r>
          </a:p>
        </p:txBody>
      </p:sp>
      <p:grpSp>
        <p:nvGrpSpPr>
          <p:cNvPr id="35" name="Group 13"/>
          <p:cNvGrpSpPr>
            <a:grpSpLocks/>
          </p:cNvGrpSpPr>
          <p:nvPr/>
        </p:nvGrpSpPr>
        <p:grpSpPr bwMode="auto">
          <a:xfrm>
            <a:off x="717550" y="2287588"/>
            <a:ext cx="7893050" cy="649287"/>
            <a:chOff x="644" y="1153"/>
            <a:chExt cx="4972" cy="409"/>
          </a:xfrm>
        </p:grpSpPr>
        <p:sp>
          <p:nvSpPr>
            <p:cNvPr id="36" name="Oval 14"/>
            <p:cNvSpPr>
              <a:spLocks noChangeArrowheads="1"/>
            </p:cNvSpPr>
            <p:nvPr/>
          </p:nvSpPr>
          <p:spPr bwMode="auto">
            <a:xfrm>
              <a:off x="1288"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2</a:t>
              </a:r>
            </a:p>
          </p:txBody>
        </p:sp>
        <p:sp>
          <p:nvSpPr>
            <p:cNvPr id="37" name="Oval 15"/>
            <p:cNvSpPr>
              <a:spLocks noChangeArrowheads="1"/>
            </p:cNvSpPr>
            <p:nvPr/>
          </p:nvSpPr>
          <p:spPr bwMode="auto">
            <a:xfrm>
              <a:off x="1933"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3</a:t>
              </a:r>
            </a:p>
          </p:txBody>
        </p:sp>
        <p:sp>
          <p:nvSpPr>
            <p:cNvPr id="38" name="Oval 16"/>
            <p:cNvSpPr>
              <a:spLocks noChangeArrowheads="1"/>
            </p:cNvSpPr>
            <p:nvPr/>
          </p:nvSpPr>
          <p:spPr bwMode="auto">
            <a:xfrm>
              <a:off x="2577"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4</a:t>
              </a:r>
            </a:p>
          </p:txBody>
        </p:sp>
        <p:sp>
          <p:nvSpPr>
            <p:cNvPr id="39" name="Oval 17"/>
            <p:cNvSpPr>
              <a:spLocks noChangeArrowheads="1"/>
            </p:cNvSpPr>
            <p:nvPr/>
          </p:nvSpPr>
          <p:spPr bwMode="auto">
            <a:xfrm>
              <a:off x="3222"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5</a:t>
              </a:r>
            </a:p>
          </p:txBody>
        </p:sp>
        <p:sp>
          <p:nvSpPr>
            <p:cNvPr id="40" name="Oval 18"/>
            <p:cNvSpPr>
              <a:spLocks noChangeArrowheads="1"/>
            </p:cNvSpPr>
            <p:nvPr/>
          </p:nvSpPr>
          <p:spPr bwMode="auto">
            <a:xfrm>
              <a:off x="3866"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6</a:t>
              </a:r>
            </a:p>
          </p:txBody>
        </p:sp>
        <p:sp>
          <p:nvSpPr>
            <p:cNvPr id="41" name="Oval 19"/>
            <p:cNvSpPr>
              <a:spLocks noChangeArrowheads="1"/>
            </p:cNvSpPr>
            <p:nvPr/>
          </p:nvSpPr>
          <p:spPr bwMode="auto">
            <a:xfrm>
              <a:off x="4511"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7</a:t>
              </a:r>
            </a:p>
          </p:txBody>
        </p:sp>
        <p:sp>
          <p:nvSpPr>
            <p:cNvPr id="42" name="Oval 20"/>
            <p:cNvSpPr>
              <a:spLocks noChangeArrowheads="1"/>
            </p:cNvSpPr>
            <p:nvPr/>
          </p:nvSpPr>
          <p:spPr bwMode="auto">
            <a:xfrm>
              <a:off x="5156"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8</a:t>
              </a:r>
            </a:p>
          </p:txBody>
        </p:sp>
        <p:sp>
          <p:nvSpPr>
            <p:cNvPr id="43" name="Oval 21"/>
            <p:cNvSpPr>
              <a:spLocks noChangeArrowheads="1"/>
            </p:cNvSpPr>
            <p:nvPr/>
          </p:nvSpPr>
          <p:spPr bwMode="auto">
            <a:xfrm>
              <a:off x="644"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a:t>
              </a:r>
            </a:p>
          </p:txBody>
        </p:sp>
      </p:grpSp>
      <p:sp>
        <p:nvSpPr>
          <p:cNvPr id="44" name="Text Box 22"/>
          <p:cNvSpPr txBox="1">
            <a:spLocks noChangeArrowheads="1"/>
          </p:cNvSpPr>
          <p:nvPr/>
        </p:nvSpPr>
        <p:spPr bwMode="auto">
          <a:xfrm>
            <a:off x="1620838" y="1384300"/>
            <a:ext cx="2895600" cy="46166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solidFill>
                  <a:srgbClr val="FFFF00"/>
                </a:solidFill>
                <a:latin typeface="Calibri" pitchFamily="34" charset="0"/>
                <a:cs typeface="Calibri" pitchFamily="34" charset="0"/>
              </a:rPr>
              <a:t>Find MinPos(2, 8)</a:t>
            </a:r>
          </a:p>
        </p:txBody>
      </p:sp>
      <p:sp>
        <p:nvSpPr>
          <p:cNvPr id="45" name="Text Box 23"/>
          <p:cNvSpPr txBox="1">
            <a:spLocks noChangeArrowheads="1"/>
          </p:cNvSpPr>
          <p:nvPr/>
        </p:nvSpPr>
        <p:spPr bwMode="auto">
          <a:xfrm>
            <a:off x="5000625" y="1379538"/>
            <a:ext cx="3182938" cy="46166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solidFill>
                  <a:srgbClr val="FFFF00"/>
                </a:solidFill>
                <a:latin typeface="Calibri" pitchFamily="34" charset="0"/>
                <a:cs typeface="Calibri" pitchFamily="34" charset="0"/>
              </a:rPr>
              <a:t>Swap(a[i], a[min])</a:t>
            </a:r>
          </a:p>
        </p:txBody>
      </p:sp>
      <p:sp>
        <p:nvSpPr>
          <p:cNvPr id="3" name="Date Placeholder 2"/>
          <p:cNvSpPr>
            <a:spLocks noGrp="1"/>
          </p:cNvSpPr>
          <p:nvPr>
            <p:ph type="dt" sz="half" idx="2"/>
          </p:nvPr>
        </p:nvSpPr>
        <p:spPr/>
        <p:txBody>
          <a:bodyPr/>
          <a:lstStyle/>
          <a:p>
            <a:r>
              <a:rPr lang="vi-VN" smtClean="0"/>
              <a:t>24-Mar-11</a:t>
            </a:r>
            <a:endParaRPr lang="en-US"/>
          </a:p>
        </p:txBody>
      </p:sp>
      <p:sp>
        <p:nvSpPr>
          <p:cNvPr id="4" name="Footer Placeholder 3"/>
          <p:cNvSpPr>
            <a:spLocks noGrp="1"/>
          </p:cNvSpPr>
          <p:nvPr>
            <p:ph type="ftr" sz="quarter" idx="3"/>
          </p:nvPr>
        </p:nvSpPr>
        <p:spPr/>
        <p:txBody>
          <a:bodyPr/>
          <a:lstStyle/>
          <a:p>
            <a:r>
              <a:rPr lang="en-US" smtClean="0"/>
              <a:t>©TS. Hà Chí Trung, Khoa CNTT -  HVKTQS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299035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amond(in)">
                                      <p:cBhvr>
                                        <p:cTn id="7" dur="2000"/>
                                        <p:tgtEl>
                                          <p:spTgt spid="32"/>
                                        </p:tgtEl>
                                      </p:cBhvr>
                                    </p:animEffect>
                                  </p:childTnLst>
                                </p:cTn>
                              </p:par>
                            </p:childTnLst>
                          </p:cTn>
                        </p:par>
                        <p:par>
                          <p:cTn id="8" fill="hold">
                            <p:stCondLst>
                              <p:cond delay="2000"/>
                            </p:stCondLst>
                            <p:childTnLst>
                              <p:par>
                                <p:cTn id="9" presetID="63" presetClass="path" presetSubtype="0" accel="50000" decel="50000" fill="hold" grpId="0" nodeType="afterEffect">
                                  <p:stCondLst>
                                    <p:cond delay="0"/>
                                  </p:stCondLst>
                                  <p:childTnLst>
                                    <p:animMotion origin="layout" path="M 2.77556E-17 2.96296E-6 L 0.11337 2.96296E-6 " pathEditMode="relative" rAng="0" ptsTypes="AA">
                                      <p:cBhvr>
                                        <p:cTn id="10" dur="2000" fill="hold"/>
                                        <p:tgtEl>
                                          <p:spTgt spid="33"/>
                                        </p:tgtEl>
                                        <p:attrNameLst>
                                          <p:attrName>ppt_x</p:attrName>
                                          <p:attrName>ppt_y</p:attrName>
                                        </p:attrNameLst>
                                      </p:cBhvr>
                                      <p:rCtr x="5660" y="0"/>
                                    </p:animMotion>
                                  </p:childTnLst>
                                </p:cTn>
                              </p:par>
                            </p:childTnLst>
                          </p:cTn>
                        </p:par>
                        <p:par>
                          <p:cTn id="11" fill="hold">
                            <p:stCondLst>
                              <p:cond delay="4000"/>
                            </p:stCondLst>
                            <p:childTnLst>
                              <p:par>
                                <p:cTn id="12" presetID="2" presetClass="entr" presetSubtype="8" fill="hold" grpId="0" nodeType="afterEffect">
                                  <p:stCondLst>
                                    <p:cond delay="0"/>
                                  </p:stCondLst>
                                  <p:childTnLst>
                                    <p:set>
                                      <p:cBhvr>
                                        <p:cTn id="13" dur="1" fill="hold">
                                          <p:stCondLst>
                                            <p:cond delay="0"/>
                                          </p:stCondLst>
                                        </p:cTn>
                                        <p:tgtEl>
                                          <p:spTgt spid="44"/>
                                        </p:tgtEl>
                                        <p:attrNameLst>
                                          <p:attrName>style.visibility</p:attrName>
                                        </p:attrNameLst>
                                      </p:cBhvr>
                                      <p:to>
                                        <p:strVal val="visible"/>
                                      </p:to>
                                    </p:set>
                                    <p:anim calcmode="lin" valueType="num">
                                      <p:cBhvr additive="base">
                                        <p:cTn id="14" dur="500" fill="hold"/>
                                        <p:tgtEl>
                                          <p:spTgt spid="44"/>
                                        </p:tgtEl>
                                        <p:attrNameLst>
                                          <p:attrName>ppt_x</p:attrName>
                                        </p:attrNameLst>
                                      </p:cBhvr>
                                      <p:tavLst>
                                        <p:tav tm="0">
                                          <p:val>
                                            <p:strVal val="0-#ppt_w/2"/>
                                          </p:val>
                                        </p:tav>
                                        <p:tav tm="100000">
                                          <p:val>
                                            <p:strVal val="#ppt_x"/>
                                          </p:val>
                                        </p:tav>
                                      </p:tavLst>
                                    </p:anim>
                                    <p:anim calcmode="lin" valueType="num">
                                      <p:cBhvr additive="base">
                                        <p:cTn id="15" dur="500" fill="hold"/>
                                        <p:tgtEl>
                                          <p:spTgt spid="44"/>
                                        </p:tgtEl>
                                        <p:attrNameLst>
                                          <p:attrName>ppt_y</p:attrName>
                                        </p:attrNameLst>
                                      </p:cBhvr>
                                      <p:tavLst>
                                        <p:tav tm="0">
                                          <p:val>
                                            <p:strVal val="#ppt_y"/>
                                          </p:val>
                                        </p:tav>
                                        <p:tav tm="100000">
                                          <p:val>
                                            <p:strVal val="#ppt_y"/>
                                          </p:val>
                                        </p:tav>
                                      </p:tavLst>
                                    </p:anim>
                                  </p:childTnLst>
                                </p:cTn>
                              </p:par>
                            </p:childTnLst>
                          </p:cTn>
                        </p:par>
                        <p:par>
                          <p:cTn id="16" fill="hold">
                            <p:stCondLst>
                              <p:cond delay="4500"/>
                            </p:stCondLst>
                            <p:childTnLst>
                              <p:par>
                                <p:cTn id="17" presetID="3" presetClass="entr" presetSubtype="10"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blinds(horizontal)">
                                      <p:cBhvr>
                                        <p:cTn id="19" dur="500"/>
                                        <p:tgtEl>
                                          <p:spTgt spid="34"/>
                                        </p:tgtEl>
                                      </p:cBhvr>
                                    </p:animEffect>
                                  </p:childTnLst>
                                </p:cTn>
                              </p:par>
                            </p:childTnLst>
                          </p:cTn>
                        </p:par>
                        <p:par>
                          <p:cTn id="20" fill="hold">
                            <p:stCondLst>
                              <p:cond delay="5000"/>
                            </p:stCondLst>
                            <p:childTnLst>
                              <p:par>
                                <p:cTn id="21" presetID="26" presetClass="emph" presetSubtype="0" fill="hold" grpId="0" nodeType="afterEffect">
                                  <p:stCondLst>
                                    <p:cond delay="0"/>
                                  </p:stCondLst>
                                  <p:iterate type="lt">
                                    <p:tmPct val="0"/>
                                  </p:iterate>
                                  <p:childTnLst>
                                    <p:animEffect transition="out" filter="fade">
                                      <p:cBhvr>
                                        <p:cTn id="22" dur="2000" tmFilter="0, 0; .2, .5; .8, .5; 1, 0"/>
                                        <p:tgtEl>
                                          <p:spTgt spid="25"/>
                                        </p:tgtEl>
                                      </p:cBhvr>
                                    </p:animEffect>
                                    <p:animScale>
                                      <p:cBhvr>
                                        <p:cTn id="23" dur="1000" autoRev="1" fill="hold"/>
                                        <p:tgtEl>
                                          <p:spTgt spid="25"/>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26"/>
                                        </p:tgtEl>
                                      </p:cBhvr>
                                    </p:animEffect>
                                    <p:animScale>
                                      <p:cBhvr>
                                        <p:cTn id="26" dur="1000" autoRev="1" fill="hold"/>
                                        <p:tgtEl>
                                          <p:spTgt spid="26"/>
                                        </p:tgtEl>
                                      </p:cBhvr>
                                      <p:by x="105000" y="105000"/>
                                    </p:animScale>
                                  </p:childTnLst>
                                </p:cTn>
                              </p:par>
                            </p:childTnLst>
                          </p:cTn>
                        </p:par>
                        <p:par>
                          <p:cTn id="27" fill="hold">
                            <p:stCondLst>
                              <p:cond delay="7000"/>
                            </p:stCondLst>
                            <p:childTnLst>
                              <p:par>
                                <p:cTn id="28" presetID="26" presetClass="emph" presetSubtype="0" fill="hold" grpId="1" nodeType="afterEffect">
                                  <p:stCondLst>
                                    <p:cond delay="0"/>
                                  </p:stCondLst>
                                  <p:iterate type="lt">
                                    <p:tmPct val="0"/>
                                  </p:iterate>
                                  <p:childTnLst>
                                    <p:animEffect transition="out" filter="fade">
                                      <p:cBhvr>
                                        <p:cTn id="29" dur="2000" tmFilter="0, 0; .2, .5; .8, .5; 1, 0"/>
                                        <p:tgtEl>
                                          <p:spTgt spid="25"/>
                                        </p:tgtEl>
                                      </p:cBhvr>
                                    </p:animEffect>
                                    <p:animScale>
                                      <p:cBhvr>
                                        <p:cTn id="30" dur="1000" autoRev="1" fill="hold"/>
                                        <p:tgtEl>
                                          <p:spTgt spid="25"/>
                                        </p:tgtEl>
                                      </p:cBhvr>
                                      <p:by x="105000" y="105000"/>
                                    </p:animScale>
                                  </p:childTnLst>
                                </p:cTn>
                              </p:par>
                              <p:par>
                                <p:cTn id="31" presetID="26" presetClass="emph" presetSubtype="0" fill="hold" grpId="0" nodeType="withEffect">
                                  <p:stCondLst>
                                    <p:cond delay="0"/>
                                  </p:stCondLst>
                                  <p:childTnLst>
                                    <p:animEffect transition="out" filter="fade">
                                      <p:cBhvr>
                                        <p:cTn id="32" dur="2000" tmFilter="0, 0; .2, .5; .8, .5; 1, 0"/>
                                        <p:tgtEl>
                                          <p:spTgt spid="27"/>
                                        </p:tgtEl>
                                      </p:cBhvr>
                                    </p:animEffect>
                                    <p:animScale>
                                      <p:cBhvr>
                                        <p:cTn id="33" dur="1000" autoRev="1" fill="hold"/>
                                        <p:tgtEl>
                                          <p:spTgt spid="27"/>
                                        </p:tgtEl>
                                      </p:cBhvr>
                                      <p:by x="105000" y="105000"/>
                                    </p:animScale>
                                  </p:childTnLst>
                                </p:cTn>
                              </p:par>
                            </p:childTnLst>
                          </p:cTn>
                        </p:par>
                        <p:par>
                          <p:cTn id="34" fill="hold">
                            <p:stCondLst>
                              <p:cond delay="9000"/>
                            </p:stCondLst>
                            <p:childTnLst>
                              <p:par>
                                <p:cTn id="35" presetID="26" presetClass="emph" presetSubtype="0" fill="hold" grpId="2" nodeType="afterEffect">
                                  <p:stCondLst>
                                    <p:cond delay="0"/>
                                  </p:stCondLst>
                                  <p:iterate type="lt">
                                    <p:tmPct val="0"/>
                                  </p:iterate>
                                  <p:childTnLst>
                                    <p:animEffect transition="out" filter="fade">
                                      <p:cBhvr>
                                        <p:cTn id="36" dur="2000" tmFilter="0, 0; .2, .5; .8, .5; 1, 0"/>
                                        <p:tgtEl>
                                          <p:spTgt spid="25"/>
                                        </p:tgtEl>
                                      </p:cBhvr>
                                    </p:animEffect>
                                    <p:animScale>
                                      <p:cBhvr>
                                        <p:cTn id="37" dur="1000" autoRev="1" fill="hold"/>
                                        <p:tgtEl>
                                          <p:spTgt spid="25"/>
                                        </p:tgtEl>
                                      </p:cBhvr>
                                      <p:by x="105000" y="105000"/>
                                    </p:animScale>
                                  </p:childTnLst>
                                </p:cTn>
                              </p:par>
                              <p:par>
                                <p:cTn id="38" presetID="26" presetClass="emph" presetSubtype="0" fill="hold" grpId="0" nodeType="withEffect">
                                  <p:stCondLst>
                                    <p:cond delay="0"/>
                                  </p:stCondLst>
                                  <p:childTnLst>
                                    <p:animEffect transition="out" filter="fade">
                                      <p:cBhvr>
                                        <p:cTn id="39" dur="2000" tmFilter="0, 0; .2, .5; .8, .5; 1, 0"/>
                                        <p:tgtEl>
                                          <p:spTgt spid="28"/>
                                        </p:tgtEl>
                                      </p:cBhvr>
                                    </p:animEffect>
                                    <p:animScale>
                                      <p:cBhvr>
                                        <p:cTn id="40" dur="1000" autoRev="1" fill="hold"/>
                                        <p:tgtEl>
                                          <p:spTgt spid="28"/>
                                        </p:tgtEl>
                                      </p:cBhvr>
                                      <p:by x="105000" y="105000"/>
                                    </p:animScale>
                                  </p:childTnLst>
                                </p:cTn>
                              </p:par>
                            </p:childTnLst>
                          </p:cTn>
                        </p:par>
                        <p:par>
                          <p:cTn id="41" fill="hold">
                            <p:stCondLst>
                              <p:cond delay="11000"/>
                            </p:stCondLst>
                            <p:childTnLst>
                              <p:par>
                                <p:cTn id="42" presetID="26" presetClass="emph" presetSubtype="0" fill="hold" grpId="3" nodeType="afterEffect">
                                  <p:stCondLst>
                                    <p:cond delay="0"/>
                                  </p:stCondLst>
                                  <p:iterate type="lt">
                                    <p:tmPct val="0"/>
                                  </p:iterate>
                                  <p:childTnLst>
                                    <p:animEffect transition="out" filter="fade">
                                      <p:cBhvr>
                                        <p:cTn id="43" dur="2000" tmFilter="0, 0; .2, .5; .8, .5; 1, 0"/>
                                        <p:tgtEl>
                                          <p:spTgt spid="25"/>
                                        </p:tgtEl>
                                      </p:cBhvr>
                                    </p:animEffect>
                                    <p:animScale>
                                      <p:cBhvr>
                                        <p:cTn id="44" dur="1000" autoRev="1" fill="hold"/>
                                        <p:tgtEl>
                                          <p:spTgt spid="25"/>
                                        </p:tgtEl>
                                      </p:cBhvr>
                                      <p:by x="105000" y="105000"/>
                                    </p:animScale>
                                  </p:childTnLst>
                                </p:cTn>
                              </p:par>
                              <p:par>
                                <p:cTn id="45" presetID="26" presetClass="emph" presetSubtype="0" fill="hold" grpId="0" nodeType="withEffect">
                                  <p:stCondLst>
                                    <p:cond delay="0"/>
                                  </p:stCondLst>
                                  <p:childTnLst>
                                    <p:animEffect transition="out" filter="fade">
                                      <p:cBhvr>
                                        <p:cTn id="46" dur="2000" tmFilter="0, 0; .2, .5; .8, .5; 1, 0"/>
                                        <p:tgtEl>
                                          <p:spTgt spid="29"/>
                                        </p:tgtEl>
                                      </p:cBhvr>
                                    </p:animEffect>
                                    <p:animScale>
                                      <p:cBhvr>
                                        <p:cTn id="47" dur="1000" autoRev="1" fill="hold"/>
                                        <p:tgtEl>
                                          <p:spTgt spid="29"/>
                                        </p:tgtEl>
                                      </p:cBhvr>
                                      <p:by x="105000" y="105000"/>
                                    </p:animScale>
                                  </p:childTnLst>
                                </p:cTn>
                              </p:par>
                            </p:childTnLst>
                          </p:cTn>
                        </p:par>
                        <p:par>
                          <p:cTn id="48" fill="hold">
                            <p:stCondLst>
                              <p:cond delay="13000"/>
                            </p:stCondLst>
                            <p:childTnLst>
                              <p:par>
                                <p:cTn id="49" presetID="26" presetClass="emph" presetSubtype="0" fill="hold" grpId="4" nodeType="afterEffect">
                                  <p:stCondLst>
                                    <p:cond delay="0"/>
                                  </p:stCondLst>
                                  <p:iterate type="lt">
                                    <p:tmPct val="0"/>
                                  </p:iterate>
                                  <p:childTnLst>
                                    <p:animEffect transition="out" filter="fade">
                                      <p:cBhvr>
                                        <p:cTn id="50" dur="2000" tmFilter="0, 0; .2, .5; .8, .5; 1, 0"/>
                                        <p:tgtEl>
                                          <p:spTgt spid="25"/>
                                        </p:tgtEl>
                                      </p:cBhvr>
                                    </p:animEffect>
                                    <p:animScale>
                                      <p:cBhvr>
                                        <p:cTn id="51" dur="1000" autoRev="1" fill="hold"/>
                                        <p:tgtEl>
                                          <p:spTgt spid="25"/>
                                        </p:tgtEl>
                                      </p:cBhvr>
                                      <p:by x="105000" y="105000"/>
                                    </p:animScale>
                                  </p:childTnLst>
                                </p:cTn>
                              </p:par>
                              <p:par>
                                <p:cTn id="52" presetID="26" presetClass="emph" presetSubtype="0" fill="hold" grpId="0" nodeType="withEffect">
                                  <p:stCondLst>
                                    <p:cond delay="0"/>
                                  </p:stCondLst>
                                  <p:childTnLst>
                                    <p:animEffect transition="out" filter="fade">
                                      <p:cBhvr>
                                        <p:cTn id="53" dur="2000" tmFilter="0, 0; .2, .5; .8, .5; 1, 0"/>
                                        <p:tgtEl>
                                          <p:spTgt spid="30"/>
                                        </p:tgtEl>
                                      </p:cBhvr>
                                    </p:animEffect>
                                    <p:animScale>
                                      <p:cBhvr>
                                        <p:cTn id="54" dur="1000" autoRev="1" fill="hold"/>
                                        <p:tgtEl>
                                          <p:spTgt spid="30"/>
                                        </p:tgtEl>
                                      </p:cBhvr>
                                      <p:by x="105000" y="105000"/>
                                    </p:animScale>
                                  </p:childTnLst>
                                </p:cTn>
                              </p:par>
                            </p:childTnLst>
                          </p:cTn>
                        </p:par>
                        <p:par>
                          <p:cTn id="55" fill="hold">
                            <p:stCondLst>
                              <p:cond delay="15000"/>
                            </p:stCondLst>
                            <p:childTnLst>
                              <p:par>
                                <p:cTn id="56" presetID="26" presetClass="emph" presetSubtype="0" fill="hold" grpId="5" nodeType="afterEffect">
                                  <p:stCondLst>
                                    <p:cond delay="0"/>
                                  </p:stCondLst>
                                  <p:iterate type="lt">
                                    <p:tmPct val="0"/>
                                  </p:iterate>
                                  <p:childTnLst>
                                    <p:animEffect transition="out" filter="fade">
                                      <p:cBhvr>
                                        <p:cTn id="57" dur="2000" tmFilter="0, 0; .2, .5; .8, .5; 1, 0"/>
                                        <p:tgtEl>
                                          <p:spTgt spid="25"/>
                                        </p:tgtEl>
                                      </p:cBhvr>
                                    </p:animEffect>
                                    <p:animScale>
                                      <p:cBhvr>
                                        <p:cTn id="58" dur="1000" autoRev="1" fill="hold"/>
                                        <p:tgtEl>
                                          <p:spTgt spid="25"/>
                                        </p:tgtEl>
                                      </p:cBhvr>
                                      <p:by x="105000" y="105000"/>
                                    </p:animScale>
                                  </p:childTnLst>
                                </p:cTn>
                              </p:par>
                              <p:par>
                                <p:cTn id="59" presetID="26" presetClass="emph" presetSubtype="0" fill="hold" grpId="0" nodeType="withEffect">
                                  <p:stCondLst>
                                    <p:cond delay="0"/>
                                  </p:stCondLst>
                                  <p:childTnLst>
                                    <p:animEffect transition="out" filter="fade">
                                      <p:cBhvr>
                                        <p:cTn id="60" dur="2000" tmFilter="0, 0; .2, .5; .8, .5; 1, 0"/>
                                        <p:tgtEl>
                                          <p:spTgt spid="31"/>
                                        </p:tgtEl>
                                      </p:cBhvr>
                                    </p:animEffect>
                                    <p:animScale>
                                      <p:cBhvr>
                                        <p:cTn id="61" dur="1000" autoRev="1" fill="hold"/>
                                        <p:tgtEl>
                                          <p:spTgt spid="31"/>
                                        </p:tgtEl>
                                      </p:cBhvr>
                                      <p:by x="105000" y="105000"/>
                                    </p:animScale>
                                  </p:childTnLst>
                                </p:cTn>
                              </p:par>
                            </p:childTnLst>
                          </p:cTn>
                        </p:par>
                        <p:par>
                          <p:cTn id="62" fill="hold">
                            <p:stCondLst>
                              <p:cond delay="17000"/>
                            </p:stCondLst>
                            <p:childTnLst>
                              <p:par>
                                <p:cTn id="63" presetID="2" presetClass="exit" presetSubtype="8" fill="hold" grpId="1" nodeType="afterEffect">
                                  <p:stCondLst>
                                    <p:cond delay="0"/>
                                  </p:stCondLst>
                                  <p:childTnLst>
                                    <p:anim calcmode="lin" valueType="num">
                                      <p:cBhvr additive="base">
                                        <p:cTn id="64" dur="500"/>
                                        <p:tgtEl>
                                          <p:spTgt spid="44"/>
                                        </p:tgtEl>
                                        <p:attrNameLst>
                                          <p:attrName>ppt_x</p:attrName>
                                        </p:attrNameLst>
                                      </p:cBhvr>
                                      <p:tavLst>
                                        <p:tav tm="0">
                                          <p:val>
                                            <p:strVal val="ppt_x"/>
                                          </p:val>
                                        </p:tav>
                                        <p:tav tm="100000">
                                          <p:val>
                                            <p:strVal val="0-ppt_w/2"/>
                                          </p:val>
                                        </p:tav>
                                      </p:tavLst>
                                    </p:anim>
                                    <p:anim calcmode="lin" valueType="num">
                                      <p:cBhvr additive="base">
                                        <p:cTn id="65" dur="500"/>
                                        <p:tgtEl>
                                          <p:spTgt spid="44"/>
                                        </p:tgtEl>
                                        <p:attrNameLst>
                                          <p:attrName>ppt_y</p:attrName>
                                        </p:attrNameLst>
                                      </p:cBhvr>
                                      <p:tavLst>
                                        <p:tav tm="0">
                                          <p:val>
                                            <p:strVal val="ppt_y"/>
                                          </p:val>
                                        </p:tav>
                                        <p:tav tm="100000">
                                          <p:val>
                                            <p:strVal val="ppt_y"/>
                                          </p:val>
                                        </p:tav>
                                      </p:tavLst>
                                    </p:anim>
                                    <p:set>
                                      <p:cBhvr>
                                        <p:cTn id="66" dur="1" fill="hold">
                                          <p:stCondLst>
                                            <p:cond delay="499"/>
                                          </p:stCondLst>
                                        </p:cTn>
                                        <p:tgtEl>
                                          <p:spTgt spid="44"/>
                                        </p:tgtEl>
                                        <p:attrNameLst>
                                          <p:attrName>style.visibility</p:attrName>
                                        </p:attrNameLst>
                                      </p:cBhvr>
                                      <p:to>
                                        <p:strVal val="hidden"/>
                                      </p:to>
                                    </p:set>
                                  </p:childTnLst>
                                </p:cTn>
                              </p:par>
                            </p:childTnLst>
                          </p:cTn>
                        </p:par>
                        <p:par>
                          <p:cTn id="67" fill="hold">
                            <p:stCondLst>
                              <p:cond delay="17500"/>
                            </p:stCondLst>
                            <p:childTnLst>
                              <p:par>
                                <p:cTn id="68" presetID="2" presetClass="entr" presetSubtype="2" fill="hold" grpId="0" nodeType="afterEffect">
                                  <p:stCondLst>
                                    <p:cond delay="0"/>
                                  </p:stCondLst>
                                  <p:childTnLst>
                                    <p:set>
                                      <p:cBhvr>
                                        <p:cTn id="69" dur="1" fill="hold">
                                          <p:stCondLst>
                                            <p:cond delay="0"/>
                                          </p:stCondLst>
                                        </p:cTn>
                                        <p:tgtEl>
                                          <p:spTgt spid="45"/>
                                        </p:tgtEl>
                                        <p:attrNameLst>
                                          <p:attrName>style.visibility</p:attrName>
                                        </p:attrNameLst>
                                      </p:cBhvr>
                                      <p:to>
                                        <p:strVal val="visible"/>
                                      </p:to>
                                    </p:set>
                                    <p:anim calcmode="lin" valueType="num">
                                      <p:cBhvr additive="base">
                                        <p:cTn id="70" dur="500" fill="hold"/>
                                        <p:tgtEl>
                                          <p:spTgt spid="45"/>
                                        </p:tgtEl>
                                        <p:attrNameLst>
                                          <p:attrName>ppt_x</p:attrName>
                                        </p:attrNameLst>
                                      </p:cBhvr>
                                      <p:tavLst>
                                        <p:tav tm="0">
                                          <p:val>
                                            <p:strVal val="1+#ppt_w/2"/>
                                          </p:val>
                                        </p:tav>
                                        <p:tav tm="100000">
                                          <p:val>
                                            <p:strVal val="#ppt_x"/>
                                          </p:val>
                                        </p:tav>
                                      </p:tavLst>
                                    </p:anim>
                                    <p:anim calcmode="lin" valueType="num">
                                      <p:cBhvr additive="base">
                                        <p:cTn id="71" dur="500" fill="hold"/>
                                        <p:tgtEl>
                                          <p:spTgt spid="45"/>
                                        </p:tgtEl>
                                        <p:attrNameLst>
                                          <p:attrName>ppt_y</p:attrName>
                                        </p:attrNameLst>
                                      </p:cBhvr>
                                      <p:tavLst>
                                        <p:tav tm="0">
                                          <p:val>
                                            <p:strVal val="#ppt_y"/>
                                          </p:val>
                                        </p:tav>
                                        <p:tav tm="100000">
                                          <p:val>
                                            <p:strVal val="#ppt_y"/>
                                          </p:val>
                                        </p:tav>
                                      </p:tavLst>
                                    </p:anim>
                                  </p:childTnLst>
                                </p:cTn>
                              </p:par>
                            </p:childTnLst>
                          </p:cTn>
                        </p:par>
                        <p:par>
                          <p:cTn id="72" fill="hold">
                            <p:stCondLst>
                              <p:cond delay="18000"/>
                            </p:stCondLst>
                            <p:childTnLst>
                              <p:par>
                                <p:cTn id="73" presetID="36" presetClass="emph" presetSubtype="0" fill="hold" grpId="6" nodeType="afterEffect">
                                  <p:stCondLst>
                                    <p:cond delay="0"/>
                                  </p:stCondLst>
                                  <p:iterate type="lt">
                                    <p:tmPct val="10000"/>
                                  </p:iterate>
                                  <p:childTnLst>
                                    <p:animScale>
                                      <p:cBhvr>
                                        <p:cTn id="74" dur="1000" autoRev="1" fill="hold">
                                          <p:stCondLst>
                                            <p:cond delay="0"/>
                                          </p:stCondLst>
                                        </p:cTn>
                                        <p:tgtEl>
                                          <p:spTgt spid="25"/>
                                        </p:tgtEl>
                                      </p:cBhvr>
                                      <p:to x="80000" y="100000"/>
                                    </p:animScale>
                                    <p:anim by="(#ppt_w*0.10)" calcmode="lin" valueType="num">
                                      <p:cBhvr>
                                        <p:cTn id="75" dur="1000" autoRev="1" fill="hold">
                                          <p:stCondLst>
                                            <p:cond delay="0"/>
                                          </p:stCondLst>
                                        </p:cTn>
                                        <p:tgtEl>
                                          <p:spTgt spid="25"/>
                                        </p:tgtEl>
                                        <p:attrNameLst>
                                          <p:attrName>ppt_x</p:attrName>
                                        </p:attrNameLst>
                                      </p:cBhvr>
                                    </p:anim>
                                    <p:anim by="(-#ppt_w*0.10)" calcmode="lin" valueType="num">
                                      <p:cBhvr>
                                        <p:cTn id="76" dur="1000" autoRev="1" fill="hold">
                                          <p:stCondLst>
                                            <p:cond delay="0"/>
                                          </p:stCondLst>
                                        </p:cTn>
                                        <p:tgtEl>
                                          <p:spTgt spid="25"/>
                                        </p:tgtEl>
                                        <p:attrNameLst>
                                          <p:attrName>ppt_y</p:attrName>
                                        </p:attrNameLst>
                                      </p:cBhvr>
                                    </p:anim>
                                    <p:animRot by="-480000">
                                      <p:cBhvr>
                                        <p:cTn id="77" dur="1000" autoRev="1" fill="hold">
                                          <p:stCondLst>
                                            <p:cond delay="0"/>
                                          </p:stCondLst>
                                        </p:cTn>
                                        <p:tgtEl>
                                          <p:spTgt spid="25"/>
                                        </p:tgtEl>
                                        <p:attrNameLst>
                                          <p:attrName>r</p:attrName>
                                        </p:attrNameLst>
                                      </p:cBhvr>
                                    </p:animRot>
                                  </p:childTnLst>
                                </p:cTn>
                              </p:par>
                            </p:childTnLst>
                          </p:cTn>
                        </p:par>
                        <p:par>
                          <p:cTn id="78" fill="hold">
                            <p:stCondLst>
                              <p:cond delay="20000"/>
                            </p:stCondLst>
                            <p:childTnLst>
                              <p:par>
                                <p:cTn id="79" presetID="3" presetClass="exit" presetSubtype="10" fill="hold" grpId="1" nodeType="afterEffect">
                                  <p:stCondLst>
                                    <p:cond delay="0"/>
                                  </p:stCondLst>
                                  <p:childTnLst>
                                    <p:animEffect transition="out" filter="blinds(horizontal)">
                                      <p:cBhvr>
                                        <p:cTn id="80" dur="500"/>
                                        <p:tgtEl>
                                          <p:spTgt spid="34"/>
                                        </p:tgtEl>
                                      </p:cBhvr>
                                    </p:animEffect>
                                    <p:set>
                                      <p:cBhvr>
                                        <p:cTn id="81" dur="1" fill="hold">
                                          <p:stCondLst>
                                            <p:cond delay="499"/>
                                          </p:stCondLst>
                                        </p:cTn>
                                        <p:tgtEl>
                                          <p:spTgt spid="34"/>
                                        </p:tgtEl>
                                        <p:attrNameLst>
                                          <p:attrName>style.visibility</p:attrName>
                                        </p:attrNameLst>
                                      </p:cBhvr>
                                      <p:to>
                                        <p:strVal val="hidden"/>
                                      </p:to>
                                    </p:set>
                                  </p:childTnLst>
                                </p:cTn>
                              </p:par>
                            </p:childTnLst>
                          </p:cTn>
                        </p:par>
                        <p:par>
                          <p:cTn id="82" fill="hold">
                            <p:stCondLst>
                              <p:cond delay="20500"/>
                            </p:stCondLst>
                            <p:childTnLst>
                              <p:par>
                                <p:cTn id="83" presetID="2" presetClass="exit" presetSubtype="2" fill="hold" grpId="1" nodeType="afterEffect">
                                  <p:stCondLst>
                                    <p:cond delay="0"/>
                                  </p:stCondLst>
                                  <p:childTnLst>
                                    <p:anim calcmode="lin" valueType="num">
                                      <p:cBhvr additive="base">
                                        <p:cTn id="84" dur="500"/>
                                        <p:tgtEl>
                                          <p:spTgt spid="45"/>
                                        </p:tgtEl>
                                        <p:attrNameLst>
                                          <p:attrName>ppt_x</p:attrName>
                                        </p:attrNameLst>
                                      </p:cBhvr>
                                      <p:tavLst>
                                        <p:tav tm="0">
                                          <p:val>
                                            <p:strVal val="ppt_x"/>
                                          </p:val>
                                        </p:tav>
                                        <p:tav tm="100000">
                                          <p:val>
                                            <p:strVal val="1+ppt_w/2"/>
                                          </p:val>
                                        </p:tav>
                                      </p:tavLst>
                                    </p:anim>
                                    <p:anim calcmode="lin" valueType="num">
                                      <p:cBhvr additive="base">
                                        <p:cTn id="85" dur="500"/>
                                        <p:tgtEl>
                                          <p:spTgt spid="45"/>
                                        </p:tgtEl>
                                        <p:attrNameLst>
                                          <p:attrName>ppt_y</p:attrName>
                                        </p:attrNameLst>
                                      </p:cBhvr>
                                      <p:tavLst>
                                        <p:tav tm="0">
                                          <p:val>
                                            <p:strVal val="ppt_y"/>
                                          </p:val>
                                        </p:tav>
                                        <p:tav tm="100000">
                                          <p:val>
                                            <p:strVal val="ppt_y"/>
                                          </p:val>
                                        </p:tav>
                                      </p:tavLst>
                                    </p:anim>
                                    <p:set>
                                      <p:cBhvr>
                                        <p:cTn id="86" dur="1" fill="hold">
                                          <p:stCondLst>
                                            <p:cond delay="499"/>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5" grpId="2" animBg="1"/>
      <p:bldP spid="25" grpId="3" animBg="1"/>
      <p:bldP spid="25" grpId="4" animBg="1"/>
      <p:bldP spid="25" grpId="5" animBg="1"/>
      <p:bldP spid="25" grpId="6" animBg="1"/>
      <p:bldP spid="26" grpId="0" animBg="1"/>
      <p:bldP spid="27" grpId="0" animBg="1"/>
      <p:bldP spid="28" grpId="0" animBg="1"/>
      <p:bldP spid="29" grpId="0" animBg="1"/>
      <p:bldP spid="30" grpId="0" animBg="1"/>
      <p:bldP spid="31" grpId="0" animBg="1"/>
      <p:bldP spid="32" grpId="0" animBg="1"/>
      <p:bldP spid="33" grpId="0" animBg="1"/>
      <p:bldP spid="34" grpId="0" animBg="1"/>
      <p:bldP spid="34" grpId="1" animBg="1"/>
      <p:bldP spid="44" grpId="0" animBg="1"/>
      <p:bldP spid="44" grpId="1" animBg="1"/>
      <p:bldP spid="45" grpId="0" animBg="1"/>
      <p:bldP spid="45"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1" name="Oval 3"/>
          <p:cNvSpPr>
            <a:spLocks noChangeArrowheads="1"/>
          </p:cNvSpPr>
          <p:nvPr/>
        </p:nvSpPr>
        <p:spPr bwMode="auto">
          <a:xfrm>
            <a:off x="1742786"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2</a:t>
            </a:r>
          </a:p>
        </p:txBody>
      </p:sp>
      <p:sp>
        <p:nvSpPr>
          <p:cNvPr id="677892" name="Oval 4"/>
          <p:cNvSpPr>
            <a:spLocks noChangeArrowheads="1"/>
          </p:cNvSpPr>
          <p:nvPr/>
        </p:nvSpPr>
        <p:spPr bwMode="auto">
          <a:xfrm>
            <a:off x="2766724"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8</a:t>
            </a:r>
          </a:p>
        </p:txBody>
      </p:sp>
      <p:sp>
        <p:nvSpPr>
          <p:cNvPr id="677893" name="Oval 5"/>
          <p:cNvSpPr>
            <a:spLocks noChangeArrowheads="1"/>
          </p:cNvSpPr>
          <p:nvPr/>
        </p:nvSpPr>
        <p:spPr bwMode="auto">
          <a:xfrm>
            <a:off x="3789074"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5</a:t>
            </a:r>
          </a:p>
        </p:txBody>
      </p:sp>
      <p:sp>
        <p:nvSpPr>
          <p:cNvPr id="677894" name="Oval 6"/>
          <p:cNvSpPr>
            <a:spLocks noChangeArrowheads="1"/>
          </p:cNvSpPr>
          <p:nvPr/>
        </p:nvSpPr>
        <p:spPr bwMode="auto">
          <a:xfrm>
            <a:off x="4813011"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12</a:t>
            </a:r>
          </a:p>
        </p:txBody>
      </p:sp>
      <p:sp>
        <p:nvSpPr>
          <p:cNvPr id="677895" name="Oval 7"/>
          <p:cNvSpPr>
            <a:spLocks noChangeArrowheads="1"/>
          </p:cNvSpPr>
          <p:nvPr/>
        </p:nvSpPr>
        <p:spPr bwMode="auto">
          <a:xfrm>
            <a:off x="5835361"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6</a:t>
            </a:r>
          </a:p>
        </p:txBody>
      </p:sp>
      <p:sp>
        <p:nvSpPr>
          <p:cNvPr id="677896" name="Oval 8"/>
          <p:cNvSpPr>
            <a:spLocks noChangeArrowheads="1"/>
          </p:cNvSpPr>
          <p:nvPr/>
        </p:nvSpPr>
        <p:spPr bwMode="auto">
          <a:xfrm>
            <a:off x="6859299"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4</a:t>
            </a:r>
          </a:p>
        </p:txBody>
      </p:sp>
      <p:sp>
        <p:nvSpPr>
          <p:cNvPr id="677897" name="Oval 9"/>
          <p:cNvSpPr>
            <a:spLocks noChangeArrowheads="1"/>
          </p:cNvSpPr>
          <p:nvPr/>
        </p:nvSpPr>
        <p:spPr bwMode="auto">
          <a:xfrm>
            <a:off x="7883236"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13</a:t>
            </a:r>
          </a:p>
        </p:txBody>
      </p:sp>
      <p:sp>
        <p:nvSpPr>
          <p:cNvPr id="677898" name="Oval 10"/>
          <p:cNvSpPr>
            <a:spLocks noChangeArrowheads="1"/>
          </p:cNvSpPr>
          <p:nvPr/>
        </p:nvSpPr>
        <p:spPr bwMode="auto">
          <a:xfrm>
            <a:off x="720436"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a:t>
            </a:r>
          </a:p>
        </p:txBody>
      </p:sp>
      <p:sp>
        <p:nvSpPr>
          <p:cNvPr id="677899" name="AutoShape 11"/>
          <p:cNvSpPr>
            <a:spLocks noChangeArrowheads="1"/>
          </p:cNvSpPr>
          <p:nvPr/>
        </p:nvSpPr>
        <p:spPr bwMode="auto">
          <a:xfrm>
            <a:off x="1644361" y="3571875"/>
            <a:ext cx="914400" cy="908149"/>
          </a:xfrm>
          <a:prstGeom prst="upArrowCallout">
            <a:avLst>
              <a:gd name="adj1" fmla="val 27746"/>
              <a:gd name="adj2" fmla="val 25819"/>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i="0">
                <a:latin typeface="Calibri" pitchFamily="34" charset="0"/>
                <a:cs typeface="Calibri" pitchFamily="34" charset="0"/>
              </a:rPr>
              <a:t>i</a:t>
            </a:r>
          </a:p>
        </p:txBody>
      </p:sp>
      <p:sp>
        <p:nvSpPr>
          <p:cNvPr id="677900" name="AutoShape 12"/>
          <p:cNvSpPr>
            <a:spLocks noChangeArrowheads="1"/>
          </p:cNvSpPr>
          <p:nvPr/>
        </p:nvSpPr>
        <p:spPr bwMode="auto">
          <a:xfrm>
            <a:off x="2553999" y="2039938"/>
            <a:ext cx="1143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i="0">
                <a:solidFill>
                  <a:srgbClr val="0000FF"/>
                </a:solidFill>
                <a:latin typeface="Calibri" pitchFamily="34" charset="0"/>
                <a:cs typeface="Calibri" pitchFamily="34" charset="0"/>
              </a:rPr>
              <a:t>min</a:t>
            </a:r>
          </a:p>
        </p:txBody>
      </p:sp>
      <p:grpSp>
        <p:nvGrpSpPr>
          <p:cNvPr id="677901" name="Group 13"/>
          <p:cNvGrpSpPr>
            <a:grpSpLocks/>
          </p:cNvGrpSpPr>
          <p:nvPr/>
        </p:nvGrpSpPr>
        <p:grpSpPr bwMode="auto">
          <a:xfrm>
            <a:off x="720436" y="2287588"/>
            <a:ext cx="7893050" cy="649287"/>
            <a:chOff x="644" y="1153"/>
            <a:chExt cx="4972" cy="409"/>
          </a:xfrm>
        </p:grpSpPr>
        <p:sp>
          <p:nvSpPr>
            <p:cNvPr id="677902" name="Oval 14"/>
            <p:cNvSpPr>
              <a:spLocks noChangeArrowheads="1"/>
            </p:cNvSpPr>
            <p:nvPr/>
          </p:nvSpPr>
          <p:spPr bwMode="auto">
            <a:xfrm>
              <a:off x="1288"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2</a:t>
              </a:r>
            </a:p>
          </p:txBody>
        </p:sp>
        <p:sp>
          <p:nvSpPr>
            <p:cNvPr id="677903" name="Oval 15"/>
            <p:cNvSpPr>
              <a:spLocks noChangeArrowheads="1"/>
            </p:cNvSpPr>
            <p:nvPr/>
          </p:nvSpPr>
          <p:spPr bwMode="auto">
            <a:xfrm>
              <a:off x="1933"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3</a:t>
              </a:r>
            </a:p>
          </p:txBody>
        </p:sp>
        <p:sp>
          <p:nvSpPr>
            <p:cNvPr id="677904" name="Oval 16"/>
            <p:cNvSpPr>
              <a:spLocks noChangeArrowheads="1"/>
            </p:cNvSpPr>
            <p:nvPr/>
          </p:nvSpPr>
          <p:spPr bwMode="auto">
            <a:xfrm>
              <a:off x="2577"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4</a:t>
              </a:r>
            </a:p>
          </p:txBody>
        </p:sp>
        <p:sp>
          <p:nvSpPr>
            <p:cNvPr id="677905" name="Oval 17"/>
            <p:cNvSpPr>
              <a:spLocks noChangeArrowheads="1"/>
            </p:cNvSpPr>
            <p:nvPr/>
          </p:nvSpPr>
          <p:spPr bwMode="auto">
            <a:xfrm>
              <a:off x="3222"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5</a:t>
              </a:r>
            </a:p>
          </p:txBody>
        </p:sp>
        <p:sp>
          <p:nvSpPr>
            <p:cNvPr id="677906" name="Oval 18"/>
            <p:cNvSpPr>
              <a:spLocks noChangeArrowheads="1"/>
            </p:cNvSpPr>
            <p:nvPr/>
          </p:nvSpPr>
          <p:spPr bwMode="auto">
            <a:xfrm>
              <a:off x="3866"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6</a:t>
              </a:r>
            </a:p>
          </p:txBody>
        </p:sp>
        <p:sp>
          <p:nvSpPr>
            <p:cNvPr id="677907" name="Oval 19"/>
            <p:cNvSpPr>
              <a:spLocks noChangeArrowheads="1"/>
            </p:cNvSpPr>
            <p:nvPr/>
          </p:nvSpPr>
          <p:spPr bwMode="auto">
            <a:xfrm>
              <a:off x="4511"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7</a:t>
              </a:r>
            </a:p>
          </p:txBody>
        </p:sp>
        <p:sp>
          <p:nvSpPr>
            <p:cNvPr id="677908" name="Oval 20"/>
            <p:cNvSpPr>
              <a:spLocks noChangeArrowheads="1"/>
            </p:cNvSpPr>
            <p:nvPr/>
          </p:nvSpPr>
          <p:spPr bwMode="auto">
            <a:xfrm>
              <a:off x="5156"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8</a:t>
              </a:r>
            </a:p>
          </p:txBody>
        </p:sp>
        <p:sp>
          <p:nvSpPr>
            <p:cNvPr id="677909" name="Oval 21"/>
            <p:cNvSpPr>
              <a:spLocks noChangeArrowheads="1"/>
            </p:cNvSpPr>
            <p:nvPr/>
          </p:nvSpPr>
          <p:spPr bwMode="auto">
            <a:xfrm>
              <a:off x="644"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a:t>
              </a:r>
            </a:p>
          </p:txBody>
        </p:sp>
      </p:grpSp>
      <p:sp>
        <p:nvSpPr>
          <p:cNvPr id="677910" name="Text Box 22"/>
          <p:cNvSpPr txBox="1">
            <a:spLocks noChangeArrowheads="1"/>
          </p:cNvSpPr>
          <p:nvPr/>
        </p:nvSpPr>
        <p:spPr bwMode="auto">
          <a:xfrm>
            <a:off x="1623724" y="1384300"/>
            <a:ext cx="2895600" cy="46166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solidFill>
                  <a:srgbClr val="FFFF00"/>
                </a:solidFill>
                <a:latin typeface="Calibri" pitchFamily="34" charset="0"/>
                <a:cs typeface="Calibri" pitchFamily="34" charset="0"/>
              </a:rPr>
              <a:t>Find MinPos(3, 8)</a:t>
            </a:r>
          </a:p>
        </p:txBody>
      </p:sp>
      <p:sp>
        <p:nvSpPr>
          <p:cNvPr id="677911" name="Text Box 23"/>
          <p:cNvSpPr txBox="1">
            <a:spLocks noChangeArrowheads="1"/>
          </p:cNvSpPr>
          <p:nvPr/>
        </p:nvSpPr>
        <p:spPr bwMode="auto">
          <a:xfrm>
            <a:off x="5003511" y="1379538"/>
            <a:ext cx="3240088" cy="46166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solidFill>
                  <a:srgbClr val="FFFF00"/>
                </a:solidFill>
                <a:latin typeface="Calibri" pitchFamily="34" charset="0"/>
                <a:cs typeface="Calibri" pitchFamily="34" charset="0"/>
              </a:rPr>
              <a:t>Swap(a[i], a[min])</a:t>
            </a:r>
          </a:p>
        </p:txBody>
      </p:sp>
      <p:sp>
        <p:nvSpPr>
          <p:cNvPr id="2" name="Title 1"/>
          <p:cNvSpPr>
            <a:spLocks noGrp="1"/>
          </p:cNvSpPr>
          <p:nvPr>
            <p:ph type="title"/>
          </p:nvPr>
        </p:nvSpPr>
        <p:spPr/>
        <p:txBody>
          <a:bodyPr/>
          <a:lstStyle/>
          <a:p>
            <a:r>
              <a:rPr lang="vi-VN" dirty="0"/>
              <a:t>5.2.1. Sắp xếp chọn</a:t>
            </a:r>
          </a:p>
        </p:txBody>
      </p:sp>
      <p:sp>
        <p:nvSpPr>
          <p:cNvPr id="3" name="Date Placeholder 2"/>
          <p:cNvSpPr>
            <a:spLocks noGrp="1"/>
          </p:cNvSpPr>
          <p:nvPr>
            <p:ph type="dt" sz="half" idx="10"/>
          </p:nvPr>
        </p:nvSpPr>
        <p:spPr/>
        <p:txBody>
          <a:bodyPr/>
          <a:lstStyle/>
          <a:p>
            <a:r>
              <a:rPr lang="vi-VN" smtClean="0"/>
              <a:t>24-Mar-11</a:t>
            </a:r>
            <a:endParaRPr lang="en-US"/>
          </a:p>
        </p:txBody>
      </p:sp>
      <p:sp>
        <p:nvSpPr>
          <p:cNvPr id="4" name="Footer Placeholder 3"/>
          <p:cNvSpPr>
            <a:spLocks noGrp="1"/>
          </p:cNvSpPr>
          <p:nvPr>
            <p:ph type="ftr" sz="quarter" idx="11"/>
          </p:nvPr>
        </p:nvSpPr>
        <p:spPr/>
        <p:txBody>
          <a:bodyPr/>
          <a:lstStyle/>
          <a:p>
            <a:r>
              <a:rPr lang="en-US" smtClean="0"/>
              <a:t>©TS. Hà Chí Trung, Khoa CNTT -  HVKTQS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2967258041"/>
      </p:ext>
    </p:extLst>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677891"/>
                                        </p:tgtEl>
                                        <p:attrNameLst>
                                          <p:attrName>style.visibility</p:attrName>
                                        </p:attrNameLst>
                                      </p:cBhvr>
                                      <p:to>
                                        <p:strVal val="visible"/>
                                      </p:to>
                                    </p:set>
                                    <p:animEffect transition="in" filter="diamond(in)">
                                      <p:cBhvr>
                                        <p:cTn id="7" dur="2000"/>
                                        <p:tgtEl>
                                          <p:spTgt spid="677891"/>
                                        </p:tgtEl>
                                      </p:cBhvr>
                                    </p:animEffect>
                                  </p:childTnLst>
                                </p:cTn>
                              </p:par>
                            </p:childTnLst>
                          </p:cTn>
                        </p:par>
                        <p:par>
                          <p:cTn id="8" fill="hold" nodeType="afterGroup">
                            <p:stCondLst>
                              <p:cond delay="2000"/>
                            </p:stCondLst>
                            <p:childTnLst>
                              <p:par>
                                <p:cTn id="9" presetID="63" presetClass="path" presetSubtype="0" accel="50000" decel="50000" fill="hold" grpId="0" nodeType="afterEffect">
                                  <p:stCondLst>
                                    <p:cond delay="0"/>
                                  </p:stCondLst>
                                  <p:childTnLst>
                                    <p:animMotion origin="layout" path="M 2.77556E-17 2.96296E-6 L 0.11337 2.96296E-6 " pathEditMode="relative" rAng="0" ptsTypes="AA">
                                      <p:cBhvr>
                                        <p:cTn id="10" dur="2000" fill="hold"/>
                                        <p:tgtEl>
                                          <p:spTgt spid="677899"/>
                                        </p:tgtEl>
                                        <p:attrNameLst>
                                          <p:attrName>ppt_x</p:attrName>
                                          <p:attrName>ppt_y</p:attrName>
                                        </p:attrNameLst>
                                      </p:cBhvr>
                                      <p:rCtr x="5660" y="0"/>
                                    </p:animMotion>
                                  </p:childTnLst>
                                </p:cTn>
                              </p:par>
                            </p:childTnLst>
                          </p:cTn>
                        </p:par>
                        <p:par>
                          <p:cTn id="11" fill="hold" nodeType="afterGroup">
                            <p:stCondLst>
                              <p:cond delay="4000"/>
                            </p:stCondLst>
                            <p:childTnLst>
                              <p:par>
                                <p:cTn id="12" presetID="2" presetClass="entr" presetSubtype="8" fill="hold" grpId="0" nodeType="afterEffect">
                                  <p:stCondLst>
                                    <p:cond delay="0"/>
                                  </p:stCondLst>
                                  <p:childTnLst>
                                    <p:set>
                                      <p:cBhvr>
                                        <p:cTn id="13" dur="1" fill="hold">
                                          <p:stCondLst>
                                            <p:cond delay="0"/>
                                          </p:stCondLst>
                                        </p:cTn>
                                        <p:tgtEl>
                                          <p:spTgt spid="677910"/>
                                        </p:tgtEl>
                                        <p:attrNameLst>
                                          <p:attrName>style.visibility</p:attrName>
                                        </p:attrNameLst>
                                      </p:cBhvr>
                                      <p:to>
                                        <p:strVal val="visible"/>
                                      </p:to>
                                    </p:set>
                                    <p:anim calcmode="lin" valueType="num">
                                      <p:cBhvr additive="base">
                                        <p:cTn id="14" dur="500" fill="hold"/>
                                        <p:tgtEl>
                                          <p:spTgt spid="677910"/>
                                        </p:tgtEl>
                                        <p:attrNameLst>
                                          <p:attrName>ppt_x</p:attrName>
                                        </p:attrNameLst>
                                      </p:cBhvr>
                                      <p:tavLst>
                                        <p:tav tm="0">
                                          <p:val>
                                            <p:strVal val="0-#ppt_w/2"/>
                                          </p:val>
                                        </p:tav>
                                        <p:tav tm="100000">
                                          <p:val>
                                            <p:strVal val="#ppt_x"/>
                                          </p:val>
                                        </p:tav>
                                      </p:tavLst>
                                    </p:anim>
                                    <p:anim calcmode="lin" valueType="num">
                                      <p:cBhvr additive="base">
                                        <p:cTn id="15" dur="500" fill="hold"/>
                                        <p:tgtEl>
                                          <p:spTgt spid="677910"/>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4500"/>
                            </p:stCondLst>
                            <p:childTnLst>
                              <p:par>
                                <p:cTn id="17" presetID="3" presetClass="entr" presetSubtype="10" fill="hold" grpId="0" nodeType="afterEffect">
                                  <p:stCondLst>
                                    <p:cond delay="0"/>
                                  </p:stCondLst>
                                  <p:childTnLst>
                                    <p:set>
                                      <p:cBhvr>
                                        <p:cTn id="18" dur="1" fill="hold">
                                          <p:stCondLst>
                                            <p:cond delay="0"/>
                                          </p:stCondLst>
                                        </p:cTn>
                                        <p:tgtEl>
                                          <p:spTgt spid="677900"/>
                                        </p:tgtEl>
                                        <p:attrNameLst>
                                          <p:attrName>style.visibility</p:attrName>
                                        </p:attrNameLst>
                                      </p:cBhvr>
                                      <p:to>
                                        <p:strVal val="visible"/>
                                      </p:to>
                                    </p:set>
                                    <p:animEffect transition="in" filter="blinds(horizontal)">
                                      <p:cBhvr>
                                        <p:cTn id="19" dur="500"/>
                                        <p:tgtEl>
                                          <p:spTgt spid="677900"/>
                                        </p:tgtEl>
                                      </p:cBhvr>
                                    </p:animEffect>
                                  </p:childTnLst>
                                </p:cTn>
                              </p:par>
                            </p:childTnLst>
                          </p:cTn>
                        </p:par>
                        <p:par>
                          <p:cTn id="20" fill="hold" nodeType="afterGroup">
                            <p:stCondLst>
                              <p:cond delay="5000"/>
                            </p:stCondLst>
                            <p:childTnLst>
                              <p:par>
                                <p:cTn id="21" presetID="26" presetClass="emph" presetSubtype="0" fill="hold" grpId="0" nodeType="afterEffect">
                                  <p:stCondLst>
                                    <p:cond delay="0"/>
                                  </p:stCondLst>
                                  <p:childTnLst>
                                    <p:animEffect transition="out" filter="fade">
                                      <p:cBhvr>
                                        <p:cTn id="22" dur="2000" tmFilter="0, 0; .2, .5; .8, .5; 1, 0"/>
                                        <p:tgtEl>
                                          <p:spTgt spid="677892"/>
                                        </p:tgtEl>
                                      </p:cBhvr>
                                    </p:animEffect>
                                    <p:animScale>
                                      <p:cBhvr>
                                        <p:cTn id="23" dur="1000" autoRev="1" fill="hold"/>
                                        <p:tgtEl>
                                          <p:spTgt spid="677892"/>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677893"/>
                                        </p:tgtEl>
                                      </p:cBhvr>
                                    </p:animEffect>
                                    <p:animScale>
                                      <p:cBhvr>
                                        <p:cTn id="26" dur="1000" autoRev="1" fill="hold"/>
                                        <p:tgtEl>
                                          <p:spTgt spid="677893"/>
                                        </p:tgtEl>
                                      </p:cBhvr>
                                      <p:by x="105000" y="105000"/>
                                    </p:animScale>
                                  </p:childTnLst>
                                </p:cTn>
                              </p:par>
                            </p:childTnLst>
                          </p:cTn>
                        </p:par>
                        <p:par>
                          <p:cTn id="27" fill="hold" nodeType="afterGroup">
                            <p:stCondLst>
                              <p:cond delay="7000"/>
                            </p:stCondLst>
                            <p:childTnLst>
                              <p:par>
                                <p:cTn id="28" presetID="63" presetClass="path" presetSubtype="0" accel="50000" decel="50000" fill="hold" grpId="1" nodeType="afterEffect">
                                  <p:stCondLst>
                                    <p:cond delay="0"/>
                                  </p:stCondLst>
                                  <p:childTnLst>
                                    <p:animMotion origin="layout" path="M 3.61111E-6 -2.22222E-6 L 0.11336 -2.22222E-6 " pathEditMode="relative" rAng="0" ptsTypes="AA">
                                      <p:cBhvr>
                                        <p:cTn id="29" dur="2000" fill="hold"/>
                                        <p:tgtEl>
                                          <p:spTgt spid="677900"/>
                                        </p:tgtEl>
                                        <p:attrNameLst>
                                          <p:attrName>ppt_x</p:attrName>
                                          <p:attrName>ppt_y</p:attrName>
                                        </p:attrNameLst>
                                      </p:cBhvr>
                                      <p:rCtr x="5660" y="0"/>
                                    </p:animMotion>
                                  </p:childTnLst>
                                </p:cTn>
                              </p:par>
                            </p:childTnLst>
                          </p:cTn>
                        </p:par>
                        <p:par>
                          <p:cTn id="30" fill="hold" nodeType="afterGroup">
                            <p:stCondLst>
                              <p:cond delay="9000"/>
                            </p:stCondLst>
                            <p:childTnLst>
                              <p:par>
                                <p:cTn id="31" presetID="26" presetClass="emph" presetSubtype="0" fill="hold" grpId="1" nodeType="afterEffect">
                                  <p:stCondLst>
                                    <p:cond delay="0"/>
                                  </p:stCondLst>
                                  <p:childTnLst>
                                    <p:animEffect transition="out" filter="fade">
                                      <p:cBhvr>
                                        <p:cTn id="32" dur="2000" tmFilter="0, 0; .2, .5; .8, .5; 1, 0"/>
                                        <p:tgtEl>
                                          <p:spTgt spid="677893"/>
                                        </p:tgtEl>
                                      </p:cBhvr>
                                    </p:animEffect>
                                    <p:animScale>
                                      <p:cBhvr>
                                        <p:cTn id="33" dur="1000" autoRev="1" fill="hold"/>
                                        <p:tgtEl>
                                          <p:spTgt spid="677893"/>
                                        </p:tgtEl>
                                      </p:cBhvr>
                                      <p:by x="105000" y="105000"/>
                                    </p:animScale>
                                  </p:childTnLst>
                                </p:cTn>
                              </p:par>
                              <p:par>
                                <p:cTn id="34" presetID="26" presetClass="emph" presetSubtype="0" fill="hold" grpId="0" nodeType="withEffect">
                                  <p:stCondLst>
                                    <p:cond delay="0"/>
                                  </p:stCondLst>
                                  <p:childTnLst>
                                    <p:animEffect transition="out" filter="fade">
                                      <p:cBhvr>
                                        <p:cTn id="35" dur="2000" tmFilter="0, 0; .2, .5; .8, .5; 1, 0"/>
                                        <p:tgtEl>
                                          <p:spTgt spid="677894"/>
                                        </p:tgtEl>
                                      </p:cBhvr>
                                    </p:animEffect>
                                    <p:animScale>
                                      <p:cBhvr>
                                        <p:cTn id="36" dur="1000" autoRev="1" fill="hold"/>
                                        <p:tgtEl>
                                          <p:spTgt spid="677894"/>
                                        </p:tgtEl>
                                      </p:cBhvr>
                                      <p:by x="105000" y="105000"/>
                                    </p:animScale>
                                  </p:childTnLst>
                                </p:cTn>
                              </p:par>
                            </p:childTnLst>
                          </p:cTn>
                        </p:par>
                        <p:par>
                          <p:cTn id="37" fill="hold" nodeType="afterGroup">
                            <p:stCondLst>
                              <p:cond delay="11000"/>
                            </p:stCondLst>
                            <p:childTnLst>
                              <p:par>
                                <p:cTn id="38" presetID="26" presetClass="emph" presetSubtype="0" fill="hold" grpId="2" nodeType="afterEffect">
                                  <p:stCondLst>
                                    <p:cond delay="0"/>
                                  </p:stCondLst>
                                  <p:childTnLst>
                                    <p:animEffect transition="out" filter="fade">
                                      <p:cBhvr>
                                        <p:cTn id="39" dur="2000" tmFilter="0, 0; .2, .5; .8, .5; 1, 0"/>
                                        <p:tgtEl>
                                          <p:spTgt spid="677893"/>
                                        </p:tgtEl>
                                      </p:cBhvr>
                                    </p:animEffect>
                                    <p:animScale>
                                      <p:cBhvr>
                                        <p:cTn id="40" dur="1000" autoRev="1" fill="hold"/>
                                        <p:tgtEl>
                                          <p:spTgt spid="677893"/>
                                        </p:tgtEl>
                                      </p:cBhvr>
                                      <p:by x="105000" y="105000"/>
                                    </p:animScale>
                                  </p:childTnLst>
                                </p:cTn>
                              </p:par>
                              <p:par>
                                <p:cTn id="41" presetID="26" presetClass="emph" presetSubtype="0" fill="hold" grpId="0" nodeType="withEffect">
                                  <p:stCondLst>
                                    <p:cond delay="0"/>
                                  </p:stCondLst>
                                  <p:childTnLst>
                                    <p:animEffect transition="out" filter="fade">
                                      <p:cBhvr>
                                        <p:cTn id="42" dur="2000" tmFilter="0, 0; .2, .5; .8, .5; 1, 0"/>
                                        <p:tgtEl>
                                          <p:spTgt spid="677895"/>
                                        </p:tgtEl>
                                      </p:cBhvr>
                                    </p:animEffect>
                                    <p:animScale>
                                      <p:cBhvr>
                                        <p:cTn id="43" dur="1000" autoRev="1" fill="hold"/>
                                        <p:tgtEl>
                                          <p:spTgt spid="677895"/>
                                        </p:tgtEl>
                                      </p:cBhvr>
                                      <p:by x="105000" y="105000"/>
                                    </p:animScale>
                                  </p:childTnLst>
                                </p:cTn>
                              </p:par>
                            </p:childTnLst>
                          </p:cTn>
                        </p:par>
                        <p:par>
                          <p:cTn id="44" fill="hold" nodeType="afterGroup">
                            <p:stCondLst>
                              <p:cond delay="13000"/>
                            </p:stCondLst>
                            <p:childTnLst>
                              <p:par>
                                <p:cTn id="45" presetID="26" presetClass="emph" presetSubtype="0" fill="hold" grpId="3" nodeType="afterEffect">
                                  <p:stCondLst>
                                    <p:cond delay="0"/>
                                  </p:stCondLst>
                                  <p:childTnLst>
                                    <p:animEffect transition="out" filter="fade">
                                      <p:cBhvr>
                                        <p:cTn id="46" dur="2000" tmFilter="0, 0; .2, .5; .8, .5; 1, 0"/>
                                        <p:tgtEl>
                                          <p:spTgt spid="677893"/>
                                        </p:tgtEl>
                                      </p:cBhvr>
                                    </p:animEffect>
                                    <p:animScale>
                                      <p:cBhvr>
                                        <p:cTn id="47" dur="1000" autoRev="1" fill="hold"/>
                                        <p:tgtEl>
                                          <p:spTgt spid="677893"/>
                                        </p:tgtEl>
                                      </p:cBhvr>
                                      <p:by x="105000" y="105000"/>
                                    </p:animScale>
                                  </p:childTnLst>
                                </p:cTn>
                              </p:par>
                              <p:par>
                                <p:cTn id="48" presetID="26" presetClass="emph" presetSubtype="0" fill="hold" grpId="0" nodeType="withEffect">
                                  <p:stCondLst>
                                    <p:cond delay="0"/>
                                  </p:stCondLst>
                                  <p:childTnLst>
                                    <p:animEffect transition="out" filter="fade">
                                      <p:cBhvr>
                                        <p:cTn id="49" dur="2000" tmFilter="0, 0; .2, .5; .8, .5; 1, 0"/>
                                        <p:tgtEl>
                                          <p:spTgt spid="677896"/>
                                        </p:tgtEl>
                                      </p:cBhvr>
                                    </p:animEffect>
                                    <p:animScale>
                                      <p:cBhvr>
                                        <p:cTn id="50" dur="1000" autoRev="1" fill="hold"/>
                                        <p:tgtEl>
                                          <p:spTgt spid="677896"/>
                                        </p:tgtEl>
                                      </p:cBhvr>
                                      <p:by x="105000" y="105000"/>
                                    </p:animScale>
                                  </p:childTnLst>
                                </p:cTn>
                              </p:par>
                            </p:childTnLst>
                          </p:cTn>
                        </p:par>
                        <p:par>
                          <p:cTn id="51" fill="hold" nodeType="afterGroup">
                            <p:stCondLst>
                              <p:cond delay="15000"/>
                            </p:stCondLst>
                            <p:childTnLst>
                              <p:par>
                                <p:cTn id="52" presetID="63" presetClass="path" presetSubtype="0" accel="50000" decel="50000" fill="hold" grpId="2" nodeType="afterEffect">
                                  <p:stCondLst>
                                    <p:cond delay="0"/>
                                  </p:stCondLst>
                                  <p:childTnLst>
                                    <p:animMotion origin="layout" path="M 0.11336 -2.22222E-6 L 0.44687 -2.22222E-6 " pathEditMode="relative" rAng="0" ptsTypes="AA">
                                      <p:cBhvr>
                                        <p:cTn id="53" dur="2000" fill="hold"/>
                                        <p:tgtEl>
                                          <p:spTgt spid="677900"/>
                                        </p:tgtEl>
                                        <p:attrNameLst>
                                          <p:attrName>ppt_x</p:attrName>
                                          <p:attrName>ppt_y</p:attrName>
                                        </p:attrNameLst>
                                      </p:cBhvr>
                                      <p:rCtr x="16667" y="0"/>
                                    </p:animMotion>
                                  </p:childTnLst>
                                </p:cTn>
                              </p:par>
                            </p:childTnLst>
                          </p:cTn>
                        </p:par>
                        <p:par>
                          <p:cTn id="54" fill="hold" nodeType="afterGroup">
                            <p:stCondLst>
                              <p:cond delay="17000"/>
                            </p:stCondLst>
                            <p:childTnLst>
                              <p:par>
                                <p:cTn id="55" presetID="26" presetClass="emph" presetSubtype="0" fill="hold" grpId="1" nodeType="afterEffect">
                                  <p:stCondLst>
                                    <p:cond delay="0"/>
                                  </p:stCondLst>
                                  <p:childTnLst>
                                    <p:animEffect transition="out" filter="fade">
                                      <p:cBhvr>
                                        <p:cTn id="56" dur="2000" tmFilter="0, 0; .2, .5; .8, .5; 1, 0"/>
                                        <p:tgtEl>
                                          <p:spTgt spid="677896"/>
                                        </p:tgtEl>
                                      </p:cBhvr>
                                    </p:animEffect>
                                    <p:animScale>
                                      <p:cBhvr>
                                        <p:cTn id="57" dur="1000" autoRev="1" fill="hold"/>
                                        <p:tgtEl>
                                          <p:spTgt spid="677896"/>
                                        </p:tgtEl>
                                      </p:cBhvr>
                                      <p:by x="105000" y="105000"/>
                                    </p:animScale>
                                  </p:childTnLst>
                                </p:cTn>
                              </p:par>
                              <p:par>
                                <p:cTn id="58" presetID="26" presetClass="emph" presetSubtype="0" fill="hold" grpId="0" nodeType="withEffect">
                                  <p:stCondLst>
                                    <p:cond delay="0"/>
                                  </p:stCondLst>
                                  <p:childTnLst>
                                    <p:animEffect transition="out" filter="fade">
                                      <p:cBhvr>
                                        <p:cTn id="59" dur="2000" tmFilter="0, 0; .2, .5; .8, .5; 1, 0"/>
                                        <p:tgtEl>
                                          <p:spTgt spid="677897"/>
                                        </p:tgtEl>
                                      </p:cBhvr>
                                    </p:animEffect>
                                    <p:animScale>
                                      <p:cBhvr>
                                        <p:cTn id="60" dur="1000" autoRev="1" fill="hold"/>
                                        <p:tgtEl>
                                          <p:spTgt spid="677897"/>
                                        </p:tgtEl>
                                      </p:cBhvr>
                                      <p:by x="105000" y="105000"/>
                                    </p:animScale>
                                  </p:childTnLst>
                                </p:cTn>
                              </p:par>
                            </p:childTnLst>
                          </p:cTn>
                        </p:par>
                        <p:par>
                          <p:cTn id="61" fill="hold" nodeType="afterGroup">
                            <p:stCondLst>
                              <p:cond delay="19000"/>
                            </p:stCondLst>
                            <p:childTnLst>
                              <p:par>
                                <p:cTn id="62" presetID="2" presetClass="exit" presetSubtype="8" fill="hold" grpId="1" nodeType="afterEffect">
                                  <p:stCondLst>
                                    <p:cond delay="0"/>
                                  </p:stCondLst>
                                  <p:childTnLst>
                                    <p:anim calcmode="lin" valueType="num">
                                      <p:cBhvr additive="base">
                                        <p:cTn id="63" dur="500"/>
                                        <p:tgtEl>
                                          <p:spTgt spid="677910"/>
                                        </p:tgtEl>
                                        <p:attrNameLst>
                                          <p:attrName>ppt_x</p:attrName>
                                        </p:attrNameLst>
                                      </p:cBhvr>
                                      <p:tavLst>
                                        <p:tav tm="0">
                                          <p:val>
                                            <p:strVal val="ppt_x"/>
                                          </p:val>
                                        </p:tav>
                                        <p:tav tm="100000">
                                          <p:val>
                                            <p:strVal val="0-ppt_w/2"/>
                                          </p:val>
                                        </p:tav>
                                      </p:tavLst>
                                    </p:anim>
                                    <p:anim calcmode="lin" valueType="num">
                                      <p:cBhvr additive="base">
                                        <p:cTn id="64" dur="500"/>
                                        <p:tgtEl>
                                          <p:spTgt spid="677910"/>
                                        </p:tgtEl>
                                        <p:attrNameLst>
                                          <p:attrName>ppt_y</p:attrName>
                                        </p:attrNameLst>
                                      </p:cBhvr>
                                      <p:tavLst>
                                        <p:tav tm="0">
                                          <p:val>
                                            <p:strVal val="ppt_y"/>
                                          </p:val>
                                        </p:tav>
                                        <p:tav tm="100000">
                                          <p:val>
                                            <p:strVal val="ppt_y"/>
                                          </p:val>
                                        </p:tav>
                                      </p:tavLst>
                                    </p:anim>
                                    <p:set>
                                      <p:cBhvr>
                                        <p:cTn id="65" dur="1" fill="hold">
                                          <p:stCondLst>
                                            <p:cond delay="499"/>
                                          </p:stCondLst>
                                        </p:cTn>
                                        <p:tgtEl>
                                          <p:spTgt spid="677910"/>
                                        </p:tgtEl>
                                        <p:attrNameLst>
                                          <p:attrName>style.visibility</p:attrName>
                                        </p:attrNameLst>
                                      </p:cBhvr>
                                      <p:to>
                                        <p:strVal val="hidden"/>
                                      </p:to>
                                    </p:set>
                                  </p:childTnLst>
                                </p:cTn>
                              </p:par>
                            </p:childTnLst>
                          </p:cTn>
                        </p:par>
                        <p:par>
                          <p:cTn id="66" fill="hold" nodeType="afterGroup">
                            <p:stCondLst>
                              <p:cond delay="19500"/>
                            </p:stCondLst>
                            <p:childTnLst>
                              <p:par>
                                <p:cTn id="67" presetID="2" presetClass="entr" presetSubtype="2" fill="hold" grpId="0" nodeType="afterEffect">
                                  <p:stCondLst>
                                    <p:cond delay="0"/>
                                  </p:stCondLst>
                                  <p:childTnLst>
                                    <p:set>
                                      <p:cBhvr>
                                        <p:cTn id="68" dur="1" fill="hold">
                                          <p:stCondLst>
                                            <p:cond delay="0"/>
                                          </p:stCondLst>
                                        </p:cTn>
                                        <p:tgtEl>
                                          <p:spTgt spid="677911"/>
                                        </p:tgtEl>
                                        <p:attrNameLst>
                                          <p:attrName>style.visibility</p:attrName>
                                        </p:attrNameLst>
                                      </p:cBhvr>
                                      <p:to>
                                        <p:strVal val="visible"/>
                                      </p:to>
                                    </p:set>
                                    <p:anim calcmode="lin" valueType="num">
                                      <p:cBhvr additive="base">
                                        <p:cTn id="69" dur="500" fill="hold"/>
                                        <p:tgtEl>
                                          <p:spTgt spid="677911"/>
                                        </p:tgtEl>
                                        <p:attrNameLst>
                                          <p:attrName>ppt_x</p:attrName>
                                        </p:attrNameLst>
                                      </p:cBhvr>
                                      <p:tavLst>
                                        <p:tav tm="0">
                                          <p:val>
                                            <p:strVal val="1+#ppt_w/2"/>
                                          </p:val>
                                        </p:tav>
                                        <p:tav tm="100000">
                                          <p:val>
                                            <p:strVal val="#ppt_x"/>
                                          </p:val>
                                        </p:tav>
                                      </p:tavLst>
                                    </p:anim>
                                    <p:anim calcmode="lin" valueType="num">
                                      <p:cBhvr additive="base">
                                        <p:cTn id="70" dur="500" fill="hold"/>
                                        <p:tgtEl>
                                          <p:spTgt spid="677911"/>
                                        </p:tgtEl>
                                        <p:attrNameLst>
                                          <p:attrName>ppt_y</p:attrName>
                                        </p:attrNameLst>
                                      </p:cBhvr>
                                      <p:tavLst>
                                        <p:tav tm="0">
                                          <p:val>
                                            <p:strVal val="#ppt_y"/>
                                          </p:val>
                                        </p:tav>
                                        <p:tav tm="100000">
                                          <p:val>
                                            <p:strVal val="#ppt_y"/>
                                          </p:val>
                                        </p:tav>
                                      </p:tavLst>
                                    </p:anim>
                                  </p:childTnLst>
                                </p:cTn>
                              </p:par>
                            </p:childTnLst>
                          </p:cTn>
                        </p:par>
                        <p:par>
                          <p:cTn id="71" fill="hold" nodeType="afterGroup">
                            <p:stCondLst>
                              <p:cond delay="20000"/>
                            </p:stCondLst>
                            <p:childTnLst>
                              <p:par>
                                <p:cTn id="72" presetID="42" presetClass="path" presetSubtype="0" accel="50000" decel="50000" fill="hold" grpId="2" nodeType="afterEffect">
                                  <p:stCondLst>
                                    <p:cond delay="0"/>
                                  </p:stCondLst>
                                  <p:childTnLst>
                                    <p:animMotion origin="layout" path="M -2.77778E-7 2.59259E-6 L -0.22674 0.20879 " pathEditMode="relative" rAng="0" ptsTypes="AA">
                                      <p:cBhvr>
                                        <p:cTn id="73" dur="2000" fill="hold"/>
                                        <p:tgtEl>
                                          <p:spTgt spid="677896"/>
                                        </p:tgtEl>
                                        <p:attrNameLst>
                                          <p:attrName>ppt_x</p:attrName>
                                          <p:attrName>ppt_y</p:attrName>
                                        </p:attrNameLst>
                                      </p:cBhvr>
                                      <p:rCtr x="-11337" y="10440"/>
                                    </p:animMotion>
                                  </p:childTnLst>
                                </p:cTn>
                              </p:par>
                            </p:childTnLst>
                          </p:cTn>
                        </p:par>
                        <p:par>
                          <p:cTn id="74" fill="hold" nodeType="afterGroup">
                            <p:stCondLst>
                              <p:cond delay="22000"/>
                            </p:stCondLst>
                            <p:childTnLst>
                              <p:par>
                                <p:cTn id="75" presetID="63" presetClass="path" presetSubtype="0" accel="50000" decel="50000" fill="hold" grpId="1" nodeType="afterEffect">
                                  <p:stCondLst>
                                    <p:cond delay="0"/>
                                  </p:stCondLst>
                                  <p:childTnLst>
                                    <p:animMotion origin="layout" path="M 0.00069 2.59259E-6 L 0.44757 2.59259E-6 " pathEditMode="relative" rAng="0" ptsTypes="AA">
                                      <p:cBhvr>
                                        <p:cTn id="76" dur="2000" fill="hold"/>
                                        <p:tgtEl>
                                          <p:spTgt spid="677892"/>
                                        </p:tgtEl>
                                        <p:attrNameLst>
                                          <p:attrName>ppt_x</p:attrName>
                                          <p:attrName>ppt_y</p:attrName>
                                        </p:attrNameLst>
                                      </p:cBhvr>
                                      <p:rCtr x="22344" y="0"/>
                                    </p:animMotion>
                                  </p:childTnLst>
                                </p:cTn>
                              </p:par>
                            </p:childTnLst>
                          </p:cTn>
                        </p:par>
                        <p:par>
                          <p:cTn id="77" fill="hold" nodeType="afterGroup">
                            <p:stCondLst>
                              <p:cond delay="24000"/>
                            </p:stCondLst>
                            <p:childTnLst>
                              <p:par>
                                <p:cTn id="78" presetID="64" presetClass="path" presetSubtype="0" accel="50000" decel="50000" fill="hold" grpId="3" nodeType="afterEffect">
                                  <p:stCondLst>
                                    <p:cond delay="0"/>
                                  </p:stCondLst>
                                  <p:childTnLst>
                                    <p:animMotion origin="layout" path="M -0.22674 0.2088 L -0.4467 0.00209 " pathEditMode="relative" rAng="0" ptsTypes="AA">
                                      <p:cBhvr>
                                        <p:cTn id="79" dur="2000" fill="hold"/>
                                        <p:tgtEl>
                                          <p:spTgt spid="677896"/>
                                        </p:tgtEl>
                                        <p:attrNameLst>
                                          <p:attrName>ppt_x</p:attrName>
                                          <p:attrName>ppt_y</p:attrName>
                                        </p:attrNameLst>
                                      </p:cBhvr>
                                      <p:rCtr x="-11007" y="-10347"/>
                                    </p:animMotion>
                                  </p:childTnLst>
                                </p:cTn>
                              </p:par>
                            </p:childTnLst>
                          </p:cTn>
                        </p:par>
                        <p:par>
                          <p:cTn id="80" fill="hold" nodeType="afterGroup">
                            <p:stCondLst>
                              <p:cond delay="26000"/>
                            </p:stCondLst>
                            <p:childTnLst>
                              <p:par>
                                <p:cTn id="81" presetID="3" presetClass="exit" presetSubtype="10" fill="hold" grpId="3" nodeType="afterEffect">
                                  <p:stCondLst>
                                    <p:cond delay="0"/>
                                  </p:stCondLst>
                                  <p:childTnLst>
                                    <p:animEffect transition="out" filter="blinds(horizontal)">
                                      <p:cBhvr>
                                        <p:cTn id="82" dur="500"/>
                                        <p:tgtEl>
                                          <p:spTgt spid="677900"/>
                                        </p:tgtEl>
                                      </p:cBhvr>
                                    </p:animEffect>
                                    <p:set>
                                      <p:cBhvr>
                                        <p:cTn id="83" dur="1" fill="hold">
                                          <p:stCondLst>
                                            <p:cond delay="499"/>
                                          </p:stCondLst>
                                        </p:cTn>
                                        <p:tgtEl>
                                          <p:spTgt spid="677900"/>
                                        </p:tgtEl>
                                        <p:attrNameLst>
                                          <p:attrName>style.visibility</p:attrName>
                                        </p:attrNameLst>
                                      </p:cBhvr>
                                      <p:to>
                                        <p:strVal val="hidden"/>
                                      </p:to>
                                    </p:set>
                                  </p:childTnLst>
                                </p:cTn>
                              </p:par>
                            </p:childTnLst>
                          </p:cTn>
                        </p:par>
                        <p:par>
                          <p:cTn id="84" fill="hold" nodeType="afterGroup">
                            <p:stCondLst>
                              <p:cond delay="26500"/>
                            </p:stCondLst>
                            <p:childTnLst>
                              <p:par>
                                <p:cTn id="85" presetID="2" presetClass="exit" presetSubtype="2" fill="hold" grpId="1" nodeType="afterEffect">
                                  <p:stCondLst>
                                    <p:cond delay="0"/>
                                  </p:stCondLst>
                                  <p:childTnLst>
                                    <p:anim calcmode="lin" valueType="num">
                                      <p:cBhvr additive="base">
                                        <p:cTn id="86" dur="500"/>
                                        <p:tgtEl>
                                          <p:spTgt spid="677911"/>
                                        </p:tgtEl>
                                        <p:attrNameLst>
                                          <p:attrName>ppt_x</p:attrName>
                                        </p:attrNameLst>
                                      </p:cBhvr>
                                      <p:tavLst>
                                        <p:tav tm="0">
                                          <p:val>
                                            <p:strVal val="ppt_x"/>
                                          </p:val>
                                        </p:tav>
                                        <p:tav tm="100000">
                                          <p:val>
                                            <p:strVal val="1+ppt_w/2"/>
                                          </p:val>
                                        </p:tav>
                                      </p:tavLst>
                                    </p:anim>
                                    <p:anim calcmode="lin" valueType="num">
                                      <p:cBhvr additive="base">
                                        <p:cTn id="87" dur="500"/>
                                        <p:tgtEl>
                                          <p:spTgt spid="677911"/>
                                        </p:tgtEl>
                                        <p:attrNameLst>
                                          <p:attrName>ppt_y</p:attrName>
                                        </p:attrNameLst>
                                      </p:cBhvr>
                                      <p:tavLst>
                                        <p:tav tm="0">
                                          <p:val>
                                            <p:strVal val="ppt_y"/>
                                          </p:val>
                                        </p:tav>
                                        <p:tav tm="100000">
                                          <p:val>
                                            <p:strVal val="ppt_y"/>
                                          </p:val>
                                        </p:tav>
                                      </p:tavLst>
                                    </p:anim>
                                    <p:set>
                                      <p:cBhvr>
                                        <p:cTn id="88" dur="1" fill="hold">
                                          <p:stCondLst>
                                            <p:cond delay="499"/>
                                          </p:stCondLst>
                                        </p:cTn>
                                        <p:tgtEl>
                                          <p:spTgt spid="6779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891" grpId="0" animBg="1"/>
      <p:bldP spid="677892" grpId="0" animBg="1"/>
      <p:bldP spid="677892" grpId="1" animBg="1"/>
      <p:bldP spid="677893" grpId="0" animBg="1"/>
      <p:bldP spid="677893" grpId="1" animBg="1"/>
      <p:bldP spid="677893" grpId="2" animBg="1"/>
      <p:bldP spid="677893" grpId="3" animBg="1"/>
      <p:bldP spid="677894" grpId="0" animBg="1"/>
      <p:bldP spid="677895" grpId="0" animBg="1"/>
      <p:bldP spid="677896" grpId="0" animBg="1"/>
      <p:bldP spid="677896" grpId="1" animBg="1"/>
      <p:bldP spid="677896" grpId="2" animBg="1"/>
      <p:bldP spid="677896" grpId="3" animBg="1"/>
      <p:bldP spid="677897" grpId="0" animBg="1"/>
      <p:bldP spid="677899" grpId="0" animBg="1"/>
      <p:bldP spid="677900" grpId="0" animBg="1"/>
      <p:bldP spid="677900" grpId="1" animBg="1"/>
      <p:bldP spid="677900" grpId="2" animBg="1"/>
      <p:bldP spid="677900" grpId="3" animBg="1"/>
      <p:bldP spid="677910" grpId="0" animBg="1"/>
      <p:bldP spid="677910" grpId="1" animBg="1"/>
      <p:bldP spid="677911" grpId="0" animBg="1"/>
      <p:bldP spid="677911"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5" name="Oval 3"/>
          <p:cNvSpPr>
            <a:spLocks noChangeArrowheads="1"/>
          </p:cNvSpPr>
          <p:nvPr/>
        </p:nvSpPr>
        <p:spPr bwMode="auto">
          <a:xfrm>
            <a:off x="174625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2</a:t>
            </a:r>
          </a:p>
        </p:txBody>
      </p:sp>
      <p:sp>
        <p:nvSpPr>
          <p:cNvPr id="678916" name="Oval 4"/>
          <p:cNvSpPr>
            <a:spLocks noChangeArrowheads="1"/>
          </p:cNvSpPr>
          <p:nvPr/>
        </p:nvSpPr>
        <p:spPr bwMode="auto">
          <a:xfrm>
            <a:off x="2770188"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4</a:t>
            </a:r>
          </a:p>
        </p:txBody>
      </p:sp>
      <p:sp>
        <p:nvSpPr>
          <p:cNvPr id="678917" name="Oval 5"/>
          <p:cNvSpPr>
            <a:spLocks noChangeArrowheads="1"/>
          </p:cNvSpPr>
          <p:nvPr/>
        </p:nvSpPr>
        <p:spPr bwMode="auto">
          <a:xfrm>
            <a:off x="379253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5</a:t>
            </a:r>
          </a:p>
        </p:txBody>
      </p:sp>
      <p:sp>
        <p:nvSpPr>
          <p:cNvPr id="678918" name="Oval 6"/>
          <p:cNvSpPr>
            <a:spLocks noChangeArrowheads="1"/>
          </p:cNvSpPr>
          <p:nvPr/>
        </p:nvSpPr>
        <p:spPr bwMode="auto">
          <a:xfrm>
            <a:off x="481647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12</a:t>
            </a:r>
          </a:p>
        </p:txBody>
      </p:sp>
      <p:sp>
        <p:nvSpPr>
          <p:cNvPr id="678919" name="Oval 7"/>
          <p:cNvSpPr>
            <a:spLocks noChangeArrowheads="1"/>
          </p:cNvSpPr>
          <p:nvPr/>
        </p:nvSpPr>
        <p:spPr bwMode="auto">
          <a:xfrm>
            <a:off x="583882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6</a:t>
            </a:r>
          </a:p>
        </p:txBody>
      </p:sp>
      <p:sp>
        <p:nvSpPr>
          <p:cNvPr id="678920" name="Oval 8"/>
          <p:cNvSpPr>
            <a:spLocks noChangeArrowheads="1"/>
          </p:cNvSpPr>
          <p:nvPr/>
        </p:nvSpPr>
        <p:spPr bwMode="auto">
          <a:xfrm>
            <a:off x="6862763"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8</a:t>
            </a:r>
          </a:p>
        </p:txBody>
      </p:sp>
      <p:sp>
        <p:nvSpPr>
          <p:cNvPr id="678921" name="Oval 9"/>
          <p:cNvSpPr>
            <a:spLocks noChangeArrowheads="1"/>
          </p:cNvSpPr>
          <p:nvPr/>
        </p:nvSpPr>
        <p:spPr bwMode="auto">
          <a:xfrm>
            <a:off x="788670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13</a:t>
            </a:r>
          </a:p>
        </p:txBody>
      </p:sp>
      <p:sp>
        <p:nvSpPr>
          <p:cNvPr id="678922" name="Oval 10"/>
          <p:cNvSpPr>
            <a:spLocks noChangeArrowheads="1"/>
          </p:cNvSpPr>
          <p:nvPr/>
        </p:nvSpPr>
        <p:spPr bwMode="auto">
          <a:xfrm>
            <a:off x="72390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a:t>
            </a:r>
          </a:p>
        </p:txBody>
      </p:sp>
      <p:sp>
        <p:nvSpPr>
          <p:cNvPr id="678923" name="AutoShape 11"/>
          <p:cNvSpPr>
            <a:spLocks noChangeArrowheads="1"/>
          </p:cNvSpPr>
          <p:nvPr/>
        </p:nvSpPr>
        <p:spPr bwMode="auto">
          <a:xfrm>
            <a:off x="2663825" y="3571875"/>
            <a:ext cx="914400" cy="908149"/>
          </a:xfrm>
          <a:prstGeom prst="upArrowCallout">
            <a:avLst>
              <a:gd name="adj1" fmla="val 27746"/>
              <a:gd name="adj2" fmla="val 25819"/>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i="0">
                <a:latin typeface="Calibri" pitchFamily="34" charset="0"/>
                <a:cs typeface="Calibri" pitchFamily="34" charset="0"/>
              </a:rPr>
              <a:t>i</a:t>
            </a:r>
          </a:p>
        </p:txBody>
      </p:sp>
      <p:sp>
        <p:nvSpPr>
          <p:cNvPr id="678924" name="AutoShape 12"/>
          <p:cNvSpPr>
            <a:spLocks noChangeArrowheads="1"/>
          </p:cNvSpPr>
          <p:nvPr/>
        </p:nvSpPr>
        <p:spPr bwMode="auto">
          <a:xfrm>
            <a:off x="3573463" y="2039938"/>
            <a:ext cx="1143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i="0">
                <a:solidFill>
                  <a:srgbClr val="0000FF"/>
                </a:solidFill>
                <a:latin typeface="Calibri" pitchFamily="34" charset="0"/>
                <a:cs typeface="Calibri" pitchFamily="34" charset="0"/>
              </a:rPr>
              <a:t>min</a:t>
            </a:r>
          </a:p>
        </p:txBody>
      </p:sp>
      <p:grpSp>
        <p:nvGrpSpPr>
          <p:cNvPr id="678925" name="Group 13"/>
          <p:cNvGrpSpPr>
            <a:grpSpLocks/>
          </p:cNvGrpSpPr>
          <p:nvPr/>
        </p:nvGrpSpPr>
        <p:grpSpPr bwMode="auto">
          <a:xfrm>
            <a:off x="723900" y="2287588"/>
            <a:ext cx="7893050" cy="649287"/>
            <a:chOff x="644" y="1153"/>
            <a:chExt cx="4972" cy="409"/>
          </a:xfrm>
        </p:grpSpPr>
        <p:sp>
          <p:nvSpPr>
            <p:cNvPr id="678926" name="Oval 14"/>
            <p:cNvSpPr>
              <a:spLocks noChangeArrowheads="1"/>
            </p:cNvSpPr>
            <p:nvPr/>
          </p:nvSpPr>
          <p:spPr bwMode="auto">
            <a:xfrm>
              <a:off x="1288"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2</a:t>
              </a:r>
            </a:p>
          </p:txBody>
        </p:sp>
        <p:sp>
          <p:nvSpPr>
            <p:cNvPr id="678927" name="Oval 15"/>
            <p:cNvSpPr>
              <a:spLocks noChangeArrowheads="1"/>
            </p:cNvSpPr>
            <p:nvPr/>
          </p:nvSpPr>
          <p:spPr bwMode="auto">
            <a:xfrm>
              <a:off x="1933"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3</a:t>
              </a:r>
            </a:p>
          </p:txBody>
        </p:sp>
        <p:sp>
          <p:nvSpPr>
            <p:cNvPr id="678928" name="Oval 16"/>
            <p:cNvSpPr>
              <a:spLocks noChangeArrowheads="1"/>
            </p:cNvSpPr>
            <p:nvPr/>
          </p:nvSpPr>
          <p:spPr bwMode="auto">
            <a:xfrm>
              <a:off x="2577"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dirty="0" smtClean="0">
                  <a:latin typeface="Calibri" pitchFamily="34" charset="0"/>
                  <a:cs typeface="Calibri" pitchFamily="34" charset="0"/>
                </a:rPr>
                <a:t>4</a:t>
              </a:r>
              <a:endParaRPr lang="en-US" sz="2400" b="1" i="0" dirty="0">
                <a:latin typeface="Calibri" pitchFamily="34" charset="0"/>
                <a:cs typeface="Calibri" pitchFamily="34" charset="0"/>
              </a:endParaRPr>
            </a:p>
          </p:txBody>
        </p:sp>
        <p:sp>
          <p:nvSpPr>
            <p:cNvPr id="678929" name="Oval 17"/>
            <p:cNvSpPr>
              <a:spLocks noChangeArrowheads="1"/>
            </p:cNvSpPr>
            <p:nvPr/>
          </p:nvSpPr>
          <p:spPr bwMode="auto">
            <a:xfrm>
              <a:off x="3222"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dirty="0" smtClean="0">
                  <a:latin typeface="Calibri" pitchFamily="34" charset="0"/>
                  <a:cs typeface="Calibri" pitchFamily="34" charset="0"/>
                </a:rPr>
                <a:t>5</a:t>
              </a:r>
              <a:endParaRPr lang="en-US" sz="2400" b="1" i="0" dirty="0">
                <a:latin typeface="Calibri" pitchFamily="34" charset="0"/>
                <a:cs typeface="Calibri" pitchFamily="34" charset="0"/>
              </a:endParaRPr>
            </a:p>
          </p:txBody>
        </p:sp>
        <p:sp>
          <p:nvSpPr>
            <p:cNvPr id="678930" name="Oval 18"/>
            <p:cNvSpPr>
              <a:spLocks noChangeArrowheads="1"/>
            </p:cNvSpPr>
            <p:nvPr/>
          </p:nvSpPr>
          <p:spPr bwMode="auto">
            <a:xfrm>
              <a:off x="3866"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6</a:t>
              </a:r>
            </a:p>
          </p:txBody>
        </p:sp>
        <p:sp>
          <p:nvSpPr>
            <p:cNvPr id="678931" name="Oval 19"/>
            <p:cNvSpPr>
              <a:spLocks noChangeArrowheads="1"/>
            </p:cNvSpPr>
            <p:nvPr/>
          </p:nvSpPr>
          <p:spPr bwMode="auto">
            <a:xfrm>
              <a:off x="4511"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7</a:t>
              </a:r>
            </a:p>
          </p:txBody>
        </p:sp>
        <p:sp>
          <p:nvSpPr>
            <p:cNvPr id="678932" name="Oval 20"/>
            <p:cNvSpPr>
              <a:spLocks noChangeArrowheads="1"/>
            </p:cNvSpPr>
            <p:nvPr/>
          </p:nvSpPr>
          <p:spPr bwMode="auto">
            <a:xfrm>
              <a:off x="5156"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8</a:t>
              </a:r>
            </a:p>
          </p:txBody>
        </p:sp>
        <p:sp>
          <p:nvSpPr>
            <p:cNvPr id="678933" name="Oval 21"/>
            <p:cNvSpPr>
              <a:spLocks noChangeArrowheads="1"/>
            </p:cNvSpPr>
            <p:nvPr/>
          </p:nvSpPr>
          <p:spPr bwMode="auto">
            <a:xfrm>
              <a:off x="644"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a:t>
              </a:r>
            </a:p>
          </p:txBody>
        </p:sp>
      </p:grpSp>
      <p:sp>
        <p:nvSpPr>
          <p:cNvPr id="678934" name="Text Box 22"/>
          <p:cNvSpPr txBox="1">
            <a:spLocks noChangeArrowheads="1"/>
          </p:cNvSpPr>
          <p:nvPr/>
        </p:nvSpPr>
        <p:spPr bwMode="auto">
          <a:xfrm>
            <a:off x="1627188" y="1384300"/>
            <a:ext cx="2895600" cy="46166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solidFill>
                  <a:srgbClr val="FFFF00"/>
                </a:solidFill>
                <a:latin typeface="Calibri" pitchFamily="34" charset="0"/>
                <a:cs typeface="Calibri" pitchFamily="34" charset="0"/>
              </a:rPr>
              <a:t>Find MinPos(4, 8)</a:t>
            </a:r>
          </a:p>
        </p:txBody>
      </p:sp>
      <p:sp>
        <p:nvSpPr>
          <p:cNvPr id="678935" name="Text Box 23"/>
          <p:cNvSpPr txBox="1">
            <a:spLocks noChangeArrowheads="1"/>
          </p:cNvSpPr>
          <p:nvPr/>
        </p:nvSpPr>
        <p:spPr bwMode="auto">
          <a:xfrm>
            <a:off x="5006975" y="1379538"/>
            <a:ext cx="3022600" cy="46166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solidFill>
                  <a:srgbClr val="FFFF00"/>
                </a:solidFill>
                <a:latin typeface="Calibri" pitchFamily="34" charset="0"/>
                <a:cs typeface="Calibri" pitchFamily="34" charset="0"/>
              </a:rPr>
              <a:t>Swap(a[i], a[min])</a:t>
            </a:r>
          </a:p>
        </p:txBody>
      </p:sp>
      <p:sp>
        <p:nvSpPr>
          <p:cNvPr id="2" name="Title 1"/>
          <p:cNvSpPr>
            <a:spLocks noGrp="1"/>
          </p:cNvSpPr>
          <p:nvPr>
            <p:ph type="title"/>
          </p:nvPr>
        </p:nvSpPr>
        <p:spPr/>
        <p:txBody>
          <a:bodyPr/>
          <a:lstStyle/>
          <a:p>
            <a:r>
              <a:rPr lang="vi-VN" dirty="0"/>
              <a:t>5.2.1. Sắp xếp chọn</a:t>
            </a:r>
          </a:p>
        </p:txBody>
      </p:sp>
      <p:sp>
        <p:nvSpPr>
          <p:cNvPr id="3" name="Date Placeholder 2"/>
          <p:cNvSpPr>
            <a:spLocks noGrp="1"/>
          </p:cNvSpPr>
          <p:nvPr>
            <p:ph type="dt" sz="half" idx="10"/>
          </p:nvPr>
        </p:nvSpPr>
        <p:spPr/>
        <p:txBody>
          <a:bodyPr/>
          <a:lstStyle/>
          <a:p>
            <a:r>
              <a:rPr lang="vi-VN" smtClean="0"/>
              <a:t>24-Mar-11</a:t>
            </a:r>
            <a:endParaRPr lang="en-US"/>
          </a:p>
        </p:txBody>
      </p:sp>
      <p:sp>
        <p:nvSpPr>
          <p:cNvPr id="4" name="Footer Placeholder 3"/>
          <p:cNvSpPr>
            <a:spLocks noGrp="1"/>
          </p:cNvSpPr>
          <p:nvPr>
            <p:ph type="ftr" sz="quarter" idx="11"/>
          </p:nvPr>
        </p:nvSpPr>
        <p:spPr/>
        <p:txBody>
          <a:bodyPr/>
          <a:lstStyle/>
          <a:p>
            <a:r>
              <a:rPr lang="en-US" smtClean="0"/>
              <a:t>©TS. Hà Chí Trung, Khoa CNTT -  HVKTQS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23</a:t>
            </a:fld>
            <a:endParaRPr lang="en-US" dirty="0"/>
          </a:p>
        </p:txBody>
      </p:sp>
    </p:spTree>
    <p:extLst>
      <p:ext uri="{BB962C8B-B14F-4D97-AF65-F5344CB8AC3E}">
        <p14:creationId xmlns:p14="http://schemas.microsoft.com/office/powerpoint/2010/main" val="3911167355"/>
      </p:ext>
    </p:extLst>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678916"/>
                                        </p:tgtEl>
                                        <p:attrNameLst>
                                          <p:attrName>style.visibility</p:attrName>
                                        </p:attrNameLst>
                                      </p:cBhvr>
                                      <p:to>
                                        <p:strVal val="visible"/>
                                      </p:to>
                                    </p:set>
                                    <p:animEffect transition="in" filter="diamond(in)">
                                      <p:cBhvr>
                                        <p:cTn id="7" dur="2000"/>
                                        <p:tgtEl>
                                          <p:spTgt spid="678916"/>
                                        </p:tgtEl>
                                      </p:cBhvr>
                                    </p:animEffect>
                                  </p:childTnLst>
                                </p:cTn>
                              </p:par>
                            </p:childTnLst>
                          </p:cTn>
                        </p:par>
                        <p:par>
                          <p:cTn id="8" fill="hold" nodeType="afterGroup">
                            <p:stCondLst>
                              <p:cond delay="2000"/>
                            </p:stCondLst>
                            <p:childTnLst>
                              <p:par>
                                <p:cTn id="9" presetID="63" presetClass="path" presetSubtype="0" accel="50000" decel="50000" fill="hold" grpId="0" nodeType="afterEffect">
                                  <p:stCondLst>
                                    <p:cond delay="0"/>
                                  </p:stCondLst>
                                  <p:childTnLst>
                                    <p:animMotion origin="layout" path="M 2.77556E-17 2.96296E-6 L 0.11337 2.96296E-6 " pathEditMode="relative" rAng="0" ptsTypes="AA">
                                      <p:cBhvr>
                                        <p:cTn id="10" dur="2000" fill="hold"/>
                                        <p:tgtEl>
                                          <p:spTgt spid="678923"/>
                                        </p:tgtEl>
                                        <p:attrNameLst>
                                          <p:attrName>ppt_x</p:attrName>
                                          <p:attrName>ppt_y</p:attrName>
                                        </p:attrNameLst>
                                      </p:cBhvr>
                                      <p:rCtr x="5660" y="0"/>
                                    </p:animMotion>
                                  </p:childTnLst>
                                </p:cTn>
                              </p:par>
                            </p:childTnLst>
                          </p:cTn>
                        </p:par>
                        <p:par>
                          <p:cTn id="11" fill="hold" nodeType="afterGroup">
                            <p:stCondLst>
                              <p:cond delay="4000"/>
                            </p:stCondLst>
                            <p:childTnLst>
                              <p:par>
                                <p:cTn id="12" presetID="2" presetClass="entr" presetSubtype="8" fill="hold" grpId="0" nodeType="afterEffect">
                                  <p:stCondLst>
                                    <p:cond delay="0"/>
                                  </p:stCondLst>
                                  <p:childTnLst>
                                    <p:set>
                                      <p:cBhvr>
                                        <p:cTn id="13" dur="1" fill="hold">
                                          <p:stCondLst>
                                            <p:cond delay="0"/>
                                          </p:stCondLst>
                                        </p:cTn>
                                        <p:tgtEl>
                                          <p:spTgt spid="678934"/>
                                        </p:tgtEl>
                                        <p:attrNameLst>
                                          <p:attrName>style.visibility</p:attrName>
                                        </p:attrNameLst>
                                      </p:cBhvr>
                                      <p:to>
                                        <p:strVal val="visible"/>
                                      </p:to>
                                    </p:set>
                                    <p:anim calcmode="lin" valueType="num">
                                      <p:cBhvr additive="base">
                                        <p:cTn id="14" dur="500" fill="hold"/>
                                        <p:tgtEl>
                                          <p:spTgt spid="678934"/>
                                        </p:tgtEl>
                                        <p:attrNameLst>
                                          <p:attrName>ppt_x</p:attrName>
                                        </p:attrNameLst>
                                      </p:cBhvr>
                                      <p:tavLst>
                                        <p:tav tm="0">
                                          <p:val>
                                            <p:strVal val="0-#ppt_w/2"/>
                                          </p:val>
                                        </p:tav>
                                        <p:tav tm="100000">
                                          <p:val>
                                            <p:strVal val="#ppt_x"/>
                                          </p:val>
                                        </p:tav>
                                      </p:tavLst>
                                    </p:anim>
                                    <p:anim calcmode="lin" valueType="num">
                                      <p:cBhvr additive="base">
                                        <p:cTn id="15" dur="500" fill="hold"/>
                                        <p:tgtEl>
                                          <p:spTgt spid="678934"/>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4500"/>
                            </p:stCondLst>
                            <p:childTnLst>
                              <p:par>
                                <p:cTn id="17" presetID="3" presetClass="entr" presetSubtype="10" fill="hold" grpId="0" nodeType="afterEffect">
                                  <p:stCondLst>
                                    <p:cond delay="0"/>
                                  </p:stCondLst>
                                  <p:childTnLst>
                                    <p:set>
                                      <p:cBhvr>
                                        <p:cTn id="18" dur="1" fill="hold">
                                          <p:stCondLst>
                                            <p:cond delay="0"/>
                                          </p:stCondLst>
                                        </p:cTn>
                                        <p:tgtEl>
                                          <p:spTgt spid="678924"/>
                                        </p:tgtEl>
                                        <p:attrNameLst>
                                          <p:attrName>style.visibility</p:attrName>
                                        </p:attrNameLst>
                                      </p:cBhvr>
                                      <p:to>
                                        <p:strVal val="visible"/>
                                      </p:to>
                                    </p:set>
                                    <p:animEffect transition="in" filter="blinds(horizontal)">
                                      <p:cBhvr>
                                        <p:cTn id="19" dur="500"/>
                                        <p:tgtEl>
                                          <p:spTgt spid="678924"/>
                                        </p:tgtEl>
                                      </p:cBhvr>
                                    </p:animEffect>
                                  </p:childTnLst>
                                </p:cTn>
                              </p:par>
                            </p:childTnLst>
                          </p:cTn>
                        </p:par>
                        <p:par>
                          <p:cTn id="20" fill="hold" nodeType="afterGroup">
                            <p:stCondLst>
                              <p:cond delay="5000"/>
                            </p:stCondLst>
                            <p:childTnLst>
                              <p:par>
                                <p:cTn id="21" presetID="26" presetClass="emph" presetSubtype="0" fill="hold" grpId="0" nodeType="afterEffect">
                                  <p:stCondLst>
                                    <p:cond delay="0"/>
                                  </p:stCondLst>
                                  <p:iterate type="lt">
                                    <p:tmPct val="0"/>
                                  </p:iterate>
                                  <p:childTnLst>
                                    <p:animEffect transition="out" filter="fade">
                                      <p:cBhvr>
                                        <p:cTn id="22" dur="2000" tmFilter="0, 0; .2, .5; .8, .5; 1, 0"/>
                                        <p:tgtEl>
                                          <p:spTgt spid="678917"/>
                                        </p:tgtEl>
                                      </p:cBhvr>
                                    </p:animEffect>
                                    <p:animScale>
                                      <p:cBhvr>
                                        <p:cTn id="23" dur="1000" autoRev="1" fill="hold"/>
                                        <p:tgtEl>
                                          <p:spTgt spid="678917"/>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678918"/>
                                        </p:tgtEl>
                                      </p:cBhvr>
                                    </p:animEffect>
                                    <p:animScale>
                                      <p:cBhvr>
                                        <p:cTn id="26" dur="1000" autoRev="1" fill="hold"/>
                                        <p:tgtEl>
                                          <p:spTgt spid="678918"/>
                                        </p:tgtEl>
                                      </p:cBhvr>
                                      <p:by x="105000" y="105000"/>
                                    </p:animScale>
                                  </p:childTnLst>
                                </p:cTn>
                              </p:par>
                            </p:childTnLst>
                          </p:cTn>
                        </p:par>
                        <p:par>
                          <p:cTn id="27" fill="hold" nodeType="afterGroup">
                            <p:stCondLst>
                              <p:cond delay="7000"/>
                            </p:stCondLst>
                            <p:childTnLst>
                              <p:par>
                                <p:cTn id="28" presetID="26" presetClass="emph" presetSubtype="0" fill="hold" grpId="1" nodeType="afterEffect">
                                  <p:stCondLst>
                                    <p:cond delay="0"/>
                                  </p:stCondLst>
                                  <p:iterate type="lt">
                                    <p:tmPct val="0"/>
                                  </p:iterate>
                                  <p:childTnLst>
                                    <p:animEffect transition="out" filter="fade">
                                      <p:cBhvr>
                                        <p:cTn id="29" dur="2000" tmFilter="0, 0; .2, .5; .8, .5; 1, 0"/>
                                        <p:tgtEl>
                                          <p:spTgt spid="678917"/>
                                        </p:tgtEl>
                                      </p:cBhvr>
                                    </p:animEffect>
                                    <p:animScale>
                                      <p:cBhvr>
                                        <p:cTn id="30" dur="1000" autoRev="1" fill="hold"/>
                                        <p:tgtEl>
                                          <p:spTgt spid="678917"/>
                                        </p:tgtEl>
                                      </p:cBhvr>
                                      <p:by x="105000" y="105000"/>
                                    </p:animScale>
                                  </p:childTnLst>
                                </p:cTn>
                              </p:par>
                              <p:par>
                                <p:cTn id="31" presetID="26" presetClass="emph" presetSubtype="0" fill="hold" grpId="0" nodeType="withEffect">
                                  <p:stCondLst>
                                    <p:cond delay="0"/>
                                  </p:stCondLst>
                                  <p:childTnLst>
                                    <p:animEffect transition="out" filter="fade">
                                      <p:cBhvr>
                                        <p:cTn id="32" dur="2000" tmFilter="0, 0; .2, .5; .8, .5; 1, 0"/>
                                        <p:tgtEl>
                                          <p:spTgt spid="678919"/>
                                        </p:tgtEl>
                                      </p:cBhvr>
                                    </p:animEffect>
                                    <p:animScale>
                                      <p:cBhvr>
                                        <p:cTn id="33" dur="1000" autoRev="1" fill="hold"/>
                                        <p:tgtEl>
                                          <p:spTgt spid="678919"/>
                                        </p:tgtEl>
                                      </p:cBhvr>
                                      <p:by x="105000" y="105000"/>
                                    </p:animScale>
                                  </p:childTnLst>
                                </p:cTn>
                              </p:par>
                            </p:childTnLst>
                          </p:cTn>
                        </p:par>
                        <p:par>
                          <p:cTn id="34" fill="hold" nodeType="afterGroup">
                            <p:stCondLst>
                              <p:cond delay="9000"/>
                            </p:stCondLst>
                            <p:childTnLst>
                              <p:par>
                                <p:cTn id="35" presetID="26" presetClass="emph" presetSubtype="0" fill="hold" grpId="2" nodeType="afterEffect">
                                  <p:stCondLst>
                                    <p:cond delay="0"/>
                                  </p:stCondLst>
                                  <p:iterate type="lt">
                                    <p:tmPct val="0"/>
                                  </p:iterate>
                                  <p:childTnLst>
                                    <p:animEffect transition="out" filter="fade">
                                      <p:cBhvr>
                                        <p:cTn id="36" dur="2000" tmFilter="0, 0; .2, .5; .8, .5; 1, 0"/>
                                        <p:tgtEl>
                                          <p:spTgt spid="678917"/>
                                        </p:tgtEl>
                                      </p:cBhvr>
                                    </p:animEffect>
                                    <p:animScale>
                                      <p:cBhvr>
                                        <p:cTn id="37" dur="1000" autoRev="1" fill="hold"/>
                                        <p:tgtEl>
                                          <p:spTgt spid="678917"/>
                                        </p:tgtEl>
                                      </p:cBhvr>
                                      <p:by x="105000" y="105000"/>
                                    </p:animScale>
                                  </p:childTnLst>
                                </p:cTn>
                              </p:par>
                              <p:par>
                                <p:cTn id="38" presetID="26" presetClass="emph" presetSubtype="0" fill="hold" grpId="0" nodeType="withEffect">
                                  <p:stCondLst>
                                    <p:cond delay="0"/>
                                  </p:stCondLst>
                                  <p:childTnLst>
                                    <p:animEffect transition="out" filter="fade">
                                      <p:cBhvr>
                                        <p:cTn id="39" dur="2000" tmFilter="0, 0; .2, .5; .8, .5; 1, 0"/>
                                        <p:tgtEl>
                                          <p:spTgt spid="678920"/>
                                        </p:tgtEl>
                                      </p:cBhvr>
                                    </p:animEffect>
                                    <p:animScale>
                                      <p:cBhvr>
                                        <p:cTn id="40" dur="1000" autoRev="1" fill="hold"/>
                                        <p:tgtEl>
                                          <p:spTgt spid="678920"/>
                                        </p:tgtEl>
                                      </p:cBhvr>
                                      <p:by x="105000" y="105000"/>
                                    </p:animScale>
                                  </p:childTnLst>
                                </p:cTn>
                              </p:par>
                            </p:childTnLst>
                          </p:cTn>
                        </p:par>
                        <p:par>
                          <p:cTn id="41" fill="hold" nodeType="afterGroup">
                            <p:stCondLst>
                              <p:cond delay="11000"/>
                            </p:stCondLst>
                            <p:childTnLst>
                              <p:par>
                                <p:cTn id="42" presetID="26" presetClass="emph" presetSubtype="0" fill="hold" grpId="3" nodeType="afterEffect">
                                  <p:stCondLst>
                                    <p:cond delay="0"/>
                                  </p:stCondLst>
                                  <p:iterate type="lt">
                                    <p:tmPct val="0"/>
                                  </p:iterate>
                                  <p:childTnLst>
                                    <p:animEffect transition="out" filter="fade">
                                      <p:cBhvr>
                                        <p:cTn id="43" dur="2000" tmFilter="0, 0; .2, .5; .8, .5; 1, 0"/>
                                        <p:tgtEl>
                                          <p:spTgt spid="678917"/>
                                        </p:tgtEl>
                                      </p:cBhvr>
                                    </p:animEffect>
                                    <p:animScale>
                                      <p:cBhvr>
                                        <p:cTn id="44" dur="1000" autoRev="1" fill="hold"/>
                                        <p:tgtEl>
                                          <p:spTgt spid="678917"/>
                                        </p:tgtEl>
                                      </p:cBhvr>
                                      <p:by x="105000" y="105000"/>
                                    </p:animScale>
                                  </p:childTnLst>
                                </p:cTn>
                              </p:par>
                              <p:par>
                                <p:cTn id="45" presetID="26" presetClass="emph" presetSubtype="0" fill="hold" grpId="0" nodeType="withEffect">
                                  <p:stCondLst>
                                    <p:cond delay="0"/>
                                  </p:stCondLst>
                                  <p:childTnLst>
                                    <p:animEffect transition="out" filter="fade">
                                      <p:cBhvr>
                                        <p:cTn id="46" dur="2000" tmFilter="0, 0; .2, .5; .8, .5; 1, 0"/>
                                        <p:tgtEl>
                                          <p:spTgt spid="678921"/>
                                        </p:tgtEl>
                                      </p:cBhvr>
                                    </p:animEffect>
                                    <p:animScale>
                                      <p:cBhvr>
                                        <p:cTn id="47" dur="1000" autoRev="1" fill="hold"/>
                                        <p:tgtEl>
                                          <p:spTgt spid="678921"/>
                                        </p:tgtEl>
                                      </p:cBhvr>
                                      <p:by x="105000" y="105000"/>
                                    </p:animScale>
                                  </p:childTnLst>
                                </p:cTn>
                              </p:par>
                            </p:childTnLst>
                          </p:cTn>
                        </p:par>
                        <p:par>
                          <p:cTn id="48" fill="hold" nodeType="afterGroup">
                            <p:stCondLst>
                              <p:cond delay="13000"/>
                            </p:stCondLst>
                            <p:childTnLst>
                              <p:par>
                                <p:cTn id="49" presetID="2" presetClass="exit" presetSubtype="8" fill="hold" grpId="1" nodeType="afterEffect">
                                  <p:stCondLst>
                                    <p:cond delay="0"/>
                                  </p:stCondLst>
                                  <p:childTnLst>
                                    <p:anim calcmode="lin" valueType="num">
                                      <p:cBhvr additive="base">
                                        <p:cTn id="50" dur="500"/>
                                        <p:tgtEl>
                                          <p:spTgt spid="678934"/>
                                        </p:tgtEl>
                                        <p:attrNameLst>
                                          <p:attrName>ppt_x</p:attrName>
                                        </p:attrNameLst>
                                      </p:cBhvr>
                                      <p:tavLst>
                                        <p:tav tm="0">
                                          <p:val>
                                            <p:strVal val="ppt_x"/>
                                          </p:val>
                                        </p:tav>
                                        <p:tav tm="100000">
                                          <p:val>
                                            <p:strVal val="0-ppt_w/2"/>
                                          </p:val>
                                        </p:tav>
                                      </p:tavLst>
                                    </p:anim>
                                    <p:anim calcmode="lin" valueType="num">
                                      <p:cBhvr additive="base">
                                        <p:cTn id="51" dur="500"/>
                                        <p:tgtEl>
                                          <p:spTgt spid="678934"/>
                                        </p:tgtEl>
                                        <p:attrNameLst>
                                          <p:attrName>ppt_y</p:attrName>
                                        </p:attrNameLst>
                                      </p:cBhvr>
                                      <p:tavLst>
                                        <p:tav tm="0">
                                          <p:val>
                                            <p:strVal val="ppt_y"/>
                                          </p:val>
                                        </p:tav>
                                        <p:tav tm="100000">
                                          <p:val>
                                            <p:strVal val="ppt_y"/>
                                          </p:val>
                                        </p:tav>
                                      </p:tavLst>
                                    </p:anim>
                                    <p:set>
                                      <p:cBhvr>
                                        <p:cTn id="52" dur="1" fill="hold">
                                          <p:stCondLst>
                                            <p:cond delay="499"/>
                                          </p:stCondLst>
                                        </p:cTn>
                                        <p:tgtEl>
                                          <p:spTgt spid="678934"/>
                                        </p:tgtEl>
                                        <p:attrNameLst>
                                          <p:attrName>style.visibility</p:attrName>
                                        </p:attrNameLst>
                                      </p:cBhvr>
                                      <p:to>
                                        <p:strVal val="hidden"/>
                                      </p:to>
                                    </p:set>
                                  </p:childTnLst>
                                </p:cTn>
                              </p:par>
                            </p:childTnLst>
                          </p:cTn>
                        </p:par>
                        <p:par>
                          <p:cTn id="53" fill="hold" nodeType="afterGroup">
                            <p:stCondLst>
                              <p:cond delay="13500"/>
                            </p:stCondLst>
                            <p:childTnLst>
                              <p:par>
                                <p:cTn id="54" presetID="2" presetClass="entr" presetSubtype="2" fill="hold" grpId="0" nodeType="afterEffect">
                                  <p:stCondLst>
                                    <p:cond delay="0"/>
                                  </p:stCondLst>
                                  <p:childTnLst>
                                    <p:set>
                                      <p:cBhvr>
                                        <p:cTn id="55" dur="1" fill="hold">
                                          <p:stCondLst>
                                            <p:cond delay="0"/>
                                          </p:stCondLst>
                                        </p:cTn>
                                        <p:tgtEl>
                                          <p:spTgt spid="678935"/>
                                        </p:tgtEl>
                                        <p:attrNameLst>
                                          <p:attrName>style.visibility</p:attrName>
                                        </p:attrNameLst>
                                      </p:cBhvr>
                                      <p:to>
                                        <p:strVal val="visible"/>
                                      </p:to>
                                    </p:set>
                                    <p:anim calcmode="lin" valueType="num">
                                      <p:cBhvr additive="base">
                                        <p:cTn id="56" dur="500" fill="hold"/>
                                        <p:tgtEl>
                                          <p:spTgt spid="678935"/>
                                        </p:tgtEl>
                                        <p:attrNameLst>
                                          <p:attrName>ppt_x</p:attrName>
                                        </p:attrNameLst>
                                      </p:cBhvr>
                                      <p:tavLst>
                                        <p:tav tm="0">
                                          <p:val>
                                            <p:strVal val="1+#ppt_w/2"/>
                                          </p:val>
                                        </p:tav>
                                        <p:tav tm="100000">
                                          <p:val>
                                            <p:strVal val="#ppt_x"/>
                                          </p:val>
                                        </p:tav>
                                      </p:tavLst>
                                    </p:anim>
                                    <p:anim calcmode="lin" valueType="num">
                                      <p:cBhvr additive="base">
                                        <p:cTn id="57" dur="500" fill="hold"/>
                                        <p:tgtEl>
                                          <p:spTgt spid="678935"/>
                                        </p:tgtEl>
                                        <p:attrNameLst>
                                          <p:attrName>ppt_y</p:attrName>
                                        </p:attrNameLst>
                                      </p:cBhvr>
                                      <p:tavLst>
                                        <p:tav tm="0">
                                          <p:val>
                                            <p:strVal val="#ppt_y"/>
                                          </p:val>
                                        </p:tav>
                                        <p:tav tm="100000">
                                          <p:val>
                                            <p:strVal val="#ppt_y"/>
                                          </p:val>
                                        </p:tav>
                                      </p:tavLst>
                                    </p:anim>
                                  </p:childTnLst>
                                </p:cTn>
                              </p:par>
                            </p:childTnLst>
                          </p:cTn>
                        </p:par>
                        <p:par>
                          <p:cTn id="58" fill="hold" nodeType="afterGroup">
                            <p:stCondLst>
                              <p:cond delay="14000"/>
                            </p:stCondLst>
                            <p:childTnLst>
                              <p:par>
                                <p:cTn id="59" presetID="36" presetClass="emph" presetSubtype="0" fill="hold" grpId="4" nodeType="afterEffect">
                                  <p:stCondLst>
                                    <p:cond delay="0"/>
                                  </p:stCondLst>
                                  <p:iterate type="lt">
                                    <p:tmPct val="10000"/>
                                  </p:iterate>
                                  <p:childTnLst>
                                    <p:animScale>
                                      <p:cBhvr>
                                        <p:cTn id="60" dur="1000" autoRev="1" fill="hold">
                                          <p:stCondLst>
                                            <p:cond delay="0"/>
                                          </p:stCondLst>
                                        </p:cTn>
                                        <p:tgtEl>
                                          <p:spTgt spid="678917"/>
                                        </p:tgtEl>
                                      </p:cBhvr>
                                      <p:to x="80000" y="100000"/>
                                    </p:animScale>
                                    <p:anim by="(#ppt_w*0.10)" calcmode="lin" valueType="num">
                                      <p:cBhvr>
                                        <p:cTn id="61" dur="1000" autoRev="1" fill="hold">
                                          <p:stCondLst>
                                            <p:cond delay="0"/>
                                          </p:stCondLst>
                                        </p:cTn>
                                        <p:tgtEl>
                                          <p:spTgt spid="678917"/>
                                        </p:tgtEl>
                                        <p:attrNameLst>
                                          <p:attrName>ppt_x</p:attrName>
                                        </p:attrNameLst>
                                      </p:cBhvr>
                                    </p:anim>
                                    <p:anim by="(-#ppt_w*0.10)" calcmode="lin" valueType="num">
                                      <p:cBhvr>
                                        <p:cTn id="62" dur="1000" autoRev="1" fill="hold">
                                          <p:stCondLst>
                                            <p:cond delay="0"/>
                                          </p:stCondLst>
                                        </p:cTn>
                                        <p:tgtEl>
                                          <p:spTgt spid="678917"/>
                                        </p:tgtEl>
                                        <p:attrNameLst>
                                          <p:attrName>ppt_y</p:attrName>
                                        </p:attrNameLst>
                                      </p:cBhvr>
                                    </p:anim>
                                    <p:animRot by="-480000">
                                      <p:cBhvr>
                                        <p:cTn id="63" dur="1000" autoRev="1" fill="hold">
                                          <p:stCondLst>
                                            <p:cond delay="0"/>
                                          </p:stCondLst>
                                        </p:cTn>
                                        <p:tgtEl>
                                          <p:spTgt spid="678917"/>
                                        </p:tgtEl>
                                        <p:attrNameLst>
                                          <p:attrName>r</p:attrName>
                                        </p:attrNameLst>
                                      </p:cBhvr>
                                    </p:animRot>
                                  </p:childTnLst>
                                </p:cTn>
                              </p:par>
                            </p:childTnLst>
                          </p:cTn>
                        </p:par>
                        <p:par>
                          <p:cTn id="64" fill="hold" nodeType="afterGroup">
                            <p:stCondLst>
                              <p:cond delay="16000"/>
                            </p:stCondLst>
                            <p:childTnLst>
                              <p:par>
                                <p:cTn id="65" presetID="3" presetClass="exit" presetSubtype="10" fill="hold" grpId="1" nodeType="afterEffect">
                                  <p:stCondLst>
                                    <p:cond delay="0"/>
                                  </p:stCondLst>
                                  <p:childTnLst>
                                    <p:animEffect transition="out" filter="blinds(horizontal)">
                                      <p:cBhvr>
                                        <p:cTn id="66" dur="500"/>
                                        <p:tgtEl>
                                          <p:spTgt spid="678924"/>
                                        </p:tgtEl>
                                      </p:cBhvr>
                                    </p:animEffect>
                                    <p:set>
                                      <p:cBhvr>
                                        <p:cTn id="67" dur="1" fill="hold">
                                          <p:stCondLst>
                                            <p:cond delay="499"/>
                                          </p:stCondLst>
                                        </p:cTn>
                                        <p:tgtEl>
                                          <p:spTgt spid="678924"/>
                                        </p:tgtEl>
                                        <p:attrNameLst>
                                          <p:attrName>style.visibility</p:attrName>
                                        </p:attrNameLst>
                                      </p:cBhvr>
                                      <p:to>
                                        <p:strVal val="hidden"/>
                                      </p:to>
                                    </p:set>
                                  </p:childTnLst>
                                </p:cTn>
                              </p:par>
                            </p:childTnLst>
                          </p:cTn>
                        </p:par>
                        <p:par>
                          <p:cTn id="68" fill="hold" nodeType="afterGroup">
                            <p:stCondLst>
                              <p:cond delay="16500"/>
                            </p:stCondLst>
                            <p:childTnLst>
                              <p:par>
                                <p:cTn id="69" presetID="2" presetClass="exit" presetSubtype="2" fill="hold" grpId="1" nodeType="afterEffect">
                                  <p:stCondLst>
                                    <p:cond delay="0"/>
                                  </p:stCondLst>
                                  <p:childTnLst>
                                    <p:anim calcmode="lin" valueType="num">
                                      <p:cBhvr additive="base">
                                        <p:cTn id="70" dur="500"/>
                                        <p:tgtEl>
                                          <p:spTgt spid="678935"/>
                                        </p:tgtEl>
                                        <p:attrNameLst>
                                          <p:attrName>ppt_x</p:attrName>
                                        </p:attrNameLst>
                                      </p:cBhvr>
                                      <p:tavLst>
                                        <p:tav tm="0">
                                          <p:val>
                                            <p:strVal val="ppt_x"/>
                                          </p:val>
                                        </p:tav>
                                        <p:tav tm="100000">
                                          <p:val>
                                            <p:strVal val="1+ppt_w/2"/>
                                          </p:val>
                                        </p:tav>
                                      </p:tavLst>
                                    </p:anim>
                                    <p:anim calcmode="lin" valueType="num">
                                      <p:cBhvr additive="base">
                                        <p:cTn id="71" dur="500"/>
                                        <p:tgtEl>
                                          <p:spTgt spid="678935"/>
                                        </p:tgtEl>
                                        <p:attrNameLst>
                                          <p:attrName>ppt_y</p:attrName>
                                        </p:attrNameLst>
                                      </p:cBhvr>
                                      <p:tavLst>
                                        <p:tav tm="0">
                                          <p:val>
                                            <p:strVal val="ppt_y"/>
                                          </p:val>
                                        </p:tav>
                                        <p:tav tm="100000">
                                          <p:val>
                                            <p:strVal val="ppt_y"/>
                                          </p:val>
                                        </p:tav>
                                      </p:tavLst>
                                    </p:anim>
                                    <p:set>
                                      <p:cBhvr>
                                        <p:cTn id="72" dur="1" fill="hold">
                                          <p:stCondLst>
                                            <p:cond delay="499"/>
                                          </p:stCondLst>
                                        </p:cTn>
                                        <p:tgtEl>
                                          <p:spTgt spid="6789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16" grpId="0" animBg="1"/>
      <p:bldP spid="678917" grpId="0" animBg="1"/>
      <p:bldP spid="678917" grpId="1" animBg="1"/>
      <p:bldP spid="678917" grpId="2" animBg="1"/>
      <p:bldP spid="678917" grpId="3" animBg="1"/>
      <p:bldP spid="678917" grpId="4" animBg="1"/>
      <p:bldP spid="678918" grpId="0" animBg="1"/>
      <p:bldP spid="678919" grpId="0" animBg="1"/>
      <p:bldP spid="678920" grpId="0" animBg="1"/>
      <p:bldP spid="678921" grpId="0" animBg="1"/>
      <p:bldP spid="678923" grpId="0" animBg="1"/>
      <p:bldP spid="678924" grpId="0" animBg="1"/>
      <p:bldP spid="678924" grpId="1" animBg="1"/>
      <p:bldP spid="678934" grpId="0" animBg="1"/>
      <p:bldP spid="678934" grpId="1" animBg="1"/>
      <p:bldP spid="678935" grpId="0" animBg="1"/>
      <p:bldP spid="678935"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9" name="Oval 3"/>
          <p:cNvSpPr>
            <a:spLocks noChangeArrowheads="1"/>
          </p:cNvSpPr>
          <p:nvPr/>
        </p:nvSpPr>
        <p:spPr bwMode="auto">
          <a:xfrm>
            <a:off x="174625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2</a:t>
            </a:r>
          </a:p>
        </p:txBody>
      </p:sp>
      <p:sp>
        <p:nvSpPr>
          <p:cNvPr id="679940" name="Oval 4"/>
          <p:cNvSpPr>
            <a:spLocks noChangeArrowheads="1"/>
          </p:cNvSpPr>
          <p:nvPr/>
        </p:nvSpPr>
        <p:spPr bwMode="auto">
          <a:xfrm>
            <a:off x="2770188"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4</a:t>
            </a:r>
          </a:p>
        </p:txBody>
      </p:sp>
      <p:sp>
        <p:nvSpPr>
          <p:cNvPr id="679941" name="Oval 5"/>
          <p:cNvSpPr>
            <a:spLocks noChangeArrowheads="1"/>
          </p:cNvSpPr>
          <p:nvPr/>
        </p:nvSpPr>
        <p:spPr bwMode="auto">
          <a:xfrm>
            <a:off x="3792538"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5</a:t>
            </a:r>
          </a:p>
        </p:txBody>
      </p:sp>
      <p:sp>
        <p:nvSpPr>
          <p:cNvPr id="679942" name="Oval 6"/>
          <p:cNvSpPr>
            <a:spLocks noChangeArrowheads="1"/>
          </p:cNvSpPr>
          <p:nvPr/>
        </p:nvSpPr>
        <p:spPr bwMode="auto">
          <a:xfrm>
            <a:off x="481647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12</a:t>
            </a:r>
          </a:p>
        </p:txBody>
      </p:sp>
      <p:sp>
        <p:nvSpPr>
          <p:cNvPr id="679943" name="Oval 7"/>
          <p:cNvSpPr>
            <a:spLocks noChangeArrowheads="1"/>
          </p:cNvSpPr>
          <p:nvPr/>
        </p:nvSpPr>
        <p:spPr bwMode="auto">
          <a:xfrm>
            <a:off x="583882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6</a:t>
            </a:r>
          </a:p>
        </p:txBody>
      </p:sp>
      <p:sp>
        <p:nvSpPr>
          <p:cNvPr id="679944" name="Oval 8"/>
          <p:cNvSpPr>
            <a:spLocks noChangeArrowheads="1"/>
          </p:cNvSpPr>
          <p:nvPr/>
        </p:nvSpPr>
        <p:spPr bwMode="auto">
          <a:xfrm>
            <a:off x="6862763"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8</a:t>
            </a:r>
          </a:p>
        </p:txBody>
      </p:sp>
      <p:sp>
        <p:nvSpPr>
          <p:cNvPr id="679945" name="Oval 9"/>
          <p:cNvSpPr>
            <a:spLocks noChangeArrowheads="1"/>
          </p:cNvSpPr>
          <p:nvPr/>
        </p:nvSpPr>
        <p:spPr bwMode="auto">
          <a:xfrm>
            <a:off x="788670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13</a:t>
            </a:r>
          </a:p>
        </p:txBody>
      </p:sp>
      <p:sp>
        <p:nvSpPr>
          <p:cNvPr id="679946" name="Oval 10"/>
          <p:cNvSpPr>
            <a:spLocks noChangeArrowheads="1"/>
          </p:cNvSpPr>
          <p:nvPr/>
        </p:nvSpPr>
        <p:spPr bwMode="auto">
          <a:xfrm>
            <a:off x="72390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a:t>
            </a:r>
          </a:p>
        </p:txBody>
      </p:sp>
      <p:sp>
        <p:nvSpPr>
          <p:cNvPr id="679947" name="AutoShape 11"/>
          <p:cNvSpPr>
            <a:spLocks noChangeArrowheads="1"/>
          </p:cNvSpPr>
          <p:nvPr/>
        </p:nvSpPr>
        <p:spPr bwMode="auto">
          <a:xfrm>
            <a:off x="3695700" y="3571875"/>
            <a:ext cx="914400" cy="908149"/>
          </a:xfrm>
          <a:prstGeom prst="upArrowCallout">
            <a:avLst>
              <a:gd name="adj1" fmla="val 27746"/>
              <a:gd name="adj2" fmla="val 25819"/>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i="0">
                <a:latin typeface="Calibri" pitchFamily="34" charset="0"/>
                <a:cs typeface="Calibri" pitchFamily="34" charset="0"/>
              </a:rPr>
              <a:t>i</a:t>
            </a:r>
          </a:p>
        </p:txBody>
      </p:sp>
      <p:sp>
        <p:nvSpPr>
          <p:cNvPr id="679948" name="AutoShape 12"/>
          <p:cNvSpPr>
            <a:spLocks noChangeArrowheads="1"/>
          </p:cNvSpPr>
          <p:nvPr/>
        </p:nvSpPr>
        <p:spPr bwMode="auto">
          <a:xfrm>
            <a:off x="4589463" y="2039938"/>
            <a:ext cx="1143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i="0">
                <a:solidFill>
                  <a:srgbClr val="0000FF"/>
                </a:solidFill>
                <a:latin typeface="Calibri" pitchFamily="34" charset="0"/>
                <a:cs typeface="Calibri" pitchFamily="34" charset="0"/>
              </a:rPr>
              <a:t>min</a:t>
            </a:r>
          </a:p>
        </p:txBody>
      </p:sp>
      <p:grpSp>
        <p:nvGrpSpPr>
          <p:cNvPr id="679949" name="Group 13"/>
          <p:cNvGrpSpPr>
            <a:grpSpLocks/>
          </p:cNvGrpSpPr>
          <p:nvPr/>
        </p:nvGrpSpPr>
        <p:grpSpPr bwMode="auto">
          <a:xfrm>
            <a:off x="723900" y="2287588"/>
            <a:ext cx="7893050" cy="649287"/>
            <a:chOff x="644" y="1153"/>
            <a:chExt cx="4972" cy="409"/>
          </a:xfrm>
        </p:grpSpPr>
        <p:sp>
          <p:nvSpPr>
            <p:cNvPr id="679950" name="Oval 14"/>
            <p:cNvSpPr>
              <a:spLocks noChangeArrowheads="1"/>
            </p:cNvSpPr>
            <p:nvPr/>
          </p:nvSpPr>
          <p:spPr bwMode="auto">
            <a:xfrm>
              <a:off x="1288"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2</a:t>
              </a:r>
            </a:p>
          </p:txBody>
        </p:sp>
        <p:sp>
          <p:nvSpPr>
            <p:cNvPr id="679951" name="Oval 15"/>
            <p:cNvSpPr>
              <a:spLocks noChangeArrowheads="1"/>
            </p:cNvSpPr>
            <p:nvPr/>
          </p:nvSpPr>
          <p:spPr bwMode="auto">
            <a:xfrm>
              <a:off x="1933"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3</a:t>
              </a:r>
            </a:p>
          </p:txBody>
        </p:sp>
        <p:sp>
          <p:nvSpPr>
            <p:cNvPr id="679952" name="Oval 16"/>
            <p:cNvSpPr>
              <a:spLocks noChangeArrowheads="1"/>
            </p:cNvSpPr>
            <p:nvPr/>
          </p:nvSpPr>
          <p:spPr bwMode="auto">
            <a:xfrm>
              <a:off x="2577"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4</a:t>
              </a:r>
            </a:p>
          </p:txBody>
        </p:sp>
        <p:sp>
          <p:nvSpPr>
            <p:cNvPr id="679953" name="Oval 17"/>
            <p:cNvSpPr>
              <a:spLocks noChangeArrowheads="1"/>
            </p:cNvSpPr>
            <p:nvPr/>
          </p:nvSpPr>
          <p:spPr bwMode="auto">
            <a:xfrm>
              <a:off x="3222"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5</a:t>
              </a:r>
            </a:p>
          </p:txBody>
        </p:sp>
        <p:sp>
          <p:nvSpPr>
            <p:cNvPr id="679954" name="Oval 18"/>
            <p:cNvSpPr>
              <a:spLocks noChangeArrowheads="1"/>
            </p:cNvSpPr>
            <p:nvPr/>
          </p:nvSpPr>
          <p:spPr bwMode="auto">
            <a:xfrm>
              <a:off x="3866"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6</a:t>
              </a:r>
            </a:p>
          </p:txBody>
        </p:sp>
        <p:sp>
          <p:nvSpPr>
            <p:cNvPr id="679955" name="Oval 19"/>
            <p:cNvSpPr>
              <a:spLocks noChangeArrowheads="1"/>
            </p:cNvSpPr>
            <p:nvPr/>
          </p:nvSpPr>
          <p:spPr bwMode="auto">
            <a:xfrm>
              <a:off x="4511"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7</a:t>
              </a:r>
            </a:p>
          </p:txBody>
        </p:sp>
        <p:sp>
          <p:nvSpPr>
            <p:cNvPr id="679956" name="Oval 20"/>
            <p:cNvSpPr>
              <a:spLocks noChangeArrowheads="1"/>
            </p:cNvSpPr>
            <p:nvPr/>
          </p:nvSpPr>
          <p:spPr bwMode="auto">
            <a:xfrm>
              <a:off x="5156"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8</a:t>
              </a:r>
            </a:p>
          </p:txBody>
        </p:sp>
        <p:sp>
          <p:nvSpPr>
            <p:cNvPr id="679957" name="Oval 21"/>
            <p:cNvSpPr>
              <a:spLocks noChangeArrowheads="1"/>
            </p:cNvSpPr>
            <p:nvPr/>
          </p:nvSpPr>
          <p:spPr bwMode="auto">
            <a:xfrm>
              <a:off x="644"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a:t>
              </a:r>
            </a:p>
          </p:txBody>
        </p:sp>
      </p:grpSp>
      <p:sp>
        <p:nvSpPr>
          <p:cNvPr id="679958" name="Text Box 22"/>
          <p:cNvSpPr txBox="1">
            <a:spLocks noChangeArrowheads="1"/>
          </p:cNvSpPr>
          <p:nvPr/>
        </p:nvSpPr>
        <p:spPr bwMode="auto">
          <a:xfrm>
            <a:off x="1627188" y="1384300"/>
            <a:ext cx="2895600"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solidFill>
                  <a:srgbClr val="FFFF00"/>
                </a:solidFill>
                <a:latin typeface="Calibri" pitchFamily="34" charset="0"/>
                <a:cs typeface="Calibri" pitchFamily="34" charset="0"/>
              </a:rPr>
              <a:t>Find MinPos(3, 8)</a:t>
            </a:r>
          </a:p>
        </p:txBody>
      </p:sp>
      <p:sp>
        <p:nvSpPr>
          <p:cNvPr id="679959" name="Text Box 23"/>
          <p:cNvSpPr txBox="1">
            <a:spLocks noChangeArrowheads="1"/>
          </p:cNvSpPr>
          <p:nvPr/>
        </p:nvSpPr>
        <p:spPr bwMode="auto">
          <a:xfrm>
            <a:off x="5006975" y="1379538"/>
            <a:ext cx="3065463"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solidFill>
                  <a:srgbClr val="FFFF00"/>
                </a:solidFill>
                <a:latin typeface="Calibri" pitchFamily="34" charset="0"/>
                <a:cs typeface="Calibri" pitchFamily="34" charset="0"/>
              </a:rPr>
              <a:t>Swap(a[i], a[min])</a:t>
            </a:r>
          </a:p>
        </p:txBody>
      </p:sp>
      <p:sp>
        <p:nvSpPr>
          <p:cNvPr id="2" name="Title 1"/>
          <p:cNvSpPr>
            <a:spLocks noGrp="1"/>
          </p:cNvSpPr>
          <p:nvPr>
            <p:ph type="title"/>
          </p:nvPr>
        </p:nvSpPr>
        <p:spPr/>
        <p:txBody>
          <a:bodyPr/>
          <a:lstStyle/>
          <a:p>
            <a:r>
              <a:rPr lang="vi-VN" dirty="0"/>
              <a:t>5.2.1. Sắp xếp chọn</a:t>
            </a:r>
          </a:p>
        </p:txBody>
      </p:sp>
      <p:sp>
        <p:nvSpPr>
          <p:cNvPr id="3" name="Date Placeholder 2"/>
          <p:cNvSpPr>
            <a:spLocks noGrp="1"/>
          </p:cNvSpPr>
          <p:nvPr>
            <p:ph type="dt" sz="half" idx="10"/>
          </p:nvPr>
        </p:nvSpPr>
        <p:spPr/>
        <p:txBody>
          <a:bodyPr/>
          <a:lstStyle/>
          <a:p>
            <a:r>
              <a:rPr lang="vi-VN" smtClean="0"/>
              <a:t>24-Mar-11</a:t>
            </a:r>
            <a:endParaRPr lang="en-US"/>
          </a:p>
        </p:txBody>
      </p:sp>
      <p:sp>
        <p:nvSpPr>
          <p:cNvPr id="4" name="Footer Placeholder 3"/>
          <p:cNvSpPr>
            <a:spLocks noGrp="1"/>
          </p:cNvSpPr>
          <p:nvPr>
            <p:ph type="ftr" sz="quarter" idx="11"/>
          </p:nvPr>
        </p:nvSpPr>
        <p:spPr/>
        <p:txBody>
          <a:bodyPr/>
          <a:lstStyle/>
          <a:p>
            <a:r>
              <a:rPr lang="en-US" smtClean="0"/>
              <a:t>©TS. Hà Chí Trung, Khoa CNTT -  HVKTQS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1639671577"/>
      </p:ext>
    </p:extLst>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679941"/>
                                        </p:tgtEl>
                                        <p:attrNameLst>
                                          <p:attrName>style.visibility</p:attrName>
                                        </p:attrNameLst>
                                      </p:cBhvr>
                                      <p:to>
                                        <p:strVal val="visible"/>
                                      </p:to>
                                    </p:set>
                                    <p:animEffect transition="in" filter="diamond(in)">
                                      <p:cBhvr>
                                        <p:cTn id="7" dur="2000"/>
                                        <p:tgtEl>
                                          <p:spTgt spid="679941"/>
                                        </p:tgtEl>
                                      </p:cBhvr>
                                    </p:animEffect>
                                  </p:childTnLst>
                                </p:cTn>
                              </p:par>
                            </p:childTnLst>
                          </p:cTn>
                        </p:par>
                        <p:par>
                          <p:cTn id="8" fill="hold" nodeType="afterGroup">
                            <p:stCondLst>
                              <p:cond delay="2000"/>
                            </p:stCondLst>
                            <p:childTnLst>
                              <p:par>
                                <p:cTn id="9" presetID="63" presetClass="path" presetSubtype="0" accel="50000" decel="50000" fill="hold" grpId="0" nodeType="afterEffect">
                                  <p:stCondLst>
                                    <p:cond delay="0"/>
                                  </p:stCondLst>
                                  <p:childTnLst>
                                    <p:animMotion origin="layout" path="M 2.77556E-17 2.96296E-6 L 0.11337 2.96296E-6 " pathEditMode="relative" rAng="0" ptsTypes="AA">
                                      <p:cBhvr>
                                        <p:cTn id="10" dur="2000" fill="hold"/>
                                        <p:tgtEl>
                                          <p:spTgt spid="679947"/>
                                        </p:tgtEl>
                                        <p:attrNameLst>
                                          <p:attrName>ppt_x</p:attrName>
                                          <p:attrName>ppt_y</p:attrName>
                                        </p:attrNameLst>
                                      </p:cBhvr>
                                      <p:rCtr x="5660" y="0"/>
                                    </p:animMotion>
                                  </p:childTnLst>
                                </p:cTn>
                              </p:par>
                            </p:childTnLst>
                          </p:cTn>
                        </p:par>
                        <p:par>
                          <p:cTn id="11" fill="hold" nodeType="afterGroup">
                            <p:stCondLst>
                              <p:cond delay="4000"/>
                            </p:stCondLst>
                            <p:childTnLst>
                              <p:par>
                                <p:cTn id="12" presetID="2" presetClass="entr" presetSubtype="8" fill="hold" grpId="0" nodeType="afterEffect">
                                  <p:stCondLst>
                                    <p:cond delay="0"/>
                                  </p:stCondLst>
                                  <p:childTnLst>
                                    <p:set>
                                      <p:cBhvr>
                                        <p:cTn id="13" dur="1" fill="hold">
                                          <p:stCondLst>
                                            <p:cond delay="0"/>
                                          </p:stCondLst>
                                        </p:cTn>
                                        <p:tgtEl>
                                          <p:spTgt spid="679958"/>
                                        </p:tgtEl>
                                        <p:attrNameLst>
                                          <p:attrName>style.visibility</p:attrName>
                                        </p:attrNameLst>
                                      </p:cBhvr>
                                      <p:to>
                                        <p:strVal val="visible"/>
                                      </p:to>
                                    </p:set>
                                    <p:anim calcmode="lin" valueType="num">
                                      <p:cBhvr additive="base">
                                        <p:cTn id="14" dur="500" fill="hold"/>
                                        <p:tgtEl>
                                          <p:spTgt spid="679958"/>
                                        </p:tgtEl>
                                        <p:attrNameLst>
                                          <p:attrName>ppt_x</p:attrName>
                                        </p:attrNameLst>
                                      </p:cBhvr>
                                      <p:tavLst>
                                        <p:tav tm="0">
                                          <p:val>
                                            <p:strVal val="0-#ppt_w/2"/>
                                          </p:val>
                                        </p:tav>
                                        <p:tav tm="100000">
                                          <p:val>
                                            <p:strVal val="#ppt_x"/>
                                          </p:val>
                                        </p:tav>
                                      </p:tavLst>
                                    </p:anim>
                                    <p:anim calcmode="lin" valueType="num">
                                      <p:cBhvr additive="base">
                                        <p:cTn id="15" dur="500" fill="hold"/>
                                        <p:tgtEl>
                                          <p:spTgt spid="679958"/>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4500"/>
                            </p:stCondLst>
                            <p:childTnLst>
                              <p:par>
                                <p:cTn id="17" presetID="3" presetClass="entr" presetSubtype="10" fill="hold" grpId="0" nodeType="afterEffect">
                                  <p:stCondLst>
                                    <p:cond delay="0"/>
                                  </p:stCondLst>
                                  <p:childTnLst>
                                    <p:set>
                                      <p:cBhvr>
                                        <p:cTn id="18" dur="1" fill="hold">
                                          <p:stCondLst>
                                            <p:cond delay="0"/>
                                          </p:stCondLst>
                                        </p:cTn>
                                        <p:tgtEl>
                                          <p:spTgt spid="679948"/>
                                        </p:tgtEl>
                                        <p:attrNameLst>
                                          <p:attrName>style.visibility</p:attrName>
                                        </p:attrNameLst>
                                      </p:cBhvr>
                                      <p:to>
                                        <p:strVal val="visible"/>
                                      </p:to>
                                    </p:set>
                                    <p:animEffect transition="in" filter="blinds(horizontal)">
                                      <p:cBhvr>
                                        <p:cTn id="19" dur="500"/>
                                        <p:tgtEl>
                                          <p:spTgt spid="679948"/>
                                        </p:tgtEl>
                                      </p:cBhvr>
                                    </p:animEffect>
                                  </p:childTnLst>
                                </p:cTn>
                              </p:par>
                            </p:childTnLst>
                          </p:cTn>
                        </p:par>
                        <p:par>
                          <p:cTn id="20" fill="hold" nodeType="afterGroup">
                            <p:stCondLst>
                              <p:cond delay="5000"/>
                            </p:stCondLst>
                            <p:childTnLst>
                              <p:par>
                                <p:cTn id="21" presetID="26" presetClass="emph" presetSubtype="0" fill="hold" grpId="0" nodeType="afterEffect">
                                  <p:stCondLst>
                                    <p:cond delay="0"/>
                                  </p:stCondLst>
                                  <p:childTnLst>
                                    <p:animEffect transition="out" filter="fade">
                                      <p:cBhvr>
                                        <p:cTn id="22" dur="2000" tmFilter="0, 0; .2, .5; .8, .5; 1, 0"/>
                                        <p:tgtEl>
                                          <p:spTgt spid="679942"/>
                                        </p:tgtEl>
                                      </p:cBhvr>
                                    </p:animEffect>
                                    <p:animScale>
                                      <p:cBhvr>
                                        <p:cTn id="23" dur="1000" autoRev="1" fill="hold"/>
                                        <p:tgtEl>
                                          <p:spTgt spid="679942"/>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679943"/>
                                        </p:tgtEl>
                                      </p:cBhvr>
                                    </p:animEffect>
                                    <p:animScale>
                                      <p:cBhvr>
                                        <p:cTn id="26" dur="1000" autoRev="1" fill="hold"/>
                                        <p:tgtEl>
                                          <p:spTgt spid="679943"/>
                                        </p:tgtEl>
                                      </p:cBhvr>
                                      <p:by x="105000" y="105000"/>
                                    </p:animScale>
                                  </p:childTnLst>
                                </p:cTn>
                              </p:par>
                            </p:childTnLst>
                          </p:cTn>
                        </p:par>
                        <p:par>
                          <p:cTn id="27" fill="hold" nodeType="afterGroup">
                            <p:stCondLst>
                              <p:cond delay="7000"/>
                            </p:stCondLst>
                            <p:childTnLst>
                              <p:par>
                                <p:cTn id="28" presetID="63" presetClass="path" presetSubtype="0" accel="50000" decel="50000" fill="hold" grpId="1" nodeType="afterEffect">
                                  <p:stCondLst>
                                    <p:cond delay="0"/>
                                  </p:stCondLst>
                                  <p:childTnLst>
                                    <p:animMotion origin="layout" path="M 1.38889E-6 -2.22222E-6 L 0.11337 -2.22222E-6 " pathEditMode="relative" rAng="0" ptsTypes="AA">
                                      <p:cBhvr>
                                        <p:cTn id="29" dur="2000" fill="hold"/>
                                        <p:tgtEl>
                                          <p:spTgt spid="679948"/>
                                        </p:tgtEl>
                                        <p:attrNameLst>
                                          <p:attrName>ppt_x</p:attrName>
                                          <p:attrName>ppt_y</p:attrName>
                                        </p:attrNameLst>
                                      </p:cBhvr>
                                      <p:rCtr x="5660" y="0"/>
                                    </p:animMotion>
                                  </p:childTnLst>
                                </p:cTn>
                              </p:par>
                            </p:childTnLst>
                          </p:cTn>
                        </p:par>
                        <p:par>
                          <p:cTn id="30" fill="hold" nodeType="afterGroup">
                            <p:stCondLst>
                              <p:cond delay="9000"/>
                            </p:stCondLst>
                            <p:childTnLst>
                              <p:par>
                                <p:cTn id="31" presetID="26" presetClass="emph" presetSubtype="0" fill="hold" grpId="1" nodeType="afterEffect">
                                  <p:stCondLst>
                                    <p:cond delay="0"/>
                                  </p:stCondLst>
                                  <p:childTnLst>
                                    <p:animEffect transition="out" filter="fade">
                                      <p:cBhvr>
                                        <p:cTn id="32" dur="2000" tmFilter="0, 0; .2, .5; .8, .5; 1, 0"/>
                                        <p:tgtEl>
                                          <p:spTgt spid="679943"/>
                                        </p:tgtEl>
                                      </p:cBhvr>
                                    </p:animEffect>
                                    <p:animScale>
                                      <p:cBhvr>
                                        <p:cTn id="33" dur="1000" autoRev="1" fill="hold"/>
                                        <p:tgtEl>
                                          <p:spTgt spid="679943"/>
                                        </p:tgtEl>
                                      </p:cBhvr>
                                      <p:by x="105000" y="105000"/>
                                    </p:animScale>
                                  </p:childTnLst>
                                </p:cTn>
                              </p:par>
                              <p:par>
                                <p:cTn id="34" presetID="26" presetClass="emph" presetSubtype="0" fill="hold" grpId="0" nodeType="withEffect">
                                  <p:stCondLst>
                                    <p:cond delay="0"/>
                                  </p:stCondLst>
                                  <p:childTnLst>
                                    <p:animEffect transition="out" filter="fade">
                                      <p:cBhvr>
                                        <p:cTn id="35" dur="2000" tmFilter="0, 0; .2, .5; .8, .5; 1, 0"/>
                                        <p:tgtEl>
                                          <p:spTgt spid="679944"/>
                                        </p:tgtEl>
                                      </p:cBhvr>
                                    </p:animEffect>
                                    <p:animScale>
                                      <p:cBhvr>
                                        <p:cTn id="36" dur="1000" autoRev="1" fill="hold"/>
                                        <p:tgtEl>
                                          <p:spTgt spid="679944"/>
                                        </p:tgtEl>
                                      </p:cBhvr>
                                      <p:by x="105000" y="105000"/>
                                    </p:animScale>
                                  </p:childTnLst>
                                </p:cTn>
                              </p:par>
                            </p:childTnLst>
                          </p:cTn>
                        </p:par>
                        <p:par>
                          <p:cTn id="37" fill="hold" nodeType="afterGroup">
                            <p:stCondLst>
                              <p:cond delay="11000"/>
                            </p:stCondLst>
                            <p:childTnLst>
                              <p:par>
                                <p:cTn id="38" presetID="26" presetClass="emph" presetSubtype="0" fill="hold" grpId="2" nodeType="afterEffect">
                                  <p:stCondLst>
                                    <p:cond delay="0"/>
                                  </p:stCondLst>
                                  <p:childTnLst>
                                    <p:animEffect transition="out" filter="fade">
                                      <p:cBhvr>
                                        <p:cTn id="39" dur="2000" tmFilter="0, 0; .2, .5; .8, .5; 1, 0"/>
                                        <p:tgtEl>
                                          <p:spTgt spid="679943"/>
                                        </p:tgtEl>
                                      </p:cBhvr>
                                    </p:animEffect>
                                    <p:animScale>
                                      <p:cBhvr>
                                        <p:cTn id="40" dur="1000" autoRev="1" fill="hold"/>
                                        <p:tgtEl>
                                          <p:spTgt spid="679943"/>
                                        </p:tgtEl>
                                      </p:cBhvr>
                                      <p:by x="105000" y="105000"/>
                                    </p:animScale>
                                  </p:childTnLst>
                                </p:cTn>
                              </p:par>
                              <p:par>
                                <p:cTn id="41" presetID="26" presetClass="emph" presetSubtype="0" fill="hold" grpId="0" nodeType="withEffect">
                                  <p:stCondLst>
                                    <p:cond delay="0"/>
                                  </p:stCondLst>
                                  <p:childTnLst>
                                    <p:animEffect transition="out" filter="fade">
                                      <p:cBhvr>
                                        <p:cTn id="42" dur="2000" tmFilter="0, 0; .2, .5; .8, .5; 1, 0"/>
                                        <p:tgtEl>
                                          <p:spTgt spid="679945"/>
                                        </p:tgtEl>
                                      </p:cBhvr>
                                    </p:animEffect>
                                    <p:animScale>
                                      <p:cBhvr>
                                        <p:cTn id="43" dur="1000" autoRev="1" fill="hold"/>
                                        <p:tgtEl>
                                          <p:spTgt spid="679945"/>
                                        </p:tgtEl>
                                      </p:cBhvr>
                                      <p:by x="105000" y="105000"/>
                                    </p:animScale>
                                  </p:childTnLst>
                                </p:cTn>
                              </p:par>
                            </p:childTnLst>
                          </p:cTn>
                        </p:par>
                        <p:par>
                          <p:cTn id="44" fill="hold" nodeType="afterGroup">
                            <p:stCondLst>
                              <p:cond delay="13000"/>
                            </p:stCondLst>
                            <p:childTnLst>
                              <p:par>
                                <p:cTn id="45" presetID="2" presetClass="exit" presetSubtype="8" fill="hold" grpId="1" nodeType="afterEffect">
                                  <p:stCondLst>
                                    <p:cond delay="0"/>
                                  </p:stCondLst>
                                  <p:childTnLst>
                                    <p:anim calcmode="lin" valueType="num">
                                      <p:cBhvr additive="base">
                                        <p:cTn id="46" dur="500"/>
                                        <p:tgtEl>
                                          <p:spTgt spid="679958"/>
                                        </p:tgtEl>
                                        <p:attrNameLst>
                                          <p:attrName>ppt_x</p:attrName>
                                        </p:attrNameLst>
                                      </p:cBhvr>
                                      <p:tavLst>
                                        <p:tav tm="0">
                                          <p:val>
                                            <p:strVal val="ppt_x"/>
                                          </p:val>
                                        </p:tav>
                                        <p:tav tm="100000">
                                          <p:val>
                                            <p:strVal val="0-ppt_w/2"/>
                                          </p:val>
                                        </p:tav>
                                      </p:tavLst>
                                    </p:anim>
                                    <p:anim calcmode="lin" valueType="num">
                                      <p:cBhvr additive="base">
                                        <p:cTn id="47" dur="500"/>
                                        <p:tgtEl>
                                          <p:spTgt spid="679958"/>
                                        </p:tgtEl>
                                        <p:attrNameLst>
                                          <p:attrName>ppt_y</p:attrName>
                                        </p:attrNameLst>
                                      </p:cBhvr>
                                      <p:tavLst>
                                        <p:tav tm="0">
                                          <p:val>
                                            <p:strVal val="ppt_y"/>
                                          </p:val>
                                        </p:tav>
                                        <p:tav tm="100000">
                                          <p:val>
                                            <p:strVal val="ppt_y"/>
                                          </p:val>
                                        </p:tav>
                                      </p:tavLst>
                                    </p:anim>
                                    <p:set>
                                      <p:cBhvr>
                                        <p:cTn id="48" dur="1" fill="hold">
                                          <p:stCondLst>
                                            <p:cond delay="499"/>
                                          </p:stCondLst>
                                        </p:cTn>
                                        <p:tgtEl>
                                          <p:spTgt spid="679958"/>
                                        </p:tgtEl>
                                        <p:attrNameLst>
                                          <p:attrName>style.visibility</p:attrName>
                                        </p:attrNameLst>
                                      </p:cBhvr>
                                      <p:to>
                                        <p:strVal val="hidden"/>
                                      </p:to>
                                    </p:set>
                                  </p:childTnLst>
                                </p:cTn>
                              </p:par>
                            </p:childTnLst>
                          </p:cTn>
                        </p:par>
                        <p:par>
                          <p:cTn id="49" fill="hold" nodeType="afterGroup">
                            <p:stCondLst>
                              <p:cond delay="13500"/>
                            </p:stCondLst>
                            <p:childTnLst>
                              <p:par>
                                <p:cTn id="50" presetID="2" presetClass="entr" presetSubtype="2" fill="hold" grpId="0" nodeType="afterEffect">
                                  <p:stCondLst>
                                    <p:cond delay="0"/>
                                  </p:stCondLst>
                                  <p:childTnLst>
                                    <p:set>
                                      <p:cBhvr>
                                        <p:cTn id="51" dur="1" fill="hold">
                                          <p:stCondLst>
                                            <p:cond delay="0"/>
                                          </p:stCondLst>
                                        </p:cTn>
                                        <p:tgtEl>
                                          <p:spTgt spid="679959"/>
                                        </p:tgtEl>
                                        <p:attrNameLst>
                                          <p:attrName>style.visibility</p:attrName>
                                        </p:attrNameLst>
                                      </p:cBhvr>
                                      <p:to>
                                        <p:strVal val="visible"/>
                                      </p:to>
                                    </p:set>
                                    <p:anim calcmode="lin" valueType="num">
                                      <p:cBhvr additive="base">
                                        <p:cTn id="52" dur="500" fill="hold"/>
                                        <p:tgtEl>
                                          <p:spTgt spid="679959"/>
                                        </p:tgtEl>
                                        <p:attrNameLst>
                                          <p:attrName>ppt_x</p:attrName>
                                        </p:attrNameLst>
                                      </p:cBhvr>
                                      <p:tavLst>
                                        <p:tav tm="0">
                                          <p:val>
                                            <p:strVal val="1+#ppt_w/2"/>
                                          </p:val>
                                        </p:tav>
                                        <p:tav tm="100000">
                                          <p:val>
                                            <p:strVal val="#ppt_x"/>
                                          </p:val>
                                        </p:tav>
                                      </p:tavLst>
                                    </p:anim>
                                    <p:anim calcmode="lin" valueType="num">
                                      <p:cBhvr additive="base">
                                        <p:cTn id="53" dur="500" fill="hold"/>
                                        <p:tgtEl>
                                          <p:spTgt spid="679959"/>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14000"/>
                            </p:stCondLst>
                            <p:childTnLst>
                              <p:par>
                                <p:cTn id="55" presetID="42" presetClass="path" presetSubtype="0" accel="50000" decel="50000" fill="hold" grpId="3" nodeType="afterEffect">
                                  <p:stCondLst>
                                    <p:cond delay="0"/>
                                  </p:stCondLst>
                                  <p:childTnLst>
                                    <p:animMotion origin="layout" path="M -1.11111E-6 2.59259E-6 L -0.05173 0.27546 " pathEditMode="relative" rAng="0" ptsTypes="AA">
                                      <p:cBhvr>
                                        <p:cTn id="56" dur="2000" fill="hold"/>
                                        <p:tgtEl>
                                          <p:spTgt spid="679943"/>
                                        </p:tgtEl>
                                        <p:attrNameLst>
                                          <p:attrName>ppt_x</p:attrName>
                                          <p:attrName>ppt_y</p:attrName>
                                        </p:attrNameLst>
                                      </p:cBhvr>
                                      <p:rCtr x="-2587" y="13773"/>
                                    </p:animMotion>
                                  </p:childTnLst>
                                </p:cTn>
                              </p:par>
                            </p:childTnLst>
                          </p:cTn>
                        </p:par>
                        <p:par>
                          <p:cTn id="57" fill="hold" nodeType="afterGroup">
                            <p:stCondLst>
                              <p:cond delay="16000"/>
                            </p:stCondLst>
                            <p:childTnLst>
                              <p:par>
                                <p:cTn id="58" presetID="63" presetClass="path" presetSubtype="0" accel="50000" decel="50000" fill="hold" grpId="1" nodeType="afterEffect">
                                  <p:stCondLst>
                                    <p:cond delay="0"/>
                                  </p:stCondLst>
                                  <p:childTnLst>
                                    <p:animMotion origin="layout" path="M 4.44444E-6 2.59259E-6 L 0.1118 2.59259E-6 " pathEditMode="relative" rAng="0" ptsTypes="AA">
                                      <p:cBhvr>
                                        <p:cTn id="59" dur="2000" fill="hold"/>
                                        <p:tgtEl>
                                          <p:spTgt spid="679942"/>
                                        </p:tgtEl>
                                        <p:attrNameLst>
                                          <p:attrName>ppt_x</p:attrName>
                                          <p:attrName>ppt_y</p:attrName>
                                        </p:attrNameLst>
                                      </p:cBhvr>
                                      <p:rCtr x="5590" y="0"/>
                                    </p:animMotion>
                                  </p:childTnLst>
                                </p:cTn>
                              </p:par>
                            </p:childTnLst>
                          </p:cTn>
                        </p:par>
                        <p:par>
                          <p:cTn id="60" fill="hold" nodeType="afterGroup">
                            <p:stCondLst>
                              <p:cond delay="18000"/>
                            </p:stCondLst>
                            <p:childTnLst>
                              <p:par>
                                <p:cTn id="61" presetID="64" presetClass="path" presetSubtype="0" accel="50000" decel="50000" fill="hold" grpId="4" nodeType="afterEffect">
                                  <p:stCondLst>
                                    <p:cond delay="0"/>
                                  </p:stCondLst>
                                  <p:childTnLst>
                                    <p:animMotion origin="layout" path="M -0.05173 0.27547 L -0.1118 0.00672 " pathEditMode="relative" rAng="0" ptsTypes="AA">
                                      <p:cBhvr>
                                        <p:cTn id="62" dur="2000" fill="hold"/>
                                        <p:tgtEl>
                                          <p:spTgt spid="679943"/>
                                        </p:tgtEl>
                                        <p:attrNameLst>
                                          <p:attrName>ppt_x</p:attrName>
                                          <p:attrName>ppt_y</p:attrName>
                                        </p:attrNameLst>
                                      </p:cBhvr>
                                      <p:rCtr x="-3003" y="-13449"/>
                                    </p:animMotion>
                                  </p:childTnLst>
                                </p:cTn>
                              </p:par>
                            </p:childTnLst>
                          </p:cTn>
                        </p:par>
                        <p:par>
                          <p:cTn id="63" fill="hold" nodeType="afterGroup">
                            <p:stCondLst>
                              <p:cond delay="20000"/>
                            </p:stCondLst>
                            <p:childTnLst>
                              <p:par>
                                <p:cTn id="64" presetID="3" presetClass="exit" presetSubtype="10" fill="hold" grpId="2" nodeType="afterEffect">
                                  <p:stCondLst>
                                    <p:cond delay="0"/>
                                  </p:stCondLst>
                                  <p:childTnLst>
                                    <p:animEffect transition="out" filter="blinds(horizontal)">
                                      <p:cBhvr>
                                        <p:cTn id="65" dur="500"/>
                                        <p:tgtEl>
                                          <p:spTgt spid="679948"/>
                                        </p:tgtEl>
                                      </p:cBhvr>
                                    </p:animEffect>
                                    <p:set>
                                      <p:cBhvr>
                                        <p:cTn id="66" dur="1" fill="hold">
                                          <p:stCondLst>
                                            <p:cond delay="499"/>
                                          </p:stCondLst>
                                        </p:cTn>
                                        <p:tgtEl>
                                          <p:spTgt spid="679948"/>
                                        </p:tgtEl>
                                        <p:attrNameLst>
                                          <p:attrName>style.visibility</p:attrName>
                                        </p:attrNameLst>
                                      </p:cBhvr>
                                      <p:to>
                                        <p:strVal val="hidden"/>
                                      </p:to>
                                    </p:set>
                                  </p:childTnLst>
                                </p:cTn>
                              </p:par>
                            </p:childTnLst>
                          </p:cTn>
                        </p:par>
                        <p:par>
                          <p:cTn id="67" fill="hold" nodeType="afterGroup">
                            <p:stCondLst>
                              <p:cond delay="20500"/>
                            </p:stCondLst>
                            <p:childTnLst>
                              <p:par>
                                <p:cTn id="68" presetID="2" presetClass="exit" presetSubtype="2" fill="hold" grpId="1" nodeType="afterEffect">
                                  <p:stCondLst>
                                    <p:cond delay="0"/>
                                  </p:stCondLst>
                                  <p:childTnLst>
                                    <p:anim calcmode="lin" valueType="num">
                                      <p:cBhvr additive="base">
                                        <p:cTn id="69" dur="500"/>
                                        <p:tgtEl>
                                          <p:spTgt spid="679959"/>
                                        </p:tgtEl>
                                        <p:attrNameLst>
                                          <p:attrName>ppt_x</p:attrName>
                                        </p:attrNameLst>
                                      </p:cBhvr>
                                      <p:tavLst>
                                        <p:tav tm="0">
                                          <p:val>
                                            <p:strVal val="ppt_x"/>
                                          </p:val>
                                        </p:tav>
                                        <p:tav tm="100000">
                                          <p:val>
                                            <p:strVal val="1+ppt_w/2"/>
                                          </p:val>
                                        </p:tav>
                                      </p:tavLst>
                                    </p:anim>
                                    <p:anim calcmode="lin" valueType="num">
                                      <p:cBhvr additive="base">
                                        <p:cTn id="70" dur="500"/>
                                        <p:tgtEl>
                                          <p:spTgt spid="679959"/>
                                        </p:tgtEl>
                                        <p:attrNameLst>
                                          <p:attrName>ppt_y</p:attrName>
                                        </p:attrNameLst>
                                      </p:cBhvr>
                                      <p:tavLst>
                                        <p:tav tm="0">
                                          <p:val>
                                            <p:strVal val="ppt_y"/>
                                          </p:val>
                                        </p:tav>
                                        <p:tav tm="100000">
                                          <p:val>
                                            <p:strVal val="ppt_y"/>
                                          </p:val>
                                        </p:tav>
                                      </p:tavLst>
                                    </p:anim>
                                    <p:set>
                                      <p:cBhvr>
                                        <p:cTn id="71" dur="1" fill="hold">
                                          <p:stCondLst>
                                            <p:cond delay="499"/>
                                          </p:stCondLst>
                                        </p:cTn>
                                        <p:tgtEl>
                                          <p:spTgt spid="6799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41" grpId="0" animBg="1"/>
      <p:bldP spid="679942" grpId="0" animBg="1"/>
      <p:bldP spid="679942" grpId="1" animBg="1"/>
      <p:bldP spid="679943" grpId="0" animBg="1"/>
      <p:bldP spid="679943" grpId="1" animBg="1"/>
      <p:bldP spid="679943" grpId="2" animBg="1"/>
      <p:bldP spid="679943" grpId="3" animBg="1"/>
      <p:bldP spid="679943" grpId="4" animBg="1"/>
      <p:bldP spid="679944" grpId="0" animBg="1"/>
      <p:bldP spid="679945" grpId="0" animBg="1"/>
      <p:bldP spid="679947" grpId="0" animBg="1"/>
      <p:bldP spid="679948" grpId="0" animBg="1"/>
      <p:bldP spid="679948" grpId="1" animBg="1"/>
      <p:bldP spid="679948" grpId="2" animBg="1"/>
      <p:bldP spid="679958" grpId="0" animBg="1"/>
      <p:bldP spid="679958" grpId="1" animBg="1"/>
      <p:bldP spid="679959" grpId="0" animBg="1"/>
      <p:bldP spid="679959"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3" name="Oval 3"/>
          <p:cNvSpPr>
            <a:spLocks noChangeArrowheads="1"/>
          </p:cNvSpPr>
          <p:nvPr/>
        </p:nvSpPr>
        <p:spPr bwMode="auto">
          <a:xfrm>
            <a:off x="174625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2</a:t>
            </a:r>
          </a:p>
        </p:txBody>
      </p:sp>
      <p:sp>
        <p:nvSpPr>
          <p:cNvPr id="680964" name="Oval 4"/>
          <p:cNvSpPr>
            <a:spLocks noChangeArrowheads="1"/>
          </p:cNvSpPr>
          <p:nvPr/>
        </p:nvSpPr>
        <p:spPr bwMode="auto">
          <a:xfrm>
            <a:off x="2770188"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4</a:t>
            </a:r>
          </a:p>
        </p:txBody>
      </p:sp>
      <p:sp>
        <p:nvSpPr>
          <p:cNvPr id="680965" name="Oval 5"/>
          <p:cNvSpPr>
            <a:spLocks noChangeArrowheads="1"/>
          </p:cNvSpPr>
          <p:nvPr/>
        </p:nvSpPr>
        <p:spPr bwMode="auto">
          <a:xfrm>
            <a:off x="3792538"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5</a:t>
            </a:r>
          </a:p>
        </p:txBody>
      </p:sp>
      <p:sp>
        <p:nvSpPr>
          <p:cNvPr id="680966" name="Oval 6"/>
          <p:cNvSpPr>
            <a:spLocks noChangeArrowheads="1"/>
          </p:cNvSpPr>
          <p:nvPr/>
        </p:nvSpPr>
        <p:spPr bwMode="auto">
          <a:xfrm>
            <a:off x="4816475"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6</a:t>
            </a:r>
          </a:p>
        </p:txBody>
      </p:sp>
      <p:sp>
        <p:nvSpPr>
          <p:cNvPr id="680967" name="Oval 7"/>
          <p:cNvSpPr>
            <a:spLocks noChangeArrowheads="1"/>
          </p:cNvSpPr>
          <p:nvPr/>
        </p:nvSpPr>
        <p:spPr bwMode="auto">
          <a:xfrm>
            <a:off x="583882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12</a:t>
            </a:r>
          </a:p>
        </p:txBody>
      </p:sp>
      <p:sp>
        <p:nvSpPr>
          <p:cNvPr id="680968" name="Oval 8"/>
          <p:cNvSpPr>
            <a:spLocks noChangeArrowheads="1"/>
          </p:cNvSpPr>
          <p:nvPr/>
        </p:nvSpPr>
        <p:spPr bwMode="auto">
          <a:xfrm>
            <a:off x="6862763"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8</a:t>
            </a:r>
          </a:p>
        </p:txBody>
      </p:sp>
      <p:sp>
        <p:nvSpPr>
          <p:cNvPr id="680969" name="Oval 9"/>
          <p:cNvSpPr>
            <a:spLocks noChangeArrowheads="1"/>
          </p:cNvSpPr>
          <p:nvPr/>
        </p:nvSpPr>
        <p:spPr bwMode="auto">
          <a:xfrm>
            <a:off x="788670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13</a:t>
            </a:r>
          </a:p>
        </p:txBody>
      </p:sp>
      <p:sp>
        <p:nvSpPr>
          <p:cNvPr id="680970" name="Oval 10"/>
          <p:cNvSpPr>
            <a:spLocks noChangeArrowheads="1"/>
          </p:cNvSpPr>
          <p:nvPr/>
        </p:nvSpPr>
        <p:spPr bwMode="auto">
          <a:xfrm>
            <a:off x="72390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a:t>
            </a:r>
          </a:p>
        </p:txBody>
      </p:sp>
      <p:sp>
        <p:nvSpPr>
          <p:cNvPr id="680971" name="AutoShape 11"/>
          <p:cNvSpPr>
            <a:spLocks noChangeArrowheads="1"/>
          </p:cNvSpPr>
          <p:nvPr/>
        </p:nvSpPr>
        <p:spPr bwMode="auto">
          <a:xfrm>
            <a:off x="4727575" y="3571875"/>
            <a:ext cx="914400" cy="908149"/>
          </a:xfrm>
          <a:prstGeom prst="upArrowCallout">
            <a:avLst>
              <a:gd name="adj1" fmla="val 27746"/>
              <a:gd name="adj2" fmla="val 25819"/>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i="0">
                <a:latin typeface="Calibri" pitchFamily="34" charset="0"/>
                <a:cs typeface="Calibri" pitchFamily="34" charset="0"/>
              </a:rPr>
              <a:t>i</a:t>
            </a:r>
          </a:p>
        </p:txBody>
      </p:sp>
      <p:sp>
        <p:nvSpPr>
          <p:cNvPr id="680972" name="AutoShape 12"/>
          <p:cNvSpPr>
            <a:spLocks noChangeArrowheads="1"/>
          </p:cNvSpPr>
          <p:nvPr/>
        </p:nvSpPr>
        <p:spPr bwMode="auto">
          <a:xfrm>
            <a:off x="5605463" y="2039938"/>
            <a:ext cx="1143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i="0">
                <a:solidFill>
                  <a:srgbClr val="0000FF"/>
                </a:solidFill>
                <a:latin typeface="Calibri" pitchFamily="34" charset="0"/>
                <a:cs typeface="Calibri" pitchFamily="34" charset="0"/>
              </a:rPr>
              <a:t>min</a:t>
            </a:r>
          </a:p>
        </p:txBody>
      </p:sp>
      <p:grpSp>
        <p:nvGrpSpPr>
          <p:cNvPr id="680973" name="Group 13"/>
          <p:cNvGrpSpPr>
            <a:grpSpLocks/>
          </p:cNvGrpSpPr>
          <p:nvPr/>
        </p:nvGrpSpPr>
        <p:grpSpPr bwMode="auto">
          <a:xfrm>
            <a:off x="723900" y="2287588"/>
            <a:ext cx="7893050" cy="649287"/>
            <a:chOff x="644" y="1153"/>
            <a:chExt cx="4972" cy="409"/>
          </a:xfrm>
        </p:grpSpPr>
        <p:sp>
          <p:nvSpPr>
            <p:cNvPr id="680974" name="Oval 14"/>
            <p:cNvSpPr>
              <a:spLocks noChangeArrowheads="1"/>
            </p:cNvSpPr>
            <p:nvPr/>
          </p:nvSpPr>
          <p:spPr bwMode="auto">
            <a:xfrm>
              <a:off x="1288"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2</a:t>
              </a:r>
            </a:p>
          </p:txBody>
        </p:sp>
        <p:sp>
          <p:nvSpPr>
            <p:cNvPr id="680975" name="Oval 15"/>
            <p:cNvSpPr>
              <a:spLocks noChangeArrowheads="1"/>
            </p:cNvSpPr>
            <p:nvPr/>
          </p:nvSpPr>
          <p:spPr bwMode="auto">
            <a:xfrm>
              <a:off x="1933"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3</a:t>
              </a:r>
            </a:p>
          </p:txBody>
        </p:sp>
        <p:sp>
          <p:nvSpPr>
            <p:cNvPr id="680976" name="Oval 16"/>
            <p:cNvSpPr>
              <a:spLocks noChangeArrowheads="1"/>
            </p:cNvSpPr>
            <p:nvPr/>
          </p:nvSpPr>
          <p:spPr bwMode="auto">
            <a:xfrm>
              <a:off x="2577"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dirty="0" smtClean="0">
                  <a:latin typeface="Calibri" pitchFamily="34" charset="0"/>
                  <a:cs typeface="Calibri" pitchFamily="34" charset="0"/>
                </a:rPr>
                <a:t>4</a:t>
              </a:r>
              <a:endParaRPr lang="en-US" sz="2400" b="1" i="0" dirty="0">
                <a:latin typeface="Calibri" pitchFamily="34" charset="0"/>
                <a:cs typeface="Calibri" pitchFamily="34" charset="0"/>
              </a:endParaRPr>
            </a:p>
          </p:txBody>
        </p:sp>
        <p:sp>
          <p:nvSpPr>
            <p:cNvPr id="680977" name="Oval 17"/>
            <p:cNvSpPr>
              <a:spLocks noChangeArrowheads="1"/>
            </p:cNvSpPr>
            <p:nvPr/>
          </p:nvSpPr>
          <p:spPr bwMode="auto">
            <a:xfrm>
              <a:off x="3222"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dirty="0" smtClean="0">
                  <a:latin typeface="Calibri" pitchFamily="34" charset="0"/>
                  <a:cs typeface="Calibri" pitchFamily="34" charset="0"/>
                </a:rPr>
                <a:t>5</a:t>
              </a:r>
              <a:endParaRPr lang="en-US" sz="2400" b="1" i="0" dirty="0">
                <a:latin typeface="Calibri" pitchFamily="34" charset="0"/>
                <a:cs typeface="Calibri" pitchFamily="34" charset="0"/>
              </a:endParaRPr>
            </a:p>
          </p:txBody>
        </p:sp>
        <p:sp>
          <p:nvSpPr>
            <p:cNvPr id="680978" name="Oval 18"/>
            <p:cNvSpPr>
              <a:spLocks noChangeArrowheads="1"/>
            </p:cNvSpPr>
            <p:nvPr/>
          </p:nvSpPr>
          <p:spPr bwMode="auto">
            <a:xfrm>
              <a:off x="3866"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6</a:t>
              </a:r>
            </a:p>
          </p:txBody>
        </p:sp>
        <p:sp>
          <p:nvSpPr>
            <p:cNvPr id="680979" name="Oval 19"/>
            <p:cNvSpPr>
              <a:spLocks noChangeArrowheads="1"/>
            </p:cNvSpPr>
            <p:nvPr/>
          </p:nvSpPr>
          <p:spPr bwMode="auto">
            <a:xfrm>
              <a:off x="4511"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7</a:t>
              </a:r>
            </a:p>
          </p:txBody>
        </p:sp>
        <p:sp>
          <p:nvSpPr>
            <p:cNvPr id="680980" name="Oval 20"/>
            <p:cNvSpPr>
              <a:spLocks noChangeArrowheads="1"/>
            </p:cNvSpPr>
            <p:nvPr/>
          </p:nvSpPr>
          <p:spPr bwMode="auto">
            <a:xfrm>
              <a:off x="5156"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8</a:t>
              </a:r>
            </a:p>
          </p:txBody>
        </p:sp>
        <p:sp>
          <p:nvSpPr>
            <p:cNvPr id="680981" name="Oval 21"/>
            <p:cNvSpPr>
              <a:spLocks noChangeArrowheads="1"/>
            </p:cNvSpPr>
            <p:nvPr/>
          </p:nvSpPr>
          <p:spPr bwMode="auto">
            <a:xfrm>
              <a:off x="644"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a:t>
              </a:r>
            </a:p>
          </p:txBody>
        </p:sp>
      </p:grpSp>
      <p:sp>
        <p:nvSpPr>
          <p:cNvPr id="680982" name="Text Box 22"/>
          <p:cNvSpPr txBox="1">
            <a:spLocks noChangeArrowheads="1"/>
          </p:cNvSpPr>
          <p:nvPr/>
        </p:nvSpPr>
        <p:spPr bwMode="auto">
          <a:xfrm>
            <a:off x="1627188" y="1384300"/>
            <a:ext cx="2895600" cy="46166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solidFill>
                  <a:srgbClr val="FFFF00"/>
                </a:solidFill>
                <a:latin typeface="Calibri" pitchFamily="34" charset="0"/>
                <a:cs typeface="Calibri" pitchFamily="34" charset="0"/>
              </a:rPr>
              <a:t>Find MinPos(6, 8)</a:t>
            </a:r>
          </a:p>
        </p:txBody>
      </p:sp>
      <p:sp>
        <p:nvSpPr>
          <p:cNvPr id="680983" name="Text Box 23"/>
          <p:cNvSpPr txBox="1">
            <a:spLocks noChangeArrowheads="1"/>
          </p:cNvSpPr>
          <p:nvPr/>
        </p:nvSpPr>
        <p:spPr bwMode="auto">
          <a:xfrm>
            <a:off x="5006975" y="1379538"/>
            <a:ext cx="3124200" cy="46166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solidFill>
                  <a:srgbClr val="FFFF00"/>
                </a:solidFill>
                <a:latin typeface="Calibri" pitchFamily="34" charset="0"/>
                <a:cs typeface="Calibri" pitchFamily="34" charset="0"/>
              </a:rPr>
              <a:t>Swap(a[i], a[min])</a:t>
            </a:r>
          </a:p>
        </p:txBody>
      </p:sp>
      <p:sp>
        <p:nvSpPr>
          <p:cNvPr id="2" name="Title 1"/>
          <p:cNvSpPr>
            <a:spLocks noGrp="1"/>
          </p:cNvSpPr>
          <p:nvPr>
            <p:ph type="title"/>
          </p:nvPr>
        </p:nvSpPr>
        <p:spPr/>
        <p:txBody>
          <a:bodyPr/>
          <a:lstStyle/>
          <a:p>
            <a:r>
              <a:rPr lang="vi-VN" dirty="0"/>
              <a:t>5.2.1. Sắp xếp chọn</a:t>
            </a:r>
          </a:p>
        </p:txBody>
      </p:sp>
      <p:sp>
        <p:nvSpPr>
          <p:cNvPr id="3" name="Date Placeholder 2"/>
          <p:cNvSpPr>
            <a:spLocks noGrp="1"/>
          </p:cNvSpPr>
          <p:nvPr>
            <p:ph type="dt" sz="half" idx="10"/>
          </p:nvPr>
        </p:nvSpPr>
        <p:spPr/>
        <p:txBody>
          <a:bodyPr/>
          <a:lstStyle/>
          <a:p>
            <a:r>
              <a:rPr lang="vi-VN" smtClean="0"/>
              <a:t>24-Mar-11</a:t>
            </a:r>
            <a:endParaRPr lang="en-US"/>
          </a:p>
        </p:txBody>
      </p:sp>
      <p:sp>
        <p:nvSpPr>
          <p:cNvPr id="4" name="Footer Placeholder 3"/>
          <p:cNvSpPr>
            <a:spLocks noGrp="1"/>
          </p:cNvSpPr>
          <p:nvPr>
            <p:ph type="ftr" sz="quarter" idx="11"/>
          </p:nvPr>
        </p:nvSpPr>
        <p:spPr/>
        <p:txBody>
          <a:bodyPr/>
          <a:lstStyle/>
          <a:p>
            <a:r>
              <a:rPr lang="en-US" smtClean="0"/>
              <a:t>©TS. Hà Chí Trung, Khoa CNTT -  HVKTQS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25</a:t>
            </a:fld>
            <a:endParaRPr lang="en-US" dirty="0"/>
          </a:p>
        </p:txBody>
      </p:sp>
    </p:spTree>
    <p:extLst>
      <p:ext uri="{BB962C8B-B14F-4D97-AF65-F5344CB8AC3E}">
        <p14:creationId xmlns:p14="http://schemas.microsoft.com/office/powerpoint/2010/main" val="201750796"/>
      </p:ext>
    </p:extLst>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680966"/>
                                        </p:tgtEl>
                                        <p:attrNameLst>
                                          <p:attrName>style.visibility</p:attrName>
                                        </p:attrNameLst>
                                      </p:cBhvr>
                                      <p:to>
                                        <p:strVal val="visible"/>
                                      </p:to>
                                    </p:set>
                                    <p:animEffect transition="in" filter="diamond(in)">
                                      <p:cBhvr>
                                        <p:cTn id="7" dur="2000"/>
                                        <p:tgtEl>
                                          <p:spTgt spid="680966"/>
                                        </p:tgtEl>
                                      </p:cBhvr>
                                    </p:animEffect>
                                  </p:childTnLst>
                                </p:cTn>
                              </p:par>
                            </p:childTnLst>
                          </p:cTn>
                        </p:par>
                        <p:par>
                          <p:cTn id="8" fill="hold" nodeType="afterGroup">
                            <p:stCondLst>
                              <p:cond delay="2000"/>
                            </p:stCondLst>
                            <p:childTnLst>
                              <p:par>
                                <p:cTn id="9" presetID="63" presetClass="path" presetSubtype="0" accel="50000" decel="50000" fill="hold" grpId="0" nodeType="afterEffect">
                                  <p:stCondLst>
                                    <p:cond delay="0"/>
                                  </p:stCondLst>
                                  <p:childTnLst>
                                    <p:animMotion origin="layout" path="M 2.77556E-17 2.96296E-6 L 0.11337 2.96296E-6 " pathEditMode="relative" rAng="0" ptsTypes="AA">
                                      <p:cBhvr>
                                        <p:cTn id="10" dur="2000" fill="hold"/>
                                        <p:tgtEl>
                                          <p:spTgt spid="680971"/>
                                        </p:tgtEl>
                                        <p:attrNameLst>
                                          <p:attrName>ppt_x</p:attrName>
                                          <p:attrName>ppt_y</p:attrName>
                                        </p:attrNameLst>
                                      </p:cBhvr>
                                      <p:rCtr x="5660" y="0"/>
                                    </p:animMotion>
                                  </p:childTnLst>
                                </p:cTn>
                              </p:par>
                            </p:childTnLst>
                          </p:cTn>
                        </p:par>
                        <p:par>
                          <p:cTn id="11" fill="hold" nodeType="afterGroup">
                            <p:stCondLst>
                              <p:cond delay="4000"/>
                            </p:stCondLst>
                            <p:childTnLst>
                              <p:par>
                                <p:cTn id="12" presetID="2" presetClass="entr" presetSubtype="8" fill="hold" grpId="0" nodeType="afterEffect">
                                  <p:stCondLst>
                                    <p:cond delay="0"/>
                                  </p:stCondLst>
                                  <p:childTnLst>
                                    <p:set>
                                      <p:cBhvr>
                                        <p:cTn id="13" dur="1" fill="hold">
                                          <p:stCondLst>
                                            <p:cond delay="0"/>
                                          </p:stCondLst>
                                        </p:cTn>
                                        <p:tgtEl>
                                          <p:spTgt spid="680982"/>
                                        </p:tgtEl>
                                        <p:attrNameLst>
                                          <p:attrName>style.visibility</p:attrName>
                                        </p:attrNameLst>
                                      </p:cBhvr>
                                      <p:to>
                                        <p:strVal val="visible"/>
                                      </p:to>
                                    </p:set>
                                    <p:anim calcmode="lin" valueType="num">
                                      <p:cBhvr additive="base">
                                        <p:cTn id="14" dur="500" fill="hold"/>
                                        <p:tgtEl>
                                          <p:spTgt spid="680982"/>
                                        </p:tgtEl>
                                        <p:attrNameLst>
                                          <p:attrName>ppt_x</p:attrName>
                                        </p:attrNameLst>
                                      </p:cBhvr>
                                      <p:tavLst>
                                        <p:tav tm="0">
                                          <p:val>
                                            <p:strVal val="0-#ppt_w/2"/>
                                          </p:val>
                                        </p:tav>
                                        <p:tav tm="100000">
                                          <p:val>
                                            <p:strVal val="#ppt_x"/>
                                          </p:val>
                                        </p:tav>
                                      </p:tavLst>
                                    </p:anim>
                                    <p:anim calcmode="lin" valueType="num">
                                      <p:cBhvr additive="base">
                                        <p:cTn id="15" dur="500" fill="hold"/>
                                        <p:tgtEl>
                                          <p:spTgt spid="680982"/>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4500"/>
                            </p:stCondLst>
                            <p:childTnLst>
                              <p:par>
                                <p:cTn id="17" presetID="3" presetClass="entr" presetSubtype="10" fill="hold" grpId="0" nodeType="afterEffect">
                                  <p:stCondLst>
                                    <p:cond delay="0"/>
                                  </p:stCondLst>
                                  <p:childTnLst>
                                    <p:set>
                                      <p:cBhvr>
                                        <p:cTn id="18" dur="1" fill="hold">
                                          <p:stCondLst>
                                            <p:cond delay="0"/>
                                          </p:stCondLst>
                                        </p:cTn>
                                        <p:tgtEl>
                                          <p:spTgt spid="680972"/>
                                        </p:tgtEl>
                                        <p:attrNameLst>
                                          <p:attrName>style.visibility</p:attrName>
                                        </p:attrNameLst>
                                      </p:cBhvr>
                                      <p:to>
                                        <p:strVal val="visible"/>
                                      </p:to>
                                    </p:set>
                                    <p:animEffect transition="in" filter="blinds(horizontal)">
                                      <p:cBhvr>
                                        <p:cTn id="19" dur="500"/>
                                        <p:tgtEl>
                                          <p:spTgt spid="680972"/>
                                        </p:tgtEl>
                                      </p:cBhvr>
                                    </p:animEffect>
                                  </p:childTnLst>
                                </p:cTn>
                              </p:par>
                            </p:childTnLst>
                          </p:cTn>
                        </p:par>
                        <p:par>
                          <p:cTn id="20" fill="hold" nodeType="afterGroup">
                            <p:stCondLst>
                              <p:cond delay="5000"/>
                            </p:stCondLst>
                            <p:childTnLst>
                              <p:par>
                                <p:cTn id="21" presetID="26" presetClass="emph" presetSubtype="0" fill="hold" grpId="0" nodeType="afterEffect">
                                  <p:stCondLst>
                                    <p:cond delay="0"/>
                                  </p:stCondLst>
                                  <p:childTnLst>
                                    <p:animEffect transition="out" filter="fade">
                                      <p:cBhvr>
                                        <p:cTn id="22" dur="2000" tmFilter="0, 0; .2, .5; .8, .5; 1, 0"/>
                                        <p:tgtEl>
                                          <p:spTgt spid="680967"/>
                                        </p:tgtEl>
                                      </p:cBhvr>
                                    </p:animEffect>
                                    <p:animScale>
                                      <p:cBhvr>
                                        <p:cTn id="23" dur="1000" autoRev="1" fill="hold"/>
                                        <p:tgtEl>
                                          <p:spTgt spid="680967"/>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680968"/>
                                        </p:tgtEl>
                                      </p:cBhvr>
                                    </p:animEffect>
                                    <p:animScale>
                                      <p:cBhvr>
                                        <p:cTn id="26" dur="1000" autoRev="1" fill="hold"/>
                                        <p:tgtEl>
                                          <p:spTgt spid="680968"/>
                                        </p:tgtEl>
                                      </p:cBhvr>
                                      <p:by x="105000" y="105000"/>
                                    </p:animScale>
                                  </p:childTnLst>
                                </p:cTn>
                              </p:par>
                            </p:childTnLst>
                          </p:cTn>
                        </p:par>
                        <p:par>
                          <p:cTn id="27" fill="hold" nodeType="afterGroup">
                            <p:stCondLst>
                              <p:cond delay="7000"/>
                            </p:stCondLst>
                            <p:childTnLst>
                              <p:par>
                                <p:cTn id="28" presetID="63" presetClass="path" presetSubtype="0" accel="50000" decel="50000" fill="hold" grpId="2" nodeType="afterEffect">
                                  <p:stCondLst>
                                    <p:cond delay="0"/>
                                  </p:stCondLst>
                                  <p:childTnLst>
                                    <p:animMotion origin="layout" path="M 2.77778E-7 -2.22222E-6 L 0.11337 0.00209 " pathEditMode="relative" rAng="0" ptsTypes="AA">
                                      <p:cBhvr>
                                        <p:cTn id="29" dur="2000" fill="hold"/>
                                        <p:tgtEl>
                                          <p:spTgt spid="680972"/>
                                        </p:tgtEl>
                                        <p:attrNameLst>
                                          <p:attrName>ppt_x</p:attrName>
                                          <p:attrName>ppt_y</p:attrName>
                                        </p:attrNameLst>
                                      </p:cBhvr>
                                      <p:rCtr x="5660" y="93"/>
                                    </p:animMotion>
                                  </p:childTnLst>
                                </p:cTn>
                              </p:par>
                            </p:childTnLst>
                          </p:cTn>
                        </p:par>
                        <p:par>
                          <p:cTn id="30" fill="hold" nodeType="afterGroup">
                            <p:stCondLst>
                              <p:cond delay="9000"/>
                            </p:stCondLst>
                            <p:childTnLst>
                              <p:par>
                                <p:cTn id="31" presetID="26" presetClass="emph" presetSubtype="0" fill="hold" grpId="1" nodeType="afterEffect">
                                  <p:stCondLst>
                                    <p:cond delay="0"/>
                                  </p:stCondLst>
                                  <p:childTnLst>
                                    <p:animEffect transition="out" filter="fade">
                                      <p:cBhvr>
                                        <p:cTn id="32" dur="2000" tmFilter="0, 0; .2, .5; .8, .5; 1, 0"/>
                                        <p:tgtEl>
                                          <p:spTgt spid="680968"/>
                                        </p:tgtEl>
                                      </p:cBhvr>
                                    </p:animEffect>
                                    <p:animScale>
                                      <p:cBhvr>
                                        <p:cTn id="33" dur="1000" autoRev="1" fill="hold"/>
                                        <p:tgtEl>
                                          <p:spTgt spid="680968"/>
                                        </p:tgtEl>
                                      </p:cBhvr>
                                      <p:by x="105000" y="105000"/>
                                    </p:animScale>
                                  </p:childTnLst>
                                </p:cTn>
                              </p:par>
                              <p:par>
                                <p:cTn id="34" presetID="26" presetClass="emph" presetSubtype="0" fill="hold" grpId="0" nodeType="withEffect">
                                  <p:stCondLst>
                                    <p:cond delay="0"/>
                                  </p:stCondLst>
                                  <p:childTnLst>
                                    <p:animEffect transition="out" filter="fade">
                                      <p:cBhvr>
                                        <p:cTn id="35" dur="2000" tmFilter="0, 0; .2, .5; .8, .5; 1, 0"/>
                                        <p:tgtEl>
                                          <p:spTgt spid="680969"/>
                                        </p:tgtEl>
                                      </p:cBhvr>
                                    </p:animEffect>
                                    <p:animScale>
                                      <p:cBhvr>
                                        <p:cTn id="36" dur="1000" autoRev="1" fill="hold"/>
                                        <p:tgtEl>
                                          <p:spTgt spid="680969"/>
                                        </p:tgtEl>
                                      </p:cBhvr>
                                      <p:by x="105000" y="105000"/>
                                    </p:animScale>
                                  </p:childTnLst>
                                </p:cTn>
                              </p:par>
                            </p:childTnLst>
                          </p:cTn>
                        </p:par>
                        <p:par>
                          <p:cTn id="37" fill="hold" nodeType="afterGroup">
                            <p:stCondLst>
                              <p:cond delay="11000"/>
                            </p:stCondLst>
                            <p:childTnLst>
                              <p:par>
                                <p:cTn id="38" presetID="2" presetClass="exit" presetSubtype="8" fill="hold" grpId="1" nodeType="afterEffect">
                                  <p:stCondLst>
                                    <p:cond delay="0"/>
                                  </p:stCondLst>
                                  <p:childTnLst>
                                    <p:anim calcmode="lin" valueType="num">
                                      <p:cBhvr additive="base">
                                        <p:cTn id="39" dur="500"/>
                                        <p:tgtEl>
                                          <p:spTgt spid="680982"/>
                                        </p:tgtEl>
                                        <p:attrNameLst>
                                          <p:attrName>ppt_x</p:attrName>
                                        </p:attrNameLst>
                                      </p:cBhvr>
                                      <p:tavLst>
                                        <p:tav tm="0">
                                          <p:val>
                                            <p:strVal val="ppt_x"/>
                                          </p:val>
                                        </p:tav>
                                        <p:tav tm="100000">
                                          <p:val>
                                            <p:strVal val="0-ppt_w/2"/>
                                          </p:val>
                                        </p:tav>
                                      </p:tavLst>
                                    </p:anim>
                                    <p:anim calcmode="lin" valueType="num">
                                      <p:cBhvr additive="base">
                                        <p:cTn id="40" dur="500"/>
                                        <p:tgtEl>
                                          <p:spTgt spid="680982"/>
                                        </p:tgtEl>
                                        <p:attrNameLst>
                                          <p:attrName>ppt_y</p:attrName>
                                        </p:attrNameLst>
                                      </p:cBhvr>
                                      <p:tavLst>
                                        <p:tav tm="0">
                                          <p:val>
                                            <p:strVal val="ppt_y"/>
                                          </p:val>
                                        </p:tav>
                                        <p:tav tm="100000">
                                          <p:val>
                                            <p:strVal val="ppt_y"/>
                                          </p:val>
                                        </p:tav>
                                      </p:tavLst>
                                    </p:anim>
                                    <p:set>
                                      <p:cBhvr>
                                        <p:cTn id="41" dur="1" fill="hold">
                                          <p:stCondLst>
                                            <p:cond delay="499"/>
                                          </p:stCondLst>
                                        </p:cTn>
                                        <p:tgtEl>
                                          <p:spTgt spid="680982"/>
                                        </p:tgtEl>
                                        <p:attrNameLst>
                                          <p:attrName>style.visibility</p:attrName>
                                        </p:attrNameLst>
                                      </p:cBhvr>
                                      <p:to>
                                        <p:strVal val="hidden"/>
                                      </p:to>
                                    </p:set>
                                  </p:childTnLst>
                                </p:cTn>
                              </p:par>
                            </p:childTnLst>
                          </p:cTn>
                        </p:par>
                        <p:par>
                          <p:cTn id="42" fill="hold" nodeType="afterGroup">
                            <p:stCondLst>
                              <p:cond delay="11500"/>
                            </p:stCondLst>
                            <p:childTnLst>
                              <p:par>
                                <p:cTn id="43" presetID="2" presetClass="entr" presetSubtype="2" fill="hold" grpId="0" nodeType="afterEffect">
                                  <p:stCondLst>
                                    <p:cond delay="0"/>
                                  </p:stCondLst>
                                  <p:childTnLst>
                                    <p:set>
                                      <p:cBhvr>
                                        <p:cTn id="44" dur="1" fill="hold">
                                          <p:stCondLst>
                                            <p:cond delay="0"/>
                                          </p:stCondLst>
                                        </p:cTn>
                                        <p:tgtEl>
                                          <p:spTgt spid="680983"/>
                                        </p:tgtEl>
                                        <p:attrNameLst>
                                          <p:attrName>style.visibility</p:attrName>
                                        </p:attrNameLst>
                                      </p:cBhvr>
                                      <p:to>
                                        <p:strVal val="visible"/>
                                      </p:to>
                                    </p:set>
                                    <p:anim calcmode="lin" valueType="num">
                                      <p:cBhvr additive="base">
                                        <p:cTn id="45" dur="500" fill="hold"/>
                                        <p:tgtEl>
                                          <p:spTgt spid="680983"/>
                                        </p:tgtEl>
                                        <p:attrNameLst>
                                          <p:attrName>ppt_x</p:attrName>
                                        </p:attrNameLst>
                                      </p:cBhvr>
                                      <p:tavLst>
                                        <p:tav tm="0">
                                          <p:val>
                                            <p:strVal val="1+#ppt_w/2"/>
                                          </p:val>
                                        </p:tav>
                                        <p:tav tm="100000">
                                          <p:val>
                                            <p:strVal val="#ppt_x"/>
                                          </p:val>
                                        </p:tav>
                                      </p:tavLst>
                                    </p:anim>
                                    <p:anim calcmode="lin" valueType="num">
                                      <p:cBhvr additive="base">
                                        <p:cTn id="46" dur="500" fill="hold"/>
                                        <p:tgtEl>
                                          <p:spTgt spid="680983"/>
                                        </p:tgtEl>
                                        <p:attrNameLst>
                                          <p:attrName>ppt_y</p:attrName>
                                        </p:attrNameLst>
                                      </p:cBhvr>
                                      <p:tavLst>
                                        <p:tav tm="0">
                                          <p:val>
                                            <p:strVal val="#ppt_y"/>
                                          </p:val>
                                        </p:tav>
                                        <p:tav tm="100000">
                                          <p:val>
                                            <p:strVal val="#ppt_y"/>
                                          </p:val>
                                        </p:tav>
                                      </p:tavLst>
                                    </p:anim>
                                  </p:childTnLst>
                                </p:cTn>
                              </p:par>
                            </p:childTnLst>
                          </p:cTn>
                        </p:par>
                        <p:par>
                          <p:cTn id="47" fill="hold" nodeType="afterGroup">
                            <p:stCondLst>
                              <p:cond delay="12000"/>
                            </p:stCondLst>
                            <p:childTnLst>
                              <p:par>
                                <p:cTn id="48" presetID="42" presetClass="path" presetSubtype="0" accel="50000" decel="50000" fill="hold" grpId="2" nodeType="afterEffect">
                                  <p:stCondLst>
                                    <p:cond delay="0"/>
                                  </p:stCondLst>
                                  <p:childTnLst>
                                    <p:animMotion origin="layout" path="M -2.77778E-7 2.59259E-6 L -0.0533 0.29768 " pathEditMode="relative" rAng="0" ptsTypes="AA">
                                      <p:cBhvr>
                                        <p:cTn id="49" dur="2000" fill="hold"/>
                                        <p:tgtEl>
                                          <p:spTgt spid="680968"/>
                                        </p:tgtEl>
                                        <p:attrNameLst>
                                          <p:attrName>ppt_x</p:attrName>
                                          <p:attrName>ppt_y</p:attrName>
                                        </p:attrNameLst>
                                      </p:cBhvr>
                                      <p:rCtr x="-2674" y="14884"/>
                                    </p:animMotion>
                                  </p:childTnLst>
                                </p:cTn>
                              </p:par>
                            </p:childTnLst>
                          </p:cTn>
                        </p:par>
                        <p:par>
                          <p:cTn id="50" fill="hold" nodeType="afterGroup">
                            <p:stCondLst>
                              <p:cond delay="14000"/>
                            </p:stCondLst>
                            <p:childTnLst>
                              <p:par>
                                <p:cTn id="51" presetID="63" presetClass="path" presetSubtype="0" accel="50000" decel="50000" fill="hold" grpId="1" nodeType="afterEffect">
                                  <p:stCondLst>
                                    <p:cond delay="0"/>
                                  </p:stCondLst>
                                  <p:childTnLst>
                                    <p:animMotion origin="layout" path="M 4.16667E-6 2.59259E-6 L 0.11319 2.59259E-6 " pathEditMode="relative" rAng="0" ptsTypes="AA">
                                      <p:cBhvr>
                                        <p:cTn id="52" dur="2000" fill="hold"/>
                                        <p:tgtEl>
                                          <p:spTgt spid="680967"/>
                                        </p:tgtEl>
                                        <p:attrNameLst>
                                          <p:attrName>ppt_x</p:attrName>
                                          <p:attrName>ppt_y</p:attrName>
                                        </p:attrNameLst>
                                      </p:cBhvr>
                                      <p:rCtr x="5660" y="0"/>
                                    </p:animMotion>
                                  </p:childTnLst>
                                </p:cTn>
                              </p:par>
                            </p:childTnLst>
                          </p:cTn>
                        </p:par>
                        <p:par>
                          <p:cTn id="53" fill="hold" nodeType="afterGroup">
                            <p:stCondLst>
                              <p:cond delay="16000"/>
                            </p:stCondLst>
                            <p:childTnLst>
                              <p:par>
                                <p:cTn id="54" presetID="64" presetClass="path" presetSubtype="0" accel="50000" decel="50000" fill="hold" grpId="3" nodeType="afterEffect">
                                  <p:stCondLst>
                                    <p:cond delay="0"/>
                                  </p:stCondLst>
                                  <p:childTnLst>
                                    <p:animMotion origin="layout" path="M -0.0533 0.29769 L -0.11163 0.00209 " pathEditMode="relative" rAng="0" ptsTypes="AA">
                                      <p:cBhvr>
                                        <p:cTn id="55" dur="2000" fill="hold"/>
                                        <p:tgtEl>
                                          <p:spTgt spid="680968"/>
                                        </p:tgtEl>
                                        <p:attrNameLst>
                                          <p:attrName>ppt_x</p:attrName>
                                          <p:attrName>ppt_y</p:attrName>
                                        </p:attrNameLst>
                                      </p:cBhvr>
                                      <p:rCtr x="-2917" y="-14792"/>
                                    </p:animMotion>
                                  </p:childTnLst>
                                </p:cTn>
                              </p:par>
                            </p:childTnLst>
                          </p:cTn>
                        </p:par>
                        <p:par>
                          <p:cTn id="56" fill="hold" nodeType="afterGroup">
                            <p:stCondLst>
                              <p:cond delay="18000"/>
                            </p:stCondLst>
                            <p:childTnLst>
                              <p:par>
                                <p:cTn id="57" presetID="3" presetClass="exit" presetSubtype="10" fill="hold" grpId="1" nodeType="afterEffect">
                                  <p:stCondLst>
                                    <p:cond delay="0"/>
                                  </p:stCondLst>
                                  <p:childTnLst>
                                    <p:animEffect transition="out" filter="blinds(horizontal)">
                                      <p:cBhvr>
                                        <p:cTn id="58" dur="500"/>
                                        <p:tgtEl>
                                          <p:spTgt spid="680972"/>
                                        </p:tgtEl>
                                      </p:cBhvr>
                                    </p:animEffect>
                                    <p:set>
                                      <p:cBhvr>
                                        <p:cTn id="59" dur="1" fill="hold">
                                          <p:stCondLst>
                                            <p:cond delay="499"/>
                                          </p:stCondLst>
                                        </p:cTn>
                                        <p:tgtEl>
                                          <p:spTgt spid="680972"/>
                                        </p:tgtEl>
                                        <p:attrNameLst>
                                          <p:attrName>style.visibility</p:attrName>
                                        </p:attrNameLst>
                                      </p:cBhvr>
                                      <p:to>
                                        <p:strVal val="hidden"/>
                                      </p:to>
                                    </p:set>
                                  </p:childTnLst>
                                </p:cTn>
                              </p:par>
                            </p:childTnLst>
                          </p:cTn>
                        </p:par>
                        <p:par>
                          <p:cTn id="60" fill="hold" nodeType="afterGroup">
                            <p:stCondLst>
                              <p:cond delay="18500"/>
                            </p:stCondLst>
                            <p:childTnLst>
                              <p:par>
                                <p:cTn id="61" presetID="2" presetClass="exit" presetSubtype="2" fill="hold" grpId="1" nodeType="afterEffect">
                                  <p:stCondLst>
                                    <p:cond delay="0"/>
                                  </p:stCondLst>
                                  <p:childTnLst>
                                    <p:anim calcmode="lin" valueType="num">
                                      <p:cBhvr additive="base">
                                        <p:cTn id="62" dur="500"/>
                                        <p:tgtEl>
                                          <p:spTgt spid="680983"/>
                                        </p:tgtEl>
                                        <p:attrNameLst>
                                          <p:attrName>ppt_x</p:attrName>
                                        </p:attrNameLst>
                                      </p:cBhvr>
                                      <p:tavLst>
                                        <p:tav tm="0">
                                          <p:val>
                                            <p:strVal val="ppt_x"/>
                                          </p:val>
                                        </p:tav>
                                        <p:tav tm="100000">
                                          <p:val>
                                            <p:strVal val="1+ppt_w/2"/>
                                          </p:val>
                                        </p:tav>
                                      </p:tavLst>
                                    </p:anim>
                                    <p:anim calcmode="lin" valueType="num">
                                      <p:cBhvr additive="base">
                                        <p:cTn id="63" dur="500"/>
                                        <p:tgtEl>
                                          <p:spTgt spid="680983"/>
                                        </p:tgtEl>
                                        <p:attrNameLst>
                                          <p:attrName>ppt_y</p:attrName>
                                        </p:attrNameLst>
                                      </p:cBhvr>
                                      <p:tavLst>
                                        <p:tav tm="0">
                                          <p:val>
                                            <p:strVal val="ppt_y"/>
                                          </p:val>
                                        </p:tav>
                                        <p:tav tm="100000">
                                          <p:val>
                                            <p:strVal val="ppt_y"/>
                                          </p:val>
                                        </p:tav>
                                      </p:tavLst>
                                    </p:anim>
                                    <p:set>
                                      <p:cBhvr>
                                        <p:cTn id="64" dur="1" fill="hold">
                                          <p:stCondLst>
                                            <p:cond delay="499"/>
                                          </p:stCondLst>
                                        </p:cTn>
                                        <p:tgtEl>
                                          <p:spTgt spid="6809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0966" grpId="0" animBg="1"/>
      <p:bldP spid="680967" grpId="0" animBg="1"/>
      <p:bldP spid="680967" grpId="1" animBg="1"/>
      <p:bldP spid="680968" grpId="0" animBg="1"/>
      <p:bldP spid="680968" grpId="1" animBg="1"/>
      <p:bldP spid="680968" grpId="2" animBg="1"/>
      <p:bldP spid="680968" grpId="3" animBg="1"/>
      <p:bldP spid="680969" grpId="0" animBg="1"/>
      <p:bldP spid="680971" grpId="0" animBg="1"/>
      <p:bldP spid="680972" grpId="0" animBg="1"/>
      <p:bldP spid="680972" grpId="1" animBg="1"/>
      <p:bldP spid="680972" grpId="2" animBg="1"/>
      <p:bldP spid="680982" grpId="0" animBg="1"/>
      <p:bldP spid="680982" grpId="1" animBg="1"/>
      <p:bldP spid="680983" grpId="0" animBg="1"/>
      <p:bldP spid="680983"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7" name="Oval 3"/>
          <p:cNvSpPr>
            <a:spLocks noChangeArrowheads="1"/>
          </p:cNvSpPr>
          <p:nvPr/>
        </p:nvSpPr>
        <p:spPr bwMode="auto">
          <a:xfrm>
            <a:off x="174625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2</a:t>
            </a:r>
          </a:p>
        </p:txBody>
      </p:sp>
      <p:sp>
        <p:nvSpPr>
          <p:cNvPr id="681988" name="Oval 4"/>
          <p:cNvSpPr>
            <a:spLocks noChangeArrowheads="1"/>
          </p:cNvSpPr>
          <p:nvPr/>
        </p:nvSpPr>
        <p:spPr bwMode="auto">
          <a:xfrm>
            <a:off x="2770188"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4</a:t>
            </a:r>
          </a:p>
        </p:txBody>
      </p:sp>
      <p:sp>
        <p:nvSpPr>
          <p:cNvPr id="681989" name="Oval 5"/>
          <p:cNvSpPr>
            <a:spLocks noChangeArrowheads="1"/>
          </p:cNvSpPr>
          <p:nvPr/>
        </p:nvSpPr>
        <p:spPr bwMode="auto">
          <a:xfrm>
            <a:off x="3792538"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5</a:t>
            </a:r>
          </a:p>
        </p:txBody>
      </p:sp>
      <p:sp>
        <p:nvSpPr>
          <p:cNvPr id="681990" name="Oval 6"/>
          <p:cNvSpPr>
            <a:spLocks noChangeArrowheads="1"/>
          </p:cNvSpPr>
          <p:nvPr/>
        </p:nvSpPr>
        <p:spPr bwMode="auto">
          <a:xfrm>
            <a:off x="4816475"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6</a:t>
            </a:r>
          </a:p>
        </p:txBody>
      </p:sp>
      <p:sp>
        <p:nvSpPr>
          <p:cNvPr id="681991" name="Oval 7"/>
          <p:cNvSpPr>
            <a:spLocks noChangeArrowheads="1"/>
          </p:cNvSpPr>
          <p:nvPr/>
        </p:nvSpPr>
        <p:spPr bwMode="auto">
          <a:xfrm>
            <a:off x="5838825"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8</a:t>
            </a:r>
          </a:p>
        </p:txBody>
      </p:sp>
      <p:sp>
        <p:nvSpPr>
          <p:cNvPr id="681992" name="Oval 8"/>
          <p:cNvSpPr>
            <a:spLocks noChangeArrowheads="1"/>
          </p:cNvSpPr>
          <p:nvPr/>
        </p:nvSpPr>
        <p:spPr bwMode="auto">
          <a:xfrm>
            <a:off x="6862763"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12</a:t>
            </a:r>
          </a:p>
        </p:txBody>
      </p:sp>
      <p:sp>
        <p:nvSpPr>
          <p:cNvPr id="681993" name="Oval 9"/>
          <p:cNvSpPr>
            <a:spLocks noChangeArrowheads="1"/>
          </p:cNvSpPr>
          <p:nvPr/>
        </p:nvSpPr>
        <p:spPr bwMode="auto">
          <a:xfrm>
            <a:off x="788670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dirty="0">
                <a:latin typeface="Calibri" pitchFamily="34" charset="0"/>
                <a:cs typeface="Calibri" pitchFamily="34" charset="0"/>
              </a:rPr>
              <a:t>13</a:t>
            </a:r>
          </a:p>
        </p:txBody>
      </p:sp>
      <p:sp>
        <p:nvSpPr>
          <p:cNvPr id="681994" name="Oval 10"/>
          <p:cNvSpPr>
            <a:spLocks noChangeArrowheads="1"/>
          </p:cNvSpPr>
          <p:nvPr/>
        </p:nvSpPr>
        <p:spPr bwMode="auto">
          <a:xfrm>
            <a:off x="72390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a:t>
            </a:r>
          </a:p>
        </p:txBody>
      </p:sp>
      <p:sp>
        <p:nvSpPr>
          <p:cNvPr id="681995" name="AutoShape 11"/>
          <p:cNvSpPr>
            <a:spLocks noChangeArrowheads="1"/>
          </p:cNvSpPr>
          <p:nvPr/>
        </p:nvSpPr>
        <p:spPr bwMode="auto">
          <a:xfrm>
            <a:off x="5743575" y="3571875"/>
            <a:ext cx="914400" cy="908149"/>
          </a:xfrm>
          <a:prstGeom prst="upArrowCallout">
            <a:avLst>
              <a:gd name="adj1" fmla="val 27746"/>
              <a:gd name="adj2" fmla="val 25819"/>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i="0">
                <a:latin typeface="Calibri" pitchFamily="34" charset="0"/>
                <a:cs typeface="Calibri" pitchFamily="34" charset="0"/>
              </a:rPr>
              <a:t>i</a:t>
            </a:r>
          </a:p>
        </p:txBody>
      </p:sp>
      <p:sp>
        <p:nvSpPr>
          <p:cNvPr id="681996" name="AutoShape 12"/>
          <p:cNvSpPr>
            <a:spLocks noChangeArrowheads="1"/>
          </p:cNvSpPr>
          <p:nvPr/>
        </p:nvSpPr>
        <p:spPr bwMode="auto">
          <a:xfrm>
            <a:off x="6637338" y="2039938"/>
            <a:ext cx="1143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i="0">
                <a:solidFill>
                  <a:srgbClr val="0000FF"/>
                </a:solidFill>
                <a:latin typeface="Calibri" pitchFamily="34" charset="0"/>
                <a:cs typeface="Calibri" pitchFamily="34" charset="0"/>
              </a:rPr>
              <a:t>min</a:t>
            </a:r>
          </a:p>
        </p:txBody>
      </p:sp>
      <p:grpSp>
        <p:nvGrpSpPr>
          <p:cNvPr id="681997" name="Group 13"/>
          <p:cNvGrpSpPr>
            <a:grpSpLocks/>
          </p:cNvGrpSpPr>
          <p:nvPr/>
        </p:nvGrpSpPr>
        <p:grpSpPr bwMode="auto">
          <a:xfrm>
            <a:off x="723900" y="2287588"/>
            <a:ext cx="7893050" cy="649287"/>
            <a:chOff x="644" y="1153"/>
            <a:chExt cx="4972" cy="409"/>
          </a:xfrm>
        </p:grpSpPr>
        <p:sp>
          <p:nvSpPr>
            <p:cNvPr id="681998" name="Oval 14"/>
            <p:cNvSpPr>
              <a:spLocks noChangeArrowheads="1"/>
            </p:cNvSpPr>
            <p:nvPr/>
          </p:nvSpPr>
          <p:spPr bwMode="auto">
            <a:xfrm>
              <a:off x="1288"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2</a:t>
              </a:r>
            </a:p>
          </p:txBody>
        </p:sp>
        <p:sp>
          <p:nvSpPr>
            <p:cNvPr id="681999" name="Oval 15"/>
            <p:cNvSpPr>
              <a:spLocks noChangeArrowheads="1"/>
            </p:cNvSpPr>
            <p:nvPr/>
          </p:nvSpPr>
          <p:spPr bwMode="auto">
            <a:xfrm>
              <a:off x="1933"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3</a:t>
              </a:r>
            </a:p>
          </p:txBody>
        </p:sp>
        <p:sp>
          <p:nvSpPr>
            <p:cNvPr id="682000" name="Oval 16"/>
            <p:cNvSpPr>
              <a:spLocks noChangeArrowheads="1"/>
            </p:cNvSpPr>
            <p:nvPr/>
          </p:nvSpPr>
          <p:spPr bwMode="auto">
            <a:xfrm>
              <a:off x="2577"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4</a:t>
              </a:r>
            </a:p>
          </p:txBody>
        </p:sp>
        <p:sp>
          <p:nvSpPr>
            <p:cNvPr id="682001" name="Oval 17"/>
            <p:cNvSpPr>
              <a:spLocks noChangeArrowheads="1"/>
            </p:cNvSpPr>
            <p:nvPr/>
          </p:nvSpPr>
          <p:spPr bwMode="auto">
            <a:xfrm>
              <a:off x="3222"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5</a:t>
              </a:r>
            </a:p>
          </p:txBody>
        </p:sp>
        <p:sp>
          <p:nvSpPr>
            <p:cNvPr id="682002" name="Oval 18"/>
            <p:cNvSpPr>
              <a:spLocks noChangeArrowheads="1"/>
            </p:cNvSpPr>
            <p:nvPr/>
          </p:nvSpPr>
          <p:spPr bwMode="auto">
            <a:xfrm>
              <a:off x="3866"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6</a:t>
              </a:r>
            </a:p>
          </p:txBody>
        </p:sp>
        <p:sp>
          <p:nvSpPr>
            <p:cNvPr id="682003" name="Oval 19"/>
            <p:cNvSpPr>
              <a:spLocks noChangeArrowheads="1"/>
            </p:cNvSpPr>
            <p:nvPr/>
          </p:nvSpPr>
          <p:spPr bwMode="auto">
            <a:xfrm>
              <a:off x="4511"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7</a:t>
              </a:r>
            </a:p>
          </p:txBody>
        </p:sp>
        <p:sp>
          <p:nvSpPr>
            <p:cNvPr id="682004" name="Oval 20"/>
            <p:cNvSpPr>
              <a:spLocks noChangeArrowheads="1"/>
            </p:cNvSpPr>
            <p:nvPr/>
          </p:nvSpPr>
          <p:spPr bwMode="auto">
            <a:xfrm>
              <a:off x="5156"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8</a:t>
              </a:r>
            </a:p>
          </p:txBody>
        </p:sp>
        <p:sp>
          <p:nvSpPr>
            <p:cNvPr id="682005" name="Oval 21"/>
            <p:cNvSpPr>
              <a:spLocks noChangeArrowheads="1"/>
            </p:cNvSpPr>
            <p:nvPr/>
          </p:nvSpPr>
          <p:spPr bwMode="auto">
            <a:xfrm>
              <a:off x="644"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a:t>
              </a:r>
            </a:p>
          </p:txBody>
        </p:sp>
      </p:grpSp>
      <p:sp>
        <p:nvSpPr>
          <p:cNvPr id="682006" name="Text Box 22"/>
          <p:cNvSpPr txBox="1">
            <a:spLocks noChangeArrowheads="1"/>
          </p:cNvSpPr>
          <p:nvPr/>
        </p:nvSpPr>
        <p:spPr bwMode="auto">
          <a:xfrm>
            <a:off x="1627188" y="1384300"/>
            <a:ext cx="2895600" cy="46166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solidFill>
                  <a:srgbClr val="FFFF00"/>
                </a:solidFill>
                <a:latin typeface="Calibri" pitchFamily="34" charset="0"/>
                <a:cs typeface="Calibri" pitchFamily="34" charset="0"/>
              </a:rPr>
              <a:t>Find MinPos(7, 8)</a:t>
            </a:r>
          </a:p>
        </p:txBody>
      </p:sp>
      <p:sp>
        <p:nvSpPr>
          <p:cNvPr id="682007" name="Text Box 23"/>
          <p:cNvSpPr txBox="1">
            <a:spLocks noChangeArrowheads="1"/>
          </p:cNvSpPr>
          <p:nvPr/>
        </p:nvSpPr>
        <p:spPr bwMode="auto">
          <a:xfrm>
            <a:off x="5006975" y="1379538"/>
            <a:ext cx="3108325" cy="46166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solidFill>
                  <a:srgbClr val="FFFF00"/>
                </a:solidFill>
                <a:latin typeface="Calibri" pitchFamily="34" charset="0"/>
                <a:cs typeface="Calibri" pitchFamily="34" charset="0"/>
              </a:rPr>
              <a:t>Swap(a[i], a[min])</a:t>
            </a:r>
          </a:p>
        </p:txBody>
      </p:sp>
      <p:sp>
        <p:nvSpPr>
          <p:cNvPr id="682008" name="Oval 24"/>
          <p:cNvSpPr>
            <a:spLocks noChangeArrowheads="1"/>
          </p:cNvSpPr>
          <p:nvPr/>
        </p:nvSpPr>
        <p:spPr bwMode="auto">
          <a:xfrm>
            <a:off x="6856413" y="2881313"/>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12</a:t>
            </a:r>
          </a:p>
        </p:txBody>
      </p:sp>
      <p:sp>
        <p:nvSpPr>
          <p:cNvPr id="682009" name="Oval 25"/>
          <p:cNvSpPr>
            <a:spLocks noChangeArrowheads="1"/>
          </p:cNvSpPr>
          <p:nvPr/>
        </p:nvSpPr>
        <p:spPr bwMode="auto">
          <a:xfrm>
            <a:off x="7880350" y="28971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noFill/>
            <a:round/>
            <a:headEnd/>
            <a:tailEnd/>
          </a:ln>
          <a:effectLst/>
          <a:scene3d>
            <a:camera prst="orthographicFront"/>
            <a:lightRig rig="threePt" dir="t"/>
          </a:scene3d>
          <a:sp3d>
            <a:bevelT w="152400" h="50800" prst="softRoun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dirty="0">
                <a:latin typeface="Calibri" pitchFamily="34" charset="0"/>
                <a:cs typeface="Calibri" pitchFamily="34" charset="0"/>
              </a:rPr>
              <a:t>13</a:t>
            </a:r>
          </a:p>
        </p:txBody>
      </p:sp>
      <p:sp>
        <p:nvSpPr>
          <p:cNvPr id="2" name="Title 1"/>
          <p:cNvSpPr>
            <a:spLocks noGrp="1"/>
          </p:cNvSpPr>
          <p:nvPr>
            <p:ph type="title"/>
          </p:nvPr>
        </p:nvSpPr>
        <p:spPr/>
        <p:txBody>
          <a:bodyPr/>
          <a:lstStyle/>
          <a:p>
            <a:r>
              <a:rPr lang="vi-VN" dirty="0"/>
              <a:t>5.2.1. Sắp xếp chọn</a:t>
            </a:r>
          </a:p>
        </p:txBody>
      </p:sp>
      <p:sp>
        <p:nvSpPr>
          <p:cNvPr id="27" name="Cloud 26"/>
          <p:cNvSpPr/>
          <p:nvPr/>
        </p:nvSpPr>
        <p:spPr>
          <a:xfrm>
            <a:off x="9220200" y="2924175"/>
            <a:ext cx="2209800" cy="134302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r>
              <a:rPr lang="en-US" sz="2400" b="1" i="0" dirty="0" err="1">
                <a:latin typeface="Calibri" pitchFamily="34" charset="0"/>
                <a:cs typeface="Calibri" pitchFamily="34" charset="0"/>
              </a:rPr>
              <a:t>Kết</a:t>
            </a:r>
            <a:r>
              <a:rPr lang="en-US" sz="2400" b="1" i="0" dirty="0">
                <a:latin typeface="Calibri" pitchFamily="34" charset="0"/>
                <a:cs typeface="Calibri" pitchFamily="34" charset="0"/>
              </a:rPr>
              <a:t> </a:t>
            </a:r>
            <a:r>
              <a:rPr lang="en-US" sz="2400" b="1" i="0" dirty="0" err="1">
                <a:latin typeface="Calibri" pitchFamily="34" charset="0"/>
                <a:cs typeface="Calibri" pitchFamily="34" charset="0"/>
              </a:rPr>
              <a:t>thúc</a:t>
            </a:r>
            <a:endParaRPr lang="en-US" sz="2400" b="1" i="0" dirty="0">
              <a:latin typeface="Calibri" pitchFamily="34" charset="0"/>
              <a:cs typeface="Calibri" pitchFamily="34" charset="0"/>
            </a:endParaRPr>
          </a:p>
        </p:txBody>
      </p:sp>
      <p:sp>
        <p:nvSpPr>
          <p:cNvPr id="3" name="Date Placeholder 2"/>
          <p:cNvSpPr>
            <a:spLocks noGrp="1"/>
          </p:cNvSpPr>
          <p:nvPr>
            <p:ph type="dt" sz="half" idx="10"/>
          </p:nvPr>
        </p:nvSpPr>
        <p:spPr/>
        <p:txBody>
          <a:bodyPr/>
          <a:lstStyle/>
          <a:p>
            <a:r>
              <a:rPr lang="vi-VN" smtClean="0"/>
              <a:t>24-Mar-11</a:t>
            </a:r>
            <a:endParaRPr lang="en-US"/>
          </a:p>
        </p:txBody>
      </p:sp>
      <p:sp>
        <p:nvSpPr>
          <p:cNvPr id="4" name="Footer Placeholder 3"/>
          <p:cNvSpPr>
            <a:spLocks noGrp="1"/>
          </p:cNvSpPr>
          <p:nvPr>
            <p:ph type="ftr" sz="quarter" idx="11"/>
          </p:nvPr>
        </p:nvSpPr>
        <p:spPr/>
        <p:txBody>
          <a:bodyPr/>
          <a:lstStyle/>
          <a:p>
            <a:r>
              <a:rPr lang="en-US" smtClean="0"/>
              <a:t>©TS. Hà Chí Trung, Khoa CNTT -  HVKTQS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26</a:t>
            </a:fld>
            <a:endParaRPr lang="en-US" dirty="0"/>
          </a:p>
        </p:txBody>
      </p:sp>
    </p:spTree>
    <p:extLst>
      <p:ext uri="{BB962C8B-B14F-4D97-AF65-F5344CB8AC3E}">
        <p14:creationId xmlns:p14="http://schemas.microsoft.com/office/powerpoint/2010/main" val="34125154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681991"/>
                                        </p:tgtEl>
                                        <p:attrNameLst>
                                          <p:attrName>style.visibility</p:attrName>
                                        </p:attrNameLst>
                                      </p:cBhvr>
                                      <p:to>
                                        <p:strVal val="visible"/>
                                      </p:to>
                                    </p:set>
                                    <p:animEffect transition="in" filter="diamond(in)">
                                      <p:cBhvr>
                                        <p:cTn id="7" dur="2000"/>
                                        <p:tgtEl>
                                          <p:spTgt spid="681991"/>
                                        </p:tgtEl>
                                      </p:cBhvr>
                                    </p:animEffect>
                                  </p:childTnLst>
                                </p:cTn>
                              </p:par>
                            </p:childTnLst>
                          </p:cTn>
                        </p:par>
                        <p:par>
                          <p:cTn id="8" fill="hold" nodeType="afterGroup">
                            <p:stCondLst>
                              <p:cond delay="2000"/>
                            </p:stCondLst>
                            <p:childTnLst>
                              <p:par>
                                <p:cTn id="9" presetID="63" presetClass="path" presetSubtype="0" accel="50000" decel="50000" fill="hold" grpId="0" nodeType="afterEffect">
                                  <p:stCondLst>
                                    <p:cond delay="0"/>
                                  </p:stCondLst>
                                  <p:childTnLst>
                                    <p:animMotion origin="layout" path="M 2.77556E-17 2.96296E-6 L 0.11337 2.96296E-6 " pathEditMode="relative" rAng="0" ptsTypes="AA">
                                      <p:cBhvr>
                                        <p:cTn id="10" dur="2000" fill="hold"/>
                                        <p:tgtEl>
                                          <p:spTgt spid="681995"/>
                                        </p:tgtEl>
                                        <p:attrNameLst>
                                          <p:attrName>ppt_x</p:attrName>
                                          <p:attrName>ppt_y</p:attrName>
                                        </p:attrNameLst>
                                      </p:cBhvr>
                                      <p:rCtr x="5660" y="0"/>
                                    </p:animMotion>
                                  </p:childTnLst>
                                </p:cTn>
                              </p:par>
                            </p:childTnLst>
                          </p:cTn>
                        </p:par>
                        <p:par>
                          <p:cTn id="11" fill="hold" nodeType="afterGroup">
                            <p:stCondLst>
                              <p:cond delay="4000"/>
                            </p:stCondLst>
                            <p:childTnLst>
                              <p:par>
                                <p:cTn id="12" presetID="2" presetClass="entr" presetSubtype="8" fill="hold" grpId="0" nodeType="afterEffect">
                                  <p:stCondLst>
                                    <p:cond delay="0"/>
                                  </p:stCondLst>
                                  <p:childTnLst>
                                    <p:set>
                                      <p:cBhvr>
                                        <p:cTn id="13" dur="1" fill="hold">
                                          <p:stCondLst>
                                            <p:cond delay="0"/>
                                          </p:stCondLst>
                                        </p:cTn>
                                        <p:tgtEl>
                                          <p:spTgt spid="682006"/>
                                        </p:tgtEl>
                                        <p:attrNameLst>
                                          <p:attrName>style.visibility</p:attrName>
                                        </p:attrNameLst>
                                      </p:cBhvr>
                                      <p:to>
                                        <p:strVal val="visible"/>
                                      </p:to>
                                    </p:set>
                                    <p:anim calcmode="lin" valueType="num">
                                      <p:cBhvr additive="base">
                                        <p:cTn id="14" dur="500" fill="hold"/>
                                        <p:tgtEl>
                                          <p:spTgt spid="682006"/>
                                        </p:tgtEl>
                                        <p:attrNameLst>
                                          <p:attrName>ppt_x</p:attrName>
                                        </p:attrNameLst>
                                      </p:cBhvr>
                                      <p:tavLst>
                                        <p:tav tm="0">
                                          <p:val>
                                            <p:strVal val="0-#ppt_w/2"/>
                                          </p:val>
                                        </p:tav>
                                        <p:tav tm="100000">
                                          <p:val>
                                            <p:strVal val="#ppt_x"/>
                                          </p:val>
                                        </p:tav>
                                      </p:tavLst>
                                    </p:anim>
                                    <p:anim calcmode="lin" valueType="num">
                                      <p:cBhvr additive="base">
                                        <p:cTn id="15" dur="500" fill="hold"/>
                                        <p:tgtEl>
                                          <p:spTgt spid="682006"/>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4500"/>
                            </p:stCondLst>
                            <p:childTnLst>
                              <p:par>
                                <p:cTn id="17" presetID="3" presetClass="entr" presetSubtype="10" fill="hold" grpId="0" nodeType="afterEffect">
                                  <p:stCondLst>
                                    <p:cond delay="0"/>
                                  </p:stCondLst>
                                  <p:childTnLst>
                                    <p:set>
                                      <p:cBhvr>
                                        <p:cTn id="18" dur="1" fill="hold">
                                          <p:stCondLst>
                                            <p:cond delay="0"/>
                                          </p:stCondLst>
                                        </p:cTn>
                                        <p:tgtEl>
                                          <p:spTgt spid="681996"/>
                                        </p:tgtEl>
                                        <p:attrNameLst>
                                          <p:attrName>style.visibility</p:attrName>
                                        </p:attrNameLst>
                                      </p:cBhvr>
                                      <p:to>
                                        <p:strVal val="visible"/>
                                      </p:to>
                                    </p:set>
                                    <p:animEffect transition="in" filter="blinds(horizontal)">
                                      <p:cBhvr>
                                        <p:cTn id="19" dur="500"/>
                                        <p:tgtEl>
                                          <p:spTgt spid="681996"/>
                                        </p:tgtEl>
                                      </p:cBhvr>
                                    </p:animEffect>
                                  </p:childTnLst>
                                </p:cTn>
                              </p:par>
                            </p:childTnLst>
                          </p:cTn>
                        </p:par>
                        <p:par>
                          <p:cTn id="20" fill="hold" nodeType="afterGroup">
                            <p:stCondLst>
                              <p:cond delay="5000"/>
                            </p:stCondLst>
                            <p:childTnLst>
                              <p:par>
                                <p:cTn id="21" presetID="26" presetClass="emph" presetSubtype="0" fill="hold" grpId="0" nodeType="afterEffect">
                                  <p:stCondLst>
                                    <p:cond delay="0"/>
                                  </p:stCondLst>
                                  <p:iterate type="lt">
                                    <p:tmPct val="0"/>
                                  </p:iterate>
                                  <p:childTnLst>
                                    <p:animEffect transition="out" filter="fade">
                                      <p:cBhvr>
                                        <p:cTn id="22" dur="2000" tmFilter="0, 0; .2, .5; .8, .5; 1, 0"/>
                                        <p:tgtEl>
                                          <p:spTgt spid="681992"/>
                                        </p:tgtEl>
                                      </p:cBhvr>
                                    </p:animEffect>
                                    <p:animScale>
                                      <p:cBhvr>
                                        <p:cTn id="23" dur="1000" autoRev="1" fill="hold"/>
                                        <p:tgtEl>
                                          <p:spTgt spid="681992"/>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681993"/>
                                        </p:tgtEl>
                                      </p:cBhvr>
                                    </p:animEffect>
                                    <p:animScale>
                                      <p:cBhvr>
                                        <p:cTn id="26" dur="1000" autoRev="1" fill="hold"/>
                                        <p:tgtEl>
                                          <p:spTgt spid="681993"/>
                                        </p:tgtEl>
                                      </p:cBhvr>
                                      <p:by x="105000" y="105000"/>
                                    </p:animScale>
                                  </p:childTnLst>
                                </p:cTn>
                              </p:par>
                            </p:childTnLst>
                          </p:cTn>
                        </p:par>
                        <p:par>
                          <p:cTn id="27" fill="hold" nodeType="afterGroup">
                            <p:stCondLst>
                              <p:cond delay="7000"/>
                            </p:stCondLst>
                            <p:childTnLst>
                              <p:par>
                                <p:cTn id="28" presetID="2" presetClass="exit" presetSubtype="8" fill="hold" grpId="1" nodeType="afterEffect">
                                  <p:stCondLst>
                                    <p:cond delay="0"/>
                                  </p:stCondLst>
                                  <p:childTnLst>
                                    <p:anim calcmode="lin" valueType="num">
                                      <p:cBhvr additive="base">
                                        <p:cTn id="29" dur="500"/>
                                        <p:tgtEl>
                                          <p:spTgt spid="682006"/>
                                        </p:tgtEl>
                                        <p:attrNameLst>
                                          <p:attrName>ppt_x</p:attrName>
                                        </p:attrNameLst>
                                      </p:cBhvr>
                                      <p:tavLst>
                                        <p:tav tm="0">
                                          <p:val>
                                            <p:strVal val="ppt_x"/>
                                          </p:val>
                                        </p:tav>
                                        <p:tav tm="100000">
                                          <p:val>
                                            <p:strVal val="0-ppt_w/2"/>
                                          </p:val>
                                        </p:tav>
                                      </p:tavLst>
                                    </p:anim>
                                    <p:anim calcmode="lin" valueType="num">
                                      <p:cBhvr additive="base">
                                        <p:cTn id="30" dur="500"/>
                                        <p:tgtEl>
                                          <p:spTgt spid="682006"/>
                                        </p:tgtEl>
                                        <p:attrNameLst>
                                          <p:attrName>ppt_y</p:attrName>
                                        </p:attrNameLst>
                                      </p:cBhvr>
                                      <p:tavLst>
                                        <p:tav tm="0">
                                          <p:val>
                                            <p:strVal val="ppt_y"/>
                                          </p:val>
                                        </p:tav>
                                        <p:tav tm="100000">
                                          <p:val>
                                            <p:strVal val="ppt_y"/>
                                          </p:val>
                                        </p:tav>
                                      </p:tavLst>
                                    </p:anim>
                                    <p:set>
                                      <p:cBhvr>
                                        <p:cTn id="31" dur="1" fill="hold">
                                          <p:stCondLst>
                                            <p:cond delay="499"/>
                                          </p:stCondLst>
                                        </p:cTn>
                                        <p:tgtEl>
                                          <p:spTgt spid="682006"/>
                                        </p:tgtEl>
                                        <p:attrNameLst>
                                          <p:attrName>style.visibility</p:attrName>
                                        </p:attrNameLst>
                                      </p:cBhvr>
                                      <p:to>
                                        <p:strVal val="hidden"/>
                                      </p:to>
                                    </p:set>
                                  </p:childTnLst>
                                </p:cTn>
                              </p:par>
                            </p:childTnLst>
                          </p:cTn>
                        </p:par>
                        <p:par>
                          <p:cTn id="32" fill="hold" nodeType="afterGroup">
                            <p:stCondLst>
                              <p:cond delay="7500"/>
                            </p:stCondLst>
                            <p:childTnLst>
                              <p:par>
                                <p:cTn id="33" presetID="2" presetClass="entr" presetSubtype="2" fill="hold" grpId="0" nodeType="afterEffect">
                                  <p:stCondLst>
                                    <p:cond delay="0"/>
                                  </p:stCondLst>
                                  <p:childTnLst>
                                    <p:set>
                                      <p:cBhvr>
                                        <p:cTn id="34" dur="1" fill="hold">
                                          <p:stCondLst>
                                            <p:cond delay="0"/>
                                          </p:stCondLst>
                                        </p:cTn>
                                        <p:tgtEl>
                                          <p:spTgt spid="682007"/>
                                        </p:tgtEl>
                                        <p:attrNameLst>
                                          <p:attrName>style.visibility</p:attrName>
                                        </p:attrNameLst>
                                      </p:cBhvr>
                                      <p:to>
                                        <p:strVal val="visible"/>
                                      </p:to>
                                    </p:set>
                                    <p:anim calcmode="lin" valueType="num">
                                      <p:cBhvr additive="base">
                                        <p:cTn id="35" dur="500" fill="hold"/>
                                        <p:tgtEl>
                                          <p:spTgt spid="682007"/>
                                        </p:tgtEl>
                                        <p:attrNameLst>
                                          <p:attrName>ppt_x</p:attrName>
                                        </p:attrNameLst>
                                      </p:cBhvr>
                                      <p:tavLst>
                                        <p:tav tm="0">
                                          <p:val>
                                            <p:strVal val="1+#ppt_w/2"/>
                                          </p:val>
                                        </p:tav>
                                        <p:tav tm="100000">
                                          <p:val>
                                            <p:strVal val="#ppt_x"/>
                                          </p:val>
                                        </p:tav>
                                      </p:tavLst>
                                    </p:anim>
                                    <p:anim calcmode="lin" valueType="num">
                                      <p:cBhvr additive="base">
                                        <p:cTn id="36" dur="500" fill="hold"/>
                                        <p:tgtEl>
                                          <p:spTgt spid="682007"/>
                                        </p:tgtEl>
                                        <p:attrNameLst>
                                          <p:attrName>ppt_y</p:attrName>
                                        </p:attrNameLst>
                                      </p:cBhvr>
                                      <p:tavLst>
                                        <p:tav tm="0">
                                          <p:val>
                                            <p:strVal val="#ppt_y"/>
                                          </p:val>
                                        </p:tav>
                                        <p:tav tm="100000">
                                          <p:val>
                                            <p:strVal val="#ppt_y"/>
                                          </p:val>
                                        </p:tav>
                                      </p:tavLst>
                                    </p:anim>
                                  </p:childTnLst>
                                </p:cTn>
                              </p:par>
                            </p:childTnLst>
                          </p:cTn>
                        </p:par>
                        <p:par>
                          <p:cTn id="37" fill="hold" nodeType="afterGroup">
                            <p:stCondLst>
                              <p:cond delay="8000"/>
                            </p:stCondLst>
                            <p:childTnLst>
                              <p:par>
                                <p:cTn id="38" presetID="36" presetClass="emph" presetSubtype="0" fill="hold" grpId="1" nodeType="afterEffect">
                                  <p:stCondLst>
                                    <p:cond delay="0"/>
                                  </p:stCondLst>
                                  <p:iterate type="lt">
                                    <p:tmPct val="10000"/>
                                  </p:iterate>
                                  <p:childTnLst>
                                    <p:animScale>
                                      <p:cBhvr>
                                        <p:cTn id="39" dur="1000" autoRev="1" fill="hold">
                                          <p:stCondLst>
                                            <p:cond delay="0"/>
                                          </p:stCondLst>
                                        </p:cTn>
                                        <p:tgtEl>
                                          <p:spTgt spid="681992"/>
                                        </p:tgtEl>
                                      </p:cBhvr>
                                      <p:to x="80000" y="100000"/>
                                    </p:animScale>
                                    <p:anim by="(#ppt_w*0.10)" calcmode="lin" valueType="num">
                                      <p:cBhvr>
                                        <p:cTn id="40" dur="1000" autoRev="1" fill="hold">
                                          <p:stCondLst>
                                            <p:cond delay="0"/>
                                          </p:stCondLst>
                                        </p:cTn>
                                        <p:tgtEl>
                                          <p:spTgt spid="681992"/>
                                        </p:tgtEl>
                                        <p:attrNameLst>
                                          <p:attrName>ppt_x</p:attrName>
                                        </p:attrNameLst>
                                      </p:cBhvr>
                                    </p:anim>
                                    <p:anim by="(-#ppt_w*0.10)" calcmode="lin" valueType="num">
                                      <p:cBhvr>
                                        <p:cTn id="41" dur="1000" autoRev="1" fill="hold">
                                          <p:stCondLst>
                                            <p:cond delay="0"/>
                                          </p:stCondLst>
                                        </p:cTn>
                                        <p:tgtEl>
                                          <p:spTgt spid="681992"/>
                                        </p:tgtEl>
                                        <p:attrNameLst>
                                          <p:attrName>ppt_y</p:attrName>
                                        </p:attrNameLst>
                                      </p:cBhvr>
                                    </p:anim>
                                    <p:animRot by="-480000">
                                      <p:cBhvr>
                                        <p:cTn id="42" dur="1000" autoRev="1" fill="hold">
                                          <p:stCondLst>
                                            <p:cond delay="0"/>
                                          </p:stCondLst>
                                        </p:cTn>
                                        <p:tgtEl>
                                          <p:spTgt spid="681992"/>
                                        </p:tgtEl>
                                        <p:attrNameLst>
                                          <p:attrName>r</p:attrName>
                                        </p:attrNameLst>
                                      </p:cBhvr>
                                    </p:animRot>
                                  </p:childTnLst>
                                </p:cTn>
                              </p:par>
                            </p:childTnLst>
                          </p:cTn>
                        </p:par>
                        <p:par>
                          <p:cTn id="43" fill="hold" nodeType="afterGroup">
                            <p:stCondLst>
                              <p:cond delay="10200"/>
                            </p:stCondLst>
                            <p:childTnLst>
                              <p:par>
                                <p:cTn id="44" presetID="3" presetClass="exit" presetSubtype="10" fill="hold" grpId="1" nodeType="afterEffect">
                                  <p:stCondLst>
                                    <p:cond delay="0"/>
                                  </p:stCondLst>
                                  <p:childTnLst>
                                    <p:animEffect transition="out" filter="blinds(horizontal)">
                                      <p:cBhvr>
                                        <p:cTn id="45" dur="500"/>
                                        <p:tgtEl>
                                          <p:spTgt spid="681996"/>
                                        </p:tgtEl>
                                      </p:cBhvr>
                                    </p:animEffect>
                                    <p:set>
                                      <p:cBhvr>
                                        <p:cTn id="46" dur="1" fill="hold">
                                          <p:stCondLst>
                                            <p:cond delay="499"/>
                                          </p:stCondLst>
                                        </p:cTn>
                                        <p:tgtEl>
                                          <p:spTgt spid="681996"/>
                                        </p:tgtEl>
                                        <p:attrNameLst>
                                          <p:attrName>style.visibility</p:attrName>
                                        </p:attrNameLst>
                                      </p:cBhvr>
                                      <p:to>
                                        <p:strVal val="hidden"/>
                                      </p:to>
                                    </p:set>
                                  </p:childTnLst>
                                </p:cTn>
                              </p:par>
                            </p:childTnLst>
                          </p:cTn>
                        </p:par>
                        <p:par>
                          <p:cTn id="47" fill="hold" nodeType="afterGroup">
                            <p:stCondLst>
                              <p:cond delay="10700"/>
                            </p:stCondLst>
                            <p:childTnLst>
                              <p:par>
                                <p:cTn id="48" presetID="2" presetClass="exit" presetSubtype="2" fill="hold" grpId="1" nodeType="afterEffect">
                                  <p:stCondLst>
                                    <p:cond delay="0"/>
                                  </p:stCondLst>
                                  <p:childTnLst>
                                    <p:anim calcmode="lin" valueType="num">
                                      <p:cBhvr additive="base">
                                        <p:cTn id="49" dur="500"/>
                                        <p:tgtEl>
                                          <p:spTgt spid="682007"/>
                                        </p:tgtEl>
                                        <p:attrNameLst>
                                          <p:attrName>ppt_x</p:attrName>
                                        </p:attrNameLst>
                                      </p:cBhvr>
                                      <p:tavLst>
                                        <p:tav tm="0">
                                          <p:val>
                                            <p:strVal val="ppt_x"/>
                                          </p:val>
                                        </p:tav>
                                        <p:tav tm="100000">
                                          <p:val>
                                            <p:strVal val="1+ppt_w/2"/>
                                          </p:val>
                                        </p:tav>
                                      </p:tavLst>
                                    </p:anim>
                                    <p:anim calcmode="lin" valueType="num">
                                      <p:cBhvr additive="base">
                                        <p:cTn id="50" dur="500"/>
                                        <p:tgtEl>
                                          <p:spTgt spid="682007"/>
                                        </p:tgtEl>
                                        <p:attrNameLst>
                                          <p:attrName>ppt_y</p:attrName>
                                        </p:attrNameLst>
                                      </p:cBhvr>
                                      <p:tavLst>
                                        <p:tav tm="0">
                                          <p:val>
                                            <p:strVal val="ppt_y"/>
                                          </p:val>
                                        </p:tav>
                                        <p:tav tm="100000">
                                          <p:val>
                                            <p:strVal val="ppt_y"/>
                                          </p:val>
                                        </p:tav>
                                      </p:tavLst>
                                    </p:anim>
                                    <p:set>
                                      <p:cBhvr>
                                        <p:cTn id="51" dur="1" fill="hold">
                                          <p:stCondLst>
                                            <p:cond delay="499"/>
                                          </p:stCondLst>
                                        </p:cTn>
                                        <p:tgtEl>
                                          <p:spTgt spid="682007"/>
                                        </p:tgtEl>
                                        <p:attrNameLst>
                                          <p:attrName>style.visibility</p:attrName>
                                        </p:attrNameLst>
                                      </p:cBhvr>
                                      <p:to>
                                        <p:strVal val="hidden"/>
                                      </p:to>
                                    </p:set>
                                  </p:childTnLst>
                                </p:cTn>
                              </p:par>
                            </p:childTnLst>
                          </p:cTn>
                        </p:par>
                        <p:par>
                          <p:cTn id="52" fill="hold" nodeType="afterGroup">
                            <p:stCondLst>
                              <p:cond delay="11200"/>
                            </p:stCondLst>
                            <p:childTnLst>
                              <p:par>
                                <p:cTn id="53" presetID="8" presetClass="exit" presetSubtype="16" fill="hold" grpId="2" nodeType="afterEffect">
                                  <p:stCondLst>
                                    <p:cond delay="0"/>
                                  </p:stCondLst>
                                  <p:iterate type="lt">
                                    <p:tmPct val="0"/>
                                  </p:iterate>
                                  <p:childTnLst>
                                    <p:animEffect transition="out" filter="diamond(in)">
                                      <p:cBhvr>
                                        <p:cTn id="54" dur="2000"/>
                                        <p:tgtEl>
                                          <p:spTgt spid="681992"/>
                                        </p:tgtEl>
                                      </p:cBhvr>
                                    </p:animEffect>
                                    <p:set>
                                      <p:cBhvr>
                                        <p:cTn id="55" dur="1" fill="hold">
                                          <p:stCondLst>
                                            <p:cond delay="1999"/>
                                          </p:stCondLst>
                                        </p:cTn>
                                        <p:tgtEl>
                                          <p:spTgt spid="681992"/>
                                        </p:tgtEl>
                                        <p:attrNameLst>
                                          <p:attrName>style.visibility</p:attrName>
                                        </p:attrNameLst>
                                      </p:cBhvr>
                                      <p:to>
                                        <p:strVal val="hidden"/>
                                      </p:to>
                                    </p:set>
                                  </p:childTnLst>
                                </p:cTn>
                              </p:par>
                              <p:par>
                                <p:cTn id="56" presetID="8" presetClass="entr" presetSubtype="16" fill="hold" grpId="0" nodeType="withEffect">
                                  <p:stCondLst>
                                    <p:cond delay="0"/>
                                  </p:stCondLst>
                                  <p:childTnLst>
                                    <p:set>
                                      <p:cBhvr>
                                        <p:cTn id="57" dur="1" fill="hold">
                                          <p:stCondLst>
                                            <p:cond delay="0"/>
                                          </p:stCondLst>
                                        </p:cTn>
                                        <p:tgtEl>
                                          <p:spTgt spid="682008"/>
                                        </p:tgtEl>
                                        <p:attrNameLst>
                                          <p:attrName>style.visibility</p:attrName>
                                        </p:attrNameLst>
                                      </p:cBhvr>
                                      <p:to>
                                        <p:strVal val="visible"/>
                                      </p:to>
                                    </p:set>
                                    <p:animEffect transition="in" filter="diamond(in)">
                                      <p:cBhvr>
                                        <p:cTn id="58" dur="2000"/>
                                        <p:tgtEl>
                                          <p:spTgt spid="682008"/>
                                        </p:tgtEl>
                                      </p:cBhvr>
                                    </p:animEffect>
                                  </p:childTnLst>
                                </p:cTn>
                              </p:par>
                            </p:childTnLst>
                          </p:cTn>
                        </p:par>
                        <p:par>
                          <p:cTn id="59" fill="hold" nodeType="afterGroup">
                            <p:stCondLst>
                              <p:cond delay="13200"/>
                            </p:stCondLst>
                            <p:childTnLst>
                              <p:par>
                                <p:cTn id="60" presetID="3" presetClass="exit" presetSubtype="10" fill="hold" grpId="1" nodeType="afterEffect">
                                  <p:stCondLst>
                                    <p:cond delay="0"/>
                                  </p:stCondLst>
                                  <p:childTnLst>
                                    <p:animEffect transition="out" filter="blinds(horizontal)">
                                      <p:cBhvr>
                                        <p:cTn id="61" dur="500"/>
                                        <p:tgtEl>
                                          <p:spTgt spid="681995"/>
                                        </p:tgtEl>
                                      </p:cBhvr>
                                    </p:animEffect>
                                    <p:set>
                                      <p:cBhvr>
                                        <p:cTn id="62" dur="1" fill="hold">
                                          <p:stCondLst>
                                            <p:cond delay="499"/>
                                          </p:stCondLst>
                                        </p:cTn>
                                        <p:tgtEl>
                                          <p:spTgt spid="681995"/>
                                        </p:tgtEl>
                                        <p:attrNameLst>
                                          <p:attrName>style.visibility</p:attrName>
                                        </p:attrNameLst>
                                      </p:cBhvr>
                                      <p:to>
                                        <p:strVal val="hidden"/>
                                      </p:to>
                                    </p:set>
                                  </p:childTnLst>
                                </p:cTn>
                              </p:par>
                            </p:childTnLst>
                          </p:cTn>
                        </p:par>
                        <p:par>
                          <p:cTn id="63" fill="hold" nodeType="afterGroup">
                            <p:stCondLst>
                              <p:cond delay="13700"/>
                            </p:stCondLst>
                            <p:childTnLst>
                              <p:par>
                                <p:cTn id="64" presetID="8" presetClass="exit" presetSubtype="16" fill="hold" grpId="1" nodeType="afterEffect">
                                  <p:stCondLst>
                                    <p:cond delay="0"/>
                                  </p:stCondLst>
                                  <p:childTnLst>
                                    <p:animEffect transition="out" filter="diamond(in)">
                                      <p:cBhvr>
                                        <p:cTn id="65" dur="2000"/>
                                        <p:tgtEl>
                                          <p:spTgt spid="681993"/>
                                        </p:tgtEl>
                                      </p:cBhvr>
                                    </p:animEffect>
                                    <p:set>
                                      <p:cBhvr>
                                        <p:cTn id="66" dur="1" fill="hold">
                                          <p:stCondLst>
                                            <p:cond delay="1999"/>
                                          </p:stCondLst>
                                        </p:cTn>
                                        <p:tgtEl>
                                          <p:spTgt spid="681993"/>
                                        </p:tgtEl>
                                        <p:attrNameLst>
                                          <p:attrName>style.visibility</p:attrName>
                                        </p:attrNameLst>
                                      </p:cBhvr>
                                      <p:to>
                                        <p:strVal val="hidden"/>
                                      </p:to>
                                    </p:set>
                                  </p:childTnLst>
                                </p:cTn>
                              </p:par>
                              <p:par>
                                <p:cTn id="67" presetID="8" presetClass="entr" presetSubtype="16" fill="hold" grpId="0" nodeType="withEffect">
                                  <p:stCondLst>
                                    <p:cond delay="0"/>
                                  </p:stCondLst>
                                  <p:childTnLst>
                                    <p:set>
                                      <p:cBhvr>
                                        <p:cTn id="68" dur="1" fill="hold">
                                          <p:stCondLst>
                                            <p:cond delay="0"/>
                                          </p:stCondLst>
                                        </p:cTn>
                                        <p:tgtEl>
                                          <p:spTgt spid="682009"/>
                                        </p:tgtEl>
                                        <p:attrNameLst>
                                          <p:attrName>style.visibility</p:attrName>
                                        </p:attrNameLst>
                                      </p:cBhvr>
                                      <p:to>
                                        <p:strVal val="visible"/>
                                      </p:to>
                                    </p:set>
                                    <p:animEffect transition="in" filter="diamond(in)">
                                      <p:cBhvr>
                                        <p:cTn id="69" dur="2000"/>
                                        <p:tgtEl>
                                          <p:spTgt spid="682009"/>
                                        </p:tgtEl>
                                      </p:cBhvr>
                                    </p:animEffect>
                                  </p:childTnLst>
                                </p:cTn>
                              </p:par>
                            </p:childTnLst>
                          </p:cTn>
                        </p:par>
                        <p:par>
                          <p:cTn id="70" fill="hold">
                            <p:stCondLst>
                              <p:cond delay="15700"/>
                            </p:stCondLst>
                            <p:childTnLst>
                              <p:par>
                                <p:cTn id="71" presetID="41" presetClass="path" presetSubtype="0" accel="50000" decel="50000" fill="hold" grpId="0" nodeType="afterEffect">
                                  <p:stCondLst>
                                    <p:cond delay="0"/>
                                  </p:stCondLst>
                                  <p:childTnLst>
                                    <p:animMotion origin="layout" path="M -0.08663 0.09028 C -0.09253 0.08681 -0.11319 0.08333 -0.12031 0.08333 C -0.16597 0.08333 -0.21284 0.13889 -0.21284 0.19445 C -0.21284 0.16644 -0.23645 0.13889 -0.2585 0.13889 C -0.28211 0.13889 -0.30416 0.1669 -0.30416 0.19445 C -0.30416 0.18056 -0.31597 0.16644 -0.3276 0.16644 C -0.33941 0.16644 -0.35121 0.18009 -0.35121 0.19445 C -0.35121 0.18727 -0.35694 0.18056 -0.36284 0.18056 C -0.36875 0.18056 -0.37465 0.18773 -0.37465 0.19445 C -0.37465 0.19074 -0.3776 0.18727 -0.38038 0.18727 C -0.38194 0.18727 -0.38628 0.19074 -0.38628 0.19445 C -0.38628 0.19259 -0.38784 0.19074 -0.38941 0.19074 C -0.38941 0.19028 -0.39236 0.19259 -0.39236 0.19445 C -0.39236 0.19352 -0.39236 0.19259 -0.39392 0.19259 C -0.39392 0.19306 -0.39548 0.19352 -0.39548 0.19445 C -0.39548 0.19398 -0.39548 0.19352 -0.39548 0.19306 C -0.39705 0.19306 -0.39705 0.19352 -0.39705 0.19398 C -0.39861 0.19398 -0.39861 0.19352 -0.39861 0.19306 C -0.4 0.19306 -0.4 0.19352 -0.4 0.19398 " pathEditMode="relative" rAng="0" ptsTypes="fffffffffffffffffff">
                                      <p:cBhvr>
                                        <p:cTn id="72" dur="2000" fill="hold"/>
                                        <p:tgtEl>
                                          <p:spTgt spid="27"/>
                                        </p:tgtEl>
                                        <p:attrNameLst>
                                          <p:attrName>ppt_x</p:attrName>
                                          <p:attrName>ppt_y</p:attrName>
                                        </p:attrNameLst>
                                      </p:cBhvr>
                                      <p:rCtr x="-15677" y="48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1991" grpId="0" animBg="1"/>
      <p:bldP spid="681992" grpId="0" animBg="1"/>
      <p:bldP spid="681992" grpId="1" animBg="1"/>
      <p:bldP spid="681992" grpId="2" animBg="1"/>
      <p:bldP spid="681993" grpId="0" animBg="1"/>
      <p:bldP spid="681993" grpId="1" animBg="1"/>
      <p:bldP spid="681995" grpId="0" animBg="1"/>
      <p:bldP spid="681995" grpId="1" animBg="1"/>
      <p:bldP spid="681996" grpId="0" animBg="1"/>
      <p:bldP spid="681996" grpId="1" animBg="1"/>
      <p:bldP spid="682006" grpId="0" animBg="1"/>
      <p:bldP spid="682006" grpId="1" animBg="1"/>
      <p:bldP spid="682007" grpId="0" animBg="1"/>
      <p:bldP spid="682007" grpId="1" animBg="1"/>
      <p:bldP spid="682008" grpId="0" animBg="1"/>
      <p:bldP spid="682009" grpId="0" animBg="1"/>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normAutofit fontScale="62500" lnSpcReduction="20000"/>
          </a:bodyPr>
          <a:lstStyle/>
          <a:p>
            <a:pPr>
              <a:buNone/>
            </a:pPr>
            <a:r>
              <a:rPr lang="en-US" sz="2800" dirty="0">
                <a:solidFill>
                  <a:srgbClr val="0000FF"/>
                </a:solidFill>
              </a:rPr>
              <a:t>#include </a:t>
            </a:r>
            <a:r>
              <a:rPr lang="en-US" sz="2800" dirty="0"/>
              <a:t>"</a:t>
            </a:r>
            <a:r>
              <a:rPr lang="en-US" sz="2800" dirty="0" err="1"/>
              <a:t>stdio.h</a:t>
            </a:r>
            <a:r>
              <a:rPr lang="en-US" sz="2800" dirty="0"/>
              <a:t>"</a:t>
            </a:r>
          </a:p>
          <a:p>
            <a:pPr>
              <a:buNone/>
            </a:pPr>
            <a:r>
              <a:rPr lang="en-US" sz="2800" dirty="0">
                <a:solidFill>
                  <a:srgbClr val="0000FF"/>
                </a:solidFill>
              </a:rPr>
              <a:t>#include </a:t>
            </a:r>
            <a:r>
              <a:rPr lang="en-US" sz="2800" dirty="0"/>
              <a:t>"</a:t>
            </a:r>
            <a:r>
              <a:rPr lang="en-US" sz="2800" dirty="0" err="1"/>
              <a:t>conio.h</a:t>
            </a:r>
            <a:r>
              <a:rPr lang="en-US" sz="2800" dirty="0"/>
              <a:t>"</a:t>
            </a:r>
          </a:p>
          <a:p>
            <a:pPr>
              <a:buNone/>
            </a:pPr>
            <a:r>
              <a:rPr lang="en-US" sz="2800" dirty="0">
                <a:solidFill>
                  <a:srgbClr val="0000FF"/>
                </a:solidFill>
              </a:rPr>
              <a:t>#define </a:t>
            </a:r>
            <a:r>
              <a:rPr lang="en-US" sz="2800" dirty="0"/>
              <a:t>MAX 100</a:t>
            </a:r>
          </a:p>
          <a:p>
            <a:pPr>
              <a:buNone/>
            </a:pPr>
            <a:r>
              <a:rPr lang="en-US" sz="2800" dirty="0">
                <a:solidFill>
                  <a:srgbClr val="0000FF"/>
                </a:solidFill>
              </a:rPr>
              <a:t>void </a:t>
            </a:r>
            <a:r>
              <a:rPr lang="en-US" sz="2800" dirty="0"/>
              <a:t>swap(</a:t>
            </a:r>
            <a:r>
              <a:rPr lang="en-US" sz="2800" dirty="0" err="1">
                <a:solidFill>
                  <a:srgbClr val="0000FF"/>
                </a:solidFill>
              </a:rPr>
              <a:t>int</a:t>
            </a:r>
            <a:r>
              <a:rPr lang="en-US" sz="2800" dirty="0"/>
              <a:t> *</a:t>
            </a:r>
            <a:r>
              <a:rPr lang="en-US" sz="2800" dirty="0" err="1"/>
              <a:t>x,</a:t>
            </a:r>
            <a:r>
              <a:rPr lang="en-US" sz="2800" dirty="0" err="1">
                <a:solidFill>
                  <a:srgbClr val="0000FF"/>
                </a:solidFill>
              </a:rPr>
              <a:t>int</a:t>
            </a:r>
            <a:r>
              <a:rPr lang="en-US" sz="2800" dirty="0">
                <a:solidFill>
                  <a:srgbClr val="0000FF"/>
                </a:solidFill>
              </a:rPr>
              <a:t> </a:t>
            </a:r>
            <a:r>
              <a:rPr lang="en-US" sz="2800" dirty="0"/>
              <a:t>*y);</a:t>
            </a:r>
          </a:p>
          <a:p>
            <a:pPr>
              <a:buNone/>
            </a:pPr>
            <a:r>
              <a:rPr lang="en-US" sz="2800" dirty="0">
                <a:solidFill>
                  <a:srgbClr val="0000FF"/>
                </a:solidFill>
              </a:rPr>
              <a:t>void</a:t>
            </a:r>
            <a:r>
              <a:rPr lang="en-US" sz="2800" dirty="0"/>
              <a:t> </a:t>
            </a:r>
            <a:r>
              <a:rPr lang="en-US" sz="2800" dirty="0" err="1"/>
              <a:t>selectionsort</a:t>
            </a:r>
            <a:r>
              <a:rPr lang="en-US" sz="2800" dirty="0"/>
              <a:t>(</a:t>
            </a:r>
            <a:r>
              <a:rPr lang="en-US" sz="2800" dirty="0" err="1">
                <a:solidFill>
                  <a:srgbClr val="0000FF"/>
                </a:solidFill>
              </a:rPr>
              <a:t>int</a:t>
            </a:r>
            <a:r>
              <a:rPr lang="en-US" sz="2800" dirty="0"/>
              <a:t> list[], </a:t>
            </a:r>
            <a:r>
              <a:rPr lang="en-US" sz="2800" dirty="0" err="1">
                <a:solidFill>
                  <a:srgbClr val="0000FF"/>
                </a:solidFill>
              </a:rPr>
              <a:t>int</a:t>
            </a:r>
            <a:r>
              <a:rPr lang="en-US" sz="2800" dirty="0"/>
              <a:t> n);</a:t>
            </a:r>
          </a:p>
          <a:p>
            <a:pPr>
              <a:buNone/>
            </a:pPr>
            <a:r>
              <a:rPr lang="en-US" sz="2800" dirty="0">
                <a:solidFill>
                  <a:srgbClr val="0000FF"/>
                </a:solidFill>
              </a:rPr>
              <a:t>void</a:t>
            </a:r>
            <a:r>
              <a:rPr lang="en-US" sz="2800" dirty="0"/>
              <a:t> </a:t>
            </a:r>
            <a:r>
              <a:rPr lang="en-US" sz="2800" dirty="0" err="1"/>
              <a:t>inputdata</a:t>
            </a:r>
            <a:r>
              <a:rPr lang="en-US" sz="2800" dirty="0"/>
              <a:t>(</a:t>
            </a:r>
            <a:r>
              <a:rPr lang="en-US" sz="2800" dirty="0" err="1">
                <a:solidFill>
                  <a:srgbClr val="0000FF"/>
                </a:solidFill>
              </a:rPr>
              <a:t>int</a:t>
            </a:r>
            <a:r>
              <a:rPr lang="en-US" sz="2800" dirty="0"/>
              <a:t> list[],</a:t>
            </a:r>
            <a:r>
              <a:rPr lang="en-US" sz="2800" dirty="0" err="1">
                <a:solidFill>
                  <a:srgbClr val="0000FF"/>
                </a:solidFill>
              </a:rPr>
              <a:t>int</a:t>
            </a:r>
            <a:r>
              <a:rPr lang="en-US" sz="2800" dirty="0"/>
              <a:t> n);</a:t>
            </a:r>
          </a:p>
          <a:p>
            <a:pPr>
              <a:buNone/>
            </a:pPr>
            <a:r>
              <a:rPr lang="en-US" sz="2800" dirty="0">
                <a:solidFill>
                  <a:srgbClr val="0000FF"/>
                </a:solidFill>
              </a:rPr>
              <a:t>void</a:t>
            </a:r>
            <a:r>
              <a:rPr lang="en-US" sz="2800" dirty="0"/>
              <a:t> </a:t>
            </a:r>
            <a:r>
              <a:rPr lang="en-US" sz="2800" dirty="0" err="1"/>
              <a:t>printlist</a:t>
            </a:r>
            <a:r>
              <a:rPr lang="en-US" sz="2800" dirty="0"/>
              <a:t>(</a:t>
            </a:r>
            <a:r>
              <a:rPr lang="en-US" sz="2800" dirty="0" err="1">
                <a:solidFill>
                  <a:srgbClr val="0000FF"/>
                </a:solidFill>
              </a:rPr>
              <a:t>int</a:t>
            </a:r>
            <a:r>
              <a:rPr lang="en-US" sz="2800" dirty="0"/>
              <a:t> list[],</a:t>
            </a:r>
            <a:r>
              <a:rPr lang="en-US" sz="2800" dirty="0" err="1">
                <a:solidFill>
                  <a:srgbClr val="0000FF"/>
                </a:solidFill>
              </a:rPr>
              <a:t>int</a:t>
            </a:r>
            <a:r>
              <a:rPr lang="en-US" sz="2800" dirty="0"/>
              <a:t> n);</a:t>
            </a:r>
          </a:p>
          <a:p>
            <a:pPr>
              <a:buNone/>
            </a:pPr>
            <a:r>
              <a:rPr lang="en-US" sz="2800" dirty="0">
                <a:solidFill>
                  <a:srgbClr val="0000FF"/>
                </a:solidFill>
              </a:rPr>
              <a:t>void</a:t>
            </a:r>
            <a:r>
              <a:rPr lang="en-US" sz="2800" dirty="0"/>
              <a:t> main()	  {</a:t>
            </a:r>
          </a:p>
          <a:p>
            <a:pPr>
              <a:buNone/>
            </a:pPr>
            <a:r>
              <a:rPr lang="en-US" sz="2800" dirty="0"/>
              <a:t>   </a:t>
            </a:r>
            <a:r>
              <a:rPr lang="en-US" sz="2800" dirty="0" err="1">
                <a:solidFill>
                  <a:srgbClr val="0000FF"/>
                </a:solidFill>
              </a:rPr>
              <a:t>int</a:t>
            </a:r>
            <a:r>
              <a:rPr lang="en-US" sz="2800" dirty="0"/>
              <a:t> list[MAX], n;</a:t>
            </a:r>
          </a:p>
          <a:p>
            <a:pPr>
              <a:buNone/>
            </a:pPr>
            <a:r>
              <a:rPr lang="en-US" sz="2800" dirty="0"/>
              <a:t>   </a:t>
            </a:r>
            <a:r>
              <a:rPr lang="en-US" sz="2800" dirty="0" err="1"/>
              <a:t>printf</a:t>
            </a:r>
            <a:r>
              <a:rPr lang="en-US" sz="2800" dirty="0"/>
              <a:t>("</a:t>
            </a:r>
            <a:r>
              <a:rPr lang="en-US" sz="2800" dirty="0" err="1"/>
              <a:t>Nhap</a:t>
            </a:r>
            <a:r>
              <a:rPr lang="en-US" sz="2800" dirty="0"/>
              <a:t> so </a:t>
            </a:r>
            <a:r>
              <a:rPr lang="en-US" sz="2800" dirty="0" err="1"/>
              <a:t>phan</a:t>
            </a:r>
            <a:r>
              <a:rPr lang="en-US" sz="2800" dirty="0"/>
              <a:t> </a:t>
            </a:r>
            <a:r>
              <a:rPr lang="en-US" sz="2800" dirty="0" err="1"/>
              <a:t>tu</a:t>
            </a:r>
            <a:r>
              <a:rPr lang="en-US" sz="2800" dirty="0"/>
              <a:t> </a:t>
            </a:r>
            <a:r>
              <a:rPr lang="en-US" sz="2800" dirty="0" err="1"/>
              <a:t>cua</a:t>
            </a:r>
            <a:r>
              <a:rPr lang="en-US" sz="2800" dirty="0"/>
              <a:t> </a:t>
            </a:r>
            <a:r>
              <a:rPr lang="en-US" sz="2800" dirty="0" err="1"/>
              <a:t>mang</a:t>
            </a:r>
            <a:r>
              <a:rPr lang="en-US" sz="2800" dirty="0"/>
              <a:t>\n");</a:t>
            </a:r>
          </a:p>
          <a:p>
            <a:pPr>
              <a:buNone/>
            </a:pPr>
            <a:r>
              <a:rPr lang="en-US" sz="2800" dirty="0"/>
              <a:t>   </a:t>
            </a:r>
            <a:r>
              <a:rPr lang="en-US" sz="2800" dirty="0" err="1"/>
              <a:t>scanf</a:t>
            </a:r>
            <a:r>
              <a:rPr lang="en-US" sz="2800" dirty="0"/>
              <a:t>("%</a:t>
            </a:r>
            <a:r>
              <a:rPr lang="en-US" sz="2800" dirty="0" err="1"/>
              <a:t>d",&amp;n</a:t>
            </a:r>
            <a:r>
              <a:rPr lang="en-US" sz="2800" dirty="0"/>
              <a:t>);</a:t>
            </a:r>
          </a:p>
          <a:p>
            <a:pPr>
              <a:buNone/>
            </a:pPr>
            <a:r>
              <a:rPr lang="en-US" sz="2800" dirty="0"/>
              <a:t>   </a:t>
            </a:r>
            <a:r>
              <a:rPr lang="en-US" sz="2800" dirty="0" err="1"/>
              <a:t>inputdata</a:t>
            </a:r>
            <a:r>
              <a:rPr lang="en-US" sz="2800" dirty="0"/>
              <a:t>(</a:t>
            </a:r>
            <a:r>
              <a:rPr lang="en-US" sz="2800" dirty="0" err="1"/>
              <a:t>list,n</a:t>
            </a:r>
            <a:r>
              <a:rPr lang="en-US" sz="2800" dirty="0"/>
              <a:t>);</a:t>
            </a:r>
          </a:p>
          <a:p>
            <a:pPr>
              <a:buNone/>
            </a:pPr>
            <a:r>
              <a:rPr lang="de-DE" sz="2800" dirty="0"/>
              <a:t>   printf("Mang da nhap:\n");</a:t>
            </a:r>
          </a:p>
          <a:p>
            <a:pPr>
              <a:buNone/>
            </a:pPr>
            <a:r>
              <a:rPr lang="en-US" sz="2800" dirty="0"/>
              <a:t>   </a:t>
            </a:r>
            <a:r>
              <a:rPr lang="en-US" sz="2800" dirty="0" err="1"/>
              <a:t>printlist</a:t>
            </a:r>
            <a:r>
              <a:rPr lang="en-US" sz="2800" dirty="0"/>
              <a:t>(</a:t>
            </a:r>
            <a:r>
              <a:rPr lang="en-US" sz="2800" dirty="0" err="1"/>
              <a:t>list,n</a:t>
            </a:r>
            <a:r>
              <a:rPr lang="en-US" sz="2800" dirty="0"/>
              <a:t>);</a:t>
            </a:r>
          </a:p>
          <a:p>
            <a:pPr>
              <a:buNone/>
            </a:pPr>
            <a:r>
              <a:rPr lang="en-US" sz="2800" dirty="0"/>
              <a:t>   </a:t>
            </a:r>
            <a:r>
              <a:rPr lang="en-US" sz="2800" dirty="0" err="1"/>
              <a:t>selectionsort</a:t>
            </a:r>
            <a:r>
              <a:rPr lang="en-US" sz="2800" dirty="0"/>
              <a:t>(</a:t>
            </a:r>
            <a:r>
              <a:rPr lang="en-US" sz="2800" dirty="0" err="1"/>
              <a:t>list,n</a:t>
            </a:r>
            <a:r>
              <a:rPr lang="en-US" sz="2800" dirty="0"/>
              <a:t>);</a:t>
            </a:r>
          </a:p>
          <a:p>
            <a:pPr>
              <a:buNone/>
            </a:pPr>
            <a:r>
              <a:rPr lang="pt-BR" sz="2800" dirty="0"/>
              <a:t>   printf("Mang da sap xep:\n");</a:t>
            </a:r>
          </a:p>
          <a:p>
            <a:pPr>
              <a:buNone/>
            </a:pPr>
            <a:r>
              <a:rPr lang="en-US" sz="2800" dirty="0"/>
              <a:t>   </a:t>
            </a:r>
            <a:r>
              <a:rPr lang="en-US" sz="2800" dirty="0" err="1"/>
              <a:t>printlist</a:t>
            </a:r>
            <a:r>
              <a:rPr lang="en-US" sz="2800" dirty="0"/>
              <a:t>(</a:t>
            </a:r>
            <a:r>
              <a:rPr lang="en-US" sz="2800" dirty="0" err="1"/>
              <a:t>list,n</a:t>
            </a:r>
            <a:r>
              <a:rPr lang="en-US" sz="2800" dirty="0"/>
              <a:t>);</a:t>
            </a:r>
          </a:p>
          <a:p>
            <a:pPr>
              <a:buNone/>
            </a:pPr>
            <a:r>
              <a:rPr lang="en-US" sz="2800" dirty="0"/>
              <a:t>   </a:t>
            </a:r>
            <a:r>
              <a:rPr lang="en-US" sz="2800" dirty="0" err="1"/>
              <a:t>getch</a:t>
            </a:r>
            <a:r>
              <a:rPr lang="en-US" sz="2800" dirty="0"/>
              <a:t>();	}</a:t>
            </a:r>
          </a:p>
          <a:p>
            <a:endParaRPr lang="vi-VN" dirty="0"/>
          </a:p>
        </p:txBody>
      </p:sp>
      <p:sp>
        <p:nvSpPr>
          <p:cNvPr id="6" name="Content Placeholder 5"/>
          <p:cNvSpPr>
            <a:spLocks noGrp="1"/>
          </p:cNvSpPr>
          <p:nvPr>
            <p:ph sz="half" idx="2"/>
          </p:nvPr>
        </p:nvSpPr>
        <p:spPr/>
        <p:txBody>
          <a:bodyPr>
            <a:normAutofit fontScale="62500" lnSpcReduction="20000"/>
          </a:bodyPr>
          <a:lstStyle/>
          <a:p>
            <a:pPr>
              <a:buNone/>
            </a:pPr>
            <a:r>
              <a:rPr lang="en-US" sz="2800" dirty="0">
                <a:solidFill>
                  <a:srgbClr val="0000FF"/>
                </a:solidFill>
                <a:latin typeface="Arial" pitchFamily="34" charset="0"/>
                <a:cs typeface="Arial" pitchFamily="34" charset="0"/>
              </a:rPr>
              <a:t>void</a:t>
            </a:r>
            <a:r>
              <a:rPr lang="en-US" sz="2800" dirty="0">
                <a:latin typeface="Arial" pitchFamily="34" charset="0"/>
                <a:cs typeface="Arial" pitchFamily="34" charset="0"/>
              </a:rPr>
              <a:t> </a:t>
            </a:r>
            <a:r>
              <a:rPr lang="en-US" sz="2800" dirty="0" err="1">
                <a:latin typeface="Arial" pitchFamily="34" charset="0"/>
                <a:cs typeface="Arial" pitchFamily="34" charset="0"/>
              </a:rPr>
              <a:t>inputdata</a:t>
            </a:r>
            <a:r>
              <a:rPr lang="en-US" sz="2800" dirty="0">
                <a:latin typeface="Arial" pitchFamily="34" charset="0"/>
                <a:cs typeface="Arial" pitchFamily="34" charset="0"/>
              </a:rPr>
              <a:t>(</a:t>
            </a:r>
            <a:r>
              <a:rPr lang="en-US" sz="2800" dirty="0" err="1">
                <a:solidFill>
                  <a:srgbClr val="0000FF"/>
                </a:solidFill>
                <a:latin typeface="Arial" pitchFamily="34" charset="0"/>
                <a:cs typeface="Arial" pitchFamily="34" charset="0"/>
              </a:rPr>
              <a:t>int</a:t>
            </a:r>
            <a:r>
              <a:rPr lang="en-US" sz="2800" dirty="0">
                <a:latin typeface="Arial" pitchFamily="34" charset="0"/>
                <a:cs typeface="Arial" pitchFamily="34" charset="0"/>
              </a:rPr>
              <a:t> list[],</a:t>
            </a:r>
            <a:r>
              <a:rPr lang="en-US" sz="2800" dirty="0" err="1">
                <a:solidFill>
                  <a:srgbClr val="0000FF"/>
                </a:solidFill>
                <a:latin typeface="Arial" pitchFamily="34" charset="0"/>
                <a:cs typeface="Arial" pitchFamily="34" charset="0"/>
              </a:rPr>
              <a:t>int</a:t>
            </a:r>
            <a:r>
              <a:rPr lang="en-US" sz="2800" dirty="0">
                <a:latin typeface="Arial" pitchFamily="34" charset="0"/>
                <a:cs typeface="Arial" pitchFamily="34" charset="0"/>
              </a:rPr>
              <a:t> n)</a:t>
            </a:r>
          </a:p>
          <a:p>
            <a:pPr>
              <a:buNone/>
            </a:pPr>
            <a:r>
              <a:rPr lang="en-US" sz="2800" dirty="0">
                <a:latin typeface="Arial" pitchFamily="34" charset="0"/>
                <a:cs typeface="Arial" pitchFamily="34" charset="0"/>
              </a:rPr>
              <a:t>{</a:t>
            </a:r>
          </a:p>
          <a:p>
            <a:pPr>
              <a:buNone/>
            </a:pPr>
            <a:r>
              <a:rPr lang="en-US" sz="2800" dirty="0">
                <a:latin typeface="Arial" pitchFamily="34" charset="0"/>
                <a:cs typeface="Arial" pitchFamily="34" charset="0"/>
              </a:rPr>
              <a:t>   </a:t>
            </a:r>
            <a:r>
              <a:rPr lang="en-US" sz="2800" dirty="0" err="1">
                <a:solidFill>
                  <a:srgbClr val="0000FF"/>
                </a:solidFill>
                <a:latin typeface="Arial" pitchFamily="34" charset="0"/>
                <a:cs typeface="Arial" pitchFamily="34" charset="0"/>
              </a:rPr>
              <a:t>int</a:t>
            </a:r>
            <a:r>
              <a:rPr lang="en-US" sz="2800" dirty="0">
                <a:latin typeface="Arial" pitchFamily="34" charset="0"/>
                <a:cs typeface="Arial" pitchFamily="34" charset="0"/>
              </a:rPr>
              <a:t> i;</a:t>
            </a:r>
          </a:p>
          <a:p>
            <a:pPr>
              <a:buNone/>
            </a:pPr>
            <a:r>
              <a:rPr lang="fr-FR" sz="2800" dirty="0">
                <a:latin typeface="Arial" pitchFamily="34" charset="0"/>
                <a:cs typeface="Arial" pitchFamily="34" charset="0"/>
              </a:rPr>
              <a:t>   </a:t>
            </a:r>
            <a:r>
              <a:rPr lang="fr-FR" sz="2800" dirty="0" err="1">
                <a:latin typeface="Arial" pitchFamily="34" charset="0"/>
                <a:cs typeface="Arial" pitchFamily="34" charset="0"/>
              </a:rPr>
              <a:t>printf</a:t>
            </a:r>
            <a:r>
              <a:rPr lang="fr-FR" sz="2800" dirty="0">
                <a:latin typeface="Arial" pitchFamily="34" charset="0"/>
                <a:cs typeface="Arial" pitchFamily="34" charset="0"/>
              </a:rPr>
              <a:t>("</a:t>
            </a:r>
            <a:r>
              <a:rPr lang="fr-FR" sz="2800" dirty="0" err="1">
                <a:latin typeface="Arial" pitchFamily="34" charset="0"/>
                <a:cs typeface="Arial" pitchFamily="34" charset="0"/>
              </a:rPr>
              <a:t>Nhap</a:t>
            </a:r>
            <a:r>
              <a:rPr lang="fr-FR" sz="2800" dirty="0">
                <a:latin typeface="Arial" pitchFamily="34" charset="0"/>
                <a:cs typeface="Arial" pitchFamily="34" charset="0"/>
              </a:rPr>
              <a:t> </a:t>
            </a:r>
            <a:r>
              <a:rPr lang="fr-FR" sz="2800" dirty="0" err="1">
                <a:latin typeface="Arial" pitchFamily="34" charset="0"/>
                <a:cs typeface="Arial" pitchFamily="34" charset="0"/>
              </a:rPr>
              <a:t>cac</a:t>
            </a:r>
            <a:r>
              <a:rPr lang="fr-FR" sz="2800" dirty="0">
                <a:latin typeface="Arial" pitchFamily="34" charset="0"/>
                <a:cs typeface="Arial" pitchFamily="34" charset="0"/>
              </a:rPr>
              <a:t> </a:t>
            </a:r>
            <a:r>
              <a:rPr lang="fr-FR" sz="2800" dirty="0" err="1">
                <a:latin typeface="Arial" pitchFamily="34" charset="0"/>
                <a:cs typeface="Arial" pitchFamily="34" charset="0"/>
              </a:rPr>
              <a:t>phan</a:t>
            </a:r>
            <a:r>
              <a:rPr lang="fr-FR" sz="2800" dirty="0">
                <a:latin typeface="Arial" pitchFamily="34" charset="0"/>
                <a:cs typeface="Arial" pitchFamily="34" charset="0"/>
              </a:rPr>
              <a:t> tu </a:t>
            </a:r>
            <a:r>
              <a:rPr lang="fr-FR" sz="2800" dirty="0" err="1">
                <a:latin typeface="Arial" pitchFamily="34" charset="0"/>
                <a:cs typeface="Arial" pitchFamily="34" charset="0"/>
              </a:rPr>
              <a:t>cua</a:t>
            </a:r>
            <a:r>
              <a:rPr lang="fr-FR" sz="2800" dirty="0">
                <a:latin typeface="Arial" pitchFamily="34" charset="0"/>
                <a:cs typeface="Arial" pitchFamily="34" charset="0"/>
              </a:rPr>
              <a:t> </a:t>
            </a:r>
            <a:r>
              <a:rPr lang="fr-FR" sz="2800" dirty="0" err="1">
                <a:latin typeface="Arial" pitchFamily="34" charset="0"/>
                <a:cs typeface="Arial" pitchFamily="34" charset="0"/>
              </a:rPr>
              <a:t>mang</a:t>
            </a:r>
            <a:r>
              <a:rPr lang="fr-FR" sz="2800" dirty="0">
                <a:latin typeface="Arial" pitchFamily="34" charset="0"/>
                <a:cs typeface="Arial" pitchFamily="34" charset="0"/>
              </a:rPr>
              <a:t>\n");</a:t>
            </a:r>
          </a:p>
          <a:p>
            <a:pPr>
              <a:buNone/>
            </a:pPr>
            <a:r>
              <a:rPr lang="en-US" sz="2800" dirty="0">
                <a:latin typeface="Arial" pitchFamily="34" charset="0"/>
                <a:cs typeface="Arial" pitchFamily="34" charset="0"/>
              </a:rPr>
              <a:t>   </a:t>
            </a:r>
            <a:r>
              <a:rPr lang="en-US" sz="2800" dirty="0">
                <a:solidFill>
                  <a:srgbClr val="0000FF"/>
                </a:solidFill>
                <a:latin typeface="Arial" pitchFamily="34" charset="0"/>
                <a:cs typeface="Arial" pitchFamily="34" charset="0"/>
              </a:rPr>
              <a:t>for</a:t>
            </a:r>
            <a:r>
              <a:rPr lang="en-US" sz="2800" dirty="0">
                <a:latin typeface="Arial" pitchFamily="34" charset="0"/>
                <a:cs typeface="Arial" pitchFamily="34" charset="0"/>
              </a:rPr>
              <a:t>(i=0;i&lt;</a:t>
            </a:r>
            <a:r>
              <a:rPr lang="en-US" sz="2800" dirty="0" err="1">
                <a:latin typeface="Arial" pitchFamily="34" charset="0"/>
                <a:cs typeface="Arial" pitchFamily="34" charset="0"/>
              </a:rPr>
              <a:t>n;i</a:t>
            </a:r>
            <a:r>
              <a:rPr lang="en-US" sz="2800" dirty="0">
                <a:latin typeface="Arial" pitchFamily="34" charset="0"/>
                <a:cs typeface="Arial" pitchFamily="34" charset="0"/>
              </a:rPr>
              <a:t>++)</a:t>
            </a:r>
          </a:p>
          <a:p>
            <a:pPr>
              <a:buNone/>
            </a:pPr>
            <a:r>
              <a:rPr lang="en-US" sz="2800" dirty="0">
                <a:latin typeface="Arial" pitchFamily="34" charset="0"/>
                <a:cs typeface="Arial" pitchFamily="34" charset="0"/>
              </a:rPr>
              <a:t>       </a:t>
            </a:r>
            <a:r>
              <a:rPr lang="en-US" sz="2800" dirty="0" err="1">
                <a:latin typeface="Arial" pitchFamily="34" charset="0"/>
                <a:cs typeface="Arial" pitchFamily="34" charset="0"/>
              </a:rPr>
              <a:t>scanf</a:t>
            </a:r>
            <a:r>
              <a:rPr lang="en-US" sz="2800" dirty="0">
                <a:latin typeface="Arial" pitchFamily="34" charset="0"/>
                <a:cs typeface="Arial" pitchFamily="34" charset="0"/>
              </a:rPr>
              <a:t>("%</a:t>
            </a:r>
            <a:r>
              <a:rPr lang="en-US" sz="2800" dirty="0" err="1">
                <a:latin typeface="Arial" pitchFamily="34" charset="0"/>
                <a:cs typeface="Arial" pitchFamily="34" charset="0"/>
              </a:rPr>
              <a:t>d",&amp;list</a:t>
            </a:r>
            <a:r>
              <a:rPr lang="en-US" sz="2800" dirty="0">
                <a:latin typeface="Arial" pitchFamily="34" charset="0"/>
                <a:cs typeface="Arial" pitchFamily="34" charset="0"/>
              </a:rPr>
              <a:t>[i]);</a:t>
            </a:r>
          </a:p>
          <a:p>
            <a:pPr>
              <a:buNone/>
            </a:pPr>
            <a:r>
              <a:rPr lang="en-US" sz="2800" dirty="0">
                <a:latin typeface="Arial" pitchFamily="34" charset="0"/>
                <a:cs typeface="Arial" pitchFamily="34" charset="0"/>
              </a:rPr>
              <a:t>   </a:t>
            </a:r>
            <a:r>
              <a:rPr lang="en-US" sz="2800" dirty="0" err="1">
                <a:latin typeface="Arial" pitchFamily="34" charset="0"/>
                <a:cs typeface="Arial" pitchFamily="34" charset="0"/>
              </a:rPr>
              <a:t>fflush</a:t>
            </a:r>
            <a:r>
              <a:rPr lang="en-US" sz="2800" dirty="0">
                <a:latin typeface="Arial" pitchFamily="34" charset="0"/>
                <a:cs typeface="Arial" pitchFamily="34" charset="0"/>
              </a:rPr>
              <a:t>(</a:t>
            </a:r>
            <a:r>
              <a:rPr lang="en-US" sz="2800" dirty="0" err="1">
                <a:latin typeface="Arial" pitchFamily="34" charset="0"/>
                <a:cs typeface="Arial" pitchFamily="34" charset="0"/>
              </a:rPr>
              <a:t>stdin</a:t>
            </a:r>
            <a:r>
              <a:rPr lang="en-US" sz="2800" dirty="0">
                <a:latin typeface="Arial" pitchFamily="34" charset="0"/>
                <a:cs typeface="Arial" pitchFamily="34" charset="0"/>
              </a:rPr>
              <a:t>);</a:t>
            </a:r>
          </a:p>
          <a:p>
            <a:pPr>
              <a:buNone/>
            </a:pPr>
            <a:r>
              <a:rPr lang="en-US" sz="2800" dirty="0">
                <a:latin typeface="Arial" pitchFamily="34" charset="0"/>
                <a:cs typeface="Arial" pitchFamily="34" charset="0"/>
              </a:rPr>
              <a:t>}</a:t>
            </a:r>
          </a:p>
          <a:p>
            <a:pPr>
              <a:buNone/>
            </a:pPr>
            <a:r>
              <a:rPr lang="en-US" sz="2800" dirty="0">
                <a:solidFill>
                  <a:srgbClr val="0000FF"/>
                </a:solidFill>
                <a:latin typeface="Arial" pitchFamily="34" charset="0"/>
                <a:cs typeface="Arial" pitchFamily="34" charset="0"/>
              </a:rPr>
              <a:t>void</a:t>
            </a:r>
            <a:r>
              <a:rPr lang="en-US" sz="2800" dirty="0">
                <a:latin typeface="Arial" pitchFamily="34" charset="0"/>
                <a:cs typeface="Arial" pitchFamily="34" charset="0"/>
              </a:rPr>
              <a:t> </a:t>
            </a:r>
            <a:r>
              <a:rPr lang="en-US" sz="2800" dirty="0" err="1">
                <a:latin typeface="Arial" pitchFamily="34" charset="0"/>
                <a:cs typeface="Arial" pitchFamily="34" charset="0"/>
              </a:rPr>
              <a:t>printlist</a:t>
            </a:r>
            <a:r>
              <a:rPr lang="en-US" sz="2800" dirty="0">
                <a:latin typeface="Arial" pitchFamily="34" charset="0"/>
                <a:cs typeface="Arial" pitchFamily="34" charset="0"/>
              </a:rPr>
              <a:t>(</a:t>
            </a:r>
            <a:r>
              <a:rPr lang="en-US" sz="2800" dirty="0" err="1">
                <a:solidFill>
                  <a:srgbClr val="0000FF"/>
                </a:solidFill>
                <a:latin typeface="Arial" pitchFamily="34" charset="0"/>
                <a:cs typeface="Arial" pitchFamily="34" charset="0"/>
              </a:rPr>
              <a:t>int</a:t>
            </a:r>
            <a:r>
              <a:rPr lang="en-US" sz="2800" dirty="0">
                <a:latin typeface="Arial" pitchFamily="34" charset="0"/>
                <a:cs typeface="Arial" pitchFamily="34" charset="0"/>
              </a:rPr>
              <a:t> list[],</a:t>
            </a:r>
            <a:r>
              <a:rPr lang="en-US" sz="2800" dirty="0" err="1">
                <a:solidFill>
                  <a:srgbClr val="0000FF"/>
                </a:solidFill>
                <a:latin typeface="Arial" pitchFamily="34" charset="0"/>
                <a:cs typeface="Arial" pitchFamily="34" charset="0"/>
              </a:rPr>
              <a:t>int</a:t>
            </a:r>
            <a:r>
              <a:rPr lang="en-US" sz="2800" dirty="0">
                <a:latin typeface="Arial" pitchFamily="34" charset="0"/>
                <a:cs typeface="Arial" pitchFamily="34" charset="0"/>
              </a:rPr>
              <a:t> n)</a:t>
            </a:r>
          </a:p>
          <a:p>
            <a:pPr>
              <a:buNone/>
            </a:pPr>
            <a:r>
              <a:rPr lang="en-US" sz="2800" dirty="0">
                <a:latin typeface="Arial" pitchFamily="34" charset="0"/>
                <a:cs typeface="Arial" pitchFamily="34" charset="0"/>
              </a:rPr>
              <a:t>{</a:t>
            </a:r>
          </a:p>
          <a:p>
            <a:pPr>
              <a:buNone/>
            </a:pPr>
            <a:r>
              <a:rPr lang="en-US" sz="2800" dirty="0">
                <a:latin typeface="Arial" pitchFamily="34" charset="0"/>
                <a:cs typeface="Arial" pitchFamily="34" charset="0"/>
              </a:rPr>
              <a:t>   </a:t>
            </a:r>
            <a:r>
              <a:rPr lang="en-US" sz="2800" dirty="0" err="1">
                <a:solidFill>
                  <a:srgbClr val="0000FF"/>
                </a:solidFill>
                <a:latin typeface="Arial" pitchFamily="34" charset="0"/>
                <a:cs typeface="Arial" pitchFamily="34" charset="0"/>
              </a:rPr>
              <a:t>int</a:t>
            </a:r>
            <a:r>
              <a:rPr lang="en-US" sz="2800" dirty="0">
                <a:latin typeface="Arial" pitchFamily="34" charset="0"/>
                <a:cs typeface="Arial" pitchFamily="34" charset="0"/>
              </a:rPr>
              <a:t> i;</a:t>
            </a:r>
          </a:p>
          <a:p>
            <a:pPr>
              <a:buNone/>
            </a:pPr>
            <a:r>
              <a:rPr lang="en-US" sz="2800" dirty="0">
                <a:latin typeface="Arial" pitchFamily="34" charset="0"/>
                <a:cs typeface="Arial" pitchFamily="34" charset="0"/>
              </a:rPr>
              <a:t>   </a:t>
            </a:r>
            <a:r>
              <a:rPr lang="en-US" sz="2800" dirty="0" err="1">
                <a:latin typeface="Arial" pitchFamily="34" charset="0"/>
                <a:cs typeface="Arial" pitchFamily="34" charset="0"/>
              </a:rPr>
              <a:t>printf</a:t>
            </a:r>
            <a:r>
              <a:rPr lang="en-US" sz="2800" dirty="0">
                <a:latin typeface="Arial" pitchFamily="34" charset="0"/>
                <a:cs typeface="Arial" pitchFamily="34" charset="0"/>
              </a:rPr>
              <a:t>("</a:t>
            </a:r>
            <a:r>
              <a:rPr lang="en-US" sz="2800" dirty="0" err="1">
                <a:latin typeface="Arial" pitchFamily="34" charset="0"/>
                <a:cs typeface="Arial" pitchFamily="34" charset="0"/>
              </a:rPr>
              <a:t>Cac</a:t>
            </a:r>
            <a:r>
              <a:rPr lang="en-US" sz="2800" dirty="0">
                <a:latin typeface="Arial" pitchFamily="34" charset="0"/>
                <a:cs typeface="Arial" pitchFamily="34" charset="0"/>
              </a:rPr>
              <a:t> </a:t>
            </a:r>
            <a:r>
              <a:rPr lang="en-US" sz="2800" dirty="0" err="1">
                <a:latin typeface="Arial" pitchFamily="34" charset="0"/>
                <a:cs typeface="Arial" pitchFamily="34" charset="0"/>
              </a:rPr>
              <a:t>phan</a:t>
            </a:r>
            <a:r>
              <a:rPr lang="en-US" sz="2800" dirty="0">
                <a:latin typeface="Arial" pitchFamily="34" charset="0"/>
                <a:cs typeface="Arial" pitchFamily="34" charset="0"/>
              </a:rPr>
              <a:t> </a:t>
            </a:r>
            <a:r>
              <a:rPr lang="en-US" sz="2800" dirty="0" err="1">
                <a:latin typeface="Arial" pitchFamily="34" charset="0"/>
                <a:cs typeface="Arial" pitchFamily="34" charset="0"/>
              </a:rPr>
              <a:t>tu</a:t>
            </a:r>
            <a:r>
              <a:rPr lang="en-US" sz="2800" dirty="0">
                <a:latin typeface="Arial" pitchFamily="34" charset="0"/>
                <a:cs typeface="Arial" pitchFamily="34" charset="0"/>
              </a:rPr>
              <a:t> </a:t>
            </a:r>
            <a:r>
              <a:rPr lang="en-US" sz="2800" dirty="0" err="1">
                <a:latin typeface="Arial" pitchFamily="34" charset="0"/>
                <a:cs typeface="Arial" pitchFamily="34" charset="0"/>
              </a:rPr>
              <a:t>cua</a:t>
            </a:r>
            <a:r>
              <a:rPr lang="en-US" sz="2800" dirty="0">
                <a:latin typeface="Arial" pitchFamily="34" charset="0"/>
                <a:cs typeface="Arial" pitchFamily="34" charset="0"/>
              </a:rPr>
              <a:t> </a:t>
            </a:r>
            <a:r>
              <a:rPr lang="en-US" sz="2800" dirty="0" err="1">
                <a:latin typeface="Arial" pitchFamily="34" charset="0"/>
                <a:cs typeface="Arial" pitchFamily="34" charset="0"/>
              </a:rPr>
              <a:t>mang</a:t>
            </a:r>
            <a:r>
              <a:rPr lang="en-US" sz="2800" dirty="0">
                <a:latin typeface="Arial" pitchFamily="34" charset="0"/>
                <a:cs typeface="Arial" pitchFamily="34" charset="0"/>
              </a:rPr>
              <a:t>: \n");</a:t>
            </a:r>
          </a:p>
          <a:p>
            <a:pPr>
              <a:buNone/>
            </a:pPr>
            <a:r>
              <a:rPr lang="en-US" sz="2800" dirty="0">
                <a:latin typeface="Arial" pitchFamily="34" charset="0"/>
                <a:cs typeface="Arial" pitchFamily="34" charset="0"/>
              </a:rPr>
              <a:t>   </a:t>
            </a:r>
            <a:r>
              <a:rPr lang="en-US" sz="2800" dirty="0">
                <a:solidFill>
                  <a:srgbClr val="0000FF"/>
                </a:solidFill>
                <a:latin typeface="Arial" pitchFamily="34" charset="0"/>
                <a:cs typeface="Arial" pitchFamily="34" charset="0"/>
              </a:rPr>
              <a:t>for</a:t>
            </a:r>
            <a:r>
              <a:rPr lang="en-US" sz="2800" dirty="0">
                <a:latin typeface="Arial" pitchFamily="34" charset="0"/>
                <a:cs typeface="Arial" pitchFamily="34" charset="0"/>
              </a:rPr>
              <a:t>(i=0;i&lt;</a:t>
            </a:r>
            <a:r>
              <a:rPr lang="en-US" sz="2800" dirty="0" err="1">
                <a:latin typeface="Arial" pitchFamily="34" charset="0"/>
                <a:cs typeface="Arial" pitchFamily="34" charset="0"/>
              </a:rPr>
              <a:t>n;i</a:t>
            </a:r>
            <a:r>
              <a:rPr lang="en-US" sz="2800" dirty="0">
                <a:latin typeface="Arial" pitchFamily="34" charset="0"/>
                <a:cs typeface="Arial" pitchFamily="34" charset="0"/>
              </a:rPr>
              <a:t>++)</a:t>
            </a:r>
          </a:p>
          <a:p>
            <a:pPr>
              <a:buNone/>
            </a:pPr>
            <a:r>
              <a:rPr lang="en-US" sz="2800" dirty="0">
                <a:latin typeface="Arial" pitchFamily="34" charset="0"/>
                <a:cs typeface="Arial" pitchFamily="34" charset="0"/>
              </a:rPr>
              <a:t>      </a:t>
            </a:r>
            <a:r>
              <a:rPr lang="en-US" sz="2800" dirty="0" err="1">
                <a:latin typeface="Arial" pitchFamily="34" charset="0"/>
                <a:cs typeface="Arial" pitchFamily="34" charset="0"/>
              </a:rPr>
              <a:t>printf</a:t>
            </a:r>
            <a:r>
              <a:rPr lang="en-US" sz="2800" dirty="0">
                <a:latin typeface="Arial" pitchFamily="34" charset="0"/>
                <a:cs typeface="Arial" pitchFamily="34" charset="0"/>
              </a:rPr>
              <a:t>("%d\</a:t>
            </a:r>
            <a:r>
              <a:rPr lang="en-US" sz="2800" dirty="0" err="1">
                <a:latin typeface="Arial" pitchFamily="34" charset="0"/>
                <a:cs typeface="Arial" pitchFamily="34" charset="0"/>
              </a:rPr>
              <a:t>t",list</a:t>
            </a:r>
            <a:r>
              <a:rPr lang="en-US" sz="2800" dirty="0">
                <a:latin typeface="Arial" pitchFamily="34" charset="0"/>
                <a:cs typeface="Arial" pitchFamily="34" charset="0"/>
              </a:rPr>
              <a:t>[i]);</a:t>
            </a:r>
          </a:p>
          <a:p>
            <a:pPr>
              <a:buNone/>
            </a:pPr>
            <a:r>
              <a:rPr lang="en-US" sz="2800" dirty="0">
                <a:latin typeface="Arial" pitchFamily="34" charset="0"/>
                <a:cs typeface="Arial" pitchFamily="34" charset="0"/>
              </a:rPr>
              <a:t>   </a:t>
            </a:r>
            <a:r>
              <a:rPr lang="en-US" sz="2800" dirty="0" err="1">
                <a:latin typeface="Arial" pitchFamily="34" charset="0"/>
                <a:cs typeface="Arial" pitchFamily="34" charset="0"/>
              </a:rPr>
              <a:t>printf</a:t>
            </a:r>
            <a:r>
              <a:rPr lang="en-US" sz="2800" dirty="0">
                <a:latin typeface="Arial" pitchFamily="34" charset="0"/>
                <a:cs typeface="Arial" pitchFamily="34" charset="0"/>
              </a:rPr>
              <a:t>("\n"); </a:t>
            </a:r>
          </a:p>
          <a:p>
            <a:pPr>
              <a:buNone/>
            </a:pPr>
            <a:r>
              <a:rPr lang="en-US" sz="2800" dirty="0">
                <a:latin typeface="Arial" pitchFamily="34" charset="0"/>
                <a:cs typeface="Arial" pitchFamily="34" charset="0"/>
              </a:rPr>
              <a:t>}</a:t>
            </a:r>
          </a:p>
          <a:p>
            <a:endParaRPr lang="vi-VN" dirty="0"/>
          </a:p>
        </p:txBody>
      </p:sp>
      <p:sp>
        <p:nvSpPr>
          <p:cNvPr id="3" name="Title 2"/>
          <p:cNvSpPr>
            <a:spLocks noGrp="1"/>
          </p:cNvSpPr>
          <p:nvPr>
            <p:ph type="title"/>
          </p:nvPr>
        </p:nvSpPr>
        <p:spPr/>
        <p:txBody>
          <a:bodyPr/>
          <a:lstStyle/>
          <a:p>
            <a:r>
              <a:rPr lang="vi-VN" dirty="0"/>
              <a:t>5.2.1. Sắp xếp chọn</a:t>
            </a:r>
          </a:p>
        </p:txBody>
      </p:sp>
      <p:sp>
        <p:nvSpPr>
          <p:cNvPr id="2" name="Date Placeholder 1"/>
          <p:cNvSpPr>
            <a:spLocks noGrp="1"/>
          </p:cNvSpPr>
          <p:nvPr>
            <p:ph type="dt" sz="half" idx="13"/>
          </p:nvPr>
        </p:nvSpPr>
        <p:spPr/>
        <p:txBody>
          <a:bodyPr/>
          <a:lstStyle/>
          <a:p>
            <a:r>
              <a:rPr lang="vi-VN" smtClean="0"/>
              <a:t>24-Mar-11</a:t>
            </a:r>
            <a:endParaRPr lang="en-US"/>
          </a:p>
        </p:txBody>
      </p:sp>
      <p:sp>
        <p:nvSpPr>
          <p:cNvPr id="4" name="Footer Placeholder 3"/>
          <p:cNvSpPr>
            <a:spLocks noGrp="1"/>
          </p:cNvSpPr>
          <p:nvPr>
            <p:ph type="ftr" sz="quarter" idx="3"/>
          </p:nvPr>
        </p:nvSpPr>
        <p:spPr/>
        <p:txBody>
          <a:bodyPr/>
          <a:lstStyle/>
          <a:p>
            <a:r>
              <a:rPr lang="en-US" smtClean="0"/>
              <a:t>©TS. Hà Chí Trung, Khoa CNTT -  HVKTQS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27099008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a:t>5.2.1. Sắp xếp chọn</a:t>
            </a:r>
          </a:p>
        </p:txBody>
      </p:sp>
      <p:sp>
        <p:nvSpPr>
          <p:cNvPr id="6" name="Content Placeholder 5"/>
          <p:cNvSpPr>
            <a:spLocks noGrp="1"/>
          </p:cNvSpPr>
          <p:nvPr>
            <p:ph sz="quarter" idx="1"/>
          </p:nvPr>
        </p:nvSpPr>
        <p:spPr/>
        <p:txBody>
          <a:bodyPr>
            <a:normAutofit fontScale="62500" lnSpcReduction="20000"/>
          </a:bodyPr>
          <a:lstStyle/>
          <a:p>
            <a:pPr>
              <a:buNone/>
            </a:pPr>
            <a:r>
              <a:rPr lang="en-US" sz="2800" dirty="0">
                <a:latin typeface="Arial" pitchFamily="34" charset="0"/>
                <a:cs typeface="Arial" pitchFamily="34" charset="0"/>
              </a:rPr>
              <a:t>void swap(</a:t>
            </a:r>
            <a:r>
              <a:rPr lang="en-US" sz="2800" dirty="0" err="1">
                <a:solidFill>
                  <a:srgbClr val="0000FF"/>
                </a:solidFill>
                <a:latin typeface="Arial" pitchFamily="34" charset="0"/>
                <a:cs typeface="Arial" pitchFamily="34" charset="0"/>
              </a:rPr>
              <a:t>int</a:t>
            </a:r>
            <a:r>
              <a:rPr lang="en-US" sz="2800" dirty="0">
                <a:latin typeface="Arial" pitchFamily="34" charset="0"/>
                <a:cs typeface="Arial" pitchFamily="34" charset="0"/>
              </a:rPr>
              <a:t> *</a:t>
            </a:r>
            <a:r>
              <a:rPr lang="en-US" sz="2800" dirty="0" err="1">
                <a:latin typeface="Arial" pitchFamily="34" charset="0"/>
                <a:cs typeface="Arial" pitchFamily="34" charset="0"/>
              </a:rPr>
              <a:t>x,</a:t>
            </a:r>
            <a:r>
              <a:rPr lang="en-US" sz="2800" dirty="0" err="1">
                <a:solidFill>
                  <a:srgbClr val="0000FF"/>
                </a:solidFill>
                <a:latin typeface="Arial" pitchFamily="34" charset="0"/>
                <a:cs typeface="Arial" pitchFamily="34" charset="0"/>
              </a:rPr>
              <a:t>int</a:t>
            </a:r>
            <a:r>
              <a:rPr lang="en-US" sz="2800" dirty="0">
                <a:latin typeface="Arial" pitchFamily="34" charset="0"/>
                <a:cs typeface="Arial" pitchFamily="34" charset="0"/>
              </a:rPr>
              <a:t> *y</a:t>
            </a:r>
            <a:r>
              <a:rPr lang="en-US" sz="2800" dirty="0" smtClean="0">
                <a:latin typeface="Arial" pitchFamily="34" charset="0"/>
                <a:cs typeface="Arial" pitchFamily="34" charset="0"/>
              </a:rPr>
              <a:t>) {</a:t>
            </a:r>
            <a:endParaRPr lang="en-US" sz="2800" dirty="0">
              <a:latin typeface="Arial" pitchFamily="34" charset="0"/>
              <a:cs typeface="Arial" pitchFamily="34" charset="0"/>
            </a:endParaRPr>
          </a:p>
          <a:p>
            <a:pPr>
              <a:buNone/>
            </a:pPr>
            <a:r>
              <a:rPr lang="en-US" sz="2800" dirty="0">
                <a:latin typeface="Arial" pitchFamily="34" charset="0"/>
                <a:cs typeface="Arial" pitchFamily="34" charset="0"/>
              </a:rPr>
              <a:t>   </a:t>
            </a:r>
            <a:r>
              <a:rPr lang="en-US" sz="2800" dirty="0" err="1">
                <a:solidFill>
                  <a:srgbClr val="0000FF"/>
                </a:solidFill>
                <a:latin typeface="Arial" pitchFamily="34" charset="0"/>
                <a:cs typeface="Arial" pitchFamily="34" charset="0"/>
              </a:rPr>
              <a:t>int</a:t>
            </a:r>
            <a:r>
              <a:rPr lang="en-US" sz="2800" dirty="0">
                <a:latin typeface="Arial" pitchFamily="34" charset="0"/>
                <a:cs typeface="Arial" pitchFamily="34" charset="0"/>
              </a:rPr>
              <a:t> temp;</a:t>
            </a:r>
          </a:p>
          <a:p>
            <a:pPr>
              <a:buNone/>
            </a:pPr>
            <a:r>
              <a:rPr lang="en-US" sz="2800" dirty="0">
                <a:latin typeface="Arial" pitchFamily="34" charset="0"/>
                <a:cs typeface="Arial" pitchFamily="34" charset="0"/>
              </a:rPr>
              <a:t>   temp = *x;</a:t>
            </a:r>
          </a:p>
          <a:p>
            <a:pPr>
              <a:buNone/>
            </a:pPr>
            <a:r>
              <a:rPr lang="en-US" sz="2800" dirty="0">
                <a:latin typeface="Arial" pitchFamily="34" charset="0"/>
                <a:cs typeface="Arial" pitchFamily="34" charset="0"/>
              </a:rPr>
              <a:t>   *x = *y;</a:t>
            </a:r>
          </a:p>
          <a:p>
            <a:pPr>
              <a:buNone/>
            </a:pPr>
            <a:r>
              <a:rPr lang="en-US" sz="2800" dirty="0">
                <a:latin typeface="Arial" pitchFamily="34" charset="0"/>
                <a:cs typeface="Arial" pitchFamily="34" charset="0"/>
              </a:rPr>
              <a:t>   *y = temp</a:t>
            </a:r>
            <a:r>
              <a:rPr lang="en-US" sz="2800" dirty="0" smtClean="0">
                <a:latin typeface="Arial" pitchFamily="34" charset="0"/>
                <a:cs typeface="Arial" pitchFamily="34" charset="0"/>
              </a:rPr>
              <a:t>; }</a:t>
            </a:r>
            <a:endParaRPr lang="en-US" sz="2800" dirty="0">
              <a:latin typeface="Arial" pitchFamily="34" charset="0"/>
              <a:cs typeface="Arial" pitchFamily="34" charset="0"/>
            </a:endParaRPr>
          </a:p>
          <a:p>
            <a:pPr>
              <a:buNone/>
            </a:pPr>
            <a:r>
              <a:rPr lang="en-US" sz="2800" dirty="0">
                <a:solidFill>
                  <a:srgbClr val="0000FF"/>
                </a:solidFill>
                <a:latin typeface="Arial" pitchFamily="34" charset="0"/>
                <a:cs typeface="Arial" pitchFamily="34" charset="0"/>
              </a:rPr>
              <a:t>void</a:t>
            </a:r>
            <a:r>
              <a:rPr lang="en-US" sz="2800" dirty="0">
                <a:latin typeface="Arial" pitchFamily="34" charset="0"/>
                <a:cs typeface="Arial" pitchFamily="34" charset="0"/>
              </a:rPr>
              <a:t> </a:t>
            </a:r>
            <a:r>
              <a:rPr lang="en-US" sz="2800" dirty="0" err="1">
                <a:latin typeface="Arial" pitchFamily="34" charset="0"/>
                <a:cs typeface="Arial" pitchFamily="34" charset="0"/>
              </a:rPr>
              <a:t>selectionsort</a:t>
            </a:r>
            <a:r>
              <a:rPr lang="en-US" sz="2800" dirty="0">
                <a:latin typeface="Arial" pitchFamily="34" charset="0"/>
                <a:cs typeface="Arial" pitchFamily="34" charset="0"/>
              </a:rPr>
              <a:t>(</a:t>
            </a:r>
            <a:r>
              <a:rPr lang="en-US" sz="2800" dirty="0" err="1">
                <a:solidFill>
                  <a:srgbClr val="0000FF"/>
                </a:solidFill>
                <a:latin typeface="Arial" pitchFamily="34" charset="0"/>
                <a:cs typeface="Arial" pitchFamily="34" charset="0"/>
              </a:rPr>
              <a:t>int</a:t>
            </a:r>
            <a:r>
              <a:rPr lang="en-US" sz="2800" dirty="0">
                <a:latin typeface="Arial" pitchFamily="34" charset="0"/>
                <a:cs typeface="Arial" pitchFamily="34" charset="0"/>
              </a:rPr>
              <a:t> list[], </a:t>
            </a:r>
            <a:r>
              <a:rPr lang="en-US" sz="2800" dirty="0" err="1">
                <a:solidFill>
                  <a:srgbClr val="0000FF"/>
                </a:solidFill>
                <a:latin typeface="Arial" pitchFamily="34" charset="0"/>
                <a:cs typeface="Arial" pitchFamily="34" charset="0"/>
              </a:rPr>
              <a:t>int</a:t>
            </a:r>
            <a:r>
              <a:rPr lang="en-US" sz="2800" dirty="0">
                <a:latin typeface="Arial" pitchFamily="34" charset="0"/>
                <a:cs typeface="Arial" pitchFamily="34" charset="0"/>
              </a:rPr>
              <a:t> n</a:t>
            </a:r>
            <a:r>
              <a:rPr lang="en-US" sz="2800" dirty="0" smtClean="0">
                <a:latin typeface="Arial" pitchFamily="34" charset="0"/>
                <a:cs typeface="Arial" pitchFamily="34" charset="0"/>
              </a:rPr>
              <a:t>) {</a:t>
            </a:r>
            <a:endParaRPr lang="en-US" sz="2800" dirty="0">
              <a:latin typeface="Arial" pitchFamily="34" charset="0"/>
              <a:cs typeface="Arial" pitchFamily="34" charset="0"/>
            </a:endParaRPr>
          </a:p>
          <a:p>
            <a:pPr>
              <a:buNone/>
            </a:pPr>
            <a:r>
              <a:rPr lang="en-US" sz="2800" dirty="0">
                <a:latin typeface="Arial" pitchFamily="34" charset="0"/>
                <a:cs typeface="Arial" pitchFamily="34" charset="0"/>
              </a:rPr>
              <a:t>   </a:t>
            </a:r>
            <a:r>
              <a:rPr lang="en-US" sz="2800" dirty="0" err="1">
                <a:solidFill>
                  <a:srgbClr val="0000FF"/>
                </a:solidFill>
                <a:latin typeface="Arial" pitchFamily="34" charset="0"/>
                <a:cs typeface="Arial" pitchFamily="34" charset="0"/>
              </a:rPr>
              <a:t>int</a:t>
            </a:r>
            <a:r>
              <a:rPr lang="en-US" sz="2800" dirty="0">
                <a:latin typeface="Arial" pitchFamily="34" charset="0"/>
                <a:cs typeface="Arial" pitchFamily="34" charset="0"/>
              </a:rPr>
              <a:t> </a:t>
            </a:r>
            <a:r>
              <a:rPr lang="en-US" sz="2800" dirty="0" err="1">
                <a:latin typeface="Arial" pitchFamily="34" charset="0"/>
                <a:cs typeface="Arial" pitchFamily="34" charset="0"/>
              </a:rPr>
              <a:t>i,j,minpos</a:t>
            </a:r>
            <a:r>
              <a:rPr lang="en-US" sz="2800" dirty="0">
                <a:latin typeface="Arial" pitchFamily="34" charset="0"/>
                <a:cs typeface="Arial" pitchFamily="34" charset="0"/>
              </a:rPr>
              <a:t>;</a:t>
            </a:r>
          </a:p>
          <a:p>
            <a:pPr>
              <a:buNone/>
            </a:pPr>
            <a:r>
              <a:rPr lang="en-US" sz="2800" dirty="0">
                <a:latin typeface="Arial" pitchFamily="34" charset="0"/>
                <a:cs typeface="Arial" pitchFamily="34" charset="0"/>
              </a:rPr>
              <a:t>   </a:t>
            </a:r>
            <a:r>
              <a:rPr lang="en-US" sz="2800" dirty="0">
                <a:solidFill>
                  <a:srgbClr val="0000FF"/>
                </a:solidFill>
                <a:latin typeface="Arial" pitchFamily="34" charset="0"/>
                <a:cs typeface="Arial" pitchFamily="34" charset="0"/>
              </a:rPr>
              <a:t>for</a:t>
            </a:r>
            <a:r>
              <a:rPr lang="en-US" sz="2800" dirty="0">
                <a:latin typeface="Arial" pitchFamily="34" charset="0"/>
                <a:cs typeface="Arial" pitchFamily="34" charset="0"/>
              </a:rPr>
              <a:t>(i=0;i&lt;(n-1);i++)</a:t>
            </a:r>
          </a:p>
          <a:p>
            <a:pPr>
              <a:buNone/>
            </a:pPr>
            <a:r>
              <a:rPr lang="en-US" sz="2800" dirty="0">
                <a:latin typeface="Arial" pitchFamily="34" charset="0"/>
                <a:cs typeface="Arial" pitchFamily="34" charset="0"/>
              </a:rPr>
              <a:t>   {</a:t>
            </a:r>
          </a:p>
          <a:p>
            <a:pPr>
              <a:buNone/>
            </a:pPr>
            <a:r>
              <a:rPr lang="en-US" sz="2800" dirty="0">
                <a:latin typeface="Arial" pitchFamily="34" charset="0"/>
                <a:cs typeface="Arial" pitchFamily="34" charset="0"/>
              </a:rPr>
              <a:t>		</a:t>
            </a:r>
            <a:r>
              <a:rPr lang="en-US" sz="2800" dirty="0" err="1">
                <a:latin typeface="Arial" pitchFamily="34" charset="0"/>
                <a:cs typeface="Arial" pitchFamily="34" charset="0"/>
              </a:rPr>
              <a:t>minpos</a:t>
            </a:r>
            <a:r>
              <a:rPr lang="en-US" sz="2800" dirty="0">
                <a:latin typeface="Arial" pitchFamily="34" charset="0"/>
                <a:cs typeface="Arial" pitchFamily="34" charset="0"/>
              </a:rPr>
              <a:t>=i;</a:t>
            </a:r>
          </a:p>
          <a:p>
            <a:pPr>
              <a:buNone/>
            </a:pPr>
            <a:r>
              <a:rPr lang="en-US" sz="2800" dirty="0">
                <a:latin typeface="Arial" pitchFamily="34" charset="0"/>
                <a:cs typeface="Arial" pitchFamily="34" charset="0"/>
              </a:rPr>
              <a:t>		</a:t>
            </a:r>
            <a:r>
              <a:rPr lang="en-US" sz="2800" dirty="0">
                <a:solidFill>
                  <a:srgbClr val="0000FF"/>
                </a:solidFill>
                <a:latin typeface="Arial" pitchFamily="34" charset="0"/>
                <a:cs typeface="Arial" pitchFamily="34" charset="0"/>
              </a:rPr>
              <a:t>for</a:t>
            </a:r>
            <a:r>
              <a:rPr lang="en-US" sz="2800" dirty="0">
                <a:latin typeface="Arial" pitchFamily="34" charset="0"/>
                <a:cs typeface="Arial" pitchFamily="34" charset="0"/>
              </a:rPr>
              <a:t>(j=i+1;j&lt;</a:t>
            </a:r>
            <a:r>
              <a:rPr lang="en-US" sz="2800" dirty="0" err="1">
                <a:latin typeface="Arial" pitchFamily="34" charset="0"/>
                <a:cs typeface="Arial" pitchFamily="34" charset="0"/>
              </a:rPr>
              <a:t>n;j</a:t>
            </a:r>
            <a:r>
              <a:rPr lang="en-US" sz="2800" dirty="0">
                <a:latin typeface="Arial" pitchFamily="34" charset="0"/>
                <a:cs typeface="Arial" pitchFamily="34" charset="0"/>
              </a:rPr>
              <a:t>++)</a:t>
            </a:r>
          </a:p>
          <a:p>
            <a:pPr>
              <a:buNone/>
            </a:pPr>
            <a:r>
              <a:rPr lang="en-US" sz="2800" dirty="0">
                <a:latin typeface="Arial" pitchFamily="34" charset="0"/>
                <a:cs typeface="Arial" pitchFamily="34" charset="0"/>
              </a:rPr>
              <a:t>			</a:t>
            </a:r>
            <a:r>
              <a:rPr lang="en-US" sz="2800" dirty="0">
                <a:solidFill>
                  <a:srgbClr val="0000FF"/>
                </a:solidFill>
                <a:latin typeface="Arial" pitchFamily="34" charset="0"/>
                <a:cs typeface="Arial" pitchFamily="34" charset="0"/>
              </a:rPr>
              <a:t>if</a:t>
            </a:r>
            <a:r>
              <a:rPr lang="en-US" sz="2800" dirty="0">
                <a:latin typeface="Arial" pitchFamily="34" charset="0"/>
                <a:cs typeface="Arial" pitchFamily="34" charset="0"/>
              </a:rPr>
              <a:t> (list[j]&lt;list[</a:t>
            </a:r>
            <a:r>
              <a:rPr lang="en-US" sz="2800" dirty="0" err="1">
                <a:latin typeface="Arial" pitchFamily="34" charset="0"/>
                <a:cs typeface="Arial" pitchFamily="34" charset="0"/>
              </a:rPr>
              <a:t>minpos</a:t>
            </a:r>
            <a:r>
              <a:rPr lang="en-US" sz="2800" dirty="0">
                <a:latin typeface="Arial" pitchFamily="34" charset="0"/>
                <a:cs typeface="Arial" pitchFamily="34" charset="0"/>
              </a:rPr>
              <a:t>])</a:t>
            </a:r>
          </a:p>
          <a:p>
            <a:pPr>
              <a:buNone/>
            </a:pPr>
            <a:r>
              <a:rPr lang="en-US" sz="2800" dirty="0">
                <a:latin typeface="Arial" pitchFamily="34" charset="0"/>
                <a:cs typeface="Arial" pitchFamily="34" charset="0"/>
              </a:rPr>
              <a:t>				</a:t>
            </a:r>
            <a:r>
              <a:rPr lang="en-US" sz="2800" dirty="0" err="1">
                <a:latin typeface="Arial" pitchFamily="34" charset="0"/>
                <a:cs typeface="Arial" pitchFamily="34" charset="0"/>
              </a:rPr>
              <a:t>minpos</a:t>
            </a:r>
            <a:r>
              <a:rPr lang="en-US" sz="2800" dirty="0">
                <a:latin typeface="Arial" pitchFamily="34" charset="0"/>
                <a:cs typeface="Arial" pitchFamily="34" charset="0"/>
              </a:rPr>
              <a:t>=j;</a:t>
            </a:r>
          </a:p>
          <a:p>
            <a:pPr>
              <a:buNone/>
            </a:pPr>
            <a:r>
              <a:rPr lang="en-US" sz="2800" dirty="0">
                <a:latin typeface="Arial" pitchFamily="34" charset="0"/>
                <a:cs typeface="Arial" pitchFamily="34" charset="0"/>
              </a:rPr>
              <a:t>		</a:t>
            </a:r>
            <a:r>
              <a:rPr lang="en-US" sz="2800" dirty="0">
                <a:solidFill>
                  <a:srgbClr val="0000FF"/>
                </a:solidFill>
                <a:latin typeface="Arial" pitchFamily="34" charset="0"/>
                <a:cs typeface="Arial" pitchFamily="34" charset="0"/>
              </a:rPr>
              <a:t>if</a:t>
            </a:r>
            <a:r>
              <a:rPr lang="en-US" sz="2800" dirty="0">
                <a:latin typeface="Arial" pitchFamily="34" charset="0"/>
                <a:cs typeface="Arial" pitchFamily="34" charset="0"/>
              </a:rPr>
              <a:t>(</a:t>
            </a:r>
            <a:r>
              <a:rPr lang="en-US" sz="2800" dirty="0" err="1">
                <a:latin typeface="Arial" pitchFamily="34" charset="0"/>
                <a:cs typeface="Arial" pitchFamily="34" charset="0"/>
              </a:rPr>
              <a:t>minpos</a:t>
            </a:r>
            <a:r>
              <a:rPr lang="en-US" sz="2800" dirty="0">
                <a:latin typeface="Arial" pitchFamily="34" charset="0"/>
                <a:cs typeface="Arial" pitchFamily="34" charset="0"/>
              </a:rPr>
              <a:t>!=i)</a:t>
            </a:r>
          </a:p>
          <a:p>
            <a:pPr>
              <a:buNone/>
            </a:pPr>
            <a:r>
              <a:rPr lang="en-US" sz="2800" dirty="0">
                <a:latin typeface="Arial" pitchFamily="34" charset="0"/>
                <a:cs typeface="Arial" pitchFamily="34" charset="0"/>
              </a:rPr>
              <a:t>			swap(&amp;list[</a:t>
            </a:r>
            <a:r>
              <a:rPr lang="en-US" sz="2800" dirty="0" err="1">
                <a:latin typeface="Arial" pitchFamily="34" charset="0"/>
                <a:cs typeface="Arial" pitchFamily="34" charset="0"/>
              </a:rPr>
              <a:t>minpos</a:t>
            </a:r>
            <a:r>
              <a:rPr lang="en-US" sz="2800" dirty="0">
                <a:latin typeface="Arial" pitchFamily="34" charset="0"/>
                <a:cs typeface="Arial" pitchFamily="34" charset="0"/>
              </a:rPr>
              <a:t>],&amp;list[i]);</a:t>
            </a:r>
          </a:p>
          <a:p>
            <a:pPr>
              <a:buNone/>
            </a:pPr>
            <a:r>
              <a:rPr lang="en-US" sz="2800" dirty="0">
                <a:latin typeface="Arial" pitchFamily="34" charset="0"/>
                <a:cs typeface="Arial" pitchFamily="34" charset="0"/>
              </a:rPr>
              <a:t>   }</a:t>
            </a:r>
          </a:p>
          <a:p>
            <a:pPr>
              <a:buNone/>
            </a:pPr>
            <a:r>
              <a:rPr lang="en-US" sz="2800" dirty="0" smtClean="0">
                <a:latin typeface="Arial" pitchFamily="34" charset="0"/>
                <a:cs typeface="Arial" pitchFamily="34" charset="0"/>
              </a:rPr>
              <a:t>}</a:t>
            </a:r>
            <a:endParaRPr lang="vi-VN" dirty="0"/>
          </a:p>
        </p:txBody>
      </p:sp>
      <p:sp>
        <p:nvSpPr>
          <p:cNvPr id="2" name="Date Placeholder 1"/>
          <p:cNvSpPr>
            <a:spLocks noGrp="1"/>
          </p:cNvSpPr>
          <p:nvPr>
            <p:ph type="dt" sz="half" idx="2"/>
          </p:nvPr>
        </p:nvSpPr>
        <p:spPr/>
        <p:txBody>
          <a:bodyPr/>
          <a:lstStyle/>
          <a:p>
            <a:r>
              <a:rPr lang="vi-VN" smtClean="0"/>
              <a:t>24-Mar-11</a:t>
            </a:r>
            <a:endParaRPr lang="en-US"/>
          </a:p>
        </p:txBody>
      </p:sp>
      <p:sp>
        <p:nvSpPr>
          <p:cNvPr id="3" name="Footer Placeholder 2"/>
          <p:cNvSpPr>
            <a:spLocks noGrp="1"/>
          </p:cNvSpPr>
          <p:nvPr>
            <p:ph type="ftr" sz="quarter" idx="3"/>
          </p:nvPr>
        </p:nvSpPr>
        <p:spPr/>
        <p:txBody>
          <a:bodyPr/>
          <a:lstStyle/>
          <a:p>
            <a:r>
              <a:rPr lang="en-US" smtClean="0"/>
              <a:t>©TS. Hà Chí Trung, Khoa CNTT -  HVKTQS</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28</a:t>
            </a:fld>
            <a:endParaRPr lang="en-US" dirty="0"/>
          </a:p>
        </p:txBody>
      </p:sp>
    </p:spTree>
    <p:extLst>
      <p:ext uri="{BB962C8B-B14F-4D97-AF65-F5344CB8AC3E}">
        <p14:creationId xmlns:p14="http://schemas.microsoft.com/office/powerpoint/2010/main" val="42149016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5.2.1. Sắp xếp chọn</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r>
                  <a:rPr lang="vi-VN" b="1" dirty="0" smtClean="0">
                    <a:solidFill>
                      <a:srgbClr val="C00000"/>
                    </a:solidFill>
                    <a:effectLst>
                      <a:outerShdw blurRad="38100" dist="38100" dir="2700000" algn="tl">
                        <a:srgbClr val="000000">
                          <a:alpha val="43137"/>
                        </a:srgbClr>
                      </a:outerShdw>
                    </a:effectLst>
                  </a:rPr>
                  <a:t>Phân tích hiệu quả của sắp xếp chọn:</a:t>
                </a:r>
              </a:p>
              <a:p>
                <a:r>
                  <a:rPr lang="vi-VN" dirty="0"/>
                  <a:t>Độ phức tạp:</a:t>
                </a:r>
              </a:p>
              <a:p>
                <a:pPr lvl="1"/>
                <a:r>
                  <a:rPr lang="vi-VN" dirty="0" smtClean="0"/>
                  <a:t>Ở </a:t>
                </a:r>
                <a:r>
                  <a:rPr lang="vi-VN" dirty="0"/>
                  <a:t>lượt thứ  i, cần  (n-i) lần so sánh để xác định phần tử nhỏ nhất hiện hành. </a:t>
                </a:r>
              </a:p>
              <a:p>
                <a:pPr lvl="1"/>
                <a:r>
                  <a:rPr lang="vi-VN" dirty="0"/>
                  <a:t>Số lượng phép so sánh không phụ thuộc vào tình trạng của dãy số ban đầu.</a:t>
                </a:r>
              </a:p>
              <a:p>
                <a:pPr lvl="1"/>
                <a:r>
                  <a:rPr lang="vi-VN" dirty="0"/>
                  <a:t>Trong mọi trường hợp, số lần so sánh là</a:t>
                </a:r>
                <a:r>
                  <a:rPr lang="vi-VN" dirty="0" smtClean="0"/>
                  <a:t>:</a:t>
                </a:r>
              </a:p>
              <a:p>
                <a:pPr marL="274320" lvl="1" indent="0">
                  <a:buNone/>
                </a:pPr>
                <a14:m>
                  <m:oMathPara xmlns:m="http://schemas.openxmlformats.org/officeDocument/2006/math">
                    <m:oMathParaPr>
                      <m:jc m:val="center"/>
                    </m:oMathParaPr>
                    <m:oMath xmlns:m="http://schemas.openxmlformats.org/officeDocument/2006/math">
                      <m:nary>
                        <m:naryPr>
                          <m:chr m:val="∑"/>
                          <m:ctrlPr>
                            <a:rPr lang="vi-VN" i="1" smtClean="0">
                              <a:latin typeface="Cambria Math"/>
                            </a:rPr>
                          </m:ctrlPr>
                        </m:naryPr>
                        <m:sub>
                          <m:r>
                            <m:rPr>
                              <m:brk m:alnAt="23"/>
                            </m:rPr>
                            <a:rPr lang="vi-VN" b="0" i="1" smtClean="0">
                              <a:latin typeface="Cambria Math"/>
                            </a:rPr>
                            <m:t>𝑖</m:t>
                          </m:r>
                          <m:r>
                            <a:rPr lang="vi-VN" b="0" i="1" smtClean="0">
                              <a:latin typeface="Cambria Math"/>
                            </a:rPr>
                            <m:t>=1</m:t>
                          </m:r>
                        </m:sub>
                        <m:sup>
                          <m:r>
                            <a:rPr lang="vi-VN" b="0" i="1" smtClean="0">
                              <a:latin typeface="Cambria Math"/>
                            </a:rPr>
                            <m:t>𝑛</m:t>
                          </m:r>
                        </m:sup>
                        <m:e>
                          <m:d>
                            <m:dPr>
                              <m:ctrlPr>
                                <a:rPr lang="vi-VN" b="0" i="1" smtClean="0">
                                  <a:latin typeface="Cambria Math"/>
                                </a:rPr>
                              </m:ctrlPr>
                            </m:dPr>
                            <m:e>
                              <m:r>
                                <a:rPr lang="vi-VN" b="0" i="1" smtClean="0">
                                  <a:latin typeface="Cambria Math"/>
                                </a:rPr>
                                <m:t>𝑛</m:t>
                              </m:r>
                              <m:r>
                                <a:rPr lang="vi-VN" b="0" i="1" smtClean="0">
                                  <a:latin typeface="Cambria Math"/>
                                </a:rPr>
                                <m:t>−</m:t>
                              </m:r>
                              <m:r>
                                <a:rPr lang="vi-VN" b="0" i="1" smtClean="0">
                                  <a:latin typeface="Cambria Math"/>
                                </a:rPr>
                                <m:t>𝑖</m:t>
                              </m:r>
                            </m:e>
                          </m:d>
                          <m:r>
                            <a:rPr lang="vi-VN" b="0" i="1" smtClean="0">
                              <a:latin typeface="Cambria Math"/>
                            </a:rPr>
                            <m:t>=</m:t>
                          </m:r>
                          <m:f>
                            <m:fPr>
                              <m:ctrlPr>
                                <a:rPr lang="vi-VN" b="0" i="1" smtClean="0">
                                  <a:latin typeface="Cambria Math"/>
                                </a:rPr>
                              </m:ctrlPr>
                            </m:fPr>
                            <m:num>
                              <m:r>
                                <a:rPr lang="vi-VN" b="0" i="1" smtClean="0">
                                  <a:latin typeface="Cambria Math"/>
                                </a:rPr>
                                <m:t>𝑛</m:t>
                              </m:r>
                              <m:r>
                                <a:rPr lang="vi-VN" b="0" i="1" smtClean="0">
                                  <a:latin typeface="Cambria Math"/>
                                </a:rPr>
                                <m:t>(</m:t>
                              </m:r>
                              <m:r>
                                <a:rPr lang="vi-VN" b="0" i="1" smtClean="0">
                                  <a:latin typeface="Cambria Math"/>
                                </a:rPr>
                                <m:t>𝑛</m:t>
                              </m:r>
                              <m:r>
                                <a:rPr lang="vi-VN" b="0" i="1" smtClean="0">
                                  <a:latin typeface="Cambria Math"/>
                                </a:rPr>
                                <m:t>−1)</m:t>
                              </m:r>
                            </m:num>
                            <m:den>
                              <m:r>
                                <a:rPr lang="vi-VN" b="0" i="1" smtClean="0">
                                  <a:latin typeface="Cambria Math"/>
                                </a:rPr>
                                <m:t>2</m:t>
                              </m:r>
                            </m:den>
                          </m:f>
                        </m:e>
                      </m:nary>
                    </m:oMath>
                  </m:oMathPara>
                </a14:m>
                <a:endParaRPr lang="vi-VN" dirty="0"/>
              </a:p>
              <a:p>
                <a:pPr lvl="1"/>
                <a:r>
                  <a:rPr lang="vi-VN" dirty="0" smtClean="0"/>
                  <a:t>Độ phức tạp trong mọi trường hợp  là </a:t>
                </a:r>
                <a:r>
                  <a:rPr lang="vi-VN" dirty="0"/>
                  <a:t>O(n</a:t>
                </a:r>
                <a:r>
                  <a:rPr lang="vi-VN" baseline="30000" dirty="0"/>
                  <a:t>2</a:t>
                </a:r>
                <a:r>
                  <a:rPr lang="vi-VN" dirty="0"/>
                  <a:t>).</a:t>
                </a:r>
              </a:p>
              <a:p>
                <a:endParaRPr lang="vi-VN"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857" t="-1108" r="-2071" b="-6527"/>
                </a:stretch>
              </a:blipFill>
            </p:spPr>
            <p:txBody>
              <a:bodyPr/>
              <a:lstStyle/>
              <a:p>
                <a:r>
                  <a:rPr lang="vi-VN">
                    <a:noFill/>
                  </a:rPr>
                  <a:t> </a:t>
                </a:r>
              </a:p>
            </p:txBody>
          </p:sp>
        </mc:Fallback>
      </mc:AlternateContent>
      <p:sp>
        <p:nvSpPr>
          <p:cNvPr id="4" name="Date Placeholder 3"/>
          <p:cNvSpPr>
            <a:spLocks noGrp="1"/>
          </p:cNvSpPr>
          <p:nvPr>
            <p:ph type="dt" sz="half" idx="2"/>
          </p:nvPr>
        </p:nvSpPr>
        <p:spPr/>
        <p:txBody>
          <a:bodyPr/>
          <a:lstStyle/>
          <a:p>
            <a:r>
              <a:rPr lang="vi-VN" smtClean="0"/>
              <a:t>24-Mar-11</a:t>
            </a:r>
            <a:endParaRPr lang="en-US"/>
          </a:p>
        </p:txBody>
      </p:sp>
      <p:sp>
        <p:nvSpPr>
          <p:cNvPr id="5" name="Footer Placeholder 4"/>
          <p:cNvSpPr>
            <a:spLocks noGrp="1"/>
          </p:cNvSpPr>
          <p:nvPr>
            <p:ph type="ftr" sz="quarter" idx="3"/>
          </p:nvPr>
        </p:nvSpPr>
        <p:spPr/>
        <p:txBody>
          <a:bodyPr/>
          <a:lstStyle/>
          <a:p>
            <a:r>
              <a:rPr lang="en-US" smtClean="0"/>
              <a:t>©TS. Hà Chí Trung, Khoa CNTT -  HVKTQS</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29</a:t>
            </a:fld>
            <a:endParaRPr lang="en-US" dirty="0"/>
          </a:p>
        </p:txBody>
      </p:sp>
    </p:spTree>
    <p:extLst>
      <p:ext uri="{BB962C8B-B14F-4D97-AF65-F5344CB8AC3E}">
        <p14:creationId xmlns:p14="http://schemas.microsoft.com/office/powerpoint/2010/main" val="1976545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Lecture 05 – Basic Sorting Algorithms</a:t>
            </a:r>
            <a:endParaRPr lang="vi-VN" dirty="0"/>
          </a:p>
        </p:txBody>
      </p:sp>
      <p:sp>
        <p:nvSpPr>
          <p:cNvPr id="3" name="Content Placeholder 2"/>
          <p:cNvSpPr>
            <a:spLocks noGrp="1"/>
          </p:cNvSpPr>
          <p:nvPr>
            <p:ph sz="quarter" idx="1"/>
          </p:nvPr>
        </p:nvSpPr>
        <p:spPr/>
        <p:txBody>
          <a:bodyPr>
            <a:normAutofit/>
          </a:bodyPr>
          <a:lstStyle/>
          <a:p>
            <a:pPr marL="0" indent="290513">
              <a:buNone/>
            </a:pPr>
            <a:r>
              <a:rPr lang="vi-VN" b="1" dirty="0" smtClean="0">
                <a:solidFill>
                  <a:srgbClr val="C00000"/>
                </a:solidFill>
                <a:effectLst>
                  <a:outerShdw blurRad="38100" dist="38100" dir="2700000" algn="tl">
                    <a:srgbClr val="000000">
                      <a:alpha val="43137"/>
                    </a:srgbClr>
                  </a:outerShdw>
                </a:effectLst>
              </a:rPr>
              <a:t>5.1. Khái niệm và vai trò của sắp xếp</a:t>
            </a:r>
          </a:p>
          <a:p>
            <a:pPr marL="0" indent="568325">
              <a:buNone/>
            </a:pPr>
            <a:r>
              <a:rPr lang="vi-VN" b="1" dirty="0">
                <a:solidFill>
                  <a:schemeClr val="bg1">
                    <a:lumMod val="50000"/>
                  </a:schemeClr>
                </a:solidFill>
              </a:rPr>
              <a:t>5.1.1. </a:t>
            </a:r>
            <a:r>
              <a:rPr lang="vi-VN" b="1" dirty="0" smtClean="0">
                <a:solidFill>
                  <a:schemeClr val="bg1">
                    <a:lumMod val="50000"/>
                  </a:schemeClr>
                </a:solidFill>
              </a:rPr>
              <a:t>Sắp xếp và vai trò của sắp xếp</a:t>
            </a:r>
            <a:endParaRPr lang="vi-VN" b="1" dirty="0">
              <a:solidFill>
                <a:schemeClr val="bg1">
                  <a:lumMod val="50000"/>
                </a:schemeClr>
              </a:solidFill>
            </a:endParaRPr>
          </a:p>
          <a:p>
            <a:pPr marL="0" indent="568325">
              <a:buNone/>
            </a:pPr>
            <a:r>
              <a:rPr lang="vi-VN" b="1" dirty="0" smtClean="0">
                <a:solidFill>
                  <a:schemeClr val="bg1">
                    <a:lumMod val="50000"/>
                  </a:schemeClr>
                </a:solidFill>
              </a:rPr>
              <a:t>5.1.2. </a:t>
            </a:r>
            <a:r>
              <a:rPr lang="vi-VN" b="1" dirty="0">
                <a:solidFill>
                  <a:schemeClr val="bg1">
                    <a:lumMod val="50000"/>
                  </a:schemeClr>
                </a:solidFill>
              </a:rPr>
              <a:t>Một số ứng dụng của sắp </a:t>
            </a:r>
            <a:r>
              <a:rPr lang="vi-VN" b="1" dirty="0" smtClean="0">
                <a:solidFill>
                  <a:schemeClr val="bg1">
                    <a:lumMod val="50000"/>
                  </a:schemeClr>
                </a:solidFill>
              </a:rPr>
              <a:t>xếp</a:t>
            </a:r>
            <a:endParaRPr lang="vi-VN" b="1" dirty="0">
              <a:solidFill>
                <a:schemeClr val="bg1">
                  <a:lumMod val="50000"/>
                </a:schemeClr>
              </a:solidFill>
            </a:endParaRPr>
          </a:p>
          <a:p>
            <a:pPr marL="0" indent="568325">
              <a:buNone/>
            </a:pPr>
            <a:r>
              <a:rPr lang="vi-VN" b="1" dirty="0" smtClean="0">
                <a:solidFill>
                  <a:schemeClr val="bg1">
                    <a:lumMod val="50000"/>
                  </a:schemeClr>
                </a:solidFill>
              </a:rPr>
              <a:t>5.1.3. </a:t>
            </a:r>
            <a:r>
              <a:rPr lang="vi-VN" b="1" dirty="0">
                <a:solidFill>
                  <a:schemeClr val="bg1">
                    <a:lumMod val="50000"/>
                  </a:schemeClr>
                </a:solidFill>
              </a:rPr>
              <a:t>Ý tưởng sắp xếp và phương pháp thực </a:t>
            </a:r>
            <a:r>
              <a:rPr lang="vi-VN" b="1" dirty="0" smtClean="0">
                <a:solidFill>
                  <a:schemeClr val="bg1">
                    <a:lumMod val="50000"/>
                  </a:schemeClr>
                </a:solidFill>
              </a:rPr>
              <a:t>hiện</a:t>
            </a:r>
            <a:endParaRPr lang="vi-VN" b="1" dirty="0">
              <a:solidFill>
                <a:schemeClr val="bg1">
                  <a:lumMod val="50000"/>
                </a:schemeClr>
              </a:solidFill>
            </a:endParaRPr>
          </a:p>
          <a:p>
            <a:pPr marL="0" indent="568325">
              <a:buNone/>
            </a:pPr>
            <a:r>
              <a:rPr lang="vi-VN" b="1" dirty="0" smtClean="0">
                <a:solidFill>
                  <a:schemeClr val="bg1">
                    <a:lumMod val="50000"/>
                  </a:schemeClr>
                </a:solidFill>
              </a:rPr>
              <a:t>5.1.4. </a:t>
            </a:r>
            <a:r>
              <a:rPr lang="vi-VN" b="1" dirty="0">
                <a:solidFill>
                  <a:schemeClr val="bg1">
                    <a:lumMod val="50000"/>
                  </a:schemeClr>
                </a:solidFill>
              </a:rPr>
              <a:t>Phân tích hiệu quả của giải thuật sắp </a:t>
            </a:r>
            <a:r>
              <a:rPr lang="vi-VN" b="1" dirty="0" smtClean="0">
                <a:solidFill>
                  <a:schemeClr val="bg1">
                    <a:lumMod val="50000"/>
                  </a:schemeClr>
                </a:solidFill>
              </a:rPr>
              <a:t>xếp</a:t>
            </a:r>
          </a:p>
          <a:p>
            <a:pPr marL="0" indent="290513">
              <a:buNone/>
            </a:pPr>
            <a:r>
              <a:rPr lang="vi-VN" b="1" dirty="0" smtClean="0">
                <a:solidFill>
                  <a:schemeClr val="bg1">
                    <a:lumMod val="50000"/>
                  </a:schemeClr>
                </a:solidFill>
              </a:rPr>
              <a:t>5.2. Một số phương pháp sắp xếp đơn giản</a:t>
            </a:r>
            <a:endParaRPr lang="vi-VN" b="1" dirty="0">
              <a:solidFill>
                <a:schemeClr val="bg1">
                  <a:lumMod val="50000"/>
                </a:schemeClr>
              </a:solidFill>
            </a:endParaRPr>
          </a:p>
          <a:p>
            <a:pPr marL="0" indent="568325">
              <a:buNone/>
            </a:pPr>
            <a:r>
              <a:rPr lang="vi-VN" b="1" dirty="0" smtClean="0">
                <a:solidFill>
                  <a:schemeClr val="bg1">
                    <a:lumMod val="50000"/>
                  </a:schemeClr>
                </a:solidFill>
              </a:rPr>
              <a:t>5.2.1. Sắp </a:t>
            </a:r>
            <a:r>
              <a:rPr lang="vi-VN" b="1" dirty="0">
                <a:solidFill>
                  <a:schemeClr val="bg1">
                    <a:lumMod val="50000"/>
                  </a:schemeClr>
                </a:solidFill>
              </a:rPr>
              <a:t>xếp chọn</a:t>
            </a:r>
          </a:p>
          <a:p>
            <a:pPr marL="0" indent="568325">
              <a:buNone/>
            </a:pPr>
            <a:r>
              <a:rPr lang="vi-VN" b="1" dirty="0" smtClean="0">
                <a:solidFill>
                  <a:schemeClr val="bg1">
                    <a:lumMod val="50000"/>
                  </a:schemeClr>
                </a:solidFill>
              </a:rPr>
              <a:t>5.2.2. Sắp </a:t>
            </a:r>
            <a:r>
              <a:rPr lang="vi-VN" b="1" dirty="0">
                <a:solidFill>
                  <a:schemeClr val="bg1">
                    <a:lumMod val="50000"/>
                  </a:schemeClr>
                </a:solidFill>
              </a:rPr>
              <a:t>xếp chèn</a:t>
            </a:r>
          </a:p>
          <a:p>
            <a:pPr marL="0" indent="568325">
              <a:buNone/>
            </a:pPr>
            <a:r>
              <a:rPr lang="vi-VN" b="1" dirty="0" smtClean="0">
                <a:solidFill>
                  <a:schemeClr val="bg1">
                    <a:lumMod val="50000"/>
                  </a:schemeClr>
                </a:solidFill>
              </a:rPr>
              <a:t>5.2.3. Sắp </a:t>
            </a:r>
            <a:r>
              <a:rPr lang="vi-VN" b="1" dirty="0">
                <a:solidFill>
                  <a:schemeClr val="bg1">
                    <a:lumMod val="50000"/>
                  </a:schemeClr>
                </a:solidFill>
              </a:rPr>
              <a:t>xếp nổi bọt</a:t>
            </a:r>
          </a:p>
          <a:p>
            <a:pPr marL="0" indent="290513">
              <a:buNone/>
            </a:pPr>
            <a:r>
              <a:rPr lang="vi-VN" b="1" dirty="0" smtClean="0">
                <a:solidFill>
                  <a:schemeClr val="bg1">
                    <a:lumMod val="50000"/>
                  </a:schemeClr>
                </a:solidFill>
              </a:rPr>
              <a:t>5.3. Bài tập thực hành</a:t>
            </a:r>
            <a:endParaRPr lang="vi-VN" b="1" dirty="0">
              <a:solidFill>
                <a:schemeClr val="bg1">
                  <a:lumMod val="50000"/>
                </a:schemeClr>
              </a:solidFill>
            </a:endParaRPr>
          </a:p>
        </p:txBody>
      </p:sp>
      <p:sp>
        <p:nvSpPr>
          <p:cNvPr id="4" name="Date Placeholder 3"/>
          <p:cNvSpPr>
            <a:spLocks noGrp="1"/>
          </p:cNvSpPr>
          <p:nvPr>
            <p:ph type="dt" sz="half" idx="2"/>
          </p:nvPr>
        </p:nvSpPr>
        <p:spPr/>
        <p:txBody>
          <a:bodyPr/>
          <a:lstStyle/>
          <a:p>
            <a:r>
              <a:rPr lang="vi-VN" smtClean="0"/>
              <a:t>24-Mar-11</a:t>
            </a:r>
            <a:endParaRPr lang="en-US"/>
          </a:p>
        </p:txBody>
      </p:sp>
      <p:sp>
        <p:nvSpPr>
          <p:cNvPr id="5" name="Footer Placeholder 4"/>
          <p:cNvSpPr>
            <a:spLocks noGrp="1"/>
          </p:cNvSpPr>
          <p:nvPr>
            <p:ph type="ftr" sz="quarter" idx="3"/>
          </p:nvPr>
        </p:nvSpPr>
        <p:spPr/>
        <p:txBody>
          <a:bodyPr/>
          <a:lstStyle/>
          <a:p>
            <a:r>
              <a:rPr lang="en-US" smtClean="0"/>
              <a:t>©TS. Hà Chí Trung, Khoa CNTT -  HVKTQS</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39879973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5.2.1. Sắp xếp chọn</a:t>
            </a:r>
          </a:p>
        </p:txBody>
      </p:sp>
      <p:sp>
        <p:nvSpPr>
          <p:cNvPr id="3" name="Content Placeholder 2"/>
          <p:cNvSpPr>
            <a:spLocks noGrp="1"/>
          </p:cNvSpPr>
          <p:nvPr>
            <p:ph sz="quarter" idx="1"/>
          </p:nvPr>
        </p:nvSpPr>
        <p:spPr/>
        <p:txBody>
          <a:bodyPr/>
          <a:lstStyle/>
          <a:p>
            <a:r>
              <a:rPr lang="vi-VN" dirty="0"/>
              <a:t>Thuật toán thích hợp với sắp xếp dãy, với mỗi phần tử trong dãy có kích thước lớn, vì đòi hỏi ít phép tráo đổi.</a:t>
            </a:r>
          </a:p>
          <a:p>
            <a:r>
              <a:rPr lang="vi-VN" dirty="0"/>
              <a:t>Với dữ liệu đã gần được sắp, thuật toán không cho thấy chúng tốt hơn.</a:t>
            </a:r>
          </a:p>
          <a:p>
            <a:r>
              <a:rPr lang="en-US" dirty="0" err="1" smtClean="0"/>
              <a:t>Số</a:t>
            </a:r>
            <a:r>
              <a:rPr lang="en-US" dirty="0" smtClean="0"/>
              <a:t> </a:t>
            </a:r>
            <a:r>
              <a:rPr lang="en-US" dirty="0" err="1"/>
              <a:t>lần</a:t>
            </a:r>
            <a:r>
              <a:rPr lang="en-US" dirty="0"/>
              <a:t> </a:t>
            </a:r>
            <a:r>
              <a:rPr lang="en-US" dirty="0" err="1"/>
              <a:t>hoán</a:t>
            </a:r>
            <a:r>
              <a:rPr lang="en-US" dirty="0"/>
              <a:t> </a:t>
            </a:r>
            <a:r>
              <a:rPr lang="en-US" dirty="0" err="1"/>
              <a:t>vị</a:t>
            </a:r>
            <a:r>
              <a:rPr lang="en-US" dirty="0"/>
              <a:t> (</a:t>
            </a:r>
            <a:r>
              <a:rPr lang="en-US" dirty="0" err="1"/>
              <a:t>một</a:t>
            </a:r>
            <a:r>
              <a:rPr lang="en-US" dirty="0"/>
              <a:t> </a:t>
            </a:r>
            <a:r>
              <a:rPr lang="en-US" dirty="0" err="1"/>
              <a:t>hoán</a:t>
            </a:r>
            <a:r>
              <a:rPr lang="en-US" dirty="0"/>
              <a:t> </a:t>
            </a:r>
            <a:r>
              <a:rPr lang="en-US" dirty="0" err="1"/>
              <a:t>vị</a:t>
            </a:r>
            <a:r>
              <a:rPr lang="en-US" dirty="0"/>
              <a:t> </a:t>
            </a:r>
            <a:r>
              <a:rPr lang="en-US" dirty="0" err="1" smtClean="0"/>
              <a:t>tương</a:t>
            </a:r>
            <a:r>
              <a:rPr lang="en-US" dirty="0" smtClean="0"/>
              <a:t> </a:t>
            </a:r>
            <a:r>
              <a:rPr lang="en-US" dirty="0" err="1" smtClean="0"/>
              <a:t>đương</a:t>
            </a:r>
            <a:r>
              <a:rPr lang="en-US" dirty="0" smtClean="0"/>
              <a:t> 3 </a:t>
            </a:r>
            <a:r>
              <a:rPr lang="en-US" dirty="0" err="1"/>
              <a:t>phép</a:t>
            </a:r>
            <a:r>
              <a:rPr lang="en-US" dirty="0"/>
              <a:t> </a:t>
            </a:r>
            <a:r>
              <a:rPr lang="en-US" dirty="0" err="1"/>
              <a:t>gán</a:t>
            </a:r>
            <a:r>
              <a:rPr lang="en-US" dirty="0"/>
              <a:t>) </a:t>
            </a:r>
            <a:r>
              <a:rPr lang="en-US" dirty="0" err="1"/>
              <a:t>phụ</a:t>
            </a:r>
            <a:r>
              <a:rPr lang="en-US" dirty="0"/>
              <a:t> </a:t>
            </a:r>
            <a:r>
              <a:rPr lang="en-US" dirty="0" err="1"/>
              <a:t>thuộc</a:t>
            </a:r>
            <a:r>
              <a:rPr lang="en-US" dirty="0"/>
              <a:t> </a:t>
            </a:r>
            <a:r>
              <a:rPr lang="en-US" dirty="0" err="1"/>
              <a:t>vào</a:t>
            </a:r>
            <a:r>
              <a:rPr lang="en-US" dirty="0"/>
              <a:t> </a:t>
            </a:r>
            <a:r>
              <a:rPr lang="en-US" dirty="0" err="1"/>
              <a:t>tình</a:t>
            </a:r>
            <a:r>
              <a:rPr lang="en-US" dirty="0"/>
              <a:t> </a:t>
            </a:r>
            <a:r>
              <a:rPr lang="en-US" dirty="0" err="1"/>
              <a:t>trạng</a:t>
            </a:r>
            <a:r>
              <a:rPr lang="en-US" dirty="0"/>
              <a:t> ban </a:t>
            </a:r>
            <a:r>
              <a:rPr lang="en-US" dirty="0" err="1"/>
              <a:t>đầu</a:t>
            </a:r>
            <a:r>
              <a:rPr lang="en-US" dirty="0"/>
              <a:t> </a:t>
            </a:r>
            <a:r>
              <a:rPr lang="en-US" dirty="0" err="1"/>
              <a:t>của</a:t>
            </a:r>
            <a:r>
              <a:rPr lang="en-US" dirty="0"/>
              <a:t> </a:t>
            </a:r>
            <a:r>
              <a:rPr lang="en-US" dirty="0" err="1"/>
              <a:t>dãy</a:t>
            </a:r>
            <a:r>
              <a:rPr lang="en-US" dirty="0"/>
              <a:t> </a:t>
            </a:r>
            <a:r>
              <a:rPr lang="en-US" dirty="0" err="1"/>
              <a:t>số</a:t>
            </a:r>
            <a:endParaRPr lang="en-US" dirty="0"/>
          </a:p>
          <a:p>
            <a:endParaRPr lang="vi-VN" dirty="0"/>
          </a:p>
        </p:txBody>
      </p:sp>
      <p:graphicFrame>
        <p:nvGraphicFramePr>
          <p:cNvPr id="5" name="Table 4"/>
          <p:cNvGraphicFramePr>
            <a:graphicFrameLocks noGrp="1"/>
          </p:cNvGraphicFramePr>
          <p:nvPr>
            <p:extLst>
              <p:ext uri="{D42A27DB-BD31-4B8C-83A1-F6EECF244321}">
                <p14:modId xmlns:p14="http://schemas.microsoft.com/office/powerpoint/2010/main" val="2288883778"/>
              </p:ext>
            </p:extLst>
          </p:nvPr>
        </p:nvGraphicFramePr>
        <p:xfrm>
          <a:off x="1143000" y="4343400"/>
          <a:ext cx="7010400" cy="1371600"/>
        </p:xfrm>
        <a:graphic>
          <a:graphicData uri="http://schemas.openxmlformats.org/drawingml/2006/table">
            <a:tbl>
              <a:tblPr firstRow="1" bandRow="1">
                <a:tableStyleId>{5C22544A-7EE6-4342-B048-85BDC9FD1C3A}</a:tableStyleId>
              </a:tblPr>
              <a:tblGrid>
                <a:gridCol w="2336800"/>
                <a:gridCol w="2336800"/>
                <a:gridCol w="2336800"/>
              </a:tblGrid>
              <a:tr h="370840">
                <a:tc>
                  <a:txBody>
                    <a:bodyPr/>
                    <a:lstStyle/>
                    <a:p>
                      <a:r>
                        <a:rPr lang="vi-VN" sz="2400" dirty="0" smtClean="0">
                          <a:latin typeface="Calibri" pitchFamily="34" charset="0"/>
                          <a:cs typeface="Calibri" pitchFamily="34" charset="0"/>
                        </a:rPr>
                        <a:t>Trường hợp</a:t>
                      </a:r>
                      <a:endParaRPr lang="vi-VN" sz="2400" dirty="0">
                        <a:latin typeface="Calibri" pitchFamily="34" charset="0"/>
                        <a:cs typeface="Calibri" pitchFamily="34" charset="0"/>
                      </a:endParaRPr>
                    </a:p>
                  </a:txBody>
                  <a:tcPr/>
                </a:tc>
                <a:tc>
                  <a:txBody>
                    <a:bodyPr/>
                    <a:lstStyle/>
                    <a:p>
                      <a:r>
                        <a:rPr lang="en-US" sz="2400" dirty="0" err="1" smtClean="0">
                          <a:latin typeface="Calibri" pitchFamily="34" charset="0"/>
                          <a:cs typeface="Calibri" pitchFamily="34" charset="0"/>
                        </a:rPr>
                        <a:t>Số</a:t>
                      </a:r>
                      <a:r>
                        <a:rPr lang="en-US" sz="2400" baseline="0" dirty="0" smtClean="0">
                          <a:latin typeface="Calibri" pitchFamily="34" charset="0"/>
                          <a:cs typeface="Calibri" pitchFamily="34" charset="0"/>
                        </a:rPr>
                        <a:t> </a:t>
                      </a:r>
                      <a:r>
                        <a:rPr lang="en-US" sz="2400" baseline="0" dirty="0" err="1" smtClean="0">
                          <a:latin typeface="Calibri" pitchFamily="34" charset="0"/>
                          <a:cs typeface="Calibri" pitchFamily="34" charset="0"/>
                        </a:rPr>
                        <a:t>phép</a:t>
                      </a:r>
                      <a:r>
                        <a:rPr lang="en-US" sz="2400" baseline="0" dirty="0" smtClean="0">
                          <a:latin typeface="Calibri" pitchFamily="34" charset="0"/>
                          <a:cs typeface="Calibri" pitchFamily="34" charset="0"/>
                        </a:rPr>
                        <a:t> so </a:t>
                      </a:r>
                      <a:r>
                        <a:rPr lang="en-US" sz="2400" baseline="0" dirty="0" err="1" smtClean="0">
                          <a:latin typeface="Calibri" pitchFamily="34" charset="0"/>
                          <a:cs typeface="Calibri" pitchFamily="34" charset="0"/>
                        </a:rPr>
                        <a:t>sánh</a:t>
                      </a:r>
                      <a:endParaRPr lang="vi-VN" sz="2400" dirty="0">
                        <a:latin typeface="Calibri" pitchFamily="34" charset="0"/>
                        <a:cs typeface="Calibri" pitchFamily="34" charset="0"/>
                      </a:endParaRPr>
                    </a:p>
                  </a:txBody>
                  <a:tcPr/>
                </a:tc>
                <a:tc>
                  <a:txBody>
                    <a:bodyPr/>
                    <a:lstStyle/>
                    <a:p>
                      <a:r>
                        <a:rPr lang="en-US" sz="2400" dirty="0" err="1" smtClean="0">
                          <a:latin typeface="Calibri" pitchFamily="34" charset="0"/>
                          <a:cs typeface="Calibri" pitchFamily="34" charset="0"/>
                        </a:rPr>
                        <a:t>Số</a:t>
                      </a:r>
                      <a:r>
                        <a:rPr lang="en-US" sz="2400" baseline="0" dirty="0" smtClean="0">
                          <a:latin typeface="Calibri" pitchFamily="34" charset="0"/>
                          <a:cs typeface="Calibri" pitchFamily="34" charset="0"/>
                        </a:rPr>
                        <a:t> </a:t>
                      </a:r>
                      <a:r>
                        <a:rPr lang="en-US" sz="2400" baseline="0" dirty="0" err="1" smtClean="0">
                          <a:latin typeface="Calibri" pitchFamily="34" charset="0"/>
                          <a:cs typeface="Calibri" pitchFamily="34" charset="0"/>
                        </a:rPr>
                        <a:t>phép</a:t>
                      </a:r>
                      <a:r>
                        <a:rPr lang="en-US" sz="2400" baseline="0" dirty="0" smtClean="0">
                          <a:latin typeface="Calibri" pitchFamily="34" charset="0"/>
                          <a:cs typeface="Calibri" pitchFamily="34" charset="0"/>
                        </a:rPr>
                        <a:t> </a:t>
                      </a:r>
                      <a:r>
                        <a:rPr lang="en-US" sz="2400" baseline="0" dirty="0" err="1" smtClean="0">
                          <a:latin typeface="Calibri" pitchFamily="34" charset="0"/>
                          <a:cs typeface="Calibri" pitchFamily="34" charset="0"/>
                        </a:rPr>
                        <a:t>gán</a:t>
                      </a:r>
                      <a:endParaRPr lang="vi-VN" sz="2400" dirty="0">
                        <a:latin typeface="Calibri" pitchFamily="34" charset="0"/>
                        <a:cs typeface="Calibri" pitchFamily="34" charset="0"/>
                      </a:endParaRPr>
                    </a:p>
                  </a:txBody>
                  <a:tcPr/>
                </a:tc>
              </a:tr>
              <a:tr h="370840">
                <a:tc>
                  <a:txBody>
                    <a:bodyPr/>
                    <a:lstStyle/>
                    <a:p>
                      <a:r>
                        <a:rPr lang="en-US" sz="2400" dirty="0" err="1" smtClean="0">
                          <a:solidFill>
                            <a:srgbClr val="002060"/>
                          </a:solidFill>
                          <a:latin typeface="Calibri" pitchFamily="34" charset="0"/>
                          <a:cs typeface="Calibri" pitchFamily="34" charset="0"/>
                        </a:rPr>
                        <a:t>Tốt</a:t>
                      </a:r>
                      <a:r>
                        <a:rPr lang="en-US" sz="2400" baseline="0" dirty="0" smtClean="0">
                          <a:solidFill>
                            <a:srgbClr val="002060"/>
                          </a:solidFill>
                          <a:latin typeface="Calibri" pitchFamily="34" charset="0"/>
                          <a:cs typeface="Calibri" pitchFamily="34" charset="0"/>
                        </a:rPr>
                        <a:t> </a:t>
                      </a:r>
                      <a:r>
                        <a:rPr lang="en-US" sz="2400" baseline="0" dirty="0" err="1" smtClean="0">
                          <a:solidFill>
                            <a:srgbClr val="002060"/>
                          </a:solidFill>
                          <a:latin typeface="Calibri" pitchFamily="34" charset="0"/>
                          <a:cs typeface="Calibri" pitchFamily="34" charset="0"/>
                        </a:rPr>
                        <a:t>nhất</a:t>
                      </a:r>
                      <a:endParaRPr lang="vi-VN" sz="2400" dirty="0">
                        <a:solidFill>
                          <a:srgbClr val="002060"/>
                        </a:solidFill>
                        <a:latin typeface="Calibri" pitchFamily="34" charset="0"/>
                        <a:cs typeface="Calibri" pitchFamily="34" charset="0"/>
                      </a:endParaRPr>
                    </a:p>
                  </a:txBody>
                  <a:tcPr/>
                </a:tc>
                <a:tc>
                  <a:txBody>
                    <a:bodyPr/>
                    <a:lstStyle/>
                    <a:p>
                      <a:r>
                        <a:rPr lang="en-US" sz="2400" dirty="0" smtClean="0">
                          <a:solidFill>
                            <a:srgbClr val="002060"/>
                          </a:solidFill>
                          <a:latin typeface="Calibri" pitchFamily="34" charset="0"/>
                          <a:cs typeface="Calibri" pitchFamily="34" charset="0"/>
                        </a:rPr>
                        <a:t>n(n-1)/2</a:t>
                      </a:r>
                      <a:endParaRPr lang="vi-VN" sz="2400" dirty="0">
                        <a:solidFill>
                          <a:srgbClr val="002060"/>
                        </a:solidFill>
                        <a:latin typeface="Calibri" pitchFamily="34" charset="0"/>
                        <a:cs typeface="Calibri" pitchFamily="34" charset="0"/>
                      </a:endParaRPr>
                    </a:p>
                  </a:txBody>
                  <a:tcPr/>
                </a:tc>
                <a:tc>
                  <a:txBody>
                    <a:bodyPr/>
                    <a:lstStyle/>
                    <a:p>
                      <a:r>
                        <a:rPr lang="en-US" sz="2400" dirty="0" smtClean="0">
                          <a:solidFill>
                            <a:srgbClr val="002060"/>
                          </a:solidFill>
                          <a:latin typeface="Calibri" pitchFamily="34" charset="0"/>
                          <a:cs typeface="Calibri" pitchFamily="34" charset="0"/>
                        </a:rPr>
                        <a:t>0</a:t>
                      </a:r>
                      <a:endParaRPr lang="vi-VN" sz="2400" dirty="0">
                        <a:solidFill>
                          <a:srgbClr val="002060"/>
                        </a:solidFill>
                        <a:latin typeface="Calibri" pitchFamily="34" charset="0"/>
                        <a:cs typeface="Calibri" pitchFamily="34" charset="0"/>
                      </a:endParaRPr>
                    </a:p>
                  </a:txBody>
                  <a:tcPr/>
                </a:tc>
              </a:tr>
              <a:tr h="370840">
                <a:tc>
                  <a:txBody>
                    <a:bodyPr/>
                    <a:lstStyle/>
                    <a:p>
                      <a:r>
                        <a:rPr lang="en-US" sz="2400" dirty="0" err="1" smtClean="0">
                          <a:solidFill>
                            <a:srgbClr val="002060"/>
                          </a:solidFill>
                          <a:latin typeface="Calibri" pitchFamily="34" charset="0"/>
                          <a:cs typeface="Calibri" pitchFamily="34" charset="0"/>
                        </a:rPr>
                        <a:t>Xấu</a:t>
                      </a:r>
                      <a:r>
                        <a:rPr lang="en-US" sz="2400" dirty="0" smtClean="0">
                          <a:solidFill>
                            <a:srgbClr val="002060"/>
                          </a:solidFill>
                          <a:latin typeface="Calibri" pitchFamily="34" charset="0"/>
                          <a:cs typeface="Calibri" pitchFamily="34" charset="0"/>
                        </a:rPr>
                        <a:t> </a:t>
                      </a:r>
                      <a:r>
                        <a:rPr lang="en-US" sz="2400" dirty="0" err="1" smtClean="0">
                          <a:solidFill>
                            <a:srgbClr val="002060"/>
                          </a:solidFill>
                          <a:latin typeface="Calibri" pitchFamily="34" charset="0"/>
                          <a:cs typeface="Calibri" pitchFamily="34" charset="0"/>
                        </a:rPr>
                        <a:t>nhất</a:t>
                      </a:r>
                      <a:endParaRPr lang="vi-VN" sz="2400" dirty="0">
                        <a:solidFill>
                          <a:srgbClr val="002060"/>
                        </a:solidFill>
                        <a:latin typeface="Calibri" pitchFamily="34" charset="0"/>
                        <a:cs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rgbClr val="002060"/>
                          </a:solidFill>
                          <a:latin typeface="Calibri" pitchFamily="34" charset="0"/>
                          <a:cs typeface="Calibri" pitchFamily="34" charset="0"/>
                        </a:rPr>
                        <a:t>n(n-1)/2</a:t>
                      </a:r>
                      <a:endParaRPr lang="vi-VN" sz="2400" dirty="0">
                        <a:solidFill>
                          <a:srgbClr val="002060"/>
                        </a:solidFill>
                        <a:latin typeface="Calibri" pitchFamily="34" charset="0"/>
                        <a:cs typeface="Calibri" pitchFamily="34" charset="0"/>
                      </a:endParaRPr>
                    </a:p>
                  </a:txBody>
                  <a:tcPr/>
                </a:tc>
                <a:tc>
                  <a:txBody>
                    <a:bodyPr/>
                    <a:lstStyle/>
                    <a:p>
                      <a:r>
                        <a:rPr lang="en-US" sz="2400" dirty="0" smtClean="0">
                          <a:solidFill>
                            <a:srgbClr val="002060"/>
                          </a:solidFill>
                          <a:latin typeface="Calibri" pitchFamily="34" charset="0"/>
                          <a:cs typeface="Calibri" pitchFamily="34" charset="0"/>
                        </a:rPr>
                        <a:t>3n</a:t>
                      </a:r>
                      <a:endParaRPr lang="vi-VN" sz="2400" dirty="0">
                        <a:solidFill>
                          <a:srgbClr val="002060"/>
                        </a:solidFill>
                        <a:latin typeface="Calibri" pitchFamily="34" charset="0"/>
                        <a:cs typeface="Calibri" pitchFamily="34" charset="0"/>
                      </a:endParaRPr>
                    </a:p>
                  </a:txBody>
                  <a:tcPr/>
                </a:tc>
              </a:tr>
            </a:tbl>
          </a:graphicData>
        </a:graphic>
      </p:graphicFrame>
      <p:sp>
        <p:nvSpPr>
          <p:cNvPr id="4" name="Date Placeholder 3"/>
          <p:cNvSpPr>
            <a:spLocks noGrp="1"/>
          </p:cNvSpPr>
          <p:nvPr>
            <p:ph type="dt" sz="half" idx="2"/>
          </p:nvPr>
        </p:nvSpPr>
        <p:spPr/>
        <p:txBody>
          <a:bodyPr/>
          <a:lstStyle/>
          <a:p>
            <a:r>
              <a:rPr lang="vi-VN" smtClean="0"/>
              <a:t>24-Mar-11</a:t>
            </a:r>
            <a:endParaRPr lang="en-US"/>
          </a:p>
        </p:txBody>
      </p:sp>
      <p:sp>
        <p:nvSpPr>
          <p:cNvPr id="6" name="Footer Placeholder 5"/>
          <p:cNvSpPr>
            <a:spLocks noGrp="1"/>
          </p:cNvSpPr>
          <p:nvPr>
            <p:ph type="ftr" sz="quarter" idx="3"/>
          </p:nvPr>
        </p:nvSpPr>
        <p:spPr/>
        <p:txBody>
          <a:bodyPr/>
          <a:lstStyle/>
          <a:p>
            <a:r>
              <a:rPr lang="en-US" smtClean="0"/>
              <a:t>©TS. Hà Chí Trung, Khoa CNTT -  HVKTQS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30</a:t>
            </a:fld>
            <a:endParaRPr lang="en-US" dirty="0"/>
          </a:p>
        </p:txBody>
      </p:sp>
    </p:spTree>
    <p:extLst>
      <p:ext uri="{BB962C8B-B14F-4D97-AF65-F5344CB8AC3E}">
        <p14:creationId xmlns:p14="http://schemas.microsoft.com/office/powerpoint/2010/main" val="15049609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Lecture 05 – Basic Sorting Algorithms</a:t>
            </a:r>
            <a:endParaRPr lang="vi-VN" dirty="0"/>
          </a:p>
        </p:txBody>
      </p:sp>
      <p:sp>
        <p:nvSpPr>
          <p:cNvPr id="3" name="Content Placeholder 2"/>
          <p:cNvSpPr>
            <a:spLocks noGrp="1"/>
          </p:cNvSpPr>
          <p:nvPr>
            <p:ph sz="quarter" idx="1"/>
          </p:nvPr>
        </p:nvSpPr>
        <p:spPr/>
        <p:txBody>
          <a:bodyPr>
            <a:normAutofit/>
          </a:bodyPr>
          <a:lstStyle/>
          <a:p>
            <a:pPr marL="0" indent="290513">
              <a:buNone/>
            </a:pPr>
            <a:r>
              <a:rPr lang="vi-VN" b="1" dirty="0" smtClean="0">
                <a:solidFill>
                  <a:schemeClr val="bg1">
                    <a:lumMod val="50000"/>
                  </a:schemeClr>
                </a:solidFill>
              </a:rPr>
              <a:t>5.1. Khái niệm và vai trò của sắp xếp</a:t>
            </a:r>
          </a:p>
          <a:p>
            <a:pPr marL="0" indent="568325">
              <a:buNone/>
            </a:pPr>
            <a:r>
              <a:rPr lang="vi-VN" b="1" dirty="0">
                <a:solidFill>
                  <a:schemeClr val="bg1">
                    <a:lumMod val="50000"/>
                  </a:schemeClr>
                </a:solidFill>
              </a:rPr>
              <a:t>5.1.1. </a:t>
            </a:r>
            <a:r>
              <a:rPr lang="vi-VN" b="1" dirty="0" smtClean="0">
                <a:solidFill>
                  <a:schemeClr val="bg1">
                    <a:lumMod val="50000"/>
                  </a:schemeClr>
                </a:solidFill>
              </a:rPr>
              <a:t>Sắp xếp và vai trò của sắp xếp</a:t>
            </a:r>
            <a:endParaRPr lang="vi-VN" b="1" dirty="0">
              <a:solidFill>
                <a:schemeClr val="bg1">
                  <a:lumMod val="50000"/>
                </a:schemeClr>
              </a:solidFill>
            </a:endParaRPr>
          </a:p>
          <a:p>
            <a:pPr marL="0" indent="568325">
              <a:buNone/>
            </a:pPr>
            <a:r>
              <a:rPr lang="vi-VN" b="1" dirty="0" smtClean="0">
                <a:solidFill>
                  <a:schemeClr val="bg1">
                    <a:lumMod val="50000"/>
                  </a:schemeClr>
                </a:solidFill>
              </a:rPr>
              <a:t>5.1.2. </a:t>
            </a:r>
            <a:r>
              <a:rPr lang="vi-VN" b="1" dirty="0">
                <a:solidFill>
                  <a:schemeClr val="bg1">
                    <a:lumMod val="50000"/>
                  </a:schemeClr>
                </a:solidFill>
              </a:rPr>
              <a:t>Một số ứng dụng của sắp </a:t>
            </a:r>
            <a:r>
              <a:rPr lang="vi-VN" b="1" dirty="0" smtClean="0">
                <a:solidFill>
                  <a:schemeClr val="bg1">
                    <a:lumMod val="50000"/>
                  </a:schemeClr>
                </a:solidFill>
              </a:rPr>
              <a:t>xếp</a:t>
            </a:r>
            <a:endParaRPr lang="vi-VN" b="1" dirty="0">
              <a:solidFill>
                <a:schemeClr val="bg1">
                  <a:lumMod val="50000"/>
                </a:schemeClr>
              </a:solidFill>
            </a:endParaRPr>
          </a:p>
          <a:p>
            <a:pPr marL="0" indent="568325">
              <a:buNone/>
            </a:pPr>
            <a:r>
              <a:rPr lang="vi-VN" b="1" dirty="0" smtClean="0">
                <a:solidFill>
                  <a:schemeClr val="bg1">
                    <a:lumMod val="50000"/>
                  </a:schemeClr>
                </a:solidFill>
              </a:rPr>
              <a:t>5.1.3. </a:t>
            </a:r>
            <a:r>
              <a:rPr lang="vi-VN" b="1" dirty="0">
                <a:solidFill>
                  <a:schemeClr val="bg1">
                    <a:lumMod val="50000"/>
                  </a:schemeClr>
                </a:solidFill>
              </a:rPr>
              <a:t>Ý tưởng sắp xếp và phương pháp thực </a:t>
            </a:r>
            <a:r>
              <a:rPr lang="vi-VN" b="1" dirty="0" smtClean="0">
                <a:solidFill>
                  <a:schemeClr val="bg1">
                    <a:lumMod val="50000"/>
                  </a:schemeClr>
                </a:solidFill>
              </a:rPr>
              <a:t>hiện</a:t>
            </a:r>
            <a:endParaRPr lang="vi-VN" b="1" dirty="0">
              <a:solidFill>
                <a:schemeClr val="bg1">
                  <a:lumMod val="50000"/>
                </a:schemeClr>
              </a:solidFill>
            </a:endParaRPr>
          </a:p>
          <a:p>
            <a:pPr marL="0" indent="568325">
              <a:buNone/>
            </a:pPr>
            <a:r>
              <a:rPr lang="vi-VN" b="1" dirty="0" smtClean="0">
                <a:solidFill>
                  <a:schemeClr val="bg1">
                    <a:lumMod val="50000"/>
                  </a:schemeClr>
                </a:solidFill>
              </a:rPr>
              <a:t>5.1.4. </a:t>
            </a:r>
            <a:r>
              <a:rPr lang="vi-VN" b="1" dirty="0">
                <a:solidFill>
                  <a:schemeClr val="bg1">
                    <a:lumMod val="50000"/>
                  </a:schemeClr>
                </a:solidFill>
              </a:rPr>
              <a:t>Phân tích hiệu quả của giải thuật sắp </a:t>
            </a:r>
            <a:r>
              <a:rPr lang="vi-VN" b="1" dirty="0" smtClean="0">
                <a:solidFill>
                  <a:schemeClr val="bg1">
                    <a:lumMod val="50000"/>
                  </a:schemeClr>
                </a:solidFill>
              </a:rPr>
              <a:t>xếp</a:t>
            </a:r>
          </a:p>
          <a:p>
            <a:pPr marL="0" indent="290513">
              <a:buNone/>
            </a:pPr>
            <a:r>
              <a:rPr lang="vi-VN" b="1" dirty="0" smtClean="0">
                <a:solidFill>
                  <a:srgbClr val="C00000"/>
                </a:solidFill>
                <a:effectLst>
                  <a:outerShdw blurRad="38100" dist="38100" dir="2700000" algn="tl">
                    <a:srgbClr val="000000">
                      <a:alpha val="43137"/>
                    </a:srgbClr>
                  </a:outerShdw>
                </a:effectLst>
              </a:rPr>
              <a:t>5.2. Một số phương pháp sắp xếp đơn giản</a:t>
            </a:r>
            <a:endParaRPr lang="vi-VN" b="1" dirty="0">
              <a:solidFill>
                <a:srgbClr val="C00000"/>
              </a:solidFill>
              <a:effectLst>
                <a:outerShdw blurRad="38100" dist="38100" dir="2700000" algn="tl">
                  <a:srgbClr val="000000">
                    <a:alpha val="43137"/>
                  </a:srgbClr>
                </a:outerShdw>
              </a:effectLst>
            </a:endParaRPr>
          </a:p>
          <a:p>
            <a:pPr marL="0" indent="568325">
              <a:buNone/>
            </a:pPr>
            <a:r>
              <a:rPr lang="vi-VN" b="1" dirty="0" smtClean="0">
                <a:solidFill>
                  <a:schemeClr val="bg1">
                    <a:lumMod val="50000"/>
                  </a:schemeClr>
                </a:solidFill>
              </a:rPr>
              <a:t>5.2.1. Sắp </a:t>
            </a:r>
            <a:r>
              <a:rPr lang="vi-VN" b="1" dirty="0">
                <a:solidFill>
                  <a:schemeClr val="bg1">
                    <a:lumMod val="50000"/>
                  </a:schemeClr>
                </a:solidFill>
              </a:rPr>
              <a:t>xếp chọn</a:t>
            </a:r>
          </a:p>
          <a:p>
            <a:pPr marL="0" indent="568325">
              <a:buNone/>
            </a:pPr>
            <a:r>
              <a:rPr lang="vi-VN" b="1" dirty="0" smtClean="0">
                <a:solidFill>
                  <a:srgbClr val="C00000"/>
                </a:solidFill>
                <a:effectLst>
                  <a:outerShdw blurRad="38100" dist="38100" dir="2700000" algn="tl">
                    <a:srgbClr val="000000">
                      <a:alpha val="43137"/>
                    </a:srgbClr>
                  </a:outerShdw>
                </a:effectLst>
              </a:rPr>
              <a:t>5.2.2. Sắp </a:t>
            </a:r>
            <a:r>
              <a:rPr lang="vi-VN" b="1" dirty="0">
                <a:solidFill>
                  <a:srgbClr val="C00000"/>
                </a:solidFill>
                <a:effectLst>
                  <a:outerShdw blurRad="38100" dist="38100" dir="2700000" algn="tl">
                    <a:srgbClr val="000000">
                      <a:alpha val="43137"/>
                    </a:srgbClr>
                  </a:outerShdw>
                </a:effectLst>
              </a:rPr>
              <a:t>xếp chèn</a:t>
            </a:r>
          </a:p>
          <a:p>
            <a:pPr marL="0" indent="568325">
              <a:buNone/>
            </a:pPr>
            <a:r>
              <a:rPr lang="vi-VN" b="1" dirty="0" smtClean="0">
                <a:solidFill>
                  <a:schemeClr val="bg1">
                    <a:lumMod val="50000"/>
                  </a:schemeClr>
                </a:solidFill>
              </a:rPr>
              <a:t>5.2.3. Sắp </a:t>
            </a:r>
            <a:r>
              <a:rPr lang="vi-VN" b="1" dirty="0">
                <a:solidFill>
                  <a:schemeClr val="bg1">
                    <a:lumMod val="50000"/>
                  </a:schemeClr>
                </a:solidFill>
              </a:rPr>
              <a:t>xếp nổi bọt</a:t>
            </a:r>
          </a:p>
          <a:p>
            <a:pPr marL="0" indent="290513">
              <a:buNone/>
            </a:pPr>
            <a:r>
              <a:rPr lang="vi-VN" b="1" dirty="0" smtClean="0">
                <a:solidFill>
                  <a:schemeClr val="bg1">
                    <a:lumMod val="50000"/>
                  </a:schemeClr>
                </a:solidFill>
              </a:rPr>
              <a:t>5.3. Bài tập thực hành</a:t>
            </a:r>
            <a:endParaRPr lang="vi-VN" b="1" dirty="0">
              <a:solidFill>
                <a:schemeClr val="bg1">
                  <a:lumMod val="50000"/>
                </a:schemeClr>
              </a:solidFill>
            </a:endParaRPr>
          </a:p>
        </p:txBody>
      </p:sp>
      <p:sp>
        <p:nvSpPr>
          <p:cNvPr id="4" name="Date Placeholder 3"/>
          <p:cNvSpPr>
            <a:spLocks noGrp="1"/>
          </p:cNvSpPr>
          <p:nvPr>
            <p:ph type="dt" sz="half" idx="2"/>
          </p:nvPr>
        </p:nvSpPr>
        <p:spPr/>
        <p:txBody>
          <a:bodyPr/>
          <a:lstStyle/>
          <a:p>
            <a:r>
              <a:rPr lang="vi-VN" smtClean="0"/>
              <a:t>24-Mar-11</a:t>
            </a:r>
            <a:endParaRPr lang="en-US"/>
          </a:p>
        </p:txBody>
      </p:sp>
      <p:sp>
        <p:nvSpPr>
          <p:cNvPr id="5" name="Footer Placeholder 4"/>
          <p:cNvSpPr>
            <a:spLocks noGrp="1"/>
          </p:cNvSpPr>
          <p:nvPr>
            <p:ph type="ftr" sz="quarter" idx="3"/>
          </p:nvPr>
        </p:nvSpPr>
        <p:spPr/>
        <p:txBody>
          <a:bodyPr/>
          <a:lstStyle/>
          <a:p>
            <a:r>
              <a:rPr lang="en-US" smtClean="0"/>
              <a:t>©TS. Hà Chí Trung, Khoa CNTT -  HVKTQS</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31</a:t>
            </a:fld>
            <a:endParaRPr lang="en-US" dirty="0"/>
          </a:p>
        </p:txBody>
      </p:sp>
    </p:spTree>
    <p:extLst>
      <p:ext uri="{BB962C8B-B14F-4D97-AF65-F5344CB8AC3E}">
        <p14:creationId xmlns:p14="http://schemas.microsoft.com/office/powerpoint/2010/main" val="22649493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5.2.2. </a:t>
            </a:r>
            <a:r>
              <a:rPr lang="vi-VN" dirty="0"/>
              <a:t>Sắp xếp chèn </a:t>
            </a:r>
          </a:p>
        </p:txBody>
      </p:sp>
      <p:sp>
        <p:nvSpPr>
          <p:cNvPr id="3" name="Content Placeholder 2"/>
          <p:cNvSpPr>
            <a:spLocks noGrp="1"/>
          </p:cNvSpPr>
          <p:nvPr>
            <p:ph sz="quarter" idx="1"/>
          </p:nvPr>
        </p:nvSpPr>
        <p:spPr/>
        <p:txBody>
          <a:bodyPr/>
          <a:lstStyle/>
          <a:p>
            <a:r>
              <a:rPr lang="vi-VN" b="1" dirty="0">
                <a:solidFill>
                  <a:srgbClr val="C00000"/>
                </a:solidFill>
                <a:effectLst>
                  <a:outerShdw blurRad="38100" dist="38100" dir="2700000" algn="tl">
                    <a:srgbClr val="000000">
                      <a:alpha val="43137"/>
                    </a:srgbClr>
                  </a:outerShdw>
                </a:effectLst>
              </a:rPr>
              <a:t>Ví </a:t>
            </a:r>
            <a:r>
              <a:rPr lang="vi-VN" b="1" dirty="0" smtClean="0">
                <a:solidFill>
                  <a:srgbClr val="C00000"/>
                </a:solidFill>
                <a:effectLst>
                  <a:outerShdw blurRad="38100" dist="38100" dir="2700000" algn="tl">
                    <a:srgbClr val="000000">
                      <a:alpha val="43137"/>
                    </a:srgbClr>
                  </a:outerShdw>
                </a:effectLst>
              </a:rPr>
              <a:t>dụ: </a:t>
            </a:r>
            <a:r>
              <a:rPr lang="vi-VN" dirty="0" smtClean="0"/>
              <a:t>Xem </a:t>
            </a:r>
            <a:r>
              <a:rPr lang="vi-VN" dirty="0"/>
              <a:t>xét người chơi bài (sắp theo chiều giảm dần)</a:t>
            </a:r>
          </a:p>
          <a:p>
            <a:pPr lvl="1"/>
            <a:r>
              <a:rPr lang="vi-VN" dirty="0"/>
              <a:t>Quân bài thứ nhất được sắp.</a:t>
            </a:r>
          </a:p>
          <a:p>
            <a:pPr lvl="1"/>
            <a:r>
              <a:rPr lang="vi-VN" dirty="0"/>
              <a:t>Với các quân bài còn lại:</a:t>
            </a:r>
          </a:p>
          <a:p>
            <a:pPr lvl="2"/>
            <a:r>
              <a:rPr lang="vi-VN" sz="2400" dirty="0"/>
              <a:t>Tìm từ cuối dãy cho đến khi tìm thấy quân bài lớn hơn quân bài mới,</a:t>
            </a:r>
          </a:p>
          <a:p>
            <a:pPr lvl="2"/>
            <a:r>
              <a:rPr lang="vi-VN" sz="2400" dirty="0"/>
              <a:t>Di chuyển các quân bài nhỏ về sau một bậc. </a:t>
            </a:r>
          </a:p>
          <a:p>
            <a:pPr lvl="2"/>
            <a:r>
              <a:rPr lang="vi-VN" sz="2400" dirty="0"/>
              <a:t>Chèn quân bài mới vào vị trí đó.</a:t>
            </a:r>
          </a:p>
          <a:p>
            <a:endParaRPr lang="vi-VN" dirty="0"/>
          </a:p>
        </p:txBody>
      </p:sp>
      <p:cxnSp>
        <p:nvCxnSpPr>
          <p:cNvPr id="38" name="AutoShape 8"/>
          <p:cNvCxnSpPr>
            <a:cxnSpLocks noChangeShapeType="1"/>
          </p:cNvCxnSpPr>
          <p:nvPr/>
        </p:nvCxnSpPr>
        <p:spPr bwMode="auto">
          <a:xfrm rot="16200000" flipV="1">
            <a:off x="7239000" y="3962400"/>
            <a:ext cx="1588" cy="1066800"/>
          </a:xfrm>
          <a:prstGeom prst="curvedConnector3">
            <a:avLst>
              <a:gd name="adj1" fmla="val 14395466"/>
            </a:avLst>
          </a:prstGeom>
          <a:noFill/>
          <a:ln w="38100">
            <a:solidFill>
              <a:schemeClr val="tx1"/>
            </a:solidFill>
            <a:round/>
            <a:headEnd/>
            <a:tailEnd type="triangle" w="med" len="med"/>
          </a:ln>
        </p:spPr>
      </p:cxnSp>
      <p:cxnSp>
        <p:nvCxnSpPr>
          <p:cNvPr id="39" name="AutoShape 15"/>
          <p:cNvCxnSpPr>
            <a:cxnSpLocks noChangeShapeType="1"/>
          </p:cNvCxnSpPr>
          <p:nvPr/>
        </p:nvCxnSpPr>
        <p:spPr bwMode="auto">
          <a:xfrm rot="5400000" flipV="1">
            <a:off x="5714206" y="4267994"/>
            <a:ext cx="1588" cy="609600"/>
          </a:xfrm>
          <a:prstGeom prst="curvedConnector3">
            <a:avLst>
              <a:gd name="adj1" fmla="val -13200005"/>
            </a:avLst>
          </a:prstGeom>
          <a:noFill/>
          <a:ln w="38100">
            <a:solidFill>
              <a:srgbClr val="FC0128"/>
            </a:solidFill>
            <a:round/>
            <a:headEnd/>
            <a:tailEnd type="triangle" w="med" len="med"/>
          </a:ln>
        </p:spPr>
      </p:cxnSp>
      <p:cxnSp>
        <p:nvCxnSpPr>
          <p:cNvPr id="40" name="AutoShape 16"/>
          <p:cNvCxnSpPr>
            <a:cxnSpLocks noChangeShapeType="1"/>
          </p:cNvCxnSpPr>
          <p:nvPr/>
        </p:nvCxnSpPr>
        <p:spPr bwMode="auto">
          <a:xfrm rot="5400000" flipV="1">
            <a:off x="6400006" y="4267994"/>
            <a:ext cx="1588" cy="609600"/>
          </a:xfrm>
          <a:prstGeom prst="curvedConnector3">
            <a:avLst>
              <a:gd name="adj1" fmla="val -13200005"/>
            </a:avLst>
          </a:prstGeom>
          <a:noFill/>
          <a:ln w="38100">
            <a:solidFill>
              <a:srgbClr val="FC0128"/>
            </a:solidFill>
            <a:round/>
            <a:headEnd/>
            <a:tailEnd type="triangle" w="med" len="med"/>
          </a:ln>
        </p:spPr>
      </p:cxnSp>
      <p:cxnSp>
        <p:nvCxnSpPr>
          <p:cNvPr id="41" name="AutoShape 18"/>
          <p:cNvCxnSpPr>
            <a:cxnSpLocks noChangeShapeType="1"/>
          </p:cNvCxnSpPr>
          <p:nvPr/>
        </p:nvCxnSpPr>
        <p:spPr bwMode="auto">
          <a:xfrm rot="5400000">
            <a:off x="6652022" y="4655741"/>
            <a:ext cx="183356" cy="2057400"/>
          </a:xfrm>
          <a:prstGeom prst="curvedConnector2">
            <a:avLst/>
          </a:prstGeom>
          <a:noFill/>
          <a:ln w="38100">
            <a:solidFill>
              <a:srgbClr val="063DE8"/>
            </a:solidFill>
            <a:round/>
            <a:headEnd/>
            <a:tailEnd type="triangle" w="med" len="med"/>
          </a:ln>
        </p:spPr>
      </p:cxnSp>
      <p:cxnSp>
        <p:nvCxnSpPr>
          <p:cNvPr id="42" name="AutoShape 19"/>
          <p:cNvCxnSpPr>
            <a:cxnSpLocks noChangeShapeType="1"/>
          </p:cNvCxnSpPr>
          <p:nvPr/>
        </p:nvCxnSpPr>
        <p:spPr bwMode="auto">
          <a:xfrm rot="16200000" flipV="1">
            <a:off x="6400800" y="4191000"/>
            <a:ext cx="1588" cy="609600"/>
          </a:xfrm>
          <a:prstGeom prst="curvedConnector3">
            <a:avLst>
              <a:gd name="adj1" fmla="val 14395466"/>
            </a:avLst>
          </a:prstGeom>
          <a:noFill/>
          <a:ln w="38100">
            <a:solidFill>
              <a:schemeClr val="tx1"/>
            </a:solidFill>
            <a:round/>
            <a:headEnd/>
            <a:tailEnd type="triangle" w="med" len="med"/>
          </a:ln>
        </p:spPr>
      </p:cxnSp>
      <p:cxnSp>
        <p:nvCxnSpPr>
          <p:cNvPr id="43" name="AutoShape 20"/>
          <p:cNvCxnSpPr>
            <a:cxnSpLocks noChangeShapeType="1"/>
          </p:cNvCxnSpPr>
          <p:nvPr/>
        </p:nvCxnSpPr>
        <p:spPr bwMode="auto">
          <a:xfrm rot="16200000" flipV="1">
            <a:off x="5410200" y="3810000"/>
            <a:ext cx="1588" cy="1371600"/>
          </a:xfrm>
          <a:prstGeom prst="curvedConnector3">
            <a:avLst>
              <a:gd name="adj1" fmla="val 14395466"/>
            </a:avLst>
          </a:prstGeom>
          <a:noFill/>
          <a:ln w="38100">
            <a:solidFill>
              <a:schemeClr val="tx1"/>
            </a:solidFill>
            <a:round/>
            <a:headEnd/>
            <a:tailEnd type="triangle" w="med" len="med"/>
          </a:ln>
        </p:spPr>
      </p:cxnSp>
      <p:grpSp>
        <p:nvGrpSpPr>
          <p:cNvPr id="44" name="Group 43"/>
          <p:cNvGrpSpPr/>
          <p:nvPr/>
        </p:nvGrpSpPr>
        <p:grpSpPr>
          <a:xfrm>
            <a:off x="1371600" y="3962400"/>
            <a:ext cx="6705600" cy="2362200"/>
            <a:chOff x="1371600" y="3886200"/>
            <a:chExt cx="6705600" cy="2362200"/>
          </a:xfrm>
        </p:grpSpPr>
        <p:sp>
          <p:nvSpPr>
            <p:cNvPr id="45" name="Text Box 21"/>
            <p:cNvSpPr txBox="1">
              <a:spLocks noChangeArrowheads="1"/>
            </p:cNvSpPr>
            <p:nvPr/>
          </p:nvSpPr>
          <p:spPr bwMode="auto">
            <a:xfrm>
              <a:off x="6477000" y="3886200"/>
              <a:ext cx="423862" cy="457200"/>
            </a:xfrm>
            <a:prstGeom prst="rect">
              <a:avLst/>
            </a:prstGeom>
            <a:noFill/>
            <a:ln w="12700">
              <a:noFill/>
              <a:miter lim="800000"/>
              <a:headEnd/>
              <a:tailEnd/>
            </a:ln>
          </p:spPr>
          <p:txBody>
            <a:bodyPr wrap="none">
              <a:spAutoFit/>
            </a:bodyPr>
            <a:lstStyle/>
            <a:p>
              <a:pPr eaLnBrk="0" hangingPunct="0">
                <a:spcBef>
                  <a:spcPct val="0"/>
                </a:spcBef>
              </a:pPr>
              <a:r>
                <a:rPr lang="en-US" i="0">
                  <a:latin typeface="Monotype Sorts" pitchFamily="2" charset="2"/>
                </a:rPr>
                <a:t>¶</a:t>
              </a:r>
            </a:p>
          </p:txBody>
        </p:sp>
        <p:grpSp>
          <p:nvGrpSpPr>
            <p:cNvPr id="46" name="Group 45"/>
            <p:cNvGrpSpPr/>
            <p:nvPr/>
          </p:nvGrpSpPr>
          <p:grpSpPr>
            <a:xfrm>
              <a:off x="1371600" y="4419600"/>
              <a:ext cx="6705600" cy="1828800"/>
              <a:chOff x="1371600" y="4419600"/>
              <a:chExt cx="6705600" cy="1828800"/>
            </a:xfrm>
          </p:grpSpPr>
          <p:grpSp>
            <p:nvGrpSpPr>
              <p:cNvPr id="47" name="Group 46"/>
              <p:cNvGrpSpPr/>
              <p:nvPr/>
            </p:nvGrpSpPr>
            <p:grpSpPr>
              <a:xfrm>
                <a:off x="1371600" y="4419600"/>
                <a:ext cx="6705600" cy="1828800"/>
                <a:chOff x="1371600" y="4419600"/>
                <a:chExt cx="6705600" cy="1828800"/>
              </a:xfrm>
            </p:grpSpPr>
            <p:grpSp>
              <p:nvGrpSpPr>
                <p:cNvPr id="50" name="Group 4"/>
                <p:cNvGrpSpPr>
                  <a:grpSpLocks/>
                </p:cNvGrpSpPr>
                <p:nvPr/>
              </p:nvGrpSpPr>
              <p:grpSpPr bwMode="auto">
                <a:xfrm>
                  <a:off x="5791200" y="4419600"/>
                  <a:ext cx="1219200" cy="1096963"/>
                  <a:chOff x="3792" y="2496"/>
                  <a:chExt cx="768" cy="691"/>
                </a:xfrm>
              </p:grpSpPr>
              <p:sp>
                <p:nvSpPr>
                  <p:cNvPr id="59" name="AutoShape 5"/>
                  <p:cNvSpPr>
                    <a:spLocks noChangeArrowheads="1"/>
                  </p:cNvSpPr>
                  <p:nvPr/>
                </p:nvSpPr>
                <p:spPr bwMode="auto">
                  <a:xfrm>
                    <a:off x="4176" y="2496"/>
                    <a:ext cx="384" cy="691"/>
                  </a:xfrm>
                  <a:prstGeom prst="roundRect">
                    <a:avLst>
                      <a:gd name="adj" fmla="val 16667"/>
                    </a:avLst>
                  </a:prstGeom>
                  <a:noFill/>
                  <a:ln w="38100">
                    <a:solidFill>
                      <a:srgbClr val="063DE8"/>
                    </a:solidFill>
                    <a:round/>
                    <a:headEnd/>
                    <a:tailEnd/>
                  </a:ln>
                </p:spPr>
                <p:txBody>
                  <a:bodyPr>
                    <a:spAutoFit/>
                  </a:bodyPr>
                  <a:lstStyle/>
                  <a:p>
                    <a:pPr algn="ctr" eaLnBrk="0" hangingPunct="0"/>
                    <a:r>
                      <a:rPr lang="en-US" i="0">
                        <a:latin typeface="Monotype Sorts" pitchFamily="2" charset="2"/>
                      </a:rPr>
                      <a:t>¨</a:t>
                    </a:r>
                  </a:p>
                  <a:p>
                    <a:pPr algn="ctr" eaLnBrk="0" hangingPunct="0"/>
                    <a:r>
                      <a:rPr lang="en-US" b="1" i="0">
                        <a:latin typeface="Arial" charset="0"/>
                      </a:rPr>
                      <a:t>Q</a:t>
                    </a:r>
                    <a:endParaRPr lang="en-US" i="0"/>
                  </a:p>
                </p:txBody>
              </p:sp>
              <p:sp>
                <p:nvSpPr>
                  <p:cNvPr id="60" name="AutoShape 6"/>
                  <p:cNvSpPr>
                    <a:spLocks noChangeArrowheads="1"/>
                  </p:cNvSpPr>
                  <p:nvPr/>
                </p:nvSpPr>
                <p:spPr bwMode="auto">
                  <a:xfrm>
                    <a:off x="3792" y="2496"/>
                    <a:ext cx="384" cy="691"/>
                  </a:xfrm>
                  <a:prstGeom prst="roundRect">
                    <a:avLst>
                      <a:gd name="adj" fmla="val 16667"/>
                    </a:avLst>
                  </a:prstGeom>
                  <a:noFill/>
                  <a:ln w="38100">
                    <a:solidFill>
                      <a:srgbClr val="063DE8"/>
                    </a:solidFill>
                    <a:round/>
                    <a:headEnd/>
                    <a:tailEnd/>
                  </a:ln>
                </p:spPr>
                <p:txBody>
                  <a:bodyPr>
                    <a:spAutoFit/>
                  </a:bodyPr>
                  <a:lstStyle/>
                  <a:p>
                    <a:pPr algn="ctr" eaLnBrk="0" hangingPunct="0"/>
                    <a:r>
                      <a:rPr lang="en-US" i="0">
                        <a:solidFill>
                          <a:srgbClr val="FC0128"/>
                        </a:solidFill>
                        <a:latin typeface="Monotype Sorts" pitchFamily="2" charset="2"/>
                      </a:rPr>
                      <a:t>©</a:t>
                    </a:r>
                    <a:endParaRPr lang="en-US" i="0">
                      <a:latin typeface="Monotype Sorts" pitchFamily="2" charset="2"/>
                    </a:endParaRPr>
                  </a:p>
                  <a:p>
                    <a:pPr algn="ctr" eaLnBrk="0" hangingPunct="0"/>
                    <a:r>
                      <a:rPr lang="en-US" b="1" i="0">
                        <a:solidFill>
                          <a:srgbClr val="FC0128"/>
                        </a:solidFill>
                        <a:latin typeface="Arial" charset="0"/>
                      </a:rPr>
                      <a:t>2</a:t>
                    </a:r>
                  </a:p>
                </p:txBody>
              </p:sp>
            </p:grpSp>
            <p:sp>
              <p:nvSpPr>
                <p:cNvPr id="51" name="AutoShape 7" descr="Dark downward diagonal"/>
                <p:cNvSpPr>
                  <a:spLocks noChangeArrowheads="1"/>
                </p:cNvSpPr>
                <p:nvPr/>
              </p:nvSpPr>
              <p:spPr bwMode="auto">
                <a:xfrm>
                  <a:off x="7467600" y="4419600"/>
                  <a:ext cx="609600" cy="1096963"/>
                </a:xfrm>
                <a:prstGeom prst="roundRect">
                  <a:avLst>
                    <a:gd name="adj" fmla="val 16667"/>
                  </a:avLst>
                </a:prstGeom>
                <a:pattFill prst="dkDnDiag">
                  <a:fgClr>
                    <a:srgbClr val="99CCFF"/>
                  </a:fgClr>
                  <a:bgClr>
                    <a:srgbClr val="FFFFFF"/>
                  </a:bgClr>
                </a:pattFill>
                <a:ln w="38100">
                  <a:solidFill>
                    <a:srgbClr val="063DE8"/>
                  </a:solidFill>
                  <a:round/>
                  <a:headEnd/>
                  <a:tailEnd/>
                </a:ln>
              </p:spPr>
              <p:txBody>
                <a:bodyPr>
                  <a:spAutoFit/>
                </a:bodyPr>
                <a:lstStyle/>
                <a:p>
                  <a:pPr algn="ctr" eaLnBrk="0" hangingPunct="0"/>
                  <a:r>
                    <a:rPr lang="en-US" i="0">
                      <a:solidFill>
                        <a:srgbClr val="FC0128"/>
                      </a:solidFill>
                      <a:latin typeface="Monotype Sorts" pitchFamily="2" charset="2"/>
                    </a:rPr>
                    <a:t>©</a:t>
                  </a:r>
                  <a:endParaRPr lang="en-US" i="0">
                    <a:latin typeface="Monotype Sorts" pitchFamily="2" charset="2"/>
                  </a:endParaRPr>
                </a:p>
                <a:p>
                  <a:pPr algn="ctr" eaLnBrk="0" hangingPunct="0"/>
                  <a:r>
                    <a:rPr lang="en-US" b="1" i="0">
                      <a:solidFill>
                        <a:srgbClr val="FC0128"/>
                      </a:solidFill>
                      <a:latin typeface="Arial" charset="0"/>
                    </a:rPr>
                    <a:t>9</a:t>
                  </a:r>
                </a:p>
              </p:txBody>
            </p:sp>
            <p:sp>
              <p:nvSpPr>
                <p:cNvPr id="52" name="AutoShape 9"/>
                <p:cNvSpPr>
                  <a:spLocks noChangeArrowheads="1"/>
                </p:cNvSpPr>
                <p:nvPr/>
              </p:nvSpPr>
              <p:spPr bwMode="auto">
                <a:xfrm>
                  <a:off x="1371600" y="4419600"/>
                  <a:ext cx="609600" cy="1096963"/>
                </a:xfrm>
                <a:prstGeom prst="roundRect">
                  <a:avLst>
                    <a:gd name="adj" fmla="val 16667"/>
                  </a:avLst>
                </a:prstGeom>
                <a:noFill/>
                <a:ln w="38100">
                  <a:solidFill>
                    <a:srgbClr val="063DE8"/>
                  </a:solidFill>
                  <a:round/>
                  <a:headEnd/>
                  <a:tailEnd/>
                </a:ln>
              </p:spPr>
              <p:txBody>
                <a:bodyPr>
                  <a:spAutoFit/>
                </a:bodyPr>
                <a:lstStyle/>
                <a:p>
                  <a:pPr algn="ctr" eaLnBrk="0" hangingPunct="0"/>
                  <a:r>
                    <a:rPr lang="en-US" i="0">
                      <a:latin typeface="Monotype Sorts" pitchFamily="2" charset="2"/>
                    </a:rPr>
                    <a:t>«</a:t>
                  </a:r>
                </a:p>
                <a:p>
                  <a:pPr algn="ctr" eaLnBrk="0" hangingPunct="0"/>
                  <a:r>
                    <a:rPr lang="en-US" b="1" i="0">
                      <a:latin typeface="Arial" charset="0"/>
                    </a:rPr>
                    <a:t>A</a:t>
                  </a:r>
                </a:p>
              </p:txBody>
            </p:sp>
            <p:sp>
              <p:nvSpPr>
                <p:cNvPr id="53" name="AutoShape 10"/>
                <p:cNvSpPr>
                  <a:spLocks noChangeArrowheads="1"/>
                </p:cNvSpPr>
                <p:nvPr/>
              </p:nvSpPr>
              <p:spPr bwMode="auto">
                <a:xfrm>
                  <a:off x="1981200" y="4419600"/>
                  <a:ext cx="609600" cy="1096963"/>
                </a:xfrm>
                <a:prstGeom prst="roundRect">
                  <a:avLst>
                    <a:gd name="adj" fmla="val 16667"/>
                  </a:avLst>
                </a:prstGeom>
                <a:noFill/>
                <a:ln w="38100">
                  <a:solidFill>
                    <a:srgbClr val="063DE8"/>
                  </a:solidFill>
                  <a:round/>
                  <a:headEnd/>
                  <a:tailEnd/>
                </a:ln>
              </p:spPr>
              <p:txBody>
                <a:bodyPr>
                  <a:spAutoFit/>
                </a:bodyPr>
                <a:lstStyle/>
                <a:p>
                  <a:pPr algn="ctr" eaLnBrk="0" hangingPunct="0"/>
                  <a:r>
                    <a:rPr lang="en-US" i="0">
                      <a:latin typeface="Monotype Sorts" pitchFamily="2" charset="2"/>
                    </a:rPr>
                    <a:t>«</a:t>
                  </a:r>
                </a:p>
                <a:p>
                  <a:pPr algn="ctr" eaLnBrk="0" hangingPunct="0"/>
                  <a:r>
                    <a:rPr lang="en-US" b="1" i="0">
                      <a:latin typeface="Arial" charset="0"/>
                    </a:rPr>
                    <a:t>K</a:t>
                  </a:r>
                </a:p>
              </p:txBody>
            </p:sp>
            <p:sp>
              <p:nvSpPr>
                <p:cNvPr id="54" name="AutoShape 11"/>
                <p:cNvSpPr>
                  <a:spLocks noChangeArrowheads="1"/>
                </p:cNvSpPr>
                <p:nvPr/>
              </p:nvSpPr>
              <p:spPr bwMode="auto">
                <a:xfrm>
                  <a:off x="2590800" y="4419600"/>
                  <a:ext cx="609600" cy="1096963"/>
                </a:xfrm>
                <a:prstGeom prst="roundRect">
                  <a:avLst>
                    <a:gd name="adj" fmla="val 16667"/>
                  </a:avLst>
                </a:prstGeom>
                <a:noFill/>
                <a:ln w="38100">
                  <a:solidFill>
                    <a:srgbClr val="063DE8"/>
                  </a:solidFill>
                  <a:round/>
                  <a:headEnd/>
                  <a:tailEnd/>
                </a:ln>
              </p:spPr>
              <p:txBody>
                <a:bodyPr>
                  <a:spAutoFit/>
                </a:bodyPr>
                <a:lstStyle/>
                <a:p>
                  <a:pPr algn="ctr" eaLnBrk="0" hangingPunct="0"/>
                  <a:r>
                    <a:rPr lang="en-US" i="0">
                      <a:latin typeface="Monotype Sorts" pitchFamily="2" charset="2"/>
                    </a:rPr>
                    <a:t>«</a:t>
                  </a:r>
                </a:p>
                <a:p>
                  <a:pPr algn="ctr" eaLnBrk="0" hangingPunct="0"/>
                  <a:r>
                    <a:rPr lang="en-US" b="1" i="0">
                      <a:latin typeface="Arial" charset="0"/>
                    </a:rPr>
                    <a:t>10</a:t>
                  </a:r>
                </a:p>
              </p:txBody>
            </p:sp>
            <p:sp>
              <p:nvSpPr>
                <p:cNvPr id="55" name="AutoShape 12"/>
                <p:cNvSpPr>
                  <a:spLocks noChangeArrowheads="1"/>
                </p:cNvSpPr>
                <p:nvPr/>
              </p:nvSpPr>
              <p:spPr bwMode="auto">
                <a:xfrm>
                  <a:off x="3810000" y="4419600"/>
                  <a:ext cx="609600" cy="1096963"/>
                </a:xfrm>
                <a:prstGeom prst="roundRect">
                  <a:avLst>
                    <a:gd name="adj" fmla="val 16667"/>
                  </a:avLst>
                </a:prstGeom>
                <a:noFill/>
                <a:ln w="38100">
                  <a:solidFill>
                    <a:srgbClr val="063DE8"/>
                  </a:solidFill>
                  <a:round/>
                  <a:headEnd/>
                  <a:tailEnd/>
                </a:ln>
              </p:spPr>
              <p:txBody>
                <a:bodyPr>
                  <a:spAutoFit/>
                </a:bodyPr>
                <a:lstStyle/>
                <a:p>
                  <a:pPr algn="ctr" eaLnBrk="0" hangingPunct="0"/>
                  <a:r>
                    <a:rPr lang="en-US" i="0">
                      <a:solidFill>
                        <a:srgbClr val="FC0128"/>
                      </a:solidFill>
                      <a:latin typeface="Monotype Sorts" pitchFamily="2" charset="2"/>
                    </a:rPr>
                    <a:t>ª</a:t>
                  </a:r>
                  <a:endParaRPr lang="en-US" i="0">
                    <a:latin typeface="Monotype Sorts" pitchFamily="2" charset="2"/>
                  </a:endParaRPr>
                </a:p>
                <a:p>
                  <a:pPr algn="ctr" eaLnBrk="0" hangingPunct="0"/>
                  <a:r>
                    <a:rPr lang="en-US" b="1" i="0">
                      <a:solidFill>
                        <a:srgbClr val="FC0128"/>
                      </a:solidFill>
                      <a:latin typeface="Arial" charset="0"/>
                    </a:rPr>
                    <a:t>J</a:t>
                  </a:r>
                  <a:endParaRPr lang="en-US" b="1" i="0">
                    <a:latin typeface="Arial" charset="0"/>
                  </a:endParaRPr>
                </a:p>
              </p:txBody>
            </p:sp>
            <p:sp>
              <p:nvSpPr>
                <p:cNvPr id="56" name="AutoShape 13"/>
                <p:cNvSpPr>
                  <a:spLocks noChangeArrowheads="1"/>
                </p:cNvSpPr>
                <p:nvPr/>
              </p:nvSpPr>
              <p:spPr bwMode="auto">
                <a:xfrm>
                  <a:off x="4419600" y="4419600"/>
                  <a:ext cx="609600" cy="1096963"/>
                </a:xfrm>
                <a:prstGeom prst="roundRect">
                  <a:avLst>
                    <a:gd name="adj" fmla="val 16667"/>
                  </a:avLst>
                </a:prstGeom>
                <a:noFill/>
                <a:ln w="38100">
                  <a:solidFill>
                    <a:srgbClr val="063DE8"/>
                  </a:solidFill>
                  <a:round/>
                  <a:headEnd/>
                  <a:tailEnd/>
                </a:ln>
              </p:spPr>
              <p:txBody>
                <a:bodyPr>
                  <a:spAutoFit/>
                </a:bodyPr>
                <a:lstStyle/>
                <a:p>
                  <a:pPr algn="ctr" eaLnBrk="0" hangingPunct="0"/>
                  <a:r>
                    <a:rPr lang="en-US" i="0">
                      <a:solidFill>
                        <a:srgbClr val="FC0128"/>
                      </a:solidFill>
                      <a:latin typeface="Monotype Sorts" pitchFamily="2" charset="2"/>
                    </a:rPr>
                    <a:t>ª</a:t>
                  </a:r>
                  <a:endParaRPr lang="en-US" i="0">
                    <a:latin typeface="Monotype Sorts" pitchFamily="2" charset="2"/>
                  </a:endParaRPr>
                </a:p>
                <a:p>
                  <a:pPr algn="ctr" eaLnBrk="0" hangingPunct="0"/>
                  <a:r>
                    <a:rPr lang="en-US" b="1" i="0">
                      <a:solidFill>
                        <a:srgbClr val="FC0128"/>
                      </a:solidFill>
                      <a:latin typeface="Arial" charset="0"/>
                    </a:rPr>
                    <a:t>2</a:t>
                  </a:r>
                  <a:endParaRPr lang="en-US" b="1" i="0">
                    <a:latin typeface="Arial" charset="0"/>
                  </a:endParaRPr>
                </a:p>
              </p:txBody>
            </p:sp>
            <p:sp>
              <p:nvSpPr>
                <p:cNvPr id="57" name="AutoShape 14"/>
                <p:cNvSpPr>
                  <a:spLocks noChangeArrowheads="1"/>
                </p:cNvSpPr>
                <p:nvPr/>
              </p:nvSpPr>
              <p:spPr bwMode="auto">
                <a:xfrm>
                  <a:off x="3200400" y="4419600"/>
                  <a:ext cx="609600" cy="1096963"/>
                </a:xfrm>
                <a:prstGeom prst="roundRect">
                  <a:avLst>
                    <a:gd name="adj" fmla="val 16667"/>
                  </a:avLst>
                </a:prstGeom>
                <a:noFill/>
                <a:ln w="38100">
                  <a:solidFill>
                    <a:srgbClr val="063DE8"/>
                  </a:solidFill>
                  <a:round/>
                  <a:headEnd/>
                  <a:tailEnd/>
                </a:ln>
              </p:spPr>
              <p:txBody>
                <a:bodyPr>
                  <a:spAutoFit/>
                </a:bodyPr>
                <a:lstStyle/>
                <a:p>
                  <a:pPr algn="ctr" eaLnBrk="0" hangingPunct="0"/>
                  <a:r>
                    <a:rPr lang="en-US" i="0" dirty="0">
                      <a:latin typeface="Monotype Sorts" pitchFamily="2" charset="2"/>
                    </a:rPr>
                    <a:t>«</a:t>
                  </a:r>
                </a:p>
                <a:p>
                  <a:pPr algn="ctr" eaLnBrk="0" hangingPunct="0"/>
                  <a:r>
                    <a:rPr lang="en-US" b="1" i="0" dirty="0">
                      <a:latin typeface="Arial" charset="0"/>
                    </a:rPr>
                    <a:t>2</a:t>
                  </a:r>
                </a:p>
              </p:txBody>
            </p:sp>
            <p:sp>
              <p:nvSpPr>
                <p:cNvPr id="58" name="AutoShape 17" descr="Light downward diagonal"/>
                <p:cNvSpPr>
                  <a:spLocks noChangeArrowheads="1"/>
                </p:cNvSpPr>
                <p:nvPr/>
              </p:nvSpPr>
              <p:spPr bwMode="auto">
                <a:xfrm>
                  <a:off x="5105400" y="5151438"/>
                  <a:ext cx="609600" cy="1096962"/>
                </a:xfrm>
                <a:prstGeom prst="roundRect">
                  <a:avLst>
                    <a:gd name="adj" fmla="val 16667"/>
                  </a:avLst>
                </a:prstGeom>
                <a:pattFill prst="ltDnDiag">
                  <a:fgClr>
                    <a:schemeClr val="accent1"/>
                  </a:fgClr>
                  <a:bgClr>
                    <a:schemeClr val="bg1"/>
                  </a:bgClr>
                </a:pattFill>
                <a:ln w="38100">
                  <a:solidFill>
                    <a:srgbClr val="063DE8"/>
                  </a:solidFill>
                  <a:round/>
                  <a:headEnd/>
                  <a:tailEnd/>
                </a:ln>
              </p:spPr>
              <p:txBody>
                <a:bodyPr>
                  <a:spAutoFit/>
                </a:bodyPr>
                <a:lstStyle/>
                <a:p>
                  <a:pPr algn="ctr" eaLnBrk="0" hangingPunct="0"/>
                  <a:r>
                    <a:rPr lang="en-US" i="0">
                      <a:solidFill>
                        <a:srgbClr val="FC0128"/>
                      </a:solidFill>
                      <a:latin typeface="Monotype Sorts" pitchFamily="2" charset="2"/>
                    </a:rPr>
                    <a:t>©</a:t>
                  </a:r>
                  <a:endParaRPr lang="en-US" i="0">
                    <a:latin typeface="Monotype Sorts" pitchFamily="2" charset="2"/>
                  </a:endParaRPr>
                </a:p>
                <a:p>
                  <a:pPr algn="ctr" eaLnBrk="0" hangingPunct="0"/>
                  <a:r>
                    <a:rPr lang="en-US" b="1" i="0">
                      <a:solidFill>
                        <a:srgbClr val="FC0128"/>
                      </a:solidFill>
                      <a:latin typeface="Arial" charset="0"/>
                    </a:rPr>
                    <a:t>9</a:t>
                  </a:r>
                </a:p>
              </p:txBody>
            </p:sp>
          </p:grpSp>
          <p:sp>
            <p:nvSpPr>
              <p:cNvPr id="48" name="Text Box 22"/>
              <p:cNvSpPr txBox="1">
                <a:spLocks noChangeArrowheads="1"/>
              </p:cNvSpPr>
              <p:nvPr/>
            </p:nvSpPr>
            <p:spPr bwMode="auto">
              <a:xfrm>
                <a:off x="5181600" y="4419600"/>
                <a:ext cx="423863" cy="457200"/>
              </a:xfrm>
              <a:prstGeom prst="rect">
                <a:avLst/>
              </a:prstGeom>
              <a:noFill/>
              <a:ln w="12700">
                <a:noFill/>
                <a:miter lim="800000"/>
                <a:headEnd/>
                <a:tailEnd/>
              </a:ln>
            </p:spPr>
            <p:txBody>
              <a:bodyPr wrap="none">
                <a:spAutoFit/>
              </a:bodyPr>
              <a:lstStyle/>
              <a:p>
                <a:pPr eaLnBrk="0" hangingPunct="0">
                  <a:spcBef>
                    <a:spcPct val="0"/>
                  </a:spcBef>
                </a:pPr>
                <a:r>
                  <a:rPr lang="en-US" i="0">
                    <a:solidFill>
                      <a:srgbClr val="FC0128"/>
                    </a:solidFill>
                    <a:latin typeface="Monotype Sorts" pitchFamily="2" charset="2"/>
                  </a:rPr>
                  <a:t>·</a:t>
                </a:r>
                <a:endParaRPr lang="en-US" i="0"/>
              </a:p>
            </p:txBody>
          </p:sp>
          <p:sp>
            <p:nvSpPr>
              <p:cNvPr id="49" name="Text Box 23"/>
              <p:cNvSpPr txBox="1">
                <a:spLocks noChangeArrowheads="1"/>
              </p:cNvSpPr>
              <p:nvPr/>
            </p:nvSpPr>
            <p:spPr bwMode="auto">
              <a:xfrm>
                <a:off x="5715000" y="5638800"/>
                <a:ext cx="423863" cy="457200"/>
              </a:xfrm>
              <a:prstGeom prst="rect">
                <a:avLst/>
              </a:prstGeom>
              <a:noFill/>
              <a:ln w="12700">
                <a:noFill/>
                <a:miter lim="800000"/>
                <a:headEnd/>
                <a:tailEnd/>
              </a:ln>
            </p:spPr>
            <p:txBody>
              <a:bodyPr wrap="none">
                <a:spAutoFit/>
              </a:bodyPr>
              <a:lstStyle/>
              <a:p>
                <a:pPr eaLnBrk="0" hangingPunct="0">
                  <a:spcBef>
                    <a:spcPct val="0"/>
                  </a:spcBef>
                </a:pPr>
                <a:r>
                  <a:rPr lang="en-US" i="0">
                    <a:solidFill>
                      <a:srgbClr val="063DE8"/>
                    </a:solidFill>
                    <a:latin typeface="Monotype Sorts" pitchFamily="2" charset="2"/>
                  </a:rPr>
                  <a:t>¸</a:t>
                </a:r>
                <a:endParaRPr lang="en-US" i="0"/>
              </a:p>
            </p:txBody>
          </p:sp>
        </p:grpSp>
      </p:grpSp>
      <p:sp>
        <p:nvSpPr>
          <p:cNvPr id="4" name="Date Placeholder 3"/>
          <p:cNvSpPr>
            <a:spLocks noGrp="1"/>
          </p:cNvSpPr>
          <p:nvPr>
            <p:ph type="dt" sz="half" idx="2"/>
          </p:nvPr>
        </p:nvSpPr>
        <p:spPr/>
        <p:txBody>
          <a:bodyPr/>
          <a:lstStyle/>
          <a:p>
            <a:r>
              <a:rPr lang="vi-VN" smtClean="0"/>
              <a:t>24-Mar-11</a:t>
            </a:r>
            <a:endParaRPr lang="en-US"/>
          </a:p>
        </p:txBody>
      </p:sp>
      <p:sp>
        <p:nvSpPr>
          <p:cNvPr id="5" name="Footer Placeholder 4"/>
          <p:cNvSpPr>
            <a:spLocks noGrp="1"/>
          </p:cNvSpPr>
          <p:nvPr>
            <p:ph type="ftr" sz="quarter" idx="3"/>
          </p:nvPr>
        </p:nvSpPr>
        <p:spPr/>
        <p:txBody>
          <a:bodyPr/>
          <a:lstStyle/>
          <a:p>
            <a:r>
              <a:rPr lang="en-US" smtClean="0"/>
              <a:t>©TS. Hà Chí Trung, Khoa CNTT -  HVKTQS</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32</a:t>
            </a:fld>
            <a:endParaRPr lang="en-US" dirty="0"/>
          </a:p>
        </p:txBody>
      </p:sp>
    </p:spTree>
    <p:extLst>
      <p:ext uri="{BB962C8B-B14F-4D97-AF65-F5344CB8AC3E}">
        <p14:creationId xmlns:p14="http://schemas.microsoft.com/office/powerpoint/2010/main" val="27306292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5.2.2. </a:t>
            </a:r>
            <a:r>
              <a:rPr lang="vi-VN" dirty="0"/>
              <a:t>Sắp xếp chèn </a:t>
            </a:r>
          </a:p>
        </p:txBody>
      </p:sp>
      <p:sp>
        <p:nvSpPr>
          <p:cNvPr id="3" name="Content Placeholder 2"/>
          <p:cNvSpPr>
            <a:spLocks noGrp="1"/>
          </p:cNvSpPr>
          <p:nvPr>
            <p:ph sz="quarter" idx="1"/>
          </p:nvPr>
        </p:nvSpPr>
        <p:spPr/>
        <p:txBody>
          <a:bodyPr>
            <a:normAutofit lnSpcReduction="10000"/>
          </a:bodyPr>
          <a:lstStyle/>
          <a:p>
            <a:r>
              <a:rPr lang="vi-VN" b="1" dirty="0">
                <a:solidFill>
                  <a:srgbClr val="C00000"/>
                </a:solidFill>
                <a:effectLst>
                  <a:outerShdw blurRad="38100" dist="38100" dir="2700000" algn="tl">
                    <a:srgbClr val="000000">
                      <a:alpha val="43137"/>
                    </a:srgbClr>
                  </a:outerShdw>
                </a:effectLst>
              </a:rPr>
              <a:t>Sắp xếp chèn </a:t>
            </a:r>
            <a:r>
              <a:rPr lang="vi-VN" dirty="0" smtClean="0"/>
              <a:t>là </a:t>
            </a:r>
            <a:r>
              <a:rPr lang="vi-VN" dirty="0"/>
              <a:t>phương pháp sắp hiệu quả nếu có ít phần tử cần sắp.</a:t>
            </a:r>
          </a:p>
          <a:p>
            <a:r>
              <a:rPr lang="vi-VN" dirty="0"/>
              <a:t>Mã lệnh cho phương pháp khá đơn giản.</a:t>
            </a:r>
          </a:p>
          <a:p>
            <a:r>
              <a:rPr lang="vi-VN" dirty="0"/>
              <a:t>Cách thức làm việc của Sắp xếp chèn.</a:t>
            </a:r>
          </a:p>
          <a:p>
            <a:pPr lvl="1"/>
            <a:r>
              <a:rPr lang="vi-VN" dirty="0" smtClean="0"/>
              <a:t>Sử </a:t>
            </a:r>
            <a:r>
              <a:rPr lang="vi-VN" dirty="0"/>
              <a:t>dụng biến để chia tập thành 2 vùng: vùng đẵ sắp và vùng chưa sắp.</a:t>
            </a:r>
          </a:p>
          <a:p>
            <a:pPr lvl="1"/>
            <a:r>
              <a:rPr lang="vi-VN" dirty="0" smtClean="0"/>
              <a:t>Vùng </a:t>
            </a:r>
            <a:r>
              <a:rPr lang="vi-VN" dirty="0"/>
              <a:t>đã sắp bắt đầu từ phần tử đầu tiên của dãy.</a:t>
            </a:r>
          </a:p>
          <a:p>
            <a:pPr lvl="1"/>
            <a:r>
              <a:rPr lang="vi-VN" dirty="0" smtClean="0"/>
              <a:t>Lấy </a:t>
            </a:r>
            <a:r>
              <a:rPr lang="vi-VN" dirty="0"/>
              <a:t>phần tử đầu tiên của vùng chưa sắp và chèn vào vùng đã sắp.</a:t>
            </a:r>
          </a:p>
          <a:p>
            <a:pPr lvl="1"/>
            <a:r>
              <a:rPr lang="vi-VN" dirty="0" smtClean="0"/>
              <a:t>Như </a:t>
            </a:r>
            <a:r>
              <a:rPr lang="vi-VN" dirty="0"/>
              <a:t>vậy, vùng đã sắp sẽ có thêm một phần tử.</a:t>
            </a:r>
          </a:p>
          <a:p>
            <a:pPr lvl="1"/>
            <a:r>
              <a:rPr lang="vi-VN" dirty="0" smtClean="0"/>
              <a:t>Thực </a:t>
            </a:r>
            <a:r>
              <a:rPr lang="vi-VN" dirty="0"/>
              <a:t>hiện tương tư cho đến khi vùng chưa sắp không còn phần tử nào.</a:t>
            </a:r>
          </a:p>
          <a:p>
            <a:endParaRPr lang="vi-VN" dirty="0"/>
          </a:p>
        </p:txBody>
      </p:sp>
      <p:sp>
        <p:nvSpPr>
          <p:cNvPr id="4" name="Date Placeholder 3"/>
          <p:cNvSpPr>
            <a:spLocks noGrp="1"/>
          </p:cNvSpPr>
          <p:nvPr>
            <p:ph type="dt" sz="half" idx="2"/>
          </p:nvPr>
        </p:nvSpPr>
        <p:spPr/>
        <p:txBody>
          <a:bodyPr/>
          <a:lstStyle/>
          <a:p>
            <a:r>
              <a:rPr lang="vi-VN" smtClean="0"/>
              <a:t>24-Mar-11</a:t>
            </a:r>
            <a:endParaRPr lang="en-US"/>
          </a:p>
        </p:txBody>
      </p:sp>
      <p:sp>
        <p:nvSpPr>
          <p:cNvPr id="5" name="Footer Placeholder 4"/>
          <p:cNvSpPr>
            <a:spLocks noGrp="1"/>
          </p:cNvSpPr>
          <p:nvPr>
            <p:ph type="ftr" sz="quarter" idx="3"/>
          </p:nvPr>
        </p:nvSpPr>
        <p:spPr/>
        <p:txBody>
          <a:bodyPr/>
          <a:lstStyle/>
          <a:p>
            <a:r>
              <a:rPr lang="en-US" smtClean="0"/>
              <a:t>©TS. Hà Chí Trung, Khoa CNTT -  HVKTQS</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33</a:t>
            </a:fld>
            <a:endParaRPr lang="en-US" dirty="0"/>
          </a:p>
        </p:txBody>
      </p:sp>
    </p:spTree>
    <p:extLst>
      <p:ext uri="{BB962C8B-B14F-4D97-AF65-F5344CB8AC3E}">
        <p14:creationId xmlns:p14="http://schemas.microsoft.com/office/powerpoint/2010/main" val="41102292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5.2.2. </a:t>
            </a:r>
            <a:r>
              <a:rPr lang="vi-VN" dirty="0"/>
              <a:t>Sắp xếp chèn </a:t>
            </a:r>
          </a:p>
        </p:txBody>
      </p:sp>
      <p:sp>
        <p:nvSpPr>
          <p:cNvPr id="3" name="Date Placeholder 2"/>
          <p:cNvSpPr>
            <a:spLocks noGrp="1"/>
          </p:cNvSpPr>
          <p:nvPr>
            <p:ph type="dt" sz="half" idx="10"/>
          </p:nvPr>
        </p:nvSpPr>
        <p:spPr/>
        <p:txBody>
          <a:bodyPr/>
          <a:lstStyle/>
          <a:p>
            <a:r>
              <a:rPr lang="vi-VN" smtClean="0"/>
              <a:t>24-Mar-11</a:t>
            </a:r>
            <a:endParaRPr lang="en-US"/>
          </a:p>
        </p:txBody>
      </p:sp>
      <p:sp>
        <p:nvSpPr>
          <p:cNvPr id="4" name="Footer Placeholder 3"/>
          <p:cNvSpPr>
            <a:spLocks noGrp="1"/>
          </p:cNvSpPr>
          <p:nvPr>
            <p:ph type="ftr" sz="quarter" idx="11"/>
          </p:nvPr>
        </p:nvSpPr>
        <p:spPr/>
        <p:txBody>
          <a:bodyPr/>
          <a:lstStyle/>
          <a:p>
            <a:r>
              <a:rPr lang="en-US" smtClean="0"/>
              <a:t>©TS. Hà Chí Trung, Khoa CNTT -  HVKTQS</a:t>
            </a:r>
            <a:endParaRPr lang="en-US"/>
          </a:p>
        </p:txBody>
      </p:sp>
      <p:sp>
        <p:nvSpPr>
          <p:cNvPr id="24" name="Oval 3"/>
          <p:cNvSpPr>
            <a:spLocks noChangeArrowheads="1"/>
          </p:cNvSpPr>
          <p:nvPr/>
        </p:nvSpPr>
        <p:spPr bwMode="auto">
          <a:xfrm>
            <a:off x="170815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2</a:t>
            </a:r>
          </a:p>
        </p:txBody>
      </p:sp>
      <p:sp>
        <p:nvSpPr>
          <p:cNvPr id="25" name="Oval 4"/>
          <p:cNvSpPr>
            <a:spLocks noChangeArrowheads="1"/>
          </p:cNvSpPr>
          <p:nvPr/>
        </p:nvSpPr>
        <p:spPr bwMode="auto">
          <a:xfrm>
            <a:off x="273208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8</a:t>
            </a:r>
          </a:p>
        </p:txBody>
      </p:sp>
      <p:sp>
        <p:nvSpPr>
          <p:cNvPr id="26" name="Oval 5"/>
          <p:cNvSpPr>
            <a:spLocks noChangeArrowheads="1"/>
          </p:cNvSpPr>
          <p:nvPr/>
        </p:nvSpPr>
        <p:spPr bwMode="auto">
          <a:xfrm>
            <a:off x="375443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5</a:t>
            </a:r>
          </a:p>
        </p:txBody>
      </p:sp>
      <p:sp>
        <p:nvSpPr>
          <p:cNvPr id="27" name="Oval 6"/>
          <p:cNvSpPr>
            <a:spLocks noChangeArrowheads="1"/>
          </p:cNvSpPr>
          <p:nvPr/>
        </p:nvSpPr>
        <p:spPr bwMode="auto">
          <a:xfrm>
            <a:off x="477837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a:t>
            </a:r>
          </a:p>
        </p:txBody>
      </p:sp>
      <p:sp>
        <p:nvSpPr>
          <p:cNvPr id="28" name="Oval 7"/>
          <p:cNvSpPr>
            <a:spLocks noChangeArrowheads="1"/>
          </p:cNvSpPr>
          <p:nvPr/>
        </p:nvSpPr>
        <p:spPr bwMode="auto">
          <a:xfrm>
            <a:off x="580072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6</a:t>
            </a:r>
          </a:p>
        </p:txBody>
      </p:sp>
      <p:sp>
        <p:nvSpPr>
          <p:cNvPr id="29" name="Oval 8"/>
          <p:cNvSpPr>
            <a:spLocks noChangeArrowheads="1"/>
          </p:cNvSpPr>
          <p:nvPr/>
        </p:nvSpPr>
        <p:spPr bwMode="auto">
          <a:xfrm>
            <a:off x="6824663"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4</a:t>
            </a:r>
          </a:p>
        </p:txBody>
      </p:sp>
      <p:sp>
        <p:nvSpPr>
          <p:cNvPr id="30" name="Oval 9"/>
          <p:cNvSpPr>
            <a:spLocks noChangeArrowheads="1"/>
          </p:cNvSpPr>
          <p:nvPr/>
        </p:nvSpPr>
        <p:spPr bwMode="auto">
          <a:xfrm>
            <a:off x="784860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15</a:t>
            </a:r>
          </a:p>
        </p:txBody>
      </p:sp>
      <p:sp>
        <p:nvSpPr>
          <p:cNvPr id="31" name="Oval 10"/>
          <p:cNvSpPr>
            <a:spLocks noChangeArrowheads="1"/>
          </p:cNvSpPr>
          <p:nvPr/>
        </p:nvSpPr>
        <p:spPr bwMode="auto">
          <a:xfrm>
            <a:off x="68580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12</a:t>
            </a:r>
          </a:p>
        </p:txBody>
      </p:sp>
      <p:grpSp>
        <p:nvGrpSpPr>
          <p:cNvPr id="32" name="Group 11"/>
          <p:cNvGrpSpPr>
            <a:grpSpLocks/>
          </p:cNvGrpSpPr>
          <p:nvPr/>
        </p:nvGrpSpPr>
        <p:grpSpPr bwMode="auto">
          <a:xfrm>
            <a:off x="685800" y="2287588"/>
            <a:ext cx="7893050" cy="649287"/>
            <a:chOff x="644" y="1153"/>
            <a:chExt cx="4972" cy="409"/>
          </a:xfrm>
        </p:grpSpPr>
        <p:sp>
          <p:nvSpPr>
            <p:cNvPr id="33" name="Oval 12"/>
            <p:cNvSpPr>
              <a:spLocks noChangeArrowheads="1"/>
            </p:cNvSpPr>
            <p:nvPr/>
          </p:nvSpPr>
          <p:spPr bwMode="auto">
            <a:xfrm>
              <a:off x="1288"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2</a:t>
              </a:r>
            </a:p>
          </p:txBody>
        </p:sp>
        <p:sp>
          <p:nvSpPr>
            <p:cNvPr id="34" name="Oval 13"/>
            <p:cNvSpPr>
              <a:spLocks noChangeArrowheads="1"/>
            </p:cNvSpPr>
            <p:nvPr/>
          </p:nvSpPr>
          <p:spPr bwMode="auto">
            <a:xfrm>
              <a:off x="1933"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3</a:t>
              </a:r>
            </a:p>
          </p:txBody>
        </p:sp>
        <p:sp>
          <p:nvSpPr>
            <p:cNvPr id="35" name="Oval 14"/>
            <p:cNvSpPr>
              <a:spLocks noChangeArrowheads="1"/>
            </p:cNvSpPr>
            <p:nvPr/>
          </p:nvSpPr>
          <p:spPr bwMode="auto">
            <a:xfrm>
              <a:off x="2577"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4</a:t>
              </a:r>
            </a:p>
          </p:txBody>
        </p:sp>
        <p:sp>
          <p:nvSpPr>
            <p:cNvPr id="36" name="Oval 15"/>
            <p:cNvSpPr>
              <a:spLocks noChangeArrowheads="1"/>
            </p:cNvSpPr>
            <p:nvPr/>
          </p:nvSpPr>
          <p:spPr bwMode="auto">
            <a:xfrm>
              <a:off x="3222"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5</a:t>
              </a:r>
            </a:p>
          </p:txBody>
        </p:sp>
        <p:sp>
          <p:nvSpPr>
            <p:cNvPr id="37" name="Oval 16"/>
            <p:cNvSpPr>
              <a:spLocks noChangeArrowheads="1"/>
            </p:cNvSpPr>
            <p:nvPr/>
          </p:nvSpPr>
          <p:spPr bwMode="auto">
            <a:xfrm>
              <a:off x="3866"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6</a:t>
              </a:r>
            </a:p>
          </p:txBody>
        </p:sp>
        <p:sp>
          <p:nvSpPr>
            <p:cNvPr id="38" name="Oval 17"/>
            <p:cNvSpPr>
              <a:spLocks noChangeArrowheads="1"/>
            </p:cNvSpPr>
            <p:nvPr/>
          </p:nvSpPr>
          <p:spPr bwMode="auto">
            <a:xfrm>
              <a:off x="4511"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7</a:t>
              </a:r>
            </a:p>
          </p:txBody>
        </p:sp>
        <p:sp>
          <p:nvSpPr>
            <p:cNvPr id="39" name="Oval 18"/>
            <p:cNvSpPr>
              <a:spLocks noChangeArrowheads="1"/>
            </p:cNvSpPr>
            <p:nvPr/>
          </p:nvSpPr>
          <p:spPr bwMode="auto">
            <a:xfrm>
              <a:off x="5156"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8</a:t>
              </a:r>
            </a:p>
          </p:txBody>
        </p:sp>
        <p:sp>
          <p:nvSpPr>
            <p:cNvPr id="40" name="Oval 19"/>
            <p:cNvSpPr>
              <a:spLocks noChangeArrowheads="1"/>
            </p:cNvSpPr>
            <p:nvPr/>
          </p:nvSpPr>
          <p:spPr bwMode="auto">
            <a:xfrm>
              <a:off x="644"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a:t>
              </a:r>
            </a:p>
          </p:txBody>
        </p:sp>
      </p:grpSp>
      <p:sp>
        <p:nvSpPr>
          <p:cNvPr id="7" name="Slide Number Placeholder 6"/>
          <p:cNvSpPr>
            <a:spLocks noGrp="1"/>
          </p:cNvSpPr>
          <p:nvPr>
            <p:ph type="sldNum" sz="quarter" idx="12"/>
          </p:nvPr>
        </p:nvSpPr>
        <p:spPr/>
        <p:txBody>
          <a:bodyPr/>
          <a:lstStyle/>
          <a:p>
            <a:fld id="{B6F15528-21DE-4FAA-801E-634DDDAF4B2B}" type="slidenum">
              <a:rPr lang="en-US" smtClean="0"/>
              <a:pPr/>
              <a:t>34</a:t>
            </a:fld>
            <a:endParaRPr lang="en-US" dirty="0"/>
          </a:p>
        </p:txBody>
      </p:sp>
    </p:spTree>
    <p:extLst>
      <p:ext uri="{BB962C8B-B14F-4D97-AF65-F5344CB8AC3E}">
        <p14:creationId xmlns:p14="http://schemas.microsoft.com/office/powerpoint/2010/main" val="1439775518"/>
      </p:ext>
    </p:extLst>
  </p:cSld>
  <p:clrMapOvr>
    <a:masterClrMapping/>
  </p:clrMapOvr>
  <p:transition>
    <p:dissolv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Oval 2"/>
          <p:cNvSpPr>
            <a:spLocks noChangeArrowheads="1"/>
          </p:cNvSpPr>
          <p:nvPr/>
        </p:nvSpPr>
        <p:spPr bwMode="auto">
          <a:xfrm>
            <a:off x="170815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2</a:t>
            </a:r>
          </a:p>
        </p:txBody>
      </p:sp>
      <p:sp>
        <p:nvSpPr>
          <p:cNvPr id="700419" name="Oval 3"/>
          <p:cNvSpPr>
            <a:spLocks noChangeArrowheads="1"/>
          </p:cNvSpPr>
          <p:nvPr/>
        </p:nvSpPr>
        <p:spPr bwMode="auto">
          <a:xfrm>
            <a:off x="273208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8</a:t>
            </a:r>
          </a:p>
        </p:txBody>
      </p:sp>
      <p:sp>
        <p:nvSpPr>
          <p:cNvPr id="700420" name="Oval 4"/>
          <p:cNvSpPr>
            <a:spLocks noChangeArrowheads="1"/>
          </p:cNvSpPr>
          <p:nvPr/>
        </p:nvSpPr>
        <p:spPr bwMode="auto">
          <a:xfrm>
            <a:off x="375443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5</a:t>
            </a:r>
          </a:p>
        </p:txBody>
      </p:sp>
      <p:sp>
        <p:nvSpPr>
          <p:cNvPr id="700421" name="Oval 5"/>
          <p:cNvSpPr>
            <a:spLocks noChangeArrowheads="1"/>
          </p:cNvSpPr>
          <p:nvPr/>
        </p:nvSpPr>
        <p:spPr bwMode="auto">
          <a:xfrm>
            <a:off x="477837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a:t>
            </a:r>
          </a:p>
        </p:txBody>
      </p:sp>
      <p:sp>
        <p:nvSpPr>
          <p:cNvPr id="700422" name="Oval 6"/>
          <p:cNvSpPr>
            <a:spLocks noChangeArrowheads="1"/>
          </p:cNvSpPr>
          <p:nvPr/>
        </p:nvSpPr>
        <p:spPr bwMode="auto">
          <a:xfrm>
            <a:off x="580072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6</a:t>
            </a:r>
          </a:p>
        </p:txBody>
      </p:sp>
      <p:sp>
        <p:nvSpPr>
          <p:cNvPr id="700423" name="Oval 7"/>
          <p:cNvSpPr>
            <a:spLocks noChangeArrowheads="1"/>
          </p:cNvSpPr>
          <p:nvPr/>
        </p:nvSpPr>
        <p:spPr bwMode="auto">
          <a:xfrm>
            <a:off x="6824663"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4</a:t>
            </a:r>
          </a:p>
        </p:txBody>
      </p:sp>
      <p:sp>
        <p:nvSpPr>
          <p:cNvPr id="700424" name="Oval 8"/>
          <p:cNvSpPr>
            <a:spLocks noChangeArrowheads="1"/>
          </p:cNvSpPr>
          <p:nvPr/>
        </p:nvSpPr>
        <p:spPr bwMode="auto">
          <a:xfrm>
            <a:off x="784860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15</a:t>
            </a:r>
          </a:p>
        </p:txBody>
      </p:sp>
      <p:sp>
        <p:nvSpPr>
          <p:cNvPr id="700425" name="Oval 9"/>
          <p:cNvSpPr>
            <a:spLocks noChangeArrowheads="1"/>
          </p:cNvSpPr>
          <p:nvPr/>
        </p:nvSpPr>
        <p:spPr bwMode="auto">
          <a:xfrm>
            <a:off x="685800"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12</a:t>
            </a:r>
          </a:p>
        </p:txBody>
      </p:sp>
      <p:sp>
        <p:nvSpPr>
          <p:cNvPr id="700426" name="AutoShape 10"/>
          <p:cNvSpPr>
            <a:spLocks noChangeArrowheads="1"/>
          </p:cNvSpPr>
          <p:nvPr/>
        </p:nvSpPr>
        <p:spPr bwMode="auto">
          <a:xfrm>
            <a:off x="1600200" y="3571875"/>
            <a:ext cx="914400" cy="908149"/>
          </a:xfrm>
          <a:prstGeom prst="upArrowCallout">
            <a:avLst>
              <a:gd name="adj1" fmla="val 27746"/>
              <a:gd name="adj2" fmla="val 25819"/>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i="0">
                <a:latin typeface="Calibri" pitchFamily="34" charset="0"/>
                <a:cs typeface="Calibri" pitchFamily="34" charset="0"/>
              </a:rPr>
              <a:t>i</a:t>
            </a:r>
          </a:p>
        </p:txBody>
      </p:sp>
      <p:sp>
        <p:nvSpPr>
          <p:cNvPr id="700427" name="Text Box 11"/>
          <p:cNvSpPr txBox="1">
            <a:spLocks noChangeArrowheads="1"/>
          </p:cNvSpPr>
          <p:nvPr/>
        </p:nvSpPr>
        <p:spPr bwMode="auto">
          <a:xfrm>
            <a:off x="3251200" y="5029200"/>
            <a:ext cx="685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i="0" dirty="0" smtClean="0">
                <a:latin typeface="Calibri" pitchFamily="34" charset="0"/>
                <a:cs typeface="Calibri" pitchFamily="34" charset="0"/>
              </a:rPr>
              <a:t>X=</a:t>
            </a:r>
            <a:endParaRPr lang="en-US" sz="2400" i="0" dirty="0">
              <a:latin typeface="Calibri" pitchFamily="34" charset="0"/>
              <a:cs typeface="Calibri" pitchFamily="34" charset="0"/>
            </a:endParaRPr>
          </a:p>
        </p:txBody>
      </p:sp>
      <p:grpSp>
        <p:nvGrpSpPr>
          <p:cNvPr id="700428" name="Group 12"/>
          <p:cNvGrpSpPr>
            <a:grpSpLocks/>
          </p:cNvGrpSpPr>
          <p:nvPr/>
        </p:nvGrpSpPr>
        <p:grpSpPr bwMode="auto">
          <a:xfrm>
            <a:off x="685800" y="2287588"/>
            <a:ext cx="7893050" cy="649287"/>
            <a:chOff x="644" y="1153"/>
            <a:chExt cx="4972" cy="409"/>
          </a:xfrm>
        </p:grpSpPr>
        <p:sp>
          <p:nvSpPr>
            <p:cNvPr id="700429" name="Oval 13"/>
            <p:cNvSpPr>
              <a:spLocks noChangeArrowheads="1"/>
            </p:cNvSpPr>
            <p:nvPr/>
          </p:nvSpPr>
          <p:spPr bwMode="auto">
            <a:xfrm>
              <a:off x="1288"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2</a:t>
              </a:r>
            </a:p>
          </p:txBody>
        </p:sp>
        <p:sp>
          <p:nvSpPr>
            <p:cNvPr id="700430" name="Oval 14"/>
            <p:cNvSpPr>
              <a:spLocks noChangeArrowheads="1"/>
            </p:cNvSpPr>
            <p:nvPr/>
          </p:nvSpPr>
          <p:spPr bwMode="auto">
            <a:xfrm>
              <a:off x="1933"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3</a:t>
              </a:r>
            </a:p>
          </p:txBody>
        </p:sp>
        <p:sp>
          <p:nvSpPr>
            <p:cNvPr id="700431" name="Oval 15"/>
            <p:cNvSpPr>
              <a:spLocks noChangeArrowheads="1"/>
            </p:cNvSpPr>
            <p:nvPr/>
          </p:nvSpPr>
          <p:spPr bwMode="auto">
            <a:xfrm>
              <a:off x="2577"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4</a:t>
              </a:r>
            </a:p>
          </p:txBody>
        </p:sp>
        <p:sp>
          <p:nvSpPr>
            <p:cNvPr id="700432" name="Oval 16"/>
            <p:cNvSpPr>
              <a:spLocks noChangeArrowheads="1"/>
            </p:cNvSpPr>
            <p:nvPr/>
          </p:nvSpPr>
          <p:spPr bwMode="auto">
            <a:xfrm>
              <a:off x="3222"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5</a:t>
              </a:r>
            </a:p>
          </p:txBody>
        </p:sp>
        <p:sp>
          <p:nvSpPr>
            <p:cNvPr id="700433" name="Oval 17"/>
            <p:cNvSpPr>
              <a:spLocks noChangeArrowheads="1"/>
            </p:cNvSpPr>
            <p:nvPr/>
          </p:nvSpPr>
          <p:spPr bwMode="auto">
            <a:xfrm>
              <a:off x="3866"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6</a:t>
              </a:r>
            </a:p>
          </p:txBody>
        </p:sp>
        <p:sp>
          <p:nvSpPr>
            <p:cNvPr id="700434" name="Oval 18"/>
            <p:cNvSpPr>
              <a:spLocks noChangeArrowheads="1"/>
            </p:cNvSpPr>
            <p:nvPr/>
          </p:nvSpPr>
          <p:spPr bwMode="auto">
            <a:xfrm>
              <a:off x="4511"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7</a:t>
              </a:r>
            </a:p>
          </p:txBody>
        </p:sp>
        <p:sp>
          <p:nvSpPr>
            <p:cNvPr id="700435" name="Oval 19"/>
            <p:cNvSpPr>
              <a:spLocks noChangeArrowheads="1"/>
            </p:cNvSpPr>
            <p:nvPr/>
          </p:nvSpPr>
          <p:spPr bwMode="auto">
            <a:xfrm>
              <a:off x="5156"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8</a:t>
              </a:r>
            </a:p>
          </p:txBody>
        </p:sp>
        <p:sp>
          <p:nvSpPr>
            <p:cNvPr id="700436" name="Oval 20"/>
            <p:cNvSpPr>
              <a:spLocks noChangeArrowheads="1"/>
            </p:cNvSpPr>
            <p:nvPr/>
          </p:nvSpPr>
          <p:spPr bwMode="auto">
            <a:xfrm>
              <a:off x="644"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a:t>
              </a:r>
            </a:p>
          </p:txBody>
        </p:sp>
      </p:grpSp>
      <p:sp>
        <p:nvSpPr>
          <p:cNvPr id="700437" name="AutoShape 21"/>
          <p:cNvSpPr>
            <a:spLocks noChangeArrowheads="1"/>
          </p:cNvSpPr>
          <p:nvPr/>
        </p:nvSpPr>
        <p:spPr bwMode="auto">
          <a:xfrm>
            <a:off x="1492250" y="2039938"/>
            <a:ext cx="1143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i="0">
                <a:solidFill>
                  <a:srgbClr val="0000FF"/>
                </a:solidFill>
                <a:latin typeface="Calibri" pitchFamily="34" charset="0"/>
                <a:cs typeface="Calibri" pitchFamily="34" charset="0"/>
              </a:rPr>
              <a:t>pos</a:t>
            </a:r>
          </a:p>
        </p:txBody>
      </p:sp>
      <p:sp>
        <p:nvSpPr>
          <p:cNvPr id="700438" name="Oval 22"/>
          <p:cNvSpPr>
            <a:spLocks noChangeArrowheads="1"/>
          </p:cNvSpPr>
          <p:nvPr/>
        </p:nvSpPr>
        <p:spPr bwMode="auto">
          <a:xfrm>
            <a:off x="685800" y="2881313"/>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2</a:t>
            </a:r>
          </a:p>
        </p:txBody>
      </p:sp>
      <p:sp>
        <p:nvSpPr>
          <p:cNvPr id="700440" name="Text Box 24"/>
          <p:cNvSpPr txBox="1">
            <a:spLocks noChangeArrowheads="1"/>
          </p:cNvSpPr>
          <p:nvPr/>
        </p:nvSpPr>
        <p:spPr bwMode="auto">
          <a:xfrm>
            <a:off x="1560513" y="1355725"/>
            <a:ext cx="4284662" cy="46166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solidFill>
                  <a:srgbClr val="FFFF00"/>
                </a:solidFill>
                <a:latin typeface="Calibri" pitchFamily="34" charset="0"/>
                <a:cs typeface="Calibri" pitchFamily="34" charset="0"/>
              </a:rPr>
              <a:t>Chèn a[1] vào (a[0], a[1])</a:t>
            </a:r>
          </a:p>
        </p:txBody>
      </p:sp>
      <p:sp>
        <p:nvSpPr>
          <p:cNvPr id="2" name="Title 1"/>
          <p:cNvSpPr>
            <a:spLocks noGrp="1"/>
          </p:cNvSpPr>
          <p:nvPr>
            <p:ph type="title"/>
          </p:nvPr>
        </p:nvSpPr>
        <p:spPr/>
        <p:txBody>
          <a:bodyPr/>
          <a:lstStyle/>
          <a:p>
            <a:r>
              <a:rPr lang="vi-VN" dirty="0" smtClean="0"/>
              <a:t>5.2.2. </a:t>
            </a:r>
            <a:r>
              <a:rPr lang="vi-VN" dirty="0"/>
              <a:t>Sắp xếp chèn </a:t>
            </a:r>
          </a:p>
        </p:txBody>
      </p:sp>
      <p:sp>
        <p:nvSpPr>
          <p:cNvPr id="3" name="Date Placeholder 2"/>
          <p:cNvSpPr>
            <a:spLocks noGrp="1"/>
          </p:cNvSpPr>
          <p:nvPr>
            <p:ph type="dt" sz="half" idx="10"/>
          </p:nvPr>
        </p:nvSpPr>
        <p:spPr/>
        <p:txBody>
          <a:bodyPr/>
          <a:lstStyle/>
          <a:p>
            <a:r>
              <a:rPr lang="vi-VN" smtClean="0"/>
              <a:t>24-Mar-11</a:t>
            </a:r>
            <a:endParaRPr lang="en-US"/>
          </a:p>
        </p:txBody>
      </p:sp>
      <p:sp>
        <p:nvSpPr>
          <p:cNvPr id="4" name="Footer Placeholder 3"/>
          <p:cNvSpPr>
            <a:spLocks noGrp="1"/>
          </p:cNvSpPr>
          <p:nvPr>
            <p:ph type="ftr" sz="quarter" idx="11"/>
          </p:nvPr>
        </p:nvSpPr>
        <p:spPr/>
        <p:txBody>
          <a:bodyPr/>
          <a:lstStyle/>
          <a:p>
            <a:r>
              <a:rPr lang="en-US" smtClean="0"/>
              <a:t>©TS. Hà Chí Trung, Khoa CNTT -  HVKTQS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35</a:t>
            </a:fld>
            <a:endParaRPr lang="en-US" dirty="0"/>
          </a:p>
        </p:txBody>
      </p:sp>
    </p:spTree>
    <p:extLst>
      <p:ext uri="{BB962C8B-B14F-4D97-AF65-F5344CB8AC3E}">
        <p14:creationId xmlns:p14="http://schemas.microsoft.com/office/powerpoint/2010/main" val="1040400802"/>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0426"/>
                                        </p:tgtEl>
                                        <p:attrNameLst>
                                          <p:attrName>style.visibility</p:attrName>
                                        </p:attrNameLst>
                                      </p:cBhvr>
                                      <p:to>
                                        <p:strVal val="visible"/>
                                      </p:to>
                                    </p:set>
                                    <p:animEffect transition="in" filter="blinds(horizontal)">
                                      <p:cBhvr>
                                        <p:cTn id="7" dur="500"/>
                                        <p:tgtEl>
                                          <p:spTgt spid="7004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00440"/>
                                        </p:tgtEl>
                                        <p:attrNameLst>
                                          <p:attrName>style.visibility</p:attrName>
                                        </p:attrNameLst>
                                      </p:cBhvr>
                                      <p:to>
                                        <p:strVal val="visible"/>
                                      </p:to>
                                    </p:set>
                                    <p:anim calcmode="lin" valueType="num">
                                      <p:cBhvr additive="base">
                                        <p:cTn id="12" dur="500" fill="hold"/>
                                        <p:tgtEl>
                                          <p:spTgt spid="700440"/>
                                        </p:tgtEl>
                                        <p:attrNameLst>
                                          <p:attrName>ppt_x</p:attrName>
                                        </p:attrNameLst>
                                      </p:cBhvr>
                                      <p:tavLst>
                                        <p:tav tm="0">
                                          <p:val>
                                            <p:strVal val="0-#ppt_w/2"/>
                                          </p:val>
                                        </p:tav>
                                        <p:tav tm="100000">
                                          <p:val>
                                            <p:strVal val="#ppt_x"/>
                                          </p:val>
                                        </p:tav>
                                      </p:tavLst>
                                    </p:anim>
                                    <p:anim calcmode="lin" valueType="num">
                                      <p:cBhvr additive="base">
                                        <p:cTn id="13" dur="500" fill="hold"/>
                                        <p:tgtEl>
                                          <p:spTgt spid="700440"/>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path" presetSubtype="0" accel="50000" decel="50000" fill="hold" grpId="0" nodeType="clickEffect">
                                  <p:stCondLst>
                                    <p:cond delay="0"/>
                                  </p:stCondLst>
                                  <p:childTnLst>
                                    <p:animMotion origin="layout" path="M -0.00173 -0.00232 L 0.22344 0.32477 " pathEditMode="relative" rAng="0" ptsTypes="AA">
                                      <p:cBhvr>
                                        <p:cTn id="17" dur="2000" fill="hold"/>
                                        <p:tgtEl>
                                          <p:spTgt spid="700418"/>
                                        </p:tgtEl>
                                        <p:attrNameLst>
                                          <p:attrName>ppt_x</p:attrName>
                                          <p:attrName>ppt_y</p:attrName>
                                        </p:attrNameLst>
                                      </p:cBhvr>
                                      <p:rCtr x="11250" y="16343"/>
                                    </p:animMotion>
                                  </p:childTnLst>
                                </p:cTn>
                              </p:par>
                            </p:childTnLst>
                          </p:cTn>
                        </p:par>
                        <p:par>
                          <p:cTn id="18" fill="hold" nodeType="afterGroup">
                            <p:stCondLst>
                              <p:cond delay="2000"/>
                            </p:stCondLst>
                            <p:childTnLst>
                              <p:par>
                                <p:cTn id="19" presetID="3" presetClass="entr" presetSubtype="10" fill="hold" grpId="0" nodeType="afterEffect">
                                  <p:stCondLst>
                                    <p:cond delay="0"/>
                                  </p:stCondLst>
                                  <p:iterate type="lt">
                                    <p:tmPct val="0"/>
                                  </p:iterate>
                                  <p:childTnLst>
                                    <p:set>
                                      <p:cBhvr>
                                        <p:cTn id="20" dur="1" fill="hold">
                                          <p:stCondLst>
                                            <p:cond delay="0"/>
                                          </p:stCondLst>
                                        </p:cTn>
                                        <p:tgtEl>
                                          <p:spTgt spid="700437"/>
                                        </p:tgtEl>
                                        <p:attrNameLst>
                                          <p:attrName>style.visibility</p:attrName>
                                        </p:attrNameLst>
                                      </p:cBhvr>
                                      <p:to>
                                        <p:strVal val="visible"/>
                                      </p:to>
                                    </p:set>
                                    <p:animEffect transition="in" filter="blinds(horizontal)">
                                      <p:cBhvr>
                                        <p:cTn id="21" dur="500"/>
                                        <p:tgtEl>
                                          <p:spTgt spid="700437"/>
                                        </p:tgtEl>
                                      </p:cBhvr>
                                    </p:animEffect>
                                  </p:childTnLst>
                                </p:cTn>
                              </p:par>
                            </p:childTnLst>
                          </p:cTn>
                        </p:par>
                        <p:par>
                          <p:cTn id="22" fill="hold" nodeType="afterGroup">
                            <p:stCondLst>
                              <p:cond delay="2500"/>
                            </p:stCondLst>
                            <p:childTnLst>
                              <p:par>
                                <p:cTn id="23" presetID="26" presetClass="emph" presetSubtype="0" fill="hold" grpId="1" nodeType="afterEffect">
                                  <p:stCondLst>
                                    <p:cond delay="0"/>
                                  </p:stCondLst>
                                  <p:childTnLst>
                                    <p:animEffect transition="out" filter="fade">
                                      <p:cBhvr>
                                        <p:cTn id="24" dur="2000" tmFilter="0, 0; .2, .5; .8, .5; 1, 0"/>
                                        <p:tgtEl>
                                          <p:spTgt spid="700418"/>
                                        </p:tgtEl>
                                      </p:cBhvr>
                                    </p:animEffect>
                                    <p:animScale>
                                      <p:cBhvr>
                                        <p:cTn id="25" dur="1000" autoRev="1" fill="hold"/>
                                        <p:tgtEl>
                                          <p:spTgt spid="700418"/>
                                        </p:tgtEl>
                                      </p:cBhvr>
                                      <p:by x="105000" y="105000"/>
                                    </p:animScale>
                                  </p:childTnLst>
                                </p:cTn>
                              </p:par>
                              <p:par>
                                <p:cTn id="26" presetID="26" presetClass="emph" presetSubtype="0" fill="hold" grpId="0" nodeType="withEffect">
                                  <p:stCondLst>
                                    <p:cond delay="0"/>
                                  </p:stCondLst>
                                  <p:childTnLst>
                                    <p:animEffect transition="out" filter="fade">
                                      <p:cBhvr>
                                        <p:cTn id="27" dur="2000" tmFilter="0, 0; .2, .5; .8, .5; 1, 0"/>
                                        <p:tgtEl>
                                          <p:spTgt spid="700425"/>
                                        </p:tgtEl>
                                      </p:cBhvr>
                                    </p:animEffect>
                                    <p:animScale>
                                      <p:cBhvr>
                                        <p:cTn id="28" dur="1000" autoRev="1" fill="hold"/>
                                        <p:tgtEl>
                                          <p:spTgt spid="700425"/>
                                        </p:tgtEl>
                                      </p:cBhvr>
                                      <p:by x="105000" y="105000"/>
                                    </p:animScale>
                                  </p:childTnLst>
                                </p:cTn>
                              </p:par>
                            </p:childTnLst>
                          </p:cTn>
                        </p:par>
                        <p:par>
                          <p:cTn id="29" fill="hold" nodeType="afterGroup">
                            <p:stCondLst>
                              <p:cond delay="4500"/>
                            </p:stCondLst>
                            <p:childTnLst>
                              <p:par>
                                <p:cTn id="30" presetID="63" presetClass="path" presetSubtype="0" accel="50000" decel="50000" fill="hold" grpId="1" nodeType="afterEffect">
                                  <p:stCondLst>
                                    <p:cond delay="0"/>
                                  </p:stCondLst>
                                  <p:childTnLst>
                                    <p:animMotion origin="layout" path="M 0.00017 2.59259E-6 L 0.11007 2.59259E-6 " pathEditMode="relative" rAng="0" ptsTypes="AA">
                                      <p:cBhvr>
                                        <p:cTn id="31" dur="2000" fill="hold"/>
                                        <p:tgtEl>
                                          <p:spTgt spid="700425"/>
                                        </p:tgtEl>
                                        <p:attrNameLst>
                                          <p:attrName>ppt_x</p:attrName>
                                          <p:attrName>ppt_y</p:attrName>
                                        </p:attrNameLst>
                                      </p:cBhvr>
                                      <p:rCtr x="5486" y="0"/>
                                    </p:animMotion>
                                  </p:childTnLst>
                                </p:cTn>
                              </p:par>
                            </p:childTnLst>
                          </p:cTn>
                        </p:par>
                        <p:par>
                          <p:cTn id="32" fill="hold" nodeType="afterGroup">
                            <p:stCondLst>
                              <p:cond delay="6500"/>
                            </p:stCondLst>
                            <p:childTnLst>
                              <p:par>
                                <p:cTn id="33" presetID="35" presetClass="path" presetSubtype="0" accel="50000" decel="50000" fill="hold" grpId="1" nodeType="afterEffect">
                                  <p:stCondLst>
                                    <p:cond delay="0"/>
                                  </p:stCondLst>
                                  <p:iterate type="lt">
                                    <p:tmPct val="0"/>
                                  </p:iterate>
                                  <p:childTnLst>
                                    <p:animMotion origin="layout" path="M 0 -2.22222E-6 L -0.11146 0.00232 " pathEditMode="relative" rAng="0" ptsTypes="AA">
                                      <p:cBhvr>
                                        <p:cTn id="34" dur="2000" fill="hold"/>
                                        <p:tgtEl>
                                          <p:spTgt spid="700437"/>
                                        </p:tgtEl>
                                        <p:attrNameLst>
                                          <p:attrName>ppt_x</p:attrName>
                                          <p:attrName>ppt_y</p:attrName>
                                        </p:attrNameLst>
                                      </p:cBhvr>
                                      <p:rCtr x="-5573" y="116"/>
                                    </p:animMotion>
                                  </p:childTnLst>
                                </p:cTn>
                              </p:par>
                            </p:childTnLst>
                          </p:cTn>
                        </p:par>
                        <p:par>
                          <p:cTn id="35" fill="hold" nodeType="afterGroup">
                            <p:stCondLst>
                              <p:cond delay="8500"/>
                            </p:stCondLst>
                            <p:childTnLst>
                              <p:par>
                                <p:cTn id="36" presetID="36" presetClass="emph" presetSubtype="0" fill="hold" grpId="2" nodeType="afterEffect">
                                  <p:stCondLst>
                                    <p:cond delay="0"/>
                                  </p:stCondLst>
                                  <p:iterate type="lt">
                                    <p:tmPct val="10000"/>
                                  </p:iterate>
                                  <p:childTnLst>
                                    <p:animScale>
                                      <p:cBhvr>
                                        <p:cTn id="37" dur="250" autoRev="1" fill="hold">
                                          <p:stCondLst>
                                            <p:cond delay="0"/>
                                          </p:stCondLst>
                                        </p:cTn>
                                        <p:tgtEl>
                                          <p:spTgt spid="700437"/>
                                        </p:tgtEl>
                                      </p:cBhvr>
                                      <p:to x="80000" y="100000"/>
                                    </p:animScale>
                                    <p:anim by="(#ppt_w*0.10)" calcmode="lin" valueType="num">
                                      <p:cBhvr>
                                        <p:cTn id="38" dur="250" autoRev="1" fill="hold">
                                          <p:stCondLst>
                                            <p:cond delay="0"/>
                                          </p:stCondLst>
                                        </p:cTn>
                                        <p:tgtEl>
                                          <p:spTgt spid="700437"/>
                                        </p:tgtEl>
                                        <p:attrNameLst>
                                          <p:attrName>ppt_x</p:attrName>
                                        </p:attrNameLst>
                                      </p:cBhvr>
                                    </p:anim>
                                    <p:anim by="(-#ppt_w*0.10)" calcmode="lin" valueType="num">
                                      <p:cBhvr>
                                        <p:cTn id="39" dur="250" autoRev="1" fill="hold">
                                          <p:stCondLst>
                                            <p:cond delay="0"/>
                                          </p:stCondLst>
                                        </p:cTn>
                                        <p:tgtEl>
                                          <p:spTgt spid="700437"/>
                                        </p:tgtEl>
                                        <p:attrNameLst>
                                          <p:attrName>ppt_y</p:attrName>
                                        </p:attrNameLst>
                                      </p:cBhvr>
                                    </p:anim>
                                    <p:animRot by="-480000">
                                      <p:cBhvr>
                                        <p:cTn id="40" dur="250" autoRev="1" fill="hold">
                                          <p:stCondLst>
                                            <p:cond delay="0"/>
                                          </p:stCondLst>
                                        </p:cTn>
                                        <p:tgtEl>
                                          <p:spTgt spid="700437"/>
                                        </p:tgtEl>
                                        <p:attrNameLst>
                                          <p:attrName>r</p:attrName>
                                        </p:attrNameLst>
                                      </p:cBhvr>
                                    </p:animRot>
                                  </p:childTnLst>
                                </p:cTn>
                              </p:par>
                            </p:childTnLst>
                          </p:cTn>
                        </p:par>
                        <p:par>
                          <p:cTn id="41" fill="hold" nodeType="afterGroup">
                            <p:stCondLst>
                              <p:cond delay="9100"/>
                            </p:stCondLst>
                            <p:childTnLst>
                              <p:par>
                                <p:cTn id="42" presetID="64" presetClass="path" presetSubtype="0" accel="50000" decel="50000" fill="hold" grpId="3" nodeType="afterEffect">
                                  <p:stCondLst>
                                    <p:cond delay="0"/>
                                  </p:stCondLst>
                                  <p:childTnLst>
                                    <p:animMotion origin="layout" path="M 0.22344 0.32476 L -0.11319 0.00023 " pathEditMode="relative" rAng="0" ptsTypes="AA">
                                      <p:cBhvr>
                                        <p:cTn id="43" dur="2000" fill="hold"/>
                                        <p:tgtEl>
                                          <p:spTgt spid="700418"/>
                                        </p:tgtEl>
                                        <p:attrNameLst>
                                          <p:attrName>ppt_x</p:attrName>
                                          <p:attrName>ppt_y</p:attrName>
                                        </p:attrNameLst>
                                      </p:cBhvr>
                                      <p:rCtr x="-16840" y="-16227"/>
                                    </p:animMotion>
                                  </p:childTnLst>
                                </p:cTn>
                              </p:par>
                            </p:childTnLst>
                          </p:cTn>
                        </p:par>
                        <p:par>
                          <p:cTn id="44" fill="hold" nodeType="afterGroup">
                            <p:stCondLst>
                              <p:cond delay="11100"/>
                            </p:stCondLst>
                            <p:childTnLst>
                              <p:par>
                                <p:cTn id="45" presetID="8" presetClass="exit" presetSubtype="16" fill="hold" grpId="2" nodeType="afterEffect">
                                  <p:stCondLst>
                                    <p:cond delay="0"/>
                                  </p:stCondLst>
                                  <p:childTnLst>
                                    <p:animEffect transition="out" filter="diamond(in)">
                                      <p:cBhvr>
                                        <p:cTn id="46" dur="1000"/>
                                        <p:tgtEl>
                                          <p:spTgt spid="700418"/>
                                        </p:tgtEl>
                                      </p:cBhvr>
                                    </p:animEffect>
                                    <p:set>
                                      <p:cBhvr>
                                        <p:cTn id="47" dur="1" fill="hold">
                                          <p:stCondLst>
                                            <p:cond delay="999"/>
                                          </p:stCondLst>
                                        </p:cTn>
                                        <p:tgtEl>
                                          <p:spTgt spid="700418"/>
                                        </p:tgtEl>
                                        <p:attrNameLst>
                                          <p:attrName>style.visibility</p:attrName>
                                        </p:attrNameLst>
                                      </p:cBhvr>
                                      <p:to>
                                        <p:strVal val="hidden"/>
                                      </p:to>
                                    </p:set>
                                  </p:childTnLst>
                                </p:cTn>
                              </p:par>
                              <p:par>
                                <p:cTn id="48" presetID="8" presetClass="entr" presetSubtype="16" fill="hold" grpId="0" nodeType="withEffect">
                                  <p:stCondLst>
                                    <p:cond delay="0"/>
                                  </p:stCondLst>
                                  <p:childTnLst>
                                    <p:set>
                                      <p:cBhvr>
                                        <p:cTn id="49" dur="1" fill="hold">
                                          <p:stCondLst>
                                            <p:cond delay="0"/>
                                          </p:stCondLst>
                                        </p:cTn>
                                        <p:tgtEl>
                                          <p:spTgt spid="700438"/>
                                        </p:tgtEl>
                                        <p:attrNameLst>
                                          <p:attrName>style.visibility</p:attrName>
                                        </p:attrNameLst>
                                      </p:cBhvr>
                                      <p:to>
                                        <p:strVal val="visible"/>
                                      </p:to>
                                    </p:set>
                                    <p:animEffect transition="in" filter="diamond(in)">
                                      <p:cBhvr>
                                        <p:cTn id="50" dur="1000"/>
                                        <p:tgtEl>
                                          <p:spTgt spid="700438"/>
                                        </p:tgtEl>
                                      </p:cBhvr>
                                    </p:animEffect>
                                  </p:childTnLst>
                                </p:cTn>
                              </p:par>
                            </p:childTnLst>
                          </p:cTn>
                        </p:par>
                        <p:par>
                          <p:cTn id="51" fill="hold" nodeType="afterGroup">
                            <p:stCondLst>
                              <p:cond delay="12100"/>
                            </p:stCondLst>
                            <p:childTnLst>
                              <p:par>
                                <p:cTn id="52" presetID="3" presetClass="exit" presetSubtype="10" fill="hold" grpId="3" nodeType="afterEffect">
                                  <p:stCondLst>
                                    <p:cond delay="0"/>
                                  </p:stCondLst>
                                  <p:iterate type="lt">
                                    <p:tmPct val="0"/>
                                  </p:iterate>
                                  <p:childTnLst>
                                    <p:animEffect transition="out" filter="blinds(horizontal)">
                                      <p:cBhvr>
                                        <p:cTn id="53" dur="500"/>
                                        <p:tgtEl>
                                          <p:spTgt spid="700437"/>
                                        </p:tgtEl>
                                      </p:cBhvr>
                                    </p:animEffect>
                                    <p:set>
                                      <p:cBhvr>
                                        <p:cTn id="54" dur="1" fill="hold">
                                          <p:stCondLst>
                                            <p:cond delay="499"/>
                                          </p:stCondLst>
                                        </p:cTn>
                                        <p:tgtEl>
                                          <p:spTgt spid="700437"/>
                                        </p:tgtEl>
                                        <p:attrNameLst>
                                          <p:attrName>style.visibility</p:attrName>
                                        </p:attrNameLst>
                                      </p:cBhvr>
                                      <p:to>
                                        <p:strVal val="hidden"/>
                                      </p:to>
                                    </p:set>
                                  </p:childTnLst>
                                </p:cTn>
                              </p:par>
                            </p:childTnLst>
                          </p:cTn>
                        </p:par>
                        <p:par>
                          <p:cTn id="55" fill="hold" nodeType="afterGroup">
                            <p:stCondLst>
                              <p:cond delay="12600"/>
                            </p:stCondLst>
                            <p:childTnLst>
                              <p:par>
                                <p:cTn id="56" presetID="2" presetClass="exit" presetSubtype="8" fill="hold" grpId="1" nodeType="afterEffect">
                                  <p:stCondLst>
                                    <p:cond delay="0"/>
                                  </p:stCondLst>
                                  <p:childTnLst>
                                    <p:anim calcmode="lin" valueType="num">
                                      <p:cBhvr additive="base">
                                        <p:cTn id="57" dur="500"/>
                                        <p:tgtEl>
                                          <p:spTgt spid="700440"/>
                                        </p:tgtEl>
                                        <p:attrNameLst>
                                          <p:attrName>ppt_x</p:attrName>
                                        </p:attrNameLst>
                                      </p:cBhvr>
                                      <p:tavLst>
                                        <p:tav tm="0">
                                          <p:val>
                                            <p:strVal val="ppt_x"/>
                                          </p:val>
                                        </p:tav>
                                        <p:tav tm="100000">
                                          <p:val>
                                            <p:strVal val="0-ppt_w/2"/>
                                          </p:val>
                                        </p:tav>
                                      </p:tavLst>
                                    </p:anim>
                                    <p:anim calcmode="lin" valueType="num">
                                      <p:cBhvr additive="base">
                                        <p:cTn id="58" dur="500"/>
                                        <p:tgtEl>
                                          <p:spTgt spid="700440"/>
                                        </p:tgtEl>
                                        <p:attrNameLst>
                                          <p:attrName>ppt_y</p:attrName>
                                        </p:attrNameLst>
                                      </p:cBhvr>
                                      <p:tavLst>
                                        <p:tav tm="0">
                                          <p:val>
                                            <p:strVal val="ppt_y"/>
                                          </p:val>
                                        </p:tav>
                                        <p:tav tm="100000">
                                          <p:val>
                                            <p:strVal val="ppt_y"/>
                                          </p:val>
                                        </p:tav>
                                      </p:tavLst>
                                    </p:anim>
                                    <p:set>
                                      <p:cBhvr>
                                        <p:cTn id="59" dur="1" fill="hold">
                                          <p:stCondLst>
                                            <p:cond delay="499"/>
                                          </p:stCondLst>
                                        </p:cTn>
                                        <p:tgtEl>
                                          <p:spTgt spid="7004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18" grpId="0" animBg="1"/>
      <p:bldP spid="700418" grpId="1" animBg="1"/>
      <p:bldP spid="700418" grpId="2" animBg="1"/>
      <p:bldP spid="700418" grpId="3" animBg="1"/>
      <p:bldP spid="700425" grpId="0" animBg="1"/>
      <p:bldP spid="700425" grpId="1" animBg="1"/>
      <p:bldP spid="700426" grpId="0" animBg="1"/>
      <p:bldP spid="700437" grpId="0" animBg="1"/>
      <p:bldP spid="700437" grpId="1" animBg="1"/>
      <p:bldP spid="700437" grpId="2" animBg="1"/>
      <p:bldP spid="700437" grpId="3" animBg="1"/>
      <p:bldP spid="700438" grpId="0" animBg="1"/>
      <p:bldP spid="700440" grpId="0" animBg="1"/>
      <p:bldP spid="700440"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Oval 2"/>
          <p:cNvSpPr>
            <a:spLocks noChangeArrowheads="1"/>
          </p:cNvSpPr>
          <p:nvPr/>
        </p:nvSpPr>
        <p:spPr bwMode="auto">
          <a:xfrm>
            <a:off x="1708150"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12</a:t>
            </a:r>
          </a:p>
        </p:txBody>
      </p:sp>
      <p:sp>
        <p:nvSpPr>
          <p:cNvPr id="701443" name="Oval 3"/>
          <p:cNvSpPr>
            <a:spLocks noChangeArrowheads="1"/>
          </p:cNvSpPr>
          <p:nvPr/>
        </p:nvSpPr>
        <p:spPr bwMode="auto">
          <a:xfrm>
            <a:off x="273208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8</a:t>
            </a:r>
          </a:p>
        </p:txBody>
      </p:sp>
      <p:sp>
        <p:nvSpPr>
          <p:cNvPr id="701444" name="Oval 4"/>
          <p:cNvSpPr>
            <a:spLocks noChangeArrowheads="1"/>
          </p:cNvSpPr>
          <p:nvPr/>
        </p:nvSpPr>
        <p:spPr bwMode="auto">
          <a:xfrm>
            <a:off x="375443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5</a:t>
            </a:r>
          </a:p>
        </p:txBody>
      </p:sp>
      <p:sp>
        <p:nvSpPr>
          <p:cNvPr id="701445" name="Oval 5"/>
          <p:cNvSpPr>
            <a:spLocks noChangeArrowheads="1"/>
          </p:cNvSpPr>
          <p:nvPr/>
        </p:nvSpPr>
        <p:spPr bwMode="auto">
          <a:xfrm>
            <a:off x="4759325" y="28590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a:t>
            </a:r>
          </a:p>
        </p:txBody>
      </p:sp>
      <p:sp>
        <p:nvSpPr>
          <p:cNvPr id="701446" name="Oval 6"/>
          <p:cNvSpPr>
            <a:spLocks noChangeArrowheads="1"/>
          </p:cNvSpPr>
          <p:nvPr/>
        </p:nvSpPr>
        <p:spPr bwMode="auto">
          <a:xfrm>
            <a:off x="580072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6</a:t>
            </a:r>
          </a:p>
        </p:txBody>
      </p:sp>
      <p:sp>
        <p:nvSpPr>
          <p:cNvPr id="701447" name="Oval 7"/>
          <p:cNvSpPr>
            <a:spLocks noChangeArrowheads="1"/>
          </p:cNvSpPr>
          <p:nvPr/>
        </p:nvSpPr>
        <p:spPr bwMode="auto">
          <a:xfrm>
            <a:off x="6824663"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4</a:t>
            </a:r>
          </a:p>
        </p:txBody>
      </p:sp>
      <p:sp>
        <p:nvSpPr>
          <p:cNvPr id="701448" name="Oval 8"/>
          <p:cNvSpPr>
            <a:spLocks noChangeArrowheads="1"/>
          </p:cNvSpPr>
          <p:nvPr/>
        </p:nvSpPr>
        <p:spPr bwMode="auto">
          <a:xfrm>
            <a:off x="784860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15</a:t>
            </a:r>
          </a:p>
        </p:txBody>
      </p:sp>
      <p:sp>
        <p:nvSpPr>
          <p:cNvPr id="701449" name="Oval 9"/>
          <p:cNvSpPr>
            <a:spLocks noChangeArrowheads="1"/>
          </p:cNvSpPr>
          <p:nvPr/>
        </p:nvSpPr>
        <p:spPr bwMode="auto">
          <a:xfrm>
            <a:off x="685800"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2</a:t>
            </a:r>
          </a:p>
        </p:txBody>
      </p:sp>
      <p:sp>
        <p:nvSpPr>
          <p:cNvPr id="701450" name="AutoShape 10"/>
          <p:cNvSpPr>
            <a:spLocks noChangeArrowheads="1"/>
          </p:cNvSpPr>
          <p:nvPr/>
        </p:nvSpPr>
        <p:spPr bwMode="auto">
          <a:xfrm>
            <a:off x="1600200" y="3571875"/>
            <a:ext cx="914400" cy="908149"/>
          </a:xfrm>
          <a:prstGeom prst="upArrowCallout">
            <a:avLst>
              <a:gd name="adj1" fmla="val 27746"/>
              <a:gd name="adj2" fmla="val 25819"/>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i="0">
                <a:latin typeface="Calibri" pitchFamily="34" charset="0"/>
                <a:cs typeface="Calibri" pitchFamily="34" charset="0"/>
              </a:rPr>
              <a:t>i</a:t>
            </a:r>
          </a:p>
        </p:txBody>
      </p:sp>
      <p:sp>
        <p:nvSpPr>
          <p:cNvPr id="701451" name="Text Box 11"/>
          <p:cNvSpPr txBox="1">
            <a:spLocks noChangeArrowheads="1"/>
          </p:cNvSpPr>
          <p:nvPr/>
        </p:nvSpPr>
        <p:spPr bwMode="auto">
          <a:xfrm>
            <a:off x="3251200" y="5029200"/>
            <a:ext cx="685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i="0" dirty="0" smtClean="0">
                <a:latin typeface="Calibri" pitchFamily="34" charset="0"/>
                <a:cs typeface="Calibri" pitchFamily="34" charset="0"/>
              </a:rPr>
              <a:t>X=</a:t>
            </a:r>
            <a:endParaRPr lang="en-US" sz="2400" i="0" dirty="0">
              <a:latin typeface="Calibri" pitchFamily="34" charset="0"/>
              <a:cs typeface="Calibri" pitchFamily="34" charset="0"/>
            </a:endParaRPr>
          </a:p>
        </p:txBody>
      </p:sp>
      <p:grpSp>
        <p:nvGrpSpPr>
          <p:cNvPr id="701452" name="Group 12"/>
          <p:cNvGrpSpPr>
            <a:grpSpLocks/>
          </p:cNvGrpSpPr>
          <p:nvPr/>
        </p:nvGrpSpPr>
        <p:grpSpPr bwMode="auto">
          <a:xfrm>
            <a:off x="685800" y="2287588"/>
            <a:ext cx="7893050" cy="649287"/>
            <a:chOff x="644" y="1153"/>
            <a:chExt cx="4972" cy="409"/>
          </a:xfrm>
        </p:grpSpPr>
        <p:sp>
          <p:nvSpPr>
            <p:cNvPr id="701453" name="Oval 13"/>
            <p:cNvSpPr>
              <a:spLocks noChangeArrowheads="1"/>
            </p:cNvSpPr>
            <p:nvPr/>
          </p:nvSpPr>
          <p:spPr bwMode="auto">
            <a:xfrm>
              <a:off x="1288"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2</a:t>
              </a:r>
            </a:p>
          </p:txBody>
        </p:sp>
        <p:sp>
          <p:nvSpPr>
            <p:cNvPr id="701454" name="Oval 14"/>
            <p:cNvSpPr>
              <a:spLocks noChangeArrowheads="1"/>
            </p:cNvSpPr>
            <p:nvPr/>
          </p:nvSpPr>
          <p:spPr bwMode="auto">
            <a:xfrm>
              <a:off x="1933"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3</a:t>
              </a:r>
            </a:p>
          </p:txBody>
        </p:sp>
        <p:sp>
          <p:nvSpPr>
            <p:cNvPr id="701455" name="Oval 15"/>
            <p:cNvSpPr>
              <a:spLocks noChangeArrowheads="1"/>
            </p:cNvSpPr>
            <p:nvPr/>
          </p:nvSpPr>
          <p:spPr bwMode="auto">
            <a:xfrm>
              <a:off x="2577"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4</a:t>
              </a:r>
            </a:p>
          </p:txBody>
        </p:sp>
        <p:sp>
          <p:nvSpPr>
            <p:cNvPr id="701456" name="Oval 16"/>
            <p:cNvSpPr>
              <a:spLocks noChangeArrowheads="1"/>
            </p:cNvSpPr>
            <p:nvPr/>
          </p:nvSpPr>
          <p:spPr bwMode="auto">
            <a:xfrm>
              <a:off x="3222"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5</a:t>
              </a:r>
            </a:p>
          </p:txBody>
        </p:sp>
        <p:sp>
          <p:nvSpPr>
            <p:cNvPr id="701457" name="Oval 17"/>
            <p:cNvSpPr>
              <a:spLocks noChangeArrowheads="1"/>
            </p:cNvSpPr>
            <p:nvPr/>
          </p:nvSpPr>
          <p:spPr bwMode="auto">
            <a:xfrm>
              <a:off x="3866"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6</a:t>
              </a:r>
            </a:p>
          </p:txBody>
        </p:sp>
        <p:sp>
          <p:nvSpPr>
            <p:cNvPr id="701458" name="Oval 18"/>
            <p:cNvSpPr>
              <a:spLocks noChangeArrowheads="1"/>
            </p:cNvSpPr>
            <p:nvPr/>
          </p:nvSpPr>
          <p:spPr bwMode="auto">
            <a:xfrm>
              <a:off x="4511"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7</a:t>
              </a:r>
            </a:p>
          </p:txBody>
        </p:sp>
        <p:sp>
          <p:nvSpPr>
            <p:cNvPr id="701459" name="Oval 19"/>
            <p:cNvSpPr>
              <a:spLocks noChangeArrowheads="1"/>
            </p:cNvSpPr>
            <p:nvPr/>
          </p:nvSpPr>
          <p:spPr bwMode="auto">
            <a:xfrm>
              <a:off x="5156"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8</a:t>
              </a:r>
            </a:p>
          </p:txBody>
        </p:sp>
        <p:sp>
          <p:nvSpPr>
            <p:cNvPr id="701460" name="Oval 20"/>
            <p:cNvSpPr>
              <a:spLocks noChangeArrowheads="1"/>
            </p:cNvSpPr>
            <p:nvPr/>
          </p:nvSpPr>
          <p:spPr bwMode="auto">
            <a:xfrm>
              <a:off x="644"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a:t>
              </a:r>
            </a:p>
          </p:txBody>
        </p:sp>
      </p:grpSp>
      <p:sp>
        <p:nvSpPr>
          <p:cNvPr id="701461" name="AutoShape 21"/>
          <p:cNvSpPr>
            <a:spLocks noChangeArrowheads="1"/>
          </p:cNvSpPr>
          <p:nvPr/>
        </p:nvSpPr>
        <p:spPr bwMode="auto">
          <a:xfrm>
            <a:off x="2524125" y="2039938"/>
            <a:ext cx="1143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i="0">
                <a:solidFill>
                  <a:srgbClr val="0000FF"/>
                </a:solidFill>
                <a:latin typeface="Calibri" pitchFamily="34" charset="0"/>
                <a:cs typeface="Calibri" pitchFamily="34" charset="0"/>
              </a:rPr>
              <a:t>pos</a:t>
            </a:r>
          </a:p>
        </p:txBody>
      </p:sp>
      <p:sp>
        <p:nvSpPr>
          <p:cNvPr id="701463" name="Text Box 23"/>
          <p:cNvSpPr txBox="1">
            <a:spLocks noChangeArrowheads="1"/>
          </p:cNvSpPr>
          <p:nvPr/>
        </p:nvSpPr>
        <p:spPr bwMode="auto">
          <a:xfrm>
            <a:off x="1589088" y="1384300"/>
            <a:ext cx="4225925" cy="46166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solidFill>
                  <a:srgbClr val="FFFF00"/>
                </a:solidFill>
                <a:latin typeface="Calibri" pitchFamily="34" charset="0"/>
                <a:cs typeface="Calibri" pitchFamily="34" charset="0"/>
              </a:rPr>
              <a:t>Chèn a[2] vào (a[0] … a[2])</a:t>
            </a:r>
          </a:p>
        </p:txBody>
      </p:sp>
      <p:sp>
        <p:nvSpPr>
          <p:cNvPr id="701464" name="Oval 24"/>
          <p:cNvSpPr>
            <a:spLocks noChangeArrowheads="1"/>
          </p:cNvSpPr>
          <p:nvPr/>
        </p:nvSpPr>
        <p:spPr bwMode="auto">
          <a:xfrm>
            <a:off x="1697038" y="2881313"/>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8</a:t>
            </a:r>
          </a:p>
        </p:txBody>
      </p:sp>
      <p:sp>
        <p:nvSpPr>
          <p:cNvPr id="2" name="Title 1"/>
          <p:cNvSpPr>
            <a:spLocks noGrp="1"/>
          </p:cNvSpPr>
          <p:nvPr>
            <p:ph type="title"/>
          </p:nvPr>
        </p:nvSpPr>
        <p:spPr/>
        <p:txBody>
          <a:bodyPr/>
          <a:lstStyle/>
          <a:p>
            <a:r>
              <a:rPr lang="vi-VN" dirty="0" smtClean="0"/>
              <a:t>5.2.2. </a:t>
            </a:r>
            <a:r>
              <a:rPr lang="vi-VN" dirty="0"/>
              <a:t>Sắp xếp chèn </a:t>
            </a:r>
          </a:p>
        </p:txBody>
      </p:sp>
      <p:sp>
        <p:nvSpPr>
          <p:cNvPr id="3" name="Date Placeholder 2"/>
          <p:cNvSpPr>
            <a:spLocks noGrp="1"/>
          </p:cNvSpPr>
          <p:nvPr>
            <p:ph type="dt" sz="half" idx="10"/>
          </p:nvPr>
        </p:nvSpPr>
        <p:spPr/>
        <p:txBody>
          <a:bodyPr/>
          <a:lstStyle/>
          <a:p>
            <a:r>
              <a:rPr lang="vi-VN" smtClean="0"/>
              <a:t>24-Mar-11</a:t>
            </a:r>
            <a:endParaRPr lang="en-US"/>
          </a:p>
        </p:txBody>
      </p:sp>
      <p:sp>
        <p:nvSpPr>
          <p:cNvPr id="4" name="Footer Placeholder 3"/>
          <p:cNvSpPr>
            <a:spLocks noGrp="1"/>
          </p:cNvSpPr>
          <p:nvPr>
            <p:ph type="ftr" sz="quarter" idx="11"/>
          </p:nvPr>
        </p:nvSpPr>
        <p:spPr/>
        <p:txBody>
          <a:bodyPr/>
          <a:lstStyle/>
          <a:p>
            <a:r>
              <a:rPr lang="en-US" smtClean="0"/>
              <a:t>©TS. Hà Chí Trung, Khoa CNTT -  HVKTQS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36</a:t>
            </a:fld>
            <a:endParaRPr lang="en-US" dirty="0"/>
          </a:p>
        </p:txBody>
      </p:sp>
    </p:spTree>
    <p:extLst>
      <p:ext uri="{BB962C8B-B14F-4D97-AF65-F5344CB8AC3E}">
        <p14:creationId xmlns:p14="http://schemas.microsoft.com/office/powerpoint/2010/main" val="2931220931"/>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4.44444E-6 2.96296E-6 L 0.11493 2.96296E-6 " pathEditMode="relative" rAng="0" ptsTypes="AA">
                                      <p:cBhvr>
                                        <p:cTn id="6" dur="2000" fill="hold"/>
                                        <p:tgtEl>
                                          <p:spTgt spid="701450"/>
                                        </p:tgtEl>
                                        <p:attrNameLst>
                                          <p:attrName>ppt_x</p:attrName>
                                          <p:attrName>ppt_y</p:attrName>
                                        </p:attrNameLst>
                                      </p:cBhvr>
                                      <p:rCtr x="5747" y="0"/>
                                    </p:animMotion>
                                  </p:childTnLst>
                                </p:cTn>
                              </p:par>
                            </p:childTnLst>
                          </p:cTn>
                        </p:par>
                        <p:par>
                          <p:cTn id="7" fill="hold" nodeType="afterGroup">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701463"/>
                                        </p:tgtEl>
                                        <p:attrNameLst>
                                          <p:attrName>style.visibility</p:attrName>
                                        </p:attrNameLst>
                                      </p:cBhvr>
                                      <p:to>
                                        <p:strVal val="visible"/>
                                      </p:to>
                                    </p:set>
                                    <p:anim calcmode="lin" valueType="num">
                                      <p:cBhvr additive="base">
                                        <p:cTn id="10" dur="500" fill="hold"/>
                                        <p:tgtEl>
                                          <p:spTgt spid="701463"/>
                                        </p:tgtEl>
                                        <p:attrNameLst>
                                          <p:attrName>ppt_x</p:attrName>
                                        </p:attrNameLst>
                                      </p:cBhvr>
                                      <p:tavLst>
                                        <p:tav tm="0">
                                          <p:val>
                                            <p:strVal val="0-#ppt_w/2"/>
                                          </p:val>
                                        </p:tav>
                                        <p:tav tm="100000">
                                          <p:val>
                                            <p:strVal val="#ppt_x"/>
                                          </p:val>
                                        </p:tav>
                                      </p:tavLst>
                                    </p:anim>
                                    <p:anim calcmode="lin" valueType="num">
                                      <p:cBhvr additive="base">
                                        <p:cTn id="11" dur="500" fill="hold"/>
                                        <p:tgtEl>
                                          <p:spTgt spid="701463"/>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2500"/>
                            </p:stCondLst>
                            <p:childTnLst>
                              <p:par>
                                <p:cTn id="13" presetID="42" presetClass="path" presetSubtype="0" accel="50000" decel="50000" fill="hold" grpId="0" nodeType="afterEffect">
                                  <p:stCondLst>
                                    <p:cond delay="0"/>
                                  </p:stCondLst>
                                  <p:childTnLst>
                                    <p:animMotion origin="layout" path="M -8.33333E-7 2.59259E-6 L 0.1132 0.32453 " pathEditMode="relative" rAng="0" ptsTypes="AA">
                                      <p:cBhvr>
                                        <p:cTn id="14" dur="2000" fill="hold"/>
                                        <p:tgtEl>
                                          <p:spTgt spid="701443"/>
                                        </p:tgtEl>
                                        <p:attrNameLst>
                                          <p:attrName>ppt_x</p:attrName>
                                          <p:attrName>ppt_y</p:attrName>
                                        </p:attrNameLst>
                                      </p:cBhvr>
                                      <p:rCtr x="5660" y="16227"/>
                                    </p:animMotion>
                                  </p:childTnLst>
                                </p:cTn>
                              </p:par>
                            </p:childTnLst>
                          </p:cTn>
                        </p:par>
                        <p:par>
                          <p:cTn id="15" fill="hold" nodeType="afterGroup">
                            <p:stCondLst>
                              <p:cond delay="4500"/>
                            </p:stCondLst>
                            <p:childTnLst>
                              <p:par>
                                <p:cTn id="16" presetID="3" presetClass="entr" presetSubtype="10" fill="hold" grpId="0" nodeType="afterEffect">
                                  <p:stCondLst>
                                    <p:cond delay="0"/>
                                  </p:stCondLst>
                                  <p:iterate type="lt">
                                    <p:tmPct val="0"/>
                                  </p:iterate>
                                  <p:childTnLst>
                                    <p:set>
                                      <p:cBhvr>
                                        <p:cTn id="17" dur="1" fill="hold">
                                          <p:stCondLst>
                                            <p:cond delay="0"/>
                                          </p:stCondLst>
                                        </p:cTn>
                                        <p:tgtEl>
                                          <p:spTgt spid="701461"/>
                                        </p:tgtEl>
                                        <p:attrNameLst>
                                          <p:attrName>style.visibility</p:attrName>
                                        </p:attrNameLst>
                                      </p:cBhvr>
                                      <p:to>
                                        <p:strVal val="visible"/>
                                      </p:to>
                                    </p:set>
                                    <p:animEffect transition="in" filter="blinds(horizontal)">
                                      <p:cBhvr>
                                        <p:cTn id="18" dur="500"/>
                                        <p:tgtEl>
                                          <p:spTgt spid="701461"/>
                                        </p:tgtEl>
                                      </p:cBhvr>
                                    </p:animEffect>
                                  </p:childTnLst>
                                </p:cTn>
                              </p:par>
                            </p:childTnLst>
                          </p:cTn>
                        </p:par>
                        <p:par>
                          <p:cTn id="19" fill="hold" nodeType="afterGroup">
                            <p:stCondLst>
                              <p:cond delay="5000"/>
                            </p:stCondLst>
                            <p:childTnLst>
                              <p:par>
                                <p:cTn id="20" presetID="26" presetClass="emph" presetSubtype="0" fill="hold" grpId="1" nodeType="afterEffect">
                                  <p:stCondLst>
                                    <p:cond delay="0"/>
                                  </p:stCondLst>
                                  <p:childTnLst>
                                    <p:animEffect transition="out" filter="fade">
                                      <p:cBhvr>
                                        <p:cTn id="21" dur="2000" tmFilter="0, 0; .2, .5; .8, .5; 1, 0"/>
                                        <p:tgtEl>
                                          <p:spTgt spid="701443"/>
                                        </p:tgtEl>
                                      </p:cBhvr>
                                    </p:animEffect>
                                    <p:animScale>
                                      <p:cBhvr>
                                        <p:cTn id="22" dur="1000" autoRev="1" fill="hold"/>
                                        <p:tgtEl>
                                          <p:spTgt spid="701443"/>
                                        </p:tgtEl>
                                      </p:cBhvr>
                                      <p:by x="105000" y="105000"/>
                                    </p:animScale>
                                  </p:childTnLst>
                                </p:cTn>
                              </p:par>
                              <p:par>
                                <p:cTn id="23" presetID="26" presetClass="emph" presetSubtype="0" fill="hold" grpId="0" nodeType="withEffect">
                                  <p:stCondLst>
                                    <p:cond delay="0"/>
                                  </p:stCondLst>
                                  <p:childTnLst>
                                    <p:animEffect transition="out" filter="fade">
                                      <p:cBhvr>
                                        <p:cTn id="24" dur="2000" tmFilter="0, 0; .2, .5; .8, .5; 1, 0"/>
                                        <p:tgtEl>
                                          <p:spTgt spid="701442"/>
                                        </p:tgtEl>
                                      </p:cBhvr>
                                    </p:animEffect>
                                    <p:animScale>
                                      <p:cBhvr>
                                        <p:cTn id="25" dur="1000" autoRev="1" fill="hold"/>
                                        <p:tgtEl>
                                          <p:spTgt spid="701442"/>
                                        </p:tgtEl>
                                      </p:cBhvr>
                                      <p:by x="105000" y="105000"/>
                                    </p:animScale>
                                  </p:childTnLst>
                                </p:cTn>
                              </p:par>
                            </p:childTnLst>
                          </p:cTn>
                        </p:par>
                        <p:par>
                          <p:cTn id="26" fill="hold" nodeType="afterGroup">
                            <p:stCondLst>
                              <p:cond delay="7000"/>
                            </p:stCondLst>
                            <p:childTnLst>
                              <p:par>
                                <p:cTn id="27" presetID="63" presetClass="path" presetSubtype="0" accel="50000" decel="50000" fill="hold" grpId="1" nodeType="afterEffect">
                                  <p:stCondLst>
                                    <p:cond delay="0"/>
                                  </p:stCondLst>
                                  <p:childTnLst>
                                    <p:animMotion origin="layout" path="M -1.66667E-6 2.59259E-6 L 0.11163 0.00023 " pathEditMode="relative" rAng="0" ptsTypes="AA">
                                      <p:cBhvr>
                                        <p:cTn id="28" dur="2000" fill="hold"/>
                                        <p:tgtEl>
                                          <p:spTgt spid="701442"/>
                                        </p:tgtEl>
                                        <p:attrNameLst>
                                          <p:attrName>ppt_x</p:attrName>
                                          <p:attrName>ppt_y</p:attrName>
                                        </p:attrNameLst>
                                      </p:cBhvr>
                                      <p:rCtr x="5573" y="0"/>
                                    </p:animMotion>
                                  </p:childTnLst>
                                </p:cTn>
                              </p:par>
                            </p:childTnLst>
                          </p:cTn>
                        </p:par>
                        <p:par>
                          <p:cTn id="29" fill="hold" nodeType="afterGroup">
                            <p:stCondLst>
                              <p:cond delay="9000"/>
                            </p:stCondLst>
                            <p:childTnLst>
                              <p:par>
                                <p:cTn id="30" presetID="35" presetClass="path" presetSubtype="0" accel="50000" decel="50000" fill="hold" grpId="1" nodeType="afterEffect">
                                  <p:stCondLst>
                                    <p:cond delay="0"/>
                                  </p:stCondLst>
                                  <p:iterate type="lt">
                                    <p:tmPct val="0"/>
                                  </p:iterate>
                                  <p:childTnLst>
                                    <p:animMotion origin="layout" path="M 2.77778E-6 -2.22222E-6 L -0.11493 0.00209 " pathEditMode="relative" rAng="0" ptsTypes="AA">
                                      <p:cBhvr>
                                        <p:cTn id="31" dur="2000" fill="hold"/>
                                        <p:tgtEl>
                                          <p:spTgt spid="701461"/>
                                        </p:tgtEl>
                                        <p:attrNameLst>
                                          <p:attrName>ppt_x</p:attrName>
                                          <p:attrName>ppt_y</p:attrName>
                                        </p:attrNameLst>
                                      </p:cBhvr>
                                      <p:rCtr x="-5747" y="93"/>
                                    </p:animMotion>
                                  </p:childTnLst>
                                </p:cTn>
                              </p:par>
                            </p:childTnLst>
                          </p:cTn>
                        </p:par>
                        <p:par>
                          <p:cTn id="32" fill="hold" nodeType="afterGroup">
                            <p:stCondLst>
                              <p:cond delay="11000"/>
                            </p:stCondLst>
                            <p:childTnLst>
                              <p:par>
                                <p:cTn id="33" presetID="26" presetClass="emph" presetSubtype="0" fill="hold" grpId="2" nodeType="afterEffect">
                                  <p:stCondLst>
                                    <p:cond delay="0"/>
                                  </p:stCondLst>
                                  <p:childTnLst>
                                    <p:animEffect transition="out" filter="fade">
                                      <p:cBhvr>
                                        <p:cTn id="34" dur="2000" tmFilter="0, 0; .2, .5; .8, .5; 1, 0"/>
                                        <p:tgtEl>
                                          <p:spTgt spid="701443"/>
                                        </p:tgtEl>
                                      </p:cBhvr>
                                    </p:animEffect>
                                    <p:animScale>
                                      <p:cBhvr>
                                        <p:cTn id="35" dur="1000" autoRev="1" fill="hold"/>
                                        <p:tgtEl>
                                          <p:spTgt spid="701443"/>
                                        </p:tgtEl>
                                      </p:cBhvr>
                                      <p:by x="105000" y="105000"/>
                                    </p:animScale>
                                  </p:childTnLst>
                                </p:cTn>
                              </p:par>
                              <p:par>
                                <p:cTn id="36" presetID="26" presetClass="emph" presetSubtype="0" fill="hold" grpId="0" nodeType="withEffect">
                                  <p:stCondLst>
                                    <p:cond delay="0"/>
                                  </p:stCondLst>
                                  <p:childTnLst>
                                    <p:animEffect transition="out" filter="fade">
                                      <p:cBhvr>
                                        <p:cTn id="37" dur="2000" tmFilter="0, 0; .2, .5; .8, .5; 1, 0"/>
                                        <p:tgtEl>
                                          <p:spTgt spid="701449"/>
                                        </p:tgtEl>
                                      </p:cBhvr>
                                    </p:animEffect>
                                    <p:animScale>
                                      <p:cBhvr>
                                        <p:cTn id="38" dur="1000" autoRev="1" fill="hold"/>
                                        <p:tgtEl>
                                          <p:spTgt spid="701449"/>
                                        </p:tgtEl>
                                      </p:cBhvr>
                                      <p:by x="105000" y="105000"/>
                                    </p:animScale>
                                  </p:childTnLst>
                                </p:cTn>
                              </p:par>
                            </p:childTnLst>
                          </p:cTn>
                        </p:par>
                        <p:par>
                          <p:cTn id="39" fill="hold" nodeType="afterGroup">
                            <p:stCondLst>
                              <p:cond delay="13000"/>
                            </p:stCondLst>
                            <p:childTnLst>
                              <p:par>
                                <p:cTn id="40" presetID="64" presetClass="path" presetSubtype="0" accel="50000" decel="50000" fill="hold" grpId="3" nodeType="afterEffect">
                                  <p:stCondLst>
                                    <p:cond delay="0"/>
                                  </p:stCondLst>
                                  <p:childTnLst>
                                    <p:animMotion origin="layout" path="M 0.1132 0.32453 L -0.11354 0.00208 " pathEditMode="relative" rAng="0" ptsTypes="AA">
                                      <p:cBhvr>
                                        <p:cTn id="41" dur="2000" fill="hold"/>
                                        <p:tgtEl>
                                          <p:spTgt spid="701443"/>
                                        </p:tgtEl>
                                        <p:attrNameLst>
                                          <p:attrName>ppt_x</p:attrName>
                                          <p:attrName>ppt_y</p:attrName>
                                        </p:attrNameLst>
                                      </p:cBhvr>
                                      <p:rCtr x="-11337" y="-16134"/>
                                    </p:animMotion>
                                  </p:childTnLst>
                                </p:cTn>
                              </p:par>
                            </p:childTnLst>
                          </p:cTn>
                        </p:par>
                        <p:par>
                          <p:cTn id="42" fill="hold" nodeType="afterGroup">
                            <p:stCondLst>
                              <p:cond delay="15000"/>
                            </p:stCondLst>
                            <p:childTnLst>
                              <p:par>
                                <p:cTn id="43" presetID="8" presetClass="exit" presetSubtype="16" fill="hold" grpId="4" nodeType="afterEffect">
                                  <p:stCondLst>
                                    <p:cond delay="0"/>
                                  </p:stCondLst>
                                  <p:childTnLst>
                                    <p:animEffect transition="out" filter="diamond(in)">
                                      <p:cBhvr>
                                        <p:cTn id="44" dur="1000"/>
                                        <p:tgtEl>
                                          <p:spTgt spid="701443"/>
                                        </p:tgtEl>
                                      </p:cBhvr>
                                    </p:animEffect>
                                    <p:set>
                                      <p:cBhvr>
                                        <p:cTn id="45" dur="1" fill="hold">
                                          <p:stCondLst>
                                            <p:cond delay="999"/>
                                          </p:stCondLst>
                                        </p:cTn>
                                        <p:tgtEl>
                                          <p:spTgt spid="701443"/>
                                        </p:tgtEl>
                                        <p:attrNameLst>
                                          <p:attrName>style.visibility</p:attrName>
                                        </p:attrNameLst>
                                      </p:cBhvr>
                                      <p:to>
                                        <p:strVal val="hidden"/>
                                      </p:to>
                                    </p:set>
                                  </p:childTnLst>
                                </p:cTn>
                              </p:par>
                              <p:par>
                                <p:cTn id="46" presetID="8" presetClass="entr" presetSubtype="16" fill="hold" grpId="0" nodeType="withEffect">
                                  <p:stCondLst>
                                    <p:cond delay="0"/>
                                  </p:stCondLst>
                                  <p:childTnLst>
                                    <p:set>
                                      <p:cBhvr>
                                        <p:cTn id="47" dur="1" fill="hold">
                                          <p:stCondLst>
                                            <p:cond delay="0"/>
                                          </p:stCondLst>
                                        </p:cTn>
                                        <p:tgtEl>
                                          <p:spTgt spid="701464"/>
                                        </p:tgtEl>
                                        <p:attrNameLst>
                                          <p:attrName>style.visibility</p:attrName>
                                        </p:attrNameLst>
                                      </p:cBhvr>
                                      <p:to>
                                        <p:strVal val="visible"/>
                                      </p:to>
                                    </p:set>
                                    <p:animEffect transition="in" filter="diamond(in)">
                                      <p:cBhvr>
                                        <p:cTn id="48" dur="1000"/>
                                        <p:tgtEl>
                                          <p:spTgt spid="701464"/>
                                        </p:tgtEl>
                                      </p:cBhvr>
                                    </p:animEffect>
                                  </p:childTnLst>
                                </p:cTn>
                              </p:par>
                            </p:childTnLst>
                          </p:cTn>
                        </p:par>
                        <p:par>
                          <p:cTn id="49" fill="hold" nodeType="afterGroup">
                            <p:stCondLst>
                              <p:cond delay="16000"/>
                            </p:stCondLst>
                            <p:childTnLst>
                              <p:par>
                                <p:cTn id="50" presetID="3" presetClass="exit" presetSubtype="10" fill="hold" grpId="2" nodeType="afterEffect">
                                  <p:stCondLst>
                                    <p:cond delay="0"/>
                                  </p:stCondLst>
                                  <p:iterate type="lt">
                                    <p:tmPct val="0"/>
                                  </p:iterate>
                                  <p:childTnLst>
                                    <p:animEffect transition="out" filter="blinds(horizontal)">
                                      <p:cBhvr>
                                        <p:cTn id="51" dur="500"/>
                                        <p:tgtEl>
                                          <p:spTgt spid="701461"/>
                                        </p:tgtEl>
                                      </p:cBhvr>
                                    </p:animEffect>
                                    <p:set>
                                      <p:cBhvr>
                                        <p:cTn id="52" dur="1" fill="hold">
                                          <p:stCondLst>
                                            <p:cond delay="499"/>
                                          </p:stCondLst>
                                        </p:cTn>
                                        <p:tgtEl>
                                          <p:spTgt spid="701461"/>
                                        </p:tgtEl>
                                        <p:attrNameLst>
                                          <p:attrName>style.visibility</p:attrName>
                                        </p:attrNameLst>
                                      </p:cBhvr>
                                      <p:to>
                                        <p:strVal val="hidden"/>
                                      </p:to>
                                    </p:set>
                                  </p:childTnLst>
                                </p:cTn>
                              </p:par>
                            </p:childTnLst>
                          </p:cTn>
                        </p:par>
                        <p:par>
                          <p:cTn id="53" fill="hold" nodeType="afterGroup">
                            <p:stCondLst>
                              <p:cond delay="16500"/>
                            </p:stCondLst>
                            <p:childTnLst>
                              <p:par>
                                <p:cTn id="54" presetID="2" presetClass="exit" presetSubtype="8" fill="hold" grpId="1" nodeType="afterEffect">
                                  <p:stCondLst>
                                    <p:cond delay="0"/>
                                  </p:stCondLst>
                                  <p:childTnLst>
                                    <p:anim calcmode="lin" valueType="num">
                                      <p:cBhvr additive="base">
                                        <p:cTn id="55" dur="500"/>
                                        <p:tgtEl>
                                          <p:spTgt spid="701463"/>
                                        </p:tgtEl>
                                        <p:attrNameLst>
                                          <p:attrName>ppt_x</p:attrName>
                                        </p:attrNameLst>
                                      </p:cBhvr>
                                      <p:tavLst>
                                        <p:tav tm="0">
                                          <p:val>
                                            <p:strVal val="ppt_x"/>
                                          </p:val>
                                        </p:tav>
                                        <p:tav tm="100000">
                                          <p:val>
                                            <p:strVal val="0-ppt_w/2"/>
                                          </p:val>
                                        </p:tav>
                                      </p:tavLst>
                                    </p:anim>
                                    <p:anim calcmode="lin" valueType="num">
                                      <p:cBhvr additive="base">
                                        <p:cTn id="56" dur="500"/>
                                        <p:tgtEl>
                                          <p:spTgt spid="701463"/>
                                        </p:tgtEl>
                                        <p:attrNameLst>
                                          <p:attrName>ppt_y</p:attrName>
                                        </p:attrNameLst>
                                      </p:cBhvr>
                                      <p:tavLst>
                                        <p:tav tm="0">
                                          <p:val>
                                            <p:strVal val="ppt_y"/>
                                          </p:val>
                                        </p:tav>
                                        <p:tav tm="100000">
                                          <p:val>
                                            <p:strVal val="ppt_y"/>
                                          </p:val>
                                        </p:tav>
                                      </p:tavLst>
                                    </p:anim>
                                    <p:set>
                                      <p:cBhvr>
                                        <p:cTn id="57" dur="1" fill="hold">
                                          <p:stCondLst>
                                            <p:cond delay="499"/>
                                          </p:stCondLst>
                                        </p:cTn>
                                        <p:tgtEl>
                                          <p:spTgt spid="7014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1442" grpId="0" animBg="1"/>
      <p:bldP spid="701442" grpId="1" animBg="1"/>
      <p:bldP spid="701443" grpId="0" animBg="1"/>
      <p:bldP spid="701443" grpId="1" animBg="1"/>
      <p:bldP spid="701443" grpId="2" animBg="1"/>
      <p:bldP spid="701443" grpId="3" animBg="1"/>
      <p:bldP spid="701443" grpId="4" animBg="1"/>
      <p:bldP spid="701449" grpId="0" animBg="1"/>
      <p:bldP spid="701450" grpId="0" animBg="1"/>
      <p:bldP spid="701461" grpId="0" animBg="1"/>
      <p:bldP spid="701461" grpId="1" animBg="1"/>
      <p:bldP spid="701461" grpId="2" animBg="1"/>
      <p:bldP spid="701463" grpId="0" animBg="1"/>
      <p:bldP spid="701463" grpId="1" animBg="1"/>
      <p:bldP spid="70146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Oval 2"/>
          <p:cNvSpPr>
            <a:spLocks noChangeArrowheads="1"/>
          </p:cNvSpPr>
          <p:nvPr/>
        </p:nvSpPr>
        <p:spPr bwMode="auto">
          <a:xfrm>
            <a:off x="1708150"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8</a:t>
            </a:r>
          </a:p>
        </p:txBody>
      </p:sp>
      <p:sp>
        <p:nvSpPr>
          <p:cNvPr id="702467" name="Oval 3"/>
          <p:cNvSpPr>
            <a:spLocks noChangeArrowheads="1"/>
          </p:cNvSpPr>
          <p:nvPr/>
        </p:nvSpPr>
        <p:spPr bwMode="auto">
          <a:xfrm>
            <a:off x="2732088"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12</a:t>
            </a:r>
          </a:p>
        </p:txBody>
      </p:sp>
      <p:sp>
        <p:nvSpPr>
          <p:cNvPr id="702468" name="Oval 4"/>
          <p:cNvSpPr>
            <a:spLocks noChangeArrowheads="1"/>
          </p:cNvSpPr>
          <p:nvPr/>
        </p:nvSpPr>
        <p:spPr bwMode="auto">
          <a:xfrm>
            <a:off x="375443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5</a:t>
            </a:r>
          </a:p>
        </p:txBody>
      </p:sp>
      <p:sp>
        <p:nvSpPr>
          <p:cNvPr id="702469" name="Oval 5"/>
          <p:cNvSpPr>
            <a:spLocks noChangeArrowheads="1"/>
          </p:cNvSpPr>
          <p:nvPr/>
        </p:nvSpPr>
        <p:spPr bwMode="auto">
          <a:xfrm>
            <a:off x="477837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a:t>
            </a:r>
          </a:p>
        </p:txBody>
      </p:sp>
      <p:sp>
        <p:nvSpPr>
          <p:cNvPr id="702470" name="Oval 6"/>
          <p:cNvSpPr>
            <a:spLocks noChangeArrowheads="1"/>
          </p:cNvSpPr>
          <p:nvPr/>
        </p:nvSpPr>
        <p:spPr bwMode="auto">
          <a:xfrm>
            <a:off x="580072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6</a:t>
            </a:r>
          </a:p>
        </p:txBody>
      </p:sp>
      <p:sp>
        <p:nvSpPr>
          <p:cNvPr id="702471" name="Oval 7"/>
          <p:cNvSpPr>
            <a:spLocks noChangeArrowheads="1"/>
          </p:cNvSpPr>
          <p:nvPr/>
        </p:nvSpPr>
        <p:spPr bwMode="auto">
          <a:xfrm>
            <a:off x="6824663"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4</a:t>
            </a:r>
          </a:p>
        </p:txBody>
      </p:sp>
      <p:sp>
        <p:nvSpPr>
          <p:cNvPr id="702472" name="Oval 8"/>
          <p:cNvSpPr>
            <a:spLocks noChangeArrowheads="1"/>
          </p:cNvSpPr>
          <p:nvPr/>
        </p:nvSpPr>
        <p:spPr bwMode="auto">
          <a:xfrm>
            <a:off x="784860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15</a:t>
            </a:r>
          </a:p>
        </p:txBody>
      </p:sp>
      <p:sp>
        <p:nvSpPr>
          <p:cNvPr id="702473" name="Oval 9"/>
          <p:cNvSpPr>
            <a:spLocks noChangeArrowheads="1"/>
          </p:cNvSpPr>
          <p:nvPr/>
        </p:nvSpPr>
        <p:spPr bwMode="auto">
          <a:xfrm>
            <a:off x="685800"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2</a:t>
            </a:r>
          </a:p>
        </p:txBody>
      </p:sp>
      <p:sp>
        <p:nvSpPr>
          <p:cNvPr id="702474" name="AutoShape 10"/>
          <p:cNvSpPr>
            <a:spLocks noChangeArrowheads="1"/>
          </p:cNvSpPr>
          <p:nvPr/>
        </p:nvSpPr>
        <p:spPr bwMode="auto">
          <a:xfrm>
            <a:off x="2632075" y="3571875"/>
            <a:ext cx="914400" cy="908149"/>
          </a:xfrm>
          <a:prstGeom prst="upArrowCallout">
            <a:avLst>
              <a:gd name="adj1" fmla="val 27746"/>
              <a:gd name="adj2" fmla="val 25819"/>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i="0">
                <a:latin typeface="Calibri" pitchFamily="34" charset="0"/>
                <a:cs typeface="Calibri" pitchFamily="34" charset="0"/>
              </a:rPr>
              <a:t>i</a:t>
            </a:r>
          </a:p>
        </p:txBody>
      </p:sp>
      <p:sp>
        <p:nvSpPr>
          <p:cNvPr id="702475" name="Text Box 11"/>
          <p:cNvSpPr txBox="1">
            <a:spLocks noChangeArrowheads="1"/>
          </p:cNvSpPr>
          <p:nvPr/>
        </p:nvSpPr>
        <p:spPr bwMode="auto">
          <a:xfrm>
            <a:off x="3251200" y="5029200"/>
            <a:ext cx="685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i="0" dirty="0" smtClean="0">
                <a:latin typeface="Calibri" pitchFamily="34" charset="0"/>
                <a:cs typeface="Calibri" pitchFamily="34" charset="0"/>
              </a:rPr>
              <a:t>X=</a:t>
            </a:r>
            <a:endParaRPr lang="en-US" sz="2400" i="0" dirty="0">
              <a:latin typeface="Calibri" pitchFamily="34" charset="0"/>
              <a:cs typeface="Calibri" pitchFamily="34" charset="0"/>
            </a:endParaRPr>
          </a:p>
        </p:txBody>
      </p:sp>
      <p:grpSp>
        <p:nvGrpSpPr>
          <p:cNvPr id="702476" name="Group 12"/>
          <p:cNvGrpSpPr>
            <a:grpSpLocks/>
          </p:cNvGrpSpPr>
          <p:nvPr/>
        </p:nvGrpSpPr>
        <p:grpSpPr bwMode="auto">
          <a:xfrm>
            <a:off x="685800" y="2287588"/>
            <a:ext cx="7893050" cy="649287"/>
            <a:chOff x="644" y="1153"/>
            <a:chExt cx="4972" cy="409"/>
          </a:xfrm>
        </p:grpSpPr>
        <p:sp>
          <p:nvSpPr>
            <p:cNvPr id="702477" name="Oval 13"/>
            <p:cNvSpPr>
              <a:spLocks noChangeArrowheads="1"/>
            </p:cNvSpPr>
            <p:nvPr/>
          </p:nvSpPr>
          <p:spPr bwMode="auto">
            <a:xfrm>
              <a:off x="1288"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2</a:t>
              </a:r>
            </a:p>
          </p:txBody>
        </p:sp>
        <p:sp>
          <p:nvSpPr>
            <p:cNvPr id="702478" name="Oval 14"/>
            <p:cNvSpPr>
              <a:spLocks noChangeArrowheads="1"/>
            </p:cNvSpPr>
            <p:nvPr/>
          </p:nvSpPr>
          <p:spPr bwMode="auto">
            <a:xfrm>
              <a:off x="1933"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3</a:t>
              </a:r>
            </a:p>
          </p:txBody>
        </p:sp>
        <p:sp>
          <p:nvSpPr>
            <p:cNvPr id="702479" name="Oval 15"/>
            <p:cNvSpPr>
              <a:spLocks noChangeArrowheads="1"/>
            </p:cNvSpPr>
            <p:nvPr/>
          </p:nvSpPr>
          <p:spPr bwMode="auto">
            <a:xfrm>
              <a:off x="2577"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4</a:t>
              </a:r>
            </a:p>
          </p:txBody>
        </p:sp>
        <p:sp>
          <p:nvSpPr>
            <p:cNvPr id="702480" name="Oval 16"/>
            <p:cNvSpPr>
              <a:spLocks noChangeArrowheads="1"/>
            </p:cNvSpPr>
            <p:nvPr/>
          </p:nvSpPr>
          <p:spPr bwMode="auto">
            <a:xfrm>
              <a:off x="3222"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5</a:t>
              </a:r>
            </a:p>
          </p:txBody>
        </p:sp>
        <p:sp>
          <p:nvSpPr>
            <p:cNvPr id="702481" name="Oval 17"/>
            <p:cNvSpPr>
              <a:spLocks noChangeArrowheads="1"/>
            </p:cNvSpPr>
            <p:nvPr/>
          </p:nvSpPr>
          <p:spPr bwMode="auto">
            <a:xfrm>
              <a:off x="3866"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6</a:t>
              </a:r>
            </a:p>
          </p:txBody>
        </p:sp>
        <p:sp>
          <p:nvSpPr>
            <p:cNvPr id="702482" name="Oval 18"/>
            <p:cNvSpPr>
              <a:spLocks noChangeArrowheads="1"/>
            </p:cNvSpPr>
            <p:nvPr/>
          </p:nvSpPr>
          <p:spPr bwMode="auto">
            <a:xfrm>
              <a:off x="4511"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7</a:t>
              </a:r>
            </a:p>
          </p:txBody>
        </p:sp>
        <p:sp>
          <p:nvSpPr>
            <p:cNvPr id="702483" name="Oval 19"/>
            <p:cNvSpPr>
              <a:spLocks noChangeArrowheads="1"/>
            </p:cNvSpPr>
            <p:nvPr/>
          </p:nvSpPr>
          <p:spPr bwMode="auto">
            <a:xfrm>
              <a:off x="5156"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8</a:t>
              </a:r>
            </a:p>
          </p:txBody>
        </p:sp>
        <p:sp>
          <p:nvSpPr>
            <p:cNvPr id="702484" name="Oval 20"/>
            <p:cNvSpPr>
              <a:spLocks noChangeArrowheads="1"/>
            </p:cNvSpPr>
            <p:nvPr/>
          </p:nvSpPr>
          <p:spPr bwMode="auto">
            <a:xfrm>
              <a:off x="644"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a:t>
              </a:r>
            </a:p>
          </p:txBody>
        </p:sp>
      </p:grpSp>
      <p:sp>
        <p:nvSpPr>
          <p:cNvPr id="702485" name="AutoShape 21"/>
          <p:cNvSpPr>
            <a:spLocks noChangeArrowheads="1"/>
          </p:cNvSpPr>
          <p:nvPr/>
        </p:nvSpPr>
        <p:spPr bwMode="auto">
          <a:xfrm>
            <a:off x="3540125" y="2039938"/>
            <a:ext cx="1143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i="0">
                <a:solidFill>
                  <a:srgbClr val="0000FF"/>
                </a:solidFill>
                <a:latin typeface="Calibri" pitchFamily="34" charset="0"/>
                <a:cs typeface="Calibri" pitchFamily="34" charset="0"/>
              </a:rPr>
              <a:t>pos</a:t>
            </a:r>
          </a:p>
        </p:txBody>
      </p:sp>
      <p:sp>
        <p:nvSpPr>
          <p:cNvPr id="702487" name="Text Box 23"/>
          <p:cNvSpPr txBox="1">
            <a:spLocks noChangeArrowheads="1"/>
          </p:cNvSpPr>
          <p:nvPr/>
        </p:nvSpPr>
        <p:spPr bwMode="auto">
          <a:xfrm>
            <a:off x="1589088" y="1384300"/>
            <a:ext cx="4168775" cy="46166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solidFill>
                  <a:srgbClr val="FFFF00"/>
                </a:solidFill>
                <a:latin typeface="Calibri" pitchFamily="34" charset="0"/>
                <a:cs typeface="Calibri" pitchFamily="34" charset="0"/>
              </a:rPr>
              <a:t>Chèn a[3] vào (a[0] … a[3])</a:t>
            </a:r>
          </a:p>
        </p:txBody>
      </p:sp>
      <p:sp>
        <p:nvSpPr>
          <p:cNvPr id="702488" name="Oval 24"/>
          <p:cNvSpPr>
            <a:spLocks noChangeArrowheads="1"/>
          </p:cNvSpPr>
          <p:nvPr/>
        </p:nvSpPr>
        <p:spPr bwMode="auto">
          <a:xfrm>
            <a:off x="1689100" y="2874963"/>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5</a:t>
            </a:r>
          </a:p>
        </p:txBody>
      </p:sp>
      <p:sp>
        <p:nvSpPr>
          <p:cNvPr id="2" name="Title 1"/>
          <p:cNvSpPr>
            <a:spLocks noGrp="1"/>
          </p:cNvSpPr>
          <p:nvPr>
            <p:ph type="title"/>
          </p:nvPr>
        </p:nvSpPr>
        <p:spPr/>
        <p:txBody>
          <a:bodyPr/>
          <a:lstStyle/>
          <a:p>
            <a:r>
              <a:rPr lang="vi-VN" dirty="0" smtClean="0"/>
              <a:t>5.2.2. </a:t>
            </a:r>
            <a:r>
              <a:rPr lang="vi-VN" dirty="0"/>
              <a:t>Sắp xếp chèn </a:t>
            </a:r>
          </a:p>
        </p:txBody>
      </p:sp>
      <p:sp>
        <p:nvSpPr>
          <p:cNvPr id="3" name="Date Placeholder 2"/>
          <p:cNvSpPr>
            <a:spLocks noGrp="1"/>
          </p:cNvSpPr>
          <p:nvPr>
            <p:ph type="dt" sz="half" idx="10"/>
          </p:nvPr>
        </p:nvSpPr>
        <p:spPr/>
        <p:txBody>
          <a:bodyPr/>
          <a:lstStyle/>
          <a:p>
            <a:r>
              <a:rPr lang="vi-VN" smtClean="0"/>
              <a:t>24-Mar-11</a:t>
            </a:r>
            <a:endParaRPr lang="en-US"/>
          </a:p>
        </p:txBody>
      </p:sp>
      <p:sp>
        <p:nvSpPr>
          <p:cNvPr id="4" name="Footer Placeholder 3"/>
          <p:cNvSpPr>
            <a:spLocks noGrp="1"/>
          </p:cNvSpPr>
          <p:nvPr>
            <p:ph type="ftr" sz="quarter" idx="11"/>
          </p:nvPr>
        </p:nvSpPr>
        <p:spPr/>
        <p:txBody>
          <a:bodyPr/>
          <a:lstStyle/>
          <a:p>
            <a:r>
              <a:rPr lang="en-US" smtClean="0"/>
              <a:t>©TS. Hà Chí Trung, Khoa CNTT -  HVKTQS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37</a:t>
            </a:fld>
            <a:endParaRPr lang="en-US" dirty="0"/>
          </a:p>
        </p:txBody>
      </p:sp>
    </p:spTree>
    <p:extLst>
      <p:ext uri="{BB962C8B-B14F-4D97-AF65-F5344CB8AC3E}">
        <p14:creationId xmlns:p14="http://schemas.microsoft.com/office/powerpoint/2010/main" val="2372068174"/>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4.44444E-6 2.96296E-6 L 0.11493 2.96296E-6 " pathEditMode="relative" rAng="0" ptsTypes="AA">
                                      <p:cBhvr>
                                        <p:cTn id="6" dur="2000" fill="hold"/>
                                        <p:tgtEl>
                                          <p:spTgt spid="702474"/>
                                        </p:tgtEl>
                                        <p:attrNameLst>
                                          <p:attrName>ppt_x</p:attrName>
                                          <p:attrName>ppt_y</p:attrName>
                                        </p:attrNameLst>
                                      </p:cBhvr>
                                      <p:rCtr x="5747" y="0"/>
                                    </p:animMotion>
                                  </p:childTnLst>
                                </p:cTn>
                              </p:par>
                            </p:childTnLst>
                          </p:cTn>
                        </p:par>
                        <p:par>
                          <p:cTn id="7" fill="hold" nodeType="afterGroup">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702487"/>
                                        </p:tgtEl>
                                        <p:attrNameLst>
                                          <p:attrName>style.visibility</p:attrName>
                                        </p:attrNameLst>
                                      </p:cBhvr>
                                      <p:to>
                                        <p:strVal val="visible"/>
                                      </p:to>
                                    </p:set>
                                    <p:anim calcmode="lin" valueType="num">
                                      <p:cBhvr additive="base">
                                        <p:cTn id="10" dur="500" fill="hold"/>
                                        <p:tgtEl>
                                          <p:spTgt spid="702487"/>
                                        </p:tgtEl>
                                        <p:attrNameLst>
                                          <p:attrName>ppt_x</p:attrName>
                                        </p:attrNameLst>
                                      </p:cBhvr>
                                      <p:tavLst>
                                        <p:tav tm="0">
                                          <p:val>
                                            <p:strVal val="0-#ppt_w/2"/>
                                          </p:val>
                                        </p:tav>
                                        <p:tav tm="100000">
                                          <p:val>
                                            <p:strVal val="#ppt_x"/>
                                          </p:val>
                                        </p:tav>
                                      </p:tavLst>
                                    </p:anim>
                                    <p:anim calcmode="lin" valueType="num">
                                      <p:cBhvr additive="base">
                                        <p:cTn id="11" dur="500" fill="hold"/>
                                        <p:tgtEl>
                                          <p:spTgt spid="702487"/>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2500"/>
                            </p:stCondLst>
                            <p:childTnLst>
                              <p:par>
                                <p:cTn id="13" presetID="42" presetClass="path" presetSubtype="0" accel="50000" decel="50000" fill="hold" grpId="0" nodeType="afterEffect">
                                  <p:stCondLst>
                                    <p:cond delay="0"/>
                                  </p:stCondLst>
                                  <p:childTnLst>
                                    <p:animMotion origin="layout" path="M 3.61111E-6 2.59259E-6 L 3.61111E-6 0.32662 " pathEditMode="relative" rAng="0" ptsTypes="AA">
                                      <p:cBhvr>
                                        <p:cTn id="14" dur="2000" fill="hold"/>
                                        <p:tgtEl>
                                          <p:spTgt spid="702468"/>
                                        </p:tgtEl>
                                        <p:attrNameLst>
                                          <p:attrName>ppt_x</p:attrName>
                                          <p:attrName>ppt_y</p:attrName>
                                        </p:attrNameLst>
                                      </p:cBhvr>
                                      <p:rCtr x="0" y="16319"/>
                                    </p:animMotion>
                                  </p:childTnLst>
                                </p:cTn>
                              </p:par>
                            </p:childTnLst>
                          </p:cTn>
                        </p:par>
                        <p:par>
                          <p:cTn id="15" fill="hold" nodeType="afterGroup">
                            <p:stCondLst>
                              <p:cond delay="4500"/>
                            </p:stCondLst>
                            <p:childTnLst>
                              <p:par>
                                <p:cTn id="16" presetID="3" presetClass="entr" presetSubtype="10" fill="hold" grpId="0" nodeType="afterEffect">
                                  <p:stCondLst>
                                    <p:cond delay="0"/>
                                  </p:stCondLst>
                                  <p:iterate type="lt">
                                    <p:tmPct val="0"/>
                                  </p:iterate>
                                  <p:childTnLst>
                                    <p:set>
                                      <p:cBhvr>
                                        <p:cTn id="17" dur="1" fill="hold">
                                          <p:stCondLst>
                                            <p:cond delay="0"/>
                                          </p:stCondLst>
                                        </p:cTn>
                                        <p:tgtEl>
                                          <p:spTgt spid="702485"/>
                                        </p:tgtEl>
                                        <p:attrNameLst>
                                          <p:attrName>style.visibility</p:attrName>
                                        </p:attrNameLst>
                                      </p:cBhvr>
                                      <p:to>
                                        <p:strVal val="visible"/>
                                      </p:to>
                                    </p:set>
                                    <p:animEffect transition="in" filter="blinds(horizontal)">
                                      <p:cBhvr>
                                        <p:cTn id="18" dur="500"/>
                                        <p:tgtEl>
                                          <p:spTgt spid="702485"/>
                                        </p:tgtEl>
                                      </p:cBhvr>
                                    </p:animEffect>
                                  </p:childTnLst>
                                </p:cTn>
                              </p:par>
                            </p:childTnLst>
                          </p:cTn>
                        </p:par>
                        <p:par>
                          <p:cTn id="19" fill="hold" nodeType="afterGroup">
                            <p:stCondLst>
                              <p:cond delay="5000"/>
                            </p:stCondLst>
                            <p:childTnLst>
                              <p:par>
                                <p:cTn id="20" presetID="26" presetClass="emph" presetSubtype="0" fill="hold" grpId="0" nodeType="afterEffect">
                                  <p:stCondLst>
                                    <p:cond delay="0"/>
                                  </p:stCondLst>
                                  <p:childTnLst>
                                    <p:animEffect transition="out" filter="fade">
                                      <p:cBhvr>
                                        <p:cTn id="21" dur="2000" tmFilter="0, 0; .2, .5; .8, .5; 1, 0"/>
                                        <p:tgtEl>
                                          <p:spTgt spid="702467"/>
                                        </p:tgtEl>
                                      </p:cBhvr>
                                    </p:animEffect>
                                    <p:animScale>
                                      <p:cBhvr>
                                        <p:cTn id="22" dur="1000" autoRev="1" fill="hold"/>
                                        <p:tgtEl>
                                          <p:spTgt spid="702467"/>
                                        </p:tgtEl>
                                      </p:cBhvr>
                                      <p:by x="105000" y="105000"/>
                                    </p:animScale>
                                  </p:childTnLst>
                                </p:cTn>
                              </p:par>
                              <p:par>
                                <p:cTn id="23" presetID="26" presetClass="emph" presetSubtype="0" fill="hold" grpId="1" nodeType="withEffect">
                                  <p:stCondLst>
                                    <p:cond delay="0"/>
                                  </p:stCondLst>
                                  <p:childTnLst>
                                    <p:animEffect transition="out" filter="fade">
                                      <p:cBhvr>
                                        <p:cTn id="24" dur="2000" tmFilter="0, 0; .2, .5; .8, .5; 1, 0"/>
                                        <p:tgtEl>
                                          <p:spTgt spid="702468"/>
                                        </p:tgtEl>
                                      </p:cBhvr>
                                    </p:animEffect>
                                    <p:animScale>
                                      <p:cBhvr>
                                        <p:cTn id="25" dur="1000" autoRev="1" fill="hold"/>
                                        <p:tgtEl>
                                          <p:spTgt spid="702468"/>
                                        </p:tgtEl>
                                      </p:cBhvr>
                                      <p:by x="105000" y="105000"/>
                                    </p:animScale>
                                  </p:childTnLst>
                                </p:cTn>
                              </p:par>
                            </p:childTnLst>
                          </p:cTn>
                        </p:par>
                        <p:par>
                          <p:cTn id="26" fill="hold" nodeType="afterGroup">
                            <p:stCondLst>
                              <p:cond delay="7000"/>
                            </p:stCondLst>
                            <p:childTnLst>
                              <p:par>
                                <p:cTn id="27" presetID="63" presetClass="path" presetSubtype="0" accel="50000" decel="50000" fill="hold" grpId="1" nodeType="afterEffect">
                                  <p:stCondLst>
                                    <p:cond delay="0"/>
                                  </p:stCondLst>
                                  <p:childTnLst>
                                    <p:animMotion origin="layout" path="M 0.00017 2.59259E-6 L 0.1118 2.59259E-6 " pathEditMode="relative" rAng="0" ptsTypes="AA">
                                      <p:cBhvr>
                                        <p:cTn id="28" dur="2000" fill="hold"/>
                                        <p:tgtEl>
                                          <p:spTgt spid="702467"/>
                                        </p:tgtEl>
                                        <p:attrNameLst>
                                          <p:attrName>ppt_x</p:attrName>
                                          <p:attrName>ppt_y</p:attrName>
                                        </p:attrNameLst>
                                      </p:cBhvr>
                                      <p:rCtr x="5573" y="0"/>
                                    </p:animMotion>
                                  </p:childTnLst>
                                </p:cTn>
                              </p:par>
                            </p:childTnLst>
                          </p:cTn>
                        </p:par>
                        <p:par>
                          <p:cTn id="29" fill="hold" nodeType="afterGroup">
                            <p:stCondLst>
                              <p:cond delay="9000"/>
                            </p:stCondLst>
                            <p:childTnLst>
                              <p:par>
                                <p:cTn id="30" presetID="35" presetClass="path" presetSubtype="0" accel="50000" decel="50000" fill="hold" grpId="2" nodeType="afterEffect">
                                  <p:stCondLst>
                                    <p:cond delay="0"/>
                                  </p:stCondLst>
                                  <p:iterate type="lt">
                                    <p:tmPct val="0"/>
                                  </p:iterate>
                                  <p:childTnLst>
                                    <p:animMotion origin="layout" path="M 1.66667E-6 -2.22222E-6 L -0.11163 -2.22222E-6 " pathEditMode="relative" rAng="0" ptsTypes="AA">
                                      <p:cBhvr>
                                        <p:cTn id="31" dur="2000" fill="hold"/>
                                        <p:tgtEl>
                                          <p:spTgt spid="702485"/>
                                        </p:tgtEl>
                                        <p:attrNameLst>
                                          <p:attrName>ppt_x</p:attrName>
                                          <p:attrName>ppt_y</p:attrName>
                                        </p:attrNameLst>
                                      </p:cBhvr>
                                      <p:rCtr x="-5590" y="0"/>
                                    </p:animMotion>
                                  </p:childTnLst>
                                </p:cTn>
                              </p:par>
                            </p:childTnLst>
                          </p:cTn>
                        </p:par>
                        <p:par>
                          <p:cTn id="32" fill="hold" nodeType="afterGroup">
                            <p:stCondLst>
                              <p:cond delay="11000"/>
                            </p:stCondLst>
                            <p:childTnLst>
                              <p:par>
                                <p:cTn id="33" presetID="26" presetClass="emph" presetSubtype="0" fill="hold" grpId="0" nodeType="afterEffect">
                                  <p:stCondLst>
                                    <p:cond delay="0"/>
                                  </p:stCondLst>
                                  <p:childTnLst>
                                    <p:animEffect transition="out" filter="fade">
                                      <p:cBhvr>
                                        <p:cTn id="34" dur="2000" tmFilter="0, 0; .2, .5; .8, .5; 1, 0"/>
                                        <p:tgtEl>
                                          <p:spTgt spid="702466"/>
                                        </p:tgtEl>
                                      </p:cBhvr>
                                    </p:animEffect>
                                    <p:animScale>
                                      <p:cBhvr>
                                        <p:cTn id="35" dur="1000" autoRev="1" fill="hold"/>
                                        <p:tgtEl>
                                          <p:spTgt spid="702466"/>
                                        </p:tgtEl>
                                      </p:cBhvr>
                                      <p:by x="105000" y="105000"/>
                                    </p:animScale>
                                  </p:childTnLst>
                                </p:cTn>
                              </p:par>
                              <p:par>
                                <p:cTn id="36" presetID="26" presetClass="emph" presetSubtype="0" fill="hold" grpId="2" nodeType="withEffect">
                                  <p:stCondLst>
                                    <p:cond delay="0"/>
                                  </p:stCondLst>
                                  <p:childTnLst>
                                    <p:animEffect transition="out" filter="fade">
                                      <p:cBhvr>
                                        <p:cTn id="37" dur="2000" tmFilter="0, 0; .2, .5; .8, .5; 1, 0"/>
                                        <p:tgtEl>
                                          <p:spTgt spid="702468"/>
                                        </p:tgtEl>
                                      </p:cBhvr>
                                    </p:animEffect>
                                    <p:animScale>
                                      <p:cBhvr>
                                        <p:cTn id="38" dur="1000" autoRev="1" fill="hold"/>
                                        <p:tgtEl>
                                          <p:spTgt spid="702468"/>
                                        </p:tgtEl>
                                      </p:cBhvr>
                                      <p:by x="105000" y="105000"/>
                                    </p:animScale>
                                  </p:childTnLst>
                                </p:cTn>
                              </p:par>
                            </p:childTnLst>
                          </p:cTn>
                        </p:par>
                        <p:par>
                          <p:cTn id="39" fill="hold" nodeType="afterGroup">
                            <p:stCondLst>
                              <p:cond delay="13000"/>
                            </p:stCondLst>
                            <p:childTnLst>
                              <p:par>
                                <p:cTn id="40" presetID="63" presetClass="path" presetSubtype="0" accel="50000" decel="50000" fill="hold" grpId="1" nodeType="afterEffect">
                                  <p:stCondLst>
                                    <p:cond delay="0"/>
                                  </p:stCondLst>
                                  <p:childTnLst>
                                    <p:animMotion origin="layout" path="M 0.00052 2.59259E-6 L 0.11215 2.59259E-6 " pathEditMode="relative" rAng="0" ptsTypes="AA">
                                      <p:cBhvr>
                                        <p:cTn id="41" dur="2000" fill="hold"/>
                                        <p:tgtEl>
                                          <p:spTgt spid="702466"/>
                                        </p:tgtEl>
                                        <p:attrNameLst>
                                          <p:attrName>ppt_x</p:attrName>
                                          <p:attrName>ppt_y</p:attrName>
                                        </p:attrNameLst>
                                      </p:cBhvr>
                                      <p:rCtr x="5573" y="0"/>
                                    </p:animMotion>
                                  </p:childTnLst>
                                </p:cTn>
                              </p:par>
                            </p:childTnLst>
                          </p:cTn>
                        </p:par>
                        <p:par>
                          <p:cTn id="42" fill="hold" nodeType="afterGroup">
                            <p:stCondLst>
                              <p:cond delay="15000"/>
                            </p:stCondLst>
                            <p:childTnLst>
                              <p:par>
                                <p:cTn id="43" presetID="35" presetClass="path" presetSubtype="0" accel="50000" decel="50000" fill="hold" grpId="3" nodeType="afterEffect">
                                  <p:stCondLst>
                                    <p:cond delay="0"/>
                                  </p:stCondLst>
                                  <p:iterate type="lt">
                                    <p:tmPct val="0"/>
                                  </p:iterate>
                                  <p:childTnLst>
                                    <p:animMotion origin="layout" path="M -0.11163 -2.22222E-6 L -0.22344 -2.22222E-6 " pathEditMode="relative" rAng="0" ptsTypes="AA">
                                      <p:cBhvr>
                                        <p:cTn id="44" dur="2000" fill="hold"/>
                                        <p:tgtEl>
                                          <p:spTgt spid="702485"/>
                                        </p:tgtEl>
                                        <p:attrNameLst>
                                          <p:attrName>ppt_x</p:attrName>
                                          <p:attrName>ppt_y</p:attrName>
                                        </p:attrNameLst>
                                      </p:cBhvr>
                                      <p:rCtr x="-5590" y="0"/>
                                    </p:animMotion>
                                  </p:childTnLst>
                                </p:cTn>
                              </p:par>
                            </p:childTnLst>
                          </p:cTn>
                        </p:par>
                        <p:par>
                          <p:cTn id="45" fill="hold" nodeType="afterGroup">
                            <p:stCondLst>
                              <p:cond delay="17000"/>
                            </p:stCondLst>
                            <p:childTnLst>
                              <p:par>
                                <p:cTn id="46" presetID="26" presetClass="emph" presetSubtype="0" fill="hold" grpId="0" nodeType="afterEffect">
                                  <p:stCondLst>
                                    <p:cond delay="0"/>
                                  </p:stCondLst>
                                  <p:childTnLst>
                                    <p:animEffect transition="out" filter="fade">
                                      <p:cBhvr>
                                        <p:cTn id="47" dur="2000" tmFilter="0, 0; .2, .5; .8, .5; 1, 0"/>
                                        <p:tgtEl>
                                          <p:spTgt spid="702473"/>
                                        </p:tgtEl>
                                      </p:cBhvr>
                                    </p:animEffect>
                                    <p:animScale>
                                      <p:cBhvr>
                                        <p:cTn id="48" dur="1000" autoRev="1" fill="hold"/>
                                        <p:tgtEl>
                                          <p:spTgt spid="702473"/>
                                        </p:tgtEl>
                                      </p:cBhvr>
                                      <p:by x="105000" y="105000"/>
                                    </p:animScale>
                                  </p:childTnLst>
                                </p:cTn>
                              </p:par>
                              <p:par>
                                <p:cTn id="49" presetID="26" presetClass="emph" presetSubtype="0" fill="hold" grpId="3" nodeType="withEffect">
                                  <p:stCondLst>
                                    <p:cond delay="0"/>
                                  </p:stCondLst>
                                  <p:childTnLst>
                                    <p:animEffect transition="out" filter="fade">
                                      <p:cBhvr>
                                        <p:cTn id="50" dur="2000" tmFilter="0, 0; .2, .5; .8, .5; 1, 0"/>
                                        <p:tgtEl>
                                          <p:spTgt spid="702468"/>
                                        </p:tgtEl>
                                      </p:cBhvr>
                                    </p:animEffect>
                                    <p:animScale>
                                      <p:cBhvr>
                                        <p:cTn id="51" dur="1000" autoRev="1" fill="hold"/>
                                        <p:tgtEl>
                                          <p:spTgt spid="702468"/>
                                        </p:tgtEl>
                                      </p:cBhvr>
                                      <p:by x="105000" y="105000"/>
                                    </p:animScale>
                                  </p:childTnLst>
                                </p:cTn>
                              </p:par>
                            </p:childTnLst>
                          </p:cTn>
                        </p:par>
                        <p:par>
                          <p:cTn id="52" fill="hold" nodeType="afterGroup">
                            <p:stCondLst>
                              <p:cond delay="19000"/>
                            </p:stCondLst>
                            <p:childTnLst>
                              <p:par>
                                <p:cTn id="53" presetID="64" presetClass="path" presetSubtype="0" accel="50000" decel="50000" fill="hold" grpId="4" nodeType="afterEffect">
                                  <p:stCondLst>
                                    <p:cond delay="0"/>
                                  </p:stCondLst>
                                  <p:childTnLst>
                                    <p:animMotion origin="layout" path="M 3.61111E-6 0.32662 L -0.22327 -0.00023 " pathEditMode="relative" rAng="0" ptsTypes="AA">
                                      <p:cBhvr>
                                        <p:cTn id="54" dur="2000" fill="hold"/>
                                        <p:tgtEl>
                                          <p:spTgt spid="702468"/>
                                        </p:tgtEl>
                                        <p:attrNameLst>
                                          <p:attrName>ppt_x</p:attrName>
                                          <p:attrName>ppt_y</p:attrName>
                                        </p:attrNameLst>
                                      </p:cBhvr>
                                      <p:rCtr x="-11163" y="-16343"/>
                                    </p:animMotion>
                                  </p:childTnLst>
                                </p:cTn>
                              </p:par>
                            </p:childTnLst>
                          </p:cTn>
                        </p:par>
                        <p:par>
                          <p:cTn id="55" fill="hold" nodeType="afterGroup">
                            <p:stCondLst>
                              <p:cond delay="21000"/>
                            </p:stCondLst>
                            <p:childTnLst>
                              <p:par>
                                <p:cTn id="56" presetID="8" presetClass="exit" presetSubtype="16" fill="hold" grpId="5" nodeType="afterEffect">
                                  <p:stCondLst>
                                    <p:cond delay="0"/>
                                  </p:stCondLst>
                                  <p:childTnLst>
                                    <p:animEffect transition="out" filter="diamond(in)">
                                      <p:cBhvr>
                                        <p:cTn id="57" dur="1000"/>
                                        <p:tgtEl>
                                          <p:spTgt spid="702468"/>
                                        </p:tgtEl>
                                      </p:cBhvr>
                                    </p:animEffect>
                                    <p:set>
                                      <p:cBhvr>
                                        <p:cTn id="58" dur="1" fill="hold">
                                          <p:stCondLst>
                                            <p:cond delay="999"/>
                                          </p:stCondLst>
                                        </p:cTn>
                                        <p:tgtEl>
                                          <p:spTgt spid="702468"/>
                                        </p:tgtEl>
                                        <p:attrNameLst>
                                          <p:attrName>style.visibility</p:attrName>
                                        </p:attrNameLst>
                                      </p:cBhvr>
                                      <p:to>
                                        <p:strVal val="hidden"/>
                                      </p:to>
                                    </p:set>
                                  </p:childTnLst>
                                </p:cTn>
                              </p:par>
                              <p:par>
                                <p:cTn id="59" presetID="8" presetClass="entr" presetSubtype="16" fill="hold" grpId="0" nodeType="withEffect">
                                  <p:stCondLst>
                                    <p:cond delay="0"/>
                                  </p:stCondLst>
                                  <p:childTnLst>
                                    <p:set>
                                      <p:cBhvr>
                                        <p:cTn id="60" dur="1" fill="hold">
                                          <p:stCondLst>
                                            <p:cond delay="0"/>
                                          </p:stCondLst>
                                        </p:cTn>
                                        <p:tgtEl>
                                          <p:spTgt spid="702488"/>
                                        </p:tgtEl>
                                        <p:attrNameLst>
                                          <p:attrName>style.visibility</p:attrName>
                                        </p:attrNameLst>
                                      </p:cBhvr>
                                      <p:to>
                                        <p:strVal val="visible"/>
                                      </p:to>
                                    </p:set>
                                    <p:animEffect transition="in" filter="diamond(in)">
                                      <p:cBhvr>
                                        <p:cTn id="61" dur="1000"/>
                                        <p:tgtEl>
                                          <p:spTgt spid="702488"/>
                                        </p:tgtEl>
                                      </p:cBhvr>
                                    </p:animEffect>
                                  </p:childTnLst>
                                </p:cTn>
                              </p:par>
                            </p:childTnLst>
                          </p:cTn>
                        </p:par>
                        <p:par>
                          <p:cTn id="62" fill="hold" nodeType="afterGroup">
                            <p:stCondLst>
                              <p:cond delay="22000"/>
                            </p:stCondLst>
                            <p:childTnLst>
                              <p:par>
                                <p:cTn id="63" presetID="3" presetClass="exit" presetSubtype="10" fill="hold" grpId="1" nodeType="afterEffect">
                                  <p:stCondLst>
                                    <p:cond delay="0"/>
                                  </p:stCondLst>
                                  <p:iterate type="lt">
                                    <p:tmPct val="0"/>
                                  </p:iterate>
                                  <p:childTnLst>
                                    <p:animEffect transition="out" filter="blinds(horizontal)">
                                      <p:cBhvr>
                                        <p:cTn id="64" dur="500"/>
                                        <p:tgtEl>
                                          <p:spTgt spid="702485"/>
                                        </p:tgtEl>
                                      </p:cBhvr>
                                    </p:animEffect>
                                    <p:set>
                                      <p:cBhvr>
                                        <p:cTn id="65" dur="1" fill="hold">
                                          <p:stCondLst>
                                            <p:cond delay="499"/>
                                          </p:stCondLst>
                                        </p:cTn>
                                        <p:tgtEl>
                                          <p:spTgt spid="702485"/>
                                        </p:tgtEl>
                                        <p:attrNameLst>
                                          <p:attrName>style.visibility</p:attrName>
                                        </p:attrNameLst>
                                      </p:cBhvr>
                                      <p:to>
                                        <p:strVal val="hidden"/>
                                      </p:to>
                                    </p:set>
                                  </p:childTnLst>
                                </p:cTn>
                              </p:par>
                            </p:childTnLst>
                          </p:cTn>
                        </p:par>
                        <p:par>
                          <p:cTn id="66" fill="hold" nodeType="afterGroup">
                            <p:stCondLst>
                              <p:cond delay="22500"/>
                            </p:stCondLst>
                            <p:childTnLst>
                              <p:par>
                                <p:cTn id="67" presetID="2" presetClass="exit" presetSubtype="8" fill="hold" grpId="1" nodeType="afterEffect">
                                  <p:stCondLst>
                                    <p:cond delay="0"/>
                                  </p:stCondLst>
                                  <p:childTnLst>
                                    <p:anim calcmode="lin" valueType="num">
                                      <p:cBhvr additive="base">
                                        <p:cTn id="68" dur="500"/>
                                        <p:tgtEl>
                                          <p:spTgt spid="702487"/>
                                        </p:tgtEl>
                                        <p:attrNameLst>
                                          <p:attrName>ppt_x</p:attrName>
                                        </p:attrNameLst>
                                      </p:cBhvr>
                                      <p:tavLst>
                                        <p:tav tm="0">
                                          <p:val>
                                            <p:strVal val="ppt_x"/>
                                          </p:val>
                                        </p:tav>
                                        <p:tav tm="100000">
                                          <p:val>
                                            <p:strVal val="0-ppt_w/2"/>
                                          </p:val>
                                        </p:tav>
                                      </p:tavLst>
                                    </p:anim>
                                    <p:anim calcmode="lin" valueType="num">
                                      <p:cBhvr additive="base">
                                        <p:cTn id="69" dur="500"/>
                                        <p:tgtEl>
                                          <p:spTgt spid="702487"/>
                                        </p:tgtEl>
                                        <p:attrNameLst>
                                          <p:attrName>ppt_y</p:attrName>
                                        </p:attrNameLst>
                                      </p:cBhvr>
                                      <p:tavLst>
                                        <p:tav tm="0">
                                          <p:val>
                                            <p:strVal val="ppt_y"/>
                                          </p:val>
                                        </p:tav>
                                        <p:tav tm="100000">
                                          <p:val>
                                            <p:strVal val="ppt_y"/>
                                          </p:val>
                                        </p:tav>
                                      </p:tavLst>
                                    </p:anim>
                                    <p:set>
                                      <p:cBhvr>
                                        <p:cTn id="70" dur="1" fill="hold">
                                          <p:stCondLst>
                                            <p:cond delay="499"/>
                                          </p:stCondLst>
                                        </p:cTn>
                                        <p:tgtEl>
                                          <p:spTgt spid="7024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66" grpId="0" animBg="1"/>
      <p:bldP spid="702466" grpId="1" animBg="1"/>
      <p:bldP spid="702467" grpId="0" animBg="1"/>
      <p:bldP spid="702467" grpId="1" animBg="1"/>
      <p:bldP spid="702468" grpId="0" animBg="1"/>
      <p:bldP spid="702468" grpId="1" animBg="1"/>
      <p:bldP spid="702468" grpId="2" animBg="1"/>
      <p:bldP spid="702468" grpId="3" animBg="1"/>
      <p:bldP spid="702468" grpId="4" animBg="1"/>
      <p:bldP spid="702468" grpId="5" animBg="1"/>
      <p:bldP spid="702473" grpId="0" animBg="1"/>
      <p:bldP spid="702474" grpId="0" animBg="1"/>
      <p:bldP spid="702485" grpId="0" animBg="1"/>
      <p:bldP spid="702485" grpId="1" animBg="1"/>
      <p:bldP spid="702485" grpId="2" animBg="1"/>
      <p:bldP spid="702485" grpId="3" animBg="1"/>
      <p:bldP spid="702487" grpId="0" animBg="1"/>
      <p:bldP spid="702487" grpId="1" animBg="1"/>
      <p:bldP spid="70248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Oval 2"/>
          <p:cNvSpPr>
            <a:spLocks noChangeArrowheads="1"/>
          </p:cNvSpPr>
          <p:nvPr/>
        </p:nvSpPr>
        <p:spPr bwMode="auto">
          <a:xfrm>
            <a:off x="1714500"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5</a:t>
            </a:r>
          </a:p>
        </p:txBody>
      </p:sp>
      <p:sp>
        <p:nvSpPr>
          <p:cNvPr id="703491" name="Oval 3"/>
          <p:cNvSpPr>
            <a:spLocks noChangeArrowheads="1"/>
          </p:cNvSpPr>
          <p:nvPr/>
        </p:nvSpPr>
        <p:spPr bwMode="auto">
          <a:xfrm>
            <a:off x="2738438"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8</a:t>
            </a:r>
          </a:p>
        </p:txBody>
      </p:sp>
      <p:sp>
        <p:nvSpPr>
          <p:cNvPr id="703492" name="Oval 4"/>
          <p:cNvSpPr>
            <a:spLocks noChangeArrowheads="1"/>
          </p:cNvSpPr>
          <p:nvPr/>
        </p:nvSpPr>
        <p:spPr bwMode="auto">
          <a:xfrm>
            <a:off x="3760788"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12</a:t>
            </a:r>
          </a:p>
        </p:txBody>
      </p:sp>
      <p:sp>
        <p:nvSpPr>
          <p:cNvPr id="703493" name="Oval 5"/>
          <p:cNvSpPr>
            <a:spLocks noChangeArrowheads="1"/>
          </p:cNvSpPr>
          <p:nvPr/>
        </p:nvSpPr>
        <p:spPr bwMode="auto">
          <a:xfrm>
            <a:off x="478472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a:t>
            </a:r>
          </a:p>
        </p:txBody>
      </p:sp>
      <p:sp>
        <p:nvSpPr>
          <p:cNvPr id="703494" name="Oval 6"/>
          <p:cNvSpPr>
            <a:spLocks noChangeArrowheads="1"/>
          </p:cNvSpPr>
          <p:nvPr/>
        </p:nvSpPr>
        <p:spPr bwMode="auto">
          <a:xfrm>
            <a:off x="580707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6</a:t>
            </a:r>
          </a:p>
        </p:txBody>
      </p:sp>
      <p:sp>
        <p:nvSpPr>
          <p:cNvPr id="703495" name="Oval 7"/>
          <p:cNvSpPr>
            <a:spLocks noChangeArrowheads="1"/>
          </p:cNvSpPr>
          <p:nvPr/>
        </p:nvSpPr>
        <p:spPr bwMode="auto">
          <a:xfrm>
            <a:off x="6831013"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4</a:t>
            </a:r>
          </a:p>
        </p:txBody>
      </p:sp>
      <p:sp>
        <p:nvSpPr>
          <p:cNvPr id="703496" name="Oval 8"/>
          <p:cNvSpPr>
            <a:spLocks noChangeArrowheads="1"/>
          </p:cNvSpPr>
          <p:nvPr/>
        </p:nvSpPr>
        <p:spPr bwMode="auto">
          <a:xfrm>
            <a:off x="785495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15</a:t>
            </a:r>
          </a:p>
        </p:txBody>
      </p:sp>
      <p:sp>
        <p:nvSpPr>
          <p:cNvPr id="703497" name="Oval 9"/>
          <p:cNvSpPr>
            <a:spLocks noChangeArrowheads="1"/>
          </p:cNvSpPr>
          <p:nvPr/>
        </p:nvSpPr>
        <p:spPr bwMode="auto">
          <a:xfrm>
            <a:off x="692150"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2</a:t>
            </a:r>
          </a:p>
        </p:txBody>
      </p:sp>
      <p:sp>
        <p:nvSpPr>
          <p:cNvPr id="703498" name="AutoShape 10"/>
          <p:cNvSpPr>
            <a:spLocks noChangeArrowheads="1"/>
          </p:cNvSpPr>
          <p:nvPr/>
        </p:nvSpPr>
        <p:spPr bwMode="auto">
          <a:xfrm>
            <a:off x="3654425" y="3571875"/>
            <a:ext cx="914400" cy="908149"/>
          </a:xfrm>
          <a:prstGeom prst="upArrowCallout">
            <a:avLst>
              <a:gd name="adj1" fmla="val 27746"/>
              <a:gd name="adj2" fmla="val 25819"/>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i="0">
                <a:latin typeface="Calibri" pitchFamily="34" charset="0"/>
                <a:cs typeface="Calibri" pitchFamily="34" charset="0"/>
              </a:rPr>
              <a:t>i</a:t>
            </a:r>
          </a:p>
        </p:txBody>
      </p:sp>
      <p:sp>
        <p:nvSpPr>
          <p:cNvPr id="703499" name="Text Box 11"/>
          <p:cNvSpPr txBox="1">
            <a:spLocks noChangeArrowheads="1"/>
          </p:cNvSpPr>
          <p:nvPr/>
        </p:nvSpPr>
        <p:spPr bwMode="auto">
          <a:xfrm>
            <a:off x="3257550" y="5029200"/>
            <a:ext cx="685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i="0" dirty="0" smtClean="0">
                <a:latin typeface="Calibri" pitchFamily="34" charset="0"/>
                <a:cs typeface="Calibri" pitchFamily="34" charset="0"/>
              </a:rPr>
              <a:t>X=</a:t>
            </a:r>
            <a:endParaRPr lang="en-US" sz="2400" i="0" dirty="0">
              <a:latin typeface="Calibri" pitchFamily="34" charset="0"/>
              <a:cs typeface="Calibri" pitchFamily="34" charset="0"/>
            </a:endParaRPr>
          </a:p>
        </p:txBody>
      </p:sp>
      <p:grpSp>
        <p:nvGrpSpPr>
          <p:cNvPr id="703500" name="Group 12"/>
          <p:cNvGrpSpPr>
            <a:grpSpLocks/>
          </p:cNvGrpSpPr>
          <p:nvPr/>
        </p:nvGrpSpPr>
        <p:grpSpPr bwMode="auto">
          <a:xfrm>
            <a:off x="692150" y="2287588"/>
            <a:ext cx="7893050" cy="649287"/>
            <a:chOff x="644" y="1153"/>
            <a:chExt cx="4972" cy="409"/>
          </a:xfrm>
        </p:grpSpPr>
        <p:sp>
          <p:nvSpPr>
            <p:cNvPr id="703501" name="Oval 13"/>
            <p:cNvSpPr>
              <a:spLocks noChangeArrowheads="1"/>
            </p:cNvSpPr>
            <p:nvPr/>
          </p:nvSpPr>
          <p:spPr bwMode="auto">
            <a:xfrm>
              <a:off x="1288"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2</a:t>
              </a:r>
            </a:p>
          </p:txBody>
        </p:sp>
        <p:sp>
          <p:nvSpPr>
            <p:cNvPr id="703502" name="Oval 14"/>
            <p:cNvSpPr>
              <a:spLocks noChangeArrowheads="1"/>
            </p:cNvSpPr>
            <p:nvPr/>
          </p:nvSpPr>
          <p:spPr bwMode="auto">
            <a:xfrm>
              <a:off x="1933"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3</a:t>
              </a:r>
            </a:p>
          </p:txBody>
        </p:sp>
        <p:sp>
          <p:nvSpPr>
            <p:cNvPr id="703503" name="Oval 15"/>
            <p:cNvSpPr>
              <a:spLocks noChangeArrowheads="1"/>
            </p:cNvSpPr>
            <p:nvPr/>
          </p:nvSpPr>
          <p:spPr bwMode="auto">
            <a:xfrm>
              <a:off x="2577"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4</a:t>
              </a:r>
            </a:p>
          </p:txBody>
        </p:sp>
        <p:sp>
          <p:nvSpPr>
            <p:cNvPr id="703504" name="Oval 16"/>
            <p:cNvSpPr>
              <a:spLocks noChangeArrowheads="1"/>
            </p:cNvSpPr>
            <p:nvPr/>
          </p:nvSpPr>
          <p:spPr bwMode="auto">
            <a:xfrm>
              <a:off x="3222"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5</a:t>
              </a:r>
            </a:p>
          </p:txBody>
        </p:sp>
        <p:sp>
          <p:nvSpPr>
            <p:cNvPr id="703505" name="Oval 17"/>
            <p:cNvSpPr>
              <a:spLocks noChangeArrowheads="1"/>
            </p:cNvSpPr>
            <p:nvPr/>
          </p:nvSpPr>
          <p:spPr bwMode="auto">
            <a:xfrm>
              <a:off x="3866"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6</a:t>
              </a:r>
            </a:p>
          </p:txBody>
        </p:sp>
        <p:sp>
          <p:nvSpPr>
            <p:cNvPr id="703506" name="Oval 18"/>
            <p:cNvSpPr>
              <a:spLocks noChangeArrowheads="1"/>
            </p:cNvSpPr>
            <p:nvPr/>
          </p:nvSpPr>
          <p:spPr bwMode="auto">
            <a:xfrm>
              <a:off x="4511"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7</a:t>
              </a:r>
            </a:p>
          </p:txBody>
        </p:sp>
        <p:sp>
          <p:nvSpPr>
            <p:cNvPr id="703507" name="Oval 19"/>
            <p:cNvSpPr>
              <a:spLocks noChangeArrowheads="1"/>
            </p:cNvSpPr>
            <p:nvPr/>
          </p:nvSpPr>
          <p:spPr bwMode="auto">
            <a:xfrm>
              <a:off x="5156"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8</a:t>
              </a:r>
            </a:p>
          </p:txBody>
        </p:sp>
        <p:sp>
          <p:nvSpPr>
            <p:cNvPr id="703508" name="Oval 20"/>
            <p:cNvSpPr>
              <a:spLocks noChangeArrowheads="1"/>
            </p:cNvSpPr>
            <p:nvPr/>
          </p:nvSpPr>
          <p:spPr bwMode="auto">
            <a:xfrm>
              <a:off x="644"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a:t>
              </a:r>
            </a:p>
          </p:txBody>
        </p:sp>
      </p:grpSp>
      <p:sp>
        <p:nvSpPr>
          <p:cNvPr id="703509" name="AutoShape 21"/>
          <p:cNvSpPr>
            <a:spLocks noChangeArrowheads="1"/>
          </p:cNvSpPr>
          <p:nvPr/>
        </p:nvSpPr>
        <p:spPr bwMode="auto">
          <a:xfrm>
            <a:off x="4562475" y="2039938"/>
            <a:ext cx="1143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i="0">
                <a:solidFill>
                  <a:srgbClr val="0000FF"/>
                </a:solidFill>
                <a:latin typeface="Calibri" pitchFamily="34" charset="0"/>
                <a:cs typeface="Calibri" pitchFamily="34" charset="0"/>
              </a:rPr>
              <a:t>pos</a:t>
            </a:r>
          </a:p>
        </p:txBody>
      </p:sp>
      <p:sp>
        <p:nvSpPr>
          <p:cNvPr id="703511" name="Text Box 23"/>
          <p:cNvSpPr txBox="1">
            <a:spLocks noChangeArrowheads="1"/>
          </p:cNvSpPr>
          <p:nvPr/>
        </p:nvSpPr>
        <p:spPr bwMode="auto">
          <a:xfrm>
            <a:off x="1595438" y="1384300"/>
            <a:ext cx="4473575" cy="46166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solidFill>
                  <a:srgbClr val="FFFF00"/>
                </a:solidFill>
                <a:latin typeface="Calibri" pitchFamily="34" charset="0"/>
                <a:cs typeface="Calibri" pitchFamily="34" charset="0"/>
              </a:rPr>
              <a:t>Chèn a[4] vào (a[0] … a[4])</a:t>
            </a:r>
          </a:p>
        </p:txBody>
      </p:sp>
      <p:sp>
        <p:nvSpPr>
          <p:cNvPr id="703512" name="Oval 24"/>
          <p:cNvSpPr>
            <a:spLocks noChangeArrowheads="1"/>
          </p:cNvSpPr>
          <p:nvPr/>
        </p:nvSpPr>
        <p:spPr bwMode="auto">
          <a:xfrm>
            <a:off x="685800" y="2873375"/>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a:t>
            </a:r>
          </a:p>
        </p:txBody>
      </p:sp>
      <p:sp>
        <p:nvSpPr>
          <p:cNvPr id="2" name="Title 1"/>
          <p:cNvSpPr>
            <a:spLocks noGrp="1"/>
          </p:cNvSpPr>
          <p:nvPr>
            <p:ph type="title"/>
          </p:nvPr>
        </p:nvSpPr>
        <p:spPr/>
        <p:txBody>
          <a:bodyPr/>
          <a:lstStyle/>
          <a:p>
            <a:r>
              <a:rPr lang="vi-VN" dirty="0" smtClean="0"/>
              <a:t>5.2.2. </a:t>
            </a:r>
            <a:r>
              <a:rPr lang="vi-VN" dirty="0"/>
              <a:t>Sắp xếp chèn </a:t>
            </a:r>
          </a:p>
        </p:txBody>
      </p:sp>
      <p:sp>
        <p:nvSpPr>
          <p:cNvPr id="3" name="Date Placeholder 2"/>
          <p:cNvSpPr>
            <a:spLocks noGrp="1"/>
          </p:cNvSpPr>
          <p:nvPr>
            <p:ph type="dt" sz="half" idx="10"/>
          </p:nvPr>
        </p:nvSpPr>
        <p:spPr/>
        <p:txBody>
          <a:bodyPr/>
          <a:lstStyle/>
          <a:p>
            <a:r>
              <a:rPr lang="vi-VN" smtClean="0"/>
              <a:t>24-Mar-11</a:t>
            </a:r>
            <a:endParaRPr lang="en-US"/>
          </a:p>
        </p:txBody>
      </p:sp>
      <p:sp>
        <p:nvSpPr>
          <p:cNvPr id="4" name="Footer Placeholder 3"/>
          <p:cNvSpPr>
            <a:spLocks noGrp="1"/>
          </p:cNvSpPr>
          <p:nvPr>
            <p:ph type="ftr" sz="quarter" idx="11"/>
          </p:nvPr>
        </p:nvSpPr>
        <p:spPr/>
        <p:txBody>
          <a:bodyPr/>
          <a:lstStyle/>
          <a:p>
            <a:r>
              <a:rPr lang="en-US" smtClean="0"/>
              <a:t>©TS. Hà Chí Trung, Khoa CNTT -  HVKTQS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38</a:t>
            </a:fld>
            <a:endParaRPr lang="en-US" dirty="0"/>
          </a:p>
        </p:txBody>
      </p:sp>
    </p:spTree>
    <p:extLst>
      <p:ext uri="{BB962C8B-B14F-4D97-AF65-F5344CB8AC3E}">
        <p14:creationId xmlns:p14="http://schemas.microsoft.com/office/powerpoint/2010/main" val="1332462702"/>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4.44444E-6 2.96296E-6 L 0.11493 2.96296E-6 " pathEditMode="relative" rAng="0" ptsTypes="AA">
                                      <p:cBhvr>
                                        <p:cTn id="6" dur="2000" fill="hold"/>
                                        <p:tgtEl>
                                          <p:spTgt spid="703498"/>
                                        </p:tgtEl>
                                        <p:attrNameLst>
                                          <p:attrName>ppt_x</p:attrName>
                                          <p:attrName>ppt_y</p:attrName>
                                        </p:attrNameLst>
                                      </p:cBhvr>
                                      <p:rCtr x="5747" y="0"/>
                                    </p:animMotion>
                                  </p:childTnLst>
                                </p:cTn>
                              </p:par>
                            </p:childTnLst>
                          </p:cTn>
                        </p:par>
                        <p:par>
                          <p:cTn id="7" fill="hold" nodeType="afterGroup">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703511"/>
                                        </p:tgtEl>
                                        <p:attrNameLst>
                                          <p:attrName>style.visibility</p:attrName>
                                        </p:attrNameLst>
                                      </p:cBhvr>
                                      <p:to>
                                        <p:strVal val="visible"/>
                                      </p:to>
                                    </p:set>
                                    <p:anim calcmode="lin" valueType="num">
                                      <p:cBhvr additive="base">
                                        <p:cTn id="10" dur="500" fill="hold"/>
                                        <p:tgtEl>
                                          <p:spTgt spid="703511"/>
                                        </p:tgtEl>
                                        <p:attrNameLst>
                                          <p:attrName>ppt_x</p:attrName>
                                        </p:attrNameLst>
                                      </p:cBhvr>
                                      <p:tavLst>
                                        <p:tav tm="0">
                                          <p:val>
                                            <p:strVal val="0-#ppt_w/2"/>
                                          </p:val>
                                        </p:tav>
                                        <p:tav tm="100000">
                                          <p:val>
                                            <p:strVal val="#ppt_x"/>
                                          </p:val>
                                        </p:tav>
                                      </p:tavLst>
                                    </p:anim>
                                    <p:anim calcmode="lin" valueType="num">
                                      <p:cBhvr additive="base">
                                        <p:cTn id="11" dur="500" fill="hold"/>
                                        <p:tgtEl>
                                          <p:spTgt spid="703511"/>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2500"/>
                            </p:stCondLst>
                            <p:childTnLst>
                              <p:par>
                                <p:cTn id="13" presetID="42" presetClass="path" presetSubtype="0" accel="50000" decel="50000" fill="hold" grpId="0" nodeType="afterEffect">
                                  <p:stCondLst>
                                    <p:cond delay="0"/>
                                  </p:stCondLst>
                                  <p:childTnLst>
                                    <p:animMotion origin="layout" path="M 4.44444E-6 2.59259E-6 L -0.11337 0.32453 " pathEditMode="relative" rAng="0" ptsTypes="AA">
                                      <p:cBhvr>
                                        <p:cTn id="14" dur="2000" fill="hold"/>
                                        <p:tgtEl>
                                          <p:spTgt spid="703493"/>
                                        </p:tgtEl>
                                        <p:attrNameLst>
                                          <p:attrName>ppt_x</p:attrName>
                                          <p:attrName>ppt_y</p:attrName>
                                        </p:attrNameLst>
                                      </p:cBhvr>
                                      <p:rCtr x="-5677" y="16227"/>
                                    </p:animMotion>
                                  </p:childTnLst>
                                </p:cTn>
                              </p:par>
                            </p:childTnLst>
                          </p:cTn>
                        </p:par>
                        <p:par>
                          <p:cTn id="15" fill="hold" nodeType="afterGroup">
                            <p:stCondLst>
                              <p:cond delay="4500"/>
                            </p:stCondLst>
                            <p:childTnLst>
                              <p:par>
                                <p:cTn id="16" presetID="3" presetClass="entr" presetSubtype="10" fill="hold" grpId="0" nodeType="afterEffect">
                                  <p:stCondLst>
                                    <p:cond delay="0"/>
                                  </p:stCondLst>
                                  <p:iterate type="lt">
                                    <p:tmPct val="0"/>
                                  </p:iterate>
                                  <p:childTnLst>
                                    <p:set>
                                      <p:cBhvr>
                                        <p:cTn id="17" dur="1" fill="hold">
                                          <p:stCondLst>
                                            <p:cond delay="0"/>
                                          </p:stCondLst>
                                        </p:cTn>
                                        <p:tgtEl>
                                          <p:spTgt spid="703509"/>
                                        </p:tgtEl>
                                        <p:attrNameLst>
                                          <p:attrName>style.visibility</p:attrName>
                                        </p:attrNameLst>
                                      </p:cBhvr>
                                      <p:to>
                                        <p:strVal val="visible"/>
                                      </p:to>
                                    </p:set>
                                    <p:animEffect transition="in" filter="blinds(horizontal)">
                                      <p:cBhvr>
                                        <p:cTn id="18" dur="500"/>
                                        <p:tgtEl>
                                          <p:spTgt spid="703509"/>
                                        </p:tgtEl>
                                      </p:cBhvr>
                                    </p:animEffect>
                                  </p:childTnLst>
                                </p:cTn>
                              </p:par>
                            </p:childTnLst>
                          </p:cTn>
                        </p:par>
                        <p:par>
                          <p:cTn id="19" fill="hold" nodeType="afterGroup">
                            <p:stCondLst>
                              <p:cond delay="5000"/>
                            </p:stCondLst>
                            <p:childTnLst>
                              <p:par>
                                <p:cTn id="20" presetID="26" presetClass="emph" presetSubtype="0" fill="hold" grpId="0" nodeType="afterEffect">
                                  <p:stCondLst>
                                    <p:cond delay="0"/>
                                  </p:stCondLst>
                                  <p:childTnLst>
                                    <p:animEffect transition="out" filter="fade">
                                      <p:cBhvr>
                                        <p:cTn id="21" dur="2000" tmFilter="0, 0; .2, .5; .8, .5; 1, 0"/>
                                        <p:tgtEl>
                                          <p:spTgt spid="703492"/>
                                        </p:tgtEl>
                                      </p:cBhvr>
                                    </p:animEffect>
                                    <p:animScale>
                                      <p:cBhvr>
                                        <p:cTn id="22" dur="1000" autoRev="1" fill="hold"/>
                                        <p:tgtEl>
                                          <p:spTgt spid="703492"/>
                                        </p:tgtEl>
                                      </p:cBhvr>
                                      <p:by x="105000" y="105000"/>
                                    </p:animScale>
                                  </p:childTnLst>
                                </p:cTn>
                              </p:par>
                              <p:par>
                                <p:cTn id="23" presetID="26" presetClass="emph" presetSubtype="0" fill="hold" grpId="1" nodeType="withEffect">
                                  <p:stCondLst>
                                    <p:cond delay="0"/>
                                  </p:stCondLst>
                                  <p:childTnLst>
                                    <p:animEffect transition="out" filter="fade">
                                      <p:cBhvr>
                                        <p:cTn id="24" dur="2000" tmFilter="0, 0; .2, .5; .8, .5; 1, 0"/>
                                        <p:tgtEl>
                                          <p:spTgt spid="703493"/>
                                        </p:tgtEl>
                                      </p:cBhvr>
                                    </p:animEffect>
                                    <p:animScale>
                                      <p:cBhvr>
                                        <p:cTn id="25" dur="1000" autoRev="1" fill="hold"/>
                                        <p:tgtEl>
                                          <p:spTgt spid="703493"/>
                                        </p:tgtEl>
                                      </p:cBhvr>
                                      <p:by x="105000" y="105000"/>
                                    </p:animScale>
                                  </p:childTnLst>
                                </p:cTn>
                              </p:par>
                            </p:childTnLst>
                          </p:cTn>
                        </p:par>
                        <p:par>
                          <p:cTn id="26" fill="hold" nodeType="afterGroup">
                            <p:stCondLst>
                              <p:cond delay="7000"/>
                            </p:stCondLst>
                            <p:childTnLst>
                              <p:par>
                                <p:cTn id="27" presetID="63" presetClass="path" presetSubtype="0" accel="50000" decel="50000" fill="hold" grpId="1" nodeType="afterEffect">
                                  <p:stCondLst>
                                    <p:cond delay="0"/>
                                  </p:stCondLst>
                                  <p:childTnLst>
                                    <p:animMotion origin="layout" path="M -0.00121 2.59259E-6 L 0.11198 2.59259E-6 " pathEditMode="relative" rAng="0" ptsTypes="AA">
                                      <p:cBhvr>
                                        <p:cTn id="28" dur="2000" fill="hold"/>
                                        <p:tgtEl>
                                          <p:spTgt spid="703492"/>
                                        </p:tgtEl>
                                        <p:attrNameLst>
                                          <p:attrName>ppt_x</p:attrName>
                                          <p:attrName>ppt_y</p:attrName>
                                        </p:attrNameLst>
                                      </p:cBhvr>
                                      <p:rCtr x="5660" y="0"/>
                                    </p:animMotion>
                                  </p:childTnLst>
                                </p:cTn>
                              </p:par>
                            </p:childTnLst>
                          </p:cTn>
                        </p:par>
                        <p:par>
                          <p:cTn id="29" fill="hold" nodeType="afterGroup">
                            <p:stCondLst>
                              <p:cond delay="9000"/>
                            </p:stCondLst>
                            <p:childTnLst>
                              <p:par>
                                <p:cTn id="30" presetID="35" presetClass="path" presetSubtype="0" accel="50000" decel="50000" fill="hold" grpId="2" nodeType="afterEffect">
                                  <p:stCondLst>
                                    <p:cond delay="0"/>
                                  </p:stCondLst>
                                  <p:iterate type="lt">
                                    <p:tmPct val="0"/>
                                  </p:iterate>
                                  <p:childTnLst>
                                    <p:animMotion origin="layout" path="M 5.55556E-7 -2.22222E-6 L -0.11163 -2.22222E-6 " pathEditMode="relative" rAng="0" ptsTypes="AA">
                                      <p:cBhvr>
                                        <p:cTn id="31" dur="2000" fill="hold"/>
                                        <p:tgtEl>
                                          <p:spTgt spid="703509"/>
                                        </p:tgtEl>
                                        <p:attrNameLst>
                                          <p:attrName>ppt_x</p:attrName>
                                          <p:attrName>ppt_y</p:attrName>
                                        </p:attrNameLst>
                                      </p:cBhvr>
                                      <p:rCtr x="-5590" y="0"/>
                                    </p:animMotion>
                                  </p:childTnLst>
                                </p:cTn>
                              </p:par>
                            </p:childTnLst>
                          </p:cTn>
                        </p:par>
                        <p:par>
                          <p:cTn id="32" fill="hold" nodeType="afterGroup">
                            <p:stCondLst>
                              <p:cond delay="11000"/>
                            </p:stCondLst>
                            <p:childTnLst>
                              <p:par>
                                <p:cTn id="33" presetID="26" presetClass="emph" presetSubtype="0" fill="hold" grpId="0" nodeType="afterEffect">
                                  <p:stCondLst>
                                    <p:cond delay="0"/>
                                  </p:stCondLst>
                                  <p:childTnLst>
                                    <p:animEffect transition="out" filter="fade">
                                      <p:cBhvr>
                                        <p:cTn id="34" dur="2000" tmFilter="0, 0; .2, .5; .8, .5; 1, 0"/>
                                        <p:tgtEl>
                                          <p:spTgt spid="703491"/>
                                        </p:tgtEl>
                                      </p:cBhvr>
                                    </p:animEffect>
                                    <p:animScale>
                                      <p:cBhvr>
                                        <p:cTn id="35" dur="1000" autoRev="1" fill="hold"/>
                                        <p:tgtEl>
                                          <p:spTgt spid="703491"/>
                                        </p:tgtEl>
                                      </p:cBhvr>
                                      <p:by x="105000" y="105000"/>
                                    </p:animScale>
                                  </p:childTnLst>
                                </p:cTn>
                              </p:par>
                              <p:par>
                                <p:cTn id="36" presetID="26" presetClass="emph" presetSubtype="0" fill="hold" grpId="2" nodeType="withEffect">
                                  <p:stCondLst>
                                    <p:cond delay="0"/>
                                  </p:stCondLst>
                                  <p:childTnLst>
                                    <p:animEffect transition="out" filter="fade">
                                      <p:cBhvr>
                                        <p:cTn id="37" dur="2000" tmFilter="0, 0; .2, .5; .8, .5; 1, 0"/>
                                        <p:tgtEl>
                                          <p:spTgt spid="703493"/>
                                        </p:tgtEl>
                                      </p:cBhvr>
                                    </p:animEffect>
                                    <p:animScale>
                                      <p:cBhvr>
                                        <p:cTn id="38" dur="1000" autoRev="1" fill="hold"/>
                                        <p:tgtEl>
                                          <p:spTgt spid="703493"/>
                                        </p:tgtEl>
                                      </p:cBhvr>
                                      <p:by x="105000" y="105000"/>
                                    </p:animScale>
                                  </p:childTnLst>
                                </p:cTn>
                              </p:par>
                            </p:childTnLst>
                          </p:cTn>
                        </p:par>
                        <p:par>
                          <p:cTn id="39" fill="hold" nodeType="afterGroup">
                            <p:stCondLst>
                              <p:cond delay="13000"/>
                            </p:stCondLst>
                            <p:childTnLst>
                              <p:par>
                                <p:cTn id="40" presetID="63" presetClass="path" presetSubtype="0" accel="50000" decel="50000" fill="hold" grpId="1" nodeType="afterEffect">
                                  <p:stCondLst>
                                    <p:cond delay="0"/>
                                  </p:stCondLst>
                                  <p:childTnLst>
                                    <p:animMotion origin="layout" path="M -0.00104 2.59259E-6 L 0.11059 2.59259E-6 " pathEditMode="relative" rAng="0" ptsTypes="AA">
                                      <p:cBhvr>
                                        <p:cTn id="41" dur="2000" fill="hold"/>
                                        <p:tgtEl>
                                          <p:spTgt spid="703491"/>
                                        </p:tgtEl>
                                        <p:attrNameLst>
                                          <p:attrName>ppt_x</p:attrName>
                                          <p:attrName>ppt_y</p:attrName>
                                        </p:attrNameLst>
                                      </p:cBhvr>
                                      <p:rCtr x="5573" y="0"/>
                                    </p:animMotion>
                                  </p:childTnLst>
                                </p:cTn>
                              </p:par>
                            </p:childTnLst>
                          </p:cTn>
                        </p:par>
                        <p:par>
                          <p:cTn id="42" fill="hold" nodeType="afterGroup">
                            <p:stCondLst>
                              <p:cond delay="15000"/>
                            </p:stCondLst>
                            <p:childTnLst>
                              <p:par>
                                <p:cTn id="43" presetID="35" presetClass="path" presetSubtype="0" accel="50000" decel="50000" fill="hold" grpId="3" nodeType="afterEffect">
                                  <p:stCondLst>
                                    <p:cond delay="0"/>
                                  </p:stCondLst>
                                  <p:iterate type="lt">
                                    <p:tmPct val="0"/>
                                  </p:iterate>
                                  <p:childTnLst>
                                    <p:animMotion origin="layout" path="M -0.11163 -2.22222E-6 L -0.2217 -2.22222E-6 " pathEditMode="relative" rAng="0" ptsTypes="AA">
                                      <p:cBhvr>
                                        <p:cTn id="44" dur="2000" fill="hold"/>
                                        <p:tgtEl>
                                          <p:spTgt spid="703509"/>
                                        </p:tgtEl>
                                        <p:attrNameLst>
                                          <p:attrName>ppt_x</p:attrName>
                                          <p:attrName>ppt_y</p:attrName>
                                        </p:attrNameLst>
                                      </p:cBhvr>
                                      <p:rCtr x="-5503" y="0"/>
                                    </p:animMotion>
                                  </p:childTnLst>
                                </p:cTn>
                              </p:par>
                            </p:childTnLst>
                          </p:cTn>
                        </p:par>
                        <p:par>
                          <p:cTn id="45" fill="hold" nodeType="afterGroup">
                            <p:stCondLst>
                              <p:cond delay="17000"/>
                            </p:stCondLst>
                            <p:childTnLst>
                              <p:par>
                                <p:cTn id="46" presetID="26" presetClass="emph" presetSubtype="0" fill="hold" grpId="0" nodeType="afterEffect">
                                  <p:stCondLst>
                                    <p:cond delay="0"/>
                                  </p:stCondLst>
                                  <p:childTnLst>
                                    <p:animEffect transition="out" filter="fade">
                                      <p:cBhvr>
                                        <p:cTn id="47" dur="2000" tmFilter="0, 0; .2, .5; .8, .5; 1, 0"/>
                                        <p:tgtEl>
                                          <p:spTgt spid="703490"/>
                                        </p:tgtEl>
                                      </p:cBhvr>
                                    </p:animEffect>
                                    <p:animScale>
                                      <p:cBhvr>
                                        <p:cTn id="48" dur="1000" autoRev="1" fill="hold"/>
                                        <p:tgtEl>
                                          <p:spTgt spid="703490"/>
                                        </p:tgtEl>
                                      </p:cBhvr>
                                      <p:by x="105000" y="105000"/>
                                    </p:animScale>
                                  </p:childTnLst>
                                </p:cTn>
                              </p:par>
                              <p:par>
                                <p:cTn id="49" presetID="26" presetClass="emph" presetSubtype="0" fill="hold" grpId="3" nodeType="withEffect">
                                  <p:stCondLst>
                                    <p:cond delay="0"/>
                                  </p:stCondLst>
                                  <p:childTnLst>
                                    <p:animEffect transition="out" filter="fade">
                                      <p:cBhvr>
                                        <p:cTn id="50" dur="2000" tmFilter="0, 0; .2, .5; .8, .5; 1, 0"/>
                                        <p:tgtEl>
                                          <p:spTgt spid="703493"/>
                                        </p:tgtEl>
                                      </p:cBhvr>
                                    </p:animEffect>
                                    <p:animScale>
                                      <p:cBhvr>
                                        <p:cTn id="51" dur="1000" autoRev="1" fill="hold"/>
                                        <p:tgtEl>
                                          <p:spTgt spid="703493"/>
                                        </p:tgtEl>
                                      </p:cBhvr>
                                      <p:by x="105000" y="105000"/>
                                    </p:animScale>
                                  </p:childTnLst>
                                </p:cTn>
                              </p:par>
                            </p:childTnLst>
                          </p:cTn>
                        </p:par>
                        <p:par>
                          <p:cTn id="52" fill="hold" nodeType="afterGroup">
                            <p:stCondLst>
                              <p:cond delay="19000"/>
                            </p:stCondLst>
                            <p:childTnLst>
                              <p:par>
                                <p:cTn id="53" presetID="63" presetClass="path" presetSubtype="0" accel="50000" decel="50000" fill="hold" grpId="1" nodeType="afterEffect">
                                  <p:stCondLst>
                                    <p:cond delay="0"/>
                                  </p:stCondLst>
                                  <p:childTnLst>
                                    <p:animMotion origin="layout" path="M -0.00243 0.00208 L 0.11093 2.59259E-6 " pathEditMode="relative" rAng="0" ptsTypes="AA">
                                      <p:cBhvr>
                                        <p:cTn id="54" dur="2000" fill="hold"/>
                                        <p:tgtEl>
                                          <p:spTgt spid="703490"/>
                                        </p:tgtEl>
                                        <p:attrNameLst>
                                          <p:attrName>ppt_x</p:attrName>
                                          <p:attrName>ppt_y</p:attrName>
                                        </p:attrNameLst>
                                      </p:cBhvr>
                                      <p:rCtr x="5660" y="-116"/>
                                    </p:animMotion>
                                  </p:childTnLst>
                                </p:cTn>
                              </p:par>
                            </p:childTnLst>
                          </p:cTn>
                        </p:par>
                        <p:par>
                          <p:cTn id="55" fill="hold" nodeType="afterGroup">
                            <p:stCondLst>
                              <p:cond delay="21000"/>
                            </p:stCondLst>
                            <p:childTnLst>
                              <p:par>
                                <p:cTn id="56" presetID="35" presetClass="path" presetSubtype="0" accel="50000" decel="50000" fill="hold" grpId="4" nodeType="afterEffect">
                                  <p:stCondLst>
                                    <p:cond delay="0"/>
                                  </p:stCondLst>
                                  <p:iterate type="lt">
                                    <p:tmPct val="0"/>
                                  </p:iterate>
                                  <p:childTnLst>
                                    <p:animMotion origin="layout" path="M -0.2217 -2.22222E-6 L -0.33351 -2.22222E-6 " pathEditMode="relative" rAng="0" ptsTypes="AA">
                                      <p:cBhvr>
                                        <p:cTn id="57" dur="2000" fill="hold"/>
                                        <p:tgtEl>
                                          <p:spTgt spid="703509"/>
                                        </p:tgtEl>
                                        <p:attrNameLst>
                                          <p:attrName>ppt_x</p:attrName>
                                          <p:attrName>ppt_y</p:attrName>
                                        </p:attrNameLst>
                                      </p:cBhvr>
                                      <p:rCtr x="-5590" y="0"/>
                                    </p:animMotion>
                                  </p:childTnLst>
                                </p:cTn>
                              </p:par>
                            </p:childTnLst>
                          </p:cTn>
                        </p:par>
                        <p:par>
                          <p:cTn id="58" fill="hold" nodeType="afterGroup">
                            <p:stCondLst>
                              <p:cond delay="23000"/>
                            </p:stCondLst>
                            <p:childTnLst>
                              <p:par>
                                <p:cTn id="59" presetID="26" presetClass="emph" presetSubtype="0" fill="hold" grpId="0" nodeType="afterEffect">
                                  <p:stCondLst>
                                    <p:cond delay="0"/>
                                  </p:stCondLst>
                                  <p:childTnLst>
                                    <p:animEffect transition="out" filter="fade">
                                      <p:cBhvr>
                                        <p:cTn id="60" dur="2000" tmFilter="0, 0; .2, .5; .8, .5; 1, 0"/>
                                        <p:tgtEl>
                                          <p:spTgt spid="703497"/>
                                        </p:tgtEl>
                                      </p:cBhvr>
                                    </p:animEffect>
                                    <p:animScale>
                                      <p:cBhvr>
                                        <p:cTn id="61" dur="1000" autoRev="1" fill="hold"/>
                                        <p:tgtEl>
                                          <p:spTgt spid="703497"/>
                                        </p:tgtEl>
                                      </p:cBhvr>
                                      <p:by x="105000" y="105000"/>
                                    </p:animScale>
                                  </p:childTnLst>
                                </p:cTn>
                              </p:par>
                              <p:par>
                                <p:cTn id="62" presetID="26" presetClass="emph" presetSubtype="0" fill="hold" grpId="4" nodeType="withEffect">
                                  <p:stCondLst>
                                    <p:cond delay="0"/>
                                  </p:stCondLst>
                                  <p:childTnLst>
                                    <p:animEffect transition="out" filter="fade">
                                      <p:cBhvr>
                                        <p:cTn id="63" dur="2000" tmFilter="0, 0; .2, .5; .8, .5; 1, 0"/>
                                        <p:tgtEl>
                                          <p:spTgt spid="703493"/>
                                        </p:tgtEl>
                                      </p:cBhvr>
                                    </p:animEffect>
                                    <p:animScale>
                                      <p:cBhvr>
                                        <p:cTn id="64" dur="1000" autoRev="1" fill="hold"/>
                                        <p:tgtEl>
                                          <p:spTgt spid="703493"/>
                                        </p:tgtEl>
                                      </p:cBhvr>
                                      <p:by x="105000" y="105000"/>
                                    </p:animScale>
                                  </p:childTnLst>
                                </p:cTn>
                              </p:par>
                            </p:childTnLst>
                          </p:cTn>
                        </p:par>
                        <p:par>
                          <p:cTn id="65" fill="hold" nodeType="afterGroup">
                            <p:stCondLst>
                              <p:cond delay="25000"/>
                            </p:stCondLst>
                            <p:childTnLst>
                              <p:par>
                                <p:cTn id="66" presetID="63" presetClass="path" presetSubtype="0" accel="50000" decel="50000" fill="hold" grpId="1" nodeType="afterEffect">
                                  <p:stCondLst>
                                    <p:cond delay="0"/>
                                  </p:stCondLst>
                                  <p:childTnLst>
                                    <p:animMotion origin="layout" path="M -0.00052 0.00232 L 0.10937 0.00209 " pathEditMode="relative" rAng="0" ptsTypes="AA">
                                      <p:cBhvr>
                                        <p:cTn id="67" dur="2000" fill="hold"/>
                                        <p:tgtEl>
                                          <p:spTgt spid="703497"/>
                                        </p:tgtEl>
                                        <p:attrNameLst>
                                          <p:attrName>ppt_x</p:attrName>
                                          <p:attrName>ppt_y</p:attrName>
                                        </p:attrNameLst>
                                      </p:cBhvr>
                                      <p:rCtr x="5486" y="-23"/>
                                    </p:animMotion>
                                  </p:childTnLst>
                                </p:cTn>
                              </p:par>
                            </p:childTnLst>
                          </p:cTn>
                        </p:par>
                        <p:par>
                          <p:cTn id="68" fill="hold" nodeType="afterGroup">
                            <p:stCondLst>
                              <p:cond delay="27000"/>
                            </p:stCondLst>
                            <p:childTnLst>
                              <p:par>
                                <p:cTn id="69" presetID="35" presetClass="path" presetSubtype="0" accel="50000" decel="50000" fill="hold" grpId="5" nodeType="afterEffect">
                                  <p:stCondLst>
                                    <p:cond delay="0"/>
                                  </p:stCondLst>
                                  <p:iterate type="lt">
                                    <p:tmPct val="0"/>
                                  </p:iterate>
                                  <p:childTnLst>
                                    <p:animMotion origin="layout" path="M -0.33351 -2.22222E-6 L -0.4467 -2.22222E-6 " pathEditMode="relative" rAng="0" ptsTypes="AA">
                                      <p:cBhvr>
                                        <p:cTn id="70" dur="2000" fill="hold"/>
                                        <p:tgtEl>
                                          <p:spTgt spid="703509"/>
                                        </p:tgtEl>
                                        <p:attrNameLst>
                                          <p:attrName>ppt_x</p:attrName>
                                          <p:attrName>ppt_y</p:attrName>
                                        </p:attrNameLst>
                                      </p:cBhvr>
                                      <p:rCtr x="-5660" y="0"/>
                                    </p:animMotion>
                                  </p:childTnLst>
                                </p:cTn>
                              </p:par>
                            </p:childTnLst>
                          </p:cTn>
                        </p:par>
                        <p:par>
                          <p:cTn id="71" fill="hold" nodeType="afterGroup">
                            <p:stCondLst>
                              <p:cond delay="29000"/>
                            </p:stCondLst>
                            <p:childTnLst>
                              <p:par>
                                <p:cTn id="72" presetID="36" presetClass="emph" presetSubtype="0" fill="hold" grpId="6" nodeType="afterEffect">
                                  <p:stCondLst>
                                    <p:cond delay="0"/>
                                  </p:stCondLst>
                                  <p:iterate type="lt">
                                    <p:tmPct val="10000"/>
                                  </p:iterate>
                                  <p:childTnLst>
                                    <p:animScale>
                                      <p:cBhvr>
                                        <p:cTn id="73" dur="250" autoRev="1" fill="hold">
                                          <p:stCondLst>
                                            <p:cond delay="0"/>
                                          </p:stCondLst>
                                        </p:cTn>
                                        <p:tgtEl>
                                          <p:spTgt spid="703509"/>
                                        </p:tgtEl>
                                      </p:cBhvr>
                                      <p:to x="80000" y="100000"/>
                                    </p:animScale>
                                    <p:anim by="(#ppt_w*0.10)" calcmode="lin" valueType="num">
                                      <p:cBhvr>
                                        <p:cTn id="74" dur="250" autoRev="1" fill="hold">
                                          <p:stCondLst>
                                            <p:cond delay="0"/>
                                          </p:stCondLst>
                                        </p:cTn>
                                        <p:tgtEl>
                                          <p:spTgt spid="703509"/>
                                        </p:tgtEl>
                                        <p:attrNameLst>
                                          <p:attrName>ppt_x</p:attrName>
                                        </p:attrNameLst>
                                      </p:cBhvr>
                                    </p:anim>
                                    <p:anim by="(-#ppt_w*0.10)" calcmode="lin" valueType="num">
                                      <p:cBhvr>
                                        <p:cTn id="75" dur="250" autoRev="1" fill="hold">
                                          <p:stCondLst>
                                            <p:cond delay="0"/>
                                          </p:stCondLst>
                                        </p:cTn>
                                        <p:tgtEl>
                                          <p:spTgt spid="703509"/>
                                        </p:tgtEl>
                                        <p:attrNameLst>
                                          <p:attrName>ppt_y</p:attrName>
                                        </p:attrNameLst>
                                      </p:cBhvr>
                                    </p:anim>
                                    <p:animRot by="-480000">
                                      <p:cBhvr>
                                        <p:cTn id="76" dur="250" autoRev="1" fill="hold">
                                          <p:stCondLst>
                                            <p:cond delay="0"/>
                                          </p:stCondLst>
                                        </p:cTn>
                                        <p:tgtEl>
                                          <p:spTgt spid="703509"/>
                                        </p:tgtEl>
                                        <p:attrNameLst>
                                          <p:attrName>r</p:attrName>
                                        </p:attrNameLst>
                                      </p:cBhvr>
                                    </p:animRot>
                                  </p:childTnLst>
                                </p:cTn>
                              </p:par>
                            </p:childTnLst>
                          </p:cTn>
                        </p:par>
                        <p:par>
                          <p:cTn id="77" fill="hold" nodeType="afterGroup">
                            <p:stCondLst>
                              <p:cond delay="29600"/>
                            </p:stCondLst>
                            <p:childTnLst>
                              <p:par>
                                <p:cTn id="78" presetID="64" presetClass="path" presetSubtype="0" accel="50000" decel="50000" fill="hold" grpId="5" nodeType="afterEffect">
                                  <p:stCondLst>
                                    <p:cond delay="0"/>
                                  </p:stCondLst>
                                  <p:childTnLst>
                                    <p:animMotion origin="layout" path="M -0.11337 0.32453 L -0.44827 0.00231 " pathEditMode="relative" rAng="0" ptsTypes="AA">
                                      <p:cBhvr>
                                        <p:cTn id="79" dur="2000" fill="hold"/>
                                        <p:tgtEl>
                                          <p:spTgt spid="703493"/>
                                        </p:tgtEl>
                                        <p:attrNameLst>
                                          <p:attrName>ppt_x</p:attrName>
                                          <p:attrName>ppt_y</p:attrName>
                                        </p:attrNameLst>
                                      </p:cBhvr>
                                      <p:rCtr x="-16753" y="-16111"/>
                                    </p:animMotion>
                                  </p:childTnLst>
                                </p:cTn>
                              </p:par>
                            </p:childTnLst>
                          </p:cTn>
                        </p:par>
                        <p:par>
                          <p:cTn id="80" fill="hold" nodeType="afterGroup">
                            <p:stCondLst>
                              <p:cond delay="31600"/>
                            </p:stCondLst>
                            <p:childTnLst>
                              <p:par>
                                <p:cTn id="81" presetID="8" presetClass="exit" presetSubtype="16" fill="hold" grpId="6" nodeType="afterEffect">
                                  <p:stCondLst>
                                    <p:cond delay="0"/>
                                  </p:stCondLst>
                                  <p:childTnLst>
                                    <p:animEffect transition="out" filter="diamond(in)">
                                      <p:cBhvr>
                                        <p:cTn id="82" dur="1000"/>
                                        <p:tgtEl>
                                          <p:spTgt spid="703493"/>
                                        </p:tgtEl>
                                      </p:cBhvr>
                                    </p:animEffect>
                                    <p:set>
                                      <p:cBhvr>
                                        <p:cTn id="83" dur="1" fill="hold">
                                          <p:stCondLst>
                                            <p:cond delay="999"/>
                                          </p:stCondLst>
                                        </p:cTn>
                                        <p:tgtEl>
                                          <p:spTgt spid="703493"/>
                                        </p:tgtEl>
                                        <p:attrNameLst>
                                          <p:attrName>style.visibility</p:attrName>
                                        </p:attrNameLst>
                                      </p:cBhvr>
                                      <p:to>
                                        <p:strVal val="hidden"/>
                                      </p:to>
                                    </p:set>
                                  </p:childTnLst>
                                </p:cTn>
                              </p:par>
                              <p:par>
                                <p:cTn id="84" presetID="8" presetClass="entr" presetSubtype="16" fill="hold" grpId="0" nodeType="withEffect">
                                  <p:stCondLst>
                                    <p:cond delay="0"/>
                                  </p:stCondLst>
                                  <p:childTnLst>
                                    <p:set>
                                      <p:cBhvr>
                                        <p:cTn id="85" dur="1" fill="hold">
                                          <p:stCondLst>
                                            <p:cond delay="0"/>
                                          </p:stCondLst>
                                        </p:cTn>
                                        <p:tgtEl>
                                          <p:spTgt spid="703512"/>
                                        </p:tgtEl>
                                        <p:attrNameLst>
                                          <p:attrName>style.visibility</p:attrName>
                                        </p:attrNameLst>
                                      </p:cBhvr>
                                      <p:to>
                                        <p:strVal val="visible"/>
                                      </p:to>
                                    </p:set>
                                    <p:animEffect transition="in" filter="diamond(in)">
                                      <p:cBhvr>
                                        <p:cTn id="86" dur="1000"/>
                                        <p:tgtEl>
                                          <p:spTgt spid="703512"/>
                                        </p:tgtEl>
                                      </p:cBhvr>
                                    </p:animEffect>
                                  </p:childTnLst>
                                </p:cTn>
                              </p:par>
                            </p:childTnLst>
                          </p:cTn>
                        </p:par>
                        <p:par>
                          <p:cTn id="87" fill="hold" nodeType="afterGroup">
                            <p:stCondLst>
                              <p:cond delay="32600"/>
                            </p:stCondLst>
                            <p:childTnLst>
                              <p:par>
                                <p:cTn id="88" presetID="3" presetClass="exit" presetSubtype="10" fill="hold" grpId="1" nodeType="afterEffect">
                                  <p:stCondLst>
                                    <p:cond delay="0"/>
                                  </p:stCondLst>
                                  <p:iterate type="lt">
                                    <p:tmPct val="0"/>
                                  </p:iterate>
                                  <p:childTnLst>
                                    <p:animEffect transition="out" filter="blinds(horizontal)">
                                      <p:cBhvr>
                                        <p:cTn id="89" dur="500"/>
                                        <p:tgtEl>
                                          <p:spTgt spid="703509"/>
                                        </p:tgtEl>
                                      </p:cBhvr>
                                    </p:animEffect>
                                    <p:set>
                                      <p:cBhvr>
                                        <p:cTn id="90" dur="1" fill="hold">
                                          <p:stCondLst>
                                            <p:cond delay="499"/>
                                          </p:stCondLst>
                                        </p:cTn>
                                        <p:tgtEl>
                                          <p:spTgt spid="703509"/>
                                        </p:tgtEl>
                                        <p:attrNameLst>
                                          <p:attrName>style.visibility</p:attrName>
                                        </p:attrNameLst>
                                      </p:cBhvr>
                                      <p:to>
                                        <p:strVal val="hidden"/>
                                      </p:to>
                                    </p:set>
                                  </p:childTnLst>
                                </p:cTn>
                              </p:par>
                            </p:childTnLst>
                          </p:cTn>
                        </p:par>
                        <p:par>
                          <p:cTn id="91" fill="hold" nodeType="afterGroup">
                            <p:stCondLst>
                              <p:cond delay="33100"/>
                            </p:stCondLst>
                            <p:childTnLst>
                              <p:par>
                                <p:cTn id="92" presetID="2" presetClass="exit" presetSubtype="8" fill="hold" grpId="1" nodeType="afterEffect">
                                  <p:stCondLst>
                                    <p:cond delay="0"/>
                                  </p:stCondLst>
                                  <p:childTnLst>
                                    <p:anim calcmode="lin" valueType="num">
                                      <p:cBhvr additive="base">
                                        <p:cTn id="93" dur="500"/>
                                        <p:tgtEl>
                                          <p:spTgt spid="703511"/>
                                        </p:tgtEl>
                                        <p:attrNameLst>
                                          <p:attrName>ppt_x</p:attrName>
                                        </p:attrNameLst>
                                      </p:cBhvr>
                                      <p:tavLst>
                                        <p:tav tm="0">
                                          <p:val>
                                            <p:strVal val="ppt_x"/>
                                          </p:val>
                                        </p:tav>
                                        <p:tav tm="100000">
                                          <p:val>
                                            <p:strVal val="0-ppt_w/2"/>
                                          </p:val>
                                        </p:tav>
                                      </p:tavLst>
                                    </p:anim>
                                    <p:anim calcmode="lin" valueType="num">
                                      <p:cBhvr additive="base">
                                        <p:cTn id="94" dur="500"/>
                                        <p:tgtEl>
                                          <p:spTgt spid="703511"/>
                                        </p:tgtEl>
                                        <p:attrNameLst>
                                          <p:attrName>ppt_y</p:attrName>
                                        </p:attrNameLst>
                                      </p:cBhvr>
                                      <p:tavLst>
                                        <p:tav tm="0">
                                          <p:val>
                                            <p:strVal val="ppt_y"/>
                                          </p:val>
                                        </p:tav>
                                        <p:tav tm="100000">
                                          <p:val>
                                            <p:strVal val="ppt_y"/>
                                          </p:val>
                                        </p:tav>
                                      </p:tavLst>
                                    </p:anim>
                                    <p:set>
                                      <p:cBhvr>
                                        <p:cTn id="95" dur="1" fill="hold">
                                          <p:stCondLst>
                                            <p:cond delay="499"/>
                                          </p:stCondLst>
                                        </p:cTn>
                                        <p:tgtEl>
                                          <p:spTgt spid="7035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490" grpId="0" animBg="1"/>
      <p:bldP spid="703490" grpId="1" animBg="1"/>
      <p:bldP spid="703491" grpId="0" animBg="1"/>
      <p:bldP spid="703491" grpId="1" animBg="1"/>
      <p:bldP spid="703492" grpId="0" animBg="1"/>
      <p:bldP spid="703492" grpId="1" animBg="1"/>
      <p:bldP spid="703493" grpId="0" animBg="1"/>
      <p:bldP spid="703493" grpId="1" animBg="1"/>
      <p:bldP spid="703493" grpId="2" animBg="1"/>
      <p:bldP spid="703493" grpId="3" animBg="1"/>
      <p:bldP spid="703493" grpId="4" animBg="1"/>
      <p:bldP spid="703493" grpId="5" animBg="1"/>
      <p:bldP spid="703493" grpId="6" animBg="1"/>
      <p:bldP spid="703497" grpId="0" animBg="1"/>
      <p:bldP spid="703497" grpId="1" animBg="1"/>
      <p:bldP spid="703498" grpId="0" animBg="1"/>
      <p:bldP spid="703509" grpId="0" animBg="1"/>
      <p:bldP spid="703509" grpId="1" animBg="1"/>
      <p:bldP spid="703509" grpId="2" animBg="1"/>
      <p:bldP spid="703509" grpId="3" animBg="1"/>
      <p:bldP spid="703509" grpId="4" animBg="1"/>
      <p:bldP spid="703509" grpId="5" animBg="1"/>
      <p:bldP spid="703509" grpId="6" animBg="1"/>
      <p:bldP spid="703511" grpId="0" animBg="1"/>
      <p:bldP spid="703511" grpId="1" animBg="1"/>
      <p:bldP spid="7035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Oval 2"/>
          <p:cNvSpPr>
            <a:spLocks noChangeArrowheads="1"/>
          </p:cNvSpPr>
          <p:nvPr/>
        </p:nvSpPr>
        <p:spPr bwMode="auto">
          <a:xfrm>
            <a:off x="1708150"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2</a:t>
            </a:r>
          </a:p>
        </p:txBody>
      </p:sp>
      <p:sp>
        <p:nvSpPr>
          <p:cNvPr id="704515" name="Oval 3"/>
          <p:cNvSpPr>
            <a:spLocks noChangeArrowheads="1"/>
          </p:cNvSpPr>
          <p:nvPr/>
        </p:nvSpPr>
        <p:spPr bwMode="auto">
          <a:xfrm>
            <a:off x="2732088"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5</a:t>
            </a:r>
          </a:p>
        </p:txBody>
      </p:sp>
      <p:sp>
        <p:nvSpPr>
          <p:cNvPr id="704516" name="Oval 4"/>
          <p:cNvSpPr>
            <a:spLocks noChangeArrowheads="1"/>
          </p:cNvSpPr>
          <p:nvPr/>
        </p:nvSpPr>
        <p:spPr bwMode="auto">
          <a:xfrm>
            <a:off x="3754438"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8</a:t>
            </a:r>
          </a:p>
        </p:txBody>
      </p:sp>
      <p:sp>
        <p:nvSpPr>
          <p:cNvPr id="704517" name="Oval 5"/>
          <p:cNvSpPr>
            <a:spLocks noChangeArrowheads="1"/>
          </p:cNvSpPr>
          <p:nvPr/>
        </p:nvSpPr>
        <p:spPr bwMode="auto">
          <a:xfrm>
            <a:off x="4778375"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12</a:t>
            </a:r>
          </a:p>
        </p:txBody>
      </p:sp>
      <p:sp>
        <p:nvSpPr>
          <p:cNvPr id="704518" name="Oval 6"/>
          <p:cNvSpPr>
            <a:spLocks noChangeArrowheads="1"/>
          </p:cNvSpPr>
          <p:nvPr/>
        </p:nvSpPr>
        <p:spPr bwMode="auto">
          <a:xfrm>
            <a:off x="580072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6</a:t>
            </a:r>
          </a:p>
        </p:txBody>
      </p:sp>
      <p:sp>
        <p:nvSpPr>
          <p:cNvPr id="704519" name="Oval 7"/>
          <p:cNvSpPr>
            <a:spLocks noChangeArrowheads="1"/>
          </p:cNvSpPr>
          <p:nvPr/>
        </p:nvSpPr>
        <p:spPr bwMode="auto">
          <a:xfrm>
            <a:off x="6824663"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4</a:t>
            </a:r>
          </a:p>
        </p:txBody>
      </p:sp>
      <p:sp>
        <p:nvSpPr>
          <p:cNvPr id="704520" name="Oval 8"/>
          <p:cNvSpPr>
            <a:spLocks noChangeArrowheads="1"/>
          </p:cNvSpPr>
          <p:nvPr/>
        </p:nvSpPr>
        <p:spPr bwMode="auto">
          <a:xfrm>
            <a:off x="784860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15</a:t>
            </a:r>
          </a:p>
        </p:txBody>
      </p:sp>
      <p:sp>
        <p:nvSpPr>
          <p:cNvPr id="704521" name="Oval 9"/>
          <p:cNvSpPr>
            <a:spLocks noChangeArrowheads="1"/>
          </p:cNvSpPr>
          <p:nvPr/>
        </p:nvSpPr>
        <p:spPr bwMode="auto">
          <a:xfrm>
            <a:off x="685800"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a:t>
            </a:r>
          </a:p>
        </p:txBody>
      </p:sp>
      <p:sp>
        <p:nvSpPr>
          <p:cNvPr id="704522" name="AutoShape 10"/>
          <p:cNvSpPr>
            <a:spLocks noChangeArrowheads="1"/>
          </p:cNvSpPr>
          <p:nvPr/>
        </p:nvSpPr>
        <p:spPr bwMode="auto">
          <a:xfrm>
            <a:off x="4679950" y="3571875"/>
            <a:ext cx="914400" cy="908149"/>
          </a:xfrm>
          <a:prstGeom prst="upArrowCallout">
            <a:avLst>
              <a:gd name="adj1" fmla="val 27746"/>
              <a:gd name="adj2" fmla="val 25819"/>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i="0">
                <a:latin typeface="Calibri" pitchFamily="34" charset="0"/>
                <a:cs typeface="Calibri" pitchFamily="34" charset="0"/>
              </a:rPr>
              <a:t>i</a:t>
            </a:r>
          </a:p>
        </p:txBody>
      </p:sp>
      <p:sp>
        <p:nvSpPr>
          <p:cNvPr id="704523" name="Text Box 11"/>
          <p:cNvSpPr txBox="1">
            <a:spLocks noChangeArrowheads="1"/>
          </p:cNvSpPr>
          <p:nvPr/>
        </p:nvSpPr>
        <p:spPr bwMode="auto">
          <a:xfrm>
            <a:off x="3251200" y="5029200"/>
            <a:ext cx="685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i="0" dirty="0" smtClean="0">
                <a:latin typeface="Calibri" pitchFamily="34" charset="0"/>
                <a:cs typeface="Calibri" pitchFamily="34" charset="0"/>
              </a:rPr>
              <a:t>X=</a:t>
            </a:r>
            <a:endParaRPr lang="en-US" sz="2400" i="0" dirty="0">
              <a:latin typeface="Calibri" pitchFamily="34" charset="0"/>
              <a:cs typeface="Calibri" pitchFamily="34" charset="0"/>
            </a:endParaRPr>
          </a:p>
        </p:txBody>
      </p:sp>
      <p:grpSp>
        <p:nvGrpSpPr>
          <p:cNvPr id="704524" name="Group 12"/>
          <p:cNvGrpSpPr>
            <a:grpSpLocks/>
          </p:cNvGrpSpPr>
          <p:nvPr/>
        </p:nvGrpSpPr>
        <p:grpSpPr bwMode="auto">
          <a:xfrm>
            <a:off x="685800" y="2287588"/>
            <a:ext cx="7893050" cy="649287"/>
            <a:chOff x="644" y="1153"/>
            <a:chExt cx="4972" cy="409"/>
          </a:xfrm>
        </p:grpSpPr>
        <p:sp>
          <p:nvSpPr>
            <p:cNvPr id="704525" name="Oval 13"/>
            <p:cNvSpPr>
              <a:spLocks noChangeArrowheads="1"/>
            </p:cNvSpPr>
            <p:nvPr/>
          </p:nvSpPr>
          <p:spPr bwMode="auto">
            <a:xfrm>
              <a:off x="1288"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2</a:t>
              </a:r>
            </a:p>
          </p:txBody>
        </p:sp>
        <p:sp>
          <p:nvSpPr>
            <p:cNvPr id="704526" name="Oval 14"/>
            <p:cNvSpPr>
              <a:spLocks noChangeArrowheads="1"/>
            </p:cNvSpPr>
            <p:nvPr/>
          </p:nvSpPr>
          <p:spPr bwMode="auto">
            <a:xfrm>
              <a:off x="1933"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3</a:t>
              </a:r>
            </a:p>
          </p:txBody>
        </p:sp>
        <p:sp>
          <p:nvSpPr>
            <p:cNvPr id="704527" name="Oval 15"/>
            <p:cNvSpPr>
              <a:spLocks noChangeArrowheads="1"/>
            </p:cNvSpPr>
            <p:nvPr/>
          </p:nvSpPr>
          <p:spPr bwMode="auto">
            <a:xfrm>
              <a:off x="2577"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4</a:t>
              </a:r>
            </a:p>
          </p:txBody>
        </p:sp>
        <p:sp>
          <p:nvSpPr>
            <p:cNvPr id="704528" name="Oval 16"/>
            <p:cNvSpPr>
              <a:spLocks noChangeArrowheads="1"/>
            </p:cNvSpPr>
            <p:nvPr/>
          </p:nvSpPr>
          <p:spPr bwMode="auto">
            <a:xfrm>
              <a:off x="3222"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5</a:t>
              </a:r>
            </a:p>
          </p:txBody>
        </p:sp>
        <p:sp>
          <p:nvSpPr>
            <p:cNvPr id="704529" name="Oval 17"/>
            <p:cNvSpPr>
              <a:spLocks noChangeArrowheads="1"/>
            </p:cNvSpPr>
            <p:nvPr/>
          </p:nvSpPr>
          <p:spPr bwMode="auto">
            <a:xfrm>
              <a:off x="3866"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6</a:t>
              </a:r>
            </a:p>
          </p:txBody>
        </p:sp>
        <p:sp>
          <p:nvSpPr>
            <p:cNvPr id="704530" name="Oval 18"/>
            <p:cNvSpPr>
              <a:spLocks noChangeArrowheads="1"/>
            </p:cNvSpPr>
            <p:nvPr/>
          </p:nvSpPr>
          <p:spPr bwMode="auto">
            <a:xfrm>
              <a:off x="4511"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7</a:t>
              </a:r>
            </a:p>
          </p:txBody>
        </p:sp>
        <p:sp>
          <p:nvSpPr>
            <p:cNvPr id="704531" name="Oval 19"/>
            <p:cNvSpPr>
              <a:spLocks noChangeArrowheads="1"/>
            </p:cNvSpPr>
            <p:nvPr/>
          </p:nvSpPr>
          <p:spPr bwMode="auto">
            <a:xfrm>
              <a:off x="5156"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8</a:t>
              </a:r>
            </a:p>
          </p:txBody>
        </p:sp>
        <p:sp>
          <p:nvSpPr>
            <p:cNvPr id="704532" name="Oval 20"/>
            <p:cNvSpPr>
              <a:spLocks noChangeArrowheads="1"/>
            </p:cNvSpPr>
            <p:nvPr/>
          </p:nvSpPr>
          <p:spPr bwMode="auto">
            <a:xfrm>
              <a:off x="644"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a:t>
              </a:r>
            </a:p>
          </p:txBody>
        </p:sp>
      </p:grpSp>
      <p:sp>
        <p:nvSpPr>
          <p:cNvPr id="704533" name="AutoShape 21"/>
          <p:cNvSpPr>
            <a:spLocks noChangeArrowheads="1"/>
          </p:cNvSpPr>
          <p:nvPr/>
        </p:nvSpPr>
        <p:spPr bwMode="auto">
          <a:xfrm>
            <a:off x="5572125" y="2039938"/>
            <a:ext cx="1143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i="0">
                <a:solidFill>
                  <a:srgbClr val="0000FF"/>
                </a:solidFill>
                <a:latin typeface="Calibri" pitchFamily="34" charset="0"/>
                <a:cs typeface="Calibri" pitchFamily="34" charset="0"/>
              </a:rPr>
              <a:t>pos</a:t>
            </a:r>
          </a:p>
        </p:txBody>
      </p:sp>
      <p:sp>
        <p:nvSpPr>
          <p:cNvPr id="704535" name="Text Box 23"/>
          <p:cNvSpPr txBox="1">
            <a:spLocks noChangeArrowheads="1"/>
          </p:cNvSpPr>
          <p:nvPr/>
        </p:nvSpPr>
        <p:spPr bwMode="auto">
          <a:xfrm>
            <a:off x="1589088" y="1384300"/>
            <a:ext cx="4575175" cy="46166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solidFill>
                  <a:srgbClr val="FFFF00"/>
                </a:solidFill>
                <a:latin typeface="Calibri" pitchFamily="34" charset="0"/>
                <a:cs typeface="Calibri" pitchFamily="34" charset="0"/>
              </a:rPr>
              <a:t>Chèn a[5] vào (a[0]… a[5])</a:t>
            </a:r>
          </a:p>
        </p:txBody>
      </p:sp>
      <p:sp>
        <p:nvSpPr>
          <p:cNvPr id="704536" name="Oval 24"/>
          <p:cNvSpPr>
            <a:spLocks noChangeArrowheads="1"/>
          </p:cNvSpPr>
          <p:nvPr/>
        </p:nvSpPr>
        <p:spPr bwMode="auto">
          <a:xfrm>
            <a:off x="3748088" y="2873375"/>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6</a:t>
            </a:r>
          </a:p>
        </p:txBody>
      </p:sp>
      <p:sp>
        <p:nvSpPr>
          <p:cNvPr id="2" name="Title 1"/>
          <p:cNvSpPr>
            <a:spLocks noGrp="1"/>
          </p:cNvSpPr>
          <p:nvPr>
            <p:ph type="title"/>
          </p:nvPr>
        </p:nvSpPr>
        <p:spPr/>
        <p:txBody>
          <a:bodyPr/>
          <a:lstStyle/>
          <a:p>
            <a:r>
              <a:rPr lang="vi-VN" dirty="0" smtClean="0"/>
              <a:t>5.2.2. </a:t>
            </a:r>
            <a:r>
              <a:rPr lang="vi-VN" dirty="0"/>
              <a:t>Sắp xếp chèn </a:t>
            </a:r>
          </a:p>
        </p:txBody>
      </p:sp>
      <p:sp>
        <p:nvSpPr>
          <p:cNvPr id="3" name="Date Placeholder 2"/>
          <p:cNvSpPr>
            <a:spLocks noGrp="1"/>
          </p:cNvSpPr>
          <p:nvPr>
            <p:ph type="dt" sz="half" idx="10"/>
          </p:nvPr>
        </p:nvSpPr>
        <p:spPr/>
        <p:txBody>
          <a:bodyPr/>
          <a:lstStyle/>
          <a:p>
            <a:r>
              <a:rPr lang="vi-VN" smtClean="0"/>
              <a:t>24-Mar-11</a:t>
            </a:r>
            <a:endParaRPr lang="en-US"/>
          </a:p>
        </p:txBody>
      </p:sp>
      <p:sp>
        <p:nvSpPr>
          <p:cNvPr id="4" name="Footer Placeholder 3"/>
          <p:cNvSpPr>
            <a:spLocks noGrp="1"/>
          </p:cNvSpPr>
          <p:nvPr>
            <p:ph type="ftr" sz="quarter" idx="11"/>
          </p:nvPr>
        </p:nvSpPr>
        <p:spPr/>
        <p:txBody>
          <a:bodyPr/>
          <a:lstStyle/>
          <a:p>
            <a:r>
              <a:rPr lang="en-US" smtClean="0"/>
              <a:t>©TS. Hà Chí Trung, Khoa CNTT -  HVKTQS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39</a:t>
            </a:fld>
            <a:endParaRPr lang="en-US" dirty="0"/>
          </a:p>
        </p:txBody>
      </p:sp>
    </p:spTree>
    <p:extLst>
      <p:ext uri="{BB962C8B-B14F-4D97-AF65-F5344CB8AC3E}">
        <p14:creationId xmlns:p14="http://schemas.microsoft.com/office/powerpoint/2010/main" val="347976326"/>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4.44444E-6 2.96296E-6 L 0.11493 2.96296E-6 " pathEditMode="relative" rAng="0" ptsTypes="AA">
                                      <p:cBhvr>
                                        <p:cTn id="6" dur="2000" fill="hold"/>
                                        <p:tgtEl>
                                          <p:spTgt spid="704522"/>
                                        </p:tgtEl>
                                        <p:attrNameLst>
                                          <p:attrName>ppt_x</p:attrName>
                                          <p:attrName>ppt_y</p:attrName>
                                        </p:attrNameLst>
                                      </p:cBhvr>
                                      <p:rCtr x="5747" y="0"/>
                                    </p:animMotion>
                                  </p:childTnLst>
                                </p:cTn>
                              </p:par>
                            </p:childTnLst>
                          </p:cTn>
                        </p:par>
                        <p:par>
                          <p:cTn id="7" fill="hold" nodeType="afterGroup">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704535"/>
                                        </p:tgtEl>
                                        <p:attrNameLst>
                                          <p:attrName>style.visibility</p:attrName>
                                        </p:attrNameLst>
                                      </p:cBhvr>
                                      <p:to>
                                        <p:strVal val="visible"/>
                                      </p:to>
                                    </p:set>
                                    <p:anim calcmode="lin" valueType="num">
                                      <p:cBhvr additive="base">
                                        <p:cTn id="10" dur="500" fill="hold"/>
                                        <p:tgtEl>
                                          <p:spTgt spid="704535"/>
                                        </p:tgtEl>
                                        <p:attrNameLst>
                                          <p:attrName>ppt_x</p:attrName>
                                        </p:attrNameLst>
                                      </p:cBhvr>
                                      <p:tavLst>
                                        <p:tav tm="0">
                                          <p:val>
                                            <p:strVal val="0-#ppt_w/2"/>
                                          </p:val>
                                        </p:tav>
                                        <p:tav tm="100000">
                                          <p:val>
                                            <p:strVal val="#ppt_x"/>
                                          </p:val>
                                        </p:tav>
                                      </p:tavLst>
                                    </p:anim>
                                    <p:anim calcmode="lin" valueType="num">
                                      <p:cBhvr additive="base">
                                        <p:cTn id="11" dur="500" fill="hold"/>
                                        <p:tgtEl>
                                          <p:spTgt spid="704535"/>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2500"/>
                            </p:stCondLst>
                            <p:childTnLst>
                              <p:par>
                                <p:cTn id="13" presetID="42" presetClass="path" presetSubtype="0" accel="50000" decel="50000" fill="hold" grpId="0" nodeType="afterEffect">
                                  <p:stCondLst>
                                    <p:cond delay="0"/>
                                  </p:stCondLst>
                                  <p:childTnLst>
                                    <p:animMotion origin="layout" path="M -1.11111E-6 2.59259E-6 L -0.22673 0.32453 " pathEditMode="relative" rAng="0" ptsTypes="AA">
                                      <p:cBhvr>
                                        <p:cTn id="14" dur="2000" fill="hold"/>
                                        <p:tgtEl>
                                          <p:spTgt spid="704518"/>
                                        </p:tgtEl>
                                        <p:attrNameLst>
                                          <p:attrName>ppt_x</p:attrName>
                                          <p:attrName>ppt_y</p:attrName>
                                        </p:attrNameLst>
                                      </p:cBhvr>
                                      <p:rCtr x="-11337" y="16227"/>
                                    </p:animMotion>
                                  </p:childTnLst>
                                </p:cTn>
                              </p:par>
                            </p:childTnLst>
                          </p:cTn>
                        </p:par>
                        <p:par>
                          <p:cTn id="15" fill="hold" nodeType="afterGroup">
                            <p:stCondLst>
                              <p:cond delay="4500"/>
                            </p:stCondLst>
                            <p:childTnLst>
                              <p:par>
                                <p:cTn id="16" presetID="3" presetClass="entr" presetSubtype="10" fill="hold" grpId="0" nodeType="afterEffect">
                                  <p:stCondLst>
                                    <p:cond delay="0"/>
                                  </p:stCondLst>
                                  <p:iterate type="lt">
                                    <p:tmPct val="0"/>
                                  </p:iterate>
                                  <p:childTnLst>
                                    <p:set>
                                      <p:cBhvr>
                                        <p:cTn id="17" dur="1" fill="hold">
                                          <p:stCondLst>
                                            <p:cond delay="0"/>
                                          </p:stCondLst>
                                        </p:cTn>
                                        <p:tgtEl>
                                          <p:spTgt spid="704533"/>
                                        </p:tgtEl>
                                        <p:attrNameLst>
                                          <p:attrName>style.visibility</p:attrName>
                                        </p:attrNameLst>
                                      </p:cBhvr>
                                      <p:to>
                                        <p:strVal val="visible"/>
                                      </p:to>
                                    </p:set>
                                    <p:animEffect transition="in" filter="blinds(horizontal)">
                                      <p:cBhvr>
                                        <p:cTn id="18" dur="500"/>
                                        <p:tgtEl>
                                          <p:spTgt spid="704533"/>
                                        </p:tgtEl>
                                      </p:cBhvr>
                                    </p:animEffect>
                                  </p:childTnLst>
                                </p:cTn>
                              </p:par>
                            </p:childTnLst>
                          </p:cTn>
                        </p:par>
                        <p:par>
                          <p:cTn id="19" fill="hold" nodeType="afterGroup">
                            <p:stCondLst>
                              <p:cond delay="5000"/>
                            </p:stCondLst>
                            <p:childTnLst>
                              <p:par>
                                <p:cTn id="20" presetID="26" presetClass="emph" presetSubtype="0" fill="hold" grpId="0" nodeType="afterEffect">
                                  <p:stCondLst>
                                    <p:cond delay="0"/>
                                  </p:stCondLst>
                                  <p:childTnLst>
                                    <p:animEffect transition="out" filter="fade">
                                      <p:cBhvr>
                                        <p:cTn id="21" dur="2000" tmFilter="0, 0; .2, .5; .8, .5; 1, 0"/>
                                        <p:tgtEl>
                                          <p:spTgt spid="704517"/>
                                        </p:tgtEl>
                                      </p:cBhvr>
                                    </p:animEffect>
                                    <p:animScale>
                                      <p:cBhvr>
                                        <p:cTn id="22" dur="1000" autoRev="1" fill="hold"/>
                                        <p:tgtEl>
                                          <p:spTgt spid="704517"/>
                                        </p:tgtEl>
                                      </p:cBhvr>
                                      <p:by x="105000" y="105000"/>
                                    </p:animScale>
                                  </p:childTnLst>
                                </p:cTn>
                              </p:par>
                              <p:par>
                                <p:cTn id="23" presetID="26" presetClass="emph" presetSubtype="0" fill="hold" grpId="1" nodeType="withEffect">
                                  <p:stCondLst>
                                    <p:cond delay="0"/>
                                  </p:stCondLst>
                                  <p:childTnLst>
                                    <p:animEffect transition="out" filter="fade">
                                      <p:cBhvr>
                                        <p:cTn id="24" dur="2000" tmFilter="0, 0; .2, .5; .8, .5; 1, 0"/>
                                        <p:tgtEl>
                                          <p:spTgt spid="704518"/>
                                        </p:tgtEl>
                                      </p:cBhvr>
                                    </p:animEffect>
                                    <p:animScale>
                                      <p:cBhvr>
                                        <p:cTn id="25" dur="1000" autoRev="1" fill="hold"/>
                                        <p:tgtEl>
                                          <p:spTgt spid="704518"/>
                                        </p:tgtEl>
                                      </p:cBhvr>
                                      <p:by x="105000" y="105000"/>
                                    </p:animScale>
                                  </p:childTnLst>
                                </p:cTn>
                              </p:par>
                            </p:childTnLst>
                          </p:cTn>
                        </p:par>
                        <p:par>
                          <p:cTn id="26" fill="hold" nodeType="afterGroup">
                            <p:stCondLst>
                              <p:cond delay="7000"/>
                            </p:stCondLst>
                            <p:childTnLst>
                              <p:par>
                                <p:cTn id="27" presetID="63" presetClass="path" presetSubtype="0" accel="50000" decel="50000" fill="hold" grpId="1" nodeType="afterEffect">
                                  <p:stCondLst>
                                    <p:cond delay="0"/>
                                  </p:stCondLst>
                                  <p:childTnLst>
                                    <p:animMotion origin="layout" path="M -0.00348 2.59259E-6 L 0.11007 2.59259E-6 " pathEditMode="relative" rAng="0" ptsTypes="AA">
                                      <p:cBhvr>
                                        <p:cTn id="28" dur="2000" fill="hold"/>
                                        <p:tgtEl>
                                          <p:spTgt spid="704517"/>
                                        </p:tgtEl>
                                        <p:attrNameLst>
                                          <p:attrName>ppt_x</p:attrName>
                                          <p:attrName>ppt_y</p:attrName>
                                        </p:attrNameLst>
                                      </p:cBhvr>
                                      <p:rCtr x="5677" y="0"/>
                                    </p:animMotion>
                                  </p:childTnLst>
                                </p:cTn>
                              </p:par>
                            </p:childTnLst>
                          </p:cTn>
                        </p:par>
                        <p:par>
                          <p:cTn id="29" fill="hold" nodeType="afterGroup">
                            <p:stCondLst>
                              <p:cond delay="9000"/>
                            </p:stCondLst>
                            <p:childTnLst>
                              <p:par>
                                <p:cTn id="30" presetID="35" presetClass="path" presetSubtype="0" accel="50000" decel="50000" fill="hold" grpId="2" nodeType="afterEffect">
                                  <p:stCondLst>
                                    <p:cond delay="0"/>
                                  </p:stCondLst>
                                  <p:iterate type="lt">
                                    <p:tmPct val="0"/>
                                  </p:iterate>
                                  <p:childTnLst>
                                    <p:animMotion origin="layout" path="M -5.55556E-7 -2.22222E-6 L -0.11007 0.00209 " pathEditMode="relative" rAng="0" ptsTypes="AA">
                                      <p:cBhvr>
                                        <p:cTn id="31" dur="2000" fill="hold"/>
                                        <p:tgtEl>
                                          <p:spTgt spid="704533"/>
                                        </p:tgtEl>
                                        <p:attrNameLst>
                                          <p:attrName>ppt_x</p:attrName>
                                          <p:attrName>ppt_y</p:attrName>
                                        </p:attrNameLst>
                                      </p:cBhvr>
                                      <p:rCtr x="-5503" y="93"/>
                                    </p:animMotion>
                                  </p:childTnLst>
                                </p:cTn>
                              </p:par>
                            </p:childTnLst>
                          </p:cTn>
                        </p:par>
                        <p:par>
                          <p:cTn id="32" fill="hold" nodeType="afterGroup">
                            <p:stCondLst>
                              <p:cond delay="11000"/>
                            </p:stCondLst>
                            <p:childTnLst>
                              <p:par>
                                <p:cTn id="33" presetID="26" presetClass="emph" presetSubtype="0" fill="hold" grpId="0" nodeType="afterEffect">
                                  <p:stCondLst>
                                    <p:cond delay="0"/>
                                  </p:stCondLst>
                                  <p:childTnLst>
                                    <p:animEffect transition="out" filter="fade">
                                      <p:cBhvr>
                                        <p:cTn id="34" dur="2000" tmFilter="0, 0; .2, .5; .8, .5; 1, 0"/>
                                        <p:tgtEl>
                                          <p:spTgt spid="704516"/>
                                        </p:tgtEl>
                                      </p:cBhvr>
                                    </p:animEffect>
                                    <p:animScale>
                                      <p:cBhvr>
                                        <p:cTn id="35" dur="1000" autoRev="1" fill="hold"/>
                                        <p:tgtEl>
                                          <p:spTgt spid="704516"/>
                                        </p:tgtEl>
                                      </p:cBhvr>
                                      <p:by x="105000" y="105000"/>
                                    </p:animScale>
                                  </p:childTnLst>
                                </p:cTn>
                              </p:par>
                              <p:par>
                                <p:cTn id="36" presetID="26" presetClass="emph" presetSubtype="0" fill="hold" grpId="2" nodeType="withEffect">
                                  <p:stCondLst>
                                    <p:cond delay="0"/>
                                  </p:stCondLst>
                                  <p:childTnLst>
                                    <p:animEffect transition="out" filter="fade">
                                      <p:cBhvr>
                                        <p:cTn id="37" dur="2000" tmFilter="0, 0; .2, .5; .8, .5; 1, 0"/>
                                        <p:tgtEl>
                                          <p:spTgt spid="704518"/>
                                        </p:tgtEl>
                                      </p:cBhvr>
                                    </p:animEffect>
                                    <p:animScale>
                                      <p:cBhvr>
                                        <p:cTn id="38" dur="1000" autoRev="1" fill="hold"/>
                                        <p:tgtEl>
                                          <p:spTgt spid="704518"/>
                                        </p:tgtEl>
                                      </p:cBhvr>
                                      <p:by x="105000" y="105000"/>
                                    </p:animScale>
                                  </p:childTnLst>
                                </p:cTn>
                              </p:par>
                            </p:childTnLst>
                          </p:cTn>
                        </p:par>
                        <p:par>
                          <p:cTn id="39" fill="hold" nodeType="afterGroup">
                            <p:stCondLst>
                              <p:cond delay="13000"/>
                            </p:stCondLst>
                            <p:childTnLst>
                              <p:par>
                                <p:cTn id="40" presetID="63" presetClass="path" presetSubtype="0" accel="50000" decel="50000" fill="hold" grpId="1" nodeType="afterEffect">
                                  <p:stCondLst>
                                    <p:cond delay="0"/>
                                  </p:stCondLst>
                                  <p:childTnLst>
                                    <p:animMotion origin="layout" path="M -1.38889E-6 2.59259E-6 L 0.1132 2.59259E-6 " pathEditMode="relative" rAng="0" ptsTypes="AA">
                                      <p:cBhvr>
                                        <p:cTn id="41" dur="2000" fill="hold"/>
                                        <p:tgtEl>
                                          <p:spTgt spid="704516"/>
                                        </p:tgtEl>
                                        <p:attrNameLst>
                                          <p:attrName>ppt_x</p:attrName>
                                          <p:attrName>ppt_y</p:attrName>
                                        </p:attrNameLst>
                                      </p:cBhvr>
                                      <p:rCtr x="5660" y="0"/>
                                    </p:animMotion>
                                  </p:childTnLst>
                                </p:cTn>
                              </p:par>
                            </p:childTnLst>
                          </p:cTn>
                        </p:par>
                        <p:par>
                          <p:cTn id="42" fill="hold" nodeType="afterGroup">
                            <p:stCondLst>
                              <p:cond delay="15000"/>
                            </p:stCondLst>
                            <p:childTnLst>
                              <p:par>
                                <p:cTn id="43" presetID="35" presetClass="path" presetSubtype="0" accel="50000" decel="50000" fill="hold" grpId="3" nodeType="afterEffect">
                                  <p:stCondLst>
                                    <p:cond delay="0"/>
                                  </p:stCondLst>
                                  <p:iterate type="lt">
                                    <p:tmPct val="0"/>
                                  </p:iterate>
                                  <p:childTnLst>
                                    <p:animMotion origin="layout" path="M -0.11007 0.00209 L -0.2217 0.00209 " pathEditMode="relative" rAng="0" ptsTypes="AA">
                                      <p:cBhvr>
                                        <p:cTn id="44" dur="2000" fill="hold"/>
                                        <p:tgtEl>
                                          <p:spTgt spid="704533"/>
                                        </p:tgtEl>
                                        <p:attrNameLst>
                                          <p:attrName>ppt_x</p:attrName>
                                          <p:attrName>ppt_y</p:attrName>
                                        </p:attrNameLst>
                                      </p:cBhvr>
                                      <p:rCtr x="-5590" y="0"/>
                                    </p:animMotion>
                                  </p:childTnLst>
                                </p:cTn>
                              </p:par>
                            </p:childTnLst>
                          </p:cTn>
                        </p:par>
                        <p:par>
                          <p:cTn id="45" fill="hold" nodeType="afterGroup">
                            <p:stCondLst>
                              <p:cond delay="17000"/>
                            </p:stCondLst>
                            <p:childTnLst>
                              <p:par>
                                <p:cTn id="46" presetID="26" presetClass="emph" presetSubtype="0" fill="hold" grpId="0" nodeType="afterEffect">
                                  <p:stCondLst>
                                    <p:cond delay="0"/>
                                  </p:stCondLst>
                                  <p:childTnLst>
                                    <p:animEffect transition="out" filter="fade">
                                      <p:cBhvr>
                                        <p:cTn id="47" dur="2000" tmFilter="0, 0; .2, .5; .8, .5; 1, 0"/>
                                        <p:tgtEl>
                                          <p:spTgt spid="704515"/>
                                        </p:tgtEl>
                                      </p:cBhvr>
                                    </p:animEffect>
                                    <p:animScale>
                                      <p:cBhvr>
                                        <p:cTn id="48" dur="1000" autoRev="1" fill="hold"/>
                                        <p:tgtEl>
                                          <p:spTgt spid="704515"/>
                                        </p:tgtEl>
                                      </p:cBhvr>
                                      <p:by x="105000" y="105000"/>
                                    </p:animScale>
                                  </p:childTnLst>
                                </p:cTn>
                              </p:par>
                              <p:par>
                                <p:cTn id="49" presetID="26" presetClass="emph" presetSubtype="0" fill="hold" grpId="3" nodeType="withEffect">
                                  <p:stCondLst>
                                    <p:cond delay="0"/>
                                  </p:stCondLst>
                                  <p:childTnLst>
                                    <p:animEffect transition="out" filter="fade">
                                      <p:cBhvr>
                                        <p:cTn id="50" dur="2000" tmFilter="0, 0; .2, .5; .8, .5; 1, 0"/>
                                        <p:tgtEl>
                                          <p:spTgt spid="704518"/>
                                        </p:tgtEl>
                                      </p:cBhvr>
                                    </p:animEffect>
                                    <p:animScale>
                                      <p:cBhvr>
                                        <p:cTn id="51" dur="1000" autoRev="1" fill="hold"/>
                                        <p:tgtEl>
                                          <p:spTgt spid="704518"/>
                                        </p:tgtEl>
                                      </p:cBhvr>
                                      <p:by x="105000" y="105000"/>
                                    </p:animScale>
                                  </p:childTnLst>
                                </p:cTn>
                              </p:par>
                            </p:childTnLst>
                          </p:cTn>
                        </p:par>
                        <p:par>
                          <p:cTn id="52" fill="hold" nodeType="afterGroup">
                            <p:stCondLst>
                              <p:cond delay="19000"/>
                            </p:stCondLst>
                            <p:childTnLst>
                              <p:par>
                                <p:cTn id="53" presetID="64" presetClass="path" presetSubtype="0" accel="50000" decel="50000" fill="hold" grpId="4" nodeType="afterEffect">
                                  <p:stCondLst>
                                    <p:cond delay="0"/>
                                  </p:stCondLst>
                                  <p:childTnLst>
                                    <p:animMotion origin="layout" path="M -0.225 0.32453 L -0.225 0.00208 " pathEditMode="relative" rAng="0" ptsTypes="AA">
                                      <p:cBhvr>
                                        <p:cTn id="54" dur="2000" fill="hold"/>
                                        <p:tgtEl>
                                          <p:spTgt spid="704518"/>
                                        </p:tgtEl>
                                        <p:attrNameLst>
                                          <p:attrName>ppt_x</p:attrName>
                                          <p:attrName>ppt_y</p:attrName>
                                        </p:attrNameLst>
                                      </p:cBhvr>
                                      <p:rCtr x="0" y="-16134"/>
                                    </p:animMotion>
                                  </p:childTnLst>
                                </p:cTn>
                              </p:par>
                            </p:childTnLst>
                          </p:cTn>
                        </p:par>
                        <p:par>
                          <p:cTn id="55" fill="hold" nodeType="afterGroup">
                            <p:stCondLst>
                              <p:cond delay="21000"/>
                            </p:stCondLst>
                            <p:childTnLst>
                              <p:par>
                                <p:cTn id="56" presetID="8" presetClass="exit" presetSubtype="16" fill="hold" grpId="5" nodeType="afterEffect">
                                  <p:stCondLst>
                                    <p:cond delay="0"/>
                                  </p:stCondLst>
                                  <p:childTnLst>
                                    <p:animEffect transition="out" filter="diamond(in)">
                                      <p:cBhvr>
                                        <p:cTn id="57" dur="1000"/>
                                        <p:tgtEl>
                                          <p:spTgt spid="704518"/>
                                        </p:tgtEl>
                                      </p:cBhvr>
                                    </p:animEffect>
                                    <p:set>
                                      <p:cBhvr>
                                        <p:cTn id="58" dur="1" fill="hold">
                                          <p:stCondLst>
                                            <p:cond delay="999"/>
                                          </p:stCondLst>
                                        </p:cTn>
                                        <p:tgtEl>
                                          <p:spTgt spid="704518"/>
                                        </p:tgtEl>
                                        <p:attrNameLst>
                                          <p:attrName>style.visibility</p:attrName>
                                        </p:attrNameLst>
                                      </p:cBhvr>
                                      <p:to>
                                        <p:strVal val="hidden"/>
                                      </p:to>
                                    </p:set>
                                  </p:childTnLst>
                                </p:cTn>
                              </p:par>
                              <p:par>
                                <p:cTn id="59" presetID="8" presetClass="entr" presetSubtype="16" fill="hold" grpId="0" nodeType="withEffect">
                                  <p:stCondLst>
                                    <p:cond delay="0"/>
                                  </p:stCondLst>
                                  <p:childTnLst>
                                    <p:set>
                                      <p:cBhvr>
                                        <p:cTn id="60" dur="1" fill="hold">
                                          <p:stCondLst>
                                            <p:cond delay="0"/>
                                          </p:stCondLst>
                                        </p:cTn>
                                        <p:tgtEl>
                                          <p:spTgt spid="704536"/>
                                        </p:tgtEl>
                                        <p:attrNameLst>
                                          <p:attrName>style.visibility</p:attrName>
                                        </p:attrNameLst>
                                      </p:cBhvr>
                                      <p:to>
                                        <p:strVal val="visible"/>
                                      </p:to>
                                    </p:set>
                                    <p:animEffect transition="in" filter="diamond(in)">
                                      <p:cBhvr>
                                        <p:cTn id="61" dur="1000"/>
                                        <p:tgtEl>
                                          <p:spTgt spid="704536"/>
                                        </p:tgtEl>
                                      </p:cBhvr>
                                    </p:animEffect>
                                  </p:childTnLst>
                                </p:cTn>
                              </p:par>
                            </p:childTnLst>
                          </p:cTn>
                        </p:par>
                        <p:par>
                          <p:cTn id="62" fill="hold" nodeType="afterGroup">
                            <p:stCondLst>
                              <p:cond delay="22000"/>
                            </p:stCondLst>
                            <p:childTnLst>
                              <p:par>
                                <p:cTn id="63" presetID="3" presetClass="exit" presetSubtype="10" fill="hold" grpId="1" nodeType="afterEffect">
                                  <p:stCondLst>
                                    <p:cond delay="0"/>
                                  </p:stCondLst>
                                  <p:iterate type="lt">
                                    <p:tmPct val="0"/>
                                  </p:iterate>
                                  <p:childTnLst>
                                    <p:animEffect transition="out" filter="blinds(horizontal)">
                                      <p:cBhvr>
                                        <p:cTn id="64" dur="500"/>
                                        <p:tgtEl>
                                          <p:spTgt spid="704533"/>
                                        </p:tgtEl>
                                      </p:cBhvr>
                                    </p:animEffect>
                                    <p:set>
                                      <p:cBhvr>
                                        <p:cTn id="65" dur="1" fill="hold">
                                          <p:stCondLst>
                                            <p:cond delay="499"/>
                                          </p:stCondLst>
                                        </p:cTn>
                                        <p:tgtEl>
                                          <p:spTgt spid="704533"/>
                                        </p:tgtEl>
                                        <p:attrNameLst>
                                          <p:attrName>style.visibility</p:attrName>
                                        </p:attrNameLst>
                                      </p:cBhvr>
                                      <p:to>
                                        <p:strVal val="hidden"/>
                                      </p:to>
                                    </p:set>
                                  </p:childTnLst>
                                </p:cTn>
                              </p:par>
                            </p:childTnLst>
                          </p:cTn>
                        </p:par>
                        <p:par>
                          <p:cTn id="66" fill="hold" nodeType="afterGroup">
                            <p:stCondLst>
                              <p:cond delay="22500"/>
                            </p:stCondLst>
                            <p:childTnLst>
                              <p:par>
                                <p:cTn id="67" presetID="2" presetClass="exit" presetSubtype="8" fill="hold" grpId="1" nodeType="afterEffect">
                                  <p:stCondLst>
                                    <p:cond delay="0"/>
                                  </p:stCondLst>
                                  <p:childTnLst>
                                    <p:anim calcmode="lin" valueType="num">
                                      <p:cBhvr additive="base">
                                        <p:cTn id="68" dur="500"/>
                                        <p:tgtEl>
                                          <p:spTgt spid="704535"/>
                                        </p:tgtEl>
                                        <p:attrNameLst>
                                          <p:attrName>ppt_x</p:attrName>
                                        </p:attrNameLst>
                                      </p:cBhvr>
                                      <p:tavLst>
                                        <p:tav tm="0">
                                          <p:val>
                                            <p:strVal val="ppt_x"/>
                                          </p:val>
                                        </p:tav>
                                        <p:tav tm="100000">
                                          <p:val>
                                            <p:strVal val="0-ppt_w/2"/>
                                          </p:val>
                                        </p:tav>
                                      </p:tavLst>
                                    </p:anim>
                                    <p:anim calcmode="lin" valueType="num">
                                      <p:cBhvr additive="base">
                                        <p:cTn id="69" dur="500"/>
                                        <p:tgtEl>
                                          <p:spTgt spid="704535"/>
                                        </p:tgtEl>
                                        <p:attrNameLst>
                                          <p:attrName>ppt_y</p:attrName>
                                        </p:attrNameLst>
                                      </p:cBhvr>
                                      <p:tavLst>
                                        <p:tav tm="0">
                                          <p:val>
                                            <p:strVal val="ppt_y"/>
                                          </p:val>
                                        </p:tav>
                                        <p:tav tm="100000">
                                          <p:val>
                                            <p:strVal val="ppt_y"/>
                                          </p:val>
                                        </p:tav>
                                      </p:tavLst>
                                    </p:anim>
                                    <p:set>
                                      <p:cBhvr>
                                        <p:cTn id="70" dur="1" fill="hold">
                                          <p:stCondLst>
                                            <p:cond delay="499"/>
                                          </p:stCondLst>
                                        </p:cTn>
                                        <p:tgtEl>
                                          <p:spTgt spid="7045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15" grpId="0" animBg="1"/>
      <p:bldP spid="704516" grpId="0" animBg="1"/>
      <p:bldP spid="704516" grpId="1" animBg="1"/>
      <p:bldP spid="704517" grpId="0" animBg="1"/>
      <p:bldP spid="704517" grpId="1" animBg="1"/>
      <p:bldP spid="704518" grpId="0" animBg="1"/>
      <p:bldP spid="704518" grpId="1" animBg="1"/>
      <p:bldP spid="704518" grpId="2" animBg="1"/>
      <p:bldP spid="704518" grpId="3" animBg="1"/>
      <p:bldP spid="704518" grpId="4" animBg="1"/>
      <p:bldP spid="704518" grpId="5" animBg="1"/>
      <p:bldP spid="704522" grpId="0" animBg="1"/>
      <p:bldP spid="704533" grpId="0" animBg="1"/>
      <p:bldP spid="704533" grpId="1" animBg="1"/>
      <p:bldP spid="704533" grpId="2" animBg="1"/>
      <p:bldP spid="704533" grpId="3" animBg="1"/>
      <p:bldP spid="704535" grpId="0" animBg="1"/>
      <p:bldP spid="704535" grpId="1" animBg="1"/>
      <p:bldP spid="7045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t>5.1.1. Sắp xếp và vai trò của </a:t>
            </a:r>
            <a:r>
              <a:rPr lang="vi-VN" dirty="0" smtClean="0"/>
              <a:t>sắp xếp</a:t>
            </a:r>
            <a:endParaRPr lang="vi-VN" dirty="0"/>
          </a:p>
        </p:txBody>
      </p:sp>
      <p:sp>
        <p:nvSpPr>
          <p:cNvPr id="3" name="Content Placeholder 2"/>
          <p:cNvSpPr>
            <a:spLocks noGrp="1"/>
          </p:cNvSpPr>
          <p:nvPr>
            <p:ph sz="quarter" idx="1"/>
          </p:nvPr>
        </p:nvSpPr>
        <p:spPr/>
        <p:txBody>
          <a:bodyPr/>
          <a:lstStyle/>
          <a:p>
            <a:r>
              <a:rPr lang="vi-VN" b="1" dirty="0">
                <a:solidFill>
                  <a:srgbClr val="C00000"/>
                </a:solidFill>
                <a:effectLst>
                  <a:outerShdw blurRad="38100" dist="38100" dir="2700000" algn="tl">
                    <a:srgbClr val="000000">
                      <a:alpha val="43137"/>
                    </a:srgbClr>
                  </a:outerShdw>
                </a:effectLst>
              </a:rPr>
              <a:t>Thế nào là sắp xếp?</a:t>
            </a:r>
          </a:p>
          <a:p>
            <a:pPr lvl="1"/>
            <a:r>
              <a:rPr lang="vi-VN" dirty="0"/>
              <a:t>Đưa một dãy các đối tượng về dạng thứ bậc nào đó.</a:t>
            </a:r>
          </a:p>
          <a:p>
            <a:r>
              <a:rPr lang="vi-VN" dirty="0"/>
              <a:t>Giải thuật sắp xếp dựa trên sự </a:t>
            </a:r>
            <a:r>
              <a:rPr lang="vi-VN" b="1" dirty="0">
                <a:solidFill>
                  <a:srgbClr val="C00000"/>
                </a:solidFill>
                <a:effectLst>
                  <a:outerShdw blurRad="38100" dist="38100" dir="2700000" algn="tl">
                    <a:srgbClr val="000000">
                      <a:alpha val="43137"/>
                    </a:srgbClr>
                  </a:outerShdw>
                </a:effectLst>
              </a:rPr>
              <a:t>so sánh </a:t>
            </a:r>
            <a:r>
              <a:rPr lang="vi-VN" dirty="0"/>
              <a:t>nào đó.</a:t>
            </a:r>
          </a:p>
          <a:p>
            <a:pPr lvl="1"/>
            <a:r>
              <a:rPr lang="vi-VN" dirty="0"/>
              <a:t>Việc sắp xếp chỉ dựa trên phép toán so sánh.</a:t>
            </a:r>
          </a:p>
          <a:p>
            <a:r>
              <a:rPr lang="vi-VN" b="1" dirty="0">
                <a:solidFill>
                  <a:srgbClr val="C00000"/>
                </a:solidFill>
                <a:effectLst>
                  <a:outerShdw blurRad="38100" dist="38100" dir="2700000" algn="tl">
                    <a:srgbClr val="000000">
                      <a:alpha val="43137"/>
                    </a:srgbClr>
                  </a:outerShdw>
                </a:effectLst>
              </a:rPr>
              <a:t>Các phép toán cơ bản của sắp </a:t>
            </a:r>
            <a:r>
              <a:rPr lang="vi-VN" b="1" dirty="0" smtClean="0">
                <a:solidFill>
                  <a:srgbClr val="C00000"/>
                </a:solidFill>
                <a:effectLst>
                  <a:outerShdw blurRad="38100" dist="38100" dir="2700000" algn="tl">
                    <a:srgbClr val="000000">
                      <a:alpha val="43137"/>
                    </a:srgbClr>
                  </a:outerShdw>
                </a:effectLst>
              </a:rPr>
              <a:t>xếp:</a:t>
            </a:r>
            <a:endParaRPr lang="vi-VN" b="1" dirty="0">
              <a:solidFill>
                <a:srgbClr val="C00000"/>
              </a:solidFill>
              <a:effectLst>
                <a:outerShdw blurRad="38100" dist="38100" dir="2700000" algn="tl">
                  <a:srgbClr val="000000">
                    <a:alpha val="43137"/>
                  </a:srgbClr>
                </a:outerShdw>
              </a:effectLst>
            </a:endParaRPr>
          </a:p>
          <a:p>
            <a:pPr lvl="1"/>
            <a:r>
              <a:rPr lang="vi-VN" dirty="0"/>
              <a:t>So </a:t>
            </a:r>
            <a:r>
              <a:rPr lang="vi-VN" dirty="0" smtClean="0"/>
              <a:t>sánh (</a:t>
            </a:r>
            <a:r>
              <a:rPr lang="vi-VN" b="1" dirty="0" smtClean="0">
                <a:solidFill>
                  <a:srgbClr val="C00000"/>
                </a:solidFill>
                <a:effectLst>
                  <a:outerShdw blurRad="38100" dist="38100" dir="2700000" algn="tl">
                    <a:srgbClr val="000000">
                      <a:alpha val="43137"/>
                    </a:srgbClr>
                  </a:outerShdw>
                </a:effectLst>
              </a:rPr>
              <a:t>compare</a:t>
            </a:r>
            <a:r>
              <a:rPr lang="vi-VN" dirty="0" smtClean="0"/>
              <a:t>);</a:t>
            </a:r>
            <a:endParaRPr lang="vi-VN" dirty="0"/>
          </a:p>
          <a:p>
            <a:pPr lvl="1"/>
            <a:r>
              <a:rPr lang="vi-VN" dirty="0"/>
              <a:t>Tráo đổi giữa các phần </a:t>
            </a:r>
            <a:r>
              <a:rPr lang="vi-VN" dirty="0" smtClean="0"/>
              <a:t>tử (</a:t>
            </a:r>
            <a:r>
              <a:rPr lang="vi-VN" b="1" dirty="0" smtClean="0">
                <a:solidFill>
                  <a:srgbClr val="C00000"/>
                </a:solidFill>
                <a:effectLst>
                  <a:outerShdw blurRad="38100" dist="38100" dir="2700000" algn="tl">
                    <a:srgbClr val="000000">
                      <a:alpha val="43137"/>
                    </a:srgbClr>
                  </a:outerShdw>
                </a:effectLst>
              </a:rPr>
              <a:t>swap</a:t>
            </a:r>
            <a:r>
              <a:rPr lang="vi-VN" dirty="0" smtClean="0"/>
              <a:t>).</a:t>
            </a:r>
            <a:endParaRPr lang="vi-VN" dirty="0"/>
          </a:p>
          <a:p>
            <a:endParaRPr lang="vi-VN" dirty="0"/>
          </a:p>
        </p:txBody>
      </p:sp>
      <p:sp>
        <p:nvSpPr>
          <p:cNvPr id="4" name="Date Placeholder 3"/>
          <p:cNvSpPr>
            <a:spLocks noGrp="1"/>
          </p:cNvSpPr>
          <p:nvPr>
            <p:ph type="dt" sz="half" idx="2"/>
          </p:nvPr>
        </p:nvSpPr>
        <p:spPr/>
        <p:txBody>
          <a:bodyPr/>
          <a:lstStyle/>
          <a:p>
            <a:r>
              <a:rPr lang="vi-VN" smtClean="0"/>
              <a:t>24-Mar-11</a:t>
            </a:r>
            <a:endParaRPr lang="en-US"/>
          </a:p>
        </p:txBody>
      </p:sp>
      <p:sp>
        <p:nvSpPr>
          <p:cNvPr id="5" name="Footer Placeholder 4"/>
          <p:cNvSpPr>
            <a:spLocks noGrp="1"/>
          </p:cNvSpPr>
          <p:nvPr>
            <p:ph type="ftr" sz="quarter" idx="3"/>
          </p:nvPr>
        </p:nvSpPr>
        <p:spPr/>
        <p:txBody>
          <a:bodyPr/>
          <a:lstStyle/>
          <a:p>
            <a:r>
              <a:rPr lang="en-US" smtClean="0"/>
              <a:t>©TS. Hà Chí Trung, Khoa CNTT -  HVKTQS</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4220368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Oval 2"/>
          <p:cNvSpPr>
            <a:spLocks noChangeArrowheads="1"/>
          </p:cNvSpPr>
          <p:nvPr/>
        </p:nvSpPr>
        <p:spPr bwMode="auto">
          <a:xfrm>
            <a:off x="1708150"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2</a:t>
            </a:r>
          </a:p>
        </p:txBody>
      </p:sp>
      <p:sp>
        <p:nvSpPr>
          <p:cNvPr id="705539" name="Oval 3"/>
          <p:cNvSpPr>
            <a:spLocks noChangeArrowheads="1"/>
          </p:cNvSpPr>
          <p:nvPr/>
        </p:nvSpPr>
        <p:spPr bwMode="auto">
          <a:xfrm>
            <a:off x="2732088"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5</a:t>
            </a:r>
          </a:p>
        </p:txBody>
      </p:sp>
      <p:sp>
        <p:nvSpPr>
          <p:cNvPr id="705540" name="Oval 4"/>
          <p:cNvSpPr>
            <a:spLocks noChangeArrowheads="1"/>
          </p:cNvSpPr>
          <p:nvPr/>
        </p:nvSpPr>
        <p:spPr bwMode="auto">
          <a:xfrm>
            <a:off x="3754438"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6</a:t>
            </a:r>
          </a:p>
        </p:txBody>
      </p:sp>
      <p:sp>
        <p:nvSpPr>
          <p:cNvPr id="705541" name="Oval 5"/>
          <p:cNvSpPr>
            <a:spLocks noChangeArrowheads="1"/>
          </p:cNvSpPr>
          <p:nvPr/>
        </p:nvSpPr>
        <p:spPr bwMode="auto">
          <a:xfrm>
            <a:off x="4778375"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8</a:t>
            </a:r>
          </a:p>
        </p:txBody>
      </p:sp>
      <p:sp>
        <p:nvSpPr>
          <p:cNvPr id="705542" name="Oval 6"/>
          <p:cNvSpPr>
            <a:spLocks noChangeArrowheads="1"/>
          </p:cNvSpPr>
          <p:nvPr/>
        </p:nvSpPr>
        <p:spPr bwMode="auto">
          <a:xfrm>
            <a:off x="5800725"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12</a:t>
            </a:r>
          </a:p>
        </p:txBody>
      </p:sp>
      <p:sp>
        <p:nvSpPr>
          <p:cNvPr id="705543" name="Oval 7"/>
          <p:cNvSpPr>
            <a:spLocks noChangeArrowheads="1"/>
          </p:cNvSpPr>
          <p:nvPr/>
        </p:nvSpPr>
        <p:spPr bwMode="auto">
          <a:xfrm>
            <a:off x="6824663"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4</a:t>
            </a:r>
          </a:p>
        </p:txBody>
      </p:sp>
      <p:sp>
        <p:nvSpPr>
          <p:cNvPr id="705544" name="Oval 8"/>
          <p:cNvSpPr>
            <a:spLocks noChangeArrowheads="1"/>
          </p:cNvSpPr>
          <p:nvPr/>
        </p:nvSpPr>
        <p:spPr bwMode="auto">
          <a:xfrm>
            <a:off x="784860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15</a:t>
            </a:r>
          </a:p>
        </p:txBody>
      </p:sp>
      <p:sp>
        <p:nvSpPr>
          <p:cNvPr id="705545" name="Oval 9"/>
          <p:cNvSpPr>
            <a:spLocks noChangeArrowheads="1"/>
          </p:cNvSpPr>
          <p:nvPr/>
        </p:nvSpPr>
        <p:spPr bwMode="auto">
          <a:xfrm>
            <a:off x="685800"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a:t>
            </a:r>
          </a:p>
        </p:txBody>
      </p:sp>
      <p:sp>
        <p:nvSpPr>
          <p:cNvPr id="705546" name="AutoShape 10"/>
          <p:cNvSpPr>
            <a:spLocks noChangeArrowheads="1"/>
          </p:cNvSpPr>
          <p:nvPr/>
        </p:nvSpPr>
        <p:spPr bwMode="auto">
          <a:xfrm>
            <a:off x="5695950" y="3571875"/>
            <a:ext cx="914400" cy="908149"/>
          </a:xfrm>
          <a:prstGeom prst="upArrowCallout">
            <a:avLst>
              <a:gd name="adj1" fmla="val 27746"/>
              <a:gd name="adj2" fmla="val 25819"/>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i="0">
                <a:latin typeface="Calibri" pitchFamily="34" charset="0"/>
                <a:cs typeface="Calibri" pitchFamily="34" charset="0"/>
              </a:rPr>
              <a:t>i</a:t>
            </a:r>
          </a:p>
        </p:txBody>
      </p:sp>
      <p:sp>
        <p:nvSpPr>
          <p:cNvPr id="705547" name="Text Box 11"/>
          <p:cNvSpPr txBox="1">
            <a:spLocks noChangeArrowheads="1"/>
          </p:cNvSpPr>
          <p:nvPr/>
        </p:nvSpPr>
        <p:spPr bwMode="auto">
          <a:xfrm>
            <a:off x="3251200" y="5029200"/>
            <a:ext cx="685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i="0" dirty="0" smtClean="0">
                <a:latin typeface="Calibri" pitchFamily="34" charset="0"/>
                <a:cs typeface="Calibri" pitchFamily="34" charset="0"/>
              </a:rPr>
              <a:t>X=</a:t>
            </a:r>
            <a:endParaRPr lang="en-US" sz="2400" i="0" dirty="0">
              <a:latin typeface="Calibri" pitchFamily="34" charset="0"/>
              <a:cs typeface="Calibri" pitchFamily="34" charset="0"/>
            </a:endParaRPr>
          </a:p>
        </p:txBody>
      </p:sp>
      <p:grpSp>
        <p:nvGrpSpPr>
          <p:cNvPr id="705548" name="Group 12"/>
          <p:cNvGrpSpPr>
            <a:grpSpLocks/>
          </p:cNvGrpSpPr>
          <p:nvPr/>
        </p:nvGrpSpPr>
        <p:grpSpPr bwMode="auto">
          <a:xfrm>
            <a:off x="685800" y="2287588"/>
            <a:ext cx="7893050" cy="649287"/>
            <a:chOff x="644" y="1153"/>
            <a:chExt cx="4972" cy="409"/>
          </a:xfrm>
        </p:grpSpPr>
        <p:sp>
          <p:nvSpPr>
            <p:cNvPr id="705549" name="Oval 13"/>
            <p:cNvSpPr>
              <a:spLocks noChangeArrowheads="1"/>
            </p:cNvSpPr>
            <p:nvPr/>
          </p:nvSpPr>
          <p:spPr bwMode="auto">
            <a:xfrm>
              <a:off x="1288"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2</a:t>
              </a:r>
            </a:p>
          </p:txBody>
        </p:sp>
        <p:sp>
          <p:nvSpPr>
            <p:cNvPr id="705550" name="Oval 14"/>
            <p:cNvSpPr>
              <a:spLocks noChangeArrowheads="1"/>
            </p:cNvSpPr>
            <p:nvPr/>
          </p:nvSpPr>
          <p:spPr bwMode="auto">
            <a:xfrm>
              <a:off x="1933"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3</a:t>
              </a:r>
            </a:p>
          </p:txBody>
        </p:sp>
        <p:sp>
          <p:nvSpPr>
            <p:cNvPr id="705551" name="Oval 15"/>
            <p:cNvSpPr>
              <a:spLocks noChangeArrowheads="1"/>
            </p:cNvSpPr>
            <p:nvPr/>
          </p:nvSpPr>
          <p:spPr bwMode="auto">
            <a:xfrm>
              <a:off x="2577"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4</a:t>
              </a:r>
            </a:p>
          </p:txBody>
        </p:sp>
        <p:sp>
          <p:nvSpPr>
            <p:cNvPr id="705552" name="Oval 16"/>
            <p:cNvSpPr>
              <a:spLocks noChangeArrowheads="1"/>
            </p:cNvSpPr>
            <p:nvPr/>
          </p:nvSpPr>
          <p:spPr bwMode="auto">
            <a:xfrm>
              <a:off x="3222"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5</a:t>
              </a:r>
            </a:p>
          </p:txBody>
        </p:sp>
        <p:sp>
          <p:nvSpPr>
            <p:cNvPr id="705553" name="Oval 17"/>
            <p:cNvSpPr>
              <a:spLocks noChangeArrowheads="1"/>
            </p:cNvSpPr>
            <p:nvPr/>
          </p:nvSpPr>
          <p:spPr bwMode="auto">
            <a:xfrm>
              <a:off x="3866"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6</a:t>
              </a:r>
            </a:p>
          </p:txBody>
        </p:sp>
        <p:sp>
          <p:nvSpPr>
            <p:cNvPr id="705554" name="Oval 18"/>
            <p:cNvSpPr>
              <a:spLocks noChangeArrowheads="1"/>
            </p:cNvSpPr>
            <p:nvPr/>
          </p:nvSpPr>
          <p:spPr bwMode="auto">
            <a:xfrm>
              <a:off x="4511"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7</a:t>
              </a:r>
            </a:p>
          </p:txBody>
        </p:sp>
        <p:sp>
          <p:nvSpPr>
            <p:cNvPr id="705555" name="Oval 19"/>
            <p:cNvSpPr>
              <a:spLocks noChangeArrowheads="1"/>
            </p:cNvSpPr>
            <p:nvPr/>
          </p:nvSpPr>
          <p:spPr bwMode="auto">
            <a:xfrm>
              <a:off x="5156"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8</a:t>
              </a:r>
            </a:p>
          </p:txBody>
        </p:sp>
        <p:sp>
          <p:nvSpPr>
            <p:cNvPr id="705556" name="Oval 20"/>
            <p:cNvSpPr>
              <a:spLocks noChangeArrowheads="1"/>
            </p:cNvSpPr>
            <p:nvPr/>
          </p:nvSpPr>
          <p:spPr bwMode="auto">
            <a:xfrm>
              <a:off x="644"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a:t>
              </a:r>
            </a:p>
          </p:txBody>
        </p:sp>
      </p:grpSp>
      <p:sp>
        <p:nvSpPr>
          <p:cNvPr id="705557" name="AutoShape 21"/>
          <p:cNvSpPr>
            <a:spLocks noChangeArrowheads="1"/>
          </p:cNvSpPr>
          <p:nvPr/>
        </p:nvSpPr>
        <p:spPr bwMode="auto">
          <a:xfrm>
            <a:off x="6604000" y="2039938"/>
            <a:ext cx="1143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i="0">
                <a:solidFill>
                  <a:srgbClr val="0000FF"/>
                </a:solidFill>
                <a:latin typeface="Calibri" pitchFamily="34" charset="0"/>
                <a:cs typeface="Calibri" pitchFamily="34" charset="0"/>
              </a:rPr>
              <a:t>pos</a:t>
            </a:r>
          </a:p>
        </p:txBody>
      </p:sp>
      <p:sp>
        <p:nvSpPr>
          <p:cNvPr id="705559" name="Text Box 23"/>
          <p:cNvSpPr txBox="1">
            <a:spLocks noChangeArrowheads="1"/>
          </p:cNvSpPr>
          <p:nvPr/>
        </p:nvSpPr>
        <p:spPr bwMode="auto">
          <a:xfrm>
            <a:off x="1589088" y="1384300"/>
            <a:ext cx="4589462" cy="46166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solidFill>
                  <a:srgbClr val="FFFF00"/>
                </a:solidFill>
                <a:latin typeface="Calibri" pitchFamily="34" charset="0"/>
                <a:cs typeface="Calibri" pitchFamily="34" charset="0"/>
              </a:rPr>
              <a:t>Chèn a[6] vào (a[0] … a[6])</a:t>
            </a:r>
          </a:p>
        </p:txBody>
      </p:sp>
      <p:sp>
        <p:nvSpPr>
          <p:cNvPr id="705560" name="Oval 24"/>
          <p:cNvSpPr>
            <a:spLocks noChangeArrowheads="1"/>
          </p:cNvSpPr>
          <p:nvPr/>
        </p:nvSpPr>
        <p:spPr bwMode="auto">
          <a:xfrm>
            <a:off x="2727325" y="2873375"/>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4</a:t>
            </a:r>
          </a:p>
        </p:txBody>
      </p:sp>
      <p:sp>
        <p:nvSpPr>
          <p:cNvPr id="2" name="Title 1"/>
          <p:cNvSpPr>
            <a:spLocks noGrp="1"/>
          </p:cNvSpPr>
          <p:nvPr>
            <p:ph type="title"/>
          </p:nvPr>
        </p:nvSpPr>
        <p:spPr/>
        <p:txBody>
          <a:bodyPr/>
          <a:lstStyle/>
          <a:p>
            <a:r>
              <a:rPr lang="vi-VN" dirty="0" smtClean="0"/>
              <a:t>5.2.2. </a:t>
            </a:r>
            <a:r>
              <a:rPr lang="vi-VN" dirty="0"/>
              <a:t>Sắp xếp chèn </a:t>
            </a:r>
          </a:p>
        </p:txBody>
      </p:sp>
      <p:sp>
        <p:nvSpPr>
          <p:cNvPr id="3" name="Date Placeholder 2"/>
          <p:cNvSpPr>
            <a:spLocks noGrp="1"/>
          </p:cNvSpPr>
          <p:nvPr>
            <p:ph type="dt" sz="half" idx="10"/>
          </p:nvPr>
        </p:nvSpPr>
        <p:spPr/>
        <p:txBody>
          <a:bodyPr/>
          <a:lstStyle/>
          <a:p>
            <a:r>
              <a:rPr lang="vi-VN" smtClean="0"/>
              <a:t>24-Mar-11</a:t>
            </a:r>
            <a:endParaRPr lang="en-US"/>
          </a:p>
        </p:txBody>
      </p:sp>
      <p:sp>
        <p:nvSpPr>
          <p:cNvPr id="4" name="Footer Placeholder 3"/>
          <p:cNvSpPr>
            <a:spLocks noGrp="1"/>
          </p:cNvSpPr>
          <p:nvPr>
            <p:ph type="ftr" sz="quarter" idx="11"/>
          </p:nvPr>
        </p:nvSpPr>
        <p:spPr/>
        <p:txBody>
          <a:bodyPr/>
          <a:lstStyle/>
          <a:p>
            <a:r>
              <a:rPr lang="en-US" smtClean="0"/>
              <a:t>©TS. Hà Chí Trung, Khoa CNTT -  HVKTQS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40</a:t>
            </a:fld>
            <a:endParaRPr lang="en-US" dirty="0"/>
          </a:p>
        </p:txBody>
      </p:sp>
    </p:spTree>
    <p:extLst>
      <p:ext uri="{BB962C8B-B14F-4D97-AF65-F5344CB8AC3E}">
        <p14:creationId xmlns:p14="http://schemas.microsoft.com/office/powerpoint/2010/main" val="294257447"/>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4.44444E-6 2.96296E-6 L 0.11493 2.96296E-6 " pathEditMode="relative" rAng="0" ptsTypes="AA">
                                      <p:cBhvr>
                                        <p:cTn id="6" dur="2000" fill="hold"/>
                                        <p:tgtEl>
                                          <p:spTgt spid="705546"/>
                                        </p:tgtEl>
                                        <p:attrNameLst>
                                          <p:attrName>ppt_x</p:attrName>
                                          <p:attrName>ppt_y</p:attrName>
                                        </p:attrNameLst>
                                      </p:cBhvr>
                                      <p:rCtr x="5747" y="0"/>
                                    </p:animMotion>
                                  </p:childTnLst>
                                </p:cTn>
                              </p:par>
                            </p:childTnLst>
                          </p:cTn>
                        </p:par>
                        <p:par>
                          <p:cTn id="7" fill="hold" nodeType="afterGroup">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705559"/>
                                        </p:tgtEl>
                                        <p:attrNameLst>
                                          <p:attrName>style.visibility</p:attrName>
                                        </p:attrNameLst>
                                      </p:cBhvr>
                                      <p:to>
                                        <p:strVal val="visible"/>
                                      </p:to>
                                    </p:set>
                                    <p:anim calcmode="lin" valueType="num">
                                      <p:cBhvr additive="base">
                                        <p:cTn id="10" dur="500" fill="hold"/>
                                        <p:tgtEl>
                                          <p:spTgt spid="705559"/>
                                        </p:tgtEl>
                                        <p:attrNameLst>
                                          <p:attrName>ppt_x</p:attrName>
                                        </p:attrNameLst>
                                      </p:cBhvr>
                                      <p:tavLst>
                                        <p:tav tm="0">
                                          <p:val>
                                            <p:strVal val="0-#ppt_w/2"/>
                                          </p:val>
                                        </p:tav>
                                        <p:tav tm="100000">
                                          <p:val>
                                            <p:strVal val="#ppt_x"/>
                                          </p:val>
                                        </p:tav>
                                      </p:tavLst>
                                    </p:anim>
                                    <p:anim calcmode="lin" valueType="num">
                                      <p:cBhvr additive="base">
                                        <p:cTn id="11" dur="500" fill="hold"/>
                                        <p:tgtEl>
                                          <p:spTgt spid="705559"/>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2500"/>
                            </p:stCondLst>
                            <p:childTnLst>
                              <p:par>
                                <p:cTn id="13" presetID="42" presetClass="path" presetSubtype="0" accel="50000" decel="50000" fill="hold" grpId="0" nodeType="afterEffect">
                                  <p:stCondLst>
                                    <p:cond delay="0"/>
                                  </p:stCondLst>
                                  <p:childTnLst>
                                    <p:animMotion origin="layout" path="M -2.77778E-7 2.59259E-6 L -0.33681 0.32222 " pathEditMode="relative" rAng="0" ptsTypes="AA">
                                      <p:cBhvr>
                                        <p:cTn id="14" dur="2000" fill="hold"/>
                                        <p:tgtEl>
                                          <p:spTgt spid="705543"/>
                                        </p:tgtEl>
                                        <p:attrNameLst>
                                          <p:attrName>ppt_x</p:attrName>
                                          <p:attrName>ppt_y</p:attrName>
                                        </p:attrNameLst>
                                      </p:cBhvr>
                                      <p:rCtr x="-16840" y="16111"/>
                                    </p:animMotion>
                                  </p:childTnLst>
                                </p:cTn>
                              </p:par>
                            </p:childTnLst>
                          </p:cTn>
                        </p:par>
                        <p:par>
                          <p:cTn id="15" fill="hold" nodeType="afterGroup">
                            <p:stCondLst>
                              <p:cond delay="4500"/>
                            </p:stCondLst>
                            <p:childTnLst>
                              <p:par>
                                <p:cTn id="16" presetID="3" presetClass="entr" presetSubtype="10" fill="hold" grpId="0" nodeType="afterEffect">
                                  <p:stCondLst>
                                    <p:cond delay="0"/>
                                  </p:stCondLst>
                                  <p:iterate type="lt">
                                    <p:tmPct val="0"/>
                                  </p:iterate>
                                  <p:childTnLst>
                                    <p:set>
                                      <p:cBhvr>
                                        <p:cTn id="17" dur="1" fill="hold">
                                          <p:stCondLst>
                                            <p:cond delay="0"/>
                                          </p:stCondLst>
                                        </p:cTn>
                                        <p:tgtEl>
                                          <p:spTgt spid="705557"/>
                                        </p:tgtEl>
                                        <p:attrNameLst>
                                          <p:attrName>style.visibility</p:attrName>
                                        </p:attrNameLst>
                                      </p:cBhvr>
                                      <p:to>
                                        <p:strVal val="visible"/>
                                      </p:to>
                                    </p:set>
                                    <p:animEffect transition="in" filter="blinds(horizontal)">
                                      <p:cBhvr>
                                        <p:cTn id="18" dur="500"/>
                                        <p:tgtEl>
                                          <p:spTgt spid="705557"/>
                                        </p:tgtEl>
                                      </p:cBhvr>
                                    </p:animEffect>
                                  </p:childTnLst>
                                </p:cTn>
                              </p:par>
                            </p:childTnLst>
                          </p:cTn>
                        </p:par>
                        <p:par>
                          <p:cTn id="19" fill="hold" nodeType="afterGroup">
                            <p:stCondLst>
                              <p:cond delay="5000"/>
                            </p:stCondLst>
                            <p:childTnLst>
                              <p:par>
                                <p:cTn id="20" presetID="26" presetClass="emph" presetSubtype="0" fill="hold" grpId="0" nodeType="afterEffect">
                                  <p:stCondLst>
                                    <p:cond delay="0"/>
                                  </p:stCondLst>
                                  <p:childTnLst>
                                    <p:animEffect transition="out" filter="fade">
                                      <p:cBhvr>
                                        <p:cTn id="21" dur="2000" tmFilter="0, 0; .2, .5; .8, .5; 1, 0"/>
                                        <p:tgtEl>
                                          <p:spTgt spid="705542"/>
                                        </p:tgtEl>
                                      </p:cBhvr>
                                    </p:animEffect>
                                    <p:animScale>
                                      <p:cBhvr>
                                        <p:cTn id="22" dur="1000" autoRev="1" fill="hold"/>
                                        <p:tgtEl>
                                          <p:spTgt spid="705542"/>
                                        </p:tgtEl>
                                      </p:cBhvr>
                                      <p:by x="105000" y="105000"/>
                                    </p:animScale>
                                  </p:childTnLst>
                                </p:cTn>
                              </p:par>
                              <p:par>
                                <p:cTn id="23" presetID="26" presetClass="emph" presetSubtype="0" fill="hold" grpId="1" nodeType="withEffect">
                                  <p:stCondLst>
                                    <p:cond delay="0"/>
                                  </p:stCondLst>
                                  <p:childTnLst>
                                    <p:animEffect transition="out" filter="fade">
                                      <p:cBhvr>
                                        <p:cTn id="24" dur="2000" tmFilter="0, 0; .2, .5; .8, .5; 1, 0"/>
                                        <p:tgtEl>
                                          <p:spTgt spid="705543"/>
                                        </p:tgtEl>
                                      </p:cBhvr>
                                    </p:animEffect>
                                    <p:animScale>
                                      <p:cBhvr>
                                        <p:cTn id="25" dur="1000" autoRev="1" fill="hold"/>
                                        <p:tgtEl>
                                          <p:spTgt spid="705543"/>
                                        </p:tgtEl>
                                      </p:cBhvr>
                                      <p:by x="105000" y="105000"/>
                                    </p:animScale>
                                  </p:childTnLst>
                                </p:cTn>
                              </p:par>
                            </p:childTnLst>
                          </p:cTn>
                        </p:par>
                        <p:par>
                          <p:cTn id="26" fill="hold" nodeType="afterGroup">
                            <p:stCondLst>
                              <p:cond delay="7000"/>
                            </p:stCondLst>
                            <p:childTnLst>
                              <p:par>
                                <p:cTn id="27" presetID="63" presetClass="path" presetSubtype="0" accel="50000" decel="50000" fill="hold" grpId="1" nodeType="afterEffect">
                                  <p:stCondLst>
                                    <p:cond delay="0"/>
                                  </p:stCondLst>
                                  <p:childTnLst>
                                    <p:animMotion origin="layout" path="M 0.00035 2.59259E-6 L 0.11198 2.59259E-6 " pathEditMode="relative" rAng="0" ptsTypes="AA">
                                      <p:cBhvr>
                                        <p:cTn id="28" dur="2000" fill="hold"/>
                                        <p:tgtEl>
                                          <p:spTgt spid="705542"/>
                                        </p:tgtEl>
                                        <p:attrNameLst>
                                          <p:attrName>ppt_x</p:attrName>
                                          <p:attrName>ppt_y</p:attrName>
                                        </p:attrNameLst>
                                      </p:cBhvr>
                                      <p:rCtr x="5573" y="0"/>
                                    </p:animMotion>
                                  </p:childTnLst>
                                </p:cTn>
                              </p:par>
                            </p:childTnLst>
                          </p:cTn>
                        </p:par>
                        <p:par>
                          <p:cTn id="29" fill="hold" nodeType="afterGroup">
                            <p:stCondLst>
                              <p:cond delay="9000"/>
                            </p:stCondLst>
                            <p:childTnLst>
                              <p:par>
                                <p:cTn id="30" presetID="35" presetClass="path" presetSubtype="0" accel="50000" decel="50000" fill="hold" grpId="2" nodeType="afterEffect">
                                  <p:stCondLst>
                                    <p:cond delay="0"/>
                                  </p:stCondLst>
                                  <p:iterate type="lt">
                                    <p:tmPct val="0"/>
                                  </p:iterate>
                                  <p:childTnLst>
                                    <p:animMotion origin="layout" path="M 2.22222E-6 -2.22222E-6 L -0.11007 -2.22222E-6 " pathEditMode="relative" rAng="0" ptsTypes="AA">
                                      <p:cBhvr>
                                        <p:cTn id="31" dur="2000" fill="hold"/>
                                        <p:tgtEl>
                                          <p:spTgt spid="705557"/>
                                        </p:tgtEl>
                                        <p:attrNameLst>
                                          <p:attrName>ppt_x</p:attrName>
                                          <p:attrName>ppt_y</p:attrName>
                                        </p:attrNameLst>
                                      </p:cBhvr>
                                      <p:rCtr x="-5503" y="0"/>
                                    </p:animMotion>
                                  </p:childTnLst>
                                </p:cTn>
                              </p:par>
                            </p:childTnLst>
                          </p:cTn>
                        </p:par>
                        <p:par>
                          <p:cTn id="32" fill="hold" nodeType="afterGroup">
                            <p:stCondLst>
                              <p:cond delay="11000"/>
                            </p:stCondLst>
                            <p:childTnLst>
                              <p:par>
                                <p:cTn id="33" presetID="26" presetClass="emph" presetSubtype="0" fill="hold" grpId="0" nodeType="afterEffect">
                                  <p:stCondLst>
                                    <p:cond delay="0"/>
                                  </p:stCondLst>
                                  <p:childTnLst>
                                    <p:animEffect transition="out" filter="fade">
                                      <p:cBhvr>
                                        <p:cTn id="34" dur="2000" tmFilter="0, 0; .2, .5; .8, .5; 1, 0"/>
                                        <p:tgtEl>
                                          <p:spTgt spid="705541"/>
                                        </p:tgtEl>
                                      </p:cBhvr>
                                    </p:animEffect>
                                    <p:animScale>
                                      <p:cBhvr>
                                        <p:cTn id="35" dur="1000" autoRev="1" fill="hold"/>
                                        <p:tgtEl>
                                          <p:spTgt spid="705541"/>
                                        </p:tgtEl>
                                      </p:cBhvr>
                                      <p:by x="105000" y="105000"/>
                                    </p:animScale>
                                  </p:childTnLst>
                                </p:cTn>
                              </p:par>
                              <p:par>
                                <p:cTn id="36" presetID="26" presetClass="emph" presetSubtype="0" fill="hold" grpId="2" nodeType="withEffect">
                                  <p:stCondLst>
                                    <p:cond delay="0"/>
                                  </p:stCondLst>
                                  <p:childTnLst>
                                    <p:animEffect transition="out" filter="fade">
                                      <p:cBhvr>
                                        <p:cTn id="37" dur="2000" tmFilter="0, 0; .2, .5; .8, .5; 1, 0"/>
                                        <p:tgtEl>
                                          <p:spTgt spid="705543"/>
                                        </p:tgtEl>
                                      </p:cBhvr>
                                    </p:animEffect>
                                    <p:animScale>
                                      <p:cBhvr>
                                        <p:cTn id="38" dur="1000" autoRev="1" fill="hold"/>
                                        <p:tgtEl>
                                          <p:spTgt spid="705543"/>
                                        </p:tgtEl>
                                      </p:cBhvr>
                                      <p:by x="105000" y="105000"/>
                                    </p:animScale>
                                  </p:childTnLst>
                                </p:cTn>
                              </p:par>
                            </p:childTnLst>
                          </p:cTn>
                        </p:par>
                        <p:par>
                          <p:cTn id="39" fill="hold" nodeType="afterGroup">
                            <p:stCondLst>
                              <p:cond delay="13000"/>
                            </p:stCondLst>
                            <p:childTnLst>
                              <p:par>
                                <p:cTn id="40" presetID="63" presetClass="path" presetSubtype="0" accel="50000" decel="50000" fill="hold" grpId="1" nodeType="afterEffect">
                                  <p:stCondLst>
                                    <p:cond delay="0"/>
                                  </p:stCondLst>
                                  <p:childTnLst>
                                    <p:animMotion origin="layout" path="M 0.00209 2.59259E-6 L 0.11216 2.59259E-6 " pathEditMode="relative" rAng="0" ptsTypes="AA">
                                      <p:cBhvr>
                                        <p:cTn id="41" dur="2000" fill="hold"/>
                                        <p:tgtEl>
                                          <p:spTgt spid="705541"/>
                                        </p:tgtEl>
                                        <p:attrNameLst>
                                          <p:attrName>ppt_x</p:attrName>
                                          <p:attrName>ppt_y</p:attrName>
                                        </p:attrNameLst>
                                      </p:cBhvr>
                                      <p:rCtr x="5503" y="0"/>
                                    </p:animMotion>
                                  </p:childTnLst>
                                </p:cTn>
                              </p:par>
                            </p:childTnLst>
                          </p:cTn>
                        </p:par>
                        <p:par>
                          <p:cTn id="42" fill="hold" nodeType="afterGroup">
                            <p:stCondLst>
                              <p:cond delay="15000"/>
                            </p:stCondLst>
                            <p:childTnLst>
                              <p:par>
                                <p:cTn id="43" presetID="35" presetClass="path" presetSubtype="0" accel="50000" decel="50000" fill="hold" grpId="3" nodeType="afterEffect">
                                  <p:stCondLst>
                                    <p:cond delay="0"/>
                                  </p:stCondLst>
                                  <p:iterate type="lt">
                                    <p:tmPct val="0"/>
                                  </p:iterate>
                                  <p:childTnLst>
                                    <p:animMotion origin="layout" path="M -0.11007 -2.22222E-6 L -0.22361 -2.22222E-6 " pathEditMode="relative" rAng="0" ptsTypes="AA">
                                      <p:cBhvr>
                                        <p:cTn id="44" dur="2000" fill="hold"/>
                                        <p:tgtEl>
                                          <p:spTgt spid="705557"/>
                                        </p:tgtEl>
                                        <p:attrNameLst>
                                          <p:attrName>ppt_x</p:attrName>
                                          <p:attrName>ppt_y</p:attrName>
                                        </p:attrNameLst>
                                      </p:cBhvr>
                                      <p:rCtr x="-5677" y="0"/>
                                    </p:animMotion>
                                  </p:childTnLst>
                                </p:cTn>
                              </p:par>
                            </p:childTnLst>
                          </p:cTn>
                        </p:par>
                        <p:par>
                          <p:cTn id="45" fill="hold" nodeType="afterGroup">
                            <p:stCondLst>
                              <p:cond delay="17000"/>
                            </p:stCondLst>
                            <p:childTnLst>
                              <p:par>
                                <p:cTn id="46" presetID="26" presetClass="emph" presetSubtype="0" fill="hold" grpId="0" nodeType="afterEffect">
                                  <p:stCondLst>
                                    <p:cond delay="0"/>
                                  </p:stCondLst>
                                  <p:childTnLst>
                                    <p:animEffect transition="out" filter="fade">
                                      <p:cBhvr>
                                        <p:cTn id="47" dur="2000" tmFilter="0, 0; .2, .5; .8, .5; 1, 0"/>
                                        <p:tgtEl>
                                          <p:spTgt spid="705540"/>
                                        </p:tgtEl>
                                      </p:cBhvr>
                                    </p:animEffect>
                                    <p:animScale>
                                      <p:cBhvr>
                                        <p:cTn id="48" dur="1000" autoRev="1" fill="hold"/>
                                        <p:tgtEl>
                                          <p:spTgt spid="705540"/>
                                        </p:tgtEl>
                                      </p:cBhvr>
                                      <p:by x="105000" y="105000"/>
                                    </p:animScale>
                                  </p:childTnLst>
                                </p:cTn>
                              </p:par>
                              <p:par>
                                <p:cTn id="49" presetID="26" presetClass="emph" presetSubtype="0" fill="hold" grpId="3" nodeType="withEffect">
                                  <p:stCondLst>
                                    <p:cond delay="0"/>
                                  </p:stCondLst>
                                  <p:childTnLst>
                                    <p:animEffect transition="out" filter="fade">
                                      <p:cBhvr>
                                        <p:cTn id="50" dur="2000" tmFilter="0, 0; .2, .5; .8, .5; 1, 0"/>
                                        <p:tgtEl>
                                          <p:spTgt spid="705543"/>
                                        </p:tgtEl>
                                      </p:cBhvr>
                                    </p:animEffect>
                                    <p:animScale>
                                      <p:cBhvr>
                                        <p:cTn id="51" dur="1000" autoRev="1" fill="hold"/>
                                        <p:tgtEl>
                                          <p:spTgt spid="705543"/>
                                        </p:tgtEl>
                                      </p:cBhvr>
                                      <p:by x="105000" y="105000"/>
                                    </p:animScale>
                                  </p:childTnLst>
                                </p:cTn>
                              </p:par>
                            </p:childTnLst>
                          </p:cTn>
                        </p:par>
                        <p:par>
                          <p:cTn id="52" fill="hold" nodeType="afterGroup">
                            <p:stCondLst>
                              <p:cond delay="19000"/>
                            </p:stCondLst>
                            <p:childTnLst>
                              <p:par>
                                <p:cTn id="53" presetID="63" presetClass="path" presetSubtype="0" accel="50000" decel="50000" fill="hold" grpId="1" nodeType="afterEffect">
                                  <p:stCondLst>
                                    <p:cond delay="0"/>
                                  </p:stCondLst>
                                  <p:childTnLst>
                                    <p:animMotion origin="layout" path="M 0.00069 2.59259E-6 L 0.11059 2.59259E-6 " pathEditMode="relative" rAng="0" ptsTypes="AA">
                                      <p:cBhvr>
                                        <p:cTn id="54" dur="2000" fill="hold"/>
                                        <p:tgtEl>
                                          <p:spTgt spid="705540"/>
                                        </p:tgtEl>
                                        <p:attrNameLst>
                                          <p:attrName>ppt_x</p:attrName>
                                          <p:attrName>ppt_y</p:attrName>
                                        </p:attrNameLst>
                                      </p:cBhvr>
                                      <p:rCtr x="5486" y="0"/>
                                    </p:animMotion>
                                  </p:childTnLst>
                                </p:cTn>
                              </p:par>
                            </p:childTnLst>
                          </p:cTn>
                        </p:par>
                        <p:par>
                          <p:cTn id="55" fill="hold" nodeType="afterGroup">
                            <p:stCondLst>
                              <p:cond delay="21000"/>
                            </p:stCondLst>
                            <p:childTnLst>
                              <p:par>
                                <p:cTn id="56" presetID="35" presetClass="path" presetSubtype="0" accel="50000" decel="50000" fill="hold" grpId="4" nodeType="afterEffect">
                                  <p:stCondLst>
                                    <p:cond delay="0"/>
                                  </p:stCondLst>
                                  <p:iterate type="lt">
                                    <p:tmPct val="0"/>
                                  </p:iterate>
                                  <p:childTnLst>
                                    <p:animMotion origin="layout" path="M -0.22361 -2.22222E-6 L -0.33386 -2.22222E-6 " pathEditMode="relative" rAng="0" ptsTypes="AA">
                                      <p:cBhvr>
                                        <p:cTn id="57" dur="2000" fill="hold"/>
                                        <p:tgtEl>
                                          <p:spTgt spid="705557"/>
                                        </p:tgtEl>
                                        <p:attrNameLst>
                                          <p:attrName>ppt_x</p:attrName>
                                          <p:attrName>ppt_y</p:attrName>
                                        </p:attrNameLst>
                                      </p:cBhvr>
                                      <p:rCtr x="-5521" y="0"/>
                                    </p:animMotion>
                                  </p:childTnLst>
                                </p:cTn>
                              </p:par>
                            </p:childTnLst>
                          </p:cTn>
                        </p:par>
                        <p:par>
                          <p:cTn id="58" fill="hold" nodeType="afterGroup">
                            <p:stCondLst>
                              <p:cond delay="23000"/>
                            </p:stCondLst>
                            <p:childTnLst>
                              <p:par>
                                <p:cTn id="59" presetID="26" presetClass="emph" presetSubtype="0" fill="hold" grpId="0" nodeType="afterEffect">
                                  <p:stCondLst>
                                    <p:cond delay="0"/>
                                  </p:stCondLst>
                                  <p:childTnLst>
                                    <p:animEffect transition="out" filter="fade">
                                      <p:cBhvr>
                                        <p:cTn id="60" dur="2000" tmFilter="0, 0; .2, .5; .8, .5; 1, 0"/>
                                        <p:tgtEl>
                                          <p:spTgt spid="705539"/>
                                        </p:tgtEl>
                                      </p:cBhvr>
                                    </p:animEffect>
                                    <p:animScale>
                                      <p:cBhvr>
                                        <p:cTn id="61" dur="1000" autoRev="1" fill="hold"/>
                                        <p:tgtEl>
                                          <p:spTgt spid="705539"/>
                                        </p:tgtEl>
                                      </p:cBhvr>
                                      <p:by x="105000" y="105000"/>
                                    </p:animScale>
                                  </p:childTnLst>
                                </p:cTn>
                              </p:par>
                              <p:par>
                                <p:cTn id="62" presetID="26" presetClass="emph" presetSubtype="0" fill="hold" grpId="4" nodeType="withEffect">
                                  <p:stCondLst>
                                    <p:cond delay="0"/>
                                  </p:stCondLst>
                                  <p:childTnLst>
                                    <p:animEffect transition="out" filter="fade">
                                      <p:cBhvr>
                                        <p:cTn id="63" dur="2000" tmFilter="0, 0; .2, .5; .8, .5; 1, 0"/>
                                        <p:tgtEl>
                                          <p:spTgt spid="705543"/>
                                        </p:tgtEl>
                                      </p:cBhvr>
                                    </p:animEffect>
                                    <p:animScale>
                                      <p:cBhvr>
                                        <p:cTn id="64" dur="1000" autoRev="1" fill="hold"/>
                                        <p:tgtEl>
                                          <p:spTgt spid="705543"/>
                                        </p:tgtEl>
                                      </p:cBhvr>
                                      <p:by x="105000" y="105000"/>
                                    </p:animScale>
                                  </p:childTnLst>
                                </p:cTn>
                              </p:par>
                            </p:childTnLst>
                          </p:cTn>
                        </p:par>
                        <p:par>
                          <p:cTn id="65" fill="hold" nodeType="afterGroup">
                            <p:stCondLst>
                              <p:cond delay="25000"/>
                            </p:stCondLst>
                            <p:childTnLst>
                              <p:par>
                                <p:cTn id="66" presetID="63" presetClass="path" presetSubtype="0" accel="50000" decel="50000" fill="hold" grpId="1" nodeType="afterEffect">
                                  <p:stCondLst>
                                    <p:cond delay="0"/>
                                  </p:stCondLst>
                                  <p:childTnLst>
                                    <p:animMotion origin="layout" path="M 0.0026 2.59259E-6 L 0.1125 2.59259E-6 " pathEditMode="relative" rAng="0" ptsTypes="AA">
                                      <p:cBhvr>
                                        <p:cTn id="67" dur="2000" fill="hold"/>
                                        <p:tgtEl>
                                          <p:spTgt spid="705539"/>
                                        </p:tgtEl>
                                        <p:attrNameLst>
                                          <p:attrName>ppt_x</p:attrName>
                                          <p:attrName>ppt_y</p:attrName>
                                        </p:attrNameLst>
                                      </p:cBhvr>
                                      <p:rCtr x="5486" y="0"/>
                                    </p:animMotion>
                                  </p:childTnLst>
                                </p:cTn>
                              </p:par>
                            </p:childTnLst>
                          </p:cTn>
                        </p:par>
                        <p:par>
                          <p:cTn id="68" fill="hold" nodeType="afterGroup">
                            <p:stCondLst>
                              <p:cond delay="27000"/>
                            </p:stCondLst>
                            <p:childTnLst>
                              <p:par>
                                <p:cTn id="69" presetID="35" presetClass="path" presetSubtype="0" accel="50000" decel="50000" fill="hold" grpId="5" nodeType="afterEffect">
                                  <p:stCondLst>
                                    <p:cond delay="0"/>
                                  </p:stCondLst>
                                  <p:iterate type="lt">
                                    <p:tmPct val="0"/>
                                  </p:iterate>
                                  <p:childTnLst>
                                    <p:animMotion origin="layout" path="M -0.33385 -2.22222E-6 L -0.44548 -2.22222E-6 " pathEditMode="relative" rAng="0" ptsTypes="AA">
                                      <p:cBhvr>
                                        <p:cTn id="70" dur="2000" fill="hold"/>
                                        <p:tgtEl>
                                          <p:spTgt spid="705557"/>
                                        </p:tgtEl>
                                        <p:attrNameLst>
                                          <p:attrName>ppt_x</p:attrName>
                                          <p:attrName>ppt_y</p:attrName>
                                        </p:attrNameLst>
                                      </p:cBhvr>
                                      <p:rCtr x="-5590" y="0"/>
                                    </p:animMotion>
                                  </p:childTnLst>
                                </p:cTn>
                              </p:par>
                            </p:childTnLst>
                          </p:cTn>
                        </p:par>
                        <p:par>
                          <p:cTn id="71" fill="hold" nodeType="afterGroup">
                            <p:stCondLst>
                              <p:cond delay="29000"/>
                            </p:stCondLst>
                            <p:childTnLst>
                              <p:par>
                                <p:cTn id="72" presetID="26" presetClass="emph" presetSubtype="0" fill="hold" grpId="0" nodeType="afterEffect">
                                  <p:stCondLst>
                                    <p:cond delay="0"/>
                                  </p:stCondLst>
                                  <p:childTnLst>
                                    <p:animEffect transition="out" filter="fade">
                                      <p:cBhvr>
                                        <p:cTn id="73" dur="2000" tmFilter="0, 0; .2, .5; .8, .5; 1, 0"/>
                                        <p:tgtEl>
                                          <p:spTgt spid="705538"/>
                                        </p:tgtEl>
                                      </p:cBhvr>
                                    </p:animEffect>
                                    <p:animScale>
                                      <p:cBhvr>
                                        <p:cTn id="74" dur="1000" autoRev="1" fill="hold"/>
                                        <p:tgtEl>
                                          <p:spTgt spid="705538"/>
                                        </p:tgtEl>
                                      </p:cBhvr>
                                      <p:by x="105000" y="105000"/>
                                    </p:animScale>
                                  </p:childTnLst>
                                </p:cTn>
                              </p:par>
                              <p:par>
                                <p:cTn id="75" presetID="26" presetClass="emph" presetSubtype="0" fill="hold" grpId="5" nodeType="withEffect">
                                  <p:stCondLst>
                                    <p:cond delay="0"/>
                                  </p:stCondLst>
                                  <p:childTnLst>
                                    <p:animEffect transition="out" filter="fade">
                                      <p:cBhvr>
                                        <p:cTn id="76" dur="2000" tmFilter="0, 0; .2, .5; .8, .5; 1, 0"/>
                                        <p:tgtEl>
                                          <p:spTgt spid="705543"/>
                                        </p:tgtEl>
                                      </p:cBhvr>
                                    </p:animEffect>
                                    <p:animScale>
                                      <p:cBhvr>
                                        <p:cTn id="77" dur="1000" autoRev="1" fill="hold"/>
                                        <p:tgtEl>
                                          <p:spTgt spid="705543"/>
                                        </p:tgtEl>
                                      </p:cBhvr>
                                      <p:by x="105000" y="105000"/>
                                    </p:animScale>
                                  </p:childTnLst>
                                </p:cTn>
                              </p:par>
                            </p:childTnLst>
                          </p:cTn>
                        </p:par>
                        <p:par>
                          <p:cTn id="78" fill="hold" nodeType="afterGroup">
                            <p:stCondLst>
                              <p:cond delay="31000"/>
                            </p:stCondLst>
                            <p:childTnLst>
                              <p:par>
                                <p:cTn id="79" presetID="64" presetClass="path" presetSubtype="0" accel="50000" decel="50000" fill="hold" grpId="6" nodeType="afterEffect">
                                  <p:stCondLst>
                                    <p:cond delay="0"/>
                                  </p:stCondLst>
                                  <p:childTnLst>
                                    <p:animMotion origin="layout" path="M -0.33681 0.32222 L -0.44844 0.00232 " pathEditMode="relative" rAng="0" ptsTypes="AA">
                                      <p:cBhvr>
                                        <p:cTn id="80" dur="2000" fill="hold"/>
                                        <p:tgtEl>
                                          <p:spTgt spid="705543"/>
                                        </p:tgtEl>
                                        <p:attrNameLst>
                                          <p:attrName>ppt_x</p:attrName>
                                          <p:attrName>ppt_y</p:attrName>
                                        </p:attrNameLst>
                                      </p:cBhvr>
                                      <p:rCtr x="-5590" y="-15995"/>
                                    </p:animMotion>
                                  </p:childTnLst>
                                </p:cTn>
                              </p:par>
                            </p:childTnLst>
                          </p:cTn>
                        </p:par>
                        <p:par>
                          <p:cTn id="81" fill="hold" nodeType="afterGroup">
                            <p:stCondLst>
                              <p:cond delay="33000"/>
                            </p:stCondLst>
                            <p:childTnLst>
                              <p:par>
                                <p:cTn id="82" presetID="8" presetClass="exit" presetSubtype="16" fill="hold" grpId="7" nodeType="afterEffect">
                                  <p:stCondLst>
                                    <p:cond delay="0"/>
                                  </p:stCondLst>
                                  <p:childTnLst>
                                    <p:animEffect transition="out" filter="diamond(in)">
                                      <p:cBhvr>
                                        <p:cTn id="83" dur="1000"/>
                                        <p:tgtEl>
                                          <p:spTgt spid="705543"/>
                                        </p:tgtEl>
                                      </p:cBhvr>
                                    </p:animEffect>
                                    <p:set>
                                      <p:cBhvr>
                                        <p:cTn id="84" dur="1" fill="hold">
                                          <p:stCondLst>
                                            <p:cond delay="999"/>
                                          </p:stCondLst>
                                        </p:cTn>
                                        <p:tgtEl>
                                          <p:spTgt spid="705543"/>
                                        </p:tgtEl>
                                        <p:attrNameLst>
                                          <p:attrName>style.visibility</p:attrName>
                                        </p:attrNameLst>
                                      </p:cBhvr>
                                      <p:to>
                                        <p:strVal val="hidden"/>
                                      </p:to>
                                    </p:set>
                                  </p:childTnLst>
                                </p:cTn>
                              </p:par>
                              <p:par>
                                <p:cTn id="85" presetID="8" presetClass="entr" presetSubtype="16" fill="hold" grpId="0" nodeType="withEffect">
                                  <p:stCondLst>
                                    <p:cond delay="0"/>
                                  </p:stCondLst>
                                  <p:childTnLst>
                                    <p:set>
                                      <p:cBhvr>
                                        <p:cTn id="86" dur="1" fill="hold">
                                          <p:stCondLst>
                                            <p:cond delay="0"/>
                                          </p:stCondLst>
                                        </p:cTn>
                                        <p:tgtEl>
                                          <p:spTgt spid="705560"/>
                                        </p:tgtEl>
                                        <p:attrNameLst>
                                          <p:attrName>style.visibility</p:attrName>
                                        </p:attrNameLst>
                                      </p:cBhvr>
                                      <p:to>
                                        <p:strVal val="visible"/>
                                      </p:to>
                                    </p:set>
                                    <p:animEffect transition="in" filter="diamond(in)">
                                      <p:cBhvr>
                                        <p:cTn id="87" dur="1000"/>
                                        <p:tgtEl>
                                          <p:spTgt spid="705560"/>
                                        </p:tgtEl>
                                      </p:cBhvr>
                                    </p:animEffect>
                                  </p:childTnLst>
                                </p:cTn>
                              </p:par>
                            </p:childTnLst>
                          </p:cTn>
                        </p:par>
                        <p:par>
                          <p:cTn id="88" fill="hold" nodeType="afterGroup">
                            <p:stCondLst>
                              <p:cond delay="34000"/>
                            </p:stCondLst>
                            <p:childTnLst>
                              <p:par>
                                <p:cTn id="89" presetID="3" presetClass="exit" presetSubtype="10" fill="hold" grpId="1" nodeType="afterEffect">
                                  <p:stCondLst>
                                    <p:cond delay="0"/>
                                  </p:stCondLst>
                                  <p:iterate type="lt">
                                    <p:tmPct val="0"/>
                                  </p:iterate>
                                  <p:childTnLst>
                                    <p:animEffect transition="out" filter="blinds(horizontal)">
                                      <p:cBhvr>
                                        <p:cTn id="90" dur="500"/>
                                        <p:tgtEl>
                                          <p:spTgt spid="705557"/>
                                        </p:tgtEl>
                                      </p:cBhvr>
                                    </p:animEffect>
                                    <p:set>
                                      <p:cBhvr>
                                        <p:cTn id="91" dur="1" fill="hold">
                                          <p:stCondLst>
                                            <p:cond delay="499"/>
                                          </p:stCondLst>
                                        </p:cTn>
                                        <p:tgtEl>
                                          <p:spTgt spid="705557"/>
                                        </p:tgtEl>
                                        <p:attrNameLst>
                                          <p:attrName>style.visibility</p:attrName>
                                        </p:attrNameLst>
                                      </p:cBhvr>
                                      <p:to>
                                        <p:strVal val="hidden"/>
                                      </p:to>
                                    </p:set>
                                  </p:childTnLst>
                                </p:cTn>
                              </p:par>
                            </p:childTnLst>
                          </p:cTn>
                        </p:par>
                        <p:par>
                          <p:cTn id="92" fill="hold" nodeType="afterGroup">
                            <p:stCondLst>
                              <p:cond delay="34500"/>
                            </p:stCondLst>
                            <p:childTnLst>
                              <p:par>
                                <p:cTn id="93" presetID="2" presetClass="exit" presetSubtype="8" fill="hold" grpId="1" nodeType="afterEffect">
                                  <p:stCondLst>
                                    <p:cond delay="0"/>
                                  </p:stCondLst>
                                  <p:childTnLst>
                                    <p:anim calcmode="lin" valueType="num">
                                      <p:cBhvr additive="base">
                                        <p:cTn id="94" dur="500"/>
                                        <p:tgtEl>
                                          <p:spTgt spid="705559"/>
                                        </p:tgtEl>
                                        <p:attrNameLst>
                                          <p:attrName>ppt_x</p:attrName>
                                        </p:attrNameLst>
                                      </p:cBhvr>
                                      <p:tavLst>
                                        <p:tav tm="0">
                                          <p:val>
                                            <p:strVal val="ppt_x"/>
                                          </p:val>
                                        </p:tav>
                                        <p:tav tm="100000">
                                          <p:val>
                                            <p:strVal val="0-ppt_w/2"/>
                                          </p:val>
                                        </p:tav>
                                      </p:tavLst>
                                    </p:anim>
                                    <p:anim calcmode="lin" valueType="num">
                                      <p:cBhvr additive="base">
                                        <p:cTn id="95" dur="500"/>
                                        <p:tgtEl>
                                          <p:spTgt spid="705559"/>
                                        </p:tgtEl>
                                        <p:attrNameLst>
                                          <p:attrName>ppt_y</p:attrName>
                                        </p:attrNameLst>
                                      </p:cBhvr>
                                      <p:tavLst>
                                        <p:tav tm="0">
                                          <p:val>
                                            <p:strVal val="ppt_y"/>
                                          </p:val>
                                        </p:tav>
                                        <p:tav tm="100000">
                                          <p:val>
                                            <p:strVal val="ppt_y"/>
                                          </p:val>
                                        </p:tav>
                                      </p:tavLst>
                                    </p:anim>
                                    <p:set>
                                      <p:cBhvr>
                                        <p:cTn id="96" dur="1" fill="hold">
                                          <p:stCondLst>
                                            <p:cond delay="499"/>
                                          </p:stCondLst>
                                        </p:cTn>
                                        <p:tgtEl>
                                          <p:spTgt spid="7055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538" grpId="0" animBg="1"/>
      <p:bldP spid="705539" grpId="0" animBg="1"/>
      <p:bldP spid="705539" grpId="1" animBg="1"/>
      <p:bldP spid="705540" grpId="0" animBg="1"/>
      <p:bldP spid="705540" grpId="1" animBg="1"/>
      <p:bldP spid="705541" grpId="0" animBg="1"/>
      <p:bldP spid="705541" grpId="1" animBg="1"/>
      <p:bldP spid="705542" grpId="0" animBg="1"/>
      <p:bldP spid="705542" grpId="1" animBg="1"/>
      <p:bldP spid="705543" grpId="0" animBg="1"/>
      <p:bldP spid="705543" grpId="1" animBg="1"/>
      <p:bldP spid="705543" grpId="2" animBg="1"/>
      <p:bldP spid="705543" grpId="3" animBg="1"/>
      <p:bldP spid="705543" grpId="4" animBg="1"/>
      <p:bldP spid="705543" grpId="5" animBg="1"/>
      <p:bldP spid="705543" grpId="6" animBg="1"/>
      <p:bldP spid="705543" grpId="7" animBg="1"/>
      <p:bldP spid="705546" grpId="0" animBg="1"/>
      <p:bldP spid="705557" grpId="0" animBg="1"/>
      <p:bldP spid="705557" grpId="1" animBg="1"/>
      <p:bldP spid="705557" grpId="2" animBg="1"/>
      <p:bldP spid="705557" grpId="3" animBg="1"/>
      <p:bldP spid="705557" grpId="4" animBg="1"/>
      <p:bldP spid="705557" grpId="5" animBg="1"/>
      <p:bldP spid="705559" grpId="0" animBg="1"/>
      <p:bldP spid="705559" grpId="1" animBg="1"/>
      <p:bldP spid="70556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Oval 2"/>
          <p:cNvSpPr>
            <a:spLocks noChangeArrowheads="1"/>
          </p:cNvSpPr>
          <p:nvPr/>
        </p:nvSpPr>
        <p:spPr bwMode="auto">
          <a:xfrm>
            <a:off x="1708150"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2</a:t>
            </a:r>
          </a:p>
        </p:txBody>
      </p:sp>
      <p:sp>
        <p:nvSpPr>
          <p:cNvPr id="706563" name="Oval 3"/>
          <p:cNvSpPr>
            <a:spLocks noChangeArrowheads="1"/>
          </p:cNvSpPr>
          <p:nvPr/>
        </p:nvSpPr>
        <p:spPr bwMode="auto">
          <a:xfrm>
            <a:off x="2732088"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4</a:t>
            </a:r>
          </a:p>
        </p:txBody>
      </p:sp>
      <p:sp>
        <p:nvSpPr>
          <p:cNvPr id="706564" name="Oval 4"/>
          <p:cNvSpPr>
            <a:spLocks noChangeArrowheads="1"/>
          </p:cNvSpPr>
          <p:nvPr/>
        </p:nvSpPr>
        <p:spPr bwMode="auto">
          <a:xfrm>
            <a:off x="3754438"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5</a:t>
            </a:r>
          </a:p>
        </p:txBody>
      </p:sp>
      <p:sp>
        <p:nvSpPr>
          <p:cNvPr id="706565" name="Oval 5"/>
          <p:cNvSpPr>
            <a:spLocks noChangeArrowheads="1"/>
          </p:cNvSpPr>
          <p:nvPr/>
        </p:nvSpPr>
        <p:spPr bwMode="auto">
          <a:xfrm>
            <a:off x="4778375"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6</a:t>
            </a:r>
          </a:p>
        </p:txBody>
      </p:sp>
      <p:sp>
        <p:nvSpPr>
          <p:cNvPr id="706566" name="Oval 6"/>
          <p:cNvSpPr>
            <a:spLocks noChangeArrowheads="1"/>
          </p:cNvSpPr>
          <p:nvPr/>
        </p:nvSpPr>
        <p:spPr bwMode="auto">
          <a:xfrm>
            <a:off x="5800725"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8</a:t>
            </a:r>
          </a:p>
        </p:txBody>
      </p:sp>
      <p:sp>
        <p:nvSpPr>
          <p:cNvPr id="706567" name="Oval 7"/>
          <p:cNvSpPr>
            <a:spLocks noChangeArrowheads="1"/>
          </p:cNvSpPr>
          <p:nvPr/>
        </p:nvSpPr>
        <p:spPr bwMode="auto">
          <a:xfrm>
            <a:off x="6824663"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12</a:t>
            </a:r>
          </a:p>
        </p:txBody>
      </p:sp>
      <p:sp>
        <p:nvSpPr>
          <p:cNvPr id="706568" name="Oval 8"/>
          <p:cNvSpPr>
            <a:spLocks noChangeArrowheads="1"/>
          </p:cNvSpPr>
          <p:nvPr/>
        </p:nvSpPr>
        <p:spPr bwMode="auto">
          <a:xfrm>
            <a:off x="784860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15</a:t>
            </a:r>
          </a:p>
        </p:txBody>
      </p:sp>
      <p:sp>
        <p:nvSpPr>
          <p:cNvPr id="706569" name="Oval 9"/>
          <p:cNvSpPr>
            <a:spLocks noChangeArrowheads="1"/>
          </p:cNvSpPr>
          <p:nvPr/>
        </p:nvSpPr>
        <p:spPr bwMode="auto">
          <a:xfrm>
            <a:off x="685800"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a:t>
            </a:r>
          </a:p>
        </p:txBody>
      </p:sp>
      <p:sp>
        <p:nvSpPr>
          <p:cNvPr id="706570" name="AutoShape 10"/>
          <p:cNvSpPr>
            <a:spLocks noChangeArrowheads="1"/>
          </p:cNvSpPr>
          <p:nvPr/>
        </p:nvSpPr>
        <p:spPr bwMode="auto">
          <a:xfrm>
            <a:off x="6711950" y="3571875"/>
            <a:ext cx="914400" cy="908149"/>
          </a:xfrm>
          <a:prstGeom prst="upArrowCallout">
            <a:avLst>
              <a:gd name="adj1" fmla="val 27746"/>
              <a:gd name="adj2" fmla="val 25819"/>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i="0">
                <a:latin typeface="Calibri" pitchFamily="34" charset="0"/>
                <a:cs typeface="Calibri" pitchFamily="34" charset="0"/>
              </a:rPr>
              <a:t>i</a:t>
            </a:r>
          </a:p>
        </p:txBody>
      </p:sp>
      <p:sp>
        <p:nvSpPr>
          <p:cNvPr id="706571" name="Text Box 11"/>
          <p:cNvSpPr txBox="1">
            <a:spLocks noChangeArrowheads="1"/>
          </p:cNvSpPr>
          <p:nvPr/>
        </p:nvSpPr>
        <p:spPr bwMode="auto">
          <a:xfrm>
            <a:off x="3251200" y="5029200"/>
            <a:ext cx="685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i="0" dirty="0" smtClean="0">
                <a:latin typeface="Calibri" pitchFamily="34" charset="0"/>
                <a:cs typeface="Calibri" pitchFamily="34" charset="0"/>
              </a:rPr>
              <a:t>X=</a:t>
            </a:r>
            <a:endParaRPr lang="en-US" sz="2400" i="0" dirty="0">
              <a:latin typeface="Calibri" pitchFamily="34" charset="0"/>
              <a:cs typeface="Calibri" pitchFamily="34" charset="0"/>
            </a:endParaRPr>
          </a:p>
        </p:txBody>
      </p:sp>
      <p:grpSp>
        <p:nvGrpSpPr>
          <p:cNvPr id="706572" name="Group 12"/>
          <p:cNvGrpSpPr>
            <a:grpSpLocks/>
          </p:cNvGrpSpPr>
          <p:nvPr/>
        </p:nvGrpSpPr>
        <p:grpSpPr bwMode="auto">
          <a:xfrm>
            <a:off x="685800" y="2287588"/>
            <a:ext cx="7893050" cy="649287"/>
            <a:chOff x="644" y="1153"/>
            <a:chExt cx="4972" cy="409"/>
          </a:xfrm>
        </p:grpSpPr>
        <p:sp>
          <p:nvSpPr>
            <p:cNvPr id="706573" name="Oval 13"/>
            <p:cNvSpPr>
              <a:spLocks noChangeArrowheads="1"/>
            </p:cNvSpPr>
            <p:nvPr/>
          </p:nvSpPr>
          <p:spPr bwMode="auto">
            <a:xfrm>
              <a:off x="1288"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2</a:t>
              </a:r>
            </a:p>
          </p:txBody>
        </p:sp>
        <p:sp>
          <p:nvSpPr>
            <p:cNvPr id="706574" name="Oval 14"/>
            <p:cNvSpPr>
              <a:spLocks noChangeArrowheads="1"/>
            </p:cNvSpPr>
            <p:nvPr/>
          </p:nvSpPr>
          <p:spPr bwMode="auto">
            <a:xfrm>
              <a:off x="1933"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3</a:t>
              </a:r>
            </a:p>
          </p:txBody>
        </p:sp>
        <p:sp>
          <p:nvSpPr>
            <p:cNvPr id="706575" name="Oval 15"/>
            <p:cNvSpPr>
              <a:spLocks noChangeArrowheads="1"/>
            </p:cNvSpPr>
            <p:nvPr/>
          </p:nvSpPr>
          <p:spPr bwMode="auto">
            <a:xfrm>
              <a:off x="2577"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4</a:t>
              </a:r>
            </a:p>
          </p:txBody>
        </p:sp>
        <p:sp>
          <p:nvSpPr>
            <p:cNvPr id="706576" name="Oval 16"/>
            <p:cNvSpPr>
              <a:spLocks noChangeArrowheads="1"/>
            </p:cNvSpPr>
            <p:nvPr/>
          </p:nvSpPr>
          <p:spPr bwMode="auto">
            <a:xfrm>
              <a:off x="3222"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5</a:t>
              </a:r>
            </a:p>
          </p:txBody>
        </p:sp>
        <p:sp>
          <p:nvSpPr>
            <p:cNvPr id="706577" name="Oval 17"/>
            <p:cNvSpPr>
              <a:spLocks noChangeArrowheads="1"/>
            </p:cNvSpPr>
            <p:nvPr/>
          </p:nvSpPr>
          <p:spPr bwMode="auto">
            <a:xfrm>
              <a:off x="3866"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6</a:t>
              </a:r>
            </a:p>
          </p:txBody>
        </p:sp>
        <p:sp>
          <p:nvSpPr>
            <p:cNvPr id="706578" name="Oval 18"/>
            <p:cNvSpPr>
              <a:spLocks noChangeArrowheads="1"/>
            </p:cNvSpPr>
            <p:nvPr/>
          </p:nvSpPr>
          <p:spPr bwMode="auto">
            <a:xfrm>
              <a:off x="4511"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7</a:t>
              </a:r>
            </a:p>
          </p:txBody>
        </p:sp>
        <p:sp>
          <p:nvSpPr>
            <p:cNvPr id="706579" name="Oval 19"/>
            <p:cNvSpPr>
              <a:spLocks noChangeArrowheads="1"/>
            </p:cNvSpPr>
            <p:nvPr/>
          </p:nvSpPr>
          <p:spPr bwMode="auto">
            <a:xfrm>
              <a:off x="5156"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8</a:t>
              </a:r>
            </a:p>
          </p:txBody>
        </p:sp>
        <p:sp>
          <p:nvSpPr>
            <p:cNvPr id="706580" name="Oval 20"/>
            <p:cNvSpPr>
              <a:spLocks noChangeArrowheads="1"/>
            </p:cNvSpPr>
            <p:nvPr/>
          </p:nvSpPr>
          <p:spPr bwMode="auto">
            <a:xfrm>
              <a:off x="644"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a:t>
              </a:r>
            </a:p>
          </p:txBody>
        </p:sp>
      </p:grpSp>
      <p:sp>
        <p:nvSpPr>
          <p:cNvPr id="706581" name="AutoShape 21"/>
          <p:cNvSpPr>
            <a:spLocks noChangeArrowheads="1"/>
          </p:cNvSpPr>
          <p:nvPr/>
        </p:nvSpPr>
        <p:spPr bwMode="auto">
          <a:xfrm>
            <a:off x="7635875" y="2039938"/>
            <a:ext cx="1143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i="0">
                <a:solidFill>
                  <a:srgbClr val="0000FF"/>
                </a:solidFill>
                <a:latin typeface="Calibri" pitchFamily="34" charset="0"/>
                <a:cs typeface="Calibri" pitchFamily="34" charset="0"/>
              </a:rPr>
              <a:t>pos</a:t>
            </a:r>
          </a:p>
        </p:txBody>
      </p:sp>
      <p:sp>
        <p:nvSpPr>
          <p:cNvPr id="706583" name="Text Box 23"/>
          <p:cNvSpPr txBox="1">
            <a:spLocks noChangeArrowheads="1"/>
          </p:cNvSpPr>
          <p:nvPr/>
        </p:nvSpPr>
        <p:spPr bwMode="auto">
          <a:xfrm>
            <a:off x="1531938" y="1398588"/>
            <a:ext cx="4371975" cy="46166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solidFill>
                  <a:srgbClr val="FFFF00"/>
                </a:solidFill>
                <a:latin typeface="Calibri" pitchFamily="34" charset="0"/>
                <a:cs typeface="Calibri" pitchFamily="34" charset="0"/>
              </a:rPr>
              <a:t>Chèn a[7] vào (a[0] … a[7])</a:t>
            </a:r>
          </a:p>
        </p:txBody>
      </p:sp>
      <p:sp>
        <p:nvSpPr>
          <p:cNvPr id="706584" name="Oval 24"/>
          <p:cNvSpPr>
            <a:spLocks noChangeArrowheads="1"/>
          </p:cNvSpPr>
          <p:nvPr/>
        </p:nvSpPr>
        <p:spPr bwMode="auto">
          <a:xfrm>
            <a:off x="7847013" y="2873375"/>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15</a:t>
            </a:r>
          </a:p>
        </p:txBody>
      </p:sp>
      <p:sp>
        <p:nvSpPr>
          <p:cNvPr id="2" name="Title 1"/>
          <p:cNvSpPr>
            <a:spLocks noGrp="1"/>
          </p:cNvSpPr>
          <p:nvPr>
            <p:ph type="title"/>
          </p:nvPr>
        </p:nvSpPr>
        <p:spPr/>
        <p:txBody>
          <a:bodyPr/>
          <a:lstStyle/>
          <a:p>
            <a:r>
              <a:rPr lang="vi-VN" dirty="0" smtClean="0"/>
              <a:t>5.2.2. </a:t>
            </a:r>
            <a:r>
              <a:rPr lang="vi-VN" dirty="0"/>
              <a:t>Sắp xếp chèn </a:t>
            </a:r>
          </a:p>
        </p:txBody>
      </p:sp>
      <p:sp>
        <p:nvSpPr>
          <p:cNvPr id="3" name="Date Placeholder 2"/>
          <p:cNvSpPr>
            <a:spLocks noGrp="1"/>
          </p:cNvSpPr>
          <p:nvPr>
            <p:ph type="dt" sz="half" idx="10"/>
          </p:nvPr>
        </p:nvSpPr>
        <p:spPr/>
        <p:txBody>
          <a:bodyPr/>
          <a:lstStyle/>
          <a:p>
            <a:r>
              <a:rPr lang="vi-VN" smtClean="0"/>
              <a:t>24-Mar-11</a:t>
            </a:r>
            <a:endParaRPr lang="en-US"/>
          </a:p>
        </p:txBody>
      </p:sp>
      <p:sp>
        <p:nvSpPr>
          <p:cNvPr id="4" name="Footer Placeholder 3"/>
          <p:cNvSpPr>
            <a:spLocks noGrp="1"/>
          </p:cNvSpPr>
          <p:nvPr>
            <p:ph type="ftr" sz="quarter" idx="11"/>
          </p:nvPr>
        </p:nvSpPr>
        <p:spPr/>
        <p:txBody>
          <a:bodyPr/>
          <a:lstStyle/>
          <a:p>
            <a:r>
              <a:rPr lang="en-US" smtClean="0"/>
              <a:t>©TS. Hà Chí Trung, Khoa CNTT -  HVKTQS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41</a:t>
            </a:fld>
            <a:endParaRPr lang="en-US" dirty="0"/>
          </a:p>
        </p:txBody>
      </p:sp>
    </p:spTree>
    <p:extLst>
      <p:ext uri="{BB962C8B-B14F-4D97-AF65-F5344CB8AC3E}">
        <p14:creationId xmlns:p14="http://schemas.microsoft.com/office/powerpoint/2010/main" val="42025793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4.44444E-6 2.96296E-6 L 0.11493 2.96296E-6 " pathEditMode="relative" rAng="0" ptsTypes="AA">
                                      <p:cBhvr>
                                        <p:cTn id="6" dur="2000" fill="hold"/>
                                        <p:tgtEl>
                                          <p:spTgt spid="706570"/>
                                        </p:tgtEl>
                                        <p:attrNameLst>
                                          <p:attrName>ppt_x</p:attrName>
                                          <p:attrName>ppt_y</p:attrName>
                                        </p:attrNameLst>
                                      </p:cBhvr>
                                      <p:rCtr x="5747" y="0"/>
                                    </p:animMotion>
                                  </p:childTnLst>
                                </p:cTn>
                              </p:par>
                            </p:childTnLst>
                          </p:cTn>
                        </p:par>
                        <p:par>
                          <p:cTn id="7" fill="hold" nodeType="afterGroup">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706583"/>
                                        </p:tgtEl>
                                        <p:attrNameLst>
                                          <p:attrName>style.visibility</p:attrName>
                                        </p:attrNameLst>
                                      </p:cBhvr>
                                      <p:to>
                                        <p:strVal val="visible"/>
                                      </p:to>
                                    </p:set>
                                    <p:anim calcmode="lin" valueType="num">
                                      <p:cBhvr additive="base">
                                        <p:cTn id="10" dur="500" fill="hold"/>
                                        <p:tgtEl>
                                          <p:spTgt spid="706583"/>
                                        </p:tgtEl>
                                        <p:attrNameLst>
                                          <p:attrName>ppt_x</p:attrName>
                                        </p:attrNameLst>
                                      </p:cBhvr>
                                      <p:tavLst>
                                        <p:tav tm="0">
                                          <p:val>
                                            <p:strVal val="0-#ppt_w/2"/>
                                          </p:val>
                                        </p:tav>
                                        <p:tav tm="100000">
                                          <p:val>
                                            <p:strVal val="#ppt_x"/>
                                          </p:val>
                                        </p:tav>
                                      </p:tavLst>
                                    </p:anim>
                                    <p:anim calcmode="lin" valueType="num">
                                      <p:cBhvr additive="base">
                                        <p:cTn id="11" dur="500" fill="hold"/>
                                        <p:tgtEl>
                                          <p:spTgt spid="706583"/>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2500"/>
                            </p:stCondLst>
                            <p:childTnLst>
                              <p:par>
                                <p:cTn id="13" presetID="42" presetClass="path" presetSubtype="0" accel="50000" decel="50000" fill="hold" grpId="0" nodeType="afterEffect">
                                  <p:stCondLst>
                                    <p:cond delay="0"/>
                                  </p:stCondLst>
                                  <p:childTnLst>
                                    <p:animMotion origin="layout" path="M 5.55556E-7 2.59259E-6 L -0.44844 0.32662 " pathEditMode="relative" rAng="0" ptsTypes="AA">
                                      <p:cBhvr>
                                        <p:cTn id="14" dur="2000" fill="hold"/>
                                        <p:tgtEl>
                                          <p:spTgt spid="706568"/>
                                        </p:tgtEl>
                                        <p:attrNameLst>
                                          <p:attrName>ppt_x</p:attrName>
                                          <p:attrName>ppt_y</p:attrName>
                                        </p:attrNameLst>
                                      </p:cBhvr>
                                      <p:rCtr x="-22431" y="16319"/>
                                    </p:animMotion>
                                  </p:childTnLst>
                                </p:cTn>
                              </p:par>
                            </p:childTnLst>
                          </p:cTn>
                        </p:par>
                        <p:par>
                          <p:cTn id="15" fill="hold" nodeType="afterGroup">
                            <p:stCondLst>
                              <p:cond delay="4500"/>
                            </p:stCondLst>
                            <p:childTnLst>
                              <p:par>
                                <p:cTn id="16" presetID="3" presetClass="entr" presetSubtype="10" fill="hold" grpId="0" nodeType="afterEffect">
                                  <p:stCondLst>
                                    <p:cond delay="0"/>
                                  </p:stCondLst>
                                  <p:iterate type="lt">
                                    <p:tmPct val="0"/>
                                  </p:iterate>
                                  <p:childTnLst>
                                    <p:set>
                                      <p:cBhvr>
                                        <p:cTn id="17" dur="1" fill="hold">
                                          <p:stCondLst>
                                            <p:cond delay="0"/>
                                          </p:stCondLst>
                                        </p:cTn>
                                        <p:tgtEl>
                                          <p:spTgt spid="706581"/>
                                        </p:tgtEl>
                                        <p:attrNameLst>
                                          <p:attrName>style.visibility</p:attrName>
                                        </p:attrNameLst>
                                      </p:cBhvr>
                                      <p:to>
                                        <p:strVal val="visible"/>
                                      </p:to>
                                    </p:set>
                                    <p:animEffect transition="in" filter="blinds(horizontal)">
                                      <p:cBhvr>
                                        <p:cTn id="18" dur="500"/>
                                        <p:tgtEl>
                                          <p:spTgt spid="706581"/>
                                        </p:tgtEl>
                                      </p:cBhvr>
                                    </p:animEffect>
                                  </p:childTnLst>
                                </p:cTn>
                              </p:par>
                            </p:childTnLst>
                          </p:cTn>
                        </p:par>
                        <p:par>
                          <p:cTn id="19" fill="hold" nodeType="afterGroup">
                            <p:stCondLst>
                              <p:cond delay="5000"/>
                            </p:stCondLst>
                            <p:childTnLst>
                              <p:par>
                                <p:cTn id="20" presetID="26" presetClass="emph" presetSubtype="0" fill="hold" grpId="0" nodeType="afterEffect">
                                  <p:stCondLst>
                                    <p:cond delay="0"/>
                                  </p:stCondLst>
                                  <p:childTnLst>
                                    <p:animEffect transition="out" filter="fade">
                                      <p:cBhvr>
                                        <p:cTn id="21" dur="2000" tmFilter="0, 0; .2, .5; .8, .5; 1, 0"/>
                                        <p:tgtEl>
                                          <p:spTgt spid="706567"/>
                                        </p:tgtEl>
                                      </p:cBhvr>
                                    </p:animEffect>
                                    <p:animScale>
                                      <p:cBhvr>
                                        <p:cTn id="22" dur="1000" autoRev="1" fill="hold"/>
                                        <p:tgtEl>
                                          <p:spTgt spid="706567"/>
                                        </p:tgtEl>
                                      </p:cBhvr>
                                      <p:by x="105000" y="105000"/>
                                    </p:animScale>
                                  </p:childTnLst>
                                </p:cTn>
                              </p:par>
                              <p:par>
                                <p:cTn id="23" presetID="26" presetClass="emph" presetSubtype="0" fill="hold" grpId="1" nodeType="withEffect">
                                  <p:stCondLst>
                                    <p:cond delay="0"/>
                                  </p:stCondLst>
                                  <p:childTnLst>
                                    <p:animEffect transition="out" filter="fade">
                                      <p:cBhvr>
                                        <p:cTn id="24" dur="2000" tmFilter="0, 0; .2, .5; .8, .5; 1, 0"/>
                                        <p:tgtEl>
                                          <p:spTgt spid="706568"/>
                                        </p:tgtEl>
                                      </p:cBhvr>
                                    </p:animEffect>
                                    <p:animScale>
                                      <p:cBhvr>
                                        <p:cTn id="25" dur="1000" autoRev="1" fill="hold"/>
                                        <p:tgtEl>
                                          <p:spTgt spid="706568"/>
                                        </p:tgtEl>
                                      </p:cBhvr>
                                      <p:by x="105000" y="105000"/>
                                    </p:animScale>
                                  </p:childTnLst>
                                </p:cTn>
                              </p:par>
                            </p:childTnLst>
                          </p:cTn>
                        </p:par>
                        <p:par>
                          <p:cTn id="26" fill="hold" nodeType="afterGroup">
                            <p:stCondLst>
                              <p:cond delay="7000"/>
                            </p:stCondLst>
                            <p:childTnLst>
                              <p:par>
                                <p:cTn id="27" presetID="64" presetClass="path" presetSubtype="0" accel="50000" decel="50000" fill="hold" grpId="2" nodeType="afterEffect">
                                  <p:stCondLst>
                                    <p:cond delay="0"/>
                                  </p:stCondLst>
                                  <p:childTnLst>
                                    <p:animMotion origin="layout" path="M -0.44844 0.32662 L 0.00156 0.00209 " pathEditMode="relative" rAng="0" ptsTypes="AA">
                                      <p:cBhvr>
                                        <p:cTn id="28" dur="2000" fill="hold"/>
                                        <p:tgtEl>
                                          <p:spTgt spid="706568"/>
                                        </p:tgtEl>
                                        <p:attrNameLst>
                                          <p:attrName>ppt_x</p:attrName>
                                          <p:attrName>ppt_y</p:attrName>
                                        </p:attrNameLst>
                                      </p:cBhvr>
                                      <p:rCtr x="22500" y="-16227"/>
                                    </p:animMotion>
                                  </p:childTnLst>
                                </p:cTn>
                              </p:par>
                            </p:childTnLst>
                          </p:cTn>
                        </p:par>
                        <p:par>
                          <p:cTn id="29" fill="hold" nodeType="afterGroup">
                            <p:stCondLst>
                              <p:cond delay="9000"/>
                            </p:stCondLst>
                            <p:childTnLst>
                              <p:par>
                                <p:cTn id="30" presetID="8" presetClass="exit" presetSubtype="16" fill="hold" grpId="3" nodeType="afterEffect">
                                  <p:stCondLst>
                                    <p:cond delay="0"/>
                                  </p:stCondLst>
                                  <p:childTnLst>
                                    <p:animEffect transition="out" filter="diamond(in)">
                                      <p:cBhvr>
                                        <p:cTn id="31" dur="1000"/>
                                        <p:tgtEl>
                                          <p:spTgt spid="706568"/>
                                        </p:tgtEl>
                                      </p:cBhvr>
                                    </p:animEffect>
                                    <p:set>
                                      <p:cBhvr>
                                        <p:cTn id="32" dur="1" fill="hold">
                                          <p:stCondLst>
                                            <p:cond delay="999"/>
                                          </p:stCondLst>
                                        </p:cTn>
                                        <p:tgtEl>
                                          <p:spTgt spid="706568"/>
                                        </p:tgtEl>
                                        <p:attrNameLst>
                                          <p:attrName>style.visibility</p:attrName>
                                        </p:attrNameLst>
                                      </p:cBhvr>
                                      <p:to>
                                        <p:strVal val="hidden"/>
                                      </p:to>
                                    </p:set>
                                  </p:childTnLst>
                                </p:cTn>
                              </p:par>
                              <p:par>
                                <p:cTn id="33" presetID="8" presetClass="entr" presetSubtype="16" fill="hold" grpId="0" nodeType="withEffect">
                                  <p:stCondLst>
                                    <p:cond delay="0"/>
                                  </p:stCondLst>
                                  <p:childTnLst>
                                    <p:set>
                                      <p:cBhvr>
                                        <p:cTn id="34" dur="1" fill="hold">
                                          <p:stCondLst>
                                            <p:cond delay="0"/>
                                          </p:stCondLst>
                                        </p:cTn>
                                        <p:tgtEl>
                                          <p:spTgt spid="706584"/>
                                        </p:tgtEl>
                                        <p:attrNameLst>
                                          <p:attrName>style.visibility</p:attrName>
                                        </p:attrNameLst>
                                      </p:cBhvr>
                                      <p:to>
                                        <p:strVal val="visible"/>
                                      </p:to>
                                    </p:set>
                                    <p:animEffect transition="in" filter="diamond(in)">
                                      <p:cBhvr>
                                        <p:cTn id="35" dur="1000"/>
                                        <p:tgtEl>
                                          <p:spTgt spid="706584"/>
                                        </p:tgtEl>
                                      </p:cBhvr>
                                    </p:animEffect>
                                  </p:childTnLst>
                                </p:cTn>
                              </p:par>
                            </p:childTnLst>
                          </p:cTn>
                        </p:par>
                        <p:par>
                          <p:cTn id="36" fill="hold" nodeType="afterGroup">
                            <p:stCondLst>
                              <p:cond delay="10000"/>
                            </p:stCondLst>
                            <p:childTnLst>
                              <p:par>
                                <p:cTn id="37" presetID="3" presetClass="exit" presetSubtype="10" fill="hold" grpId="1" nodeType="afterEffect">
                                  <p:stCondLst>
                                    <p:cond delay="0"/>
                                  </p:stCondLst>
                                  <p:iterate type="lt">
                                    <p:tmPct val="0"/>
                                  </p:iterate>
                                  <p:childTnLst>
                                    <p:animEffect transition="out" filter="blinds(horizontal)">
                                      <p:cBhvr>
                                        <p:cTn id="38" dur="500"/>
                                        <p:tgtEl>
                                          <p:spTgt spid="706581"/>
                                        </p:tgtEl>
                                      </p:cBhvr>
                                    </p:animEffect>
                                    <p:set>
                                      <p:cBhvr>
                                        <p:cTn id="39" dur="1" fill="hold">
                                          <p:stCondLst>
                                            <p:cond delay="499"/>
                                          </p:stCondLst>
                                        </p:cTn>
                                        <p:tgtEl>
                                          <p:spTgt spid="706581"/>
                                        </p:tgtEl>
                                        <p:attrNameLst>
                                          <p:attrName>style.visibility</p:attrName>
                                        </p:attrNameLst>
                                      </p:cBhvr>
                                      <p:to>
                                        <p:strVal val="hidden"/>
                                      </p:to>
                                    </p:set>
                                  </p:childTnLst>
                                </p:cTn>
                              </p:par>
                            </p:childTnLst>
                          </p:cTn>
                        </p:par>
                        <p:par>
                          <p:cTn id="40" fill="hold" nodeType="afterGroup">
                            <p:stCondLst>
                              <p:cond delay="10500"/>
                            </p:stCondLst>
                            <p:childTnLst>
                              <p:par>
                                <p:cTn id="41" presetID="2" presetClass="exit" presetSubtype="8" fill="hold" grpId="1" nodeType="afterEffect">
                                  <p:stCondLst>
                                    <p:cond delay="0"/>
                                  </p:stCondLst>
                                  <p:childTnLst>
                                    <p:anim calcmode="lin" valueType="num">
                                      <p:cBhvr additive="base">
                                        <p:cTn id="42" dur="500"/>
                                        <p:tgtEl>
                                          <p:spTgt spid="706583"/>
                                        </p:tgtEl>
                                        <p:attrNameLst>
                                          <p:attrName>ppt_x</p:attrName>
                                        </p:attrNameLst>
                                      </p:cBhvr>
                                      <p:tavLst>
                                        <p:tav tm="0">
                                          <p:val>
                                            <p:strVal val="ppt_x"/>
                                          </p:val>
                                        </p:tav>
                                        <p:tav tm="100000">
                                          <p:val>
                                            <p:strVal val="0-ppt_w/2"/>
                                          </p:val>
                                        </p:tav>
                                      </p:tavLst>
                                    </p:anim>
                                    <p:anim calcmode="lin" valueType="num">
                                      <p:cBhvr additive="base">
                                        <p:cTn id="43" dur="500"/>
                                        <p:tgtEl>
                                          <p:spTgt spid="706583"/>
                                        </p:tgtEl>
                                        <p:attrNameLst>
                                          <p:attrName>ppt_y</p:attrName>
                                        </p:attrNameLst>
                                      </p:cBhvr>
                                      <p:tavLst>
                                        <p:tav tm="0">
                                          <p:val>
                                            <p:strVal val="ppt_y"/>
                                          </p:val>
                                        </p:tav>
                                        <p:tav tm="100000">
                                          <p:val>
                                            <p:strVal val="ppt_y"/>
                                          </p:val>
                                        </p:tav>
                                      </p:tavLst>
                                    </p:anim>
                                    <p:set>
                                      <p:cBhvr>
                                        <p:cTn id="44" dur="1" fill="hold">
                                          <p:stCondLst>
                                            <p:cond delay="499"/>
                                          </p:stCondLst>
                                        </p:cTn>
                                        <p:tgtEl>
                                          <p:spTgt spid="7065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67" grpId="0" animBg="1"/>
      <p:bldP spid="706568" grpId="0" animBg="1"/>
      <p:bldP spid="706568" grpId="1" animBg="1"/>
      <p:bldP spid="706568" grpId="2" animBg="1"/>
      <p:bldP spid="706568" grpId="3" animBg="1"/>
      <p:bldP spid="706570" grpId="0" animBg="1"/>
      <p:bldP spid="706581" grpId="0" animBg="1"/>
      <p:bldP spid="706581" grpId="1" animBg="1"/>
      <p:bldP spid="706583" grpId="0" animBg="1"/>
      <p:bldP spid="706583" grpId="1" animBg="1"/>
      <p:bldP spid="70658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Oval 2"/>
          <p:cNvSpPr>
            <a:spLocks noChangeArrowheads="1"/>
          </p:cNvSpPr>
          <p:nvPr/>
        </p:nvSpPr>
        <p:spPr bwMode="auto">
          <a:xfrm>
            <a:off x="170815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2</a:t>
            </a:r>
          </a:p>
        </p:txBody>
      </p:sp>
      <p:sp>
        <p:nvSpPr>
          <p:cNvPr id="707587" name="Oval 3"/>
          <p:cNvSpPr>
            <a:spLocks noChangeArrowheads="1"/>
          </p:cNvSpPr>
          <p:nvPr/>
        </p:nvSpPr>
        <p:spPr bwMode="auto">
          <a:xfrm>
            <a:off x="2732088"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4</a:t>
            </a:r>
          </a:p>
        </p:txBody>
      </p:sp>
      <p:sp>
        <p:nvSpPr>
          <p:cNvPr id="707588" name="Oval 4"/>
          <p:cNvSpPr>
            <a:spLocks noChangeArrowheads="1"/>
          </p:cNvSpPr>
          <p:nvPr/>
        </p:nvSpPr>
        <p:spPr bwMode="auto">
          <a:xfrm>
            <a:off x="3754438"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5</a:t>
            </a:r>
          </a:p>
        </p:txBody>
      </p:sp>
      <p:sp>
        <p:nvSpPr>
          <p:cNvPr id="707589" name="Oval 5"/>
          <p:cNvSpPr>
            <a:spLocks noChangeArrowheads="1"/>
          </p:cNvSpPr>
          <p:nvPr/>
        </p:nvSpPr>
        <p:spPr bwMode="auto">
          <a:xfrm>
            <a:off x="4778375"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6</a:t>
            </a:r>
          </a:p>
        </p:txBody>
      </p:sp>
      <p:sp>
        <p:nvSpPr>
          <p:cNvPr id="707590" name="Oval 6"/>
          <p:cNvSpPr>
            <a:spLocks noChangeArrowheads="1"/>
          </p:cNvSpPr>
          <p:nvPr/>
        </p:nvSpPr>
        <p:spPr bwMode="auto">
          <a:xfrm>
            <a:off x="5800725"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8</a:t>
            </a:r>
          </a:p>
        </p:txBody>
      </p:sp>
      <p:sp>
        <p:nvSpPr>
          <p:cNvPr id="707591" name="Oval 7"/>
          <p:cNvSpPr>
            <a:spLocks noChangeArrowheads="1"/>
          </p:cNvSpPr>
          <p:nvPr/>
        </p:nvSpPr>
        <p:spPr bwMode="auto">
          <a:xfrm>
            <a:off x="6824663"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12</a:t>
            </a:r>
          </a:p>
        </p:txBody>
      </p:sp>
      <p:sp>
        <p:nvSpPr>
          <p:cNvPr id="707592" name="Oval 8"/>
          <p:cNvSpPr>
            <a:spLocks noChangeArrowheads="1"/>
          </p:cNvSpPr>
          <p:nvPr/>
        </p:nvSpPr>
        <p:spPr bwMode="auto">
          <a:xfrm>
            <a:off x="784860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15</a:t>
            </a:r>
          </a:p>
        </p:txBody>
      </p:sp>
      <p:sp>
        <p:nvSpPr>
          <p:cNvPr id="707593" name="Oval 9"/>
          <p:cNvSpPr>
            <a:spLocks noChangeArrowheads="1"/>
          </p:cNvSpPr>
          <p:nvPr/>
        </p:nvSpPr>
        <p:spPr bwMode="auto">
          <a:xfrm>
            <a:off x="68580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no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a:t>
            </a:r>
          </a:p>
        </p:txBody>
      </p:sp>
      <p:sp>
        <p:nvSpPr>
          <p:cNvPr id="707594" name="AutoShape 10"/>
          <p:cNvSpPr>
            <a:spLocks noChangeArrowheads="1"/>
          </p:cNvSpPr>
          <p:nvPr/>
        </p:nvSpPr>
        <p:spPr bwMode="auto">
          <a:xfrm>
            <a:off x="4876800" y="2057400"/>
            <a:ext cx="1143000" cy="841177"/>
          </a:xfrm>
          <a:prstGeom prst="downArrowCallout">
            <a:avLst>
              <a:gd name="adj1" fmla="val 37113"/>
              <a:gd name="adj2" fmla="val 37113"/>
              <a:gd name="adj3" fmla="val 16667"/>
              <a:gd name="adj4" fmla="val 54620"/>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i="0">
                <a:solidFill>
                  <a:schemeClr val="bg1"/>
                </a:solidFill>
                <a:latin typeface="Calibri" pitchFamily="34" charset="0"/>
                <a:cs typeface="Calibri" pitchFamily="34" charset="0"/>
              </a:rPr>
              <a:t>pos</a:t>
            </a:r>
          </a:p>
        </p:txBody>
      </p:sp>
      <p:grpSp>
        <p:nvGrpSpPr>
          <p:cNvPr id="707595" name="Group 11"/>
          <p:cNvGrpSpPr>
            <a:grpSpLocks/>
          </p:cNvGrpSpPr>
          <p:nvPr/>
        </p:nvGrpSpPr>
        <p:grpSpPr bwMode="auto">
          <a:xfrm>
            <a:off x="685800" y="2287588"/>
            <a:ext cx="7893050" cy="649287"/>
            <a:chOff x="644" y="1153"/>
            <a:chExt cx="4972" cy="409"/>
          </a:xfrm>
        </p:grpSpPr>
        <p:sp>
          <p:nvSpPr>
            <p:cNvPr id="707596" name="Oval 12"/>
            <p:cNvSpPr>
              <a:spLocks noChangeArrowheads="1"/>
            </p:cNvSpPr>
            <p:nvPr/>
          </p:nvSpPr>
          <p:spPr bwMode="auto">
            <a:xfrm>
              <a:off x="1288"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2</a:t>
              </a:r>
            </a:p>
          </p:txBody>
        </p:sp>
        <p:sp>
          <p:nvSpPr>
            <p:cNvPr id="707597" name="Oval 13"/>
            <p:cNvSpPr>
              <a:spLocks noChangeArrowheads="1"/>
            </p:cNvSpPr>
            <p:nvPr/>
          </p:nvSpPr>
          <p:spPr bwMode="auto">
            <a:xfrm>
              <a:off x="1933"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3</a:t>
              </a:r>
            </a:p>
          </p:txBody>
        </p:sp>
        <p:sp>
          <p:nvSpPr>
            <p:cNvPr id="707598" name="Oval 14"/>
            <p:cNvSpPr>
              <a:spLocks noChangeArrowheads="1"/>
            </p:cNvSpPr>
            <p:nvPr/>
          </p:nvSpPr>
          <p:spPr bwMode="auto">
            <a:xfrm>
              <a:off x="2577"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4</a:t>
              </a:r>
            </a:p>
          </p:txBody>
        </p:sp>
        <p:sp>
          <p:nvSpPr>
            <p:cNvPr id="707599" name="Oval 15"/>
            <p:cNvSpPr>
              <a:spLocks noChangeArrowheads="1"/>
            </p:cNvSpPr>
            <p:nvPr/>
          </p:nvSpPr>
          <p:spPr bwMode="auto">
            <a:xfrm>
              <a:off x="3222"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5</a:t>
              </a:r>
            </a:p>
          </p:txBody>
        </p:sp>
        <p:sp>
          <p:nvSpPr>
            <p:cNvPr id="707600" name="Oval 16"/>
            <p:cNvSpPr>
              <a:spLocks noChangeArrowheads="1"/>
            </p:cNvSpPr>
            <p:nvPr/>
          </p:nvSpPr>
          <p:spPr bwMode="auto">
            <a:xfrm>
              <a:off x="3866"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6</a:t>
              </a:r>
            </a:p>
          </p:txBody>
        </p:sp>
        <p:sp>
          <p:nvSpPr>
            <p:cNvPr id="707601" name="Oval 17"/>
            <p:cNvSpPr>
              <a:spLocks noChangeArrowheads="1"/>
            </p:cNvSpPr>
            <p:nvPr/>
          </p:nvSpPr>
          <p:spPr bwMode="auto">
            <a:xfrm>
              <a:off x="4511"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7</a:t>
              </a:r>
            </a:p>
          </p:txBody>
        </p:sp>
        <p:sp>
          <p:nvSpPr>
            <p:cNvPr id="707602" name="Oval 18"/>
            <p:cNvSpPr>
              <a:spLocks noChangeArrowheads="1"/>
            </p:cNvSpPr>
            <p:nvPr/>
          </p:nvSpPr>
          <p:spPr bwMode="auto">
            <a:xfrm>
              <a:off x="5156"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8</a:t>
              </a:r>
            </a:p>
          </p:txBody>
        </p:sp>
        <p:sp>
          <p:nvSpPr>
            <p:cNvPr id="707603" name="Oval 19"/>
            <p:cNvSpPr>
              <a:spLocks noChangeArrowheads="1"/>
            </p:cNvSpPr>
            <p:nvPr/>
          </p:nvSpPr>
          <p:spPr bwMode="auto">
            <a:xfrm>
              <a:off x="644" y="1153"/>
              <a:ext cx="460" cy="409"/>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i="0">
                  <a:latin typeface="Calibri" pitchFamily="34" charset="0"/>
                  <a:cs typeface="Calibri" pitchFamily="34" charset="0"/>
                </a:rPr>
                <a:t>1</a:t>
              </a:r>
            </a:p>
          </p:txBody>
        </p:sp>
      </p:grpSp>
      <p:sp>
        <p:nvSpPr>
          <p:cNvPr id="2" name="Title 1"/>
          <p:cNvSpPr>
            <a:spLocks noGrp="1"/>
          </p:cNvSpPr>
          <p:nvPr>
            <p:ph type="title"/>
          </p:nvPr>
        </p:nvSpPr>
        <p:spPr/>
        <p:txBody>
          <a:bodyPr/>
          <a:lstStyle/>
          <a:p>
            <a:r>
              <a:rPr lang="vi-VN" dirty="0" smtClean="0"/>
              <a:t>5.2.2. </a:t>
            </a:r>
            <a:r>
              <a:rPr lang="vi-VN" dirty="0"/>
              <a:t>Sắp xếp chèn </a:t>
            </a:r>
          </a:p>
        </p:txBody>
      </p:sp>
      <p:sp>
        <p:nvSpPr>
          <p:cNvPr id="22" name="Cloud 21"/>
          <p:cNvSpPr/>
          <p:nvPr/>
        </p:nvSpPr>
        <p:spPr>
          <a:xfrm>
            <a:off x="9220200" y="2924175"/>
            <a:ext cx="2209800" cy="134302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r>
              <a:rPr lang="en-US" sz="2400" b="1" i="0" dirty="0" err="1">
                <a:latin typeface="Calibri" pitchFamily="34" charset="0"/>
                <a:cs typeface="Calibri" pitchFamily="34" charset="0"/>
              </a:rPr>
              <a:t>Kết</a:t>
            </a:r>
            <a:r>
              <a:rPr lang="en-US" sz="2400" b="1" i="0" dirty="0">
                <a:latin typeface="Calibri" pitchFamily="34" charset="0"/>
                <a:cs typeface="Calibri" pitchFamily="34" charset="0"/>
              </a:rPr>
              <a:t> </a:t>
            </a:r>
            <a:r>
              <a:rPr lang="en-US" sz="2400" b="1" i="0" dirty="0" err="1">
                <a:latin typeface="Calibri" pitchFamily="34" charset="0"/>
                <a:cs typeface="Calibri" pitchFamily="34" charset="0"/>
              </a:rPr>
              <a:t>thúc</a:t>
            </a:r>
            <a:endParaRPr lang="en-US" sz="2400" b="1" i="0" dirty="0">
              <a:latin typeface="Calibri" pitchFamily="34" charset="0"/>
              <a:cs typeface="Calibri" pitchFamily="34" charset="0"/>
            </a:endParaRPr>
          </a:p>
        </p:txBody>
      </p:sp>
      <p:sp>
        <p:nvSpPr>
          <p:cNvPr id="3" name="Date Placeholder 2"/>
          <p:cNvSpPr>
            <a:spLocks noGrp="1"/>
          </p:cNvSpPr>
          <p:nvPr>
            <p:ph type="dt" sz="half" idx="10"/>
          </p:nvPr>
        </p:nvSpPr>
        <p:spPr/>
        <p:txBody>
          <a:bodyPr/>
          <a:lstStyle/>
          <a:p>
            <a:r>
              <a:rPr lang="vi-VN" smtClean="0"/>
              <a:t>24-Mar-11</a:t>
            </a:r>
            <a:endParaRPr lang="en-US"/>
          </a:p>
        </p:txBody>
      </p:sp>
      <p:sp>
        <p:nvSpPr>
          <p:cNvPr id="4" name="Footer Placeholder 3"/>
          <p:cNvSpPr>
            <a:spLocks noGrp="1"/>
          </p:cNvSpPr>
          <p:nvPr>
            <p:ph type="ftr" sz="quarter" idx="11"/>
          </p:nvPr>
        </p:nvSpPr>
        <p:spPr/>
        <p:txBody>
          <a:bodyPr/>
          <a:lstStyle/>
          <a:p>
            <a:r>
              <a:rPr lang="en-US" smtClean="0"/>
              <a:t>©TS. Hà Chí Trung, Khoa CNTT -  HVKTQS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42</a:t>
            </a:fld>
            <a:endParaRPr lang="en-US" dirty="0"/>
          </a:p>
        </p:txBody>
      </p:sp>
    </p:spTree>
    <p:extLst>
      <p:ext uri="{BB962C8B-B14F-4D97-AF65-F5344CB8AC3E}">
        <p14:creationId xmlns:p14="http://schemas.microsoft.com/office/powerpoint/2010/main" val="6665004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707586"/>
                                        </p:tgtEl>
                                        <p:attrNameLst>
                                          <p:attrName>style.visibility</p:attrName>
                                        </p:attrNameLst>
                                      </p:cBhvr>
                                      <p:to>
                                        <p:strVal val="visible"/>
                                      </p:to>
                                    </p:set>
                                    <p:animEffect transition="in" filter="strips(downRight)">
                                      <p:cBhvr>
                                        <p:cTn id="7" dur="2000"/>
                                        <p:tgtEl>
                                          <p:spTgt spid="707586"/>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707587"/>
                                        </p:tgtEl>
                                        <p:attrNameLst>
                                          <p:attrName>style.visibility</p:attrName>
                                        </p:attrNameLst>
                                      </p:cBhvr>
                                      <p:to>
                                        <p:strVal val="visible"/>
                                      </p:to>
                                    </p:set>
                                    <p:animEffect transition="in" filter="strips(downRight)">
                                      <p:cBhvr>
                                        <p:cTn id="10" dur="2000"/>
                                        <p:tgtEl>
                                          <p:spTgt spid="707587"/>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707588"/>
                                        </p:tgtEl>
                                        <p:attrNameLst>
                                          <p:attrName>style.visibility</p:attrName>
                                        </p:attrNameLst>
                                      </p:cBhvr>
                                      <p:to>
                                        <p:strVal val="visible"/>
                                      </p:to>
                                    </p:set>
                                    <p:animEffect transition="in" filter="strips(downRight)">
                                      <p:cBhvr>
                                        <p:cTn id="13" dur="2000"/>
                                        <p:tgtEl>
                                          <p:spTgt spid="707588"/>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707589"/>
                                        </p:tgtEl>
                                        <p:attrNameLst>
                                          <p:attrName>style.visibility</p:attrName>
                                        </p:attrNameLst>
                                      </p:cBhvr>
                                      <p:to>
                                        <p:strVal val="visible"/>
                                      </p:to>
                                    </p:set>
                                    <p:animEffect transition="in" filter="strips(downRight)">
                                      <p:cBhvr>
                                        <p:cTn id="16" dur="2000"/>
                                        <p:tgtEl>
                                          <p:spTgt spid="707589"/>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707590"/>
                                        </p:tgtEl>
                                        <p:attrNameLst>
                                          <p:attrName>style.visibility</p:attrName>
                                        </p:attrNameLst>
                                      </p:cBhvr>
                                      <p:to>
                                        <p:strVal val="visible"/>
                                      </p:to>
                                    </p:set>
                                    <p:animEffect transition="in" filter="strips(downRight)">
                                      <p:cBhvr>
                                        <p:cTn id="19" dur="2000"/>
                                        <p:tgtEl>
                                          <p:spTgt spid="707590"/>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707591"/>
                                        </p:tgtEl>
                                        <p:attrNameLst>
                                          <p:attrName>style.visibility</p:attrName>
                                        </p:attrNameLst>
                                      </p:cBhvr>
                                      <p:to>
                                        <p:strVal val="visible"/>
                                      </p:to>
                                    </p:set>
                                    <p:animEffect transition="in" filter="strips(downRight)">
                                      <p:cBhvr>
                                        <p:cTn id="22" dur="2000"/>
                                        <p:tgtEl>
                                          <p:spTgt spid="707591"/>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707592"/>
                                        </p:tgtEl>
                                        <p:attrNameLst>
                                          <p:attrName>style.visibility</p:attrName>
                                        </p:attrNameLst>
                                      </p:cBhvr>
                                      <p:to>
                                        <p:strVal val="visible"/>
                                      </p:to>
                                    </p:set>
                                    <p:animEffect transition="in" filter="strips(downRight)">
                                      <p:cBhvr>
                                        <p:cTn id="25" dur="2000"/>
                                        <p:tgtEl>
                                          <p:spTgt spid="707592"/>
                                        </p:tgtEl>
                                      </p:cBhvr>
                                    </p:animEffect>
                                  </p:childTnLst>
                                </p:cTn>
                              </p:par>
                              <p:par>
                                <p:cTn id="26" presetID="18" presetClass="entr" presetSubtype="6" fill="hold" grpId="0" nodeType="withEffect">
                                  <p:stCondLst>
                                    <p:cond delay="0"/>
                                  </p:stCondLst>
                                  <p:childTnLst>
                                    <p:set>
                                      <p:cBhvr>
                                        <p:cTn id="27" dur="1" fill="hold">
                                          <p:stCondLst>
                                            <p:cond delay="0"/>
                                          </p:stCondLst>
                                        </p:cTn>
                                        <p:tgtEl>
                                          <p:spTgt spid="707593"/>
                                        </p:tgtEl>
                                        <p:attrNameLst>
                                          <p:attrName>style.visibility</p:attrName>
                                        </p:attrNameLst>
                                      </p:cBhvr>
                                      <p:to>
                                        <p:strVal val="visible"/>
                                      </p:to>
                                    </p:set>
                                    <p:animEffect transition="in" filter="strips(downRight)">
                                      <p:cBhvr>
                                        <p:cTn id="28" dur="2000"/>
                                        <p:tgtEl>
                                          <p:spTgt spid="707593"/>
                                        </p:tgtEl>
                                      </p:cBhvr>
                                    </p:animEffect>
                                  </p:childTnLst>
                                </p:cTn>
                              </p:par>
                            </p:childTnLst>
                          </p:cTn>
                        </p:par>
                        <p:par>
                          <p:cTn id="29" fill="hold">
                            <p:stCondLst>
                              <p:cond delay="2000"/>
                            </p:stCondLst>
                            <p:childTnLst>
                              <p:par>
                                <p:cTn id="30" presetID="41" presetClass="path" presetSubtype="0" accel="50000" decel="50000" fill="hold" grpId="0" nodeType="afterEffect">
                                  <p:stCondLst>
                                    <p:cond delay="0"/>
                                  </p:stCondLst>
                                  <p:childTnLst>
                                    <p:animMotion origin="layout" path="M -0.08663 0.09028 C -0.09253 0.08681 -0.11319 0.08333 -0.12031 0.08333 C -0.16597 0.08333 -0.21284 0.13889 -0.21284 0.19445 C -0.21284 0.16644 -0.23645 0.13889 -0.2585 0.13889 C -0.28211 0.13889 -0.30416 0.1669 -0.30416 0.19445 C -0.30416 0.18056 -0.31597 0.16644 -0.3276 0.16644 C -0.33941 0.16644 -0.35121 0.18009 -0.35121 0.19445 C -0.35121 0.18727 -0.35694 0.18056 -0.36284 0.18056 C -0.36875 0.18056 -0.37465 0.18773 -0.37465 0.19445 C -0.37465 0.19074 -0.3776 0.18727 -0.38038 0.18727 C -0.38194 0.18727 -0.38628 0.19074 -0.38628 0.19445 C -0.38628 0.19259 -0.38784 0.19074 -0.38941 0.19074 C -0.38941 0.19028 -0.39236 0.19259 -0.39236 0.19445 C -0.39236 0.19352 -0.39236 0.19259 -0.39392 0.19259 C -0.39392 0.19306 -0.39548 0.19352 -0.39548 0.19445 C -0.39548 0.19398 -0.39548 0.19352 -0.39548 0.19306 C -0.39705 0.19306 -0.39705 0.19352 -0.39705 0.19398 C -0.39861 0.19398 -0.39861 0.19352 -0.39861 0.19306 C -0.4 0.19306 -0.4 0.19352 -0.4 0.19398 " pathEditMode="relative" rAng="0" ptsTypes="fffffffffffffffffff">
                                      <p:cBhvr>
                                        <p:cTn id="31" dur="2000" fill="hold"/>
                                        <p:tgtEl>
                                          <p:spTgt spid="22"/>
                                        </p:tgtEl>
                                        <p:attrNameLst>
                                          <p:attrName>ppt_x</p:attrName>
                                          <p:attrName>ppt_y</p:attrName>
                                        </p:attrNameLst>
                                      </p:cBhvr>
                                      <p:rCtr x="-15677" y="48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586" grpId="0" animBg="1"/>
      <p:bldP spid="707587" grpId="0" animBg="1"/>
      <p:bldP spid="707588" grpId="0" animBg="1"/>
      <p:bldP spid="707589" grpId="0" animBg="1"/>
      <p:bldP spid="707590" grpId="0" animBg="1"/>
      <p:bldP spid="707591" grpId="0" animBg="1"/>
      <p:bldP spid="707592" grpId="0" animBg="1"/>
      <p:bldP spid="707593" grpId="0" animBg="1"/>
      <p:bldP spid="2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normAutofit fontScale="62500" lnSpcReduction="20000"/>
          </a:bodyPr>
          <a:lstStyle/>
          <a:p>
            <a:pPr>
              <a:buNone/>
            </a:pPr>
            <a:r>
              <a:rPr lang="en-US" sz="2800" dirty="0">
                <a:solidFill>
                  <a:srgbClr val="0000FF"/>
                </a:solidFill>
              </a:rPr>
              <a:t>#include </a:t>
            </a:r>
            <a:r>
              <a:rPr lang="en-US" sz="2800" dirty="0"/>
              <a:t>&lt;</a:t>
            </a:r>
            <a:r>
              <a:rPr lang="en-US" sz="2800" dirty="0" err="1"/>
              <a:t>stdio.h</a:t>
            </a:r>
            <a:r>
              <a:rPr lang="en-US" sz="2800" dirty="0"/>
              <a:t>&gt;</a:t>
            </a:r>
          </a:p>
          <a:p>
            <a:pPr>
              <a:buNone/>
            </a:pPr>
            <a:r>
              <a:rPr lang="en-US" sz="2800" dirty="0">
                <a:solidFill>
                  <a:srgbClr val="0000FF"/>
                </a:solidFill>
              </a:rPr>
              <a:t>#include </a:t>
            </a:r>
            <a:r>
              <a:rPr lang="en-US" sz="2800" dirty="0"/>
              <a:t>&lt;</a:t>
            </a:r>
            <a:r>
              <a:rPr lang="en-US" sz="2800" dirty="0" err="1"/>
              <a:t>conio.h</a:t>
            </a:r>
            <a:r>
              <a:rPr lang="en-US" sz="2800" dirty="0"/>
              <a:t>&gt;</a:t>
            </a:r>
          </a:p>
          <a:p>
            <a:pPr>
              <a:buNone/>
            </a:pPr>
            <a:r>
              <a:rPr lang="en-US" sz="2800" dirty="0">
                <a:solidFill>
                  <a:srgbClr val="0000FF"/>
                </a:solidFill>
              </a:rPr>
              <a:t>#define </a:t>
            </a:r>
            <a:r>
              <a:rPr lang="en-US" sz="2800" dirty="0"/>
              <a:t>MAX 100</a:t>
            </a:r>
          </a:p>
          <a:p>
            <a:pPr>
              <a:buNone/>
            </a:pPr>
            <a:r>
              <a:rPr lang="en-US" sz="2800" dirty="0">
                <a:solidFill>
                  <a:srgbClr val="0000FF"/>
                </a:solidFill>
              </a:rPr>
              <a:t>void</a:t>
            </a:r>
            <a:r>
              <a:rPr lang="en-US" sz="2800" dirty="0"/>
              <a:t> </a:t>
            </a:r>
            <a:r>
              <a:rPr lang="en-US" sz="2800" dirty="0" err="1"/>
              <a:t>inputdata</a:t>
            </a:r>
            <a:r>
              <a:rPr lang="en-US" sz="2800" dirty="0"/>
              <a:t>(</a:t>
            </a:r>
            <a:r>
              <a:rPr lang="en-US" sz="2800" dirty="0" err="1">
                <a:solidFill>
                  <a:srgbClr val="0000FF"/>
                </a:solidFill>
              </a:rPr>
              <a:t>int</a:t>
            </a:r>
            <a:r>
              <a:rPr lang="en-US" sz="2800" dirty="0"/>
              <a:t>* </a:t>
            </a:r>
            <a:r>
              <a:rPr lang="en-US" sz="2800" dirty="0" err="1"/>
              <a:t>list,</a:t>
            </a:r>
            <a:r>
              <a:rPr lang="en-US" sz="2800" dirty="0" err="1">
                <a:solidFill>
                  <a:srgbClr val="0000FF"/>
                </a:solidFill>
              </a:rPr>
              <a:t>int</a:t>
            </a:r>
            <a:r>
              <a:rPr lang="en-US" sz="2800" dirty="0"/>
              <a:t> n);</a:t>
            </a:r>
          </a:p>
          <a:p>
            <a:pPr>
              <a:buNone/>
            </a:pPr>
            <a:r>
              <a:rPr lang="en-US" sz="2800" dirty="0">
                <a:solidFill>
                  <a:srgbClr val="0000FF"/>
                </a:solidFill>
              </a:rPr>
              <a:t>void</a:t>
            </a:r>
            <a:r>
              <a:rPr lang="en-US" sz="2800" dirty="0"/>
              <a:t> </a:t>
            </a:r>
            <a:r>
              <a:rPr lang="en-US" sz="2800" dirty="0" err="1"/>
              <a:t>printlist</a:t>
            </a:r>
            <a:r>
              <a:rPr lang="en-US" sz="2800" dirty="0"/>
              <a:t>(</a:t>
            </a:r>
            <a:r>
              <a:rPr lang="en-US" sz="2800" dirty="0" err="1">
                <a:solidFill>
                  <a:srgbClr val="0000FF"/>
                </a:solidFill>
              </a:rPr>
              <a:t>int</a:t>
            </a:r>
            <a:r>
              <a:rPr lang="en-US" sz="2800" dirty="0"/>
              <a:t>* </a:t>
            </a:r>
            <a:r>
              <a:rPr lang="en-US" sz="2800" dirty="0" err="1"/>
              <a:t>list,</a:t>
            </a:r>
            <a:r>
              <a:rPr lang="en-US" sz="2800" dirty="0" err="1">
                <a:solidFill>
                  <a:srgbClr val="0000FF"/>
                </a:solidFill>
              </a:rPr>
              <a:t>int</a:t>
            </a:r>
            <a:r>
              <a:rPr lang="en-US" sz="2800" dirty="0"/>
              <a:t> n);</a:t>
            </a:r>
          </a:p>
          <a:p>
            <a:pPr>
              <a:buNone/>
            </a:pPr>
            <a:r>
              <a:rPr lang="en-US" sz="2800" dirty="0">
                <a:solidFill>
                  <a:srgbClr val="0000FF"/>
                </a:solidFill>
              </a:rPr>
              <a:t>void</a:t>
            </a:r>
            <a:r>
              <a:rPr lang="en-US" sz="2800" dirty="0"/>
              <a:t> </a:t>
            </a:r>
            <a:r>
              <a:rPr lang="en-US" sz="2800" dirty="0" err="1"/>
              <a:t>insertionsort</a:t>
            </a:r>
            <a:r>
              <a:rPr lang="en-US" sz="2800" dirty="0"/>
              <a:t>(</a:t>
            </a:r>
            <a:r>
              <a:rPr lang="en-US" sz="2800" dirty="0" err="1">
                <a:solidFill>
                  <a:srgbClr val="0000FF"/>
                </a:solidFill>
              </a:rPr>
              <a:t>int</a:t>
            </a:r>
            <a:r>
              <a:rPr lang="en-US" sz="2800" dirty="0"/>
              <a:t>* list, </a:t>
            </a:r>
            <a:r>
              <a:rPr lang="en-US" sz="2800" dirty="0" err="1">
                <a:solidFill>
                  <a:srgbClr val="0000FF"/>
                </a:solidFill>
              </a:rPr>
              <a:t>int</a:t>
            </a:r>
            <a:r>
              <a:rPr lang="en-US" sz="2800" dirty="0"/>
              <a:t> n);</a:t>
            </a:r>
          </a:p>
          <a:p>
            <a:pPr>
              <a:buNone/>
            </a:pPr>
            <a:r>
              <a:rPr lang="en-US" sz="2800" dirty="0">
                <a:solidFill>
                  <a:srgbClr val="0000FF"/>
                </a:solidFill>
              </a:rPr>
              <a:t>void</a:t>
            </a:r>
            <a:r>
              <a:rPr lang="en-US" sz="2800" dirty="0"/>
              <a:t> main()		{</a:t>
            </a:r>
          </a:p>
          <a:p>
            <a:pPr>
              <a:buNone/>
            </a:pPr>
            <a:r>
              <a:rPr lang="en-US" sz="2800" dirty="0"/>
              <a:t>   </a:t>
            </a:r>
            <a:r>
              <a:rPr lang="en-US" sz="2800" dirty="0" err="1">
                <a:solidFill>
                  <a:srgbClr val="0000FF"/>
                </a:solidFill>
              </a:rPr>
              <a:t>int</a:t>
            </a:r>
            <a:r>
              <a:rPr lang="en-US" sz="2800" dirty="0"/>
              <a:t> list[MAX], n;</a:t>
            </a:r>
          </a:p>
          <a:p>
            <a:pPr>
              <a:buNone/>
            </a:pPr>
            <a:r>
              <a:rPr lang="en-US" sz="2800" dirty="0"/>
              <a:t>   </a:t>
            </a:r>
            <a:r>
              <a:rPr lang="en-US" sz="2800" dirty="0" err="1"/>
              <a:t>printf</a:t>
            </a:r>
            <a:r>
              <a:rPr lang="en-US" sz="2800" dirty="0"/>
              <a:t>("</a:t>
            </a:r>
            <a:r>
              <a:rPr lang="en-US" sz="2800" dirty="0" err="1"/>
              <a:t>Nhap</a:t>
            </a:r>
            <a:r>
              <a:rPr lang="en-US" sz="2800" dirty="0"/>
              <a:t> so </a:t>
            </a:r>
            <a:r>
              <a:rPr lang="en-US" sz="2800" dirty="0" err="1"/>
              <a:t>phan</a:t>
            </a:r>
            <a:r>
              <a:rPr lang="en-US" sz="2800" dirty="0"/>
              <a:t> </a:t>
            </a:r>
            <a:r>
              <a:rPr lang="en-US" sz="2800" dirty="0" err="1"/>
              <a:t>tu</a:t>
            </a:r>
            <a:r>
              <a:rPr lang="en-US" sz="2800" dirty="0"/>
              <a:t> </a:t>
            </a:r>
            <a:r>
              <a:rPr lang="en-US" sz="2800" dirty="0" err="1"/>
              <a:t>cua</a:t>
            </a:r>
            <a:r>
              <a:rPr lang="en-US" sz="2800" dirty="0"/>
              <a:t> </a:t>
            </a:r>
            <a:r>
              <a:rPr lang="en-US" sz="2800" dirty="0" err="1"/>
              <a:t>mang</a:t>
            </a:r>
            <a:r>
              <a:rPr lang="en-US" sz="2800" dirty="0"/>
              <a:t>, </a:t>
            </a:r>
            <a:r>
              <a:rPr lang="en-US" sz="2800" dirty="0" err="1"/>
              <a:t>toi</a:t>
            </a:r>
            <a:r>
              <a:rPr lang="en-US" sz="2800" dirty="0"/>
              <a:t> da = 100\n");</a:t>
            </a:r>
          </a:p>
          <a:p>
            <a:pPr>
              <a:buNone/>
            </a:pPr>
            <a:r>
              <a:rPr lang="en-US" sz="2800" dirty="0"/>
              <a:t>   </a:t>
            </a:r>
            <a:r>
              <a:rPr lang="en-US" sz="2800" dirty="0" err="1"/>
              <a:t>scanf</a:t>
            </a:r>
            <a:r>
              <a:rPr lang="en-US" sz="2800" dirty="0"/>
              <a:t>("%</a:t>
            </a:r>
            <a:r>
              <a:rPr lang="en-US" sz="2800" dirty="0" err="1"/>
              <a:t>d",&amp;n</a:t>
            </a:r>
            <a:r>
              <a:rPr lang="en-US" sz="2800" dirty="0"/>
              <a:t>);</a:t>
            </a:r>
          </a:p>
          <a:p>
            <a:pPr>
              <a:buNone/>
            </a:pPr>
            <a:r>
              <a:rPr lang="en-US" sz="2800" dirty="0"/>
              <a:t>   </a:t>
            </a:r>
            <a:r>
              <a:rPr lang="en-US" sz="2800" dirty="0" err="1"/>
              <a:t>inputdata</a:t>
            </a:r>
            <a:r>
              <a:rPr lang="en-US" sz="2800" dirty="0"/>
              <a:t>(</a:t>
            </a:r>
            <a:r>
              <a:rPr lang="en-US" sz="2800" dirty="0" err="1"/>
              <a:t>list,n</a:t>
            </a:r>
            <a:r>
              <a:rPr lang="en-US" sz="2800" dirty="0"/>
              <a:t>);</a:t>
            </a:r>
          </a:p>
          <a:p>
            <a:pPr>
              <a:buNone/>
            </a:pPr>
            <a:r>
              <a:rPr lang="de-DE" sz="2800" dirty="0"/>
              <a:t>   printf("Mang da nhap:\n");</a:t>
            </a:r>
          </a:p>
          <a:p>
            <a:pPr>
              <a:buNone/>
            </a:pPr>
            <a:r>
              <a:rPr lang="en-US" sz="2800" dirty="0"/>
              <a:t>   </a:t>
            </a:r>
            <a:r>
              <a:rPr lang="en-US" sz="2800" dirty="0" err="1"/>
              <a:t>printlist</a:t>
            </a:r>
            <a:r>
              <a:rPr lang="en-US" sz="2800" dirty="0"/>
              <a:t>(</a:t>
            </a:r>
            <a:r>
              <a:rPr lang="en-US" sz="2800" dirty="0" err="1"/>
              <a:t>list,n</a:t>
            </a:r>
            <a:r>
              <a:rPr lang="en-US" sz="2800" dirty="0"/>
              <a:t>);</a:t>
            </a:r>
          </a:p>
          <a:p>
            <a:pPr>
              <a:buNone/>
            </a:pPr>
            <a:r>
              <a:rPr lang="en-US" sz="2800" dirty="0"/>
              <a:t>   </a:t>
            </a:r>
            <a:r>
              <a:rPr lang="en-US" sz="2800" dirty="0" err="1"/>
              <a:t>insertionsort</a:t>
            </a:r>
            <a:r>
              <a:rPr lang="en-US" sz="2800" dirty="0"/>
              <a:t>(</a:t>
            </a:r>
            <a:r>
              <a:rPr lang="en-US" sz="2800" dirty="0" err="1"/>
              <a:t>list,n</a:t>
            </a:r>
            <a:r>
              <a:rPr lang="en-US" sz="2800" dirty="0"/>
              <a:t>);</a:t>
            </a:r>
          </a:p>
          <a:p>
            <a:pPr>
              <a:buNone/>
            </a:pPr>
            <a:r>
              <a:rPr lang="pt-BR" sz="2800" dirty="0"/>
              <a:t>   printf("Mang da sap xep:\n");</a:t>
            </a:r>
          </a:p>
          <a:p>
            <a:pPr>
              <a:buNone/>
            </a:pPr>
            <a:r>
              <a:rPr lang="en-US" sz="2800" dirty="0"/>
              <a:t>   </a:t>
            </a:r>
            <a:r>
              <a:rPr lang="en-US" sz="2800" dirty="0" err="1"/>
              <a:t>printlist</a:t>
            </a:r>
            <a:r>
              <a:rPr lang="en-US" sz="2800" dirty="0"/>
              <a:t>(</a:t>
            </a:r>
            <a:r>
              <a:rPr lang="en-US" sz="2800" dirty="0" err="1"/>
              <a:t>list,n</a:t>
            </a:r>
            <a:r>
              <a:rPr lang="en-US" sz="2800" dirty="0"/>
              <a:t>);</a:t>
            </a:r>
          </a:p>
          <a:p>
            <a:pPr>
              <a:buNone/>
            </a:pPr>
            <a:r>
              <a:rPr lang="en-US" sz="2800" dirty="0"/>
              <a:t>   </a:t>
            </a:r>
            <a:r>
              <a:rPr lang="en-US" sz="2800" dirty="0" err="1"/>
              <a:t>getch</a:t>
            </a:r>
            <a:r>
              <a:rPr lang="en-US" sz="2800" dirty="0"/>
              <a:t>();	}</a:t>
            </a:r>
          </a:p>
          <a:p>
            <a:endParaRPr lang="vi-VN" dirty="0"/>
          </a:p>
        </p:txBody>
      </p:sp>
      <p:sp>
        <p:nvSpPr>
          <p:cNvPr id="6" name="Content Placeholder 5"/>
          <p:cNvSpPr>
            <a:spLocks noGrp="1"/>
          </p:cNvSpPr>
          <p:nvPr>
            <p:ph sz="half" idx="2"/>
          </p:nvPr>
        </p:nvSpPr>
        <p:spPr/>
        <p:txBody>
          <a:bodyPr>
            <a:normAutofit fontScale="62500" lnSpcReduction="20000"/>
          </a:bodyPr>
          <a:lstStyle/>
          <a:p>
            <a:pPr>
              <a:buNone/>
            </a:pPr>
            <a:r>
              <a:rPr lang="en-US" sz="2800" dirty="0">
                <a:solidFill>
                  <a:srgbClr val="0000FF"/>
                </a:solidFill>
              </a:rPr>
              <a:t>void</a:t>
            </a:r>
            <a:r>
              <a:rPr lang="en-US" sz="2800" dirty="0"/>
              <a:t> </a:t>
            </a:r>
            <a:r>
              <a:rPr lang="en-US" sz="2800" dirty="0" err="1"/>
              <a:t>inputdata</a:t>
            </a:r>
            <a:r>
              <a:rPr lang="en-US" sz="2800" dirty="0"/>
              <a:t>(</a:t>
            </a:r>
            <a:r>
              <a:rPr lang="en-US" sz="2800" dirty="0" err="1">
                <a:solidFill>
                  <a:srgbClr val="0000FF"/>
                </a:solidFill>
              </a:rPr>
              <a:t>int</a:t>
            </a:r>
            <a:r>
              <a:rPr lang="en-US" sz="2800" dirty="0"/>
              <a:t>* </a:t>
            </a:r>
            <a:r>
              <a:rPr lang="en-US" sz="2800" dirty="0" err="1"/>
              <a:t>list,</a:t>
            </a:r>
            <a:r>
              <a:rPr lang="en-US" sz="2800" dirty="0" err="1">
                <a:solidFill>
                  <a:srgbClr val="0000FF"/>
                </a:solidFill>
              </a:rPr>
              <a:t>int</a:t>
            </a:r>
            <a:r>
              <a:rPr lang="en-US" sz="2800" dirty="0"/>
              <a:t> n)</a:t>
            </a:r>
          </a:p>
          <a:p>
            <a:pPr>
              <a:buNone/>
            </a:pPr>
            <a:r>
              <a:rPr lang="en-US" sz="2800" dirty="0"/>
              <a:t>{</a:t>
            </a:r>
          </a:p>
          <a:p>
            <a:pPr>
              <a:buNone/>
            </a:pPr>
            <a:r>
              <a:rPr lang="en-US" sz="2800" dirty="0"/>
              <a:t>   </a:t>
            </a:r>
            <a:r>
              <a:rPr lang="en-US" sz="2800" dirty="0" err="1">
                <a:solidFill>
                  <a:srgbClr val="0000FF"/>
                </a:solidFill>
              </a:rPr>
              <a:t>int</a:t>
            </a:r>
            <a:r>
              <a:rPr lang="en-US" sz="2800" dirty="0"/>
              <a:t> i;</a:t>
            </a:r>
          </a:p>
          <a:p>
            <a:pPr>
              <a:buNone/>
            </a:pPr>
            <a:r>
              <a:rPr lang="fr-FR" sz="2800" dirty="0"/>
              <a:t>   </a:t>
            </a:r>
            <a:r>
              <a:rPr lang="fr-FR" sz="2800" dirty="0" err="1"/>
              <a:t>printf</a:t>
            </a:r>
            <a:r>
              <a:rPr lang="fr-FR" sz="2800" dirty="0"/>
              <a:t>("</a:t>
            </a:r>
            <a:r>
              <a:rPr lang="fr-FR" sz="2800" dirty="0" err="1"/>
              <a:t>Nhap</a:t>
            </a:r>
            <a:r>
              <a:rPr lang="fr-FR" sz="2800" dirty="0"/>
              <a:t> </a:t>
            </a:r>
            <a:r>
              <a:rPr lang="fr-FR" sz="2800" dirty="0" err="1"/>
              <a:t>cac</a:t>
            </a:r>
            <a:r>
              <a:rPr lang="fr-FR" sz="2800" dirty="0"/>
              <a:t> </a:t>
            </a:r>
            <a:r>
              <a:rPr lang="fr-FR" sz="2800" dirty="0" err="1"/>
              <a:t>phan</a:t>
            </a:r>
            <a:r>
              <a:rPr lang="fr-FR" sz="2800" dirty="0"/>
              <a:t> tu </a:t>
            </a:r>
            <a:r>
              <a:rPr lang="fr-FR" sz="2800" dirty="0" err="1"/>
              <a:t>cua</a:t>
            </a:r>
            <a:r>
              <a:rPr lang="fr-FR" sz="2800" dirty="0"/>
              <a:t> </a:t>
            </a:r>
            <a:r>
              <a:rPr lang="fr-FR" sz="2800" dirty="0" err="1"/>
              <a:t>mang</a:t>
            </a:r>
            <a:r>
              <a:rPr lang="fr-FR" sz="2800" dirty="0"/>
              <a:t>\n");</a:t>
            </a:r>
          </a:p>
          <a:p>
            <a:pPr>
              <a:buNone/>
            </a:pPr>
            <a:r>
              <a:rPr lang="en-US" sz="2800" dirty="0"/>
              <a:t>   </a:t>
            </a:r>
            <a:r>
              <a:rPr lang="en-US" sz="2800" dirty="0">
                <a:solidFill>
                  <a:srgbClr val="0000FF"/>
                </a:solidFill>
              </a:rPr>
              <a:t>for</a:t>
            </a:r>
            <a:r>
              <a:rPr lang="en-US" sz="2800" dirty="0"/>
              <a:t>(i=0;i&lt;</a:t>
            </a:r>
            <a:r>
              <a:rPr lang="en-US" sz="2800" dirty="0" err="1"/>
              <a:t>n;i</a:t>
            </a:r>
            <a:r>
              <a:rPr lang="en-US" sz="2800" dirty="0"/>
              <a:t>++)</a:t>
            </a:r>
          </a:p>
          <a:p>
            <a:pPr>
              <a:buNone/>
            </a:pPr>
            <a:r>
              <a:rPr lang="en-US" sz="2800" dirty="0"/>
              <a:t>       </a:t>
            </a:r>
            <a:r>
              <a:rPr lang="en-US" sz="2800" dirty="0" err="1"/>
              <a:t>scanf</a:t>
            </a:r>
            <a:r>
              <a:rPr lang="en-US" sz="2800" dirty="0"/>
              <a:t>("%</a:t>
            </a:r>
            <a:r>
              <a:rPr lang="en-US" sz="2800" dirty="0" err="1"/>
              <a:t>d",&amp;list</a:t>
            </a:r>
            <a:r>
              <a:rPr lang="en-US" sz="2800" dirty="0"/>
              <a:t>[i]);</a:t>
            </a:r>
          </a:p>
          <a:p>
            <a:pPr>
              <a:buNone/>
            </a:pPr>
            <a:r>
              <a:rPr lang="en-US" sz="2800" dirty="0"/>
              <a:t>   </a:t>
            </a:r>
            <a:r>
              <a:rPr lang="en-US" sz="2800" dirty="0" err="1"/>
              <a:t>fflush</a:t>
            </a:r>
            <a:r>
              <a:rPr lang="en-US" sz="2800" dirty="0"/>
              <a:t>(</a:t>
            </a:r>
            <a:r>
              <a:rPr lang="en-US" sz="2800" dirty="0" err="1"/>
              <a:t>stdin</a:t>
            </a:r>
            <a:r>
              <a:rPr lang="en-US" sz="2800" dirty="0"/>
              <a:t>);</a:t>
            </a:r>
          </a:p>
          <a:p>
            <a:pPr>
              <a:buNone/>
            </a:pPr>
            <a:r>
              <a:rPr lang="en-US" sz="2800" dirty="0"/>
              <a:t>}</a:t>
            </a:r>
          </a:p>
          <a:p>
            <a:pPr>
              <a:buNone/>
            </a:pPr>
            <a:r>
              <a:rPr lang="en-US" sz="2800" dirty="0">
                <a:solidFill>
                  <a:srgbClr val="0000FF"/>
                </a:solidFill>
              </a:rPr>
              <a:t>void</a:t>
            </a:r>
            <a:r>
              <a:rPr lang="en-US" sz="2800" dirty="0"/>
              <a:t> </a:t>
            </a:r>
            <a:r>
              <a:rPr lang="en-US" sz="2800" dirty="0" err="1"/>
              <a:t>printlist</a:t>
            </a:r>
            <a:r>
              <a:rPr lang="en-US" sz="2800" dirty="0"/>
              <a:t>(</a:t>
            </a:r>
            <a:r>
              <a:rPr lang="en-US" sz="2800" dirty="0" err="1">
                <a:solidFill>
                  <a:srgbClr val="0000FF"/>
                </a:solidFill>
              </a:rPr>
              <a:t>int</a:t>
            </a:r>
            <a:r>
              <a:rPr lang="en-US" sz="2800" dirty="0"/>
              <a:t>* </a:t>
            </a:r>
            <a:r>
              <a:rPr lang="en-US" sz="2800" dirty="0" err="1"/>
              <a:t>list,</a:t>
            </a:r>
            <a:r>
              <a:rPr lang="en-US" sz="2800" dirty="0" err="1">
                <a:solidFill>
                  <a:srgbClr val="0000FF"/>
                </a:solidFill>
              </a:rPr>
              <a:t>int</a:t>
            </a:r>
            <a:r>
              <a:rPr lang="en-US" sz="2800" dirty="0"/>
              <a:t> n)</a:t>
            </a:r>
          </a:p>
          <a:p>
            <a:pPr>
              <a:buNone/>
            </a:pPr>
            <a:r>
              <a:rPr lang="en-US" sz="2800" dirty="0"/>
              <a:t>{</a:t>
            </a:r>
          </a:p>
          <a:p>
            <a:pPr>
              <a:buNone/>
            </a:pPr>
            <a:r>
              <a:rPr lang="en-US" sz="2800" dirty="0"/>
              <a:t>   </a:t>
            </a:r>
            <a:r>
              <a:rPr lang="en-US" sz="2800" dirty="0" err="1">
                <a:solidFill>
                  <a:srgbClr val="0000FF"/>
                </a:solidFill>
              </a:rPr>
              <a:t>int</a:t>
            </a:r>
            <a:r>
              <a:rPr lang="en-US" sz="2800" dirty="0"/>
              <a:t> i;</a:t>
            </a:r>
          </a:p>
          <a:p>
            <a:pPr>
              <a:buNone/>
            </a:pPr>
            <a:r>
              <a:rPr lang="en-US" sz="2800" dirty="0"/>
              <a:t>   </a:t>
            </a:r>
            <a:r>
              <a:rPr lang="en-US" sz="2800" dirty="0" err="1"/>
              <a:t>printf</a:t>
            </a:r>
            <a:r>
              <a:rPr lang="en-US" sz="2800" dirty="0"/>
              <a:t>("</a:t>
            </a:r>
            <a:r>
              <a:rPr lang="en-US" sz="2800" dirty="0" err="1"/>
              <a:t>Cac</a:t>
            </a:r>
            <a:r>
              <a:rPr lang="en-US" sz="2800" dirty="0"/>
              <a:t> </a:t>
            </a:r>
            <a:r>
              <a:rPr lang="en-US" sz="2800" dirty="0" err="1"/>
              <a:t>phan</a:t>
            </a:r>
            <a:r>
              <a:rPr lang="en-US" sz="2800" dirty="0"/>
              <a:t> </a:t>
            </a:r>
            <a:r>
              <a:rPr lang="en-US" sz="2800" dirty="0" err="1"/>
              <a:t>tu</a:t>
            </a:r>
            <a:r>
              <a:rPr lang="en-US" sz="2800" dirty="0"/>
              <a:t> </a:t>
            </a:r>
            <a:r>
              <a:rPr lang="en-US" sz="2800" dirty="0" err="1"/>
              <a:t>cua</a:t>
            </a:r>
            <a:r>
              <a:rPr lang="en-US" sz="2800" dirty="0"/>
              <a:t> </a:t>
            </a:r>
            <a:r>
              <a:rPr lang="en-US" sz="2800" dirty="0" err="1"/>
              <a:t>mang</a:t>
            </a:r>
            <a:r>
              <a:rPr lang="en-US" sz="2800" dirty="0"/>
              <a:t>: \n");</a:t>
            </a:r>
          </a:p>
          <a:p>
            <a:pPr>
              <a:buNone/>
            </a:pPr>
            <a:r>
              <a:rPr lang="en-US" sz="2800" dirty="0"/>
              <a:t>   </a:t>
            </a:r>
            <a:r>
              <a:rPr lang="en-US" sz="2800" dirty="0">
                <a:solidFill>
                  <a:srgbClr val="0000FF"/>
                </a:solidFill>
              </a:rPr>
              <a:t>for</a:t>
            </a:r>
            <a:r>
              <a:rPr lang="en-US" sz="2800" dirty="0"/>
              <a:t>(i=0;i&lt;</a:t>
            </a:r>
            <a:r>
              <a:rPr lang="en-US" sz="2800" dirty="0" err="1"/>
              <a:t>n;i</a:t>
            </a:r>
            <a:r>
              <a:rPr lang="en-US" sz="2800" dirty="0"/>
              <a:t>++)</a:t>
            </a:r>
          </a:p>
          <a:p>
            <a:pPr>
              <a:buNone/>
            </a:pPr>
            <a:r>
              <a:rPr lang="en-US" sz="2800" dirty="0"/>
              <a:t>      </a:t>
            </a:r>
            <a:r>
              <a:rPr lang="en-US" sz="2800" dirty="0" err="1"/>
              <a:t>printf</a:t>
            </a:r>
            <a:r>
              <a:rPr lang="en-US" sz="2800" dirty="0"/>
              <a:t>("%d\</a:t>
            </a:r>
            <a:r>
              <a:rPr lang="en-US" sz="2800" dirty="0" err="1"/>
              <a:t>t",list</a:t>
            </a:r>
            <a:r>
              <a:rPr lang="en-US" sz="2800" dirty="0"/>
              <a:t>[i]);</a:t>
            </a:r>
          </a:p>
          <a:p>
            <a:pPr>
              <a:buNone/>
            </a:pPr>
            <a:r>
              <a:rPr lang="en-US" sz="2800" dirty="0"/>
              <a:t>   </a:t>
            </a:r>
            <a:r>
              <a:rPr lang="en-US" sz="2800" dirty="0" err="1"/>
              <a:t>printf</a:t>
            </a:r>
            <a:r>
              <a:rPr lang="en-US" sz="2800" dirty="0"/>
              <a:t>("\n");</a:t>
            </a:r>
          </a:p>
          <a:p>
            <a:pPr>
              <a:buNone/>
            </a:pPr>
            <a:r>
              <a:rPr lang="en-US" sz="2800" dirty="0"/>
              <a:t>}</a:t>
            </a:r>
          </a:p>
          <a:p>
            <a:endParaRPr lang="vi-VN" dirty="0"/>
          </a:p>
        </p:txBody>
      </p:sp>
      <p:sp>
        <p:nvSpPr>
          <p:cNvPr id="3" name="Title 2"/>
          <p:cNvSpPr>
            <a:spLocks noGrp="1"/>
          </p:cNvSpPr>
          <p:nvPr>
            <p:ph type="title"/>
          </p:nvPr>
        </p:nvSpPr>
        <p:spPr/>
        <p:txBody>
          <a:bodyPr/>
          <a:lstStyle/>
          <a:p>
            <a:r>
              <a:rPr lang="vi-VN" dirty="0" smtClean="0"/>
              <a:t>5.2.2. </a:t>
            </a:r>
            <a:r>
              <a:rPr lang="vi-VN" dirty="0"/>
              <a:t>Sắp xếp chèn </a:t>
            </a:r>
          </a:p>
        </p:txBody>
      </p:sp>
      <p:sp>
        <p:nvSpPr>
          <p:cNvPr id="2" name="Date Placeholder 1"/>
          <p:cNvSpPr>
            <a:spLocks noGrp="1"/>
          </p:cNvSpPr>
          <p:nvPr>
            <p:ph type="dt" sz="half" idx="13"/>
          </p:nvPr>
        </p:nvSpPr>
        <p:spPr/>
        <p:txBody>
          <a:bodyPr/>
          <a:lstStyle/>
          <a:p>
            <a:r>
              <a:rPr lang="vi-VN" smtClean="0"/>
              <a:t>24-Mar-11</a:t>
            </a:r>
            <a:endParaRPr lang="en-US"/>
          </a:p>
        </p:txBody>
      </p:sp>
      <p:sp>
        <p:nvSpPr>
          <p:cNvPr id="4" name="Footer Placeholder 3"/>
          <p:cNvSpPr>
            <a:spLocks noGrp="1"/>
          </p:cNvSpPr>
          <p:nvPr>
            <p:ph type="ftr" sz="quarter" idx="3"/>
          </p:nvPr>
        </p:nvSpPr>
        <p:spPr/>
        <p:txBody>
          <a:bodyPr/>
          <a:lstStyle/>
          <a:p>
            <a:r>
              <a:rPr lang="en-US" smtClean="0"/>
              <a:t>©TS. Hà Chí Trung, Khoa CNTT -  HVKTQS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43</a:t>
            </a:fld>
            <a:endParaRPr lang="en-US" dirty="0"/>
          </a:p>
        </p:txBody>
      </p:sp>
    </p:spTree>
    <p:extLst>
      <p:ext uri="{BB962C8B-B14F-4D97-AF65-F5344CB8AC3E}">
        <p14:creationId xmlns:p14="http://schemas.microsoft.com/office/powerpoint/2010/main" val="31871778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5.2.2. </a:t>
            </a:r>
            <a:r>
              <a:rPr lang="vi-VN" dirty="0"/>
              <a:t>Sắp xếp chèn </a:t>
            </a:r>
          </a:p>
        </p:txBody>
      </p:sp>
      <p:sp>
        <p:nvSpPr>
          <p:cNvPr id="4" name="Content Placeholder 3"/>
          <p:cNvSpPr>
            <a:spLocks noGrp="1"/>
          </p:cNvSpPr>
          <p:nvPr>
            <p:ph sz="quarter" idx="1"/>
          </p:nvPr>
        </p:nvSpPr>
        <p:spPr/>
        <p:txBody>
          <a:bodyPr>
            <a:normAutofit fontScale="70000" lnSpcReduction="20000"/>
          </a:bodyPr>
          <a:lstStyle/>
          <a:p>
            <a:pPr>
              <a:buNone/>
            </a:pPr>
            <a:r>
              <a:rPr lang="en-US" sz="2800" dirty="0">
                <a:solidFill>
                  <a:srgbClr val="0000FF"/>
                </a:solidFill>
                <a:latin typeface="Arial" pitchFamily="34" charset="0"/>
                <a:cs typeface="Arial" pitchFamily="34" charset="0"/>
              </a:rPr>
              <a:t>void</a:t>
            </a:r>
            <a:r>
              <a:rPr lang="en-US" sz="2800" dirty="0">
                <a:latin typeface="Arial" pitchFamily="34" charset="0"/>
                <a:cs typeface="Arial" pitchFamily="34" charset="0"/>
              </a:rPr>
              <a:t> </a:t>
            </a:r>
            <a:r>
              <a:rPr lang="en-US" sz="2800" dirty="0" err="1">
                <a:latin typeface="Arial" pitchFamily="34" charset="0"/>
                <a:cs typeface="Arial" pitchFamily="34" charset="0"/>
              </a:rPr>
              <a:t>insertionsort</a:t>
            </a:r>
            <a:r>
              <a:rPr lang="en-US" sz="2800" dirty="0">
                <a:latin typeface="Arial" pitchFamily="34" charset="0"/>
                <a:cs typeface="Arial" pitchFamily="34" charset="0"/>
              </a:rPr>
              <a:t>(</a:t>
            </a:r>
            <a:r>
              <a:rPr lang="en-US" sz="2800" dirty="0" err="1">
                <a:solidFill>
                  <a:srgbClr val="0000FF"/>
                </a:solidFill>
                <a:latin typeface="Arial" pitchFamily="34" charset="0"/>
                <a:cs typeface="Arial" pitchFamily="34" charset="0"/>
              </a:rPr>
              <a:t>int</a:t>
            </a:r>
            <a:r>
              <a:rPr lang="en-US" sz="2800" dirty="0">
                <a:latin typeface="Arial" pitchFamily="34" charset="0"/>
                <a:cs typeface="Arial" pitchFamily="34" charset="0"/>
              </a:rPr>
              <a:t> *list, </a:t>
            </a:r>
            <a:r>
              <a:rPr lang="en-US" sz="2800" dirty="0" err="1">
                <a:solidFill>
                  <a:srgbClr val="0000FF"/>
                </a:solidFill>
                <a:latin typeface="Arial" pitchFamily="34" charset="0"/>
                <a:cs typeface="Arial" pitchFamily="34" charset="0"/>
              </a:rPr>
              <a:t>int</a:t>
            </a:r>
            <a:r>
              <a:rPr lang="en-US" sz="2800" dirty="0">
                <a:latin typeface="Arial" pitchFamily="34" charset="0"/>
                <a:cs typeface="Arial" pitchFamily="34" charset="0"/>
              </a:rPr>
              <a:t> n)</a:t>
            </a:r>
          </a:p>
          <a:p>
            <a:pPr>
              <a:buNone/>
            </a:pPr>
            <a:r>
              <a:rPr lang="en-US" sz="2800" dirty="0">
                <a:latin typeface="Arial" pitchFamily="34" charset="0"/>
                <a:cs typeface="Arial" pitchFamily="34" charset="0"/>
              </a:rPr>
              <a:t>{</a:t>
            </a:r>
          </a:p>
          <a:p>
            <a:pPr>
              <a:buNone/>
            </a:pPr>
            <a:r>
              <a:rPr lang="en-US" sz="2800" dirty="0">
                <a:latin typeface="Arial" pitchFamily="34" charset="0"/>
                <a:cs typeface="Arial" pitchFamily="34" charset="0"/>
              </a:rPr>
              <a:t>   </a:t>
            </a:r>
            <a:r>
              <a:rPr lang="en-US" sz="2800" dirty="0" err="1">
                <a:solidFill>
                  <a:srgbClr val="0000FF"/>
                </a:solidFill>
                <a:latin typeface="Arial" pitchFamily="34" charset="0"/>
                <a:cs typeface="Arial" pitchFamily="34" charset="0"/>
              </a:rPr>
              <a:t>int</a:t>
            </a:r>
            <a:r>
              <a:rPr lang="en-US" sz="2800" dirty="0">
                <a:latin typeface="Arial" pitchFamily="34" charset="0"/>
                <a:cs typeface="Arial" pitchFamily="34" charset="0"/>
              </a:rPr>
              <a:t> </a:t>
            </a:r>
            <a:r>
              <a:rPr lang="en-US" sz="2800" dirty="0" err="1">
                <a:latin typeface="Arial" pitchFamily="34" charset="0"/>
                <a:cs typeface="Arial" pitchFamily="34" charset="0"/>
              </a:rPr>
              <a:t>pos,i,x</a:t>
            </a:r>
            <a:r>
              <a:rPr lang="en-US" sz="2800" dirty="0">
                <a:latin typeface="Arial" pitchFamily="34" charset="0"/>
                <a:cs typeface="Arial" pitchFamily="34" charset="0"/>
              </a:rPr>
              <a:t>;</a:t>
            </a:r>
          </a:p>
          <a:p>
            <a:pPr>
              <a:buNone/>
            </a:pPr>
            <a:r>
              <a:rPr lang="en-US" sz="2800" dirty="0">
                <a:latin typeface="Arial" pitchFamily="34" charset="0"/>
                <a:cs typeface="Arial" pitchFamily="34" charset="0"/>
              </a:rPr>
              <a:t>   </a:t>
            </a:r>
            <a:r>
              <a:rPr lang="en-US" sz="2800" dirty="0">
                <a:solidFill>
                  <a:srgbClr val="0000FF"/>
                </a:solidFill>
                <a:latin typeface="Arial" pitchFamily="34" charset="0"/>
                <a:cs typeface="Arial" pitchFamily="34" charset="0"/>
              </a:rPr>
              <a:t>for</a:t>
            </a:r>
            <a:r>
              <a:rPr lang="en-US" sz="2800" dirty="0">
                <a:latin typeface="Arial" pitchFamily="34" charset="0"/>
                <a:cs typeface="Arial" pitchFamily="34" charset="0"/>
              </a:rPr>
              <a:t>(i=1;i&lt;</a:t>
            </a:r>
            <a:r>
              <a:rPr lang="en-US" sz="2800" dirty="0" err="1">
                <a:latin typeface="Arial" pitchFamily="34" charset="0"/>
                <a:cs typeface="Arial" pitchFamily="34" charset="0"/>
              </a:rPr>
              <a:t>n;i</a:t>
            </a:r>
            <a:r>
              <a:rPr lang="en-US" sz="2800" dirty="0">
                <a:latin typeface="Arial" pitchFamily="34" charset="0"/>
                <a:cs typeface="Arial" pitchFamily="34" charset="0"/>
              </a:rPr>
              <a:t>++)</a:t>
            </a:r>
          </a:p>
          <a:p>
            <a:pPr>
              <a:buNone/>
            </a:pPr>
            <a:r>
              <a:rPr lang="en-US" sz="2800" dirty="0">
                <a:latin typeface="Arial" pitchFamily="34" charset="0"/>
                <a:cs typeface="Arial" pitchFamily="34" charset="0"/>
              </a:rPr>
              <a:t>   {</a:t>
            </a:r>
          </a:p>
          <a:p>
            <a:pPr>
              <a:buNone/>
            </a:pPr>
            <a:r>
              <a:rPr lang="en-US" sz="2800" dirty="0">
                <a:latin typeface="Arial" pitchFamily="34" charset="0"/>
                <a:cs typeface="Arial" pitchFamily="34" charset="0"/>
              </a:rPr>
              <a:t>		x=list[i];</a:t>
            </a:r>
          </a:p>
          <a:p>
            <a:pPr>
              <a:buNone/>
            </a:pPr>
            <a:r>
              <a:rPr lang="en-US" sz="2800" dirty="0">
                <a:latin typeface="Arial" pitchFamily="34" charset="0"/>
                <a:cs typeface="Arial" pitchFamily="34" charset="0"/>
              </a:rPr>
              <a:t>		</a:t>
            </a:r>
            <a:r>
              <a:rPr lang="en-US" sz="2800" dirty="0" err="1">
                <a:latin typeface="Arial" pitchFamily="34" charset="0"/>
                <a:cs typeface="Arial" pitchFamily="34" charset="0"/>
              </a:rPr>
              <a:t>pos</a:t>
            </a:r>
            <a:r>
              <a:rPr lang="en-US" sz="2800" dirty="0">
                <a:latin typeface="Arial" pitchFamily="34" charset="0"/>
                <a:cs typeface="Arial" pitchFamily="34" charset="0"/>
              </a:rPr>
              <a:t>=i-1;</a:t>
            </a:r>
          </a:p>
          <a:p>
            <a:pPr>
              <a:buNone/>
            </a:pPr>
            <a:r>
              <a:rPr lang="en-US" sz="2800" dirty="0">
                <a:latin typeface="Arial" pitchFamily="34" charset="0"/>
                <a:cs typeface="Arial" pitchFamily="34" charset="0"/>
              </a:rPr>
              <a:t>		</a:t>
            </a:r>
            <a:r>
              <a:rPr lang="en-US" sz="2800" dirty="0">
                <a:solidFill>
                  <a:srgbClr val="0000FF"/>
                </a:solidFill>
                <a:latin typeface="Arial" pitchFamily="34" charset="0"/>
                <a:cs typeface="Arial" pitchFamily="34" charset="0"/>
              </a:rPr>
              <a:t>while</a:t>
            </a:r>
            <a:r>
              <a:rPr lang="en-US" sz="2800" dirty="0">
                <a:latin typeface="Arial" pitchFamily="34" charset="0"/>
                <a:cs typeface="Arial" pitchFamily="34" charset="0"/>
              </a:rPr>
              <a:t>((</a:t>
            </a:r>
            <a:r>
              <a:rPr lang="en-US" sz="2800" dirty="0" err="1">
                <a:latin typeface="Arial" pitchFamily="34" charset="0"/>
                <a:cs typeface="Arial" pitchFamily="34" charset="0"/>
              </a:rPr>
              <a:t>pos</a:t>
            </a:r>
            <a:r>
              <a:rPr lang="en-US" sz="2800" dirty="0">
                <a:latin typeface="Arial" pitchFamily="34" charset="0"/>
                <a:cs typeface="Arial" pitchFamily="34" charset="0"/>
              </a:rPr>
              <a:t>&gt;=0) &amp;&amp; (list[</a:t>
            </a:r>
            <a:r>
              <a:rPr lang="en-US" sz="2800" dirty="0" err="1">
                <a:latin typeface="Arial" pitchFamily="34" charset="0"/>
                <a:cs typeface="Arial" pitchFamily="34" charset="0"/>
              </a:rPr>
              <a:t>pos</a:t>
            </a:r>
            <a:r>
              <a:rPr lang="en-US" sz="2800" dirty="0">
                <a:latin typeface="Arial" pitchFamily="34" charset="0"/>
                <a:cs typeface="Arial" pitchFamily="34" charset="0"/>
              </a:rPr>
              <a:t>]&gt;x))</a:t>
            </a:r>
          </a:p>
          <a:p>
            <a:pPr>
              <a:buNone/>
            </a:pPr>
            <a:r>
              <a:rPr lang="en-US" sz="2800" dirty="0">
                <a:latin typeface="Arial" pitchFamily="34" charset="0"/>
                <a:cs typeface="Arial" pitchFamily="34" charset="0"/>
              </a:rPr>
              <a:t>		{</a:t>
            </a:r>
          </a:p>
          <a:p>
            <a:pPr>
              <a:buNone/>
            </a:pPr>
            <a:r>
              <a:rPr lang="en-US" sz="2800" dirty="0">
                <a:latin typeface="Arial" pitchFamily="34" charset="0"/>
                <a:cs typeface="Arial" pitchFamily="34" charset="0"/>
              </a:rPr>
              <a:t>			list[pos+1]=list[</a:t>
            </a:r>
            <a:r>
              <a:rPr lang="en-US" sz="2800" dirty="0" err="1">
                <a:latin typeface="Arial" pitchFamily="34" charset="0"/>
                <a:cs typeface="Arial" pitchFamily="34" charset="0"/>
              </a:rPr>
              <a:t>pos</a:t>
            </a:r>
            <a:r>
              <a:rPr lang="en-US" sz="2800" dirty="0">
                <a:latin typeface="Arial" pitchFamily="34" charset="0"/>
                <a:cs typeface="Arial" pitchFamily="34" charset="0"/>
              </a:rPr>
              <a:t>];</a:t>
            </a:r>
          </a:p>
          <a:p>
            <a:pPr>
              <a:buNone/>
            </a:pPr>
            <a:r>
              <a:rPr lang="en-US" sz="2800" dirty="0">
                <a:latin typeface="Arial" pitchFamily="34" charset="0"/>
                <a:cs typeface="Arial" pitchFamily="34" charset="0"/>
              </a:rPr>
              <a:t>			</a:t>
            </a:r>
            <a:r>
              <a:rPr lang="en-US" sz="2800" dirty="0" err="1">
                <a:latin typeface="Arial" pitchFamily="34" charset="0"/>
                <a:cs typeface="Arial" pitchFamily="34" charset="0"/>
              </a:rPr>
              <a:t>pos</a:t>
            </a:r>
            <a:r>
              <a:rPr lang="en-US" sz="2800" dirty="0">
                <a:latin typeface="Arial" pitchFamily="34" charset="0"/>
                <a:cs typeface="Arial" pitchFamily="34" charset="0"/>
              </a:rPr>
              <a:t>--;</a:t>
            </a:r>
          </a:p>
          <a:p>
            <a:pPr>
              <a:buNone/>
            </a:pPr>
            <a:r>
              <a:rPr lang="en-US" sz="2800" dirty="0">
                <a:latin typeface="Arial" pitchFamily="34" charset="0"/>
                <a:cs typeface="Arial" pitchFamily="34" charset="0"/>
              </a:rPr>
              <a:t>		}</a:t>
            </a:r>
          </a:p>
          <a:p>
            <a:pPr>
              <a:buNone/>
            </a:pPr>
            <a:r>
              <a:rPr lang="en-US" sz="2800" dirty="0">
                <a:latin typeface="Arial" pitchFamily="34" charset="0"/>
                <a:cs typeface="Arial" pitchFamily="34" charset="0"/>
              </a:rPr>
              <a:t>		list[pos+1]=x;</a:t>
            </a:r>
          </a:p>
          <a:p>
            <a:pPr>
              <a:buNone/>
            </a:pPr>
            <a:r>
              <a:rPr lang="en-US" sz="2800" dirty="0">
                <a:latin typeface="Arial" pitchFamily="34" charset="0"/>
                <a:cs typeface="Arial" pitchFamily="34" charset="0"/>
              </a:rPr>
              <a:t>   }</a:t>
            </a:r>
          </a:p>
          <a:p>
            <a:pPr>
              <a:buNone/>
            </a:pPr>
            <a:r>
              <a:rPr lang="en-US" sz="2800" dirty="0">
                <a:latin typeface="Arial" pitchFamily="34" charset="0"/>
                <a:cs typeface="Arial" pitchFamily="34" charset="0"/>
              </a:rPr>
              <a:t>}</a:t>
            </a:r>
            <a:endParaRPr lang="en-US" sz="3200" dirty="0">
              <a:latin typeface="Arial" pitchFamily="34" charset="0"/>
              <a:cs typeface="Arial" pitchFamily="34" charset="0"/>
            </a:endParaRPr>
          </a:p>
          <a:p>
            <a:endParaRPr lang="vi-VN" dirty="0"/>
          </a:p>
        </p:txBody>
      </p:sp>
      <p:sp>
        <p:nvSpPr>
          <p:cNvPr id="2" name="Date Placeholder 1"/>
          <p:cNvSpPr>
            <a:spLocks noGrp="1"/>
          </p:cNvSpPr>
          <p:nvPr>
            <p:ph type="dt" sz="half" idx="2"/>
          </p:nvPr>
        </p:nvSpPr>
        <p:spPr/>
        <p:txBody>
          <a:bodyPr/>
          <a:lstStyle/>
          <a:p>
            <a:r>
              <a:rPr lang="vi-VN" smtClean="0"/>
              <a:t>24-Mar-11</a:t>
            </a:r>
            <a:endParaRPr lang="en-US"/>
          </a:p>
        </p:txBody>
      </p:sp>
      <p:sp>
        <p:nvSpPr>
          <p:cNvPr id="5" name="Footer Placeholder 4"/>
          <p:cNvSpPr>
            <a:spLocks noGrp="1"/>
          </p:cNvSpPr>
          <p:nvPr>
            <p:ph type="ftr" sz="quarter" idx="3"/>
          </p:nvPr>
        </p:nvSpPr>
        <p:spPr/>
        <p:txBody>
          <a:bodyPr/>
          <a:lstStyle/>
          <a:p>
            <a:r>
              <a:rPr lang="en-US" smtClean="0"/>
              <a:t>©TS. Hà Chí Trung, Khoa CNTT -  HVKTQS</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44</a:t>
            </a:fld>
            <a:endParaRPr lang="en-US" dirty="0"/>
          </a:p>
        </p:txBody>
      </p:sp>
    </p:spTree>
    <p:extLst>
      <p:ext uri="{BB962C8B-B14F-4D97-AF65-F5344CB8AC3E}">
        <p14:creationId xmlns:p14="http://schemas.microsoft.com/office/powerpoint/2010/main" val="11970106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5.2.2. Sắp xếp chèn </a:t>
            </a:r>
          </a:p>
        </p:txBody>
      </p:sp>
      <p:sp>
        <p:nvSpPr>
          <p:cNvPr id="3" name="Content Placeholder 2"/>
          <p:cNvSpPr>
            <a:spLocks noGrp="1"/>
          </p:cNvSpPr>
          <p:nvPr>
            <p:ph sz="quarter" idx="1"/>
          </p:nvPr>
        </p:nvSpPr>
        <p:spPr/>
        <p:txBody>
          <a:bodyPr>
            <a:normAutofit lnSpcReduction="10000"/>
          </a:bodyPr>
          <a:lstStyle/>
          <a:p>
            <a:r>
              <a:rPr lang="vi-VN" b="1" dirty="0">
                <a:solidFill>
                  <a:srgbClr val="C00000"/>
                </a:solidFill>
                <a:effectLst>
                  <a:outerShdw blurRad="38100" dist="38100" dir="2700000" algn="tl">
                    <a:srgbClr val="000000">
                      <a:alpha val="43137"/>
                    </a:srgbClr>
                  </a:outerShdw>
                </a:effectLst>
              </a:rPr>
              <a:t>Phân tích sắp xếp chèn:</a:t>
            </a:r>
          </a:p>
          <a:p>
            <a:pPr lvl="1"/>
            <a:r>
              <a:rPr lang="vi-VN" dirty="0" smtClean="0"/>
              <a:t>Khi </a:t>
            </a:r>
            <a:r>
              <a:rPr lang="vi-VN" dirty="0"/>
              <a:t>tìm vị trí thích hợp để chèn a[i] vào đoạn a[0] đến a[i-1], do đoạn đã được sắp </a:t>
            </a:r>
            <a:r>
              <a:rPr lang="vi-VN" dirty="0" smtClean="0">
                <a:latin typeface="Calibri"/>
                <a:cs typeface="Calibri"/>
              </a:rPr>
              <a:t>→</a:t>
            </a:r>
            <a:r>
              <a:rPr lang="vi-VN" dirty="0" smtClean="0"/>
              <a:t> </a:t>
            </a:r>
            <a:r>
              <a:rPr lang="vi-VN" dirty="0"/>
              <a:t>có thể sử dụng giải thuật tìm nhị phân để thực hiện việc tìm vị trí pos </a:t>
            </a:r>
            <a:r>
              <a:rPr lang="vi-VN" dirty="0">
                <a:latin typeface="Calibri"/>
                <a:cs typeface="Calibri"/>
              </a:rPr>
              <a:t>→</a:t>
            </a:r>
            <a:r>
              <a:rPr lang="vi-VN" dirty="0" smtClean="0"/>
              <a:t> </a:t>
            </a:r>
            <a:r>
              <a:rPr lang="vi-VN" dirty="0"/>
              <a:t>giải thuật sắp xếp chèn nhị phân Binary Insertion Sort</a:t>
            </a:r>
          </a:p>
          <a:p>
            <a:pPr lvl="1"/>
            <a:r>
              <a:rPr lang="vi-VN" dirty="0" smtClean="0"/>
              <a:t>Chèn </a:t>
            </a:r>
            <a:r>
              <a:rPr lang="vi-VN" dirty="0"/>
              <a:t>nhị phân chỉ làm giảm số lần so sánh, không làm giảm số lần dời chỗ.</a:t>
            </a:r>
          </a:p>
          <a:p>
            <a:pPr lvl="1"/>
            <a:r>
              <a:rPr lang="vi-VN" dirty="0"/>
              <a:t>Ngoài ra, có thể cải tiến giải thuật chèn trực tiếp với phần tử cầm canh để giảm điều kiện kiểm tra khi xác định vị trí pos.</a:t>
            </a:r>
          </a:p>
          <a:p>
            <a:pPr lvl="1"/>
            <a:r>
              <a:rPr lang="vi-VN" dirty="0"/>
              <a:t>Các phép so sánh xảy ra trong mỗi vòng lặp tìm vị trí thích hợp pos. Mỗi lần xác định vị trí pos đang xét không thích hợp </a:t>
            </a:r>
            <a:r>
              <a:rPr lang="vi-VN" dirty="0">
                <a:latin typeface="Calibri"/>
                <a:cs typeface="Calibri"/>
              </a:rPr>
              <a:t>→</a:t>
            </a:r>
            <a:r>
              <a:rPr lang="vi-VN" dirty="0"/>
              <a:t> dời chỗ phần tử  a[pos-1] đến vị trí pos. </a:t>
            </a:r>
          </a:p>
          <a:p>
            <a:endParaRPr lang="vi-VN" dirty="0"/>
          </a:p>
        </p:txBody>
      </p:sp>
      <p:sp>
        <p:nvSpPr>
          <p:cNvPr id="4" name="Date Placeholder 3"/>
          <p:cNvSpPr>
            <a:spLocks noGrp="1"/>
          </p:cNvSpPr>
          <p:nvPr>
            <p:ph type="dt" sz="half" idx="2"/>
          </p:nvPr>
        </p:nvSpPr>
        <p:spPr/>
        <p:txBody>
          <a:bodyPr/>
          <a:lstStyle/>
          <a:p>
            <a:r>
              <a:rPr lang="vi-VN" smtClean="0"/>
              <a:t>24-Mar-11</a:t>
            </a:r>
            <a:endParaRPr lang="en-US"/>
          </a:p>
        </p:txBody>
      </p:sp>
      <p:sp>
        <p:nvSpPr>
          <p:cNvPr id="5" name="Footer Placeholder 4"/>
          <p:cNvSpPr>
            <a:spLocks noGrp="1"/>
          </p:cNvSpPr>
          <p:nvPr>
            <p:ph type="ftr" sz="quarter" idx="3"/>
          </p:nvPr>
        </p:nvSpPr>
        <p:spPr/>
        <p:txBody>
          <a:bodyPr/>
          <a:lstStyle/>
          <a:p>
            <a:r>
              <a:rPr lang="en-US" smtClean="0"/>
              <a:t>©TS. Hà Chí Trung, Khoa CNTT -  HVKTQS</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45</a:t>
            </a:fld>
            <a:endParaRPr lang="en-US" dirty="0"/>
          </a:p>
        </p:txBody>
      </p:sp>
    </p:spTree>
    <p:extLst>
      <p:ext uri="{BB962C8B-B14F-4D97-AF65-F5344CB8AC3E}">
        <p14:creationId xmlns:p14="http://schemas.microsoft.com/office/powerpoint/2010/main" val="38175029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5.2.2. Sắp xếp chèn </a:t>
            </a:r>
          </a:p>
        </p:txBody>
      </p:sp>
      <p:sp>
        <p:nvSpPr>
          <p:cNvPr id="3" name="Content Placeholder 2"/>
          <p:cNvSpPr>
            <a:spLocks noGrp="1"/>
          </p:cNvSpPr>
          <p:nvPr>
            <p:ph sz="quarter" idx="1"/>
          </p:nvPr>
        </p:nvSpPr>
        <p:spPr/>
        <p:txBody>
          <a:bodyPr>
            <a:normAutofit fontScale="92500" lnSpcReduction="20000"/>
          </a:bodyPr>
          <a:lstStyle/>
          <a:p>
            <a:r>
              <a:rPr lang="vi-VN" dirty="0" smtClean="0"/>
              <a:t>Giải </a:t>
            </a:r>
            <a:r>
              <a:rPr lang="vi-VN" dirty="0"/>
              <a:t>thuật thực hiện tất cả N-1 vòng lặp tìm pos, do số lượng phép so sánh và dời </a:t>
            </a:r>
            <a:r>
              <a:rPr lang="vi-VN" dirty="0" smtClean="0"/>
              <a:t>chỗ này phụ thuộc vào tình trạng của dãy số ban đầu, nên chỉ có thể ước lược trong từng trường hợp như sau:</a:t>
            </a:r>
          </a:p>
          <a:p>
            <a:endParaRPr lang="vi-VN" dirty="0" smtClean="0"/>
          </a:p>
          <a:p>
            <a:endParaRPr lang="vi-VN" dirty="0"/>
          </a:p>
          <a:p>
            <a:endParaRPr lang="vi-VN" dirty="0" smtClean="0"/>
          </a:p>
          <a:p>
            <a:endParaRPr lang="vi-VN" dirty="0"/>
          </a:p>
          <a:p>
            <a:endParaRPr lang="vi-VN" dirty="0" smtClean="0"/>
          </a:p>
          <a:p>
            <a:pPr>
              <a:lnSpc>
                <a:spcPct val="80000"/>
              </a:lnSpc>
            </a:pPr>
            <a:r>
              <a:rPr lang="en-US" sz="2600" b="1" dirty="0" err="1">
                <a:solidFill>
                  <a:srgbClr val="C00000"/>
                </a:solidFill>
                <a:effectLst>
                  <a:outerShdw blurRad="38100" dist="38100" dir="2700000" algn="tl">
                    <a:srgbClr val="000000">
                      <a:alpha val="43137"/>
                    </a:srgbClr>
                  </a:outerShdw>
                </a:effectLst>
              </a:rPr>
              <a:t>Trường</a:t>
            </a:r>
            <a:r>
              <a:rPr lang="en-US" sz="2600" b="1" dirty="0">
                <a:solidFill>
                  <a:srgbClr val="C00000"/>
                </a:solidFill>
                <a:effectLst>
                  <a:outerShdw blurRad="38100" dist="38100" dir="2700000" algn="tl">
                    <a:srgbClr val="000000">
                      <a:alpha val="43137"/>
                    </a:srgbClr>
                  </a:outerShdw>
                </a:effectLst>
              </a:rPr>
              <a:t> </a:t>
            </a:r>
            <a:r>
              <a:rPr lang="en-US" sz="2600" b="1" dirty="0" err="1">
                <a:solidFill>
                  <a:srgbClr val="C00000"/>
                </a:solidFill>
                <a:effectLst>
                  <a:outerShdw blurRad="38100" dist="38100" dir="2700000" algn="tl">
                    <a:srgbClr val="000000">
                      <a:alpha val="43137"/>
                    </a:srgbClr>
                  </a:outerShdw>
                </a:effectLst>
              </a:rPr>
              <a:t>hợp</a:t>
            </a:r>
            <a:r>
              <a:rPr lang="en-US" sz="2600" b="1" dirty="0">
                <a:solidFill>
                  <a:srgbClr val="C00000"/>
                </a:solidFill>
                <a:effectLst>
                  <a:outerShdw blurRad="38100" dist="38100" dir="2700000" algn="tl">
                    <a:srgbClr val="000000">
                      <a:alpha val="43137"/>
                    </a:srgbClr>
                  </a:outerShdw>
                </a:effectLst>
              </a:rPr>
              <a:t> </a:t>
            </a:r>
            <a:r>
              <a:rPr lang="en-US" sz="2600" b="1" dirty="0" err="1">
                <a:solidFill>
                  <a:srgbClr val="C00000"/>
                </a:solidFill>
                <a:effectLst>
                  <a:outerShdw blurRad="38100" dist="38100" dir="2700000" algn="tl">
                    <a:srgbClr val="000000">
                      <a:alpha val="43137"/>
                    </a:srgbClr>
                  </a:outerShdw>
                </a:effectLst>
              </a:rPr>
              <a:t>tồi</a:t>
            </a:r>
            <a:r>
              <a:rPr lang="en-US" sz="2600" b="1" dirty="0">
                <a:solidFill>
                  <a:srgbClr val="C00000"/>
                </a:solidFill>
                <a:effectLst>
                  <a:outerShdw blurRad="38100" dist="38100" dir="2700000" algn="tl">
                    <a:srgbClr val="000000">
                      <a:alpha val="43137"/>
                    </a:srgbClr>
                  </a:outerShdw>
                </a:effectLst>
              </a:rPr>
              <a:t> </a:t>
            </a:r>
            <a:r>
              <a:rPr lang="en-US" sz="2600" b="1" dirty="0" err="1">
                <a:solidFill>
                  <a:srgbClr val="C00000"/>
                </a:solidFill>
                <a:effectLst>
                  <a:outerShdw blurRad="38100" dist="38100" dir="2700000" algn="tl">
                    <a:srgbClr val="000000">
                      <a:alpha val="43137"/>
                    </a:srgbClr>
                  </a:outerShdw>
                </a:effectLst>
              </a:rPr>
              <a:t>nhất</a:t>
            </a:r>
            <a:r>
              <a:rPr lang="en-US" sz="2600" b="1" dirty="0">
                <a:solidFill>
                  <a:srgbClr val="C00000"/>
                </a:solidFill>
                <a:effectLst>
                  <a:outerShdw blurRad="38100" dist="38100" dir="2700000" algn="tl">
                    <a:srgbClr val="000000">
                      <a:alpha val="43137"/>
                    </a:srgbClr>
                  </a:outerShdw>
                </a:effectLst>
              </a:rPr>
              <a:t>:</a:t>
            </a:r>
          </a:p>
          <a:p>
            <a:pPr lvl="1">
              <a:lnSpc>
                <a:spcPct val="80000"/>
              </a:lnSpc>
            </a:pPr>
            <a:r>
              <a:rPr lang="en-US" sz="2600" dirty="0" err="1"/>
              <a:t>Với</a:t>
            </a:r>
            <a:r>
              <a:rPr lang="en-US" sz="2600" dirty="0"/>
              <a:t> </a:t>
            </a:r>
            <a:r>
              <a:rPr lang="en-US" sz="2600" dirty="0" err="1"/>
              <a:t>dữ</a:t>
            </a:r>
            <a:r>
              <a:rPr lang="en-US" sz="2600" dirty="0"/>
              <a:t> </a:t>
            </a:r>
            <a:r>
              <a:rPr lang="en-US" sz="2600" dirty="0" err="1"/>
              <a:t>liệu</a:t>
            </a:r>
            <a:r>
              <a:rPr lang="en-US" sz="2600" dirty="0"/>
              <a:t> </a:t>
            </a:r>
            <a:r>
              <a:rPr lang="en-US" sz="2600" dirty="0" err="1"/>
              <a:t>dạng</a:t>
            </a:r>
            <a:r>
              <a:rPr lang="en-US" sz="2600" dirty="0"/>
              <a:t> </a:t>
            </a:r>
            <a:r>
              <a:rPr lang="en-US" sz="2600" dirty="0" err="1"/>
              <a:t>nào</a:t>
            </a:r>
            <a:r>
              <a:rPr lang="en-US" sz="2600" dirty="0"/>
              <a:t> </a:t>
            </a:r>
            <a:r>
              <a:rPr lang="en-US" sz="2600" dirty="0" err="1"/>
              <a:t>cho</a:t>
            </a:r>
            <a:r>
              <a:rPr lang="en-US" sz="2600" dirty="0"/>
              <a:t> </a:t>
            </a:r>
            <a:r>
              <a:rPr lang="en-US" sz="2600" dirty="0" err="1"/>
              <a:t>kết</a:t>
            </a:r>
            <a:r>
              <a:rPr lang="en-US" sz="2600" dirty="0"/>
              <a:t> </a:t>
            </a:r>
            <a:r>
              <a:rPr lang="en-US" sz="2600" dirty="0" err="1"/>
              <a:t>quả</a:t>
            </a:r>
            <a:r>
              <a:rPr lang="en-US" sz="2600" dirty="0"/>
              <a:t> </a:t>
            </a:r>
            <a:r>
              <a:rPr lang="en-US" sz="2600" dirty="0" err="1"/>
              <a:t>tồi</a:t>
            </a:r>
            <a:r>
              <a:rPr lang="en-US" sz="2600" dirty="0"/>
              <a:t> </a:t>
            </a:r>
            <a:r>
              <a:rPr lang="en-US" sz="2600" dirty="0" err="1"/>
              <a:t>nhất</a:t>
            </a:r>
            <a:r>
              <a:rPr lang="en-US" sz="2600" dirty="0"/>
              <a:t>?</a:t>
            </a:r>
          </a:p>
          <a:p>
            <a:pPr lvl="2">
              <a:lnSpc>
                <a:spcPct val="80000"/>
              </a:lnSpc>
            </a:pPr>
            <a:r>
              <a:rPr lang="en-US" sz="2600" dirty="0" err="1"/>
              <a:t>Dữ</a:t>
            </a:r>
            <a:r>
              <a:rPr lang="en-US" sz="2600" dirty="0"/>
              <a:t> </a:t>
            </a:r>
            <a:r>
              <a:rPr lang="en-US" sz="2600" dirty="0" err="1"/>
              <a:t>liệu</a:t>
            </a:r>
            <a:r>
              <a:rPr lang="en-US" sz="2600" dirty="0"/>
              <a:t> </a:t>
            </a:r>
            <a:r>
              <a:rPr lang="en-US" sz="2600" dirty="0" err="1"/>
              <a:t>được</a:t>
            </a:r>
            <a:r>
              <a:rPr lang="en-US" sz="2600" dirty="0"/>
              <a:t> </a:t>
            </a:r>
            <a:r>
              <a:rPr lang="en-US" sz="2600" dirty="0" err="1"/>
              <a:t>sắp</a:t>
            </a:r>
            <a:r>
              <a:rPr lang="en-US" sz="2600" dirty="0"/>
              <a:t> </a:t>
            </a:r>
            <a:r>
              <a:rPr lang="en-US" sz="2600" dirty="0" err="1"/>
              <a:t>theo</a:t>
            </a:r>
            <a:r>
              <a:rPr lang="en-US" sz="2600" dirty="0"/>
              <a:t> </a:t>
            </a:r>
            <a:r>
              <a:rPr lang="en-US" sz="2600" dirty="0" err="1"/>
              <a:t>chiều</a:t>
            </a:r>
            <a:r>
              <a:rPr lang="en-US" sz="2600" dirty="0"/>
              <a:t> </a:t>
            </a:r>
            <a:r>
              <a:rPr lang="en-US" sz="2600" dirty="0" err="1"/>
              <a:t>ngược</a:t>
            </a:r>
            <a:r>
              <a:rPr lang="en-US" sz="2600" dirty="0"/>
              <a:t> </a:t>
            </a:r>
            <a:r>
              <a:rPr lang="en-US" sz="2600" dirty="0" err="1"/>
              <a:t>lại</a:t>
            </a:r>
            <a:r>
              <a:rPr lang="en-US" sz="2600" dirty="0"/>
              <a:t>.</a:t>
            </a:r>
          </a:p>
          <a:p>
            <a:pPr lvl="1">
              <a:lnSpc>
                <a:spcPct val="80000"/>
              </a:lnSpc>
            </a:pPr>
            <a:r>
              <a:rPr lang="en-US" sz="2600" dirty="0" err="1"/>
              <a:t>Độ</a:t>
            </a:r>
            <a:r>
              <a:rPr lang="en-US" sz="2600" dirty="0"/>
              <a:t> </a:t>
            </a:r>
            <a:r>
              <a:rPr lang="en-US" sz="2600" dirty="0" err="1"/>
              <a:t>phức</a:t>
            </a:r>
            <a:r>
              <a:rPr lang="en-US" sz="2600" dirty="0"/>
              <a:t> </a:t>
            </a:r>
            <a:r>
              <a:rPr lang="en-US" sz="2600" dirty="0" err="1"/>
              <a:t>tạp</a:t>
            </a:r>
            <a:r>
              <a:rPr lang="en-US" sz="2600" dirty="0"/>
              <a:t> </a:t>
            </a:r>
            <a:r>
              <a:rPr lang="en-US" sz="2600" dirty="0" err="1"/>
              <a:t>trong</a:t>
            </a:r>
            <a:r>
              <a:rPr lang="en-US" sz="2600" dirty="0"/>
              <a:t> </a:t>
            </a:r>
            <a:r>
              <a:rPr lang="en-US" sz="2600" dirty="0" err="1"/>
              <a:t>trường</a:t>
            </a:r>
            <a:r>
              <a:rPr lang="en-US" sz="2600" dirty="0"/>
              <a:t> </a:t>
            </a:r>
            <a:r>
              <a:rPr lang="en-US" sz="2600" dirty="0" err="1"/>
              <a:t>hợp</a:t>
            </a:r>
            <a:r>
              <a:rPr lang="en-US" sz="2600" dirty="0"/>
              <a:t> </a:t>
            </a:r>
            <a:r>
              <a:rPr lang="en-US" sz="2600" dirty="0" err="1"/>
              <a:t>này</a:t>
            </a:r>
            <a:r>
              <a:rPr lang="en-US" sz="2600" dirty="0"/>
              <a:t>?</a:t>
            </a:r>
          </a:p>
          <a:p>
            <a:pPr lvl="2">
              <a:lnSpc>
                <a:spcPct val="80000"/>
              </a:lnSpc>
            </a:pPr>
            <a:r>
              <a:rPr lang="en-US" sz="2600" i="1" dirty="0"/>
              <a:t>O</a:t>
            </a:r>
            <a:r>
              <a:rPr lang="en-US" sz="2600" dirty="0"/>
              <a:t>(</a:t>
            </a:r>
            <a:r>
              <a:rPr lang="en-US" sz="2600" i="1" dirty="0"/>
              <a:t>N</a:t>
            </a:r>
            <a:r>
              <a:rPr lang="en-US" sz="2600" baseline="30000" dirty="0"/>
              <a:t>2</a:t>
            </a:r>
            <a:r>
              <a:rPr lang="en-US" sz="2600" dirty="0"/>
              <a:t>) – </a:t>
            </a:r>
            <a:r>
              <a:rPr lang="en-US" sz="2600" dirty="0" err="1"/>
              <a:t>phép</a:t>
            </a:r>
            <a:r>
              <a:rPr lang="en-US" sz="2600" dirty="0"/>
              <a:t> so </a:t>
            </a:r>
            <a:r>
              <a:rPr lang="en-US" sz="2600" dirty="0" err="1"/>
              <a:t>sánh</a:t>
            </a:r>
            <a:r>
              <a:rPr lang="en-US" sz="2600" dirty="0"/>
              <a:t>: </a:t>
            </a:r>
            <a:r>
              <a:rPr lang="en-US" sz="2600" i="1" dirty="0"/>
              <a:t>N</a:t>
            </a:r>
            <a:r>
              <a:rPr lang="en-US" sz="2600" baseline="30000" dirty="0"/>
              <a:t>2</a:t>
            </a:r>
            <a:r>
              <a:rPr lang="en-US" sz="2600" dirty="0"/>
              <a:t>, </a:t>
            </a:r>
            <a:r>
              <a:rPr lang="en-US" sz="2600" dirty="0" err="1"/>
              <a:t>phép</a:t>
            </a:r>
            <a:r>
              <a:rPr lang="en-US" sz="2600" dirty="0"/>
              <a:t> </a:t>
            </a:r>
            <a:r>
              <a:rPr lang="en-US" sz="2600" dirty="0" err="1"/>
              <a:t>tráo</a:t>
            </a:r>
            <a:r>
              <a:rPr lang="en-US" sz="2600" dirty="0"/>
              <a:t> </a:t>
            </a:r>
            <a:r>
              <a:rPr lang="en-US" sz="2600" dirty="0" err="1"/>
              <a:t>đổi</a:t>
            </a:r>
            <a:r>
              <a:rPr lang="en-US" sz="2600" dirty="0"/>
              <a:t>: </a:t>
            </a:r>
            <a:r>
              <a:rPr lang="en-US" sz="2600" i="1" dirty="0"/>
              <a:t>N</a:t>
            </a:r>
            <a:r>
              <a:rPr lang="en-US" sz="2600" baseline="30000" dirty="0"/>
              <a:t>2</a:t>
            </a:r>
            <a:endParaRPr lang="en-US" sz="2600" dirty="0"/>
          </a:p>
          <a:p>
            <a:endParaRPr lang="vi-VN" dirty="0"/>
          </a:p>
          <a:p>
            <a:endParaRPr lang="vi-VN" dirty="0"/>
          </a:p>
        </p:txBody>
      </p:sp>
      <p:pic>
        <p:nvPicPr>
          <p:cNvPr id="4" name="Picture 4" descr="InsertionSort9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590801"/>
            <a:ext cx="7179107" cy="1828800"/>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2"/>
          </p:nvPr>
        </p:nvSpPr>
        <p:spPr/>
        <p:txBody>
          <a:bodyPr/>
          <a:lstStyle/>
          <a:p>
            <a:r>
              <a:rPr lang="vi-VN" smtClean="0"/>
              <a:t>24-Mar-11</a:t>
            </a:r>
            <a:endParaRPr lang="en-US"/>
          </a:p>
        </p:txBody>
      </p:sp>
      <p:sp>
        <p:nvSpPr>
          <p:cNvPr id="6" name="Footer Placeholder 5"/>
          <p:cNvSpPr>
            <a:spLocks noGrp="1"/>
          </p:cNvSpPr>
          <p:nvPr>
            <p:ph type="ftr" sz="quarter" idx="3"/>
          </p:nvPr>
        </p:nvSpPr>
        <p:spPr/>
        <p:txBody>
          <a:bodyPr/>
          <a:lstStyle/>
          <a:p>
            <a:r>
              <a:rPr lang="en-US" smtClean="0"/>
              <a:t>©TS. Hà Chí Trung, Khoa CNTT -  HVKTQS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46</a:t>
            </a:fld>
            <a:endParaRPr lang="en-US" dirty="0"/>
          </a:p>
        </p:txBody>
      </p:sp>
    </p:spTree>
    <p:extLst>
      <p:ext uri="{BB962C8B-B14F-4D97-AF65-F5344CB8AC3E}">
        <p14:creationId xmlns:p14="http://schemas.microsoft.com/office/powerpoint/2010/main" val="40977902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5.2.2. Sắp xếp chèn </a:t>
            </a:r>
          </a:p>
        </p:txBody>
      </p:sp>
      <p:sp>
        <p:nvSpPr>
          <p:cNvPr id="3" name="Content Placeholder 2"/>
          <p:cNvSpPr>
            <a:spLocks noGrp="1"/>
          </p:cNvSpPr>
          <p:nvPr>
            <p:ph sz="quarter" idx="1"/>
          </p:nvPr>
        </p:nvSpPr>
        <p:spPr/>
        <p:txBody>
          <a:bodyPr>
            <a:normAutofit/>
          </a:bodyPr>
          <a:lstStyle/>
          <a:p>
            <a:pPr>
              <a:lnSpc>
                <a:spcPct val="80000"/>
              </a:lnSpc>
            </a:pPr>
            <a:r>
              <a:rPr lang="en-US" sz="2600" b="1" dirty="0" err="1" smtClean="0">
                <a:solidFill>
                  <a:srgbClr val="C00000"/>
                </a:solidFill>
                <a:effectLst>
                  <a:outerShdw blurRad="38100" dist="38100" dir="2700000" algn="tl">
                    <a:srgbClr val="000000">
                      <a:alpha val="43137"/>
                    </a:srgbClr>
                  </a:outerShdw>
                </a:effectLst>
              </a:rPr>
              <a:t>Trường</a:t>
            </a:r>
            <a:r>
              <a:rPr lang="en-US" sz="2600" b="1" dirty="0" smtClean="0">
                <a:solidFill>
                  <a:srgbClr val="C00000"/>
                </a:solidFill>
                <a:effectLst>
                  <a:outerShdw blurRad="38100" dist="38100" dir="2700000" algn="tl">
                    <a:srgbClr val="000000">
                      <a:alpha val="43137"/>
                    </a:srgbClr>
                  </a:outerShdw>
                </a:effectLst>
              </a:rPr>
              <a:t> </a:t>
            </a:r>
            <a:r>
              <a:rPr lang="en-US" sz="2600" b="1" dirty="0" err="1">
                <a:solidFill>
                  <a:srgbClr val="C00000"/>
                </a:solidFill>
                <a:effectLst>
                  <a:outerShdw blurRad="38100" dist="38100" dir="2700000" algn="tl">
                    <a:srgbClr val="000000">
                      <a:alpha val="43137"/>
                    </a:srgbClr>
                  </a:outerShdw>
                </a:effectLst>
              </a:rPr>
              <a:t>hợp</a:t>
            </a:r>
            <a:r>
              <a:rPr lang="en-US" sz="2600" b="1" dirty="0">
                <a:solidFill>
                  <a:srgbClr val="C00000"/>
                </a:solidFill>
                <a:effectLst>
                  <a:outerShdw blurRad="38100" dist="38100" dir="2700000" algn="tl">
                    <a:srgbClr val="000000">
                      <a:alpha val="43137"/>
                    </a:srgbClr>
                  </a:outerShdw>
                </a:effectLst>
              </a:rPr>
              <a:t> </a:t>
            </a:r>
            <a:r>
              <a:rPr lang="en-US" sz="2600" b="1" dirty="0" err="1">
                <a:solidFill>
                  <a:srgbClr val="C00000"/>
                </a:solidFill>
                <a:effectLst>
                  <a:outerShdw blurRad="38100" dist="38100" dir="2700000" algn="tl">
                    <a:srgbClr val="000000">
                      <a:alpha val="43137"/>
                    </a:srgbClr>
                  </a:outerShdw>
                </a:effectLst>
              </a:rPr>
              <a:t>tốt</a:t>
            </a:r>
            <a:r>
              <a:rPr lang="en-US" sz="2600" b="1" dirty="0">
                <a:solidFill>
                  <a:srgbClr val="C00000"/>
                </a:solidFill>
                <a:effectLst>
                  <a:outerShdw blurRad="38100" dist="38100" dir="2700000" algn="tl">
                    <a:srgbClr val="000000">
                      <a:alpha val="43137"/>
                    </a:srgbClr>
                  </a:outerShdw>
                </a:effectLst>
              </a:rPr>
              <a:t> </a:t>
            </a:r>
            <a:r>
              <a:rPr lang="en-US" sz="2600" b="1" dirty="0" err="1">
                <a:solidFill>
                  <a:srgbClr val="C00000"/>
                </a:solidFill>
                <a:effectLst>
                  <a:outerShdw blurRad="38100" dist="38100" dir="2700000" algn="tl">
                    <a:srgbClr val="000000">
                      <a:alpha val="43137"/>
                    </a:srgbClr>
                  </a:outerShdw>
                </a:effectLst>
              </a:rPr>
              <a:t>nhất</a:t>
            </a:r>
            <a:r>
              <a:rPr lang="en-US" sz="2600" b="1" dirty="0">
                <a:solidFill>
                  <a:srgbClr val="C00000"/>
                </a:solidFill>
                <a:effectLst>
                  <a:outerShdw blurRad="38100" dist="38100" dir="2700000" algn="tl">
                    <a:srgbClr val="000000">
                      <a:alpha val="43137"/>
                    </a:srgbClr>
                  </a:outerShdw>
                </a:effectLst>
              </a:rPr>
              <a:t>:</a:t>
            </a:r>
          </a:p>
          <a:p>
            <a:pPr lvl="1">
              <a:lnSpc>
                <a:spcPct val="80000"/>
              </a:lnSpc>
            </a:pPr>
            <a:r>
              <a:rPr lang="en-US" sz="2600" dirty="0" err="1"/>
              <a:t>Với</a:t>
            </a:r>
            <a:r>
              <a:rPr lang="en-US" sz="2600" dirty="0"/>
              <a:t> </a:t>
            </a:r>
            <a:r>
              <a:rPr lang="en-US" sz="2600" dirty="0" err="1"/>
              <a:t>dữ</a:t>
            </a:r>
            <a:r>
              <a:rPr lang="en-US" sz="2600" dirty="0"/>
              <a:t> </a:t>
            </a:r>
            <a:r>
              <a:rPr lang="en-US" sz="2600" dirty="0" err="1"/>
              <a:t>liệu</a:t>
            </a:r>
            <a:r>
              <a:rPr lang="en-US" sz="2600" dirty="0"/>
              <a:t> </a:t>
            </a:r>
            <a:r>
              <a:rPr lang="en-US" sz="2600" dirty="0" err="1"/>
              <a:t>dạng</a:t>
            </a:r>
            <a:r>
              <a:rPr lang="en-US" sz="2600" dirty="0"/>
              <a:t> </a:t>
            </a:r>
            <a:r>
              <a:rPr lang="en-US" sz="2600" dirty="0" err="1"/>
              <a:t>nào</a:t>
            </a:r>
            <a:r>
              <a:rPr lang="en-US" sz="2600" dirty="0"/>
              <a:t> </a:t>
            </a:r>
            <a:r>
              <a:rPr lang="en-US" sz="2600" dirty="0" err="1"/>
              <a:t>cho</a:t>
            </a:r>
            <a:r>
              <a:rPr lang="en-US" sz="2600" dirty="0"/>
              <a:t> </a:t>
            </a:r>
            <a:r>
              <a:rPr lang="en-US" sz="2600" dirty="0" err="1"/>
              <a:t>kết</a:t>
            </a:r>
            <a:r>
              <a:rPr lang="en-US" sz="2600" dirty="0"/>
              <a:t> </a:t>
            </a:r>
            <a:r>
              <a:rPr lang="en-US" sz="2600" dirty="0" err="1"/>
              <a:t>quả</a:t>
            </a:r>
            <a:r>
              <a:rPr lang="en-US" sz="2600" dirty="0"/>
              <a:t> </a:t>
            </a:r>
            <a:r>
              <a:rPr lang="en-US" sz="2600" dirty="0" err="1"/>
              <a:t>tốt</a:t>
            </a:r>
            <a:r>
              <a:rPr lang="en-US" sz="2600" dirty="0"/>
              <a:t> </a:t>
            </a:r>
            <a:r>
              <a:rPr lang="en-US" sz="2600" dirty="0" err="1"/>
              <a:t>nhất</a:t>
            </a:r>
            <a:r>
              <a:rPr lang="en-US" sz="2600" dirty="0"/>
              <a:t>?</a:t>
            </a:r>
          </a:p>
          <a:p>
            <a:pPr lvl="2">
              <a:lnSpc>
                <a:spcPct val="80000"/>
              </a:lnSpc>
            </a:pPr>
            <a:r>
              <a:rPr lang="en-US" sz="2600" dirty="0" err="1"/>
              <a:t>Dữ</a:t>
            </a:r>
            <a:r>
              <a:rPr lang="en-US" sz="2600" dirty="0"/>
              <a:t> </a:t>
            </a:r>
            <a:r>
              <a:rPr lang="en-US" sz="2600" dirty="0" err="1"/>
              <a:t>liệu</a:t>
            </a:r>
            <a:r>
              <a:rPr lang="en-US" sz="2600" dirty="0"/>
              <a:t> </a:t>
            </a:r>
            <a:r>
              <a:rPr lang="en-US" sz="2600" dirty="0" err="1"/>
              <a:t>đã</a:t>
            </a:r>
            <a:r>
              <a:rPr lang="en-US" sz="2600" dirty="0"/>
              <a:t> </a:t>
            </a:r>
            <a:r>
              <a:rPr lang="en-US" sz="2600" dirty="0" err="1"/>
              <a:t>được</a:t>
            </a:r>
            <a:r>
              <a:rPr lang="en-US" sz="2600" dirty="0"/>
              <a:t> </a:t>
            </a:r>
            <a:r>
              <a:rPr lang="en-US" sz="2600" dirty="0" err="1"/>
              <a:t>sắp</a:t>
            </a:r>
            <a:r>
              <a:rPr lang="en-US" sz="2600" dirty="0"/>
              <a:t>.</a:t>
            </a:r>
          </a:p>
          <a:p>
            <a:pPr lvl="1">
              <a:lnSpc>
                <a:spcPct val="80000"/>
              </a:lnSpc>
            </a:pPr>
            <a:r>
              <a:rPr lang="en-US" sz="2600" dirty="0" err="1"/>
              <a:t>Độ</a:t>
            </a:r>
            <a:r>
              <a:rPr lang="en-US" sz="2600" dirty="0"/>
              <a:t> </a:t>
            </a:r>
            <a:r>
              <a:rPr lang="en-US" sz="2600" dirty="0" err="1"/>
              <a:t>phức</a:t>
            </a:r>
            <a:r>
              <a:rPr lang="en-US" sz="2600" dirty="0"/>
              <a:t> </a:t>
            </a:r>
            <a:r>
              <a:rPr lang="en-US" sz="2600" dirty="0" err="1"/>
              <a:t>tạp</a:t>
            </a:r>
            <a:r>
              <a:rPr lang="en-US" sz="2600" dirty="0"/>
              <a:t> </a:t>
            </a:r>
            <a:r>
              <a:rPr lang="en-US" sz="2600" dirty="0" err="1"/>
              <a:t>trong</a:t>
            </a:r>
            <a:r>
              <a:rPr lang="en-US" sz="2600" dirty="0"/>
              <a:t> </a:t>
            </a:r>
            <a:r>
              <a:rPr lang="en-US" sz="2600" dirty="0" err="1"/>
              <a:t>trường</a:t>
            </a:r>
            <a:r>
              <a:rPr lang="en-US" sz="2600" dirty="0"/>
              <a:t> </a:t>
            </a:r>
            <a:r>
              <a:rPr lang="en-US" sz="2600" dirty="0" err="1"/>
              <a:t>hợp</a:t>
            </a:r>
            <a:r>
              <a:rPr lang="en-US" sz="2600" dirty="0"/>
              <a:t> </a:t>
            </a:r>
            <a:r>
              <a:rPr lang="en-US" sz="2600" dirty="0" err="1"/>
              <a:t>này</a:t>
            </a:r>
            <a:r>
              <a:rPr lang="en-US" sz="2600" dirty="0"/>
              <a:t>?</a:t>
            </a:r>
          </a:p>
          <a:p>
            <a:pPr lvl="2">
              <a:lnSpc>
                <a:spcPct val="80000"/>
              </a:lnSpc>
            </a:pPr>
            <a:r>
              <a:rPr lang="en-US" sz="2600" i="1" dirty="0"/>
              <a:t>O</a:t>
            </a:r>
            <a:r>
              <a:rPr lang="en-US" sz="2600" dirty="0"/>
              <a:t>(</a:t>
            </a:r>
            <a:r>
              <a:rPr lang="en-US" sz="2600" i="1" dirty="0"/>
              <a:t>N</a:t>
            </a:r>
            <a:r>
              <a:rPr lang="en-US" sz="2600" dirty="0"/>
              <a:t>) – </a:t>
            </a:r>
            <a:r>
              <a:rPr lang="en-US" sz="2600" dirty="0" err="1"/>
              <a:t>phép</a:t>
            </a:r>
            <a:r>
              <a:rPr lang="en-US" sz="2600" dirty="0"/>
              <a:t> so </a:t>
            </a:r>
            <a:r>
              <a:rPr lang="en-US" sz="2600" dirty="0" err="1"/>
              <a:t>sánh</a:t>
            </a:r>
            <a:r>
              <a:rPr lang="en-US" sz="2600" dirty="0"/>
              <a:t>: </a:t>
            </a:r>
            <a:r>
              <a:rPr lang="en-US" sz="2600" i="1" dirty="0"/>
              <a:t>N</a:t>
            </a:r>
            <a:r>
              <a:rPr lang="en-US" sz="2600" dirty="0"/>
              <a:t>, </a:t>
            </a:r>
            <a:r>
              <a:rPr lang="en-US" sz="2600" dirty="0" err="1"/>
              <a:t>phép</a:t>
            </a:r>
            <a:r>
              <a:rPr lang="en-US" sz="2600" dirty="0"/>
              <a:t> </a:t>
            </a:r>
            <a:r>
              <a:rPr lang="en-US" sz="2600" dirty="0" err="1"/>
              <a:t>tráo</a:t>
            </a:r>
            <a:r>
              <a:rPr lang="en-US" sz="2600" dirty="0"/>
              <a:t> </a:t>
            </a:r>
            <a:r>
              <a:rPr lang="en-US" sz="2600" dirty="0" err="1"/>
              <a:t>đổi</a:t>
            </a:r>
            <a:r>
              <a:rPr lang="en-US" sz="2600" dirty="0"/>
              <a:t>: none</a:t>
            </a:r>
          </a:p>
          <a:p>
            <a:pPr>
              <a:lnSpc>
                <a:spcPct val="80000"/>
              </a:lnSpc>
            </a:pPr>
            <a:r>
              <a:rPr lang="en-US" sz="2600" b="1" dirty="0" err="1">
                <a:solidFill>
                  <a:srgbClr val="C00000"/>
                </a:solidFill>
                <a:effectLst>
                  <a:outerShdw blurRad="38100" dist="38100" dir="2700000" algn="tl">
                    <a:srgbClr val="000000">
                      <a:alpha val="43137"/>
                    </a:srgbClr>
                  </a:outerShdw>
                </a:effectLst>
              </a:rPr>
              <a:t>Trường</a:t>
            </a:r>
            <a:r>
              <a:rPr lang="en-US" sz="2600" b="1" dirty="0">
                <a:solidFill>
                  <a:srgbClr val="C00000"/>
                </a:solidFill>
                <a:effectLst>
                  <a:outerShdw blurRad="38100" dist="38100" dir="2700000" algn="tl">
                    <a:srgbClr val="000000">
                      <a:alpha val="43137"/>
                    </a:srgbClr>
                  </a:outerShdw>
                </a:effectLst>
              </a:rPr>
              <a:t> </a:t>
            </a:r>
            <a:r>
              <a:rPr lang="en-US" sz="2600" b="1" dirty="0" err="1">
                <a:solidFill>
                  <a:srgbClr val="C00000"/>
                </a:solidFill>
                <a:effectLst>
                  <a:outerShdw blurRad="38100" dist="38100" dir="2700000" algn="tl">
                    <a:srgbClr val="000000">
                      <a:alpha val="43137"/>
                    </a:srgbClr>
                  </a:outerShdw>
                </a:effectLst>
              </a:rPr>
              <a:t>hợp</a:t>
            </a:r>
            <a:r>
              <a:rPr lang="en-US" sz="2600" b="1" dirty="0">
                <a:solidFill>
                  <a:srgbClr val="C00000"/>
                </a:solidFill>
                <a:effectLst>
                  <a:outerShdw blurRad="38100" dist="38100" dir="2700000" algn="tl">
                    <a:srgbClr val="000000">
                      <a:alpha val="43137"/>
                    </a:srgbClr>
                  </a:outerShdw>
                </a:effectLst>
              </a:rPr>
              <a:t> </a:t>
            </a:r>
            <a:r>
              <a:rPr lang="en-US" sz="2600" b="1" dirty="0" err="1">
                <a:solidFill>
                  <a:srgbClr val="C00000"/>
                </a:solidFill>
                <a:effectLst>
                  <a:outerShdw blurRad="38100" dist="38100" dir="2700000" algn="tl">
                    <a:srgbClr val="000000">
                      <a:alpha val="43137"/>
                    </a:srgbClr>
                  </a:outerShdw>
                </a:effectLst>
              </a:rPr>
              <a:t>trung</a:t>
            </a:r>
            <a:r>
              <a:rPr lang="en-US" sz="2600" b="1" dirty="0">
                <a:solidFill>
                  <a:srgbClr val="C00000"/>
                </a:solidFill>
                <a:effectLst>
                  <a:outerShdw blurRad="38100" dist="38100" dir="2700000" algn="tl">
                    <a:srgbClr val="000000">
                      <a:alpha val="43137"/>
                    </a:srgbClr>
                  </a:outerShdw>
                </a:effectLst>
              </a:rPr>
              <a:t> </a:t>
            </a:r>
            <a:r>
              <a:rPr lang="en-US" sz="2600" b="1" dirty="0" err="1">
                <a:solidFill>
                  <a:srgbClr val="C00000"/>
                </a:solidFill>
                <a:effectLst>
                  <a:outerShdw blurRad="38100" dist="38100" dir="2700000" algn="tl">
                    <a:srgbClr val="000000">
                      <a:alpha val="43137"/>
                    </a:srgbClr>
                  </a:outerShdw>
                </a:effectLst>
              </a:rPr>
              <a:t>bình</a:t>
            </a:r>
            <a:r>
              <a:rPr lang="en-US" sz="2600" b="1" dirty="0">
                <a:solidFill>
                  <a:srgbClr val="C00000"/>
                </a:solidFill>
                <a:effectLst>
                  <a:outerShdw blurRad="38100" dist="38100" dir="2700000" algn="tl">
                    <a:srgbClr val="000000">
                      <a:alpha val="43137"/>
                    </a:srgbClr>
                  </a:outerShdw>
                </a:effectLst>
              </a:rPr>
              <a:t>:</a:t>
            </a:r>
          </a:p>
          <a:p>
            <a:pPr lvl="1">
              <a:lnSpc>
                <a:spcPct val="80000"/>
              </a:lnSpc>
            </a:pPr>
            <a:r>
              <a:rPr lang="en-US" sz="2600" dirty="0" err="1"/>
              <a:t>Với</a:t>
            </a:r>
            <a:r>
              <a:rPr lang="en-US" sz="2600" dirty="0"/>
              <a:t> </a:t>
            </a:r>
            <a:r>
              <a:rPr lang="en-US" sz="2600" dirty="0" err="1"/>
              <a:t>dữ</a:t>
            </a:r>
            <a:r>
              <a:rPr lang="en-US" sz="2600" dirty="0"/>
              <a:t> </a:t>
            </a:r>
            <a:r>
              <a:rPr lang="en-US" sz="2600" dirty="0" err="1"/>
              <a:t>liệu</a:t>
            </a:r>
            <a:r>
              <a:rPr lang="en-US" sz="2600" dirty="0"/>
              <a:t> </a:t>
            </a:r>
            <a:r>
              <a:rPr lang="en-US" sz="2600" dirty="0" err="1"/>
              <a:t>dạng</a:t>
            </a:r>
            <a:r>
              <a:rPr lang="en-US" sz="2600" dirty="0"/>
              <a:t> </a:t>
            </a:r>
            <a:r>
              <a:rPr lang="en-US" sz="2600" dirty="0" err="1"/>
              <a:t>nào</a:t>
            </a:r>
            <a:r>
              <a:rPr lang="en-US" sz="2600" dirty="0"/>
              <a:t> </a:t>
            </a:r>
            <a:r>
              <a:rPr lang="en-US" sz="2600" dirty="0" err="1"/>
              <a:t>cho</a:t>
            </a:r>
            <a:r>
              <a:rPr lang="en-US" sz="2600" dirty="0"/>
              <a:t> </a:t>
            </a:r>
            <a:r>
              <a:rPr lang="en-US" sz="2600" dirty="0" err="1"/>
              <a:t>kết</a:t>
            </a:r>
            <a:r>
              <a:rPr lang="en-US" sz="2600" dirty="0"/>
              <a:t> </a:t>
            </a:r>
            <a:r>
              <a:rPr lang="en-US" sz="2600" dirty="0" err="1"/>
              <a:t>quả</a:t>
            </a:r>
            <a:r>
              <a:rPr lang="en-US" sz="2600" dirty="0"/>
              <a:t> </a:t>
            </a:r>
            <a:r>
              <a:rPr lang="en-US" sz="2600" dirty="0" err="1"/>
              <a:t>trung</a:t>
            </a:r>
            <a:r>
              <a:rPr lang="en-US" sz="2600" dirty="0"/>
              <a:t> </a:t>
            </a:r>
            <a:r>
              <a:rPr lang="en-US" sz="2600" dirty="0" err="1"/>
              <a:t>bình</a:t>
            </a:r>
            <a:r>
              <a:rPr lang="en-US" sz="2600" dirty="0"/>
              <a:t>?</a:t>
            </a:r>
          </a:p>
          <a:p>
            <a:pPr lvl="2">
              <a:lnSpc>
                <a:spcPct val="80000"/>
              </a:lnSpc>
            </a:pPr>
            <a:r>
              <a:rPr lang="en-US" sz="2600" dirty="0" err="1"/>
              <a:t>Dữ</a:t>
            </a:r>
            <a:r>
              <a:rPr lang="en-US" sz="2600" dirty="0"/>
              <a:t> </a:t>
            </a:r>
            <a:r>
              <a:rPr lang="en-US" sz="2600" dirty="0" err="1"/>
              <a:t>liệu</a:t>
            </a:r>
            <a:r>
              <a:rPr lang="en-US" sz="2600" dirty="0"/>
              <a:t> </a:t>
            </a:r>
            <a:r>
              <a:rPr lang="en-US" sz="2600" dirty="0" err="1"/>
              <a:t>dạng</a:t>
            </a:r>
            <a:r>
              <a:rPr lang="en-US" sz="2600" dirty="0"/>
              <a:t> </a:t>
            </a:r>
            <a:r>
              <a:rPr lang="en-US" sz="2600" dirty="0" err="1"/>
              <a:t>ngẫu</a:t>
            </a:r>
            <a:r>
              <a:rPr lang="en-US" sz="2600" dirty="0"/>
              <a:t> </a:t>
            </a:r>
            <a:r>
              <a:rPr lang="en-US" sz="2600" dirty="0" err="1"/>
              <a:t>nhiên</a:t>
            </a:r>
            <a:r>
              <a:rPr lang="en-US" sz="2600" dirty="0"/>
              <a:t>.</a:t>
            </a:r>
          </a:p>
          <a:p>
            <a:pPr lvl="1">
              <a:lnSpc>
                <a:spcPct val="80000"/>
              </a:lnSpc>
            </a:pPr>
            <a:r>
              <a:rPr lang="en-US" sz="2600" dirty="0" err="1"/>
              <a:t>Độ</a:t>
            </a:r>
            <a:r>
              <a:rPr lang="en-US" sz="2600" dirty="0"/>
              <a:t> </a:t>
            </a:r>
            <a:r>
              <a:rPr lang="en-US" sz="2600" dirty="0" err="1"/>
              <a:t>phức</a:t>
            </a:r>
            <a:r>
              <a:rPr lang="en-US" sz="2600" dirty="0"/>
              <a:t> </a:t>
            </a:r>
            <a:r>
              <a:rPr lang="en-US" sz="2600" dirty="0" err="1"/>
              <a:t>tạp</a:t>
            </a:r>
            <a:r>
              <a:rPr lang="en-US" sz="2600" dirty="0"/>
              <a:t> </a:t>
            </a:r>
            <a:r>
              <a:rPr lang="en-US" sz="2600" dirty="0" err="1"/>
              <a:t>trung</a:t>
            </a:r>
            <a:r>
              <a:rPr lang="en-US" sz="2600" dirty="0"/>
              <a:t> </a:t>
            </a:r>
            <a:r>
              <a:rPr lang="en-US" sz="2600" dirty="0" err="1"/>
              <a:t>bình</a:t>
            </a:r>
            <a:r>
              <a:rPr lang="en-US" sz="2600" dirty="0"/>
              <a:t>?</a:t>
            </a:r>
          </a:p>
          <a:p>
            <a:pPr lvl="2">
              <a:lnSpc>
                <a:spcPct val="80000"/>
              </a:lnSpc>
            </a:pPr>
            <a:r>
              <a:rPr lang="en-US" sz="2600" i="1" dirty="0"/>
              <a:t>O</a:t>
            </a:r>
            <a:r>
              <a:rPr lang="en-US" sz="2600" dirty="0"/>
              <a:t>(</a:t>
            </a:r>
            <a:r>
              <a:rPr lang="en-US" sz="2600" i="1" dirty="0"/>
              <a:t>N</a:t>
            </a:r>
            <a:r>
              <a:rPr lang="en-US" sz="2600" baseline="30000" dirty="0"/>
              <a:t>2</a:t>
            </a:r>
            <a:r>
              <a:rPr lang="en-US" sz="2600" dirty="0"/>
              <a:t>) – </a:t>
            </a:r>
            <a:r>
              <a:rPr lang="en-US" sz="2600" dirty="0" err="1"/>
              <a:t>phép</a:t>
            </a:r>
            <a:r>
              <a:rPr lang="en-US" sz="2600" dirty="0"/>
              <a:t> so </a:t>
            </a:r>
            <a:r>
              <a:rPr lang="en-US" sz="2600" dirty="0" err="1"/>
              <a:t>sánh</a:t>
            </a:r>
            <a:r>
              <a:rPr lang="en-US" sz="2600" dirty="0"/>
              <a:t>: </a:t>
            </a:r>
            <a:r>
              <a:rPr lang="en-US" sz="2600" i="1" dirty="0"/>
              <a:t>N</a:t>
            </a:r>
            <a:r>
              <a:rPr lang="en-US" sz="2600" baseline="30000" dirty="0"/>
              <a:t>2</a:t>
            </a:r>
            <a:r>
              <a:rPr lang="en-US" sz="2600" dirty="0"/>
              <a:t>, </a:t>
            </a:r>
            <a:r>
              <a:rPr lang="en-US" sz="2600" dirty="0" err="1"/>
              <a:t>phép</a:t>
            </a:r>
            <a:r>
              <a:rPr lang="en-US" sz="2600" dirty="0"/>
              <a:t> </a:t>
            </a:r>
            <a:r>
              <a:rPr lang="en-US" sz="2600" dirty="0" err="1"/>
              <a:t>tráo</a:t>
            </a:r>
            <a:r>
              <a:rPr lang="en-US" sz="2600" dirty="0"/>
              <a:t> </a:t>
            </a:r>
            <a:r>
              <a:rPr lang="en-US" sz="2600" dirty="0" err="1"/>
              <a:t>đổi</a:t>
            </a:r>
            <a:r>
              <a:rPr lang="en-US" sz="2600" dirty="0"/>
              <a:t>: </a:t>
            </a:r>
            <a:r>
              <a:rPr lang="en-US" sz="2600" i="1" dirty="0"/>
              <a:t>N</a:t>
            </a:r>
            <a:r>
              <a:rPr lang="en-US" sz="2600" baseline="30000" dirty="0"/>
              <a:t>2</a:t>
            </a:r>
          </a:p>
          <a:p>
            <a:endParaRPr lang="vi-VN" dirty="0"/>
          </a:p>
        </p:txBody>
      </p:sp>
      <p:sp>
        <p:nvSpPr>
          <p:cNvPr id="4" name="Date Placeholder 3"/>
          <p:cNvSpPr>
            <a:spLocks noGrp="1"/>
          </p:cNvSpPr>
          <p:nvPr>
            <p:ph type="dt" sz="half" idx="2"/>
          </p:nvPr>
        </p:nvSpPr>
        <p:spPr/>
        <p:txBody>
          <a:bodyPr/>
          <a:lstStyle/>
          <a:p>
            <a:r>
              <a:rPr lang="vi-VN" smtClean="0"/>
              <a:t>24-Mar-11</a:t>
            </a:r>
            <a:endParaRPr lang="en-US"/>
          </a:p>
        </p:txBody>
      </p:sp>
      <p:sp>
        <p:nvSpPr>
          <p:cNvPr id="5" name="Footer Placeholder 4"/>
          <p:cNvSpPr>
            <a:spLocks noGrp="1"/>
          </p:cNvSpPr>
          <p:nvPr>
            <p:ph type="ftr" sz="quarter" idx="3"/>
          </p:nvPr>
        </p:nvSpPr>
        <p:spPr/>
        <p:txBody>
          <a:bodyPr/>
          <a:lstStyle/>
          <a:p>
            <a:r>
              <a:rPr lang="en-US" smtClean="0"/>
              <a:t>©TS. Hà Chí Trung, Khoa CNTT -  HVKTQS</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47</a:t>
            </a:fld>
            <a:endParaRPr lang="en-US" dirty="0"/>
          </a:p>
        </p:txBody>
      </p:sp>
    </p:spTree>
    <p:extLst>
      <p:ext uri="{BB962C8B-B14F-4D97-AF65-F5344CB8AC3E}">
        <p14:creationId xmlns:p14="http://schemas.microsoft.com/office/powerpoint/2010/main" val="18734708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Lecture 05 – Basic Sorting Algorithms</a:t>
            </a:r>
            <a:endParaRPr lang="vi-VN" dirty="0"/>
          </a:p>
        </p:txBody>
      </p:sp>
      <p:sp>
        <p:nvSpPr>
          <p:cNvPr id="3" name="Content Placeholder 2"/>
          <p:cNvSpPr>
            <a:spLocks noGrp="1"/>
          </p:cNvSpPr>
          <p:nvPr>
            <p:ph sz="quarter" idx="1"/>
          </p:nvPr>
        </p:nvSpPr>
        <p:spPr/>
        <p:txBody>
          <a:bodyPr>
            <a:normAutofit/>
          </a:bodyPr>
          <a:lstStyle/>
          <a:p>
            <a:pPr marL="0" indent="290513">
              <a:buNone/>
            </a:pPr>
            <a:r>
              <a:rPr lang="vi-VN" b="1" dirty="0" smtClean="0">
                <a:solidFill>
                  <a:schemeClr val="bg1">
                    <a:lumMod val="50000"/>
                  </a:schemeClr>
                </a:solidFill>
              </a:rPr>
              <a:t>5.1. Khái niệm và vai trò của sắp xếp</a:t>
            </a:r>
          </a:p>
          <a:p>
            <a:pPr marL="0" indent="568325">
              <a:buNone/>
            </a:pPr>
            <a:r>
              <a:rPr lang="vi-VN" b="1" dirty="0">
                <a:solidFill>
                  <a:schemeClr val="bg1">
                    <a:lumMod val="50000"/>
                  </a:schemeClr>
                </a:solidFill>
              </a:rPr>
              <a:t>5.1.1. </a:t>
            </a:r>
            <a:r>
              <a:rPr lang="vi-VN" b="1" dirty="0" smtClean="0">
                <a:solidFill>
                  <a:schemeClr val="bg1">
                    <a:lumMod val="50000"/>
                  </a:schemeClr>
                </a:solidFill>
              </a:rPr>
              <a:t>Sắp xếp và vai trò của sắp xếp</a:t>
            </a:r>
            <a:endParaRPr lang="vi-VN" b="1" dirty="0">
              <a:solidFill>
                <a:schemeClr val="bg1">
                  <a:lumMod val="50000"/>
                </a:schemeClr>
              </a:solidFill>
            </a:endParaRPr>
          </a:p>
          <a:p>
            <a:pPr marL="0" indent="568325">
              <a:buNone/>
            </a:pPr>
            <a:r>
              <a:rPr lang="vi-VN" b="1" dirty="0" smtClean="0">
                <a:solidFill>
                  <a:schemeClr val="bg1">
                    <a:lumMod val="50000"/>
                  </a:schemeClr>
                </a:solidFill>
              </a:rPr>
              <a:t>5.1.2. </a:t>
            </a:r>
            <a:r>
              <a:rPr lang="vi-VN" b="1" dirty="0">
                <a:solidFill>
                  <a:schemeClr val="bg1">
                    <a:lumMod val="50000"/>
                  </a:schemeClr>
                </a:solidFill>
              </a:rPr>
              <a:t>Một số ứng dụng của sắp </a:t>
            </a:r>
            <a:r>
              <a:rPr lang="vi-VN" b="1" dirty="0" smtClean="0">
                <a:solidFill>
                  <a:schemeClr val="bg1">
                    <a:lumMod val="50000"/>
                  </a:schemeClr>
                </a:solidFill>
              </a:rPr>
              <a:t>xếp</a:t>
            </a:r>
            <a:endParaRPr lang="vi-VN" b="1" dirty="0">
              <a:solidFill>
                <a:schemeClr val="bg1">
                  <a:lumMod val="50000"/>
                </a:schemeClr>
              </a:solidFill>
            </a:endParaRPr>
          </a:p>
          <a:p>
            <a:pPr marL="0" indent="568325">
              <a:buNone/>
            </a:pPr>
            <a:r>
              <a:rPr lang="vi-VN" b="1" dirty="0" smtClean="0">
                <a:solidFill>
                  <a:schemeClr val="bg1">
                    <a:lumMod val="50000"/>
                  </a:schemeClr>
                </a:solidFill>
              </a:rPr>
              <a:t>5.1.3. </a:t>
            </a:r>
            <a:r>
              <a:rPr lang="vi-VN" b="1" dirty="0">
                <a:solidFill>
                  <a:schemeClr val="bg1">
                    <a:lumMod val="50000"/>
                  </a:schemeClr>
                </a:solidFill>
              </a:rPr>
              <a:t>Ý tưởng sắp xếp và phương pháp thực </a:t>
            </a:r>
            <a:r>
              <a:rPr lang="vi-VN" b="1" dirty="0" smtClean="0">
                <a:solidFill>
                  <a:schemeClr val="bg1">
                    <a:lumMod val="50000"/>
                  </a:schemeClr>
                </a:solidFill>
              </a:rPr>
              <a:t>hiện</a:t>
            </a:r>
            <a:endParaRPr lang="vi-VN" b="1" dirty="0">
              <a:solidFill>
                <a:schemeClr val="bg1">
                  <a:lumMod val="50000"/>
                </a:schemeClr>
              </a:solidFill>
            </a:endParaRPr>
          </a:p>
          <a:p>
            <a:pPr marL="0" indent="568325">
              <a:buNone/>
            </a:pPr>
            <a:r>
              <a:rPr lang="vi-VN" b="1" dirty="0" smtClean="0">
                <a:solidFill>
                  <a:schemeClr val="bg1">
                    <a:lumMod val="50000"/>
                  </a:schemeClr>
                </a:solidFill>
              </a:rPr>
              <a:t>5.1.4. </a:t>
            </a:r>
            <a:r>
              <a:rPr lang="vi-VN" b="1" dirty="0">
                <a:solidFill>
                  <a:schemeClr val="bg1">
                    <a:lumMod val="50000"/>
                  </a:schemeClr>
                </a:solidFill>
              </a:rPr>
              <a:t>Phân tích hiệu quả của giải thuật sắp </a:t>
            </a:r>
            <a:r>
              <a:rPr lang="vi-VN" b="1" dirty="0" smtClean="0">
                <a:solidFill>
                  <a:schemeClr val="bg1">
                    <a:lumMod val="50000"/>
                  </a:schemeClr>
                </a:solidFill>
              </a:rPr>
              <a:t>xếp</a:t>
            </a:r>
          </a:p>
          <a:p>
            <a:pPr marL="0" indent="290513">
              <a:buNone/>
            </a:pPr>
            <a:r>
              <a:rPr lang="vi-VN" b="1" dirty="0" smtClean="0">
                <a:solidFill>
                  <a:srgbClr val="C00000"/>
                </a:solidFill>
                <a:effectLst>
                  <a:outerShdw blurRad="38100" dist="38100" dir="2700000" algn="tl">
                    <a:srgbClr val="000000">
                      <a:alpha val="43137"/>
                    </a:srgbClr>
                  </a:outerShdw>
                </a:effectLst>
              </a:rPr>
              <a:t>5.2. Một số phương pháp sắp xếp đơn giản</a:t>
            </a:r>
            <a:endParaRPr lang="vi-VN" b="1" dirty="0">
              <a:solidFill>
                <a:srgbClr val="C00000"/>
              </a:solidFill>
              <a:effectLst>
                <a:outerShdw blurRad="38100" dist="38100" dir="2700000" algn="tl">
                  <a:srgbClr val="000000">
                    <a:alpha val="43137"/>
                  </a:srgbClr>
                </a:outerShdw>
              </a:effectLst>
            </a:endParaRPr>
          </a:p>
          <a:p>
            <a:pPr marL="0" indent="568325">
              <a:buNone/>
            </a:pPr>
            <a:r>
              <a:rPr lang="vi-VN" b="1" dirty="0" smtClean="0">
                <a:solidFill>
                  <a:schemeClr val="bg1">
                    <a:lumMod val="50000"/>
                  </a:schemeClr>
                </a:solidFill>
              </a:rPr>
              <a:t>5.2.1. Sắp </a:t>
            </a:r>
            <a:r>
              <a:rPr lang="vi-VN" b="1" dirty="0">
                <a:solidFill>
                  <a:schemeClr val="bg1">
                    <a:lumMod val="50000"/>
                  </a:schemeClr>
                </a:solidFill>
              </a:rPr>
              <a:t>xếp chọn</a:t>
            </a:r>
          </a:p>
          <a:p>
            <a:pPr marL="0" indent="568325">
              <a:buNone/>
            </a:pPr>
            <a:r>
              <a:rPr lang="vi-VN" b="1" dirty="0" smtClean="0">
                <a:solidFill>
                  <a:schemeClr val="bg1">
                    <a:lumMod val="50000"/>
                  </a:schemeClr>
                </a:solidFill>
              </a:rPr>
              <a:t>5.2.2. Sắp </a:t>
            </a:r>
            <a:r>
              <a:rPr lang="vi-VN" b="1" dirty="0">
                <a:solidFill>
                  <a:schemeClr val="bg1">
                    <a:lumMod val="50000"/>
                  </a:schemeClr>
                </a:solidFill>
              </a:rPr>
              <a:t>xếp chèn</a:t>
            </a:r>
          </a:p>
          <a:p>
            <a:pPr marL="0" indent="568325">
              <a:buNone/>
            </a:pPr>
            <a:r>
              <a:rPr lang="vi-VN" b="1" dirty="0" smtClean="0">
                <a:solidFill>
                  <a:srgbClr val="C00000"/>
                </a:solidFill>
                <a:effectLst>
                  <a:outerShdw blurRad="38100" dist="38100" dir="2700000" algn="tl">
                    <a:srgbClr val="000000">
                      <a:alpha val="43137"/>
                    </a:srgbClr>
                  </a:outerShdw>
                </a:effectLst>
              </a:rPr>
              <a:t>5.2.3. Sắp </a:t>
            </a:r>
            <a:r>
              <a:rPr lang="vi-VN" b="1" dirty="0">
                <a:solidFill>
                  <a:srgbClr val="C00000"/>
                </a:solidFill>
                <a:effectLst>
                  <a:outerShdw blurRad="38100" dist="38100" dir="2700000" algn="tl">
                    <a:srgbClr val="000000">
                      <a:alpha val="43137"/>
                    </a:srgbClr>
                  </a:outerShdw>
                </a:effectLst>
              </a:rPr>
              <a:t>xếp nổi bọt</a:t>
            </a:r>
          </a:p>
          <a:p>
            <a:pPr marL="0" indent="290513">
              <a:buNone/>
            </a:pPr>
            <a:r>
              <a:rPr lang="vi-VN" b="1" dirty="0" smtClean="0">
                <a:solidFill>
                  <a:schemeClr val="bg1">
                    <a:lumMod val="50000"/>
                  </a:schemeClr>
                </a:solidFill>
              </a:rPr>
              <a:t>5.3. Bài tập thực hành</a:t>
            </a:r>
            <a:endParaRPr lang="vi-VN" b="1" dirty="0">
              <a:solidFill>
                <a:schemeClr val="bg1">
                  <a:lumMod val="50000"/>
                </a:schemeClr>
              </a:solidFill>
            </a:endParaRPr>
          </a:p>
        </p:txBody>
      </p:sp>
      <p:sp>
        <p:nvSpPr>
          <p:cNvPr id="4" name="Date Placeholder 3"/>
          <p:cNvSpPr>
            <a:spLocks noGrp="1"/>
          </p:cNvSpPr>
          <p:nvPr>
            <p:ph type="dt" sz="half" idx="2"/>
          </p:nvPr>
        </p:nvSpPr>
        <p:spPr/>
        <p:txBody>
          <a:bodyPr/>
          <a:lstStyle/>
          <a:p>
            <a:r>
              <a:rPr lang="vi-VN" smtClean="0"/>
              <a:t>24-Mar-11</a:t>
            </a:r>
            <a:endParaRPr lang="en-US"/>
          </a:p>
        </p:txBody>
      </p:sp>
      <p:sp>
        <p:nvSpPr>
          <p:cNvPr id="5" name="Footer Placeholder 4"/>
          <p:cNvSpPr>
            <a:spLocks noGrp="1"/>
          </p:cNvSpPr>
          <p:nvPr>
            <p:ph type="ftr" sz="quarter" idx="3"/>
          </p:nvPr>
        </p:nvSpPr>
        <p:spPr/>
        <p:txBody>
          <a:bodyPr/>
          <a:lstStyle/>
          <a:p>
            <a:r>
              <a:rPr lang="en-US" smtClean="0"/>
              <a:t>©TS. Hà Chí Trung, Khoa CNTT -  HVKTQS</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48</a:t>
            </a:fld>
            <a:endParaRPr lang="en-US" dirty="0"/>
          </a:p>
        </p:txBody>
      </p:sp>
    </p:spTree>
    <p:extLst>
      <p:ext uri="{BB962C8B-B14F-4D97-AF65-F5344CB8AC3E}">
        <p14:creationId xmlns:p14="http://schemas.microsoft.com/office/powerpoint/2010/main" val="22649493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5.2.3. </a:t>
            </a:r>
            <a:r>
              <a:rPr lang="en-US" dirty="0" err="1" smtClean="0"/>
              <a:t>Sắp</a:t>
            </a:r>
            <a:r>
              <a:rPr lang="en-US" dirty="0" smtClean="0"/>
              <a:t> </a:t>
            </a:r>
            <a:r>
              <a:rPr lang="en-US" dirty="0" err="1" smtClean="0"/>
              <a:t>xếp</a:t>
            </a:r>
            <a:r>
              <a:rPr lang="en-US" dirty="0" smtClean="0"/>
              <a:t> </a:t>
            </a:r>
            <a:r>
              <a:rPr lang="en-US" dirty="0" err="1" smtClean="0"/>
              <a:t>nổi</a:t>
            </a:r>
            <a:r>
              <a:rPr lang="en-US" dirty="0" smtClean="0"/>
              <a:t> </a:t>
            </a:r>
            <a:r>
              <a:rPr lang="en-US" dirty="0" err="1" smtClean="0"/>
              <a:t>bọt</a:t>
            </a:r>
            <a:endParaRPr lang="vi-VN" dirty="0"/>
          </a:p>
        </p:txBody>
      </p:sp>
      <p:sp>
        <p:nvSpPr>
          <p:cNvPr id="3" name="Content Placeholder 2"/>
          <p:cNvSpPr>
            <a:spLocks noGrp="1"/>
          </p:cNvSpPr>
          <p:nvPr>
            <p:ph sz="quarter" idx="1"/>
          </p:nvPr>
        </p:nvSpPr>
        <p:spPr/>
        <p:txBody>
          <a:bodyPr/>
          <a:lstStyle/>
          <a:p>
            <a:r>
              <a:rPr lang="vi-VN" b="1" dirty="0">
                <a:solidFill>
                  <a:srgbClr val="C00000"/>
                </a:solidFill>
                <a:effectLst>
                  <a:outerShdw blurRad="38100" dist="38100" dir="2700000" algn="tl">
                    <a:srgbClr val="000000">
                      <a:alpha val="43137"/>
                    </a:srgbClr>
                  </a:outerShdw>
                </a:effectLst>
              </a:rPr>
              <a:t>Sắp xếp nổi bọt </a:t>
            </a:r>
            <a:r>
              <a:rPr lang="vi-VN" dirty="0"/>
              <a:t>là kỹ thuật sắp xếp đơn giản, trong kỹ thuật này tổ chức các phần tử của mảng thành các cặp liền </a:t>
            </a:r>
            <a:r>
              <a:rPr lang="vi-VN" dirty="0" smtClean="0"/>
              <a:t>kề:</a:t>
            </a:r>
            <a:endParaRPr lang="vi-VN" dirty="0"/>
          </a:p>
          <a:p>
            <a:pPr lvl="1"/>
            <a:r>
              <a:rPr lang="vi-VN" dirty="0"/>
              <a:t>Với các cặp liền kề, thứ i và thứ i+1, đổi chỗ các phần tử này nếu chúng không đúng trật tự sắp xếp. Sau mỗi lần thực hiện việc đổi chỗ, ta thu được 1 phần tử đã ở đúng vị </a:t>
            </a:r>
            <a:r>
              <a:rPr lang="vi-VN" dirty="0" smtClean="0"/>
              <a:t>trí;</a:t>
            </a:r>
            <a:endParaRPr lang="vi-VN" dirty="0"/>
          </a:p>
          <a:p>
            <a:pPr lvl="1"/>
            <a:r>
              <a:rPr lang="vi-VN" dirty="0"/>
              <a:t>Thực hiện lặp lại quá trình trên cho n-1 phần tử còn </a:t>
            </a:r>
            <a:r>
              <a:rPr lang="vi-VN" dirty="0" smtClean="0"/>
              <a:t>lại;</a:t>
            </a:r>
            <a:endParaRPr lang="vi-VN" dirty="0"/>
          </a:p>
          <a:p>
            <a:pPr lvl="1"/>
            <a:r>
              <a:rPr lang="vi-VN" dirty="0"/>
              <a:t>Thuật toán dừng khi không còn cặp nào sai vị trí.</a:t>
            </a:r>
          </a:p>
          <a:p>
            <a:endParaRPr lang="vi-VN" dirty="0"/>
          </a:p>
        </p:txBody>
      </p:sp>
      <p:sp>
        <p:nvSpPr>
          <p:cNvPr id="4" name="Date Placeholder 3"/>
          <p:cNvSpPr>
            <a:spLocks noGrp="1"/>
          </p:cNvSpPr>
          <p:nvPr>
            <p:ph type="dt" sz="half" idx="2"/>
          </p:nvPr>
        </p:nvSpPr>
        <p:spPr/>
        <p:txBody>
          <a:bodyPr/>
          <a:lstStyle/>
          <a:p>
            <a:r>
              <a:rPr lang="vi-VN" smtClean="0"/>
              <a:t>24-Mar-11</a:t>
            </a:r>
            <a:endParaRPr lang="en-US"/>
          </a:p>
        </p:txBody>
      </p:sp>
      <p:sp>
        <p:nvSpPr>
          <p:cNvPr id="5" name="Footer Placeholder 4"/>
          <p:cNvSpPr>
            <a:spLocks noGrp="1"/>
          </p:cNvSpPr>
          <p:nvPr>
            <p:ph type="ftr" sz="quarter" idx="3"/>
          </p:nvPr>
        </p:nvSpPr>
        <p:spPr/>
        <p:txBody>
          <a:bodyPr/>
          <a:lstStyle/>
          <a:p>
            <a:r>
              <a:rPr lang="en-US" smtClean="0"/>
              <a:t>©TS. Hà Chí Trung, Khoa CNTT -  HVKTQS</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49</a:t>
            </a:fld>
            <a:endParaRPr lang="en-US" dirty="0"/>
          </a:p>
        </p:txBody>
      </p:sp>
    </p:spTree>
    <p:extLst>
      <p:ext uri="{BB962C8B-B14F-4D97-AF65-F5344CB8AC3E}">
        <p14:creationId xmlns:p14="http://schemas.microsoft.com/office/powerpoint/2010/main" val="4178591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5.1.1. Sắp xếp và vai trò của sắp xếp</a:t>
            </a:r>
          </a:p>
        </p:txBody>
      </p:sp>
      <p:sp>
        <p:nvSpPr>
          <p:cNvPr id="3" name="Content Placeholder 2"/>
          <p:cNvSpPr>
            <a:spLocks noGrp="1"/>
          </p:cNvSpPr>
          <p:nvPr>
            <p:ph sz="quarter" idx="1"/>
          </p:nvPr>
        </p:nvSpPr>
        <p:spPr/>
        <p:txBody>
          <a:bodyPr/>
          <a:lstStyle/>
          <a:p>
            <a:r>
              <a:rPr lang="vi-VN" b="1" dirty="0">
                <a:solidFill>
                  <a:srgbClr val="C00000"/>
                </a:solidFill>
                <a:effectLst>
                  <a:outerShdw blurRad="38100" dist="38100" dir="2700000" algn="tl">
                    <a:srgbClr val="000000">
                      <a:alpha val="43137"/>
                    </a:srgbClr>
                  </a:outerShdw>
                </a:effectLst>
              </a:rPr>
              <a:t>Quy </a:t>
            </a:r>
            <a:r>
              <a:rPr lang="vi-VN" b="1" dirty="0" smtClean="0">
                <a:solidFill>
                  <a:srgbClr val="C00000"/>
                </a:solidFill>
                <a:effectLst>
                  <a:outerShdw blurRad="38100" dist="38100" dir="2700000" algn="tl">
                    <a:srgbClr val="000000">
                      <a:alpha val="43137"/>
                    </a:srgbClr>
                  </a:outerShdw>
                </a:effectLst>
              </a:rPr>
              <a:t>ước:</a:t>
            </a:r>
            <a:endParaRPr lang="vi-VN" b="1" dirty="0">
              <a:solidFill>
                <a:srgbClr val="C00000"/>
              </a:solidFill>
              <a:effectLst>
                <a:outerShdw blurRad="38100" dist="38100" dir="2700000" algn="tl">
                  <a:srgbClr val="000000">
                    <a:alpha val="43137"/>
                  </a:srgbClr>
                </a:outerShdw>
              </a:effectLst>
            </a:endParaRPr>
          </a:p>
          <a:p>
            <a:pPr lvl="1"/>
            <a:r>
              <a:rPr lang="vi-VN" dirty="0" smtClean="0"/>
              <a:t>Trong chương trình, ta chỉ nghiên cứu phương pháp </a:t>
            </a:r>
            <a:r>
              <a:rPr lang="vi-VN" b="1" dirty="0" smtClean="0">
                <a:solidFill>
                  <a:srgbClr val="C00000"/>
                </a:solidFill>
                <a:effectLst>
                  <a:outerShdw blurRad="38100" dist="38100" dir="2700000" algn="tl">
                    <a:srgbClr val="000000">
                      <a:alpha val="43137"/>
                    </a:srgbClr>
                  </a:outerShdw>
                </a:effectLst>
              </a:rPr>
              <a:t>sắp </a:t>
            </a:r>
            <a:r>
              <a:rPr lang="vi-VN" b="1" dirty="0">
                <a:solidFill>
                  <a:srgbClr val="C00000"/>
                </a:solidFill>
                <a:effectLst>
                  <a:outerShdw blurRad="38100" dist="38100" dir="2700000" algn="tl">
                    <a:srgbClr val="000000">
                      <a:alpha val="43137"/>
                    </a:srgbClr>
                  </a:outerShdw>
                </a:effectLst>
              </a:rPr>
              <a:t>xếp trong</a:t>
            </a:r>
            <a:r>
              <a:rPr lang="vi-VN" dirty="0"/>
              <a:t>.</a:t>
            </a:r>
          </a:p>
          <a:p>
            <a:pPr lvl="1"/>
            <a:r>
              <a:rPr lang="vi-VN" dirty="0"/>
              <a:t>Các giải thuật </a:t>
            </a:r>
            <a:r>
              <a:rPr lang="vi-VN" dirty="0" smtClean="0"/>
              <a:t>này có </a:t>
            </a:r>
            <a:r>
              <a:rPr lang="vi-VN" dirty="0"/>
              <a:t>thể thay thế cho nhau </a:t>
            </a:r>
            <a:r>
              <a:rPr lang="vi-VN" dirty="0" smtClean="0"/>
              <a:t>được (tùy trường hợp vận dụng của bài toán).</a:t>
            </a:r>
            <a:endParaRPr lang="vi-VN" dirty="0"/>
          </a:p>
          <a:p>
            <a:pPr lvl="1"/>
            <a:r>
              <a:rPr lang="vi-VN" dirty="0" smtClean="0"/>
              <a:t>Thành </a:t>
            </a:r>
            <a:r>
              <a:rPr lang="vi-VN" dirty="0"/>
              <a:t>phần để xem xét trong sắp xếp có thể so sánh được.</a:t>
            </a:r>
          </a:p>
          <a:p>
            <a:pPr lvl="1"/>
            <a:r>
              <a:rPr lang="vi-VN" dirty="0"/>
              <a:t>Mỗi mảng có một số phần </a:t>
            </a:r>
            <a:r>
              <a:rPr lang="vi-VN" dirty="0" smtClean="0"/>
              <a:t>tử hữu hạn, N </a:t>
            </a:r>
            <a:r>
              <a:rPr lang="vi-VN" dirty="0"/>
              <a:t>là số phần tử cần sắp xếp.</a:t>
            </a:r>
          </a:p>
          <a:p>
            <a:endParaRPr lang="vi-VN" dirty="0"/>
          </a:p>
        </p:txBody>
      </p:sp>
      <p:sp>
        <p:nvSpPr>
          <p:cNvPr id="4" name="Date Placeholder 3"/>
          <p:cNvSpPr>
            <a:spLocks noGrp="1"/>
          </p:cNvSpPr>
          <p:nvPr>
            <p:ph type="dt" sz="half" idx="2"/>
          </p:nvPr>
        </p:nvSpPr>
        <p:spPr/>
        <p:txBody>
          <a:bodyPr/>
          <a:lstStyle/>
          <a:p>
            <a:r>
              <a:rPr lang="vi-VN" smtClean="0"/>
              <a:t>24-Mar-11</a:t>
            </a:r>
            <a:endParaRPr lang="en-US"/>
          </a:p>
        </p:txBody>
      </p:sp>
      <p:sp>
        <p:nvSpPr>
          <p:cNvPr id="5" name="Footer Placeholder 4"/>
          <p:cNvSpPr>
            <a:spLocks noGrp="1"/>
          </p:cNvSpPr>
          <p:nvPr>
            <p:ph type="ftr" sz="quarter" idx="3"/>
          </p:nvPr>
        </p:nvSpPr>
        <p:spPr/>
        <p:txBody>
          <a:bodyPr/>
          <a:lstStyle/>
          <a:p>
            <a:r>
              <a:rPr lang="en-US" smtClean="0"/>
              <a:t>©TS. Hà Chí Trung, Khoa CNTT -  HVKTQS</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3054654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Table 34"/>
          <p:cNvGraphicFramePr>
            <a:graphicFrameLocks noGrp="1"/>
          </p:cNvGraphicFramePr>
          <p:nvPr>
            <p:extLst>
              <p:ext uri="{D42A27DB-BD31-4B8C-83A1-F6EECF244321}">
                <p14:modId xmlns:p14="http://schemas.microsoft.com/office/powerpoint/2010/main" val="332444782"/>
              </p:ext>
            </p:extLst>
          </p:nvPr>
        </p:nvGraphicFramePr>
        <p:xfrm>
          <a:off x="3886200" y="1168400"/>
          <a:ext cx="1268413" cy="4775200"/>
        </p:xfrm>
        <a:graphic>
          <a:graphicData uri="http://schemas.openxmlformats.org/drawingml/2006/table">
            <a:tbl>
              <a:tblPr/>
              <a:tblGrid>
                <a:gridCol w="762000"/>
                <a:gridCol w="506413"/>
              </a:tblGrid>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FFFF"/>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3</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4</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6</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7</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8</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
        <p:nvSpPr>
          <p:cNvPr id="8" name="Oval 7"/>
          <p:cNvSpPr/>
          <p:nvPr/>
        </p:nvSpPr>
        <p:spPr>
          <a:xfrm>
            <a:off x="3962400" y="2438400"/>
            <a:ext cx="609600" cy="457200"/>
          </a:xfrm>
          <a:prstGeom prst="ellipse">
            <a:avLst/>
          </a:prstGeom>
          <a:solidFill>
            <a:schemeClr val="accent6">
              <a:lumMod val="75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7</a:t>
            </a:r>
          </a:p>
        </p:txBody>
      </p:sp>
      <p:sp>
        <p:nvSpPr>
          <p:cNvPr id="9" name="Oval 8"/>
          <p:cNvSpPr/>
          <p:nvPr/>
        </p:nvSpPr>
        <p:spPr>
          <a:xfrm>
            <a:off x="3962400" y="3048000"/>
            <a:ext cx="609600" cy="457200"/>
          </a:xfrm>
          <a:prstGeom prst="ellipse">
            <a:avLst/>
          </a:prstGeom>
          <a:solidFill>
            <a:schemeClr val="accent6">
              <a:lumMod val="75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3</a:t>
            </a:r>
          </a:p>
        </p:txBody>
      </p:sp>
      <p:sp>
        <p:nvSpPr>
          <p:cNvPr id="10" name="Oval 9"/>
          <p:cNvSpPr/>
          <p:nvPr/>
        </p:nvSpPr>
        <p:spPr>
          <a:xfrm>
            <a:off x="3962400" y="3657600"/>
            <a:ext cx="609600" cy="457200"/>
          </a:xfrm>
          <a:prstGeom prst="ellipse">
            <a:avLst/>
          </a:prstGeom>
          <a:solidFill>
            <a:schemeClr val="accent6">
              <a:lumMod val="75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9</a:t>
            </a:r>
          </a:p>
        </p:txBody>
      </p:sp>
      <p:sp>
        <p:nvSpPr>
          <p:cNvPr id="11" name="Oval 10"/>
          <p:cNvSpPr/>
          <p:nvPr/>
        </p:nvSpPr>
        <p:spPr>
          <a:xfrm>
            <a:off x="3962400" y="4191000"/>
            <a:ext cx="609600" cy="457200"/>
          </a:xfrm>
          <a:prstGeom prst="ellipse">
            <a:avLst/>
          </a:prstGeom>
          <a:solidFill>
            <a:schemeClr val="accent6">
              <a:lumMod val="75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2</a:t>
            </a:r>
          </a:p>
        </p:txBody>
      </p:sp>
      <p:sp>
        <p:nvSpPr>
          <p:cNvPr id="12" name="Oval 11"/>
          <p:cNvSpPr/>
          <p:nvPr/>
        </p:nvSpPr>
        <p:spPr>
          <a:xfrm>
            <a:off x="3962400" y="4800600"/>
            <a:ext cx="609600" cy="457200"/>
          </a:xfrm>
          <a:prstGeom prst="ellipse">
            <a:avLst/>
          </a:prstGeom>
          <a:solidFill>
            <a:schemeClr val="accent6">
              <a:lumMod val="75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15</a:t>
            </a:r>
          </a:p>
        </p:txBody>
      </p:sp>
      <p:sp>
        <p:nvSpPr>
          <p:cNvPr id="13" name="Oval 12"/>
          <p:cNvSpPr/>
          <p:nvPr/>
        </p:nvSpPr>
        <p:spPr>
          <a:xfrm>
            <a:off x="3962400" y="5410200"/>
            <a:ext cx="609600" cy="457200"/>
          </a:xfrm>
          <a:prstGeom prst="ellipse">
            <a:avLst/>
          </a:prstGeom>
          <a:solidFill>
            <a:schemeClr val="accent6">
              <a:lumMod val="75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1</a:t>
            </a:r>
          </a:p>
        </p:txBody>
      </p:sp>
      <p:sp>
        <p:nvSpPr>
          <p:cNvPr id="6" name="Oval 5"/>
          <p:cNvSpPr/>
          <p:nvPr/>
        </p:nvSpPr>
        <p:spPr>
          <a:xfrm>
            <a:off x="3962400" y="1219200"/>
            <a:ext cx="609600" cy="457200"/>
          </a:xfrm>
          <a:prstGeom prst="ellipse">
            <a:avLst/>
          </a:prstGeom>
          <a:solidFill>
            <a:schemeClr val="accent6">
              <a:lumMod val="75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10</a:t>
            </a:r>
          </a:p>
        </p:txBody>
      </p:sp>
      <p:sp>
        <p:nvSpPr>
          <p:cNvPr id="7" name="Oval 6"/>
          <p:cNvSpPr/>
          <p:nvPr/>
        </p:nvSpPr>
        <p:spPr>
          <a:xfrm>
            <a:off x="3962400" y="1828800"/>
            <a:ext cx="609600" cy="457200"/>
          </a:xfrm>
          <a:prstGeom prst="ellipse">
            <a:avLst/>
          </a:prstGeom>
          <a:solidFill>
            <a:schemeClr val="accent6">
              <a:lumMod val="75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5</a:t>
            </a:r>
          </a:p>
        </p:txBody>
      </p:sp>
      <p:grpSp>
        <p:nvGrpSpPr>
          <p:cNvPr id="716840" name="Group 45"/>
          <p:cNvGrpSpPr>
            <a:grpSpLocks/>
          </p:cNvGrpSpPr>
          <p:nvPr/>
        </p:nvGrpSpPr>
        <p:grpSpPr bwMode="auto">
          <a:xfrm>
            <a:off x="2057400" y="1371600"/>
            <a:ext cx="4343400" cy="382588"/>
            <a:chOff x="1143000" y="1371600"/>
            <a:chExt cx="4343400" cy="382588"/>
          </a:xfrm>
        </p:grpSpPr>
        <p:cxnSp>
          <p:nvCxnSpPr>
            <p:cNvPr id="41" name="Straight Connector 40"/>
            <p:cNvCxnSpPr/>
            <p:nvPr/>
          </p:nvCxnSpPr>
          <p:spPr>
            <a:xfrm>
              <a:off x="1143000" y="1752600"/>
              <a:ext cx="4343400" cy="1588"/>
            </a:xfrm>
            <a:prstGeom prst="line">
              <a:avLst/>
            </a:prstGeom>
            <a:ln w="254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1143000" y="1371600"/>
              <a:ext cx="8382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i</a:t>
              </a:r>
            </a:p>
          </p:txBody>
        </p:sp>
      </p:grpSp>
      <p:grpSp>
        <p:nvGrpSpPr>
          <p:cNvPr id="3" name="Group 46"/>
          <p:cNvGrpSpPr>
            <a:grpSpLocks/>
          </p:cNvGrpSpPr>
          <p:nvPr/>
        </p:nvGrpSpPr>
        <p:grpSpPr bwMode="auto">
          <a:xfrm>
            <a:off x="2057400" y="5561013"/>
            <a:ext cx="4343400" cy="382587"/>
            <a:chOff x="1143000" y="1371600"/>
            <a:chExt cx="4343400" cy="382588"/>
          </a:xfrm>
        </p:grpSpPr>
        <p:cxnSp>
          <p:nvCxnSpPr>
            <p:cNvPr id="48" name="Straight Connector 47"/>
            <p:cNvCxnSpPr/>
            <p:nvPr/>
          </p:nvCxnSpPr>
          <p:spPr>
            <a:xfrm>
              <a:off x="1143000" y="1752601"/>
              <a:ext cx="4343400" cy="1587"/>
            </a:xfrm>
            <a:prstGeom prst="line">
              <a:avLst/>
            </a:prstGeom>
            <a:ln w="254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1143000" y="1371600"/>
              <a:ext cx="838200" cy="304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j</a:t>
              </a:r>
            </a:p>
          </p:txBody>
        </p:sp>
      </p:grpSp>
      <p:sp>
        <p:nvSpPr>
          <p:cNvPr id="5" name="Title 4"/>
          <p:cNvSpPr>
            <a:spLocks noGrp="1"/>
          </p:cNvSpPr>
          <p:nvPr>
            <p:ph type="title"/>
          </p:nvPr>
        </p:nvSpPr>
        <p:spPr/>
        <p:txBody>
          <a:bodyPr/>
          <a:lstStyle/>
          <a:p>
            <a:r>
              <a:rPr lang="en-US" dirty="0"/>
              <a:t>5.2.3. </a:t>
            </a:r>
            <a:r>
              <a:rPr lang="en-US" dirty="0" err="1"/>
              <a:t>Sắp</a:t>
            </a:r>
            <a:r>
              <a:rPr lang="en-US" dirty="0"/>
              <a:t> </a:t>
            </a:r>
            <a:r>
              <a:rPr lang="en-US" dirty="0" err="1"/>
              <a:t>xếp</a:t>
            </a:r>
            <a:r>
              <a:rPr lang="en-US" dirty="0"/>
              <a:t> </a:t>
            </a:r>
            <a:r>
              <a:rPr lang="en-US" dirty="0" err="1"/>
              <a:t>nổi</a:t>
            </a:r>
            <a:r>
              <a:rPr lang="en-US" dirty="0"/>
              <a:t> </a:t>
            </a:r>
            <a:r>
              <a:rPr lang="en-US" dirty="0" err="1"/>
              <a:t>bọt</a:t>
            </a:r>
            <a:endParaRPr lang="vi-VN" dirty="0"/>
          </a:p>
        </p:txBody>
      </p:sp>
      <p:sp>
        <p:nvSpPr>
          <p:cNvPr id="2" name="Date Placeholder 1"/>
          <p:cNvSpPr>
            <a:spLocks noGrp="1"/>
          </p:cNvSpPr>
          <p:nvPr>
            <p:ph type="dt" sz="half" idx="10"/>
          </p:nvPr>
        </p:nvSpPr>
        <p:spPr/>
        <p:txBody>
          <a:bodyPr/>
          <a:lstStyle/>
          <a:p>
            <a:r>
              <a:rPr lang="vi-VN" smtClean="0"/>
              <a:t>24-Mar-11</a:t>
            </a:r>
            <a:endParaRPr lang="en-US"/>
          </a:p>
        </p:txBody>
      </p:sp>
      <p:sp>
        <p:nvSpPr>
          <p:cNvPr id="4" name="Footer Placeholder 3"/>
          <p:cNvSpPr>
            <a:spLocks noGrp="1"/>
          </p:cNvSpPr>
          <p:nvPr>
            <p:ph type="ftr" sz="quarter" idx="11"/>
          </p:nvPr>
        </p:nvSpPr>
        <p:spPr/>
        <p:txBody>
          <a:bodyPr/>
          <a:lstStyle/>
          <a:p>
            <a:r>
              <a:rPr lang="en-US" smtClean="0"/>
              <a:t>©TS. Hà Chí Trung, Khoa CNTT -  HVKTQS</a:t>
            </a:r>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50</a:t>
            </a:fld>
            <a:endParaRPr lang="en-US" dirty="0"/>
          </a:p>
        </p:txBody>
      </p:sp>
    </p:spTree>
    <p:extLst>
      <p:ext uri="{BB962C8B-B14F-4D97-AF65-F5344CB8AC3E}">
        <p14:creationId xmlns:p14="http://schemas.microsoft.com/office/powerpoint/2010/main" val="3218770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path" presetSubtype="0" accel="50000" decel="50000" fill="hold" grpId="0" nodeType="clickEffect">
                                  <p:stCondLst>
                                    <p:cond delay="0"/>
                                  </p:stCondLst>
                                  <p:childTnLst>
                                    <p:animMotion origin="layout" path="M 3.33333E-6 -2.22222E-6 L 0.15399 -0.00162 L 0.15399 -0.08657 L -0.00122 -0.08657 " pathEditMode="relative" rAng="0" ptsTypes="FFFF">
                                      <p:cBhvr>
                                        <p:cTn id="6" dur="1000" fill="hold"/>
                                        <p:tgtEl>
                                          <p:spTgt spid="13"/>
                                        </p:tgtEl>
                                        <p:attrNameLst>
                                          <p:attrName>ppt_x</p:attrName>
                                          <p:attrName>ppt_y</p:attrName>
                                        </p:attrNameLst>
                                      </p:cBhvr>
                                      <p:rCtr x="7639" y="-4329"/>
                                    </p:animMotion>
                                  </p:childTnLst>
                                </p:cTn>
                              </p:par>
                              <p:par>
                                <p:cTn id="7" presetID="7" presetClass="path" presetSubtype="0" accel="50000" decel="50000" fill="hold" grpId="0" nodeType="withEffect">
                                  <p:stCondLst>
                                    <p:cond delay="0"/>
                                  </p:stCondLst>
                                  <p:childTnLst>
                                    <p:animMotion origin="layout" path="M 3.33333E-6 -3.33333E-6 L -0.15122 0.00232 L -0.15122 0.08727 L 0.00052 0.08727 " pathEditMode="relative" rAng="0" ptsTypes="FFFF">
                                      <p:cBhvr>
                                        <p:cTn id="8" dur="1000" fill="hold"/>
                                        <p:tgtEl>
                                          <p:spTgt spid="12"/>
                                        </p:tgtEl>
                                        <p:attrNameLst>
                                          <p:attrName>ppt_x</p:attrName>
                                          <p:attrName>ppt_y</p:attrName>
                                        </p:attrNameLst>
                                      </p:cBhvr>
                                      <p:rCtr x="-7535" y="4352"/>
                                    </p:animMotion>
                                  </p:childTnLst>
                                </p:cTn>
                              </p:par>
                            </p:childTnLst>
                          </p:cTn>
                        </p:par>
                        <p:par>
                          <p:cTn id="9" fill="hold" nodeType="afterGroup">
                            <p:stCondLst>
                              <p:cond delay="1000"/>
                            </p:stCondLst>
                            <p:childTnLst>
                              <p:par>
                                <p:cTn id="10" presetID="64" presetClass="path" presetSubtype="0" accel="50000" decel="50000" fill="hold" nodeType="afterEffect">
                                  <p:stCondLst>
                                    <p:cond delay="0"/>
                                  </p:stCondLst>
                                  <p:childTnLst>
                                    <p:animMotion origin="layout" path="M 0.00469 -0.00533 L 0.0059 -0.0838 " pathEditMode="relative" rAng="0" ptsTypes="AA">
                                      <p:cBhvr>
                                        <p:cTn id="11" dur="2000" fill="hold"/>
                                        <p:tgtEl>
                                          <p:spTgt spid="3"/>
                                        </p:tgtEl>
                                        <p:attrNameLst>
                                          <p:attrName>ppt_x</p:attrName>
                                          <p:attrName>ppt_y</p:attrName>
                                        </p:attrNameLst>
                                      </p:cBhvr>
                                      <p:rCtr x="52" y="-3935"/>
                                    </p:animMotion>
                                  </p:childTnLst>
                                </p:cTn>
                              </p:par>
                            </p:childTnLst>
                          </p:cTn>
                        </p:par>
                        <p:par>
                          <p:cTn id="12" fill="hold" nodeType="afterGroup">
                            <p:stCondLst>
                              <p:cond delay="3000"/>
                            </p:stCondLst>
                            <p:childTnLst>
                              <p:par>
                                <p:cTn id="13" presetID="7" presetClass="path" presetSubtype="0" accel="50000" decel="50000" fill="hold" grpId="1" nodeType="afterEffect">
                                  <p:stCondLst>
                                    <p:cond delay="0"/>
                                  </p:stCondLst>
                                  <p:childTnLst>
                                    <p:animMotion origin="layout" path="M 0.00052 -0.08657 L 0.15225 -0.08657 L 0.15052 -0.17847 L -0.00122 -0.17616 " pathEditMode="relative" rAng="0" ptsTypes="FFFF">
                                      <p:cBhvr>
                                        <p:cTn id="14" dur="1000" fill="hold"/>
                                        <p:tgtEl>
                                          <p:spTgt spid="13"/>
                                        </p:tgtEl>
                                        <p:attrNameLst>
                                          <p:attrName>ppt_x</p:attrName>
                                          <p:attrName>ppt_y</p:attrName>
                                        </p:attrNameLst>
                                      </p:cBhvr>
                                      <p:rCtr x="7500" y="-4606"/>
                                    </p:animMotion>
                                  </p:childTnLst>
                                </p:cTn>
                              </p:par>
                              <p:par>
                                <p:cTn id="15" presetID="7" presetClass="path" presetSubtype="0" accel="50000" decel="50000" fill="hold" grpId="0" nodeType="withEffect">
                                  <p:stCondLst>
                                    <p:cond delay="0"/>
                                  </p:stCondLst>
                                  <p:childTnLst>
                                    <p:animMotion origin="layout" path="M 3.33333E-6 -4.44444E-6 L -0.15122 -0.00069 L -0.15122 0.09352 L 0.00052 0.09121 " pathEditMode="relative" rAng="0" ptsTypes="FFFF">
                                      <p:cBhvr>
                                        <p:cTn id="16" dur="1000" fill="hold"/>
                                        <p:tgtEl>
                                          <p:spTgt spid="11"/>
                                        </p:tgtEl>
                                        <p:attrNameLst>
                                          <p:attrName>ppt_x</p:attrName>
                                          <p:attrName>ppt_y</p:attrName>
                                        </p:attrNameLst>
                                      </p:cBhvr>
                                      <p:rCtr x="-7535" y="4630"/>
                                    </p:animMotion>
                                  </p:childTnLst>
                                </p:cTn>
                              </p:par>
                            </p:childTnLst>
                          </p:cTn>
                        </p:par>
                        <p:par>
                          <p:cTn id="17" fill="hold" nodeType="afterGroup">
                            <p:stCondLst>
                              <p:cond delay="4000"/>
                            </p:stCondLst>
                            <p:childTnLst>
                              <p:par>
                                <p:cTn id="18" presetID="64" presetClass="path" presetSubtype="0" accel="50000" decel="50000" fill="hold" nodeType="afterEffect">
                                  <p:stCondLst>
                                    <p:cond delay="0"/>
                                  </p:stCondLst>
                                  <p:childTnLst>
                                    <p:animMotion origin="layout" path="M 0.00417 -0.08635 L 0 -0.17199 " pathEditMode="relative" rAng="0" ptsTypes="AA">
                                      <p:cBhvr>
                                        <p:cTn id="19" dur="2000" fill="hold"/>
                                        <p:tgtEl>
                                          <p:spTgt spid="3"/>
                                        </p:tgtEl>
                                        <p:attrNameLst>
                                          <p:attrName>ppt_x</p:attrName>
                                          <p:attrName>ppt_y</p:attrName>
                                        </p:attrNameLst>
                                      </p:cBhvr>
                                      <p:rCtr x="-208" y="-4282"/>
                                    </p:animMotion>
                                  </p:childTnLst>
                                </p:cTn>
                              </p:par>
                            </p:childTnLst>
                          </p:cTn>
                        </p:par>
                        <p:par>
                          <p:cTn id="20" fill="hold" nodeType="afterGroup">
                            <p:stCondLst>
                              <p:cond delay="6000"/>
                            </p:stCondLst>
                            <p:childTnLst>
                              <p:par>
                                <p:cTn id="21" presetID="7" presetClass="path" presetSubtype="0" accel="50000" decel="50000" fill="hold" grpId="2" nodeType="afterEffect">
                                  <p:stCondLst>
                                    <p:cond delay="0"/>
                                  </p:stCondLst>
                                  <p:childTnLst>
                                    <p:animMotion origin="layout" path="M -0.00122 -0.17616 L 0.15052 -0.17384 L 0.15225 -0.2544 L -0.00122 -0.25671 " pathEditMode="relative" rAng="0" ptsTypes="FFFF">
                                      <p:cBhvr>
                                        <p:cTn id="22" dur="1000" fill="hold"/>
                                        <p:tgtEl>
                                          <p:spTgt spid="13"/>
                                        </p:tgtEl>
                                        <p:attrNameLst>
                                          <p:attrName>ppt_x</p:attrName>
                                          <p:attrName>ppt_y</p:attrName>
                                        </p:attrNameLst>
                                      </p:cBhvr>
                                      <p:rCtr x="7674" y="-3912"/>
                                    </p:animMotion>
                                  </p:childTnLst>
                                </p:cTn>
                              </p:par>
                              <p:par>
                                <p:cTn id="23" presetID="7" presetClass="path" presetSubtype="0" accel="50000" decel="50000" fill="hold" grpId="0" nodeType="withEffect">
                                  <p:stCondLst>
                                    <p:cond delay="0"/>
                                  </p:stCondLst>
                                  <p:childTnLst>
                                    <p:animMotion origin="layout" path="M 3.33333E-6 3.33333E-6 L -0.15452 -0.00116 L -0.15295 0.07708 L -0.00122 0.07708 " pathEditMode="relative" rAng="0" ptsTypes="FFFF">
                                      <p:cBhvr>
                                        <p:cTn id="24" dur="1000" fill="hold"/>
                                        <p:tgtEl>
                                          <p:spTgt spid="10"/>
                                        </p:tgtEl>
                                        <p:attrNameLst>
                                          <p:attrName>ppt_x</p:attrName>
                                          <p:attrName>ppt_y</p:attrName>
                                        </p:attrNameLst>
                                      </p:cBhvr>
                                      <p:rCtr x="-7726" y="3796"/>
                                    </p:animMotion>
                                  </p:childTnLst>
                                </p:cTn>
                              </p:par>
                            </p:childTnLst>
                          </p:cTn>
                        </p:par>
                        <p:par>
                          <p:cTn id="25" fill="hold" nodeType="afterGroup">
                            <p:stCondLst>
                              <p:cond delay="7000"/>
                            </p:stCondLst>
                            <p:childTnLst>
                              <p:par>
                                <p:cTn id="26" presetID="64" presetClass="path" presetSubtype="0" accel="50000" decel="50000" fill="hold" nodeType="afterEffect">
                                  <p:stCondLst>
                                    <p:cond delay="0"/>
                                  </p:stCondLst>
                                  <p:childTnLst>
                                    <p:animMotion origin="layout" path="M 0.00295 -0.17199 L -0.00104 -0.25486 " pathEditMode="relative" rAng="0" ptsTypes="AA">
                                      <p:cBhvr>
                                        <p:cTn id="27" dur="2000" fill="hold"/>
                                        <p:tgtEl>
                                          <p:spTgt spid="3"/>
                                        </p:tgtEl>
                                        <p:attrNameLst>
                                          <p:attrName>ppt_x</p:attrName>
                                          <p:attrName>ppt_y</p:attrName>
                                        </p:attrNameLst>
                                      </p:cBhvr>
                                      <p:rCtr x="-208" y="-4144"/>
                                    </p:animMotion>
                                  </p:childTnLst>
                                </p:cTn>
                              </p:par>
                            </p:childTnLst>
                          </p:cTn>
                        </p:par>
                        <p:par>
                          <p:cTn id="28" fill="hold" nodeType="afterGroup">
                            <p:stCondLst>
                              <p:cond delay="9000"/>
                            </p:stCondLst>
                            <p:childTnLst>
                              <p:par>
                                <p:cTn id="29" presetID="7" presetClass="path" presetSubtype="0" accel="50000" decel="50000" fill="hold" grpId="3" nodeType="afterEffect">
                                  <p:stCondLst>
                                    <p:cond delay="0"/>
                                  </p:stCondLst>
                                  <p:childTnLst>
                                    <p:animMotion origin="layout" path="M -0.00122 -0.25671 L 0.15399 -0.25903 L 0.15225 -0.34629 L -0.00122 -0.34398 " pathEditMode="relative" rAng="0" ptsTypes="FFFF">
                                      <p:cBhvr>
                                        <p:cTn id="30" dur="1000" fill="hold"/>
                                        <p:tgtEl>
                                          <p:spTgt spid="13"/>
                                        </p:tgtEl>
                                        <p:attrNameLst>
                                          <p:attrName>ppt_x</p:attrName>
                                          <p:attrName>ppt_y</p:attrName>
                                        </p:attrNameLst>
                                      </p:cBhvr>
                                      <p:rCtr x="7760" y="-4491"/>
                                    </p:animMotion>
                                  </p:childTnLst>
                                </p:cTn>
                              </p:par>
                              <p:par>
                                <p:cTn id="31" presetID="7" presetClass="path" presetSubtype="0" accel="50000" decel="50000" fill="hold" grpId="0" nodeType="withEffect">
                                  <p:stCondLst>
                                    <p:cond delay="0"/>
                                  </p:stCondLst>
                                  <p:childTnLst>
                                    <p:animMotion origin="layout" path="M 3.33333E-6 2.22222E-6 L -0.15452 -0.00185 L -0.15452 0.0831 L -0.00122 0.09004 " pathEditMode="relative" rAng="0" ptsTypes="FFFF">
                                      <p:cBhvr>
                                        <p:cTn id="32" dur="1000" fill="hold"/>
                                        <p:tgtEl>
                                          <p:spTgt spid="9"/>
                                        </p:tgtEl>
                                        <p:attrNameLst>
                                          <p:attrName>ppt_x</p:attrName>
                                          <p:attrName>ppt_y</p:attrName>
                                        </p:attrNameLst>
                                      </p:cBhvr>
                                      <p:rCtr x="-7726" y="4398"/>
                                    </p:animMotion>
                                  </p:childTnLst>
                                </p:cTn>
                              </p:par>
                            </p:childTnLst>
                          </p:cTn>
                        </p:par>
                        <p:par>
                          <p:cTn id="33" fill="hold" nodeType="afterGroup">
                            <p:stCondLst>
                              <p:cond delay="10000"/>
                            </p:stCondLst>
                            <p:childTnLst>
                              <p:par>
                                <p:cTn id="34" presetID="64" presetClass="path" presetSubtype="0" accel="50000" decel="50000" fill="hold" nodeType="afterEffect">
                                  <p:stCondLst>
                                    <p:cond delay="0"/>
                                  </p:stCondLst>
                                  <p:childTnLst>
                                    <p:animMotion origin="layout" path="M 0 -0.25556 L 0.00417 -0.33866 " pathEditMode="relative" rAng="0" ptsTypes="AA">
                                      <p:cBhvr>
                                        <p:cTn id="35" dur="2000" fill="hold"/>
                                        <p:tgtEl>
                                          <p:spTgt spid="3"/>
                                        </p:tgtEl>
                                        <p:attrNameLst>
                                          <p:attrName>ppt_x</p:attrName>
                                          <p:attrName>ppt_y</p:attrName>
                                        </p:attrNameLst>
                                      </p:cBhvr>
                                      <p:rCtr x="208" y="-4167"/>
                                    </p:animMotion>
                                  </p:childTnLst>
                                </p:cTn>
                              </p:par>
                            </p:childTnLst>
                          </p:cTn>
                        </p:par>
                        <p:par>
                          <p:cTn id="36" fill="hold" nodeType="afterGroup">
                            <p:stCondLst>
                              <p:cond delay="12000"/>
                            </p:stCondLst>
                            <p:childTnLst>
                              <p:par>
                                <p:cTn id="37" presetID="7" presetClass="path" presetSubtype="0" accel="50000" decel="50000" fill="hold" grpId="4" nodeType="afterEffect">
                                  <p:stCondLst>
                                    <p:cond delay="0"/>
                                  </p:stCondLst>
                                  <p:childTnLst>
                                    <p:animMotion origin="layout" path="M -0.00122 -0.34398 L 0.15225 -0.34861 L 0.15225 -0.43148 L -0.00122 -0.43379 " pathEditMode="relative" rAng="0" ptsTypes="FFFF">
                                      <p:cBhvr>
                                        <p:cTn id="38" dur="1000" fill="hold"/>
                                        <p:tgtEl>
                                          <p:spTgt spid="13"/>
                                        </p:tgtEl>
                                        <p:attrNameLst>
                                          <p:attrName>ppt_x</p:attrName>
                                          <p:attrName>ppt_y</p:attrName>
                                        </p:attrNameLst>
                                      </p:cBhvr>
                                      <p:rCtr x="7674" y="-4491"/>
                                    </p:animMotion>
                                  </p:childTnLst>
                                </p:cTn>
                              </p:par>
                              <p:par>
                                <p:cTn id="39" presetID="7" presetClass="path" presetSubtype="0" accel="50000" decel="50000" fill="hold" grpId="0" nodeType="withEffect">
                                  <p:stCondLst>
                                    <p:cond delay="0"/>
                                  </p:stCondLst>
                                  <p:childTnLst>
                                    <p:animMotion origin="layout" path="M 3.33333E-6 1.11111E-6 L -0.15295 -0.00278 L -0.15452 0.08472 L -0.00122 0.08704 " pathEditMode="relative" rAng="0" ptsTypes="FFFF">
                                      <p:cBhvr>
                                        <p:cTn id="40" dur="1000" fill="hold"/>
                                        <p:tgtEl>
                                          <p:spTgt spid="8"/>
                                        </p:tgtEl>
                                        <p:attrNameLst>
                                          <p:attrName>ppt_x</p:attrName>
                                          <p:attrName>ppt_y</p:attrName>
                                        </p:attrNameLst>
                                      </p:cBhvr>
                                      <p:rCtr x="-7726" y="4213"/>
                                    </p:animMotion>
                                  </p:childTnLst>
                                </p:cTn>
                              </p:par>
                            </p:childTnLst>
                          </p:cTn>
                        </p:par>
                        <p:par>
                          <p:cTn id="41" fill="hold" nodeType="afterGroup">
                            <p:stCondLst>
                              <p:cond delay="13000"/>
                            </p:stCondLst>
                            <p:childTnLst>
                              <p:par>
                                <p:cTn id="42" presetID="64" presetClass="path" presetSubtype="0" accel="50000" decel="50000" fill="hold" nodeType="afterEffect">
                                  <p:stCondLst>
                                    <p:cond delay="0"/>
                                  </p:stCondLst>
                                  <p:childTnLst>
                                    <p:animMotion origin="layout" path="M 0.00295 -0.33866 L 0.00417 -0.43866 " pathEditMode="relative" rAng="0" ptsTypes="AA">
                                      <p:cBhvr>
                                        <p:cTn id="43" dur="2000" fill="hold"/>
                                        <p:tgtEl>
                                          <p:spTgt spid="3"/>
                                        </p:tgtEl>
                                        <p:attrNameLst>
                                          <p:attrName>ppt_x</p:attrName>
                                          <p:attrName>ppt_y</p:attrName>
                                        </p:attrNameLst>
                                      </p:cBhvr>
                                      <p:rCtr x="52" y="-5000"/>
                                    </p:animMotion>
                                  </p:childTnLst>
                                </p:cTn>
                              </p:par>
                            </p:childTnLst>
                          </p:cTn>
                        </p:par>
                        <p:par>
                          <p:cTn id="44" fill="hold" nodeType="afterGroup">
                            <p:stCondLst>
                              <p:cond delay="15000"/>
                            </p:stCondLst>
                            <p:childTnLst>
                              <p:par>
                                <p:cTn id="45" presetID="7" presetClass="path" presetSubtype="0" accel="50000" decel="50000" fill="hold" grpId="5" nodeType="afterEffect">
                                  <p:stCondLst>
                                    <p:cond delay="0"/>
                                  </p:stCondLst>
                                  <p:childTnLst>
                                    <p:animMotion origin="layout" path="M -0.00122 -0.43379 L 0.15225 -0.43611 L 0.15052 -0.52106 L -0.00122 -0.52106 " pathEditMode="relative" rAng="0" ptsTypes="FFFF">
                                      <p:cBhvr>
                                        <p:cTn id="46" dur="1000" fill="hold"/>
                                        <p:tgtEl>
                                          <p:spTgt spid="13"/>
                                        </p:tgtEl>
                                        <p:attrNameLst>
                                          <p:attrName>ppt_x</p:attrName>
                                          <p:attrName>ppt_y</p:attrName>
                                        </p:attrNameLst>
                                      </p:cBhvr>
                                      <p:rCtr x="7674" y="-4375"/>
                                    </p:animMotion>
                                  </p:childTnLst>
                                </p:cTn>
                              </p:par>
                              <p:par>
                                <p:cTn id="47" presetID="7" presetClass="path" presetSubtype="0" accel="50000" decel="50000" fill="hold" grpId="0" nodeType="withEffect">
                                  <p:stCondLst>
                                    <p:cond delay="0"/>
                                  </p:stCondLst>
                                  <p:childTnLst>
                                    <p:animMotion origin="layout" path="M 3.33333E-6 5.55112E-17 L -0.15295 0.00116 L -0.15295 0.08611 L -0.00122 0.08843 " pathEditMode="relative" rAng="0" ptsTypes="FFFF">
                                      <p:cBhvr>
                                        <p:cTn id="48" dur="1000" fill="hold"/>
                                        <p:tgtEl>
                                          <p:spTgt spid="7"/>
                                        </p:tgtEl>
                                        <p:attrNameLst>
                                          <p:attrName>ppt_x</p:attrName>
                                          <p:attrName>ppt_y</p:attrName>
                                        </p:attrNameLst>
                                      </p:cBhvr>
                                      <p:rCtr x="-7656" y="4421"/>
                                    </p:animMotion>
                                  </p:childTnLst>
                                </p:cTn>
                              </p:par>
                            </p:childTnLst>
                          </p:cTn>
                        </p:par>
                        <p:par>
                          <p:cTn id="49" fill="hold" nodeType="afterGroup">
                            <p:stCondLst>
                              <p:cond delay="16000"/>
                            </p:stCondLst>
                            <p:childTnLst>
                              <p:par>
                                <p:cTn id="50" presetID="64" presetClass="path" presetSubtype="0" accel="50000" decel="50000" fill="hold" nodeType="afterEffect">
                                  <p:stCondLst>
                                    <p:cond delay="0"/>
                                  </p:stCondLst>
                                  <p:childTnLst>
                                    <p:animMotion origin="layout" path="M 0.00295 -0.43866 L -0.00122 -0.52755 " pathEditMode="relative" rAng="0" ptsTypes="AA">
                                      <p:cBhvr>
                                        <p:cTn id="51" dur="2000" fill="hold"/>
                                        <p:tgtEl>
                                          <p:spTgt spid="3"/>
                                        </p:tgtEl>
                                        <p:attrNameLst>
                                          <p:attrName>ppt_x</p:attrName>
                                          <p:attrName>ppt_y</p:attrName>
                                        </p:attrNameLst>
                                      </p:cBhvr>
                                      <p:rCtr x="-208" y="-4444"/>
                                    </p:animMotion>
                                  </p:childTnLst>
                                </p:cTn>
                              </p:par>
                            </p:childTnLst>
                          </p:cTn>
                        </p:par>
                        <p:par>
                          <p:cTn id="52" fill="hold" nodeType="afterGroup">
                            <p:stCondLst>
                              <p:cond delay="18000"/>
                            </p:stCondLst>
                            <p:childTnLst>
                              <p:par>
                                <p:cTn id="53" presetID="7" presetClass="path" presetSubtype="0" accel="50000" decel="50000" fill="hold" grpId="6" nodeType="afterEffect">
                                  <p:stCondLst>
                                    <p:cond delay="0"/>
                                  </p:stCondLst>
                                  <p:childTnLst>
                                    <p:animMotion origin="layout" path="M -0.00122 -0.52106 L 0.15052 -0.52338 L 0.15225 -0.61065 L -0.00122 -0.61065 " pathEditMode="relative" rAng="0" ptsTypes="FFFF">
                                      <p:cBhvr>
                                        <p:cTn id="54" dur="1000" fill="hold"/>
                                        <p:tgtEl>
                                          <p:spTgt spid="13"/>
                                        </p:tgtEl>
                                        <p:attrNameLst>
                                          <p:attrName>ppt_x</p:attrName>
                                          <p:attrName>ppt_y</p:attrName>
                                        </p:attrNameLst>
                                      </p:cBhvr>
                                      <p:rCtr x="7674" y="-4491"/>
                                    </p:animMotion>
                                  </p:childTnLst>
                                </p:cTn>
                              </p:par>
                              <p:par>
                                <p:cTn id="55" presetID="7" presetClass="path" presetSubtype="0" accel="50000" decel="50000" fill="hold" grpId="0" nodeType="withEffect">
                                  <p:stCondLst>
                                    <p:cond delay="0"/>
                                  </p:stCondLst>
                                  <p:childTnLst>
                                    <p:animMotion origin="layout" path="M 3.33333E-6 -1.11111E-6 L -0.15625 0.00046 L -0.15452 0.08773 L -0.00122 0.09005 " pathEditMode="relative" rAng="0" ptsTypes="FFFF">
                                      <p:cBhvr>
                                        <p:cTn id="56" dur="1000" fill="hold"/>
                                        <p:tgtEl>
                                          <p:spTgt spid="6"/>
                                        </p:tgtEl>
                                        <p:attrNameLst>
                                          <p:attrName>ppt_x</p:attrName>
                                          <p:attrName>ppt_y</p:attrName>
                                        </p:attrNameLst>
                                      </p:cBhvr>
                                      <p:rCtr x="-7813" y="4491"/>
                                    </p:animMotion>
                                  </p:childTnLst>
                                </p:cTn>
                              </p:par>
                            </p:childTnLst>
                          </p:cTn>
                        </p:par>
                        <p:par>
                          <p:cTn id="57" fill="hold" nodeType="afterGroup">
                            <p:stCondLst>
                              <p:cond delay="19000"/>
                            </p:stCondLst>
                            <p:childTnLst>
                              <p:par>
                                <p:cTn id="58" presetID="64" presetClass="path" presetSubtype="0" accel="50000" decel="50000" fill="hold" nodeType="afterEffect">
                                  <p:stCondLst>
                                    <p:cond delay="0"/>
                                  </p:stCondLst>
                                  <p:childTnLst>
                                    <p:animMotion origin="layout" path="M 0.00295 -0.52755 L 0.00712 -0.61644 " pathEditMode="relative" rAng="0" ptsTypes="AA">
                                      <p:cBhvr>
                                        <p:cTn id="59" dur="2000" fill="hold"/>
                                        <p:tgtEl>
                                          <p:spTgt spid="3"/>
                                        </p:tgtEl>
                                        <p:attrNameLst>
                                          <p:attrName>ppt_x</p:attrName>
                                          <p:attrName>ppt_y</p:attrName>
                                        </p:attrNameLst>
                                      </p:cBhvr>
                                      <p:rCtr x="208" y="-44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3" grpId="1" animBg="1"/>
      <p:bldP spid="13" grpId="2" animBg="1"/>
      <p:bldP spid="13" grpId="3" animBg="1"/>
      <p:bldP spid="13" grpId="4" animBg="1"/>
      <p:bldP spid="13" grpId="5" animBg="1"/>
      <p:bldP spid="13" grpId="6" animBg="1"/>
      <p:bldP spid="6" grpId="0" animBg="1"/>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Table 34"/>
          <p:cNvGraphicFramePr>
            <a:graphicFrameLocks noGrp="1"/>
          </p:cNvGraphicFramePr>
          <p:nvPr>
            <p:extLst>
              <p:ext uri="{D42A27DB-BD31-4B8C-83A1-F6EECF244321}">
                <p14:modId xmlns:p14="http://schemas.microsoft.com/office/powerpoint/2010/main" val="3318315443"/>
              </p:ext>
            </p:extLst>
          </p:nvPr>
        </p:nvGraphicFramePr>
        <p:xfrm>
          <a:off x="3886200" y="1168400"/>
          <a:ext cx="1268413" cy="4775200"/>
        </p:xfrm>
        <a:graphic>
          <a:graphicData uri="http://schemas.openxmlformats.org/drawingml/2006/table">
            <a:tbl>
              <a:tblPr/>
              <a:tblGrid>
                <a:gridCol w="762000"/>
                <a:gridCol w="506413"/>
              </a:tblGrid>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FFFF"/>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3</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4</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6</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7</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8</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
        <p:nvSpPr>
          <p:cNvPr id="8" name="Oval 7"/>
          <p:cNvSpPr/>
          <p:nvPr/>
        </p:nvSpPr>
        <p:spPr>
          <a:xfrm>
            <a:off x="3962400" y="3048000"/>
            <a:ext cx="609600" cy="457200"/>
          </a:xfrm>
          <a:prstGeom prst="ellipse">
            <a:avLst/>
          </a:prstGeom>
          <a:solidFill>
            <a:schemeClr val="accent6">
              <a:lumMod val="75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7</a:t>
            </a:r>
          </a:p>
        </p:txBody>
      </p:sp>
      <p:sp>
        <p:nvSpPr>
          <p:cNvPr id="9" name="Oval 8"/>
          <p:cNvSpPr/>
          <p:nvPr/>
        </p:nvSpPr>
        <p:spPr>
          <a:xfrm>
            <a:off x="3962400" y="3657600"/>
            <a:ext cx="609600" cy="457200"/>
          </a:xfrm>
          <a:prstGeom prst="ellipse">
            <a:avLst/>
          </a:prstGeom>
          <a:solidFill>
            <a:schemeClr val="accent6">
              <a:lumMod val="75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3</a:t>
            </a:r>
          </a:p>
        </p:txBody>
      </p:sp>
      <p:sp>
        <p:nvSpPr>
          <p:cNvPr id="10" name="Oval 9"/>
          <p:cNvSpPr/>
          <p:nvPr/>
        </p:nvSpPr>
        <p:spPr>
          <a:xfrm>
            <a:off x="3962400" y="4222750"/>
            <a:ext cx="609600" cy="457200"/>
          </a:xfrm>
          <a:prstGeom prst="ellipse">
            <a:avLst/>
          </a:prstGeom>
          <a:solidFill>
            <a:schemeClr val="accent6">
              <a:lumMod val="75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9</a:t>
            </a:r>
          </a:p>
        </p:txBody>
      </p:sp>
      <p:sp>
        <p:nvSpPr>
          <p:cNvPr id="11" name="Oval 10"/>
          <p:cNvSpPr/>
          <p:nvPr/>
        </p:nvSpPr>
        <p:spPr>
          <a:xfrm>
            <a:off x="3962400" y="4800600"/>
            <a:ext cx="609600" cy="457200"/>
          </a:xfrm>
          <a:prstGeom prst="ellipse">
            <a:avLst/>
          </a:prstGeom>
          <a:solidFill>
            <a:schemeClr val="accent6">
              <a:lumMod val="75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dirty="0">
                <a:latin typeface="Calibri" pitchFamily="34" charset="0"/>
                <a:cs typeface="Calibri" pitchFamily="34" charset="0"/>
              </a:rPr>
              <a:t>2</a:t>
            </a:r>
          </a:p>
        </p:txBody>
      </p:sp>
      <p:sp>
        <p:nvSpPr>
          <p:cNvPr id="12" name="Oval 11"/>
          <p:cNvSpPr/>
          <p:nvPr/>
        </p:nvSpPr>
        <p:spPr>
          <a:xfrm>
            <a:off x="3962400" y="5410200"/>
            <a:ext cx="609600" cy="457200"/>
          </a:xfrm>
          <a:prstGeom prst="ellipse">
            <a:avLst/>
          </a:prstGeom>
          <a:solidFill>
            <a:schemeClr val="accent6">
              <a:lumMod val="75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15</a:t>
            </a:r>
          </a:p>
        </p:txBody>
      </p:sp>
      <p:sp>
        <p:nvSpPr>
          <p:cNvPr id="13" name="Oval 12"/>
          <p:cNvSpPr/>
          <p:nvPr/>
        </p:nvSpPr>
        <p:spPr>
          <a:xfrm>
            <a:off x="3962400" y="1219200"/>
            <a:ext cx="609600" cy="457200"/>
          </a:xfrm>
          <a:prstGeom prst="ellipse">
            <a:avLst/>
          </a:prstGeom>
          <a:solidFill>
            <a:srgbClr val="00B0F0"/>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1</a:t>
            </a:r>
          </a:p>
        </p:txBody>
      </p:sp>
      <p:sp>
        <p:nvSpPr>
          <p:cNvPr id="6" name="Oval 5"/>
          <p:cNvSpPr/>
          <p:nvPr/>
        </p:nvSpPr>
        <p:spPr>
          <a:xfrm>
            <a:off x="3962400" y="1828800"/>
            <a:ext cx="609600" cy="457200"/>
          </a:xfrm>
          <a:prstGeom prst="ellipse">
            <a:avLst/>
          </a:prstGeom>
          <a:solidFill>
            <a:schemeClr val="accent6">
              <a:lumMod val="75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10</a:t>
            </a:r>
          </a:p>
        </p:txBody>
      </p:sp>
      <p:sp>
        <p:nvSpPr>
          <p:cNvPr id="7" name="Oval 6"/>
          <p:cNvSpPr/>
          <p:nvPr/>
        </p:nvSpPr>
        <p:spPr>
          <a:xfrm>
            <a:off x="3962400" y="2438400"/>
            <a:ext cx="609600" cy="457200"/>
          </a:xfrm>
          <a:prstGeom prst="ellipse">
            <a:avLst/>
          </a:prstGeom>
          <a:solidFill>
            <a:schemeClr val="accent6">
              <a:lumMod val="75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5</a:t>
            </a:r>
          </a:p>
        </p:txBody>
      </p:sp>
      <p:grpSp>
        <p:nvGrpSpPr>
          <p:cNvPr id="2" name="Group 45"/>
          <p:cNvGrpSpPr>
            <a:grpSpLocks/>
          </p:cNvGrpSpPr>
          <p:nvPr/>
        </p:nvGrpSpPr>
        <p:grpSpPr bwMode="auto">
          <a:xfrm>
            <a:off x="2057400" y="1371600"/>
            <a:ext cx="4343400" cy="382588"/>
            <a:chOff x="1143000" y="1371600"/>
            <a:chExt cx="4343400" cy="382588"/>
          </a:xfrm>
        </p:grpSpPr>
        <p:cxnSp>
          <p:nvCxnSpPr>
            <p:cNvPr id="41" name="Straight Connector 40"/>
            <p:cNvCxnSpPr/>
            <p:nvPr/>
          </p:nvCxnSpPr>
          <p:spPr>
            <a:xfrm>
              <a:off x="1143000" y="1752600"/>
              <a:ext cx="4343400" cy="1588"/>
            </a:xfrm>
            <a:prstGeom prst="line">
              <a:avLst/>
            </a:prstGeom>
            <a:ln w="254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1143000" y="1371600"/>
              <a:ext cx="8382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i</a:t>
              </a:r>
            </a:p>
          </p:txBody>
        </p:sp>
      </p:grpSp>
      <p:grpSp>
        <p:nvGrpSpPr>
          <p:cNvPr id="3" name="Group 46"/>
          <p:cNvGrpSpPr>
            <a:grpSpLocks/>
          </p:cNvGrpSpPr>
          <p:nvPr/>
        </p:nvGrpSpPr>
        <p:grpSpPr bwMode="auto">
          <a:xfrm>
            <a:off x="2057400" y="5561013"/>
            <a:ext cx="4343400" cy="382587"/>
            <a:chOff x="1143000" y="1371600"/>
            <a:chExt cx="4343400" cy="382588"/>
          </a:xfrm>
        </p:grpSpPr>
        <p:cxnSp>
          <p:nvCxnSpPr>
            <p:cNvPr id="48" name="Straight Connector 47"/>
            <p:cNvCxnSpPr/>
            <p:nvPr/>
          </p:nvCxnSpPr>
          <p:spPr>
            <a:xfrm>
              <a:off x="1143000" y="1752601"/>
              <a:ext cx="4343400" cy="1587"/>
            </a:xfrm>
            <a:prstGeom prst="line">
              <a:avLst/>
            </a:prstGeom>
            <a:ln w="254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1143000" y="1371600"/>
              <a:ext cx="838200" cy="304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j</a:t>
              </a:r>
            </a:p>
          </p:txBody>
        </p:sp>
      </p:grpSp>
      <p:sp>
        <p:nvSpPr>
          <p:cNvPr id="14" name="Title 13"/>
          <p:cNvSpPr>
            <a:spLocks noGrp="1"/>
          </p:cNvSpPr>
          <p:nvPr>
            <p:ph type="title"/>
          </p:nvPr>
        </p:nvSpPr>
        <p:spPr/>
        <p:txBody>
          <a:bodyPr/>
          <a:lstStyle/>
          <a:p>
            <a:r>
              <a:rPr lang="en-US" dirty="0"/>
              <a:t>5.2.3. </a:t>
            </a:r>
            <a:r>
              <a:rPr lang="en-US" dirty="0" err="1"/>
              <a:t>Sắp</a:t>
            </a:r>
            <a:r>
              <a:rPr lang="en-US" dirty="0"/>
              <a:t> </a:t>
            </a:r>
            <a:r>
              <a:rPr lang="en-US" dirty="0" err="1"/>
              <a:t>xếp</a:t>
            </a:r>
            <a:r>
              <a:rPr lang="en-US" dirty="0"/>
              <a:t> </a:t>
            </a:r>
            <a:r>
              <a:rPr lang="en-US" dirty="0" err="1"/>
              <a:t>nổi</a:t>
            </a:r>
            <a:r>
              <a:rPr lang="en-US" dirty="0"/>
              <a:t> </a:t>
            </a:r>
            <a:r>
              <a:rPr lang="en-US" dirty="0" err="1"/>
              <a:t>bọt</a:t>
            </a:r>
            <a:endParaRPr lang="vi-VN" dirty="0"/>
          </a:p>
        </p:txBody>
      </p:sp>
      <p:sp>
        <p:nvSpPr>
          <p:cNvPr id="4" name="Date Placeholder 3"/>
          <p:cNvSpPr>
            <a:spLocks noGrp="1"/>
          </p:cNvSpPr>
          <p:nvPr>
            <p:ph type="dt" sz="half" idx="10"/>
          </p:nvPr>
        </p:nvSpPr>
        <p:spPr/>
        <p:txBody>
          <a:bodyPr/>
          <a:lstStyle/>
          <a:p>
            <a:r>
              <a:rPr lang="vi-VN" smtClean="0"/>
              <a:t>24-Mar-11</a:t>
            </a:r>
            <a:endParaRPr lang="en-US"/>
          </a:p>
        </p:txBody>
      </p:sp>
      <p:sp>
        <p:nvSpPr>
          <p:cNvPr id="5" name="Footer Placeholder 4"/>
          <p:cNvSpPr>
            <a:spLocks noGrp="1"/>
          </p:cNvSpPr>
          <p:nvPr>
            <p:ph type="ftr" sz="quarter" idx="11"/>
          </p:nvPr>
        </p:nvSpPr>
        <p:spPr/>
        <p:txBody>
          <a:bodyPr/>
          <a:lstStyle/>
          <a:p>
            <a:r>
              <a:rPr lang="en-US" smtClean="0"/>
              <a:t>©TS. Hà Chí Trung, Khoa CNTT -  HVKTQS</a:t>
            </a:r>
            <a:endParaRPr lang="en-US"/>
          </a:p>
        </p:txBody>
      </p:sp>
      <p:sp>
        <p:nvSpPr>
          <p:cNvPr id="17" name="Slide Number Placeholder 16"/>
          <p:cNvSpPr>
            <a:spLocks noGrp="1"/>
          </p:cNvSpPr>
          <p:nvPr>
            <p:ph type="sldNum" sz="quarter" idx="12"/>
          </p:nvPr>
        </p:nvSpPr>
        <p:spPr/>
        <p:txBody>
          <a:bodyPr/>
          <a:lstStyle/>
          <a:p>
            <a:fld id="{B6F15528-21DE-4FAA-801E-634DDDAF4B2B}" type="slidenum">
              <a:rPr lang="en-US" smtClean="0"/>
              <a:pPr/>
              <a:t>51</a:t>
            </a:fld>
            <a:endParaRPr lang="en-US" dirty="0"/>
          </a:p>
        </p:txBody>
      </p:sp>
    </p:spTree>
    <p:extLst>
      <p:ext uri="{BB962C8B-B14F-4D97-AF65-F5344CB8AC3E}">
        <p14:creationId xmlns:p14="http://schemas.microsoft.com/office/powerpoint/2010/main" val="22573015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0 2.22222E-6 L 0.00243 0.08773 " pathEditMode="relative" rAng="0" ptsTypes="AA">
                                      <p:cBhvr>
                                        <p:cTn id="6" dur="2000" fill="hold"/>
                                        <p:tgtEl>
                                          <p:spTgt spid="2"/>
                                        </p:tgtEl>
                                        <p:attrNameLst>
                                          <p:attrName>ppt_x</p:attrName>
                                          <p:attrName>ppt_y</p:attrName>
                                        </p:attrNameLst>
                                      </p:cBhvr>
                                      <p:rCtr x="122" y="4375"/>
                                    </p:animMotion>
                                  </p:childTnLst>
                                </p:cTn>
                              </p:par>
                            </p:childTnLst>
                          </p:cTn>
                        </p:par>
                        <p:par>
                          <p:cTn id="7" fill="hold" nodeType="afterGroup">
                            <p:stCondLst>
                              <p:cond delay="2000"/>
                            </p:stCondLst>
                            <p:childTnLst>
                              <p:par>
                                <p:cTn id="8" presetID="3" presetClass="entr" presetSubtype="1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64" presetClass="path" presetSubtype="0" accel="50000" decel="50000" fill="hold" nodeType="clickEffect">
                                  <p:stCondLst>
                                    <p:cond delay="0"/>
                                  </p:stCondLst>
                                  <p:childTnLst>
                                    <p:animMotion origin="layout" path="M 0 2.59259E-6 L -0.00035 -0.09144 " pathEditMode="relative" rAng="0" ptsTypes="AA">
                                      <p:cBhvr>
                                        <p:cTn id="14" dur="2000" fill="hold"/>
                                        <p:tgtEl>
                                          <p:spTgt spid="3"/>
                                        </p:tgtEl>
                                        <p:attrNameLst>
                                          <p:attrName>ppt_x</p:attrName>
                                          <p:attrName>ppt_y</p:attrName>
                                        </p:attrNameLst>
                                      </p:cBhvr>
                                      <p:rCtr x="-17" y="-4583"/>
                                    </p:animMotion>
                                  </p:childTnLst>
                                </p:cTn>
                              </p:par>
                            </p:childTnLst>
                          </p:cTn>
                        </p:par>
                        <p:par>
                          <p:cTn id="15" fill="hold" nodeType="afterGroup">
                            <p:stCondLst>
                              <p:cond delay="2000"/>
                            </p:stCondLst>
                            <p:childTnLst>
                              <p:par>
                                <p:cTn id="16" presetID="7" presetClass="path" presetSubtype="0" accel="50000" decel="50000" fill="hold" grpId="0" nodeType="afterEffect">
                                  <p:stCondLst>
                                    <p:cond delay="0"/>
                                  </p:stCondLst>
                                  <p:childTnLst>
                                    <p:animMotion origin="layout" path="M 3.33333E-6 -3.33333E-6 L 0.17639 -0.00231 L 0.17639 -0.08055 L -0.00122 -0.08287 " pathEditMode="relative" rAng="0" ptsTypes="FFFF">
                                      <p:cBhvr>
                                        <p:cTn id="17" dur="1000" fill="hold"/>
                                        <p:tgtEl>
                                          <p:spTgt spid="11"/>
                                        </p:tgtEl>
                                        <p:attrNameLst>
                                          <p:attrName>ppt_x</p:attrName>
                                          <p:attrName>ppt_y</p:attrName>
                                        </p:attrNameLst>
                                      </p:cBhvr>
                                      <p:rCtr x="8750" y="-4144"/>
                                    </p:animMotion>
                                  </p:childTnLst>
                                </p:cTn>
                              </p:par>
                              <p:par>
                                <p:cTn id="18" presetID="7" presetClass="path" presetSubtype="0" accel="50000" decel="50000" fill="hold" grpId="0" nodeType="withEffect">
                                  <p:stCondLst>
                                    <p:cond delay="0"/>
                                  </p:stCondLst>
                                  <p:childTnLst>
                                    <p:animMotion origin="layout" path="M 3.33333E-6 -4.07407E-6 L -0.15452 -0.00301 L -0.15295 0.08658 L -0.00122 0.08658 " pathEditMode="relative" rAng="0" ptsTypes="FFFF">
                                      <p:cBhvr>
                                        <p:cTn id="19" dur="1000" fill="hold"/>
                                        <p:tgtEl>
                                          <p:spTgt spid="10"/>
                                        </p:tgtEl>
                                        <p:attrNameLst>
                                          <p:attrName>ppt_x</p:attrName>
                                          <p:attrName>ppt_y</p:attrName>
                                        </p:attrNameLst>
                                      </p:cBhvr>
                                      <p:rCtr x="-7726" y="4167"/>
                                    </p:animMotion>
                                  </p:childTnLst>
                                </p:cTn>
                              </p:par>
                            </p:childTnLst>
                          </p:cTn>
                        </p:par>
                        <p:par>
                          <p:cTn id="20" fill="hold" nodeType="afterGroup">
                            <p:stCondLst>
                              <p:cond delay="3000"/>
                            </p:stCondLst>
                            <p:childTnLst>
                              <p:par>
                                <p:cTn id="21" presetID="64" presetClass="path" presetSubtype="0" accel="50000" decel="50000" fill="hold" nodeType="afterEffect">
                                  <p:stCondLst>
                                    <p:cond delay="0"/>
                                  </p:stCondLst>
                                  <p:childTnLst>
                                    <p:animMotion origin="layout" path="M -0.00035 -0.09144 L 0.00538 -0.17755 " pathEditMode="relative" rAng="0" ptsTypes="AA">
                                      <p:cBhvr>
                                        <p:cTn id="22" dur="2000" fill="hold"/>
                                        <p:tgtEl>
                                          <p:spTgt spid="3"/>
                                        </p:tgtEl>
                                        <p:attrNameLst>
                                          <p:attrName>ppt_x</p:attrName>
                                          <p:attrName>ppt_y</p:attrName>
                                        </p:attrNameLst>
                                      </p:cBhvr>
                                      <p:rCtr x="278" y="-4306"/>
                                    </p:animMotion>
                                  </p:childTnLst>
                                </p:cTn>
                              </p:par>
                            </p:childTnLst>
                          </p:cTn>
                        </p:par>
                        <p:par>
                          <p:cTn id="23" fill="hold" nodeType="afterGroup">
                            <p:stCondLst>
                              <p:cond delay="5000"/>
                            </p:stCondLst>
                            <p:childTnLst>
                              <p:par>
                                <p:cTn id="24" presetID="7" presetClass="path" presetSubtype="0" accel="50000" decel="50000" fill="hold" grpId="1" nodeType="afterEffect">
                                  <p:stCondLst>
                                    <p:cond delay="0"/>
                                  </p:stCondLst>
                                  <p:childTnLst>
                                    <p:animMotion origin="layout" path="M -0.00122 -0.08287 L 0.17986 -0.08287 L 0.17639 -0.15856 L -0.00122 -0.16319 " pathEditMode="relative" rAng="0" ptsTypes="FFFF">
                                      <p:cBhvr>
                                        <p:cTn id="25" dur="1000" fill="hold"/>
                                        <p:tgtEl>
                                          <p:spTgt spid="11"/>
                                        </p:tgtEl>
                                        <p:attrNameLst>
                                          <p:attrName>ppt_x</p:attrName>
                                          <p:attrName>ppt_y</p:attrName>
                                        </p:attrNameLst>
                                      </p:cBhvr>
                                      <p:rCtr x="9045" y="-4028"/>
                                    </p:animMotion>
                                  </p:childTnLst>
                                </p:cTn>
                              </p:par>
                              <p:par>
                                <p:cTn id="26" presetID="7" presetClass="path" presetSubtype="0" accel="50000" decel="50000" fill="hold" grpId="0" nodeType="withEffect">
                                  <p:stCondLst>
                                    <p:cond delay="0"/>
                                  </p:stCondLst>
                                  <p:childTnLst>
                                    <p:animMotion origin="layout" path="M 3.33333E-6 3.33333E-6 L -0.15973 -0.00579 L -0.15625 0.07708 L -0.00122 0.08379 " pathEditMode="relative" rAng="0" ptsTypes="FFFF">
                                      <p:cBhvr>
                                        <p:cTn id="27" dur="1000" fill="hold"/>
                                        <p:tgtEl>
                                          <p:spTgt spid="9"/>
                                        </p:tgtEl>
                                        <p:attrNameLst>
                                          <p:attrName>ppt_x</p:attrName>
                                          <p:attrName>ppt_y</p:attrName>
                                        </p:attrNameLst>
                                      </p:cBhvr>
                                      <p:rCtr x="-7986" y="3889"/>
                                    </p:animMotion>
                                  </p:childTnLst>
                                </p:cTn>
                              </p:par>
                            </p:childTnLst>
                          </p:cTn>
                        </p:par>
                        <p:par>
                          <p:cTn id="28" fill="hold" nodeType="afterGroup">
                            <p:stCondLst>
                              <p:cond delay="6000"/>
                            </p:stCondLst>
                            <p:childTnLst>
                              <p:par>
                                <p:cTn id="29" presetID="64" presetClass="path" presetSubtype="0" accel="50000" decel="50000" fill="hold" nodeType="afterEffect">
                                  <p:stCondLst>
                                    <p:cond delay="0"/>
                                  </p:stCondLst>
                                  <p:childTnLst>
                                    <p:animMotion origin="layout" path="M 0.00295 -0.17685 L 0.00486 -0.25625 " pathEditMode="relative" rAng="0" ptsTypes="AA">
                                      <p:cBhvr>
                                        <p:cTn id="30" dur="2000" fill="hold"/>
                                        <p:tgtEl>
                                          <p:spTgt spid="3"/>
                                        </p:tgtEl>
                                        <p:attrNameLst>
                                          <p:attrName>ppt_x</p:attrName>
                                          <p:attrName>ppt_y</p:attrName>
                                        </p:attrNameLst>
                                      </p:cBhvr>
                                      <p:rCtr x="87" y="-3981"/>
                                    </p:animMotion>
                                  </p:childTnLst>
                                </p:cTn>
                              </p:par>
                            </p:childTnLst>
                          </p:cTn>
                        </p:par>
                        <p:par>
                          <p:cTn id="31" fill="hold" nodeType="afterGroup">
                            <p:stCondLst>
                              <p:cond delay="8000"/>
                            </p:stCondLst>
                            <p:childTnLst>
                              <p:par>
                                <p:cTn id="32" presetID="7" presetClass="path" presetSubtype="0" accel="50000" decel="50000" fill="hold" grpId="2" nodeType="afterEffect">
                                  <p:stCondLst>
                                    <p:cond delay="0"/>
                                  </p:stCondLst>
                                  <p:childTnLst>
                                    <p:animMotion origin="layout" path="M -0.00122 -0.16319 L 0.17812 -0.16088 L 0.17639 -0.25277 L -0.00122 -0.25277 " pathEditMode="relative" rAng="0" ptsTypes="FFFF">
                                      <p:cBhvr>
                                        <p:cTn id="33" dur="1000" fill="hold"/>
                                        <p:tgtEl>
                                          <p:spTgt spid="11"/>
                                        </p:tgtEl>
                                        <p:attrNameLst>
                                          <p:attrName>ppt_x</p:attrName>
                                          <p:attrName>ppt_y</p:attrName>
                                        </p:attrNameLst>
                                      </p:cBhvr>
                                      <p:rCtr x="8958" y="-4375"/>
                                    </p:animMotion>
                                  </p:childTnLst>
                                </p:cTn>
                              </p:par>
                              <p:par>
                                <p:cTn id="34" presetID="7" presetClass="path" presetSubtype="0" accel="50000" decel="50000" fill="hold" grpId="0" nodeType="withEffect">
                                  <p:stCondLst>
                                    <p:cond delay="0"/>
                                  </p:stCondLst>
                                  <p:childTnLst>
                                    <p:animMotion origin="layout" path="M 3.33333E-6 2.22222E-6 L -0.16493 -0.00185 L -0.15973 0.07847 L 0.00052 0.09236 " pathEditMode="relative" rAng="0" ptsTypes="FFFF">
                                      <p:cBhvr>
                                        <p:cTn id="35" dur="1000" fill="hold"/>
                                        <p:tgtEl>
                                          <p:spTgt spid="8"/>
                                        </p:tgtEl>
                                        <p:attrNameLst>
                                          <p:attrName>ppt_x</p:attrName>
                                          <p:attrName>ppt_y</p:attrName>
                                        </p:attrNameLst>
                                      </p:cBhvr>
                                      <p:rCtr x="-8229" y="4514"/>
                                    </p:animMotion>
                                  </p:childTnLst>
                                </p:cTn>
                              </p:par>
                            </p:childTnLst>
                          </p:cTn>
                        </p:par>
                        <p:par>
                          <p:cTn id="36" fill="hold" nodeType="afterGroup">
                            <p:stCondLst>
                              <p:cond delay="9000"/>
                            </p:stCondLst>
                            <p:childTnLst>
                              <p:par>
                                <p:cTn id="37" presetID="64" presetClass="path" presetSubtype="0" accel="50000" decel="50000" fill="hold" nodeType="afterEffect">
                                  <p:stCondLst>
                                    <p:cond delay="0"/>
                                  </p:stCondLst>
                                  <p:childTnLst>
                                    <p:animMotion origin="layout" path="M 0.00295 -0.26852 L 0.00417 -0.34977 " pathEditMode="relative" rAng="0" ptsTypes="AA">
                                      <p:cBhvr>
                                        <p:cTn id="38" dur="2000" fill="hold"/>
                                        <p:tgtEl>
                                          <p:spTgt spid="3"/>
                                        </p:tgtEl>
                                        <p:attrNameLst>
                                          <p:attrName>ppt_x</p:attrName>
                                          <p:attrName>ppt_y</p:attrName>
                                        </p:attrNameLst>
                                      </p:cBhvr>
                                      <p:rCtr x="52" y="-4074"/>
                                    </p:animMotion>
                                  </p:childTnLst>
                                </p:cTn>
                              </p:par>
                            </p:childTnLst>
                          </p:cTn>
                        </p:par>
                        <p:par>
                          <p:cTn id="39" fill="hold" nodeType="afterGroup">
                            <p:stCondLst>
                              <p:cond delay="11000"/>
                            </p:stCondLst>
                            <p:childTnLst>
                              <p:par>
                                <p:cTn id="40" presetID="7" presetClass="path" presetSubtype="0" accel="50000" decel="50000" fill="hold" grpId="3" nodeType="afterEffect">
                                  <p:stCondLst>
                                    <p:cond delay="0"/>
                                  </p:stCondLst>
                                  <p:childTnLst>
                                    <p:animMotion origin="layout" path="M -0.00122 -0.25277 L 0.17639 -0.25509 L 0.17986 -0.3449 L 0.00052 -0.3449 " pathEditMode="relative" rAng="0" ptsTypes="FFFF">
                                      <p:cBhvr>
                                        <p:cTn id="41" dur="1000" fill="hold"/>
                                        <p:tgtEl>
                                          <p:spTgt spid="11"/>
                                        </p:tgtEl>
                                        <p:attrNameLst>
                                          <p:attrName>ppt_x</p:attrName>
                                          <p:attrName>ppt_y</p:attrName>
                                        </p:attrNameLst>
                                      </p:cBhvr>
                                      <p:rCtr x="9045" y="-4606"/>
                                    </p:animMotion>
                                  </p:childTnLst>
                                </p:cTn>
                              </p:par>
                              <p:par>
                                <p:cTn id="42" presetID="7" presetClass="path" presetSubtype="0" accel="50000" decel="50000" fill="hold" grpId="0" nodeType="withEffect">
                                  <p:stCondLst>
                                    <p:cond delay="0"/>
                                  </p:stCondLst>
                                  <p:childTnLst>
                                    <p:animMotion origin="layout" path="M 3.33333E-6 1.11111E-6 L -0.16667 -0.00046 L -0.16841 0.08472 L 0.00052 0.09398 " pathEditMode="relative" rAng="0" ptsTypes="FFFF">
                                      <p:cBhvr>
                                        <p:cTn id="43" dur="1000" fill="hold"/>
                                        <p:tgtEl>
                                          <p:spTgt spid="7"/>
                                        </p:tgtEl>
                                        <p:attrNameLst>
                                          <p:attrName>ppt_x</p:attrName>
                                          <p:attrName>ppt_y</p:attrName>
                                        </p:attrNameLst>
                                      </p:cBhvr>
                                      <p:rCtr x="-8403" y="4676"/>
                                    </p:animMotion>
                                  </p:childTnLst>
                                </p:cTn>
                              </p:par>
                            </p:childTnLst>
                          </p:cTn>
                        </p:par>
                        <p:par>
                          <p:cTn id="44" fill="hold" nodeType="afterGroup">
                            <p:stCondLst>
                              <p:cond delay="12000"/>
                            </p:stCondLst>
                            <p:childTnLst>
                              <p:par>
                                <p:cTn id="45" presetID="64" presetClass="path" presetSubtype="0" accel="50000" decel="50000" fill="hold" nodeType="afterEffect">
                                  <p:stCondLst>
                                    <p:cond delay="0"/>
                                  </p:stCondLst>
                                  <p:childTnLst>
                                    <p:animMotion origin="layout" path="M 0.00295 -0.3581 L 0.00417 -0.43866 " pathEditMode="relative" rAng="0" ptsTypes="AA">
                                      <p:cBhvr>
                                        <p:cTn id="46" dur="2000" fill="hold"/>
                                        <p:tgtEl>
                                          <p:spTgt spid="3"/>
                                        </p:tgtEl>
                                        <p:attrNameLst>
                                          <p:attrName>ppt_x</p:attrName>
                                          <p:attrName>ppt_y</p:attrName>
                                        </p:attrNameLst>
                                      </p:cBhvr>
                                      <p:rCtr x="52" y="-4028"/>
                                    </p:animMotion>
                                  </p:childTnLst>
                                </p:cTn>
                              </p:par>
                            </p:childTnLst>
                          </p:cTn>
                        </p:par>
                        <p:par>
                          <p:cTn id="47" fill="hold" nodeType="afterGroup">
                            <p:stCondLst>
                              <p:cond delay="14000"/>
                            </p:stCondLst>
                            <p:childTnLst>
                              <p:par>
                                <p:cTn id="48" presetID="7" presetClass="path" presetSubtype="0" accel="50000" decel="50000" fill="hold" grpId="4" nodeType="afterEffect">
                                  <p:stCondLst>
                                    <p:cond delay="0"/>
                                  </p:stCondLst>
                                  <p:childTnLst>
                                    <p:animMotion origin="layout" path="M 0.00052 -0.3449 L 0.17639 -0.34722 L 0.17812 -0.42754 L -0.00122 -0.42986 " pathEditMode="relative" rAng="0" ptsTypes="FFFF">
                                      <p:cBhvr>
                                        <p:cTn id="49" dur="1000" fill="hold"/>
                                        <p:tgtEl>
                                          <p:spTgt spid="11"/>
                                        </p:tgtEl>
                                        <p:attrNameLst>
                                          <p:attrName>ppt_x</p:attrName>
                                          <p:attrName>ppt_y</p:attrName>
                                        </p:attrNameLst>
                                      </p:cBhvr>
                                      <p:rCtr x="8785" y="-4259"/>
                                    </p:animMotion>
                                  </p:childTnLst>
                                </p:cTn>
                              </p:par>
                              <p:par>
                                <p:cTn id="50" presetID="7" presetClass="path" presetSubtype="0" accel="50000" decel="50000" fill="hold" grpId="0" nodeType="withEffect">
                                  <p:stCondLst>
                                    <p:cond delay="0"/>
                                  </p:stCondLst>
                                  <p:childTnLst>
                                    <p:animMotion origin="layout" path="M 3.33333E-6 5.55112E-17 L -0.17709 -0.00116 L -0.17188 0.08611 L 0.00052 0.09306 " pathEditMode="relative" rAng="0" ptsTypes="FFFF">
                                      <p:cBhvr>
                                        <p:cTn id="51" dur="1000" fill="hold"/>
                                        <p:tgtEl>
                                          <p:spTgt spid="6"/>
                                        </p:tgtEl>
                                        <p:attrNameLst>
                                          <p:attrName>ppt_x</p:attrName>
                                          <p:attrName>ppt_y</p:attrName>
                                        </p:attrNameLst>
                                      </p:cBhvr>
                                      <p:rCtr x="-8837" y="4583"/>
                                    </p:animMotion>
                                  </p:childTnLst>
                                </p:cTn>
                              </p:par>
                            </p:childTnLst>
                          </p:cTn>
                        </p:par>
                        <p:par>
                          <p:cTn id="52" fill="hold" nodeType="afterGroup">
                            <p:stCondLst>
                              <p:cond delay="15000"/>
                            </p:stCondLst>
                            <p:childTnLst>
                              <p:par>
                                <p:cTn id="53" presetID="64" presetClass="path" presetSubtype="0" accel="50000" decel="50000" fill="hold" nodeType="afterEffect">
                                  <p:stCondLst>
                                    <p:cond delay="0"/>
                                  </p:stCondLst>
                                  <p:childTnLst>
                                    <p:animMotion origin="layout" path="M 0.00469 -0.45023 L 0.00052 -0.52801 " pathEditMode="relative" rAng="0" ptsTypes="AA">
                                      <p:cBhvr>
                                        <p:cTn id="54" dur="2000" fill="hold"/>
                                        <p:tgtEl>
                                          <p:spTgt spid="3"/>
                                        </p:tgtEl>
                                        <p:attrNameLst>
                                          <p:attrName>ppt_x</p:attrName>
                                          <p:attrName>ppt_y</p:attrName>
                                        </p:attrNameLst>
                                      </p:cBhvr>
                                      <p:rCtr x="-208" y="-38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1" grpId="1" animBg="1"/>
      <p:bldP spid="11" grpId="2" animBg="1"/>
      <p:bldP spid="11" grpId="3" animBg="1"/>
      <p:bldP spid="11" grpId="4" animBg="1"/>
      <p:bldP spid="6" grpId="0" animBg="1"/>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Table 34"/>
          <p:cNvGraphicFramePr>
            <a:graphicFrameLocks noGrp="1"/>
          </p:cNvGraphicFramePr>
          <p:nvPr>
            <p:extLst>
              <p:ext uri="{D42A27DB-BD31-4B8C-83A1-F6EECF244321}">
                <p14:modId xmlns:p14="http://schemas.microsoft.com/office/powerpoint/2010/main" val="2971040703"/>
              </p:ext>
            </p:extLst>
          </p:nvPr>
        </p:nvGraphicFramePr>
        <p:xfrm>
          <a:off x="3886200" y="1168400"/>
          <a:ext cx="1268413" cy="4775200"/>
        </p:xfrm>
        <a:graphic>
          <a:graphicData uri="http://schemas.openxmlformats.org/drawingml/2006/table">
            <a:tbl>
              <a:tblPr/>
              <a:tblGrid>
                <a:gridCol w="762000"/>
                <a:gridCol w="506413"/>
              </a:tblGrid>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FFFF"/>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3</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4</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6</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7</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8</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
        <p:nvSpPr>
          <p:cNvPr id="8" name="Oval 7"/>
          <p:cNvSpPr/>
          <p:nvPr/>
        </p:nvSpPr>
        <p:spPr>
          <a:xfrm>
            <a:off x="3962400" y="3625850"/>
            <a:ext cx="609600" cy="457200"/>
          </a:xfrm>
          <a:prstGeom prst="ellipse">
            <a:avLst/>
          </a:prstGeom>
          <a:solidFill>
            <a:schemeClr val="accent6">
              <a:lumMod val="75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7</a:t>
            </a:r>
          </a:p>
        </p:txBody>
      </p:sp>
      <p:sp>
        <p:nvSpPr>
          <p:cNvPr id="9" name="Oval 8"/>
          <p:cNvSpPr/>
          <p:nvPr/>
        </p:nvSpPr>
        <p:spPr>
          <a:xfrm>
            <a:off x="3962400" y="4222750"/>
            <a:ext cx="609600" cy="457200"/>
          </a:xfrm>
          <a:prstGeom prst="ellipse">
            <a:avLst/>
          </a:prstGeom>
          <a:solidFill>
            <a:schemeClr val="accent6">
              <a:lumMod val="75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3</a:t>
            </a:r>
          </a:p>
        </p:txBody>
      </p:sp>
      <p:sp>
        <p:nvSpPr>
          <p:cNvPr id="10" name="Oval 9"/>
          <p:cNvSpPr/>
          <p:nvPr/>
        </p:nvSpPr>
        <p:spPr>
          <a:xfrm>
            <a:off x="3962400" y="4800600"/>
            <a:ext cx="609600" cy="457200"/>
          </a:xfrm>
          <a:prstGeom prst="ellipse">
            <a:avLst/>
          </a:prstGeom>
          <a:solidFill>
            <a:schemeClr val="accent6">
              <a:lumMod val="75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9</a:t>
            </a:r>
          </a:p>
        </p:txBody>
      </p:sp>
      <p:sp>
        <p:nvSpPr>
          <p:cNvPr id="11" name="Oval 10"/>
          <p:cNvSpPr/>
          <p:nvPr/>
        </p:nvSpPr>
        <p:spPr>
          <a:xfrm>
            <a:off x="3962400" y="1828800"/>
            <a:ext cx="609600" cy="457200"/>
          </a:xfrm>
          <a:prstGeom prst="ellipse">
            <a:avLst/>
          </a:prstGeom>
          <a:solidFill>
            <a:srgbClr val="00B0F0"/>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2</a:t>
            </a:r>
          </a:p>
        </p:txBody>
      </p:sp>
      <p:sp>
        <p:nvSpPr>
          <p:cNvPr id="12" name="Oval 11"/>
          <p:cNvSpPr/>
          <p:nvPr/>
        </p:nvSpPr>
        <p:spPr>
          <a:xfrm>
            <a:off x="3962400" y="5410200"/>
            <a:ext cx="609600" cy="457200"/>
          </a:xfrm>
          <a:prstGeom prst="ellipse">
            <a:avLst/>
          </a:prstGeom>
          <a:solidFill>
            <a:schemeClr val="accent6">
              <a:lumMod val="75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15</a:t>
            </a:r>
          </a:p>
        </p:txBody>
      </p:sp>
      <p:sp>
        <p:nvSpPr>
          <p:cNvPr id="13" name="Oval 12"/>
          <p:cNvSpPr/>
          <p:nvPr/>
        </p:nvSpPr>
        <p:spPr>
          <a:xfrm>
            <a:off x="3962400" y="1219200"/>
            <a:ext cx="609600" cy="457200"/>
          </a:xfrm>
          <a:prstGeom prst="ellipse">
            <a:avLst/>
          </a:prstGeom>
          <a:solidFill>
            <a:srgbClr val="00B0F0"/>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1</a:t>
            </a:r>
          </a:p>
        </p:txBody>
      </p:sp>
      <p:sp>
        <p:nvSpPr>
          <p:cNvPr id="6" name="Oval 5"/>
          <p:cNvSpPr/>
          <p:nvPr/>
        </p:nvSpPr>
        <p:spPr>
          <a:xfrm>
            <a:off x="3962400" y="2438400"/>
            <a:ext cx="609600" cy="457200"/>
          </a:xfrm>
          <a:prstGeom prst="ellipse">
            <a:avLst/>
          </a:prstGeom>
          <a:solidFill>
            <a:schemeClr val="accent6">
              <a:lumMod val="75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10</a:t>
            </a:r>
          </a:p>
        </p:txBody>
      </p:sp>
      <p:sp>
        <p:nvSpPr>
          <p:cNvPr id="7" name="Oval 6"/>
          <p:cNvSpPr/>
          <p:nvPr/>
        </p:nvSpPr>
        <p:spPr>
          <a:xfrm>
            <a:off x="3962400" y="3016250"/>
            <a:ext cx="609600" cy="457200"/>
          </a:xfrm>
          <a:prstGeom prst="ellipse">
            <a:avLst/>
          </a:prstGeom>
          <a:solidFill>
            <a:schemeClr val="accent6">
              <a:lumMod val="75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5</a:t>
            </a:r>
          </a:p>
        </p:txBody>
      </p:sp>
      <p:grpSp>
        <p:nvGrpSpPr>
          <p:cNvPr id="2" name="Group 45"/>
          <p:cNvGrpSpPr>
            <a:grpSpLocks/>
          </p:cNvGrpSpPr>
          <p:nvPr/>
        </p:nvGrpSpPr>
        <p:grpSpPr bwMode="auto">
          <a:xfrm>
            <a:off x="2133600" y="1979613"/>
            <a:ext cx="4343400" cy="382587"/>
            <a:chOff x="1143000" y="1371600"/>
            <a:chExt cx="4343400" cy="382588"/>
          </a:xfrm>
        </p:grpSpPr>
        <p:cxnSp>
          <p:nvCxnSpPr>
            <p:cNvPr id="41" name="Straight Connector 40"/>
            <p:cNvCxnSpPr/>
            <p:nvPr/>
          </p:nvCxnSpPr>
          <p:spPr>
            <a:xfrm>
              <a:off x="1143000" y="1752601"/>
              <a:ext cx="4343400" cy="1587"/>
            </a:xfrm>
            <a:prstGeom prst="line">
              <a:avLst/>
            </a:prstGeom>
            <a:ln w="254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1143000" y="1371600"/>
              <a:ext cx="838200" cy="304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i</a:t>
              </a:r>
            </a:p>
          </p:txBody>
        </p:sp>
      </p:grpSp>
      <p:grpSp>
        <p:nvGrpSpPr>
          <p:cNvPr id="3" name="Group 46"/>
          <p:cNvGrpSpPr>
            <a:grpSpLocks/>
          </p:cNvGrpSpPr>
          <p:nvPr/>
        </p:nvGrpSpPr>
        <p:grpSpPr bwMode="auto">
          <a:xfrm>
            <a:off x="2057400" y="5561013"/>
            <a:ext cx="4343400" cy="382587"/>
            <a:chOff x="1143000" y="1371600"/>
            <a:chExt cx="4343400" cy="382588"/>
          </a:xfrm>
        </p:grpSpPr>
        <p:cxnSp>
          <p:nvCxnSpPr>
            <p:cNvPr id="48" name="Straight Connector 47"/>
            <p:cNvCxnSpPr/>
            <p:nvPr/>
          </p:nvCxnSpPr>
          <p:spPr>
            <a:xfrm>
              <a:off x="1143000" y="1752601"/>
              <a:ext cx="4343400" cy="1587"/>
            </a:xfrm>
            <a:prstGeom prst="line">
              <a:avLst/>
            </a:prstGeom>
            <a:ln w="254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1143000" y="1371600"/>
              <a:ext cx="838200" cy="304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j</a:t>
              </a:r>
            </a:p>
          </p:txBody>
        </p:sp>
      </p:grpSp>
      <p:sp>
        <p:nvSpPr>
          <p:cNvPr id="14" name="Title 13"/>
          <p:cNvSpPr>
            <a:spLocks noGrp="1"/>
          </p:cNvSpPr>
          <p:nvPr>
            <p:ph type="title"/>
          </p:nvPr>
        </p:nvSpPr>
        <p:spPr/>
        <p:txBody>
          <a:bodyPr/>
          <a:lstStyle/>
          <a:p>
            <a:r>
              <a:rPr lang="en-US" dirty="0"/>
              <a:t>5.2.3. </a:t>
            </a:r>
            <a:r>
              <a:rPr lang="en-US" dirty="0" err="1"/>
              <a:t>Sắp</a:t>
            </a:r>
            <a:r>
              <a:rPr lang="en-US" dirty="0"/>
              <a:t> </a:t>
            </a:r>
            <a:r>
              <a:rPr lang="en-US" dirty="0" err="1"/>
              <a:t>xếp</a:t>
            </a:r>
            <a:r>
              <a:rPr lang="en-US" dirty="0"/>
              <a:t> </a:t>
            </a:r>
            <a:r>
              <a:rPr lang="en-US" dirty="0" err="1"/>
              <a:t>nổi</a:t>
            </a:r>
            <a:r>
              <a:rPr lang="en-US" dirty="0"/>
              <a:t> </a:t>
            </a:r>
            <a:r>
              <a:rPr lang="en-US" dirty="0" err="1"/>
              <a:t>bọt</a:t>
            </a:r>
            <a:endParaRPr lang="vi-VN" dirty="0"/>
          </a:p>
        </p:txBody>
      </p:sp>
      <p:sp>
        <p:nvSpPr>
          <p:cNvPr id="4" name="Date Placeholder 3"/>
          <p:cNvSpPr>
            <a:spLocks noGrp="1"/>
          </p:cNvSpPr>
          <p:nvPr>
            <p:ph type="dt" sz="half" idx="10"/>
          </p:nvPr>
        </p:nvSpPr>
        <p:spPr/>
        <p:txBody>
          <a:bodyPr/>
          <a:lstStyle/>
          <a:p>
            <a:r>
              <a:rPr lang="vi-VN" smtClean="0"/>
              <a:t>24-Mar-11</a:t>
            </a:r>
            <a:endParaRPr lang="en-US"/>
          </a:p>
        </p:txBody>
      </p:sp>
      <p:sp>
        <p:nvSpPr>
          <p:cNvPr id="5" name="Footer Placeholder 4"/>
          <p:cNvSpPr>
            <a:spLocks noGrp="1"/>
          </p:cNvSpPr>
          <p:nvPr>
            <p:ph type="ftr" sz="quarter" idx="11"/>
          </p:nvPr>
        </p:nvSpPr>
        <p:spPr/>
        <p:txBody>
          <a:bodyPr/>
          <a:lstStyle/>
          <a:p>
            <a:r>
              <a:rPr lang="en-US" smtClean="0"/>
              <a:t>©TS. Hà Chí Trung, Khoa CNTT -  HVKTQS</a:t>
            </a:r>
            <a:endParaRPr lang="en-US"/>
          </a:p>
        </p:txBody>
      </p:sp>
      <p:sp>
        <p:nvSpPr>
          <p:cNvPr id="17" name="Slide Number Placeholder 16"/>
          <p:cNvSpPr>
            <a:spLocks noGrp="1"/>
          </p:cNvSpPr>
          <p:nvPr>
            <p:ph type="sldNum" sz="quarter" idx="12"/>
          </p:nvPr>
        </p:nvSpPr>
        <p:spPr/>
        <p:txBody>
          <a:bodyPr/>
          <a:lstStyle/>
          <a:p>
            <a:fld id="{B6F15528-21DE-4FAA-801E-634DDDAF4B2B}" type="slidenum">
              <a:rPr lang="en-US" smtClean="0"/>
              <a:pPr/>
              <a:t>52</a:t>
            </a:fld>
            <a:endParaRPr lang="en-US" dirty="0"/>
          </a:p>
        </p:txBody>
      </p:sp>
    </p:spTree>
    <p:extLst>
      <p:ext uri="{BB962C8B-B14F-4D97-AF65-F5344CB8AC3E}">
        <p14:creationId xmlns:p14="http://schemas.microsoft.com/office/powerpoint/2010/main" val="20792202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3.33333E-6 4.81481E-6 L -0.00416 0.08587 " pathEditMode="relative" rAng="0" ptsTypes="AA">
                                      <p:cBhvr>
                                        <p:cTn id="6" dur="2000" fill="hold"/>
                                        <p:tgtEl>
                                          <p:spTgt spid="2"/>
                                        </p:tgtEl>
                                        <p:attrNameLst>
                                          <p:attrName>ppt_x</p:attrName>
                                          <p:attrName>ppt_y</p:attrName>
                                        </p:attrNameLst>
                                      </p:cBhvr>
                                      <p:rCtr x="-208" y="4282"/>
                                    </p:animMotion>
                                  </p:childTnLst>
                                </p:cTn>
                              </p:par>
                            </p:childTnLst>
                          </p:cTn>
                        </p:par>
                        <p:par>
                          <p:cTn id="7" fill="hold" nodeType="afterGroup">
                            <p:stCondLst>
                              <p:cond delay="2000"/>
                            </p:stCondLst>
                            <p:childTnLst>
                              <p:par>
                                <p:cTn id="8" presetID="3" presetClass="entr" presetSubtype="1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64" presetClass="path" presetSubtype="0" accel="50000" decel="50000" fill="hold" nodeType="clickEffect">
                                  <p:stCondLst>
                                    <p:cond delay="0"/>
                                  </p:stCondLst>
                                  <p:childTnLst>
                                    <p:animMotion origin="layout" path="M 0 2.59259E-6 L 0.00295 -0.08241 " pathEditMode="relative" rAng="0" ptsTypes="AA">
                                      <p:cBhvr>
                                        <p:cTn id="14" dur="2000" fill="hold"/>
                                        <p:tgtEl>
                                          <p:spTgt spid="3"/>
                                        </p:tgtEl>
                                        <p:attrNameLst>
                                          <p:attrName>ppt_x</p:attrName>
                                          <p:attrName>ppt_y</p:attrName>
                                        </p:attrNameLst>
                                      </p:cBhvr>
                                      <p:rCtr x="139" y="-4120"/>
                                    </p:animMotion>
                                  </p:childTnLst>
                                </p:cTn>
                              </p:par>
                            </p:childTnLst>
                          </p:cTn>
                        </p:par>
                        <p:par>
                          <p:cTn id="15" fill="hold" nodeType="afterGroup">
                            <p:stCondLst>
                              <p:cond delay="2000"/>
                            </p:stCondLst>
                            <p:childTnLst>
                              <p:par>
                                <p:cTn id="16" presetID="64" presetClass="path" presetSubtype="0" accel="50000" decel="50000" fill="hold" nodeType="afterEffect">
                                  <p:stCondLst>
                                    <p:cond delay="0"/>
                                  </p:stCondLst>
                                  <p:childTnLst>
                                    <p:animMotion origin="layout" path="M 0.00295 -0.08241 L 0.00382 -0.1713 " pathEditMode="relative" rAng="0" ptsTypes="AA">
                                      <p:cBhvr>
                                        <p:cTn id="17" dur="2000" fill="hold"/>
                                        <p:tgtEl>
                                          <p:spTgt spid="3"/>
                                        </p:tgtEl>
                                        <p:attrNameLst>
                                          <p:attrName>ppt_x</p:attrName>
                                          <p:attrName>ppt_y</p:attrName>
                                        </p:attrNameLst>
                                      </p:cBhvr>
                                      <p:rCtr x="35" y="-4444"/>
                                    </p:animMotion>
                                  </p:childTnLst>
                                </p:cTn>
                              </p:par>
                            </p:childTnLst>
                          </p:cTn>
                        </p:par>
                        <p:par>
                          <p:cTn id="18" fill="hold" nodeType="afterGroup">
                            <p:stCondLst>
                              <p:cond delay="4000"/>
                            </p:stCondLst>
                            <p:childTnLst>
                              <p:par>
                                <p:cTn id="19" presetID="7" presetClass="path" presetSubtype="0" accel="50000" decel="50000" fill="hold" grpId="0" nodeType="afterEffect">
                                  <p:stCondLst>
                                    <p:cond delay="0"/>
                                  </p:stCondLst>
                                  <p:childTnLst>
                                    <p:animMotion origin="layout" path="M 3.33333E-6 -4.07407E-6 L 0.19878 -0.00301 L 0.19705 -0.08356 L 0.00052 -0.08588 " pathEditMode="relative" rAng="0" ptsTypes="FFFF">
                                      <p:cBhvr>
                                        <p:cTn id="20" dur="1000" fill="hold"/>
                                        <p:tgtEl>
                                          <p:spTgt spid="9"/>
                                        </p:tgtEl>
                                        <p:attrNameLst>
                                          <p:attrName>ppt_x</p:attrName>
                                          <p:attrName>ppt_y</p:attrName>
                                        </p:attrNameLst>
                                      </p:cBhvr>
                                      <p:rCtr x="9931" y="-4306"/>
                                    </p:animMotion>
                                  </p:childTnLst>
                                </p:cTn>
                              </p:par>
                              <p:par>
                                <p:cTn id="21" presetID="7" presetClass="path" presetSubtype="0" accel="50000" decel="50000" fill="hold" grpId="0" nodeType="withEffect">
                                  <p:stCondLst>
                                    <p:cond delay="0"/>
                                  </p:stCondLst>
                                  <p:childTnLst>
                                    <p:animMotion origin="layout" path="M 3.33333E-6 2.96296E-6 L -0.16146 -0.00348 L -0.15973 0.08634 L 0.00225 0.09074 " pathEditMode="relative" rAng="0" ptsTypes="FFFF">
                                      <p:cBhvr>
                                        <p:cTn id="22" dur="1000" fill="hold"/>
                                        <p:tgtEl>
                                          <p:spTgt spid="8"/>
                                        </p:tgtEl>
                                        <p:attrNameLst>
                                          <p:attrName>ppt_x</p:attrName>
                                          <p:attrName>ppt_y</p:attrName>
                                        </p:attrNameLst>
                                      </p:cBhvr>
                                      <p:rCtr x="-7969" y="4352"/>
                                    </p:animMotion>
                                  </p:childTnLst>
                                </p:cTn>
                              </p:par>
                            </p:childTnLst>
                          </p:cTn>
                        </p:par>
                        <p:par>
                          <p:cTn id="23" fill="hold" nodeType="afterGroup">
                            <p:stCondLst>
                              <p:cond delay="5000"/>
                            </p:stCondLst>
                            <p:childTnLst>
                              <p:par>
                                <p:cTn id="24" presetID="64" presetClass="path" presetSubtype="0" accel="50000" decel="50000" fill="hold" nodeType="afterEffect">
                                  <p:stCondLst>
                                    <p:cond delay="0"/>
                                  </p:stCondLst>
                                  <p:childTnLst>
                                    <p:animMotion origin="layout" path="M 0.00382 -0.1713 L 0.00191 -0.25857 " pathEditMode="relative" rAng="0" ptsTypes="AA">
                                      <p:cBhvr>
                                        <p:cTn id="25" dur="2000" fill="hold"/>
                                        <p:tgtEl>
                                          <p:spTgt spid="3"/>
                                        </p:tgtEl>
                                        <p:attrNameLst>
                                          <p:attrName>ppt_x</p:attrName>
                                          <p:attrName>ppt_y</p:attrName>
                                        </p:attrNameLst>
                                      </p:cBhvr>
                                      <p:rCtr x="-104" y="-4375"/>
                                    </p:animMotion>
                                  </p:childTnLst>
                                </p:cTn>
                              </p:par>
                            </p:childTnLst>
                          </p:cTn>
                        </p:par>
                        <p:par>
                          <p:cTn id="26" fill="hold" nodeType="afterGroup">
                            <p:stCondLst>
                              <p:cond delay="7000"/>
                            </p:stCondLst>
                            <p:childTnLst>
                              <p:par>
                                <p:cTn id="27" presetID="7" presetClass="path" presetSubtype="0" accel="50000" decel="50000" fill="hold" grpId="1" nodeType="afterEffect">
                                  <p:stCondLst>
                                    <p:cond delay="0"/>
                                  </p:stCondLst>
                                  <p:childTnLst>
                                    <p:animMotion origin="layout" path="M 0.00052 -0.08588 L 0.19548 -0.08356 L 0.19375 -0.17083 L 0.00052 -0.17546 " pathEditMode="relative" rAng="0" ptsTypes="FFFF">
                                      <p:cBhvr>
                                        <p:cTn id="28" dur="1000" fill="hold"/>
                                        <p:tgtEl>
                                          <p:spTgt spid="9"/>
                                        </p:tgtEl>
                                        <p:attrNameLst>
                                          <p:attrName>ppt_x</p:attrName>
                                          <p:attrName>ppt_y</p:attrName>
                                        </p:attrNameLst>
                                      </p:cBhvr>
                                      <p:rCtr x="9740" y="-4375"/>
                                    </p:animMotion>
                                  </p:childTnLst>
                                </p:cTn>
                              </p:par>
                              <p:par>
                                <p:cTn id="29" presetID="7" presetClass="path" presetSubtype="0" accel="50000" decel="50000" fill="hold" grpId="0" nodeType="withEffect">
                                  <p:stCondLst>
                                    <p:cond delay="0"/>
                                  </p:stCondLst>
                                  <p:childTnLst>
                                    <p:animMotion origin="layout" path="M 3.33333E-6 1.85185E-6 L -0.16146 -0.00185 L -0.1632 0.0831 L -0.00122 0.09004 " pathEditMode="relative" rAng="0" ptsTypes="FFFF">
                                      <p:cBhvr>
                                        <p:cTn id="30" dur="1000" fill="hold"/>
                                        <p:tgtEl>
                                          <p:spTgt spid="7"/>
                                        </p:tgtEl>
                                        <p:attrNameLst>
                                          <p:attrName>ppt_x</p:attrName>
                                          <p:attrName>ppt_y</p:attrName>
                                        </p:attrNameLst>
                                      </p:cBhvr>
                                      <p:rCtr x="-8160" y="4398"/>
                                    </p:animMotion>
                                  </p:childTnLst>
                                </p:cTn>
                              </p:par>
                            </p:childTnLst>
                          </p:cTn>
                        </p:par>
                        <p:par>
                          <p:cTn id="31" fill="hold" nodeType="afterGroup">
                            <p:stCondLst>
                              <p:cond delay="8000"/>
                            </p:stCondLst>
                            <p:childTnLst>
                              <p:par>
                                <p:cTn id="32" presetID="64" presetClass="path" presetSubtype="0" accel="50000" decel="50000" fill="hold" nodeType="afterEffect">
                                  <p:stCondLst>
                                    <p:cond delay="0"/>
                                  </p:stCondLst>
                                  <p:childTnLst>
                                    <p:animMotion origin="layout" path="M 0.00469 -0.26088 L 0.00538 -0.34514 " pathEditMode="relative" rAng="0" ptsTypes="AA">
                                      <p:cBhvr>
                                        <p:cTn id="33" dur="2000" fill="hold"/>
                                        <p:tgtEl>
                                          <p:spTgt spid="3"/>
                                        </p:tgtEl>
                                        <p:attrNameLst>
                                          <p:attrName>ppt_x</p:attrName>
                                          <p:attrName>ppt_y</p:attrName>
                                        </p:attrNameLst>
                                      </p:cBhvr>
                                      <p:rCtr x="35" y="-4213"/>
                                    </p:animMotion>
                                  </p:childTnLst>
                                </p:cTn>
                              </p:par>
                            </p:childTnLst>
                          </p:cTn>
                        </p:par>
                        <p:par>
                          <p:cTn id="34" fill="hold" nodeType="afterGroup">
                            <p:stCondLst>
                              <p:cond delay="10000"/>
                            </p:stCondLst>
                            <p:childTnLst>
                              <p:par>
                                <p:cTn id="35" presetID="7" presetClass="path" presetSubtype="0" accel="50000" decel="50000" fill="hold" grpId="2" nodeType="afterEffect">
                                  <p:stCondLst>
                                    <p:cond delay="0"/>
                                  </p:stCondLst>
                                  <p:childTnLst>
                                    <p:animMotion origin="layout" path="M 3.33333E-6 -0.17129 L 0.19201 -0.17314 L 0.19375 -0.25833 L 0.00052 -0.25601 " pathEditMode="relative" rAng="0" ptsTypes="FFFF">
                                      <p:cBhvr>
                                        <p:cTn id="36" dur="1000" fill="hold"/>
                                        <p:tgtEl>
                                          <p:spTgt spid="9"/>
                                        </p:tgtEl>
                                        <p:attrNameLst>
                                          <p:attrName>ppt_x</p:attrName>
                                          <p:attrName>ppt_y</p:attrName>
                                        </p:attrNameLst>
                                      </p:cBhvr>
                                      <p:rCtr x="9687" y="-4352"/>
                                    </p:animMotion>
                                  </p:childTnLst>
                                </p:cTn>
                              </p:par>
                              <p:par>
                                <p:cTn id="37" presetID="7" presetClass="path" presetSubtype="0" accel="50000" decel="50000" fill="hold" grpId="0" nodeType="withEffect">
                                  <p:stCondLst>
                                    <p:cond delay="0"/>
                                  </p:stCondLst>
                                  <p:childTnLst>
                                    <p:animMotion origin="layout" path="M 3.33333E-6 1.11111E-6 L -0.16493 -0.00278 L -0.16146 0.08009 L 0.00225 0.08472 " pathEditMode="relative" rAng="0" ptsTypes="FFFF">
                                      <p:cBhvr>
                                        <p:cTn id="38" dur="1000" fill="hold"/>
                                        <p:tgtEl>
                                          <p:spTgt spid="6"/>
                                        </p:tgtEl>
                                        <p:attrNameLst>
                                          <p:attrName>ppt_x</p:attrName>
                                          <p:attrName>ppt_y</p:attrName>
                                        </p:attrNameLst>
                                      </p:cBhvr>
                                      <p:rCtr x="-8142" y="4097"/>
                                    </p:animMotion>
                                  </p:childTnLst>
                                </p:cTn>
                              </p:par>
                            </p:childTnLst>
                          </p:cTn>
                        </p:par>
                        <p:par>
                          <p:cTn id="39" fill="hold" nodeType="afterGroup">
                            <p:stCondLst>
                              <p:cond delay="11000"/>
                            </p:stCondLst>
                            <p:childTnLst>
                              <p:par>
                                <p:cTn id="40" presetID="64" presetClass="path" presetSubtype="0" accel="50000" decel="50000" fill="hold" nodeType="afterEffect">
                                  <p:stCondLst>
                                    <p:cond delay="0"/>
                                  </p:stCondLst>
                                  <p:childTnLst>
                                    <p:animMotion origin="layout" path="M 0.00469 -0.34977 L 0.00538 -0.43866 " pathEditMode="relative" rAng="0" ptsTypes="AA">
                                      <p:cBhvr>
                                        <p:cTn id="41" dur="2000" fill="hold"/>
                                        <p:tgtEl>
                                          <p:spTgt spid="3"/>
                                        </p:tgtEl>
                                        <p:attrNameLst>
                                          <p:attrName>ppt_x</p:attrName>
                                          <p:attrName>ppt_y</p:attrName>
                                        </p:attrNameLst>
                                      </p:cBhvr>
                                      <p:rCtr x="35" y="-44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9" grpId="2" animBg="1"/>
      <p:bldP spid="6" grpId="0" animBg="1"/>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Table 34"/>
          <p:cNvGraphicFramePr>
            <a:graphicFrameLocks noGrp="1"/>
          </p:cNvGraphicFramePr>
          <p:nvPr>
            <p:extLst>
              <p:ext uri="{D42A27DB-BD31-4B8C-83A1-F6EECF244321}">
                <p14:modId xmlns:p14="http://schemas.microsoft.com/office/powerpoint/2010/main" val="521157251"/>
              </p:ext>
            </p:extLst>
          </p:nvPr>
        </p:nvGraphicFramePr>
        <p:xfrm>
          <a:off x="3886200" y="1168400"/>
          <a:ext cx="1268413" cy="4775200"/>
        </p:xfrm>
        <a:graphic>
          <a:graphicData uri="http://schemas.openxmlformats.org/drawingml/2006/table">
            <a:tbl>
              <a:tblPr/>
              <a:tblGrid>
                <a:gridCol w="762000"/>
                <a:gridCol w="506413"/>
              </a:tblGrid>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FFFF"/>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3</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4</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6</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7</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8</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
        <p:nvSpPr>
          <p:cNvPr id="8" name="Oval 7"/>
          <p:cNvSpPr/>
          <p:nvPr/>
        </p:nvSpPr>
        <p:spPr>
          <a:xfrm>
            <a:off x="3962400" y="4219575"/>
            <a:ext cx="609600" cy="457200"/>
          </a:xfrm>
          <a:prstGeom prst="ellipse">
            <a:avLst/>
          </a:prstGeom>
          <a:solidFill>
            <a:schemeClr val="accent6">
              <a:lumMod val="75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7</a:t>
            </a:r>
          </a:p>
        </p:txBody>
      </p:sp>
      <p:sp>
        <p:nvSpPr>
          <p:cNvPr id="9" name="Oval 8"/>
          <p:cNvSpPr/>
          <p:nvPr/>
        </p:nvSpPr>
        <p:spPr>
          <a:xfrm>
            <a:off x="3962400" y="2438400"/>
            <a:ext cx="609600" cy="457200"/>
          </a:xfrm>
          <a:prstGeom prst="ellipse">
            <a:avLst/>
          </a:prstGeom>
          <a:solidFill>
            <a:srgbClr val="00B0F0"/>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3</a:t>
            </a:r>
          </a:p>
        </p:txBody>
      </p:sp>
      <p:sp>
        <p:nvSpPr>
          <p:cNvPr id="10" name="Oval 9"/>
          <p:cNvSpPr/>
          <p:nvPr/>
        </p:nvSpPr>
        <p:spPr>
          <a:xfrm>
            <a:off x="3962400" y="4800600"/>
            <a:ext cx="609600" cy="457200"/>
          </a:xfrm>
          <a:prstGeom prst="ellipse">
            <a:avLst/>
          </a:prstGeom>
          <a:solidFill>
            <a:schemeClr val="accent6">
              <a:lumMod val="75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9</a:t>
            </a:r>
          </a:p>
        </p:txBody>
      </p:sp>
      <p:sp>
        <p:nvSpPr>
          <p:cNvPr id="11" name="Oval 10"/>
          <p:cNvSpPr/>
          <p:nvPr/>
        </p:nvSpPr>
        <p:spPr>
          <a:xfrm>
            <a:off x="3962400" y="1828800"/>
            <a:ext cx="609600" cy="457200"/>
          </a:xfrm>
          <a:prstGeom prst="ellipse">
            <a:avLst/>
          </a:prstGeom>
          <a:solidFill>
            <a:srgbClr val="00B0F0"/>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2</a:t>
            </a:r>
          </a:p>
        </p:txBody>
      </p:sp>
      <p:sp>
        <p:nvSpPr>
          <p:cNvPr id="12" name="Oval 11"/>
          <p:cNvSpPr/>
          <p:nvPr/>
        </p:nvSpPr>
        <p:spPr>
          <a:xfrm>
            <a:off x="3962400" y="5410200"/>
            <a:ext cx="609600" cy="457200"/>
          </a:xfrm>
          <a:prstGeom prst="ellipse">
            <a:avLst/>
          </a:prstGeom>
          <a:solidFill>
            <a:schemeClr val="accent6">
              <a:lumMod val="75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15</a:t>
            </a:r>
          </a:p>
        </p:txBody>
      </p:sp>
      <p:sp>
        <p:nvSpPr>
          <p:cNvPr id="13" name="Oval 12"/>
          <p:cNvSpPr/>
          <p:nvPr/>
        </p:nvSpPr>
        <p:spPr>
          <a:xfrm>
            <a:off x="3962400" y="1219200"/>
            <a:ext cx="609600" cy="457200"/>
          </a:xfrm>
          <a:prstGeom prst="ellipse">
            <a:avLst/>
          </a:prstGeom>
          <a:solidFill>
            <a:srgbClr val="00B0F0"/>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1</a:t>
            </a:r>
          </a:p>
        </p:txBody>
      </p:sp>
      <p:sp>
        <p:nvSpPr>
          <p:cNvPr id="6" name="Oval 5"/>
          <p:cNvSpPr/>
          <p:nvPr/>
        </p:nvSpPr>
        <p:spPr>
          <a:xfrm>
            <a:off x="3962400" y="3032125"/>
            <a:ext cx="609600" cy="457200"/>
          </a:xfrm>
          <a:prstGeom prst="ellipse">
            <a:avLst/>
          </a:prstGeom>
          <a:solidFill>
            <a:schemeClr val="accent6">
              <a:lumMod val="75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10</a:t>
            </a:r>
          </a:p>
        </p:txBody>
      </p:sp>
      <p:sp>
        <p:nvSpPr>
          <p:cNvPr id="7" name="Oval 6"/>
          <p:cNvSpPr/>
          <p:nvPr/>
        </p:nvSpPr>
        <p:spPr>
          <a:xfrm>
            <a:off x="3962400" y="3609975"/>
            <a:ext cx="609600" cy="457200"/>
          </a:xfrm>
          <a:prstGeom prst="ellipse">
            <a:avLst/>
          </a:prstGeom>
          <a:solidFill>
            <a:schemeClr val="accent6">
              <a:lumMod val="75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5</a:t>
            </a:r>
          </a:p>
        </p:txBody>
      </p:sp>
      <p:grpSp>
        <p:nvGrpSpPr>
          <p:cNvPr id="2" name="Group 45"/>
          <p:cNvGrpSpPr>
            <a:grpSpLocks/>
          </p:cNvGrpSpPr>
          <p:nvPr/>
        </p:nvGrpSpPr>
        <p:grpSpPr bwMode="auto">
          <a:xfrm>
            <a:off x="2133600" y="2589213"/>
            <a:ext cx="4343400" cy="382587"/>
            <a:chOff x="1143000" y="1371600"/>
            <a:chExt cx="4343400" cy="382588"/>
          </a:xfrm>
        </p:grpSpPr>
        <p:cxnSp>
          <p:nvCxnSpPr>
            <p:cNvPr id="41" name="Straight Connector 40"/>
            <p:cNvCxnSpPr/>
            <p:nvPr/>
          </p:nvCxnSpPr>
          <p:spPr>
            <a:xfrm>
              <a:off x="1143000" y="1752601"/>
              <a:ext cx="4343400" cy="1587"/>
            </a:xfrm>
            <a:prstGeom prst="line">
              <a:avLst/>
            </a:prstGeom>
            <a:ln w="254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1143000" y="1371600"/>
              <a:ext cx="838200" cy="304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r>
                <a:rPr lang="en-US" sz="2400" b="1" i="0">
                  <a:latin typeface="Calibri" pitchFamily="34" charset="0"/>
                  <a:cs typeface="Calibri" pitchFamily="34" charset="0"/>
                </a:rPr>
                <a:t>i</a:t>
              </a:r>
            </a:p>
          </p:txBody>
        </p:sp>
      </p:grpSp>
      <p:grpSp>
        <p:nvGrpSpPr>
          <p:cNvPr id="3" name="Group 46"/>
          <p:cNvGrpSpPr>
            <a:grpSpLocks/>
          </p:cNvGrpSpPr>
          <p:nvPr/>
        </p:nvGrpSpPr>
        <p:grpSpPr bwMode="auto">
          <a:xfrm>
            <a:off x="2057400" y="5561013"/>
            <a:ext cx="4343400" cy="382587"/>
            <a:chOff x="1143000" y="1371600"/>
            <a:chExt cx="4343400" cy="382588"/>
          </a:xfrm>
        </p:grpSpPr>
        <p:cxnSp>
          <p:nvCxnSpPr>
            <p:cNvPr id="48" name="Straight Connector 47"/>
            <p:cNvCxnSpPr/>
            <p:nvPr/>
          </p:nvCxnSpPr>
          <p:spPr>
            <a:xfrm>
              <a:off x="1143000" y="1752601"/>
              <a:ext cx="4343400" cy="1587"/>
            </a:xfrm>
            <a:prstGeom prst="line">
              <a:avLst/>
            </a:prstGeom>
            <a:ln w="254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1143000" y="1371600"/>
              <a:ext cx="838200" cy="304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r>
                <a:rPr lang="en-US" sz="2400" b="1" i="0">
                  <a:latin typeface="Calibri" pitchFamily="34" charset="0"/>
                  <a:cs typeface="Calibri" pitchFamily="34" charset="0"/>
                </a:rPr>
                <a:t>j</a:t>
              </a:r>
            </a:p>
          </p:txBody>
        </p:sp>
      </p:grpSp>
      <p:sp>
        <p:nvSpPr>
          <p:cNvPr id="14" name="Title 13"/>
          <p:cNvSpPr>
            <a:spLocks noGrp="1"/>
          </p:cNvSpPr>
          <p:nvPr>
            <p:ph type="title"/>
          </p:nvPr>
        </p:nvSpPr>
        <p:spPr/>
        <p:txBody>
          <a:bodyPr/>
          <a:lstStyle/>
          <a:p>
            <a:r>
              <a:rPr lang="en-US" dirty="0"/>
              <a:t>5.2.3. </a:t>
            </a:r>
            <a:r>
              <a:rPr lang="en-US" dirty="0" err="1"/>
              <a:t>Sắp</a:t>
            </a:r>
            <a:r>
              <a:rPr lang="en-US" dirty="0"/>
              <a:t> </a:t>
            </a:r>
            <a:r>
              <a:rPr lang="en-US" dirty="0" err="1"/>
              <a:t>xếp</a:t>
            </a:r>
            <a:r>
              <a:rPr lang="en-US" dirty="0"/>
              <a:t> </a:t>
            </a:r>
            <a:r>
              <a:rPr lang="en-US" dirty="0" err="1"/>
              <a:t>nổi</a:t>
            </a:r>
            <a:r>
              <a:rPr lang="en-US" dirty="0"/>
              <a:t> </a:t>
            </a:r>
            <a:r>
              <a:rPr lang="en-US" dirty="0" err="1"/>
              <a:t>bọt</a:t>
            </a:r>
            <a:endParaRPr lang="vi-VN" dirty="0"/>
          </a:p>
        </p:txBody>
      </p:sp>
      <p:sp>
        <p:nvSpPr>
          <p:cNvPr id="4" name="Date Placeholder 3"/>
          <p:cNvSpPr>
            <a:spLocks noGrp="1"/>
          </p:cNvSpPr>
          <p:nvPr>
            <p:ph type="dt" sz="half" idx="10"/>
          </p:nvPr>
        </p:nvSpPr>
        <p:spPr/>
        <p:txBody>
          <a:bodyPr/>
          <a:lstStyle/>
          <a:p>
            <a:r>
              <a:rPr lang="vi-VN" smtClean="0"/>
              <a:t>24-Mar-11</a:t>
            </a:r>
            <a:endParaRPr lang="en-US"/>
          </a:p>
        </p:txBody>
      </p:sp>
      <p:sp>
        <p:nvSpPr>
          <p:cNvPr id="5" name="Footer Placeholder 4"/>
          <p:cNvSpPr>
            <a:spLocks noGrp="1"/>
          </p:cNvSpPr>
          <p:nvPr>
            <p:ph type="ftr" sz="quarter" idx="11"/>
          </p:nvPr>
        </p:nvSpPr>
        <p:spPr/>
        <p:txBody>
          <a:bodyPr/>
          <a:lstStyle/>
          <a:p>
            <a:r>
              <a:rPr lang="en-US" smtClean="0"/>
              <a:t>©TS. Hà Chí Trung, Khoa CNTT -  HVKTQS</a:t>
            </a:r>
            <a:endParaRPr lang="en-US"/>
          </a:p>
        </p:txBody>
      </p:sp>
      <p:sp>
        <p:nvSpPr>
          <p:cNvPr id="17" name="Slide Number Placeholder 16"/>
          <p:cNvSpPr>
            <a:spLocks noGrp="1"/>
          </p:cNvSpPr>
          <p:nvPr>
            <p:ph type="sldNum" sz="quarter" idx="12"/>
          </p:nvPr>
        </p:nvSpPr>
        <p:spPr/>
        <p:txBody>
          <a:bodyPr/>
          <a:lstStyle/>
          <a:p>
            <a:fld id="{B6F15528-21DE-4FAA-801E-634DDDAF4B2B}" type="slidenum">
              <a:rPr lang="en-US" smtClean="0"/>
              <a:pPr/>
              <a:t>53</a:t>
            </a:fld>
            <a:endParaRPr lang="en-US" dirty="0"/>
          </a:p>
        </p:txBody>
      </p:sp>
    </p:spTree>
    <p:extLst>
      <p:ext uri="{BB962C8B-B14F-4D97-AF65-F5344CB8AC3E}">
        <p14:creationId xmlns:p14="http://schemas.microsoft.com/office/powerpoint/2010/main" val="3187214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3.33333E-6 -4.07407E-6 L -0.00416 0.08357 " pathEditMode="relative" rAng="0" ptsTypes="AA">
                                      <p:cBhvr>
                                        <p:cTn id="6" dur="2000" fill="hold"/>
                                        <p:tgtEl>
                                          <p:spTgt spid="2"/>
                                        </p:tgtEl>
                                        <p:attrNameLst>
                                          <p:attrName>ppt_x</p:attrName>
                                          <p:attrName>ppt_y</p:attrName>
                                        </p:attrNameLst>
                                      </p:cBhvr>
                                      <p:rCtr x="-208" y="4167"/>
                                    </p:animMotion>
                                  </p:childTnLst>
                                </p:cTn>
                              </p:par>
                            </p:childTnLst>
                          </p:cTn>
                        </p:par>
                        <p:par>
                          <p:cTn id="7" fill="hold" nodeType="afterGroup">
                            <p:stCondLst>
                              <p:cond delay="2000"/>
                            </p:stCondLst>
                            <p:childTnLst>
                              <p:par>
                                <p:cTn id="8" presetID="3" presetClass="entr" presetSubtype="1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par>
                          <p:cTn id="11" fill="hold" nodeType="afterGroup">
                            <p:stCondLst>
                              <p:cond delay="2500"/>
                            </p:stCondLst>
                            <p:childTnLst>
                              <p:par>
                                <p:cTn id="12" presetID="64" presetClass="path" presetSubtype="0" accel="50000" decel="50000" fill="hold" nodeType="afterEffect">
                                  <p:stCondLst>
                                    <p:cond delay="0"/>
                                  </p:stCondLst>
                                  <p:childTnLst>
                                    <p:animMotion origin="layout" path="M 0 -4.44444E-6 L -0.00208 -0.07986 " pathEditMode="relative" rAng="0" ptsTypes="AA">
                                      <p:cBhvr>
                                        <p:cTn id="13" dur="2000" fill="hold"/>
                                        <p:tgtEl>
                                          <p:spTgt spid="3"/>
                                        </p:tgtEl>
                                        <p:attrNameLst>
                                          <p:attrName>ppt_x</p:attrName>
                                          <p:attrName>ppt_y</p:attrName>
                                        </p:attrNameLst>
                                      </p:cBhvr>
                                      <p:rCtr x="-104" y="-4005"/>
                                    </p:animMotion>
                                  </p:childTnLst>
                                </p:cTn>
                              </p:par>
                            </p:childTnLst>
                          </p:cTn>
                        </p:par>
                        <p:par>
                          <p:cTn id="14" fill="hold" nodeType="afterGroup">
                            <p:stCondLst>
                              <p:cond delay="4500"/>
                            </p:stCondLst>
                            <p:childTnLst>
                              <p:par>
                                <p:cTn id="15" presetID="64" presetClass="path" presetSubtype="0" accel="50000" decel="50000" fill="hold" nodeType="afterEffect">
                                  <p:stCondLst>
                                    <p:cond delay="0"/>
                                  </p:stCondLst>
                                  <p:childTnLst>
                                    <p:animMotion origin="layout" path="M -0.00208 -0.07986 L 0.00295 -0.17407 " pathEditMode="relative" rAng="0" ptsTypes="AA">
                                      <p:cBhvr>
                                        <p:cTn id="16" dur="2000" fill="hold"/>
                                        <p:tgtEl>
                                          <p:spTgt spid="3"/>
                                        </p:tgtEl>
                                        <p:attrNameLst>
                                          <p:attrName>ppt_x</p:attrName>
                                          <p:attrName>ppt_y</p:attrName>
                                        </p:attrNameLst>
                                      </p:cBhvr>
                                      <p:rCtr x="243" y="-4722"/>
                                    </p:animMotion>
                                  </p:childTnLst>
                                </p:cTn>
                              </p:par>
                            </p:childTnLst>
                          </p:cTn>
                        </p:par>
                        <p:par>
                          <p:cTn id="17" fill="hold" nodeType="afterGroup">
                            <p:stCondLst>
                              <p:cond delay="6500"/>
                            </p:stCondLst>
                            <p:childTnLst>
                              <p:par>
                                <p:cTn id="18" presetID="64" presetClass="path" presetSubtype="0" accel="50000" decel="50000" fill="hold" nodeType="afterEffect">
                                  <p:stCondLst>
                                    <p:cond delay="0"/>
                                  </p:stCondLst>
                                  <p:childTnLst>
                                    <p:animMotion origin="layout" path="M 0.00295 -0.17662 L 0.00156 -0.26204 " pathEditMode="relative" rAng="0" ptsTypes="AA">
                                      <p:cBhvr>
                                        <p:cTn id="19" dur="2000" fill="hold"/>
                                        <p:tgtEl>
                                          <p:spTgt spid="3"/>
                                        </p:tgtEl>
                                        <p:attrNameLst>
                                          <p:attrName>ppt_x</p:attrName>
                                          <p:attrName>ppt_y</p:attrName>
                                        </p:attrNameLst>
                                      </p:cBhvr>
                                      <p:rCtr x="-69" y="-4282"/>
                                    </p:animMotion>
                                  </p:childTnLst>
                                </p:cTn>
                              </p:par>
                            </p:childTnLst>
                          </p:cTn>
                        </p:par>
                        <p:par>
                          <p:cTn id="20" fill="hold" nodeType="afterGroup">
                            <p:stCondLst>
                              <p:cond delay="8500"/>
                            </p:stCondLst>
                            <p:childTnLst>
                              <p:par>
                                <p:cTn id="21" presetID="7" presetClass="path" presetSubtype="0" accel="50000" decel="50000" fill="hold" grpId="0" nodeType="afterEffect">
                                  <p:stCondLst>
                                    <p:cond delay="0"/>
                                  </p:stCondLst>
                                  <p:childTnLst>
                                    <p:animMotion origin="layout" path="M 3.33333E-6 -2.22222E-6 L 0.18854 -0.00116 L 0.18854 -0.08148 L -0.00122 -0.08379 " pathEditMode="relative" rAng="0" ptsTypes="FFFF">
                                      <p:cBhvr>
                                        <p:cTn id="22" dur="1000" fill="hold"/>
                                        <p:tgtEl>
                                          <p:spTgt spid="7"/>
                                        </p:tgtEl>
                                        <p:attrNameLst>
                                          <p:attrName>ppt_x</p:attrName>
                                          <p:attrName>ppt_y</p:attrName>
                                        </p:attrNameLst>
                                      </p:cBhvr>
                                      <p:rCtr x="9358" y="-4190"/>
                                    </p:animMotion>
                                  </p:childTnLst>
                                </p:cTn>
                              </p:par>
                              <p:par>
                                <p:cTn id="23" presetID="7" presetClass="path" presetSubtype="0" accel="50000" decel="50000" fill="hold" grpId="0" nodeType="withEffect">
                                  <p:stCondLst>
                                    <p:cond delay="0"/>
                                  </p:stCondLst>
                                  <p:childTnLst>
                                    <p:animMotion origin="layout" path="M 3.33333E-6 -2.96296E-6 L -0.17882 -0.00416 L -0.17882 0.0831 L 0.00052 0.08773 " pathEditMode="relative" rAng="0" ptsTypes="FFFF">
                                      <p:cBhvr>
                                        <p:cTn id="24" dur="1000" fill="hold"/>
                                        <p:tgtEl>
                                          <p:spTgt spid="6"/>
                                        </p:tgtEl>
                                        <p:attrNameLst>
                                          <p:attrName>ppt_x</p:attrName>
                                          <p:attrName>ppt_y</p:attrName>
                                        </p:attrNameLst>
                                      </p:cBhvr>
                                      <p:rCtr x="-8924" y="4167"/>
                                    </p:animMotion>
                                  </p:childTnLst>
                                </p:cTn>
                              </p:par>
                            </p:childTnLst>
                          </p:cTn>
                        </p:par>
                        <p:par>
                          <p:cTn id="25" fill="hold" nodeType="afterGroup">
                            <p:stCondLst>
                              <p:cond delay="9500"/>
                            </p:stCondLst>
                            <p:childTnLst>
                              <p:par>
                                <p:cTn id="26" presetID="64" presetClass="path" presetSubtype="0" accel="50000" decel="50000" fill="hold" nodeType="afterEffect">
                                  <p:stCondLst>
                                    <p:cond delay="0"/>
                                  </p:stCondLst>
                                  <p:childTnLst>
                                    <p:animMotion origin="layout" path="M 0.00156 -0.26204 L 0.00069 -0.35093 " pathEditMode="relative" rAng="0" ptsTypes="AA">
                                      <p:cBhvr>
                                        <p:cTn id="27" dur="2000" fill="hold"/>
                                        <p:tgtEl>
                                          <p:spTgt spid="3"/>
                                        </p:tgtEl>
                                        <p:attrNameLst>
                                          <p:attrName>ppt_x</p:attrName>
                                          <p:attrName>ppt_y</p:attrName>
                                        </p:attrNameLst>
                                      </p:cBhvr>
                                      <p:rCtr x="-52" y="-44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Table 34"/>
          <p:cNvGraphicFramePr>
            <a:graphicFrameLocks noGrp="1"/>
          </p:cNvGraphicFramePr>
          <p:nvPr>
            <p:extLst>
              <p:ext uri="{D42A27DB-BD31-4B8C-83A1-F6EECF244321}">
                <p14:modId xmlns:p14="http://schemas.microsoft.com/office/powerpoint/2010/main" val="3000348872"/>
              </p:ext>
            </p:extLst>
          </p:nvPr>
        </p:nvGraphicFramePr>
        <p:xfrm>
          <a:off x="3886200" y="1168400"/>
          <a:ext cx="1268413" cy="4775200"/>
        </p:xfrm>
        <a:graphic>
          <a:graphicData uri="http://schemas.openxmlformats.org/drawingml/2006/table">
            <a:tbl>
              <a:tblPr/>
              <a:tblGrid>
                <a:gridCol w="762000"/>
                <a:gridCol w="506413"/>
              </a:tblGrid>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FFFF"/>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3</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4</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6</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7</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8</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
        <p:nvSpPr>
          <p:cNvPr id="8" name="Oval 7"/>
          <p:cNvSpPr/>
          <p:nvPr/>
        </p:nvSpPr>
        <p:spPr>
          <a:xfrm>
            <a:off x="3962400" y="4219575"/>
            <a:ext cx="609600" cy="457200"/>
          </a:xfrm>
          <a:prstGeom prst="ellipse">
            <a:avLst/>
          </a:prstGeom>
          <a:solidFill>
            <a:schemeClr val="accent6">
              <a:lumMod val="75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7</a:t>
            </a:r>
          </a:p>
        </p:txBody>
      </p:sp>
      <p:sp>
        <p:nvSpPr>
          <p:cNvPr id="9" name="Oval 8"/>
          <p:cNvSpPr/>
          <p:nvPr/>
        </p:nvSpPr>
        <p:spPr>
          <a:xfrm>
            <a:off x="3962400" y="2438400"/>
            <a:ext cx="609600" cy="457200"/>
          </a:xfrm>
          <a:prstGeom prst="ellipse">
            <a:avLst/>
          </a:prstGeom>
          <a:solidFill>
            <a:srgbClr val="00B0F0"/>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3</a:t>
            </a:r>
          </a:p>
        </p:txBody>
      </p:sp>
      <p:sp>
        <p:nvSpPr>
          <p:cNvPr id="10" name="Oval 9"/>
          <p:cNvSpPr/>
          <p:nvPr/>
        </p:nvSpPr>
        <p:spPr>
          <a:xfrm>
            <a:off x="3962400" y="4800600"/>
            <a:ext cx="609600" cy="457200"/>
          </a:xfrm>
          <a:prstGeom prst="ellipse">
            <a:avLst/>
          </a:prstGeom>
          <a:solidFill>
            <a:schemeClr val="accent6">
              <a:lumMod val="75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9</a:t>
            </a:r>
          </a:p>
        </p:txBody>
      </p:sp>
      <p:sp>
        <p:nvSpPr>
          <p:cNvPr id="11" name="Oval 10"/>
          <p:cNvSpPr/>
          <p:nvPr/>
        </p:nvSpPr>
        <p:spPr>
          <a:xfrm>
            <a:off x="3962400" y="1828800"/>
            <a:ext cx="609600" cy="457200"/>
          </a:xfrm>
          <a:prstGeom prst="ellipse">
            <a:avLst/>
          </a:prstGeom>
          <a:solidFill>
            <a:srgbClr val="00B0F0"/>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2</a:t>
            </a:r>
          </a:p>
        </p:txBody>
      </p:sp>
      <p:sp>
        <p:nvSpPr>
          <p:cNvPr id="12" name="Oval 11"/>
          <p:cNvSpPr/>
          <p:nvPr/>
        </p:nvSpPr>
        <p:spPr>
          <a:xfrm>
            <a:off x="3962400" y="5410200"/>
            <a:ext cx="609600" cy="457200"/>
          </a:xfrm>
          <a:prstGeom prst="ellipse">
            <a:avLst/>
          </a:prstGeom>
          <a:solidFill>
            <a:schemeClr val="accent6">
              <a:lumMod val="75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15</a:t>
            </a:r>
          </a:p>
        </p:txBody>
      </p:sp>
      <p:sp>
        <p:nvSpPr>
          <p:cNvPr id="13" name="Oval 12"/>
          <p:cNvSpPr/>
          <p:nvPr/>
        </p:nvSpPr>
        <p:spPr>
          <a:xfrm>
            <a:off x="3962400" y="1219200"/>
            <a:ext cx="609600" cy="457200"/>
          </a:xfrm>
          <a:prstGeom prst="ellipse">
            <a:avLst/>
          </a:prstGeom>
          <a:solidFill>
            <a:srgbClr val="00B0F0"/>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dirty="0">
                <a:latin typeface="Calibri" pitchFamily="34" charset="0"/>
                <a:cs typeface="Calibri" pitchFamily="34" charset="0"/>
              </a:rPr>
              <a:t>1</a:t>
            </a:r>
          </a:p>
        </p:txBody>
      </p:sp>
      <p:sp>
        <p:nvSpPr>
          <p:cNvPr id="6" name="Oval 5"/>
          <p:cNvSpPr/>
          <p:nvPr/>
        </p:nvSpPr>
        <p:spPr>
          <a:xfrm>
            <a:off x="3962400" y="3657600"/>
            <a:ext cx="609600" cy="457200"/>
          </a:xfrm>
          <a:prstGeom prst="ellipse">
            <a:avLst/>
          </a:prstGeom>
          <a:solidFill>
            <a:schemeClr val="accent6">
              <a:lumMod val="75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10</a:t>
            </a:r>
          </a:p>
        </p:txBody>
      </p:sp>
      <p:sp>
        <p:nvSpPr>
          <p:cNvPr id="7" name="Oval 6"/>
          <p:cNvSpPr/>
          <p:nvPr/>
        </p:nvSpPr>
        <p:spPr>
          <a:xfrm>
            <a:off x="3962400" y="3032125"/>
            <a:ext cx="609600" cy="457200"/>
          </a:xfrm>
          <a:prstGeom prst="ellipse">
            <a:avLst/>
          </a:prstGeom>
          <a:solidFill>
            <a:srgbClr val="00B0F0"/>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5</a:t>
            </a:r>
          </a:p>
        </p:txBody>
      </p:sp>
      <p:grpSp>
        <p:nvGrpSpPr>
          <p:cNvPr id="2" name="Group 45"/>
          <p:cNvGrpSpPr>
            <a:grpSpLocks/>
          </p:cNvGrpSpPr>
          <p:nvPr/>
        </p:nvGrpSpPr>
        <p:grpSpPr bwMode="auto">
          <a:xfrm>
            <a:off x="2133600" y="3167063"/>
            <a:ext cx="4343400" cy="382587"/>
            <a:chOff x="1143000" y="1371600"/>
            <a:chExt cx="4343400" cy="382588"/>
          </a:xfrm>
        </p:grpSpPr>
        <p:cxnSp>
          <p:nvCxnSpPr>
            <p:cNvPr id="41" name="Straight Connector 40"/>
            <p:cNvCxnSpPr/>
            <p:nvPr/>
          </p:nvCxnSpPr>
          <p:spPr>
            <a:xfrm>
              <a:off x="1143000" y="1752601"/>
              <a:ext cx="4343400" cy="1587"/>
            </a:xfrm>
            <a:prstGeom prst="line">
              <a:avLst/>
            </a:prstGeom>
            <a:ln w="254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1143000" y="1371600"/>
              <a:ext cx="838200" cy="304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r>
                <a:rPr lang="en-US" sz="2400" b="1" i="0">
                  <a:latin typeface="Calibri" pitchFamily="34" charset="0"/>
                  <a:cs typeface="Calibri" pitchFamily="34" charset="0"/>
                </a:rPr>
                <a:t>i</a:t>
              </a:r>
            </a:p>
          </p:txBody>
        </p:sp>
      </p:grpSp>
      <p:grpSp>
        <p:nvGrpSpPr>
          <p:cNvPr id="3" name="Group 46"/>
          <p:cNvGrpSpPr>
            <a:grpSpLocks/>
          </p:cNvGrpSpPr>
          <p:nvPr/>
        </p:nvGrpSpPr>
        <p:grpSpPr bwMode="auto">
          <a:xfrm>
            <a:off x="2057400" y="5561013"/>
            <a:ext cx="4343400" cy="382587"/>
            <a:chOff x="1143000" y="1371600"/>
            <a:chExt cx="4343400" cy="382588"/>
          </a:xfrm>
        </p:grpSpPr>
        <p:cxnSp>
          <p:nvCxnSpPr>
            <p:cNvPr id="48" name="Straight Connector 47"/>
            <p:cNvCxnSpPr/>
            <p:nvPr/>
          </p:nvCxnSpPr>
          <p:spPr>
            <a:xfrm>
              <a:off x="1143000" y="1752601"/>
              <a:ext cx="4343400" cy="1587"/>
            </a:xfrm>
            <a:prstGeom prst="line">
              <a:avLst/>
            </a:prstGeom>
            <a:ln w="254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1143000" y="1371600"/>
              <a:ext cx="838200" cy="304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r>
                <a:rPr lang="en-US" sz="2400" b="1" i="0">
                  <a:latin typeface="Calibri" pitchFamily="34" charset="0"/>
                  <a:cs typeface="Calibri" pitchFamily="34" charset="0"/>
                </a:rPr>
                <a:t>j</a:t>
              </a:r>
            </a:p>
          </p:txBody>
        </p:sp>
      </p:grpSp>
      <p:sp>
        <p:nvSpPr>
          <p:cNvPr id="14" name="Title 13"/>
          <p:cNvSpPr>
            <a:spLocks noGrp="1"/>
          </p:cNvSpPr>
          <p:nvPr>
            <p:ph type="title"/>
          </p:nvPr>
        </p:nvSpPr>
        <p:spPr/>
        <p:txBody>
          <a:bodyPr/>
          <a:lstStyle/>
          <a:p>
            <a:r>
              <a:rPr lang="en-US" dirty="0"/>
              <a:t>5.2.3. </a:t>
            </a:r>
            <a:r>
              <a:rPr lang="en-US" dirty="0" err="1"/>
              <a:t>Sắp</a:t>
            </a:r>
            <a:r>
              <a:rPr lang="en-US" dirty="0"/>
              <a:t> </a:t>
            </a:r>
            <a:r>
              <a:rPr lang="en-US" dirty="0" err="1"/>
              <a:t>xếp</a:t>
            </a:r>
            <a:r>
              <a:rPr lang="en-US" dirty="0"/>
              <a:t> </a:t>
            </a:r>
            <a:r>
              <a:rPr lang="en-US" dirty="0" err="1"/>
              <a:t>nổi</a:t>
            </a:r>
            <a:r>
              <a:rPr lang="en-US" dirty="0"/>
              <a:t> </a:t>
            </a:r>
            <a:r>
              <a:rPr lang="en-US" dirty="0" err="1"/>
              <a:t>bọt</a:t>
            </a:r>
            <a:endParaRPr lang="vi-VN" dirty="0"/>
          </a:p>
        </p:txBody>
      </p:sp>
      <p:sp>
        <p:nvSpPr>
          <p:cNvPr id="4" name="Date Placeholder 3"/>
          <p:cNvSpPr>
            <a:spLocks noGrp="1"/>
          </p:cNvSpPr>
          <p:nvPr>
            <p:ph type="dt" sz="half" idx="10"/>
          </p:nvPr>
        </p:nvSpPr>
        <p:spPr/>
        <p:txBody>
          <a:bodyPr/>
          <a:lstStyle/>
          <a:p>
            <a:r>
              <a:rPr lang="vi-VN" smtClean="0"/>
              <a:t>24-Mar-11</a:t>
            </a:r>
            <a:endParaRPr lang="en-US"/>
          </a:p>
        </p:txBody>
      </p:sp>
      <p:sp>
        <p:nvSpPr>
          <p:cNvPr id="5" name="Footer Placeholder 4"/>
          <p:cNvSpPr>
            <a:spLocks noGrp="1"/>
          </p:cNvSpPr>
          <p:nvPr>
            <p:ph type="ftr" sz="quarter" idx="11"/>
          </p:nvPr>
        </p:nvSpPr>
        <p:spPr/>
        <p:txBody>
          <a:bodyPr/>
          <a:lstStyle/>
          <a:p>
            <a:r>
              <a:rPr lang="en-US" smtClean="0"/>
              <a:t>©TS. Hà Chí Trung, Khoa CNTT -  HVKTQS</a:t>
            </a:r>
            <a:endParaRPr lang="en-US"/>
          </a:p>
        </p:txBody>
      </p:sp>
      <p:sp>
        <p:nvSpPr>
          <p:cNvPr id="17" name="Slide Number Placeholder 16"/>
          <p:cNvSpPr>
            <a:spLocks noGrp="1"/>
          </p:cNvSpPr>
          <p:nvPr>
            <p:ph type="sldNum" sz="quarter" idx="12"/>
          </p:nvPr>
        </p:nvSpPr>
        <p:spPr/>
        <p:txBody>
          <a:bodyPr/>
          <a:lstStyle/>
          <a:p>
            <a:fld id="{B6F15528-21DE-4FAA-801E-634DDDAF4B2B}" type="slidenum">
              <a:rPr lang="en-US" smtClean="0"/>
              <a:pPr/>
              <a:t>54</a:t>
            </a:fld>
            <a:endParaRPr lang="en-US" dirty="0"/>
          </a:p>
        </p:txBody>
      </p:sp>
    </p:spTree>
    <p:extLst>
      <p:ext uri="{BB962C8B-B14F-4D97-AF65-F5344CB8AC3E}">
        <p14:creationId xmlns:p14="http://schemas.microsoft.com/office/powerpoint/2010/main" val="3468331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3.33333E-6 -3.33333E-6 L -0.00225 0.08565 " pathEditMode="relative" rAng="0" ptsTypes="AA">
                                      <p:cBhvr>
                                        <p:cTn id="6" dur="2000" fill="hold"/>
                                        <p:tgtEl>
                                          <p:spTgt spid="2"/>
                                        </p:tgtEl>
                                        <p:attrNameLst>
                                          <p:attrName>ppt_x</p:attrName>
                                          <p:attrName>ppt_y</p:attrName>
                                        </p:attrNameLst>
                                      </p:cBhvr>
                                      <p:rCtr x="-122" y="4282"/>
                                    </p:animMotion>
                                  </p:childTnLst>
                                </p:cTn>
                              </p:par>
                            </p:childTnLst>
                          </p:cTn>
                        </p:par>
                        <p:par>
                          <p:cTn id="7" fill="hold" nodeType="afterGroup">
                            <p:stCondLst>
                              <p:cond delay="2000"/>
                            </p:stCondLst>
                            <p:childTnLst>
                              <p:par>
                                <p:cTn id="8" presetID="3" presetClass="entr" presetSubtype="1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64" presetClass="path" presetSubtype="0" accel="50000" decel="50000" fill="hold" nodeType="clickEffect">
                                  <p:stCondLst>
                                    <p:cond delay="0"/>
                                  </p:stCondLst>
                                  <p:childTnLst>
                                    <p:animMotion origin="layout" path="M 0 2.59259E-6 L 0.00139 -0.08704 " pathEditMode="relative" rAng="0" ptsTypes="AA">
                                      <p:cBhvr>
                                        <p:cTn id="14" dur="2000" fill="hold"/>
                                        <p:tgtEl>
                                          <p:spTgt spid="3"/>
                                        </p:tgtEl>
                                        <p:attrNameLst>
                                          <p:attrName>ppt_x</p:attrName>
                                          <p:attrName>ppt_y</p:attrName>
                                        </p:attrNameLst>
                                      </p:cBhvr>
                                      <p:rCtr x="69" y="-4352"/>
                                    </p:animMotion>
                                  </p:childTnLst>
                                </p:cTn>
                              </p:par>
                            </p:childTnLst>
                          </p:cTn>
                        </p:par>
                        <p:par>
                          <p:cTn id="15" fill="hold" nodeType="afterGroup">
                            <p:stCondLst>
                              <p:cond delay="2000"/>
                            </p:stCondLst>
                            <p:childTnLst>
                              <p:par>
                                <p:cTn id="16" presetID="64" presetClass="path" presetSubtype="0" accel="50000" decel="50000" fill="hold" nodeType="afterEffect">
                                  <p:stCondLst>
                                    <p:cond delay="0"/>
                                  </p:stCondLst>
                                  <p:childTnLst>
                                    <p:animMotion origin="layout" path="M 0.00139 -0.08704 L 0.0033 -0.17593 " pathEditMode="relative" rAng="0" ptsTypes="AA">
                                      <p:cBhvr>
                                        <p:cTn id="17" dur="2000" fill="hold"/>
                                        <p:tgtEl>
                                          <p:spTgt spid="3"/>
                                        </p:tgtEl>
                                        <p:attrNameLst>
                                          <p:attrName>ppt_x</p:attrName>
                                          <p:attrName>ppt_y</p:attrName>
                                        </p:attrNameLst>
                                      </p:cBhvr>
                                      <p:rCtr x="87" y="-4444"/>
                                    </p:animMotion>
                                  </p:childTnLst>
                                </p:cTn>
                              </p:par>
                            </p:childTnLst>
                          </p:cTn>
                        </p:par>
                        <p:par>
                          <p:cTn id="18" fill="hold" nodeType="afterGroup">
                            <p:stCondLst>
                              <p:cond delay="4000"/>
                            </p:stCondLst>
                            <p:childTnLst>
                              <p:par>
                                <p:cTn id="19" presetID="7" presetClass="path" presetSubtype="0" accel="50000" decel="50000" fill="hold" grpId="0" nodeType="afterEffect">
                                  <p:stCondLst>
                                    <p:cond delay="0"/>
                                  </p:stCondLst>
                                  <p:childTnLst>
                                    <p:animMotion origin="layout" path="M 3.33333E-6 -1.11111E-6 L 0.17986 -0.00486 L 0.17812 -0.0831 L 0.00052 -0.0831 " pathEditMode="relative" rAng="0" ptsTypes="FFFF">
                                      <p:cBhvr>
                                        <p:cTn id="20" dur="1000" fill="hold"/>
                                        <p:tgtEl>
                                          <p:spTgt spid="8"/>
                                        </p:tgtEl>
                                        <p:attrNameLst>
                                          <p:attrName>ppt_x</p:attrName>
                                          <p:attrName>ppt_y</p:attrName>
                                        </p:attrNameLst>
                                      </p:cBhvr>
                                      <p:rCtr x="8993" y="-4167"/>
                                    </p:animMotion>
                                  </p:childTnLst>
                                </p:cTn>
                              </p:par>
                              <p:par>
                                <p:cTn id="21" presetID="7" presetClass="path" presetSubtype="0" accel="50000" decel="50000" fill="hold" grpId="0" nodeType="withEffect">
                                  <p:stCondLst>
                                    <p:cond delay="0"/>
                                  </p:stCondLst>
                                  <p:childTnLst>
                                    <p:animMotion origin="layout" path="M 3.33333E-6 3.33333E-6 L -0.18039 0.00115 L -0.17882 0.07708 L -0.00122 0.08611 " pathEditMode="relative" rAng="0" ptsTypes="FFFF">
                                      <p:cBhvr>
                                        <p:cTn id="22" dur="1000" fill="hold"/>
                                        <p:tgtEl>
                                          <p:spTgt spid="6"/>
                                        </p:tgtEl>
                                        <p:attrNameLst>
                                          <p:attrName>ppt_x</p:attrName>
                                          <p:attrName>ppt_y</p:attrName>
                                        </p:attrNameLst>
                                      </p:cBhvr>
                                      <p:rCtr x="-9028" y="4306"/>
                                    </p:animMotion>
                                  </p:childTnLst>
                                </p:cTn>
                              </p:par>
                            </p:childTnLst>
                          </p:cTn>
                        </p:par>
                        <p:par>
                          <p:cTn id="23" fill="hold" nodeType="afterGroup">
                            <p:stCondLst>
                              <p:cond delay="5000"/>
                            </p:stCondLst>
                            <p:childTnLst>
                              <p:par>
                                <p:cTn id="24" presetID="64" presetClass="path" presetSubtype="0" accel="50000" decel="50000" fill="hold" nodeType="afterEffect">
                                  <p:stCondLst>
                                    <p:cond delay="0"/>
                                  </p:stCondLst>
                                  <p:childTnLst>
                                    <p:animMotion origin="layout" path="M 0.0033 -0.17593 L 0.00226 -0.26042 " pathEditMode="relative" rAng="0" ptsTypes="AA">
                                      <p:cBhvr>
                                        <p:cTn id="25" dur="2000" fill="hold"/>
                                        <p:tgtEl>
                                          <p:spTgt spid="3"/>
                                        </p:tgtEl>
                                        <p:attrNameLst>
                                          <p:attrName>ppt_x</p:attrName>
                                          <p:attrName>ppt_y</p:attrName>
                                        </p:attrNameLst>
                                      </p:cBhvr>
                                      <p:rCtr x="-52" y="-42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Table 34"/>
          <p:cNvGraphicFramePr>
            <a:graphicFrameLocks noGrp="1"/>
          </p:cNvGraphicFramePr>
          <p:nvPr>
            <p:extLst>
              <p:ext uri="{D42A27DB-BD31-4B8C-83A1-F6EECF244321}">
                <p14:modId xmlns:p14="http://schemas.microsoft.com/office/powerpoint/2010/main" val="3188397992"/>
              </p:ext>
            </p:extLst>
          </p:nvPr>
        </p:nvGraphicFramePr>
        <p:xfrm>
          <a:off x="3886200" y="1168400"/>
          <a:ext cx="1268413" cy="4775200"/>
        </p:xfrm>
        <a:graphic>
          <a:graphicData uri="http://schemas.openxmlformats.org/drawingml/2006/table">
            <a:tbl>
              <a:tblPr/>
              <a:tblGrid>
                <a:gridCol w="762000"/>
                <a:gridCol w="506413"/>
              </a:tblGrid>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FFFF"/>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3</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4</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6</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7</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8</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
        <p:nvSpPr>
          <p:cNvPr id="8" name="Oval 7"/>
          <p:cNvSpPr/>
          <p:nvPr/>
        </p:nvSpPr>
        <p:spPr>
          <a:xfrm>
            <a:off x="3962400" y="3629025"/>
            <a:ext cx="609600" cy="457200"/>
          </a:xfrm>
          <a:prstGeom prst="ellipse">
            <a:avLst/>
          </a:prstGeom>
          <a:solidFill>
            <a:srgbClr val="00B0F0"/>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7</a:t>
            </a:r>
          </a:p>
        </p:txBody>
      </p:sp>
      <p:sp>
        <p:nvSpPr>
          <p:cNvPr id="9" name="Oval 8"/>
          <p:cNvSpPr/>
          <p:nvPr/>
        </p:nvSpPr>
        <p:spPr>
          <a:xfrm>
            <a:off x="3962400" y="2438400"/>
            <a:ext cx="609600" cy="457200"/>
          </a:xfrm>
          <a:prstGeom prst="ellipse">
            <a:avLst/>
          </a:prstGeom>
          <a:solidFill>
            <a:srgbClr val="00B0F0"/>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3</a:t>
            </a:r>
          </a:p>
        </p:txBody>
      </p:sp>
      <p:sp>
        <p:nvSpPr>
          <p:cNvPr id="10" name="Oval 9"/>
          <p:cNvSpPr/>
          <p:nvPr/>
        </p:nvSpPr>
        <p:spPr>
          <a:xfrm>
            <a:off x="3962400" y="4800600"/>
            <a:ext cx="609600" cy="457200"/>
          </a:xfrm>
          <a:prstGeom prst="ellipse">
            <a:avLst/>
          </a:prstGeom>
          <a:solidFill>
            <a:schemeClr val="accent6">
              <a:lumMod val="75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9</a:t>
            </a:r>
          </a:p>
        </p:txBody>
      </p:sp>
      <p:sp>
        <p:nvSpPr>
          <p:cNvPr id="11" name="Oval 10"/>
          <p:cNvSpPr/>
          <p:nvPr/>
        </p:nvSpPr>
        <p:spPr>
          <a:xfrm>
            <a:off x="3962400" y="1828800"/>
            <a:ext cx="609600" cy="457200"/>
          </a:xfrm>
          <a:prstGeom prst="ellipse">
            <a:avLst/>
          </a:prstGeom>
          <a:solidFill>
            <a:srgbClr val="00B0F0"/>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2</a:t>
            </a:r>
          </a:p>
        </p:txBody>
      </p:sp>
      <p:sp>
        <p:nvSpPr>
          <p:cNvPr id="12" name="Oval 11"/>
          <p:cNvSpPr/>
          <p:nvPr/>
        </p:nvSpPr>
        <p:spPr>
          <a:xfrm>
            <a:off x="3962400" y="5410200"/>
            <a:ext cx="609600" cy="457200"/>
          </a:xfrm>
          <a:prstGeom prst="ellipse">
            <a:avLst/>
          </a:prstGeom>
          <a:solidFill>
            <a:schemeClr val="accent6">
              <a:lumMod val="75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15</a:t>
            </a:r>
          </a:p>
        </p:txBody>
      </p:sp>
      <p:sp>
        <p:nvSpPr>
          <p:cNvPr id="13" name="Oval 12"/>
          <p:cNvSpPr/>
          <p:nvPr/>
        </p:nvSpPr>
        <p:spPr>
          <a:xfrm>
            <a:off x="3962400" y="1219200"/>
            <a:ext cx="609600" cy="457200"/>
          </a:xfrm>
          <a:prstGeom prst="ellipse">
            <a:avLst/>
          </a:prstGeom>
          <a:solidFill>
            <a:srgbClr val="00B0F0"/>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1</a:t>
            </a:r>
          </a:p>
        </p:txBody>
      </p:sp>
      <p:sp>
        <p:nvSpPr>
          <p:cNvPr id="6" name="Oval 5"/>
          <p:cNvSpPr/>
          <p:nvPr/>
        </p:nvSpPr>
        <p:spPr>
          <a:xfrm>
            <a:off x="3962400" y="4225925"/>
            <a:ext cx="609600" cy="457200"/>
          </a:xfrm>
          <a:prstGeom prst="ellipse">
            <a:avLst/>
          </a:prstGeom>
          <a:solidFill>
            <a:schemeClr val="accent6">
              <a:lumMod val="75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10</a:t>
            </a:r>
          </a:p>
        </p:txBody>
      </p:sp>
      <p:sp>
        <p:nvSpPr>
          <p:cNvPr id="7" name="Oval 6"/>
          <p:cNvSpPr/>
          <p:nvPr/>
        </p:nvSpPr>
        <p:spPr>
          <a:xfrm>
            <a:off x="3962400" y="3032125"/>
            <a:ext cx="609600" cy="457200"/>
          </a:xfrm>
          <a:prstGeom prst="ellipse">
            <a:avLst/>
          </a:prstGeom>
          <a:solidFill>
            <a:srgbClr val="00B0F0"/>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5</a:t>
            </a:r>
          </a:p>
        </p:txBody>
      </p:sp>
      <p:grpSp>
        <p:nvGrpSpPr>
          <p:cNvPr id="2" name="Group 45"/>
          <p:cNvGrpSpPr>
            <a:grpSpLocks/>
          </p:cNvGrpSpPr>
          <p:nvPr/>
        </p:nvGrpSpPr>
        <p:grpSpPr bwMode="auto">
          <a:xfrm>
            <a:off x="2133600" y="3776663"/>
            <a:ext cx="4343400" cy="382587"/>
            <a:chOff x="1143000" y="1371600"/>
            <a:chExt cx="4343400" cy="382588"/>
          </a:xfrm>
        </p:grpSpPr>
        <p:cxnSp>
          <p:nvCxnSpPr>
            <p:cNvPr id="41" name="Straight Connector 40"/>
            <p:cNvCxnSpPr/>
            <p:nvPr/>
          </p:nvCxnSpPr>
          <p:spPr>
            <a:xfrm>
              <a:off x="1143000" y="1752601"/>
              <a:ext cx="4343400" cy="1587"/>
            </a:xfrm>
            <a:prstGeom prst="line">
              <a:avLst/>
            </a:prstGeom>
            <a:ln w="254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1143000" y="1371600"/>
              <a:ext cx="838200" cy="304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r>
                <a:rPr lang="en-US" sz="2400" b="1" i="0">
                  <a:latin typeface="Calibri" pitchFamily="34" charset="0"/>
                  <a:cs typeface="Calibri" pitchFamily="34" charset="0"/>
                </a:rPr>
                <a:t>i</a:t>
              </a:r>
            </a:p>
          </p:txBody>
        </p:sp>
      </p:grpSp>
      <p:grpSp>
        <p:nvGrpSpPr>
          <p:cNvPr id="3" name="Group 46"/>
          <p:cNvGrpSpPr>
            <a:grpSpLocks/>
          </p:cNvGrpSpPr>
          <p:nvPr/>
        </p:nvGrpSpPr>
        <p:grpSpPr bwMode="auto">
          <a:xfrm>
            <a:off x="2057400" y="5561013"/>
            <a:ext cx="4343400" cy="382587"/>
            <a:chOff x="1143000" y="1371600"/>
            <a:chExt cx="4343400" cy="382588"/>
          </a:xfrm>
        </p:grpSpPr>
        <p:cxnSp>
          <p:nvCxnSpPr>
            <p:cNvPr id="48" name="Straight Connector 47"/>
            <p:cNvCxnSpPr/>
            <p:nvPr/>
          </p:nvCxnSpPr>
          <p:spPr>
            <a:xfrm>
              <a:off x="1143000" y="1752601"/>
              <a:ext cx="4343400" cy="1587"/>
            </a:xfrm>
            <a:prstGeom prst="line">
              <a:avLst/>
            </a:prstGeom>
            <a:ln w="254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1143000" y="1371600"/>
              <a:ext cx="838200" cy="304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r>
                <a:rPr lang="en-US" sz="2400" b="1" i="0">
                  <a:latin typeface="Calibri" pitchFamily="34" charset="0"/>
                  <a:cs typeface="Calibri" pitchFamily="34" charset="0"/>
                </a:rPr>
                <a:t>j</a:t>
              </a:r>
            </a:p>
          </p:txBody>
        </p:sp>
      </p:grpSp>
      <p:sp>
        <p:nvSpPr>
          <p:cNvPr id="14" name="Title 13"/>
          <p:cNvSpPr>
            <a:spLocks noGrp="1"/>
          </p:cNvSpPr>
          <p:nvPr>
            <p:ph type="title"/>
          </p:nvPr>
        </p:nvSpPr>
        <p:spPr/>
        <p:txBody>
          <a:bodyPr/>
          <a:lstStyle/>
          <a:p>
            <a:r>
              <a:rPr lang="en-US" dirty="0"/>
              <a:t>5.2.3. </a:t>
            </a:r>
            <a:r>
              <a:rPr lang="en-US" dirty="0" err="1"/>
              <a:t>Sắp</a:t>
            </a:r>
            <a:r>
              <a:rPr lang="en-US" dirty="0"/>
              <a:t> </a:t>
            </a:r>
            <a:r>
              <a:rPr lang="en-US" dirty="0" err="1"/>
              <a:t>xếp</a:t>
            </a:r>
            <a:r>
              <a:rPr lang="en-US" dirty="0"/>
              <a:t> </a:t>
            </a:r>
            <a:r>
              <a:rPr lang="en-US" dirty="0" err="1"/>
              <a:t>nổi</a:t>
            </a:r>
            <a:r>
              <a:rPr lang="en-US" dirty="0"/>
              <a:t> </a:t>
            </a:r>
            <a:r>
              <a:rPr lang="en-US" dirty="0" err="1"/>
              <a:t>bọt</a:t>
            </a:r>
            <a:endParaRPr lang="vi-VN" dirty="0"/>
          </a:p>
        </p:txBody>
      </p:sp>
      <p:sp>
        <p:nvSpPr>
          <p:cNvPr id="4" name="Date Placeholder 3"/>
          <p:cNvSpPr>
            <a:spLocks noGrp="1"/>
          </p:cNvSpPr>
          <p:nvPr>
            <p:ph type="dt" sz="half" idx="10"/>
          </p:nvPr>
        </p:nvSpPr>
        <p:spPr/>
        <p:txBody>
          <a:bodyPr/>
          <a:lstStyle/>
          <a:p>
            <a:r>
              <a:rPr lang="vi-VN" smtClean="0"/>
              <a:t>24-Mar-11</a:t>
            </a:r>
            <a:endParaRPr lang="en-US"/>
          </a:p>
        </p:txBody>
      </p:sp>
      <p:sp>
        <p:nvSpPr>
          <p:cNvPr id="5" name="Footer Placeholder 4"/>
          <p:cNvSpPr>
            <a:spLocks noGrp="1"/>
          </p:cNvSpPr>
          <p:nvPr>
            <p:ph type="ftr" sz="quarter" idx="11"/>
          </p:nvPr>
        </p:nvSpPr>
        <p:spPr/>
        <p:txBody>
          <a:bodyPr/>
          <a:lstStyle/>
          <a:p>
            <a:r>
              <a:rPr lang="en-US" smtClean="0"/>
              <a:t>©TS. Hà Chí Trung, Khoa CNTT -  HVKTQS</a:t>
            </a:r>
            <a:endParaRPr lang="en-US"/>
          </a:p>
        </p:txBody>
      </p:sp>
      <p:sp>
        <p:nvSpPr>
          <p:cNvPr id="17" name="Slide Number Placeholder 16"/>
          <p:cNvSpPr>
            <a:spLocks noGrp="1"/>
          </p:cNvSpPr>
          <p:nvPr>
            <p:ph type="sldNum" sz="quarter" idx="12"/>
          </p:nvPr>
        </p:nvSpPr>
        <p:spPr/>
        <p:txBody>
          <a:bodyPr/>
          <a:lstStyle/>
          <a:p>
            <a:fld id="{B6F15528-21DE-4FAA-801E-634DDDAF4B2B}" type="slidenum">
              <a:rPr lang="en-US" smtClean="0"/>
              <a:pPr/>
              <a:t>55</a:t>
            </a:fld>
            <a:endParaRPr lang="en-US" dirty="0"/>
          </a:p>
        </p:txBody>
      </p:sp>
    </p:spTree>
    <p:extLst>
      <p:ext uri="{BB962C8B-B14F-4D97-AF65-F5344CB8AC3E}">
        <p14:creationId xmlns:p14="http://schemas.microsoft.com/office/powerpoint/2010/main" val="3213842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3.33333E-6 0.01111 L -0.00069 0.0882 " pathEditMode="relative" rAng="0" ptsTypes="AA">
                                      <p:cBhvr>
                                        <p:cTn id="6" dur="2000" fill="hold"/>
                                        <p:tgtEl>
                                          <p:spTgt spid="2"/>
                                        </p:tgtEl>
                                        <p:attrNameLst>
                                          <p:attrName>ppt_x</p:attrName>
                                          <p:attrName>ppt_y</p:attrName>
                                        </p:attrNameLst>
                                      </p:cBhvr>
                                      <p:rCtr x="-35" y="3843"/>
                                    </p:animMotion>
                                  </p:childTnLst>
                                </p:cTn>
                              </p:par>
                            </p:childTnLst>
                          </p:cTn>
                        </p:par>
                        <p:par>
                          <p:cTn id="7" fill="hold" nodeType="afterGroup">
                            <p:stCondLst>
                              <p:cond delay="2000"/>
                            </p:stCondLst>
                            <p:childTnLst>
                              <p:par>
                                <p:cTn id="8" presetID="3" presetClass="entr" presetSubtype="1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par>
                          <p:cTn id="11" fill="hold" nodeType="afterGroup">
                            <p:stCondLst>
                              <p:cond delay="2500"/>
                            </p:stCondLst>
                            <p:childTnLst>
                              <p:par>
                                <p:cTn id="12" presetID="64" presetClass="path" presetSubtype="0" accel="50000" decel="50000" fill="hold" nodeType="afterEffect">
                                  <p:stCondLst>
                                    <p:cond delay="0"/>
                                  </p:stCondLst>
                                  <p:childTnLst>
                                    <p:animMotion origin="layout" path="M 0 2.59259E-6 L 0.00226 -0.08727 " pathEditMode="relative" rAng="0" ptsTypes="AA">
                                      <p:cBhvr>
                                        <p:cTn id="13" dur="2000" fill="hold"/>
                                        <p:tgtEl>
                                          <p:spTgt spid="3"/>
                                        </p:tgtEl>
                                        <p:attrNameLst>
                                          <p:attrName>ppt_x</p:attrName>
                                          <p:attrName>ppt_y</p:attrName>
                                        </p:attrNameLst>
                                      </p:cBhvr>
                                      <p:rCtr x="104" y="-4375"/>
                                    </p:animMotion>
                                  </p:childTnLst>
                                </p:cTn>
                              </p:par>
                            </p:childTnLst>
                          </p:cTn>
                        </p:par>
                        <p:par>
                          <p:cTn id="14" fill="hold" nodeType="afterGroup">
                            <p:stCondLst>
                              <p:cond delay="4500"/>
                            </p:stCondLst>
                            <p:childTnLst>
                              <p:par>
                                <p:cTn id="15" presetID="7" presetClass="path" presetSubtype="0" accel="50000" decel="50000" fill="hold" grpId="0" nodeType="afterEffect">
                                  <p:stCondLst>
                                    <p:cond delay="0"/>
                                  </p:stCondLst>
                                  <p:childTnLst>
                                    <p:animMotion origin="layout" path="M 3.33333E-6 -3.33333E-6 L 0.1868 -3.33333E-6 L 0.18507 -0.07592 L 0.00052 -0.07824 " pathEditMode="relative" rAng="0" ptsTypes="FFFF">
                                      <p:cBhvr>
                                        <p:cTn id="16" dur="1000" fill="hold"/>
                                        <p:tgtEl>
                                          <p:spTgt spid="10"/>
                                        </p:tgtEl>
                                        <p:attrNameLst>
                                          <p:attrName>ppt_x</p:attrName>
                                          <p:attrName>ppt_y</p:attrName>
                                        </p:attrNameLst>
                                      </p:cBhvr>
                                      <p:rCtr x="9340" y="-3912"/>
                                    </p:animMotion>
                                  </p:childTnLst>
                                </p:cTn>
                              </p:par>
                              <p:par>
                                <p:cTn id="17" presetID="7" presetClass="path" presetSubtype="0" accel="50000" decel="50000" fill="hold" grpId="0" nodeType="withEffect">
                                  <p:stCondLst>
                                    <p:cond delay="0"/>
                                  </p:stCondLst>
                                  <p:childTnLst>
                                    <p:animMotion origin="layout" path="M 3.33333E-6 2.96296E-6 L -0.16493 -0.00116 L -0.16146 0.08379 L 0.00052 0.08842 " pathEditMode="relative" rAng="0" ptsTypes="FFFF">
                                      <p:cBhvr>
                                        <p:cTn id="18" dur="1000" fill="hold"/>
                                        <p:tgtEl>
                                          <p:spTgt spid="6"/>
                                        </p:tgtEl>
                                        <p:attrNameLst>
                                          <p:attrName>ppt_x</p:attrName>
                                          <p:attrName>ppt_y</p:attrName>
                                        </p:attrNameLst>
                                      </p:cBhvr>
                                      <p:rCtr x="-8229" y="4352"/>
                                    </p:animMotion>
                                  </p:childTnLst>
                                </p:cTn>
                              </p:par>
                            </p:childTnLst>
                          </p:cTn>
                        </p:par>
                        <p:par>
                          <p:cTn id="19" fill="hold" nodeType="afterGroup">
                            <p:stCondLst>
                              <p:cond delay="5500"/>
                            </p:stCondLst>
                            <p:childTnLst>
                              <p:par>
                                <p:cTn id="20" presetID="64" presetClass="path" presetSubtype="0" accel="50000" decel="50000" fill="hold" nodeType="afterEffect">
                                  <p:stCondLst>
                                    <p:cond delay="0"/>
                                  </p:stCondLst>
                                  <p:childTnLst>
                                    <p:animMotion origin="layout" path="M 0.00226 -0.08727 L 0.00365 -0.17616 " pathEditMode="relative" rAng="0" ptsTypes="AA">
                                      <p:cBhvr>
                                        <p:cTn id="21" dur="2000" fill="hold"/>
                                        <p:tgtEl>
                                          <p:spTgt spid="3"/>
                                        </p:tgtEl>
                                        <p:attrNameLst>
                                          <p:attrName>ppt_x</p:attrName>
                                          <p:attrName>ppt_y</p:attrName>
                                        </p:attrNameLst>
                                      </p:cBhvr>
                                      <p:rCtr x="69" y="-44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Table 34"/>
          <p:cNvGraphicFramePr>
            <a:graphicFrameLocks noGrp="1"/>
          </p:cNvGraphicFramePr>
          <p:nvPr>
            <p:extLst>
              <p:ext uri="{D42A27DB-BD31-4B8C-83A1-F6EECF244321}">
                <p14:modId xmlns:p14="http://schemas.microsoft.com/office/powerpoint/2010/main" val="3020805000"/>
              </p:ext>
            </p:extLst>
          </p:nvPr>
        </p:nvGraphicFramePr>
        <p:xfrm>
          <a:off x="3886200" y="1168400"/>
          <a:ext cx="1268413" cy="4775200"/>
        </p:xfrm>
        <a:graphic>
          <a:graphicData uri="http://schemas.openxmlformats.org/drawingml/2006/table">
            <a:tbl>
              <a:tblPr/>
              <a:tblGrid>
                <a:gridCol w="762000"/>
                <a:gridCol w="506413"/>
              </a:tblGrid>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rgbClr val="FFFFFF"/>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3</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4</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6</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7</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8</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
        <p:nvSpPr>
          <p:cNvPr id="8" name="Oval 7"/>
          <p:cNvSpPr/>
          <p:nvPr/>
        </p:nvSpPr>
        <p:spPr>
          <a:xfrm>
            <a:off x="3962400" y="3629025"/>
            <a:ext cx="609600" cy="457200"/>
          </a:xfrm>
          <a:prstGeom prst="ellipse">
            <a:avLst/>
          </a:prstGeom>
          <a:solidFill>
            <a:srgbClr val="00B0F0"/>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spcBef>
                <a:spcPct val="0"/>
              </a:spcBef>
              <a:defRPr/>
            </a:pPr>
            <a:r>
              <a:rPr lang="en-US" sz="2400" b="1" i="0" dirty="0">
                <a:latin typeface="Calibri" pitchFamily="34" charset="0"/>
                <a:cs typeface="Calibri" pitchFamily="34" charset="0"/>
              </a:rPr>
              <a:t>7</a:t>
            </a:r>
          </a:p>
        </p:txBody>
      </p:sp>
      <p:sp>
        <p:nvSpPr>
          <p:cNvPr id="9" name="Oval 8"/>
          <p:cNvSpPr/>
          <p:nvPr/>
        </p:nvSpPr>
        <p:spPr>
          <a:xfrm>
            <a:off x="3962400" y="2438400"/>
            <a:ext cx="609600" cy="457200"/>
          </a:xfrm>
          <a:prstGeom prst="ellipse">
            <a:avLst/>
          </a:prstGeom>
          <a:solidFill>
            <a:srgbClr val="00B0F0"/>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spcBef>
                <a:spcPct val="0"/>
              </a:spcBef>
              <a:defRPr/>
            </a:pPr>
            <a:r>
              <a:rPr lang="en-US" sz="2400" b="1" i="0" dirty="0">
                <a:latin typeface="Calibri" pitchFamily="34" charset="0"/>
                <a:cs typeface="Calibri" pitchFamily="34" charset="0"/>
              </a:rPr>
              <a:t>3</a:t>
            </a:r>
          </a:p>
        </p:txBody>
      </p:sp>
      <p:sp>
        <p:nvSpPr>
          <p:cNvPr id="10" name="Oval 9"/>
          <p:cNvSpPr/>
          <p:nvPr/>
        </p:nvSpPr>
        <p:spPr>
          <a:xfrm>
            <a:off x="3962400" y="4238625"/>
            <a:ext cx="609600" cy="457200"/>
          </a:xfrm>
          <a:prstGeom prst="ellipse">
            <a:avLst/>
          </a:prstGeom>
          <a:solidFill>
            <a:srgbClr val="00B0F0"/>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spcBef>
                <a:spcPct val="0"/>
              </a:spcBef>
              <a:defRPr/>
            </a:pPr>
            <a:r>
              <a:rPr lang="en-US" sz="2400" b="1" i="0" dirty="0">
                <a:latin typeface="Calibri" pitchFamily="34" charset="0"/>
                <a:cs typeface="Calibri" pitchFamily="34" charset="0"/>
              </a:rPr>
              <a:t>9</a:t>
            </a:r>
          </a:p>
        </p:txBody>
      </p:sp>
      <p:sp>
        <p:nvSpPr>
          <p:cNvPr id="11" name="Oval 10"/>
          <p:cNvSpPr/>
          <p:nvPr/>
        </p:nvSpPr>
        <p:spPr>
          <a:xfrm>
            <a:off x="3962400" y="1828800"/>
            <a:ext cx="609600" cy="457200"/>
          </a:xfrm>
          <a:prstGeom prst="ellipse">
            <a:avLst/>
          </a:prstGeom>
          <a:solidFill>
            <a:srgbClr val="00B0F0"/>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spcBef>
                <a:spcPct val="0"/>
              </a:spcBef>
              <a:defRPr/>
            </a:pPr>
            <a:r>
              <a:rPr lang="en-US" sz="2400" b="1" i="0" dirty="0">
                <a:latin typeface="Calibri" pitchFamily="34" charset="0"/>
                <a:cs typeface="Calibri" pitchFamily="34" charset="0"/>
              </a:rPr>
              <a:t>2</a:t>
            </a:r>
          </a:p>
        </p:txBody>
      </p:sp>
      <p:sp>
        <p:nvSpPr>
          <p:cNvPr id="12" name="Oval 11"/>
          <p:cNvSpPr/>
          <p:nvPr/>
        </p:nvSpPr>
        <p:spPr>
          <a:xfrm>
            <a:off x="3962400" y="5410200"/>
            <a:ext cx="609600" cy="457200"/>
          </a:xfrm>
          <a:prstGeom prst="ellipse">
            <a:avLst/>
          </a:prstGeom>
          <a:solidFill>
            <a:schemeClr val="accent6">
              <a:lumMod val="75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spcBef>
                <a:spcPct val="0"/>
              </a:spcBef>
              <a:defRPr/>
            </a:pPr>
            <a:r>
              <a:rPr lang="en-US" sz="2400" b="1" i="0">
                <a:latin typeface="Calibri" pitchFamily="34" charset="0"/>
                <a:cs typeface="Calibri" pitchFamily="34" charset="0"/>
              </a:rPr>
              <a:t>15</a:t>
            </a:r>
          </a:p>
        </p:txBody>
      </p:sp>
      <p:sp>
        <p:nvSpPr>
          <p:cNvPr id="13" name="Oval 12"/>
          <p:cNvSpPr/>
          <p:nvPr/>
        </p:nvSpPr>
        <p:spPr>
          <a:xfrm>
            <a:off x="3962400" y="1219200"/>
            <a:ext cx="609600" cy="457200"/>
          </a:xfrm>
          <a:prstGeom prst="ellipse">
            <a:avLst/>
          </a:prstGeom>
          <a:solidFill>
            <a:srgbClr val="00B0F0"/>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spcBef>
                <a:spcPct val="0"/>
              </a:spcBef>
              <a:defRPr/>
            </a:pPr>
            <a:r>
              <a:rPr lang="en-US" sz="2400" b="1" i="0" dirty="0">
                <a:latin typeface="Calibri" pitchFamily="34" charset="0"/>
                <a:cs typeface="Calibri" pitchFamily="34" charset="0"/>
              </a:rPr>
              <a:t>1</a:t>
            </a:r>
          </a:p>
        </p:txBody>
      </p:sp>
      <p:sp>
        <p:nvSpPr>
          <p:cNvPr id="6" name="Oval 5"/>
          <p:cNvSpPr/>
          <p:nvPr/>
        </p:nvSpPr>
        <p:spPr>
          <a:xfrm>
            <a:off x="3946525" y="4816475"/>
            <a:ext cx="609600" cy="457200"/>
          </a:xfrm>
          <a:prstGeom prst="ellipse">
            <a:avLst/>
          </a:prstGeom>
          <a:solidFill>
            <a:schemeClr val="accent6">
              <a:lumMod val="75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spcBef>
                <a:spcPct val="0"/>
              </a:spcBef>
              <a:defRPr/>
            </a:pPr>
            <a:r>
              <a:rPr lang="en-US" sz="2400" b="1" i="0">
                <a:latin typeface="Calibri" pitchFamily="34" charset="0"/>
                <a:cs typeface="Calibri" pitchFamily="34" charset="0"/>
              </a:rPr>
              <a:t>10</a:t>
            </a:r>
          </a:p>
        </p:txBody>
      </p:sp>
      <p:sp>
        <p:nvSpPr>
          <p:cNvPr id="7" name="Oval 6"/>
          <p:cNvSpPr/>
          <p:nvPr/>
        </p:nvSpPr>
        <p:spPr>
          <a:xfrm>
            <a:off x="3962400" y="3032125"/>
            <a:ext cx="609600" cy="457200"/>
          </a:xfrm>
          <a:prstGeom prst="ellipse">
            <a:avLst/>
          </a:prstGeom>
          <a:solidFill>
            <a:srgbClr val="00B0F0"/>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spcBef>
                <a:spcPct val="0"/>
              </a:spcBef>
              <a:defRPr/>
            </a:pPr>
            <a:r>
              <a:rPr lang="en-US" sz="2400" b="1" i="0">
                <a:latin typeface="Calibri" pitchFamily="34" charset="0"/>
                <a:cs typeface="Calibri" pitchFamily="34" charset="0"/>
              </a:rPr>
              <a:t>5</a:t>
            </a:r>
          </a:p>
        </p:txBody>
      </p:sp>
      <p:grpSp>
        <p:nvGrpSpPr>
          <p:cNvPr id="2" name="Group 45"/>
          <p:cNvGrpSpPr>
            <a:grpSpLocks/>
          </p:cNvGrpSpPr>
          <p:nvPr/>
        </p:nvGrpSpPr>
        <p:grpSpPr bwMode="auto">
          <a:xfrm>
            <a:off x="2057400" y="4357688"/>
            <a:ext cx="4343400" cy="382587"/>
            <a:chOff x="1143000" y="1371600"/>
            <a:chExt cx="4343400" cy="382588"/>
          </a:xfrm>
        </p:grpSpPr>
        <p:cxnSp>
          <p:nvCxnSpPr>
            <p:cNvPr id="41" name="Straight Connector 40"/>
            <p:cNvCxnSpPr/>
            <p:nvPr/>
          </p:nvCxnSpPr>
          <p:spPr>
            <a:xfrm>
              <a:off x="1143000" y="1752601"/>
              <a:ext cx="4343400" cy="1587"/>
            </a:xfrm>
            <a:prstGeom prst="line">
              <a:avLst/>
            </a:prstGeom>
            <a:ln w="254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1143000" y="1371600"/>
              <a:ext cx="838200" cy="304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r>
                <a:rPr lang="en-US" sz="2400" b="1" i="0">
                  <a:latin typeface="Calibri" pitchFamily="34" charset="0"/>
                  <a:cs typeface="Calibri" pitchFamily="34" charset="0"/>
                </a:rPr>
                <a:t>i</a:t>
              </a:r>
            </a:p>
          </p:txBody>
        </p:sp>
      </p:grpSp>
      <p:grpSp>
        <p:nvGrpSpPr>
          <p:cNvPr id="3" name="Group 46"/>
          <p:cNvGrpSpPr>
            <a:grpSpLocks/>
          </p:cNvGrpSpPr>
          <p:nvPr/>
        </p:nvGrpSpPr>
        <p:grpSpPr bwMode="auto">
          <a:xfrm>
            <a:off x="2057400" y="5561013"/>
            <a:ext cx="4343400" cy="382587"/>
            <a:chOff x="1143000" y="1371600"/>
            <a:chExt cx="4343400" cy="382588"/>
          </a:xfrm>
        </p:grpSpPr>
        <p:cxnSp>
          <p:nvCxnSpPr>
            <p:cNvPr id="48" name="Straight Connector 47"/>
            <p:cNvCxnSpPr/>
            <p:nvPr/>
          </p:nvCxnSpPr>
          <p:spPr>
            <a:xfrm>
              <a:off x="1143000" y="1752601"/>
              <a:ext cx="4343400" cy="1587"/>
            </a:xfrm>
            <a:prstGeom prst="line">
              <a:avLst/>
            </a:prstGeom>
            <a:ln w="254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1143000" y="1371600"/>
              <a:ext cx="838200" cy="304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r>
                <a:rPr lang="en-US" sz="2400" b="1" i="0">
                  <a:latin typeface="Calibri" pitchFamily="34" charset="0"/>
                  <a:cs typeface="Calibri" pitchFamily="34" charset="0"/>
                </a:rPr>
                <a:t>j</a:t>
              </a:r>
            </a:p>
          </p:txBody>
        </p:sp>
      </p:grpSp>
      <p:sp>
        <p:nvSpPr>
          <p:cNvPr id="14" name="Title 13"/>
          <p:cNvSpPr>
            <a:spLocks noGrp="1"/>
          </p:cNvSpPr>
          <p:nvPr>
            <p:ph type="title"/>
          </p:nvPr>
        </p:nvSpPr>
        <p:spPr/>
        <p:txBody>
          <a:bodyPr/>
          <a:lstStyle/>
          <a:p>
            <a:r>
              <a:rPr lang="en-US" dirty="0"/>
              <a:t>5.2.3. </a:t>
            </a:r>
            <a:r>
              <a:rPr lang="en-US" dirty="0" err="1"/>
              <a:t>Sắp</a:t>
            </a:r>
            <a:r>
              <a:rPr lang="en-US" dirty="0"/>
              <a:t> </a:t>
            </a:r>
            <a:r>
              <a:rPr lang="en-US" dirty="0" err="1"/>
              <a:t>xếp</a:t>
            </a:r>
            <a:r>
              <a:rPr lang="en-US" dirty="0"/>
              <a:t> </a:t>
            </a:r>
            <a:r>
              <a:rPr lang="en-US" dirty="0" err="1"/>
              <a:t>nổi</a:t>
            </a:r>
            <a:r>
              <a:rPr lang="en-US" dirty="0"/>
              <a:t> </a:t>
            </a:r>
            <a:r>
              <a:rPr lang="en-US" dirty="0" err="1"/>
              <a:t>bọt</a:t>
            </a:r>
            <a:endParaRPr lang="vi-VN" dirty="0"/>
          </a:p>
        </p:txBody>
      </p:sp>
      <p:sp>
        <p:nvSpPr>
          <p:cNvPr id="4" name="Date Placeholder 3"/>
          <p:cNvSpPr>
            <a:spLocks noGrp="1"/>
          </p:cNvSpPr>
          <p:nvPr>
            <p:ph type="dt" sz="half" idx="10"/>
          </p:nvPr>
        </p:nvSpPr>
        <p:spPr/>
        <p:txBody>
          <a:bodyPr/>
          <a:lstStyle/>
          <a:p>
            <a:r>
              <a:rPr lang="vi-VN" smtClean="0"/>
              <a:t>24-Mar-11</a:t>
            </a:r>
            <a:endParaRPr lang="en-US"/>
          </a:p>
        </p:txBody>
      </p:sp>
      <p:sp>
        <p:nvSpPr>
          <p:cNvPr id="5" name="Footer Placeholder 4"/>
          <p:cNvSpPr>
            <a:spLocks noGrp="1"/>
          </p:cNvSpPr>
          <p:nvPr>
            <p:ph type="ftr" sz="quarter" idx="11"/>
          </p:nvPr>
        </p:nvSpPr>
        <p:spPr/>
        <p:txBody>
          <a:bodyPr/>
          <a:lstStyle/>
          <a:p>
            <a:r>
              <a:rPr lang="en-US" smtClean="0"/>
              <a:t>©TS. Hà Chí Trung, Khoa CNTT -  HVKTQS</a:t>
            </a:r>
            <a:endParaRPr lang="en-US"/>
          </a:p>
        </p:txBody>
      </p:sp>
      <p:sp>
        <p:nvSpPr>
          <p:cNvPr id="17" name="Slide Number Placeholder 16"/>
          <p:cNvSpPr>
            <a:spLocks noGrp="1"/>
          </p:cNvSpPr>
          <p:nvPr>
            <p:ph type="sldNum" sz="quarter" idx="12"/>
          </p:nvPr>
        </p:nvSpPr>
        <p:spPr/>
        <p:txBody>
          <a:bodyPr/>
          <a:lstStyle/>
          <a:p>
            <a:fld id="{B6F15528-21DE-4FAA-801E-634DDDAF4B2B}" type="slidenum">
              <a:rPr lang="en-US" smtClean="0"/>
              <a:pPr/>
              <a:t>56</a:t>
            </a:fld>
            <a:endParaRPr lang="en-US" dirty="0"/>
          </a:p>
        </p:txBody>
      </p:sp>
    </p:spTree>
    <p:extLst>
      <p:ext uri="{BB962C8B-B14F-4D97-AF65-F5344CB8AC3E}">
        <p14:creationId xmlns:p14="http://schemas.microsoft.com/office/powerpoint/2010/main" val="35419520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0.00173 -4.44444E-6 L -0.00468 0.0919 " pathEditMode="relative" rAng="0" ptsTypes="AA">
                                      <p:cBhvr>
                                        <p:cTn id="6" dur="2000" fill="hold"/>
                                        <p:tgtEl>
                                          <p:spTgt spid="2"/>
                                        </p:tgtEl>
                                        <p:attrNameLst>
                                          <p:attrName>ppt_x</p:attrName>
                                          <p:attrName>ppt_y</p:attrName>
                                        </p:attrNameLst>
                                      </p:cBhvr>
                                      <p:rCtr x="-156" y="4583"/>
                                    </p:animMotion>
                                  </p:childTnLst>
                                </p:cTn>
                              </p:par>
                            </p:childTnLst>
                          </p:cTn>
                        </p:par>
                        <p:par>
                          <p:cTn id="7" fill="hold" nodeType="afterGroup">
                            <p:stCondLst>
                              <p:cond delay="2000"/>
                            </p:stCondLst>
                            <p:childTnLst>
                              <p:par>
                                <p:cTn id="8" presetID="3" presetClass="entr" presetSubtype="1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64" presetClass="path" presetSubtype="0" accel="50000" decel="50000" fill="hold" nodeType="clickEffect">
                                  <p:stCondLst>
                                    <p:cond delay="0"/>
                                  </p:stCondLst>
                                  <p:childTnLst>
                                    <p:animMotion origin="layout" path="M 0 2.59259E-6 L 0.00243 -0.0875 " pathEditMode="relative" rAng="0" ptsTypes="AA">
                                      <p:cBhvr>
                                        <p:cTn id="14" dur="2000" fill="hold"/>
                                        <p:tgtEl>
                                          <p:spTgt spid="3"/>
                                        </p:tgtEl>
                                        <p:attrNameLst>
                                          <p:attrName>ppt_x</p:attrName>
                                          <p:attrName>ppt_y</p:attrName>
                                        </p:attrNameLst>
                                      </p:cBhvr>
                                      <p:rCtr x="122" y="-43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Table 34"/>
          <p:cNvGraphicFramePr>
            <a:graphicFrameLocks noGrp="1"/>
          </p:cNvGraphicFramePr>
          <p:nvPr>
            <p:extLst>
              <p:ext uri="{D42A27DB-BD31-4B8C-83A1-F6EECF244321}">
                <p14:modId xmlns:p14="http://schemas.microsoft.com/office/powerpoint/2010/main" val="4172764171"/>
              </p:ext>
            </p:extLst>
          </p:nvPr>
        </p:nvGraphicFramePr>
        <p:xfrm>
          <a:off x="3886200" y="1168400"/>
          <a:ext cx="1268413" cy="4775200"/>
        </p:xfrm>
        <a:graphic>
          <a:graphicData uri="http://schemas.openxmlformats.org/drawingml/2006/table">
            <a:tbl>
              <a:tblPr/>
              <a:tblGrid>
                <a:gridCol w="762000"/>
                <a:gridCol w="506413"/>
              </a:tblGrid>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FFFF"/>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3</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4</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6</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7030A0"/>
                          </a:solidFill>
                          <a:effectLst/>
                          <a:latin typeface="Times New Roman" pitchFamily="18" charset="0"/>
                          <a:cs typeface="Arial" charset="0"/>
                        </a:rPr>
                        <a:t>7</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006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7030A0"/>
                          </a:solidFill>
                          <a:effectLst/>
                          <a:latin typeface="Times New Roman" pitchFamily="18" charset="0"/>
                          <a:cs typeface="Arial" charset="0"/>
                        </a:rPr>
                        <a:t>8</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
        <p:nvSpPr>
          <p:cNvPr id="8" name="Oval 7"/>
          <p:cNvSpPr/>
          <p:nvPr/>
        </p:nvSpPr>
        <p:spPr>
          <a:xfrm>
            <a:off x="3962400" y="3629025"/>
            <a:ext cx="609600" cy="457200"/>
          </a:xfrm>
          <a:prstGeom prst="ellipse">
            <a:avLst/>
          </a:prstGeom>
          <a:solidFill>
            <a:srgbClr val="00B0F0"/>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7</a:t>
            </a:r>
          </a:p>
        </p:txBody>
      </p:sp>
      <p:sp>
        <p:nvSpPr>
          <p:cNvPr id="9" name="Oval 8"/>
          <p:cNvSpPr/>
          <p:nvPr/>
        </p:nvSpPr>
        <p:spPr>
          <a:xfrm>
            <a:off x="3962400" y="2438400"/>
            <a:ext cx="609600" cy="457200"/>
          </a:xfrm>
          <a:prstGeom prst="ellipse">
            <a:avLst/>
          </a:prstGeom>
          <a:solidFill>
            <a:srgbClr val="00B0F0"/>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3</a:t>
            </a:r>
          </a:p>
        </p:txBody>
      </p:sp>
      <p:sp>
        <p:nvSpPr>
          <p:cNvPr id="10" name="Oval 9"/>
          <p:cNvSpPr/>
          <p:nvPr/>
        </p:nvSpPr>
        <p:spPr>
          <a:xfrm>
            <a:off x="3962400" y="4238625"/>
            <a:ext cx="609600" cy="457200"/>
          </a:xfrm>
          <a:prstGeom prst="ellipse">
            <a:avLst/>
          </a:prstGeom>
          <a:solidFill>
            <a:srgbClr val="00B0F0"/>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9</a:t>
            </a:r>
          </a:p>
        </p:txBody>
      </p:sp>
      <p:sp>
        <p:nvSpPr>
          <p:cNvPr id="11" name="Oval 10"/>
          <p:cNvSpPr/>
          <p:nvPr/>
        </p:nvSpPr>
        <p:spPr>
          <a:xfrm>
            <a:off x="3962400" y="1828800"/>
            <a:ext cx="609600" cy="457200"/>
          </a:xfrm>
          <a:prstGeom prst="ellipse">
            <a:avLst/>
          </a:prstGeom>
          <a:solidFill>
            <a:srgbClr val="00B0F0"/>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a:latin typeface="Calibri" pitchFamily="34" charset="0"/>
                <a:cs typeface="Calibri" pitchFamily="34" charset="0"/>
              </a:rPr>
              <a:t>2</a:t>
            </a:r>
          </a:p>
        </p:txBody>
      </p:sp>
      <p:sp>
        <p:nvSpPr>
          <p:cNvPr id="12" name="Oval 11"/>
          <p:cNvSpPr/>
          <p:nvPr/>
        </p:nvSpPr>
        <p:spPr>
          <a:xfrm>
            <a:off x="3962400" y="5410200"/>
            <a:ext cx="609600" cy="457200"/>
          </a:xfrm>
          <a:prstGeom prst="ellipse">
            <a:avLst/>
          </a:prstGeom>
          <a:solidFill>
            <a:schemeClr val="accent6">
              <a:lumMod val="75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dirty="0">
                <a:latin typeface="Calibri" pitchFamily="34" charset="0"/>
                <a:cs typeface="Calibri" pitchFamily="34" charset="0"/>
              </a:rPr>
              <a:t>15</a:t>
            </a:r>
          </a:p>
        </p:txBody>
      </p:sp>
      <p:sp>
        <p:nvSpPr>
          <p:cNvPr id="13" name="Oval 12"/>
          <p:cNvSpPr/>
          <p:nvPr/>
        </p:nvSpPr>
        <p:spPr>
          <a:xfrm>
            <a:off x="3962400" y="1219200"/>
            <a:ext cx="609600" cy="457200"/>
          </a:xfrm>
          <a:prstGeom prst="ellipse">
            <a:avLst/>
          </a:prstGeom>
          <a:solidFill>
            <a:srgbClr val="00B0F0"/>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dirty="0">
                <a:latin typeface="Calibri" pitchFamily="34" charset="0"/>
                <a:cs typeface="Calibri" pitchFamily="34" charset="0"/>
              </a:rPr>
              <a:t>1</a:t>
            </a:r>
          </a:p>
        </p:txBody>
      </p:sp>
      <p:sp>
        <p:nvSpPr>
          <p:cNvPr id="6" name="Oval 5"/>
          <p:cNvSpPr/>
          <p:nvPr/>
        </p:nvSpPr>
        <p:spPr>
          <a:xfrm>
            <a:off x="3946525" y="4816475"/>
            <a:ext cx="609600" cy="457200"/>
          </a:xfrm>
          <a:prstGeom prst="ellipse">
            <a:avLst/>
          </a:prstGeom>
          <a:solidFill>
            <a:srgbClr val="00B0F0"/>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dirty="0">
                <a:latin typeface="Calibri" pitchFamily="34" charset="0"/>
                <a:cs typeface="Calibri" pitchFamily="34" charset="0"/>
              </a:rPr>
              <a:t>10</a:t>
            </a:r>
          </a:p>
        </p:txBody>
      </p:sp>
      <p:sp>
        <p:nvSpPr>
          <p:cNvPr id="7" name="Oval 6"/>
          <p:cNvSpPr/>
          <p:nvPr/>
        </p:nvSpPr>
        <p:spPr>
          <a:xfrm>
            <a:off x="3962400" y="3032125"/>
            <a:ext cx="609600" cy="457200"/>
          </a:xfrm>
          <a:prstGeom prst="ellipse">
            <a:avLst/>
          </a:prstGeom>
          <a:solidFill>
            <a:srgbClr val="00B0F0"/>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dirty="0">
                <a:latin typeface="Calibri" pitchFamily="34" charset="0"/>
                <a:cs typeface="Calibri" pitchFamily="34" charset="0"/>
              </a:rPr>
              <a:t>5</a:t>
            </a:r>
          </a:p>
        </p:txBody>
      </p:sp>
      <p:grpSp>
        <p:nvGrpSpPr>
          <p:cNvPr id="2" name="Group 45"/>
          <p:cNvGrpSpPr>
            <a:grpSpLocks/>
          </p:cNvGrpSpPr>
          <p:nvPr/>
        </p:nvGrpSpPr>
        <p:grpSpPr bwMode="auto">
          <a:xfrm>
            <a:off x="2057400" y="4967288"/>
            <a:ext cx="4343400" cy="382587"/>
            <a:chOff x="1143000" y="1371600"/>
            <a:chExt cx="4343400" cy="382588"/>
          </a:xfrm>
        </p:grpSpPr>
        <p:cxnSp>
          <p:nvCxnSpPr>
            <p:cNvPr id="41" name="Straight Connector 40"/>
            <p:cNvCxnSpPr/>
            <p:nvPr/>
          </p:nvCxnSpPr>
          <p:spPr>
            <a:xfrm>
              <a:off x="1143000" y="1752601"/>
              <a:ext cx="4343400" cy="1587"/>
            </a:xfrm>
            <a:prstGeom prst="line">
              <a:avLst/>
            </a:prstGeom>
            <a:ln w="254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1143000" y="1371600"/>
              <a:ext cx="838200" cy="304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r>
                <a:rPr lang="en-US" sz="2400" b="1" i="0">
                  <a:latin typeface="Calibri" pitchFamily="34" charset="0"/>
                  <a:cs typeface="Calibri" pitchFamily="34" charset="0"/>
                </a:rPr>
                <a:t>i</a:t>
              </a:r>
            </a:p>
          </p:txBody>
        </p:sp>
      </p:grpSp>
      <p:sp>
        <p:nvSpPr>
          <p:cNvPr id="18" name="Cloud 17"/>
          <p:cNvSpPr/>
          <p:nvPr/>
        </p:nvSpPr>
        <p:spPr>
          <a:xfrm>
            <a:off x="9220200" y="2924175"/>
            <a:ext cx="2209800" cy="134302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r>
              <a:rPr lang="en-US" sz="2400" b="1" i="0" dirty="0" err="1">
                <a:latin typeface="Calibri" pitchFamily="34" charset="0"/>
                <a:cs typeface="Calibri" pitchFamily="34" charset="0"/>
              </a:rPr>
              <a:t>Kết</a:t>
            </a:r>
            <a:r>
              <a:rPr lang="en-US" sz="2400" b="1" i="0" dirty="0">
                <a:latin typeface="Calibri" pitchFamily="34" charset="0"/>
                <a:cs typeface="Calibri" pitchFamily="34" charset="0"/>
              </a:rPr>
              <a:t> </a:t>
            </a:r>
            <a:r>
              <a:rPr lang="en-US" sz="2400" b="1" i="0" dirty="0" err="1">
                <a:latin typeface="Calibri" pitchFamily="34" charset="0"/>
                <a:cs typeface="Calibri" pitchFamily="34" charset="0"/>
              </a:rPr>
              <a:t>thúc</a:t>
            </a:r>
            <a:endParaRPr lang="en-US" sz="2400" b="1" i="0" dirty="0">
              <a:latin typeface="Calibri" pitchFamily="34" charset="0"/>
              <a:cs typeface="Calibri" pitchFamily="34" charset="0"/>
            </a:endParaRPr>
          </a:p>
        </p:txBody>
      </p:sp>
      <p:sp>
        <p:nvSpPr>
          <p:cNvPr id="5" name="Title 4"/>
          <p:cNvSpPr>
            <a:spLocks noGrp="1"/>
          </p:cNvSpPr>
          <p:nvPr>
            <p:ph type="title"/>
          </p:nvPr>
        </p:nvSpPr>
        <p:spPr/>
        <p:txBody>
          <a:bodyPr/>
          <a:lstStyle/>
          <a:p>
            <a:r>
              <a:rPr lang="en-US" dirty="0"/>
              <a:t>5.2.3. </a:t>
            </a:r>
            <a:r>
              <a:rPr lang="en-US" dirty="0" err="1"/>
              <a:t>Sắp</a:t>
            </a:r>
            <a:r>
              <a:rPr lang="en-US" dirty="0"/>
              <a:t> </a:t>
            </a:r>
            <a:r>
              <a:rPr lang="en-US" dirty="0" err="1"/>
              <a:t>xếp</a:t>
            </a:r>
            <a:r>
              <a:rPr lang="en-US" dirty="0"/>
              <a:t> </a:t>
            </a:r>
            <a:r>
              <a:rPr lang="en-US" dirty="0" err="1"/>
              <a:t>nổi</a:t>
            </a:r>
            <a:r>
              <a:rPr lang="en-US" dirty="0"/>
              <a:t> </a:t>
            </a:r>
            <a:r>
              <a:rPr lang="en-US" dirty="0" err="1"/>
              <a:t>bọt</a:t>
            </a:r>
            <a:endParaRPr lang="vi-VN" dirty="0"/>
          </a:p>
        </p:txBody>
      </p:sp>
      <p:sp>
        <p:nvSpPr>
          <p:cNvPr id="19" name="Oval 18"/>
          <p:cNvSpPr/>
          <p:nvPr/>
        </p:nvSpPr>
        <p:spPr>
          <a:xfrm>
            <a:off x="3962400" y="5422900"/>
            <a:ext cx="609600" cy="457200"/>
          </a:xfrm>
          <a:prstGeom prst="ellipse">
            <a:avLst/>
          </a:prstGeom>
          <a:solidFill>
            <a:srgbClr val="00B0F0"/>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ct val="0"/>
              </a:spcBef>
              <a:defRPr/>
            </a:pPr>
            <a:r>
              <a:rPr lang="en-US" sz="2400" b="1" i="0" dirty="0">
                <a:latin typeface="Calibri" pitchFamily="34" charset="0"/>
                <a:cs typeface="Calibri" pitchFamily="34" charset="0"/>
              </a:rPr>
              <a:t>15</a:t>
            </a:r>
          </a:p>
        </p:txBody>
      </p:sp>
      <p:sp>
        <p:nvSpPr>
          <p:cNvPr id="3" name="Date Placeholder 2"/>
          <p:cNvSpPr>
            <a:spLocks noGrp="1"/>
          </p:cNvSpPr>
          <p:nvPr>
            <p:ph type="dt" sz="half" idx="10"/>
          </p:nvPr>
        </p:nvSpPr>
        <p:spPr/>
        <p:txBody>
          <a:bodyPr/>
          <a:lstStyle/>
          <a:p>
            <a:r>
              <a:rPr lang="vi-VN" smtClean="0"/>
              <a:t>24-Mar-11</a:t>
            </a:r>
            <a:endParaRPr lang="en-US"/>
          </a:p>
        </p:txBody>
      </p:sp>
      <p:sp>
        <p:nvSpPr>
          <p:cNvPr id="4" name="Footer Placeholder 3"/>
          <p:cNvSpPr>
            <a:spLocks noGrp="1"/>
          </p:cNvSpPr>
          <p:nvPr>
            <p:ph type="ftr" sz="quarter" idx="11"/>
          </p:nvPr>
        </p:nvSpPr>
        <p:spPr/>
        <p:txBody>
          <a:bodyPr/>
          <a:lstStyle/>
          <a:p>
            <a:r>
              <a:rPr lang="en-US" smtClean="0"/>
              <a:t>©TS. Hà Chí Trung, Khoa CNTT -  HVKTQS</a:t>
            </a:r>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57</a:t>
            </a:fld>
            <a:endParaRPr lang="en-US" dirty="0"/>
          </a:p>
        </p:txBody>
      </p:sp>
    </p:spTree>
    <p:extLst>
      <p:ext uri="{BB962C8B-B14F-4D97-AF65-F5344CB8AC3E}">
        <p14:creationId xmlns:p14="http://schemas.microsoft.com/office/powerpoint/2010/main" val="17789940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path" presetSubtype="0" accel="50000" decel="50000" fill="hold" nodeType="afterEffect">
                                  <p:stCondLst>
                                    <p:cond delay="0"/>
                                  </p:stCondLst>
                                  <p:childTnLst>
                                    <p:animMotion origin="layout" path="M 0 -3.33333E-6 L -0.00312 0.08588 " pathEditMode="relative" rAng="0" ptsTypes="AA">
                                      <p:cBhvr>
                                        <p:cTn id="6" dur="2000" fill="hold"/>
                                        <p:tgtEl>
                                          <p:spTgt spid="2"/>
                                        </p:tgtEl>
                                        <p:attrNameLst>
                                          <p:attrName>ppt_x</p:attrName>
                                          <p:attrName>ppt_y</p:attrName>
                                        </p:attrNameLst>
                                      </p:cBhvr>
                                      <p:rCtr x="-156" y="4282"/>
                                    </p:animMotion>
                                  </p:childTnLst>
                                </p:cTn>
                              </p:par>
                            </p:childTnLst>
                          </p:cTn>
                        </p:par>
                        <p:par>
                          <p:cTn id="7" fill="hold" nodeType="afterGroup">
                            <p:stCondLst>
                              <p:cond delay="2000"/>
                            </p:stCondLst>
                            <p:childTnLst>
                              <p:par>
                                <p:cTn id="8" presetID="41" presetClass="path" presetSubtype="0" accel="50000" decel="50000" fill="hold" grpId="0" nodeType="afterEffect">
                                  <p:stCondLst>
                                    <p:cond delay="0"/>
                                  </p:stCondLst>
                                  <p:childTnLst>
                                    <p:animMotion origin="layout" path="M -0.08663 0.09028 C -0.09253 0.08681 -0.11319 0.08333 -0.12031 0.08333 C -0.16597 0.08333 -0.21284 0.13889 -0.21284 0.19445 C -0.21284 0.16644 -0.23645 0.13889 -0.2585 0.13889 C -0.28211 0.13889 -0.30416 0.1669 -0.30416 0.19445 C -0.30416 0.18056 -0.31597 0.16644 -0.3276 0.16644 C -0.33941 0.16644 -0.35121 0.18009 -0.35121 0.19445 C -0.35121 0.18727 -0.35694 0.18056 -0.36284 0.18056 C -0.36875 0.18056 -0.37465 0.18773 -0.37465 0.19445 C -0.37465 0.19074 -0.3776 0.18727 -0.38038 0.18727 C -0.38194 0.18727 -0.38628 0.19074 -0.38628 0.19445 C -0.38628 0.19259 -0.38784 0.19074 -0.38941 0.19074 C -0.38941 0.19028 -0.39236 0.19259 -0.39236 0.19445 C -0.39236 0.19352 -0.39236 0.19259 -0.39392 0.19259 C -0.39392 0.19306 -0.39548 0.19352 -0.39548 0.19445 C -0.39548 0.19398 -0.39548 0.19352 -0.39548 0.19306 C -0.39705 0.19306 -0.39705 0.19352 -0.39705 0.19398 C -0.39861 0.19398 -0.39861 0.19352 -0.39861 0.19306 C -0.4 0.19306 -0.4 0.19352 -0.4 0.19398 " pathEditMode="relative" rAng="0" ptsTypes="fffffffffffffffffff">
                                      <p:cBhvr>
                                        <p:cTn id="9" dur="2000" fill="hold"/>
                                        <p:tgtEl>
                                          <p:spTgt spid="18"/>
                                        </p:tgtEl>
                                        <p:attrNameLst>
                                          <p:attrName>ppt_x</p:attrName>
                                          <p:attrName>ppt_y</p:attrName>
                                        </p:attrNameLst>
                                      </p:cBhvr>
                                      <p:rCtr x="-15677" y="4861"/>
                                    </p:animMotion>
                                  </p:childTnLst>
                                </p:cTn>
                              </p:par>
                            </p:childTnLst>
                          </p:cTn>
                        </p:par>
                        <p:par>
                          <p:cTn id="10" fill="hold">
                            <p:stCondLst>
                              <p:cond delay="400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normAutofit fontScale="62500" lnSpcReduction="20000"/>
          </a:bodyPr>
          <a:lstStyle/>
          <a:p>
            <a:pPr>
              <a:buNone/>
            </a:pPr>
            <a:r>
              <a:rPr lang="en-US" sz="2800" dirty="0">
                <a:solidFill>
                  <a:srgbClr val="0000FF"/>
                </a:solidFill>
              </a:rPr>
              <a:t>#include </a:t>
            </a:r>
            <a:r>
              <a:rPr lang="en-US" sz="2800" dirty="0"/>
              <a:t>&lt;</a:t>
            </a:r>
            <a:r>
              <a:rPr lang="en-US" sz="2800" dirty="0" err="1"/>
              <a:t>stdio.h</a:t>
            </a:r>
            <a:r>
              <a:rPr lang="en-US" sz="2800" dirty="0"/>
              <a:t>&gt;</a:t>
            </a:r>
          </a:p>
          <a:p>
            <a:pPr>
              <a:buNone/>
            </a:pPr>
            <a:r>
              <a:rPr lang="en-US" sz="2800" dirty="0">
                <a:solidFill>
                  <a:srgbClr val="0000FF"/>
                </a:solidFill>
              </a:rPr>
              <a:t>#include </a:t>
            </a:r>
            <a:r>
              <a:rPr lang="en-US" sz="2800" dirty="0"/>
              <a:t>&lt;</a:t>
            </a:r>
            <a:r>
              <a:rPr lang="en-US" sz="2800" dirty="0" err="1"/>
              <a:t>conio.h</a:t>
            </a:r>
            <a:r>
              <a:rPr lang="en-US" sz="2800" dirty="0"/>
              <a:t>&gt;</a:t>
            </a:r>
          </a:p>
          <a:p>
            <a:pPr>
              <a:buNone/>
            </a:pPr>
            <a:r>
              <a:rPr lang="en-US" sz="2800" dirty="0">
                <a:solidFill>
                  <a:srgbClr val="0000FF"/>
                </a:solidFill>
              </a:rPr>
              <a:t>#define </a:t>
            </a:r>
            <a:r>
              <a:rPr lang="en-US" sz="2800" dirty="0"/>
              <a:t>MAX 100</a:t>
            </a:r>
          </a:p>
          <a:p>
            <a:pPr>
              <a:buNone/>
            </a:pPr>
            <a:r>
              <a:rPr lang="en-US" sz="2800" dirty="0">
                <a:solidFill>
                  <a:srgbClr val="0000FF"/>
                </a:solidFill>
              </a:rPr>
              <a:t>void </a:t>
            </a:r>
            <a:r>
              <a:rPr lang="en-US" sz="2800" dirty="0" err="1"/>
              <a:t>inputdata</a:t>
            </a:r>
            <a:r>
              <a:rPr lang="en-US" sz="2800" dirty="0"/>
              <a:t>(</a:t>
            </a:r>
            <a:r>
              <a:rPr lang="en-US" sz="2800" dirty="0" err="1">
                <a:solidFill>
                  <a:srgbClr val="0000FF"/>
                </a:solidFill>
              </a:rPr>
              <a:t>int</a:t>
            </a:r>
            <a:r>
              <a:rPr lang="en-US" sz="2800" dirty="0"/>
              <a:t> list[],</a:t>
            </a:r>
            <a:r>
              <a:rPr lang="en-US" sz="2800" dirty="0" err="1">
                <a:solidFill>
                  <a:srgbClr val="0000FF"/>
                </a:solidFill>
              </a:rPr>
              <a:t>int</a:t>
            </a:r>
            <a:r>
              <a:rPr lang="en-US" sz="2800" dirty="0"/>
              <a:t> n);</a:t>
            </a:r>
          </a:p>
          <a:p>
            <a:pPr>
              <a:buNone/>
            </a:pPr>
            <a:r>
              <a:rPr lang="en-US" sz="2800" dirty="0">
                <a:solidFill>
                  <a:srgbClr val="0000FF"/>
                </a:solidFill>
              </a:rPr>
              <a:t>void</a:t>
            </a:r>
            <a:r>
              <a:rPr lang="en-US" sz="2800" dirty="0"/>
              <a:t> </a:t>
            </a:r>
            <a:r>
              <a:rPr lang="en-US" sz="2800" dirty="0" err="1"/>
              <a:t>printlist</a:t>
            </a:r>
            <a:r>
              <a:rPr lang="en-US" sz="2800" dirty="0"/>
              <a:t>(</a:t>
            </a:r>
            <a:r>
              <a:rPr lang="en-US" sz="2800" dirty="0" err="1">
                <a:solidFill>
                  <a:srgbClr val="0000FF"/>
                </a:solidFill>
              </a:rPr>
              <a:t>int</a:t>
            </a:r>
            <a:r>
              <a:rPr lang="en-US" sz="2800" dirty="0"/>
              <a:t> list[],</a:t>
            </a:r>
            <a:r>
              <a:rPr lang="en-US" sz="2800" dirty="0" err="1">
                <a:solidFill>
                  <a:srgbClr val="0000FF"/>
                </a:solidFill>
              </a:rPr>
              <a:t>int</a:t>
            </a:r>
            <a:r>
              <a:rPr lang="en-US" sz="2800" dirty="0"/>
              <a:t> n);</a:t>
            </a:r>
          </a:p>
          <a:p>
            <a:pPr>
              <a:buNone/>
            </a:pPr>
            <a:r>
              <a:rPr lang="en-US" sz="2800" dirty="0">
                <a:solidFill>
                  <a:srgbClr val="0000FF"/>
                </a:solidFill>
              </a:rPr>
              <a:t>void</a:t>
            </a:r>
            <a:r>
              <a:rPr lang="en-US" sz="2800" dirty="0"/>
              <a:t> swap(</a:t>
            </a:r>
            <a:r>
              <a:rPr lang="en-US" sz="2800" dirty="0" err="1">
                <a:solidFill>
                  <a:srgbClr val="0000FF"/>
                </a:solidFill>
              </a:rPr>
              <a:t>int</a:t>
            </a:r>
            <a:r>
              <a:rPr lang="en-US" sz="2800" dirty="0"/>
              <a:t> *</a:t>
            </a:r>
            <a:r>
              <a:rPr lang="en-US" sz="2800" dirty="0" err="1"/>
              <a:t>x,</a:t>
            </a:r>
            <a:r>
              <a:rPr lang="en-US" sz="2800" dirty="0" err="1">
                <a:solidFill>
                  <a:srgbClr val="0000FF"/>
                </a:solidFill>
              </a:rPr>
              <a:t>int</a:t>
            </a:r>
            <a:r>
              <a:rPr lang="en-US" sz="2800" dirty="0"/>
              <a:t> *y);</a:t>
            </a:r>
          </a:p>
          <a:p>
            <a:pPr>
              <a:buNone/>
            </a:pPr>
            <a:r>
              <a:rPr lang="en-US" sz="2800" dirty="0">
                <a:solidFill>
                  <a:srgbClr val="0000FF"/>
                </a:solidFill>
              </a:rPr>
              <a:t>void</a:t>
            </a:r>
            <a:r>
              <a:rPr lang="en-US" sz="2800" dirty="0"/>
              <a:t> </a:t>
            </a:r>
            <a:r>
              <a:rPr lang="en-US" sz="2800" dirty="0" err="1"/>
              <a:t>bubblesort</a:t>
            </a:r>
            <a:r>
              <a:rPr lang="en-US" sz="2800" dirty="0"/>
              <a:t>(</a:t>
            </a:r>
            <a:r>
              <a:rPr lang="en-US" sz="2800" dirty="0" err="1">
                <a:solidFill>
                  <a:srgbClr val="0000FF"/>
                </a:solidFill>
              </a:rPr>
              <a:t>int</a:t>
            </a:r>
            <a:r>
              <a:rPr lang="en-US" sz="2800" dirty="0"/>
              <a:t> list[], </a:t>
            </a:r>
            <a:r>
              <a:rPr lang="en-US" sz="2800" dirty="0" err="1">
                <a:solidFill>
                  <a:srgbClr val="0000FF"/>
                </a:solidFill>
              </a:rPr>
              <a:t>int</a:t>
            </a:r>
            <a:r>
              <a:rPr lang="en-US" sz="2800" dirty="0"/>
              <a:t> n);</a:t>
            </a:r>
          </a:p>
          <a:p>
            <a:pPr>
              <a:buNone/>
            </a:pPr>
            <a:r>
              <a:rPr lang="en-US" sz="2800" dirty="0">
                <a:solidFill>
                  <a:srgbClr val="0000FF"/>
                </a:solidFill>
              </a:rPr>
              <a:t>void</a:t>
            </a:r>
            <a:r>
              <a:rPr lang="en-US" sz="2800" dirty="0"/>
              <a:t> main()	{</a:t>
            </a:r>
          </a:p>
          <a:p>
            <a:pPr>
              <a:buNone/>
            </a:pPr>
            <a:r>
              <a:rPr lang="en-US" sz="2800" dirty="0"/>
              <a:t>   </a:t>
            </a:r>
            <a:r>
              <a:rPr lang="en-US" sz="2800" dirty="0" err="1">
                <a:solidFill>
                  <a:srgbClr val="0000FF"/>
                </a:solidFill>
              </a:rPr>
              <a:t>int</a:t>
            </a:r>
            <a:r>
              <a:rPr lang="en-US" sz="2800" dirty="0"/>
              <a:t> list[MAX], n;</a:t>
            </a:r>
          </a:p>
          <a:p>
            <a:pPr>
              <a:buNone/>
            </a:pPr>
            <a:r>
              <a:rPr lang="en-US" sz="2800" dirty="0"/>
              <a:t>   </a:t>
            </a:r>
            <a:r>
              <a:rPr lang="en-US" sz="2800" dirty="0" err="1"/>
              <a:t>printf</a:t>
            </a:r>
            <a:r>
              <a:rPr lang="en-US" sz="2800" dirty="0"/>
              <a:t>("</a:t>
            </a:r>
            <a:r>
              <a:rPr lang="en-US" sz="2800" dirty="0" err="1"/>
              <a:t>Nhap</a:t>
            </a:r>
            <a:r>
              <a:rPr lang="en-US" sz="2800" dirty="0"/>
              <a:t> so </a:t>
            </a:r>
            <a:r>
              <a:rPr lang="en-US" sz="2800" dirty="0" err="1"/>
              <a:t>phan</a:t>
            </a:r>
            <a:r>
              <a:rPr lang="en-US" sz="2800" dirty="0"/>
              <a:t> </a:t>
            </a:r>
            <a:r>
              <a:rPr lang="en-US" sz="2800" dirty="0" err="1"/>
              <a:t>tu</a:t>
            </a:r>
            <a:r>
              <a:rPr lang="en-US" sz="2800" dirty="0"/>
              <a:t> </a:t>
            </a:r>
            <a:r>
              <a:rPr lang="en-US" sz="2800" dirty="0" err="1"/>
              <a:t>cua</a:t>
            </a:r>
            <a:r>
              <a:rPr lang="en-US" sz="2800" dirty="0"/>
              <a:t> </a:t>
            </a:r>
            <a:r>
              <a:rPr lang="en-US" sz="2800" dirty="0" err="1"/>
              <a:t>mang</a:t>
            </a:r>
            <a:r>
              <a:rPr lang="en-US" sz="2800" dirty="0"/>
              <a:t>\n");</a:t>
            </a:r>
          </a:p>
          <a:p>
            <a:pPr>
              <a:buNone/>
            </a:pPr>
            <a:r>
              <a:rPr lang="en-US" sz="2800" dirty="0"/>
              <a:t>   </a:t>
            </a:r>
            <a:r>
              <a:rPr lang="en-US" sz="2800" dirty="0" err="1"/>
              <a:t>scanf</a:t>
            </a:r>
            <a:r>
              <a:rPr lang="en-US" sz="2800" dirty="0"/>
              <a:t>("%</a:t>
            </a:r>
            <a:r>
              <a:rPr lang="en-US" sz="2800" dirty="0" err="1"/>
              <a:t>d",&amp;n</a:t>
            </a:r>
            <a:r>
              <a:rPr lang="en-US" sz="2800" dirty="0"/>
              <a:t>);</a:t>
            </a:r>
          </a:p>
          <a:p>
            <a:pPr>
              <a:buNone/>
            </a:pPr>
            <a:r>
              <a:rPr lang="en-US" sz="2800" dirty="0"/>
              <a:t>   </a:t>
            </a:r>
            <a:r>
              <a:rPr lang="en-US" sz="2800" dirty="0" err="1"/>
              <a:t>inputdata</a:t>
            </a:r>
            <a:r>
              <a:rPr lang="en-US" sz="2800" dirty="0"/>
              <a:t>(</a:t>
            </a:r>
            <a:r>
              <a:rPr lang="en-US" sz="2800" dirty="0" err="1"/>
              <a:t>list,n</a:t>
            </a:r>
            <a:r>
              <a:rPr lang="en-US" sz="2800" dirty="0"/>
              <a:t>);</a:t>
            </a:r>
          </a:p>
          <a:p>
            <a:pPr>
              <a:buNone/>
            </a:pPr>
            <a:r>
              <a:rPr lang="de-DE" sz="2800" dirty="0"/>
              <a:t>   printf("Mang da nhap:\n");</a:t>
            </a:r>
          </a:p>
          <a:p>
            <a:pPr>
              <a:buNone/>
            </a:pPr>
            <a:r>
              <a:rPr lang="en-US" sz="2800" dirty="0"/>
              <a:t>   </a:t>
            </a:r>
            <a:r>
              <a:rPr lang="en-US" sz="2800" dirty="0" err="1"/>
              <a:t>printlist</a:t>
            </a:r>
            <a:r>
              <a:rPr lang="en-US" sz="2800" dirty="0"/>
              <a:t>(</a:t>
            </a:r>
            <a:r>
              <a:rPr lang="en-US" sz="2800" dirty="0" err="1"/>
              <a:t>list,n</a:t>
            </a:r>
            <a:r>
              <a:rPr lang="en-US" sz="2800" dirty="0"/>
              <a:t>);</a:t>
            </a:r>
          </a:p>
          <a:p>
            <a:pPr>
              <a:buNone/>
            </a:pPr>
            <a:r>
              <a:rPr lang="en-US" sz="2800" dirty="0"/>
              <a:t>   </a:t>
            </a:r>
            <a:r>
              <a:rPr lang="en-US" sz="2800" dirty="0" err="1"/>
              <a:t>bubblesort</a:t>
            </a:r>
            <a:r>
              <a:rPr lang="en-US" sz="2800" dirty="0"/>
              <a:t>(</a:t>
            </a:r>
            <a:r>
              <a:rPr lang="en-US" sz="2800" dirty="0" err="1"/>
              <a:t>list,n</a:t>
            </a:r>
            <a:r>
              <a:rPr lang="en-US" sz="2800" dirty="0"/>
              <a:t>);</a:t>
            </a:r>
          </a:p>
          <a:p>
            <a:pPr>
              <a:buNone/>
            </a:pPr>
            <a:r>
              <a:rPr lang="pt-BR" sz="2800" dirty="0"/>
              <a:t>   printf("Mang da sap xep:\n");</a:t>
            </a:r>
          </a:p>
          <a:p>
            <a:pPr>
              <a:buNone/>
            </a:pPr>
            <a:r>
              <a:rPr lang="en-US" sz="2800" dirty="0"/>
              <a:t>   </a:t>
            </a:r>
            <a:r>
              <a:rPr lang="en-US" sz="2800" dirty="0" err="1"/>
              <a:t>printlist</a:t>
            </a:r>
            <a:r>
              <a:rPr lang="en-US" sz="2800" dirty="0"/>
              <a:t>(</a:t>
            </a:r>
            <a:r>
              <a:rPr lang="en-US" sz="2800" dirty="0" err="1"/>
              <a:t>list,n</a:t>
            </a:r>
            <a:r>
              <a:rPr lang="en-US" sz="2800" dirty="0"/>
              <a:t>);</a:t>
            </a:r>
          </a:p>
          <a:p>
            <a:pPr>
              <a:buNone/>
            </a:pPr>
            <a:r>
              <a:rPr lang="en-US" sz="2800" dirty="0"/>
              <a:t>   </a:t>
            </a:r>
            <a:r>
              <a:rPr lang="en-US" sz="2800" dirty="0" err="1"/>
              <a:t>getch</a:t>
            </a:r>
            <a:r>
              <a:rPr lang="en-US" sz="2800" dirty="0"/>
              <a:t>();	}</a:t>
            </a:r>
          </a:p>
          <a:p>
            <a:endParaRPr lang="vi-VN" dirty="0"/>
          </a:p>
        </p:txBody>
      </p:sp>
      <p:sp>
        <p:nvSpPr>
          <p:cNvPr id="6" name="Content Placeholder 5"/>
          <p:cNvSpPr>
            <a:spLocks noGrp="1"/>
          </p:cNvSpPr>
          <p:nvPr>
            <p:ph sz="half" idx="2"/>
          </p:nvPr>
        </p:nvSpPr>
        <p:spPr/>
        <p:txBody>
          <a:bodyPr>
            <a:normAutofit fontScale="62500" lnSpcReduction="20000"/>
          </a:bodyPr>
          <a:lstStyle/>
          <a:p>
            <a:pPr>
              <a:buNone/>
            </a:pPr>
            <a:r>
              <a:rPr lang="en-US" sz="2800" dirty="0">
                <a:solidFill>
                  <a:srgbClr val="0000FF"/>
                </a:solidFill>
                <a:latin typeface="Arial" pitchFamily="34" charset="0"/>
                <a:cs typeface="Arial" pitchFamily="34" charset="0"/>
              </a:rPr>
              <a:t>void</a:t>
            </a:r>
            <a:r>
              <a:rPr lang="en-US" sz="2800" dirty="0">
                <a:latin typeface="Arial" pitchFamily="34" charset="0"/>
                <a:cs typeface="Arial" pitchFamily="34" charset="0"/>
              </a:rPr>
              <a:t> </a:t>
            </a:r>
            <a:r>
              <a:rPr lang="en-US" sz="2800" dirty="0" err="1">
                <a:latin typeface="Arial" pitchFamily="34" charset="0"/>
                <a:cs typeface="Arial" pitchFamily="34" charset="0"/>
              </a:rPr>
              <a:t>inputdata</a:t>
            </a:r>
            <a:r>
              <a:rPr lang="en-US" sz="2800" dirty="0">
                <a:latin typeface="Arial" pitchFamily="34" charset="0"/>
                <a:cs typeface="Arial" pitchFamily="34" charset="0"/>
              </a:rPr>
              <a:t>(</a:t>
            </a:r>
            <a:r>
              <a:rPr lang="en-US" sz="2800" dirty="0" err="1">
                <a:latin typeface="Arial" pitchFamily="34" charset="0"/>
                <a:cs typeface="Arial" pitchFamily="34" charset="0"/>
              </a:rPr>
              <a:t>int</a:t>
            </a:r>
            <a:r>
              <a:rPr lang="en-US" sz="2800" dirty="0">
                <a:latin typeface="Arial" pitchFamily="34" charset="0"/>
                <a:cs typeface="Arial" pitchFamily="34" charset="0"/>
              </a:rPr>
              <a:t> list[],</a:t>
            </a:r>
            <a:r>
              <a:rPr lang="en-US" sz="2800" dirty="0" err="1">
                <a:solidFill>
                  <a:srgbClr val="0000FF"/>
                </a:solidFill>
                <a:latin typeface="Arial" pitchFamily="34" charset="0"/>
                <a:cs typeface="Arial" pitchFamily="34" charset="0"/>
              </a:rPr>
              <a:t>int</a:t>
            </a:r>
            <a:r>
              <a:rPr lang="en-US" sz="2800" dirty="0">
                <a:latin typeface="Arial" pitchFamily="34" charset="0"/>
                <a:cs typeface="Arial" pitchFamily="34" charset="0"/>
              </a:rPr>
              <a:t> n)</a:t>
            </a:r>
          </a:p>
          <a:p>
            <a:pPr>
              <a:buNone/>
            </a:pPr>
            <a:r>
              <a:rPr lang="en-US" sz="2800" dirty="0">
                <a:latin typeface="Arial" pitchFamily="34" charset="0"/>
                <a:cs typeface="Arial" pitchFamily="34" charset="0"/>
              </a:rPr>
              <a:t>{</a:t>
            </a:r>
          </a:p>
          <a:p>
            <a:pPr>
              <a:buNone/>
            </a:pPr>
            <a:r>
              <a:rPr lang="en-US" sz="2800" dirty="0">
                <a:latin typeface="Arial" pitchFamily="34" charset="0"/>
                <a:cs typeface="Arial" pitchFamily="34" charset="0"/>
              </a:rPr>
              <a:t>   </a:t>
            </a:r>
            <a:r>
              <a:rPr lang="en-US" sz="2800" dirty="0" err="1">
                <a:solidFill>
                  <a:srgbClr val="0000FF"/>
                </a:solidFill>
                <a:latin typeface="Arial" pitchFamily="34" charset="0"/>
                <a:cs typeface="Arial" pitchFamily="34" charset="0"/>
              </a:rPr>
              <a:t>int</a:t>
            </a:r>
            <a:r>
              <a:rPr lang="en-US" sz="2800" dirty="0">
                <a:latin typeface="Arial" pitchFamily="34" charset="0"/>
                <a:cs typeface="Arial" pitchFamily="34" charset="0"/>
              </a:rPr>
              <a:t> i;</a:t>
            </a:r>
          </a:p>
          <a:p>
            <a:pPr>
              <a:buNone/>
            </a:pPr>
            <a:r>
              <a:rPr lang="fr-FR" sz="2800" dirty="0">
                <a:latin typeface="Arial" pitchFamily="34" charset="0"/>
                <a:cs typeface="Arial" pitchFamily="34" charset="0"/>
              </a:rPr>
              <a:t>   </a:t>
            </a:r>
            <a:r>
              <a:rPr lang="fr-FR" sz="2800" dirty="0" err="1">
                <a:latin typeface="Arial" pitchFamily="34" charset="0"/>
                <a:cs typeface="Arial" pitchFamily="34" charset="0"/>
              </a:rPr>
              <a:t>printf</a:t>
            </a:r>
            <a:r>
              <a:rPr lang="fr-FR" sz="2800" dirty="0">
                <a:latin typeface="Arial" pitchFamily="34" charset="0"/>
                <a:cs typeface="Arial" pitchFamily="34" charset="0"/>
              </a:rPr>
              <a:t>("</a:t>
            </a:r>
            <a:r>
              <a:rPr lang="fr-FR" sz="2800" dirty="0" err="1">
                <a:latin typeface="Arial" pitchFamily="34" charset="0"/>
                <a:cs typeface="Arial" pitchFamily="34" charset="0"/>
              </a:rPr>
              <a:t>Nhap</a:t>
            </a:r>
            <a:r>
              <a:rPr lang="fr-FR" sz="2800" dirty="0">
                <a:latin typeface="Arial" pitchFamily="34" charset="0"/>
                <a:cs typeface="Arial" pitchFamily="34" charset="0"/>
              </a:rPr>
              <a:t> </a:t>
            </a:r>
            <a:r>
              <a:rPr lang="fr-FR" sz="2800" dirty="0" err="1">
                <a:latin typeface="Arial" pitchFamily="34" charset="0"/>
                <a:cs typeface="Arial" pitchFamily="34" charset="0"/>
              </a:rPr>
              <a:t>cac</a:t>
            </a:r>
            <a:r>
              <a:rPr lang="fr-FR" sz="2800" dirty="0">
                <a:latin typeface="Arial" pitchFamily="34" charset="0"/>
                <a:cs typeface="Arial" pitchFamily="34" charset="0"/>
              </a:rPr>
              <a:t> </a:t>
            </a:r>
            <a:r>
              <a:rPr lang="fr-FR" sz="2800" dirty="0" err="1">
                <a:latin typeface="Arial" pitchFamily="34" charset="0"/>
                <a:cs typeface="Arial" pitchFamily="34" charset="0"/>
              </a:rPr>
              <a:t>phan</a:t>
            </a:r>
            <a:r>
              <a:rPr lang="fr-FR" sz="2800" dirty="0">
                <a:latin typeface="Arial" pitchFamily="34" charset="0"/>
                <a:cs typeface="Arial" pitchFamily="34" charset="0"/>
              </a:rPr>
              <a:t> tu </a:t>
            </a:r>
            <a:r>
              <a:rPr lang="fr-FR" sz="2800" dirty="0" err="1">
                <a:latin typeface="Arial" pitchFamily="34" charset="0"/>
                <a:cs typeface="Arial" pitchFamily="34" charset="0"/>
              </a:rPr>
              <a:t>cua</a:t>
            </a:r>
            <a:r>
              <a:rPr lang="fr-FR" sz="2800" dirty="0">
                <a:latin typeface="Arial" pitchFamily="34" charset="0"/>
                <a:cs typeface="Arial" pitchFamily="34" charset="0"/>
              </a:rPr>
              <a:t> </a:t>
            </a:r>
            <a:r>
              <a:rPr lang="fr-FR" sz="2800" dirty="0" err="1">
                <a:latin typeface="Arial" pitchFamily="34" charset="0"/>
                <a:cs typeface="Arial" pitchFamily="34" charset="0"/>
              </a:rPr>
              <a:t>mang</a:t>
            </a:r>
            <a:r>
              <a:rPr lang="fr-FR" sz="2800" dirty="0">
                <a:latin typeface="Arial" pitchFamily="34" charset="0"/>
                <a:cs typeface="Arial" pitchFamily="34" charset="0"/>
              </a:rPr>
              <a:t>\n");</a:t>
            </a:r>
          </a:p>
          <a:p>
            <a:pPr>
              <a:buNone/>
            </a:pPr>
            <a:r>
              <a:rPr lang="en-US" sz="2800" dirty="0">
                <a:latin typeface="Arial" pitchFamily="34" charset="0"/>
                <a:cs typeface="Arial" pitchFamily="34" charset="0"/>
              </a:rPr>
              <a:t>   </a:t>
            </a:r>
            <a:r>
              <a:rPr lang="en-US" sz="2800" dirty="0">
                <a:solidFill>
                  <a:srgbClr val="0000FF"/>
                </a:solidFill>
                <a:latin typeface="Arial" pitchFamily="34" charset="0"/>
                <a:cs typeface="Arial" pitchFamily="34" charset="0"/>
              </a:rPr>
              <a:t>for</a:t>
            </a:r>
            <a:r>
              <a:rPr lang="en-US" sz="2800" dirty="0">
                <a:latin typeface="Arial" pitchFamily="34" charset="0"/>
                <a:cs typeface="Arial" pitchFamily="34" charset="0"/>
              </a:rPr>
              <a:t>(i=0;i&lt;</a:t>
            </a:r>
            <a:r>
              <a:rPr lang="en-US" sz="2800" dirty="0" err="1">
                <a:latin typeface="Arial" pitchFamily="34" charset="0"/>
                <a:cs typeface="Arial" pitchFamily="34" charset="0"/>
              </a:rPr>
              <a:t>n;i</a:t>
            </a:r>
            <a:r>
              <a:rPr lang="en-US" sz="2800" dirty="0">
                <a:latin typeface="Arial" pitchFamily="34" charset="0"/>
                <a:cs typeface="Arial" pitchFamily="34" charset="0"/>
              </a:rPr>
              <a:t>++)</a:t>
            </a:r>
          </a:p>
          <a:p>
            <a:pPr>
              <a:buNone/>
            </a:pPr>
            <a:r>
              <a:rPr lang="en-US" sz="2800" dirty="0">
                <a:latin typeface="Arial" pitchFamily="34" charset="0"/>
                <a:cs typeface="Arial" pitchFamily="34" charset="0"/>
              </a:rPr>
              <a:t>       </a:t>
            </a:r>
            <a:r>
              <a:rPr lang="en-US" sz="2800" dirty="0" err="1">
                <a:latin typeface="Arial" pitchFamily="34" charset="0"/>
                <a:cs typeface="Arial" pitchFamily="34" charset="0"/>
              </a:rPr>
              <a:t>scanf</a:t>
            </a:r>
            <a:r>
              <a:rPr lang="en-US" sz="2800" dirty="0">
                <a:latin typeface="Arial" pitchFamily="34" charset="0"/>
                <a:cs typeface="Arial" pitchFamily="34" charset="0"/>
              </a:rPr>
              <a:t>("%</a:t>
            </a:r>
            <a:r>
              <a:rPr lang="en-US" sz="2800" dirty="0" err="1">
                <a:latin typeface="Arial" pitchFamily="34" charset="0"/>
                <a:cs typeface="Arial" pitchFamily="34" charset="0"/>
              </a:rPr>
              <a:t>d",&amp;list</a:t>
            </a:r>
            <a:r>
              <a:rPr lang="en-US" sz="2800" dirty="0">
                <a:latin typeface="Arial" pitchFamily="34" charset="0"/>
                <a:cs typeface="Arial" pitchFamily="34" charset="0"/>
              </a:rPr>
              <a:t>[i]);</a:t>
            </a:r>
          </a:p>
          <a:p>
            <a:pPr>
              <a:buNone/>
            </a:pPr>
            <a:r>
              <a:rPr lang="en-US" sz="2800" dirty="0">
                <a:latin typeface="Arial" pitchFamily="34" charset="0"/>
                <a:cs typeface="Arial" pitchFamily="34" charset="0"/>
              </a:rPr>
              <a:t>   </a:t>
            </a:r>
            <a:r>
              <a:rPr lang="en-US" sz="2800" dirty="0" err="1">
                <a:latin typeface="Arial" pitchFamily="34" charset="0"/>
                <a:cs typeface="Arial" pitchFamily="34" charset="0"/>
              </a:rPr>
              <a:t>fflush</a:t>
            </a:r>
            <a:r>
              <a:rPr lang="en-US" sz="2800" dirty="0">
                <a:latin typeface="Arial" pitchFamily="34" charset="0"/>
                <a:cs typeface="Arial" pitchFamily="34" charset="0"/>
              </a:rPr>
              <a:t>(</a:t>
            </a:r>
            <a:r>
              <a:rPr lang="en-US" sz="2800" dirty="0" err="1">
                <a:latin typeface="Arial" pitchFamily="34" charset="0"/>
                <a:cs typeface="Arial" pitchFamily="34" charset="0"/>
              </a:rPr>
              <a:t>stdin</a:t>
            </a:r>
            <a:r>
              <a:rPr lang="en-US" sz="2800" dirty="0">
                <a:latin typeface="Arial" pitchFamily="34" charset="0"/>
                <a:cs typeface="Arial" pitchFamily="34" charset="0"/>
              </a:rPr>
              <a:t>);</a:t>
            </a:r>
          </a:p>
          <a:p>
            <a:pPr>
              <a:buNone/>
            </a:pPr>
            <a:r>
              <a:rPr lang="en-US" sz="2800" dirty="0">
                <a:latin typeface="Arial" pitchFamily="34" charset="0"/>
                <a:cs typeface="Arial" pitchFamily="34" charset="0"/>
              </a:rPr>
              <a:t>}</a:t>
            </a:r>
          </a:p>
          <a:p>
            <a:pPr>
              <a:buNone/>
            </a:pPr>
            <a:r>
              <a:rPr lang="en-US" sz="2800" dirty="0">
                <a:solidFill>
                  <a:srgbClr val="0000FF"/>
                </a:solidFill>
                <a:latin typeface="Arial" pitchFamily="34" charset="0"/>
                <a:cs typeface="Arial" pitchFamily="34" charset="0"/>
              </a:rPr>
              <a:t>void</a:t>
            </a:r>
            <a:r>
              <a:rPr lang="en-US" sz="2800" dirty="0">
                <a:latin typeface="Arial" pitchFamily="34" charset="0"/>
                <a:cs typeface="Arial" pitchFamily="34" charset="0"/>
              </a:rPr>
              <a:t> </a:t>
            </a:r>
            <a:r>
              <a:rPr lang="en-US" sz="2800" dirty="0" err="1">
                <a:latin typeface="Arial" pitchFamily="34" charset="0"/>
                <a:cs typeface="Arial" pitchFamily="34" charset="0"/>
              </a:rPr>
              <a:t>printlist</a:t>
            </a:r>
            <a:r>
              <a:rPr lang="en-US" sz="2800" dirty="0">
                <a:latin typeface="Arial" pitchFamily="34" charset="0"/>
                <a:cs typeface="Arial" pitchFamily="34" charset="0"/>
              </a:rPr>
              <a:t>(</a:t>
            </a:r>
            <a:r>
              <a:rPr lang="en-US" sz="2800" dirty="0" err="1">
                <a:solidFill>
                  <a:srgbClr val="0000FF"/>
                </a:solidFill>
                <a:latin typeface="Arial" pitchFamily="34" charset="0"/>
                <a:cs typeface="Arial" pitchFamily="34" charset="0"/>
              </a:rPr>
              <a:t>int</a:t>
            </a:r>
            <a:r>
              <a:rPr lang="en-US" sz="2800" dirty="0">
                <a:latin typeface="Arial" pitchFamily="34" charset="0"/>
                <a:cs typeface="Arial" pitchFamily="34" charset="0"/>
              </a:rPr>
              <a:t> list[],</a:t>
            </a:r>
            <a:r>
              <a:rPr lang="en-US" sz="2800" dirty="0" err="1">
                <a:solidFill>
                  <a:srgbClr val="0000FF"/>
                </a:solidFill>
                <a:latin typeface="Arial" pitchFamily="34" charset="0"/>
                <a:cs typeface="Arial" pitchFamily="34" charset="0"/>
              </a:rPr>
              <a:t>int</a:t>
            </a:r>
            <a:r>
              <a:rPr lang="en-US" sz="2800" dirty="0">
                <a:latin typeface="Arial" pitchFamily="34" charset="0"/>
                <a:cs typeface="Arial" pitchFamily="34" charset="0"/>
              </a:rPr>
              <a:t> n)</a:t>
            </a:r>
          </a:p>
          <a:p>
            <a:pPr>
              <a:buNone/>
            </a:pPr>
            <a:r>
              <a:rPr lang="en-US" sz="2800" dirty="0">
                <a:latin typeface="Arial" pitchFamily="34" charset="0"/>
                <a:cs typeface="Arial" pitchFamily="34" charset="0"/>
              </a:rPr>
              <a:t>{</a:t>
            </a:r>
          </a:p>
          <a:p>
            <a:pPr>
              <a:buNone/>
            </a:pPr>
            <a:r>
              <a:rPr lang="en-US" sz="2800" dirty="0">
                <a:latin typeface="Arial" pitchFamily="34" charset="0"/>
                <a:cs typeface="Arial" pitchFamily="34" charset="0"/>
              </a:rPr>
              <a:t>   </a:t>
            </a:r>
            <a:r>
              <a:rPr lang="en-US" sz="2800" dirty="0" err="1">
                <a:solidFill>
                  <a:srgbClr val="0000FF"/>
                </a:solidFill>
                <a:latin typeface="Arial" pitchFamily="34" charset="0"/>
                <a:cs typeface="Arial" pitchFamily="34" charset="0"/>
              </a:rPr>
              <a:t>int</a:t>
            </a:r>
            <a:r>
              <a:rPr lang="en-US" sz="2800" dirty="0">
                <a:latin typeface="Arial" pitchFamily="34" charset="0"/>
                <a:cs typeface="Arial" pitchFamily="34" charset="0"/>
              </a:rPr>
              <a:t> i;</a:t>
            </a:r>
          </a:p>
          <a:p>
            <a:pPr>
              <a:buNone/>
            </a:pPr>
            <a:r>
              <a:rPr lang="en-US" sz="2800" dirty="0">
                <a:latin typeface="Arial" pitchFamily="34" charset="0"/>
                <a:cs typeface="Arial" pitchFamily="34" charset="0"/>
              </a:rPr>
              <a:t>   </a:t>
            </a:r>
            <a:r>
              <a:rPr lang="en-US" sz="2800" dirty="0" err="1">
                <a:latin typeface="Arial" pitchFamily="34" charset="0"/>
                <a:cs typeface="Arial" pitchFamily="34" charset="0"/>
              </a:rPr>
              <a:t>printf</a:t>
            </a:r>
            <a:r>
              <a:rPr lang="en-US" sz="2800" dirty="0">
                <a:latin typeface="Arial" pitchFamily="34" charset="0"/>
                <a:cs typeface="Arial" pitchFamily="34" charset="0"/>
              </a:rPr>
              <a:t>("</a:t>
            </a:r>
            <a:r>
              <a:rPr lang="en-US" sz="2800" dirty="0" err="1">
                <a:latin typeface="Arial" pitchFamily="34" charset="0"/>
                <a:cs typeface="Arial" pitchFamily="34" charset="0"/>
              </a:rPr>
              <a:t>Cac</a:t>
            </a:r>
            <a:r>
              <a:rPr lang="en-US" sz="2800" dirty="0">
                <a:latin typeface="Arial" pitchFamily="34" charset="0"/>
                <a:cs typeface="Arial" pitchFamily="34" charset="0"/>
              </a:rPr>
              <a:t> </a:t>
            </a:r>
            <a:r>
              <a:rPr lang="en-US" sz="2800" dirty="0" err="1">
                <a:latin typeface="Arial" pitchFamily="34" charset="0"/>
                <a:cs typeface="Arial" pitchFamily="34" charset="0"/>
              </a:rPr>
              <a:t>phan</a:t>
            </a:r>
            <a:r>
              <a:rPr lang="en-US" sz="2800" dirty="0">
                <a:latin typeface="Arial" pitchFamily="34" charset="0"/>
                <a:cs typeface="Arial" pitchFamily="34" charset="0"/>
              </a:rPr>
              <a:t> </a:t>
            </a:r>
            <a:r>
              <a:rPr lang="en-US" sz="2800" dirty="0" err="1">
                <a:latin typeface="Arial" pitchFamily="34" charset="0"/>
                <a:cs typeface="Arial" pitchFamily="34" charset="0"/>
              </a:rPr>
              <a:t>tu</a:t>
            </a:r>
            <a:r>
              <a:rPr lang="en-US" sz="2800" dirty="0">
                <a:latin typeface="Arial" pitchFamily="34" charset="0"/>
                <a:cs typeface="Arial" pitchFamily="34" charset="0"/>
              </a:rPr>
              <a:t> </a:t>
            </a:r>
            <a:r>
              <a:rPr lang="en-US" sz="2800" dirty="0" err="1">
                <a:latin typeface="Arial" pitchFamily="34" charset="0"/>
                <a:cs typeface="Arial" pitchFamily="34" charset="0"/>
              </a:rPr>
              <a:t>cua</a:t>
            </a:r>
            <a:r>
              <a:rPr lang="en-US" sz="2800" dirty="0">
                <a:latin typeface="Arial" pitchFamily="34" charset="0"/>
                <a:cs typeface="Arial" pitchFamily="34" charset="0"/>
              </a:rPr>
              <a:t> </a:t>
            </a:r>
            <a:r>
              <a:rPr lang="en-US" sz="2800" dirty="0" err="1">
                <a:latin typeface="Arial" pitchFamily="34" charset="0"/>
                <a:cs typeface="Arial" pitchFamily="34" charset="0"/>
              </a:rPr>
              <a:t>mang</a:t>
            </a:r>
            <a:r>
              <a:rPr lang="en-US" sz="2800" dirty="0">
                <a:latin typeface="Arial" pitchFamily="34" charset="0"/>
                <a:cs typeface="Arial" pitchFamily="34" charset="0"/>
              </a:rPr>
              <a:t>: \n");</a:t>
            </a:r>
          </a:p>
          <a:p>
            <a:pPr>
              <a:buNone/>
            </a:pPr>
            <a:r>
              <a:rPr lang="en-US" sz="2800" dirty="0">
                <a:latin typeface="Arial" pitchFamily="34" charset="0"/>
                <a:cs typeface="Arial" pitchFamily="34" charset="0"/>
              </a:rPr>
              <a:t>   </a:t>
            </a:r>
            <a:r>
              <a:rPr lang="en-US" sz="2800" dirty="0">
                <a:solidFill>
                  <a:srgbClr val="0000FF"/>
                </a:solidFill>
                <a:latin typeface="Arial" pitchFamily="34" charset="0"/>
                <a:cs typeface="Arial" pitchFamily="34" charset="0"/>
              </a:rPr>
              <a:t>for</a:t>
            </a:r>
            <a:r>
              <a:rPr lang="en-US" sz="2800" dirty="0">
                <a:latin typeface="Arial" pitchFamily="34" charset="0"/>
                <a:cs typeface="Arial" pitchFamily="34" charset="0"/>
              </a:rPr>
              <a:t>(i=0;i&lt;</a:t>
            </a:r>
            <a:r>
              <a:rPr lang="en-US" sz="2800" dirty="0" err="1">
                <a:latin typeface="Arial" pitchFamily="34" charset="0"/>
                <a:cs typeface="Arial" pitchFamily="34" charset="0"/>
              </a:rPr>
              <a:t>n;i</a:t>
            </a:r>
            <a:r>
              <a:rPr lang="en-US" sz="2800" dirty="0">
                <a:latin typeface="Arial" pitchFamily="34" charset="0"/>
                <a:cs typeface="Arial" pitchFamily="34" charset="0"/>
              </a:rPr>
              <a:t>++)</a:t>
            </a:r>
          </a:p>
          <a:p>
            <a:pPr>
              <a:buNone/>
            </a:pPr>
            <a:r>
              <a:rPr lang="en-US" sz="2800" dirty="0">
                <a:latin typeface="Arial" pitchFamily="34" charset="0"/>
                <a:cs typeface="Arial" pitchFamily="34" charset="0"/>
              </a:rPr>
              <a:t>      </a:t>
            </a:r>
            <a:r>
              <a:rPr lang="en-US" sz="2800" dirty="0" err="1">
                <a:latin typeface="Arial" pitchFamily="34" charset="0"/>
                <a:cs typeface="Arial" pitchFamily="34" charset="0"/>
              </a:rPr>
              <a:t>printf</a:t>
            </a:r>
            <a:r>
              <a:rPr lang="en-US" sz="2800" dirty="0">
                <a:latin typeface="Arial" pitchFamily="34" charset="0"/>
                <a:cs typeface="Arial" pitchFamily="34" charset="0"/>
              </a:rPr>
              <a:t>("%d\</a:t>
            </a:r>
            <a:r>
              <a:rPr lang="en-US" sz="2800" dirty="0" err="1">
                <a:latin typeface="Arial" pitchFamily="34" charset="0"/>
                <a:cs typeface="Arial" pitchFamily="34" charset="0"/>
              </a:rPr>
              <a:t>t",list</a:t>
            </a:r>
            <a:r>
              <a:rPr lang="en-US" sz="2800" dirty="0">
                <a:latin typeface="Arial" pitchFamily="34" charset="0"/>
                <a:cs typeface="Arial" pitchFamily="34" charset="0"/>
              </a:rPr>
              <a:t>[i]);</a:t>
            </a:r>
          </a:p>
          <a:p>
            <a:pPr>
              <a:buNone/>
            </a:pPr>
            <a:r>
              <a:rPr lang="en-US" sz="2800" dirty="0">
                <a:latin typeface="Arial" pitchFamily="34" charset="0"/>
                <a:cs typeface="Arial" pitchFamily="34" charset="0"/>
              </a:rPr>
              <a:t>   </a:t>
            </a:r>
            <a:r>
              <a:rPr lang="en-US" sz="2800" dirty="0" err="1">
                <a:latin typeface="Arial" pitchFamily="34" charset="0"/>
                <a:cs typeface="Arial" pitchFamily="34" charset="0"/>
              </a:rPr>
              <a:t>printf</a:t>
            </a:r>
            <a:r>
              <a:rPr lang="en-US" sz="2800" dirty="0">
                <a:latin typeface="Arial" pitchFamily="34" charset="0"/>
                <a:cs typeface="Arial" pitchFamily="34" charset="0"/>
              </a:rPr>
              <a:t>("\n");</a:t>
            </a:r>
          </a:p>
          <a:p>
            <a:pPr>
              <a:buNone/>
            </a:pPr>
            <a:r>
              <a:rPr lang="en-US" sz="2800" dirty="0">
                <a:latin typeface="Arial" pitchFamily="34" charset="0"/>
                <a:cs typeface="Arial" pitchFamily="34" charset="0"/>
              </a:rPr>
              <a:t>}</a:t>
            </a:r>
          </a:p>
          <a:p>
            <a:endParaRPr lang="vi-VN" dirty="0"/>
          </a:p>
        </p:txBody>
      </p:sp>
      <p:sp>
        <p:nvSpPr>
          <p:cNvPr id="3" name="Title 2"/>
          <p:cNvSpPr>
            <a:spLocks noGrp="1"/>
          </p:cNvSpPr>
          <p:nvPr>
            <p:ph type="title"/>
          </p:nvPr>
        </p:nvSpPr>
        <p:spPr/>
        <p:txBody>
          <a:bodyPr/>
          <a:lstStyle/>
          <a:p>
            <a:r>
              <a:rPr lang="en-US" dirty="0"/>
              <a:t>5.2.3. </a:t>
            </a:r>
            <a:r>
              <a:rPr lang="en-US" dirty="0" err="1"/>
              <a:t>Sắp</a:t>
            </a:r>
            <a:r>
              <a:rPr lang="en-US" dirty="0"/>
              <a:t> </a:t>
            </a:r>
            <a:r>
              <a:rPr lang="en-US" dirty="0" err="1"/>
              <a:t>xếp</a:t>
            </a:r>
            <a:r>
              <a:rPr lang="en-US" dirty="0"/>
              <a:t> </a:t>
            </a:r>
            <a:r>
              <a:rPr lang="en-US" dirty="0" err="1"/>
              <a:t>nổi</a:t>
            </a:r>
            <a:r>
              <a:rPr lang="en-US" dirty="0"/>
              <a:t> </a:t>
            </a:r>
            <a:r>
              <a:rPr lang="en-US" dirty="0" err="1"/>
              <a:t>bọt</a:t>
            </a:r>
            <a:endParaRPr lang="vi-VN" dirty="0"/>
          </a:p>
        </p:txBody>
      </p:sp>
      <p:sp>
        <p:nvSpPr>
          <p:cNvPr id="2" name="Date Placeholder 1"/>
          <p:cNvSpPr>
            <a:spLocks noGrp="1"/>
          </p:cNvSpPr>
          <p:nvPr>
            <p:ph type="dt" sz="half" idx="13"/>
          </p:nvPr>
        </p:nvSpPr>
        <p:spPr/>
        <p:txBody>
          <a:bodyPr/>
          <a:lstStyle/>
          <a:p>
            <a:r>
              <a:rPr lang="vi-VN" smtClean="0"/>
              <a:t>24-Mar-11</a:t>
            </a:r>
            <a:endParaRPr lang="en-US"/>
          </a:p>
        </p:txBody>
      </p:sp>
      <p:sp>
        <p:nvSpPr>
          <p:cNvPr id="4" name="Footer Placeholder 3"/>
          <p:cNvSpPr>
            <a:spLocks noGrp="1"/>
          </p:cNvSpPr>
          <p:nvPr>
            <p:ph type="ftr" sz="quarter" idx="3"/>
          </p:nvPr>
        </p:nvSpPr>
        <p:spPr/>
        <p:txBody>
          <a:bodyPr/>
          <a:lstStyle/>
          <a:p>
            <a:r>
              <a:rPr lang="en-US" smtClean="0"/>
              <a:t>©TS. Hà Chí Trung, Khoa CNTT -  HVKTQS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58</a:t>
            </a:fld>
            <a:endParaRPr lang="en-US" dirty="0"/>
          </a:p>
        </p:txBody>
      </p:sp>
    </p:spTree>
    <p:extLst>
      <p:ext uri="{BB962C8B-B14F-4D97-AF65-F5344CB8AC3E}">
        <p14:creationId xmlns:p14="http://schemas.microsoft.com/office/powerpoint/2010/main" val="159672532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5.2.3. </a:t>
            </a:r>
            <a:r>
              <a:rPr lang="en-US" dirty="0" err="1"/>
              <a:t>Sắp</a:t>
            </a:r>
            <a:r>
              <a:rPr lang="en-US" dirty="0"/>
              <a:t> </a:t>
            </a:r>
            <a:r>
              <a:rPr lang="en-US" dirty="0" err="1"/>
              <a:t>xếp</a:t>
            </a:r>
            <a:r>
              <a:rPr lang="en-US" dirty="0"/>
              <a:t> </a:t>
            </a:r>
            <a:r>
              <a:rPr lang="en-US" dirty="0" err="1"/>
              <a:t>nổi</a:t>
            </a:r>
            <a:r>
              <a:rPr lang="en-US" dirty="0"/>
              <a:t> </a:t>
            </a:r>
            <a:r>
              <a:rPr lang="en-US" dirty="0" err="1"/>
              <a:t>bọt</a:t>
            </a:r>
            <a:endParaRPr lang="vi-VN" dirty="0"/>
          </a:p>
        </p:txBody>
      </p:sp>
      <p:sp>
        <p:nvSpPr>
          <p:cNvPr id="4" name="Content Placeholder 3"/>
          <p:cNvSpPr>
            <a:spLocks noGrp="1"/>
          </p:cNvSpPr>
          <p:nvPr>
            <p:ph sz="quarter" idx="1"/>
          </p:nvPr>
        </p:nvSpPr>
        <p:spPr/>
        <p:txBody>
          <a:bodyPr>
            <a:normAutofit fontScale="77500" lnSpcReduction="20000"/>
          </a:bodyPr>
          <a:lstStyle/>
          <a:p>
            <a:pPr>
              <a:buNone/>
            </a:pPr>
            <a:r>
              <a:rPr lang="en-US" sz="2800" dirty="0">
                <a:latin typeface="Arial" pitchFamily="34" charset="0"/>
                <a:cs typeface="Arial" pitchFamily="34" charset="0"/>
              </a:rPr>
              <a:t>void swap(</a:t>
            </a:r>
            <a:r>
              <a:rPr lang="en-US" sz="2800" dirty="0" err="1">
                <a:solidFill>
                  <a:srgbClr val="0000FF"/>
                </a:solidFill>
                <a:latin typeface="Arial" pitchFamily="34" charset="0"/>
                <a:cs typeface="Arial" pitchFamily="34" charset="0"/>
              </a:rPr>
              <a:t>int</a:t>
            </a:r>
            <a:r>
              <a:rPr lang="en-US" sz="2800" dirty="0">
                <a:latin typeface="Arial" pitchFamily="34" charset="0"/>
                <a:cs typeface="Arial" pitchFamily="34" charset="0"/>
              </a:rPr>
              <a:t> *</a:t>
            </a:r>
            <a:r>
              <a:rPr lang="en-US" sz="2800" dirty="0" err="1">
                <a:latin typeface="Arial" pitchFamily="34" charset="0"/>
                <a:cs typeface="Arial" pitchFamily="34" charset="0"/>
              </a:rPr>
              <a:t>x,</a:t>
            </a:r>
            <a:r>
              <a:rPr lang="en-US" sz="2800" dirty="0" err="1">
                <a:solidFill>
                  <a:srgbClr val="0000FF"/>
                </a:solidFill>
                <a:latin typeface="Arial" pitchFamily="34" charset="0"/>
                <a:cs typeface="Arial" pitchFamily="34" charset="0"/>
              </a:rPr>
              <a:t>int</a:t>
            </a:r>
            <a:r>
              <a:rPr lang="en-US" sz="2800" dirty="0">
                <a:latin typeface="Arial" pitchFamily="34" charset="0"/>
                <a:cs typeface="Arial" pitchFamily="34" charset="0"/>
              </a:rPr>
              <a:t> *y)	{</a:t>
            </a:r>
          </a:p>
          <a:p>
            <a:pPr>
              <a:buNone/>
            </a:pPr>
            <a:r>
              <a:rPr lang="en-US" sz="2800" dirty="0">
                <a:latin typeface="Arial" pitchFamily="34" charset="0"/>
                <a:cs typeface="Arial" pitchFamily="34" charset="0"/>
              </a:rPr>
              <a:t>   </a:t>
            </a:r>
            <a:r>
              <a:rPr lang="en-US" sz="2800" dirty="0" err="1">
                <a:solidFill>
                  <a:srgbClr val="0000FF"/>
                </a:solidFill>
                <a:latin typeface="Arial" pitchFamily="34" charset="0"/>
                <a:cs typeface="Arial" pitchFamily="34" charset="0"/>
              </a:rPr>
              <a:t>int</a:t>
            </a:r>
            <a:r>
              <a:rPr lang="en-US" sz="2800" dirty="0">
                <a:latin typeface="Arial" pitchFamily="34" charset="0"/>
                <a:cs typeface="Arial" pitchFamily="34" charset="0"/>
              </a:rPr>
              <a:t> temp;</a:t>
            </a:r>
          </a:p>
          <a:p>
            <a:pPr>
              <a:buNone/>
            </a:pPr>
            <a:r>
              <a:rPr lang="en-US" sz="2800" dirty="0">
                <a:latin typeface="Arial" pitchFamily="34" charset="0"/>
                <a:cs typeface="Arial" pitchFamily="34" charset="0"/>
              </a:rPr>
              <a:t>   temp = *x;</a:t>
            </a:r>
          </a:p>
          <a:p>
            <a:pPr>
              <a:buNone/>
            </a:pPr>
            <a:r>
              <a:rPr lang="en-US" sz="2800" dirty="0">
                <a:latin typeface="Arial" pitchFamily="34" charset="0"/>
                <a:cs typeface="Arial" pitchFamily="34" charset="0"/>
              </a:rPr>
              <a:t>   *x = *y;</a:t>
            </a:r>
          </a:p>
          <a:p>
            <a:pPr>
              <a:buNone/>
            </a:pPr>
            <a:r>
              <a:rPr lang="en-US" sz="2800" dirty="0">
                <a:latin typeface="Arial" pitchFamily="34" charset="0"/>
                <a:cs typeface="Arial" pitchFamily="34" charset="0"/>
              </a:rPr>
              <a:t>   *y = temp;	</a:t>
            </a:r>
          </a:p>
          <a:p>
            <a:pPr>
              <a:buNone/>
            </a:pPr>
            <a:r>
              <a:rPr lang="en-US" sz="2800" dirty="0">
                <a:latin typeface="Arial" pitchFamily="34" charset="0"/>
                <a:cs typeface="Arial" pitchFamily="34" charset="0"/>
              </a:rPr>
              <a:t>}</a:t>
            </a:r>
          </a:p>
          <a:p>
            <a:pPr>
              <a:buNone/>
            </a:pPr>
            <a:r>
              <a:rPr lang="en-US" sz="2800" dirty="0">
                <a:solidFill>
                  <a:srgbClr val="0000FF"/>
                </a:solidFill>
                <a:latin typeface="Arial" pitchFamily="34" charset="0"/>
                <a:cs typeface="Arial" pitchFamily="34" charset="0"/>
              </a:rPr>
              <a:t>void</a:t>
            </a:r>
            <a:r>
              <a:rPr lang="en-US" sz="2800" dirty="0">
                <a:latin typeface="Arial" pitchFamily="34" charset="0"/>
                <a:cs typeface="Arial" pitchFamily="34" charset="0"/>
              </a:rPr>
              <a:t> </a:t>
            </a:r>
            <a:r>
              <a:rPr lang="en-US" sz="2800" dirty="0" err="1">
                <a:latin typeface="Arial" pitchFamily="34" charset="0"/>
                <a:cs typeface="Arial" pitchFamily="34" charset="0"/>
              </a:rPr>
              <a:t>bubblesort</a:t>
            </a:r>
            <a:r>
              <a:rPr lang="en-US" sz="2800" dirty="0">
                <a:latin typeface="Arial" pitchFamily="34" charset="0"/>
                <a:cs typeface="Arial" pitchFamily="34" charset="0"/>
              </a:rPr>
              <a:t>(</a:t>
            </a:r>
            <a:r>
              <a:rPr lang="en-US" sz="2800" dirty="0" err="1">
                <a:solidFill>
                  <a:srgbClr val="0000FF"/>
                </a:solidFill>
                <a:latin typeface="Arial" pitchFamily="34" charset="0"/>
                <a:cs typeface="Arial" pitchFamily="34" charset="0"/>
              </a:rPr>
              <a:t>int</a:t>
            </a:r>
            <a:r>
              <a:rPr lang="en-US" sz="2800" dirty="0">
                <a:latin typeface="Arial" pitchFamily="34" charset="0"/>
                <a:cs typeface="Arial" pitchFamily="34" charset="0"/>
              </a:rPr>
              <a:t> list[], </a:t>
            </a:r>
            <a:r>
              <a:rPr lang="en-US" sz="2800" dirty="0" err="1">
                <a:solidFill>
                  <a:srgbClr val="0000FF"/>
                </a:solidFill>
                <a:latin typeface="Arial" pitchFamily="34" charset="0"/>
                <a:cs typeface="Arial" pitchFamily="34" charset="0"/>
              </a:rPr>
              <a:t>int</a:t>
            </a:r>
            <a:r>
              <a:rPr lang="en-US" sz="2800" dirty="0">
                <a:latin typeface="Arial" pitchFamily="34" charset="0"/>
                <a:cs typeface="Arial" pitchFamily="34" charset="0"/>
              </a:rPr>
              <a:t> n)</a:t>
            </a:r>
          </a:p>
          <a:p>
            <a:pPr>
              <a:buNone/>
            </a:pPr>
            <a:r>
              <a:rPr lang="en-US" sz="2800" dirty="0">
                <a:latin typeface="Arial" pitchFamily="34" charset="0"/>
                <a:cs typeface="Arial" pitchFamily="34" charset="0"/>
              </a:rPr>
              <a:t>{</a:t>
            </a:r>
          </a:p>
          <a:p>
            <a:pPr>
              <a:buNone/>
            </a:pPr>
            <a:r>
              <a:rPr lang="en-US" sz="2800" dirty="0">
                <a:latin typeface="Arial" pitchFamily="34" charset="0"/>
                <a:cs typeface="Arial" pitchFamily="34" charset="0"/>
              </a:rPr>
              <a:t>   </a:t>
            </a:r>
            <a:r>
              <a:rPr lang="en-US" sz="2800" dirty="0" err="1">
                <a:solidFill>
                  <a:srgbClr val="0000FF"/>
                </a:solidFill>
                <a:latin typeface="Arial" pitchFamily="34" charset="0"/>
                <a:cs typeface="Arial" pitchFamily="34" charset="0"/>
              </a:rPr>
              <a:t>int</a:t>
            </a:r>
            <a:r>
              <a:rPr lang="en-US" sz="2800" dirty="0">
                <a:latin typeface="Arial" pitchFamily="34" charset="0"/>
                <a:cs typeface="Arial" pitchFamily="34" charset="0"/>
              </a:rPr>
              <a:t> </a:t>
            </a:r>
            <a:r>
              <a:rPr lang="en-US" sz="2800" dirty="0" err="1">
                <a:latin typeface="Arial" pitchFamily="34" charset="0"/>
                <a:cs typeface="Arial" pitchFamily="34" charset="0"/>
              </a:rPr>
              <a:t>i,j</a:t>
            </a:r>
            <a:r>
              <a:rPr lang="en-US" sz="2800" dirty="0">
                <a:latin typeface="Arial" pitchFamily="34" charset="0"/>
                <a:cs typeface="Arial" pitchFamily="34" charset="0"/>
              </a:rPr>
              <a:t>;</a:t>
            </a:r>
          </a:p>
          <a:p>
            <a:pPr>
              <a:buNone/>
            </a:pPr>
            <a:r>
              <a:rPr lang="en-US" sz="2800" dirty="0">
                <a:latin typeface="Arial" pitchFamily="34" charset="0"/>
                <a:cs typeface="Arial" pitchFamily="34" charset="0"/>
              </a:rPr>
              <a:t>   </a:t>
            </a:r>
            <a:r>
              <a:rPr lang="en-US" sz="2800" dirty="0">
                <a:solidFill>
                  <a:srgbClr val="0000FF"/>
                </a:solidFill>
                <a:latin typeface="Arial" pitchFamily="34" charset="0"/>
                <a:cs typeface="Arial" pitchFamily="34" charset="0"/>
              </a:rPr>
              <a:t>for</a:t>
            </a:r>
            <a:r>
              <a:rPr lang="en-US" sz="2800" dirty="0">
                <a:latin typeface="Arial" pitchFamily="34" charset="0"/>
                <a:cs typeface="Arial" pitchFamily="34" charset="0"/>
              </a:rPr>
              <a:t>(i=0;i&lt;(n-1);i++)</a:t>
            </a:r>
          </a:p>
          <a:p>
            <a:pPr>
              <a:buNone/>
            </a:pPr>
            <a:r>
              <a:rPr lang="en-US" sz="2800" dirty="0">
                <a:latin typeface="Arial" pitchFamily="34" charset="0"/>
                <a:cs typeface="Arial" pitchFamily="34" charset="0"/>
              </a:rPr>
              <a:t>      </a:t>
            </a:r>
            <a:r>
              <a:rPr lang="en-US" sz="2800" dirty="0">
                <a:solidFill>
                  <a:srgbClr val="0000FF"/>
                </a:solidFill>
                <a:latin typeface="Arial" pitchFamily="34" charset="0"/>
                <a:cs typeface="Arial" pitchFamily="34" charset="0"/>
              </a:rPr>
              <a:t>for</a:t>
            </a:r>
            <a:r>
              <a:rPr lang="en-US" sz="2800" dirty="0">
                <a:latin typeface="Arial" pitchFamily="34" charset="0"/>
                <a:cs typeface="Arial" pitchFamily="34" charset="0"/>
              </a:rPr>
              <a:t>(j=n-1;j&gt;</a:t>
            </a:r>
            <a:r>
              <a:rPr lang="en-US" sz="2800" dirty="0" err="1">
                <a:latin typeface="Arial" pitchFamily="34" charset="0"/>
                <a:cs typeface="Arial" pitchFamily="34" charset="0"/>
              </a:rPr>
              <a:t>i;j</a:t>
            </a:r>
            <a:r>
              <a:rPr lang="en-US" sz="2800" dirty="0">
                <a:latin typeface="Arial" pitchFamily="34" charset="0"/>
                <a:cs typeface="Arial" pitchFamily="34" charset="0"/>
              </a:rPr>
              <a:t>--)</a:t>
            </a:r>
          </a:p>
          <a:p>
            <a:pPr>
              <a:buNone/>
            </a:pPr>
            <a:r>
              <a:rPr lang="en-US" sz="2800" dirty="0">
                <a:latin typeface="Arial" pitchFamily="34" charset="0"/>
                <a:cs typeface="Arial" pitchFamily="34" charset="0"/>
              </a:rPr>
              <a:t>		  </a:t>
            </a:r>
            <a:r>
              <a:rPr lang="en-US" sz="2800" dirty="0">
                <a:solidFill>
                  <a:srgbClr val="0000FF"/>
                </a:solidFill>
                <a:latin typeface="Arial" pitchFamily="34" charset="0"/>
                <a:cs typeface="Arial" pitchFamily="34" charset="0"/>
              </a:rPr>
              <a:t>if</a:t>
            </a:r>
            <a:r>
              <a:rPr lang="en-US" sz="2800" dirty="0">
                <a:latin typeface="Arial" pitchFamily="34" charset="0"/>
                <a:cs typeface="Arial" pitchFamily="34" charset="0"/>
              </a:rPr>
              <a:t>(list[j]&lt;list[j-1])</a:t>
            </a:r>
          </a:p>
          <a:p>
            <a:pPr>
              <a:buNone/>
            </a:pPr>
            <a:r>
              <a:rPr lang="en-US" sz="2800" dirty="0">
                <a:latin typeface="Arial" pitchFamily="34" charset="0"/>
                <a:cs typeface="Arial" pitchFamily="34" charset="0"/>
              </a:rPr>
              <a:t>			  swap(&amp;list[j],&amp;list[j-1]);</a:t>
            </a:r>
          </a:p>
          <a:p>
            <a:pPr>
              <a:buNone/>
            </a:pPr>
            <a:r>
              <a:rPr lang="en-US" sz="2800" dirty="0">
                <a:latin typeface="Arial" pitchFamily="34" charset="0"/>
                <a:cs typeface="Arial" pitchFamily="34" charset="0"/>
              </a:rPr>
              <a:t>}</a:t>
            </a:r>
          </a:p>
          <a:p>
            <a:endParaRPr lang="vi-VN" dirty="0"/>
          </a:p>
        </p:txBody>
      </p:sp>
      <p:sp>
        <p:nvSpPr>
          <p:cNvPr id="2" name="Date Placeholder 1"/>
          <p:cNvSpPr>
            <a:spLocks noGrp="1"/>
          </p:cNvSpPr>
          <p:nvPr>
            <p:ph type="dt" sz="half" idx="2"/>
          </p:nvPr>
        </p:nvSpPr>
        <p:spPr/>
        <p:txBody>
          <a:bodyPr/>
          <a:lstStyle/>
          <a:p>
            <a:r>
              <a:rPr lang="vi-VN" smtClean="0"/>
              <a:t>24-Mar-11</a:t>
            </a:r>
            <a:endParaRPr lang="en-US"/>
          </a:p>
        </p:txBody>
      </p:sp>
      <p:sp>
        <p:nvSpPr>
          <p:cNvPr id="5" name="Footer Placeholder 4"/>
          <p:cNvSpPr>
            <a:spLocks noGrp="1"/>
          </p:cNvSpPr>
          <p:nvPr>
            <p:ph type="ftr" sz="quarter" idx="3"/>
          </p:nvPr>
        </p:nvSpPr>
        <p:spPr/>
        <p:txBody>
          <a:bodyPr/>
          <a:lstStyle/>
          <a:p>
            <a:r>
              <a:rPr lang="en-US" smtClean="0"/>
              <a:t>©TS. Hà Chí Trung, Khoa CNTT -  HVKTQS</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59</a:t>
            </a:fld>
            <a:endParaRPr lang="en-US" dirty="0"/>
          </a:p>
        </p:txBody>
      </p:sp>
    </p:spTree>
    <p:extLst>
      <p:ext uri="{BB962C8B-B14F-4D97-AF65-F5344CB8AC3E}">
        <p14:creationId xmlns:p14="http://schemas.microsoft.com/office/powerpoint/2010/main" val="2574869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5.1.1. Sắp xếp và vai trò của sắp xếp</a:t>
            </a:r>
          </a:p>
        </p:txBody>
      </p:sp>
      <p:sp>
        <p:nvSpPr>
          <p:cNvPr id="3" name="Content Placeholder 2"/>
          <p:cNvSpPr>
            <a:spLocks noGrp="1"/>
          </p:cNvSpPr>
          <p:nvPr>
            <p:ph sz="quarter" idx="1"/>
          </p:nvPr>
        </p:nvSpPr>
        <p:spPr/>
        <p:txBody>
          <a:bodyPr>
            <a:normAutofit fontScale="92500" lnSpcReduction="20000"/>
          </a:bodyPr>
          <a:lstStyle/>
          <a:p>
            <a:r>
              <a:rPr lang="vi-VN" dirty="0"/>
              <a:t>Nếu các đối tượng trong một mảng nào đó đã được sắp theo trật tự nào đó, có thể truy xuất thông tin nhanh chóng và chính xác.</a:t>
            </a:r>
          </a:p>
          <a:p>
            <a:r>
              <a:rPr lang="vi-VN" dirty="0"/>
              <a:t>Việc xây dựng giải thuật cho phép sắp xếp từng phần tử của mảng sẽ mất nhiều thời gian, độ phức tạp của giải thuật cỡ </a:t>
            </a:r>
            <a:r>
              <a:rPr lang="vi-VN" dirty="0">
                <a:solidFill>
                  <a:srgbClr val="C00000"/>
                </a:solidFill>
                <a:effectLst>
                  <a:outerShdw blurRad="38100" dist="38100" dir="2700000" algn="tl">
                    <a:srgbClr val="000000">
                      <a:alpha val="43137"/>
                    </a:srgbClr>
                  </a:outerShdw>
                </a:effectLst>
              </a:rPr>
              <a:t>O(n</a:t>
            </a:r>
            <a:r>
              <a:rPr lang="vi-VN" baseline="30000" dirty="0">
                <a:solidFill>
                  <a:srgbClr val="C00000"/>
                </a:solidFill>
                <a:effectLst>
                  <a:outerShdw blurRad="38100" dist="38100" dir="2700000" algn="tl">
                    <a:srgbClr val="000000">
                      <a:alpha val="43137"/>
                    </a:srgbClr>
                  </a:outerShdw>
                </a:effectLst>
              </a:rPr>
              <a:t>2</a:t>
            </a:r>
            <a:r>
              <a:rPr lang="vi-VN" dirty="0">
                <a:solidFill>
                  <a:srgbClr val="C00000"/>
                </a:solidFill>
                <a:effectLst>
                  <a:outerShdw blurRad="38100" dist="38100" dir="2700000" algn="tl">
                    <a:srgbClr val="000000">
                      <a:alpha val="43137"/>
                    </a:srgbClr>
                  </a:outerShdw>
                </a:effectLst>
              </a:rPr>
              <a:t>).</a:t>
            </a:r>
          </a:p>
          <a:p>
            <a:pPr lvl="1" algn="l"/>
            <a:r>
              <a:rPr lang="vi-VN" dirty="0" smtClean="0"/>
              <a:t>≈ 50,000,000,000,000 </a:t>
            </a:r>
            <a:r>
              <a:rPr lang="vi-VN" dirty="0"/>
              <a:t>bước cho việc sắp một mảng có 10,000,000 phần </a:t>
            </a:r>
            <a:r>
              <a:rPr lang="vi-VN" dirty="0" smtClean="0"/>
              <a:t>tử ⇒ </a:t>
            </a:r>
            <a:r>
              <a:rPr lang="vi-VN" dirty="0"/>
              <a:t>500,000 giây = 58 ngày, với máy tính có thể thực hiện 100 triệu phép tính toán/giây.</a:t>
            </a:r>
          </a:p>
          <a:p>
            <a:r>
              <a:rPr lang="vi-VN" dirty="0"/>
              <a:t>Với giải thuật sắp xếp cho cả mảng, độ phức tạp của giải thuật cỡ </a:t>
            </a:r>
            <a:r>
              <a:rPr lang="vi-VN" dirty="0">
                <a:solidFill>
                  <a:srgbClr val="C00000"/>
                </a:solidFill>
                <a:effectLst>
                  <a:outerShdw blurRad="38100" dist="38100" dir="2700000" algn="tl">
                    <a:srgbClr val="000000">
                      <a:alpha val="43137"/>
                    </a:srgbClr>
                  </a:outerShdw>
                </a:effectLst>
              </a:rPr>
              <a:t>O(nlogn).</a:t>
            </a:r>
          </a:p>
          <a:p>
            <a:pPr lvl="1"/>
            <a:r>
              <a:rPr lang="vi-VN" dirty="0"/>
              <a:t>≈</a:t>
            </a:r>
            <a:r>
              <a:rPr lang="vi-VN" dirty="0" smtClean="0"/>
              <a:t> </a:t>
            </a:r>
            <a:r>
              <a:rPr lang="vi-VN" dirty="0"/>
              <a:t>250,000,000 bước cho việc sắp một mảng có 10,000,000 phần </a:t>
            </a:r>
            <a:r>
              <a:rPr lang="vi-VN" dirty="0" smtClean="0"/>
              <a:t>tử ⇒ </a:t>
            </a:r>
            <a:r>
              <a:rPr lang="vi-VN" dirty="0"/>
              <a:t>2.5 giây, với máy tính có thể thực hiện 100 triệu phép tính toán/giây.</a:t>
            </a:r>
          </a:p>
          <a:p>
            <a:endParaRPr lang="vi-VN" dirty="0"/>
          </a:p>
        </p:txBody>
      </p:sp>
      <p:sp>
        <p:nvSpPr>
          <p:cNvPr id="4" name="Date Placeholder 3"/>
          <p:cNvSpPr>
            <a:spLocks noGrp="1"/>
          </p:cNvSpPr>
          <p:nvPr>
            <p:ph type="dt" sz="half" idx="2"/>
          </p:nvPr>
        </p:nvSpPr>
        <p:spPr/>
        <p:txBody>
          <a:bodyPr/>
          <a:lstStyle/>
          <a:p>
            <a:r>
              <a:rPr lang="vi-VN" smtClean="0"/>
              <a:t>24-Mar-11</a:t>
            </a:r>
            <a:endParaRPr lang="en-US"/>
          </a:p>
        </p:txBody>
      </p:sp>
      <p:sp>
        <p:nvSpPr>
          <p:cNvPr id="5" name="Footer Placeholder 4"/>
          <p:cNvSpPr>
            <a:spLocks noGrp="1"/>
          </p:cNvSpPr>
          <p:nvPr>
            <p:ph type="ftr" sz="quarter" idx="3"/>
          </p:nvPr>
        </p:nvSpPr>
        <p:spPr/>
        <p:txBody>
          <a:bodyPr/>
          <a:lstStyle/>
          <a:p>
            <a:r>
              <a:rPr lang="en-US" smtClean="0"/>
              <a:t>©TS. Hà Chí Trung, Khoa CNTT -  HVKTQS</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49406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5.2.3. </a:t>
            </a:r>
            <a:r>
              <a:rPr lang="en-US" dirty="0" err="1"/>
              <a:t>Sắp</a:t>
            </a:r>
            <a:r>
              <a:rPr lang="en-US" dirty="0"/>
              <a:t> </a:t>
            </a:r>
            <a:r>
              <a:rPr lang="en-US" dirty="0" err="1"/>
              <a:t>xếp</a:t>
            </a:r>
            <a:r>
              <a:rPr lang="en-US" dirty="0"/>
              <a:t> </a:t>
            </a:r>
            <a:r>
              <a:rPr lang="en-US" dirty="0" err="1"/>
              <a:t>nổi</a:t>
            </a:r>
            <a:r>
              <a:rPr lang="en-US" dirty="0"/>
              <a:t> </a:t>
            </a:r>
            <a:r>
              <a:rPr lang="en-US" dirty="0" err="1"/>
              <a:t>bọt</a:t>
            </a:r>
            <a:endParaRPr lang="vi-VN" dirty="0"/>
          </a:p>
        </p:txBody>
      </p:sp>
      <p:sp>
        <p:nvSpPr>
          <p:cNvPr id="4" name="Content Placeholder 3"/>
          <p:cNvSpPr>
            <a:spLocks noGrp="1"/>
          </p:cNvSpPr>
          <p:nvPr>
            <p:ph sz="quarter" idx="1"/>
          </p:nvPr>
        </p:nvSpPr>
        <p:spPr/>
        <p:txBody>
          <a:bodyPr/>
          <a:lstStyle/>
          <a:p>
            <a:r>
              <a:rPr lang="vi-VN" b="1" dirty="0">
                <a:solidFill>
                  <a:srgbClr val="C00000"/>
                </a:solidFill>
                <a:effectLst>
                  <a:outerShdw blurRad="38100" dist="38100" dir="2700000" algn="tl">
                    <a:srgbClr val="000000">
                      <a:alpha val="43137"/>
                    </a:srgbClr>
                  </a:outerShdw>
                </a:effectLst>
              </a:rPr>
              <a:t>Phân tích hiệu quả của thuật toán sắp xếp nổi bọt:</a:t>
            </a:r>
          </a:p>
          <a:p>
            <a:pPr lvl="1"/>
            <a:r>
              <a:rPr lang="vi-VN" sz="2400" b="1" dirty="0">
                <a:solidFill>
                  <a:srgbClr val="C00000"/>
                </a:solidFill>
                <a:effectLst>
                  <a:outerShdw blurRad="38100" dist="38100" dir="2700000" algn="tl">
                    <a:srgbClr val="000000">
                      <a:alpha val="43137"/>
                    </a:srgbClr>
                  </a:outerShdw>
                </a:effectLst>
              </a:rPr>
              <a:t>Độ phức tạp:</a:t>
            </a:r>
          </a:p>
          <a:p>
            <a:pPr lvl="2"/>
            <a:r>
              <a:rPr lang="vi-VN" sz="2400" dirty="0"/>
              <a:t>Trong trường hợp tồi nhất: O(n</a:t>
            </a:r>
            <a:r>
              <a:rPr lang="vi-VN" sz="2400" baseline="30000" dirty="0"/>
              <a:t>2</a:t>
            </a:r>
            <a:r>
              <a:rPr lang="vi-VN" sz="2400" dirty="0"/>
              <a:t>)</a:t>
            </a:r>
          </a:p>
          <a:p>
            <a:pPr lvl="2"/>
            <a:r>
              <a:rPr lang="vi-VN" sz="2400" dirty="0"/>
              <a:t>Trong trường hợp trung bình:  O(n</a:t>
            </a:r>
            <a:r>
              <a:rPr lang="vi-VN" sz="2400" baseline="30000" dirty="0"/>
              <a:t>2</a:t>
            </a:r>
            <a:r>
              <a:rPr lang="vi-VN" sz="2400" dirty="0"/>
              <a:t>)</a:t>
            </a:r>
          </a:p>
          <a:p>
            <a:pPr lvl="1"/>
            <a:r>
              <a:rPr lang="vi-VN" sz="2400" b="1" dirty="0">
                <a:solidFill>
                  <a:srgbClr val="C00000"/>
                </a:solidFill>
                <a:effectLst>
                  <a:outerShdw blurRad="38100" dist="38100" dir="2700000" algn="tl">
                    <a:srgbClr val="000000">
                      <a:alpha val="43137"/>
                    </a:srgbClr>
                  </a:outerShdw>
                </a:effectLst>
              </a:rPr>
              <a:t>Đối với dữ liệu:</a:t>
            </a:r>
          </a:p>
          <a:p>
            <a:pPr lvl="2"/>
            <a:r>
              <a:rPr lang="vi-VN" sz="2400" dirty="0"/>
              <a:t>Dữ liệu cho phép truy cập ngẫu nhiên.</a:t>
            </a:r>
          </a:p>
          <a:p>
            <a:pPr lvl="2"/>
            <a:r>
              <a:rPr lang="vi-VN" sz="2400" dirty="0"/>
              <a:t>Cần có phép toán so sánh và tráo đổi.</a:t>
            </a:r>
          </a:p>
          <a:p>
            <a:pPr lvl="1"/>
            <a:r>
              <a:rPr lang="vi-VN" sz="2400" b="1" dirty="0">
                <a:solidFill>
                  <a:srgbClr val="C00000"/>
                </a:solidFill>
                <a:effectLst>
                  <a:outerShdw blurRad="38100" dist="38100" dir="2700000" algn="tl">
                    <a:srgbClr val="000000">
                      <a:alpha val="43137"/>
                    </a:srgbClr>
                  </a:outerShdw>
                </a:effectLst>
              </a:rPr>
              <a:t>Đối với dữ liệu đã gần được sắp:</a:t>
            </a:r>
          </a:p>
          <a:p>
            <a:pPr lvl="2"/>
            <a:r>
              <a:rPr lang="vi-VN" sz="2400" dirty="0"/>
              <a:t>Số phép tráo đổi có thể ít, nhưng số phép so sánh nhiều. Tổng quát, không tốt hơn so với dữ liệu random.</a:t>
            </a:r>
          </a:p>
          <a:p>
            <a:endParaRPr lang="vi-VN" dirty="0"/>
          </a:p>
        </p:txBody>
      </p:sp>
      <p:sp>
        <p:nvSpPr>
          <p:cNvPr id="2" name="Date Placeholder 1"/>
          <p:cNvSpPr>
            <a:spLocks noGrp="1"/>
          </p:cNvSpPr>
          <p:nvPr>
            <p:ph type="dt" sz="half" idx="2"/>
          </p:nvPr>
        </p:nvSpPr>
        <p:spPr/>
        <p:txBody>
          <a:bodyPr/>
          <a:lstStyle/>
          <a:p>
            <a:r>
              <a:rPr lang="vi-VN" smtClean="0"/>
              <a:t>24-Mar-11</a:t>
            </a:r>
            <a:endParaRPr lang="en-US"/>
          </a:p>
        </p:txBody>
      </p:sp>
      <p:sp>
        <p:nvSpPr>
          <p:cNvPr id="5" name="Footer Placeholder 4"/>
          <p:cNvSpPr>
            <a:spLocks noGrp="1"/>
          </p:cNvSpPr>
          <p:nvPr>
            <p:ph type="ftr" sz="quarter" idx="3"/>
          </p:nvPr>
        </p:nvSpPr>
        <p:spPr/>
        <p:txBody>
          <a:bodyPr/>
          <a:lstStyle/>
          <a:p>
            <a:r>
              <a:rPr lang="en-US" smtClean="0"/>
              <a:t>©TS. Hà Chí Trung, Khoa CNTT -  HVKTQS</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60</a:t>
            </a:fld>
            <a:endParaRPr lang="en-US" dirty="0"/>
          </a:p>
        </p:txBody>
      </p:sp>
    </p:spTree>
    <p:extLst>
      <p:ext uri="{BB962C8B-B14F-4D97-AF65-F5344CB8AC3E}">
        <p14:creationId xmlns:p14="http://schemas.microsoft.com/office/powerpoint/2010/main" val="3056328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5.2.3. </a:t>
            </a:r>
            <a:r>
              <a:rPr lang="en-US" dirty="0" err="1"/>
              <a:t>Sắp</a:t>
            </a:r>
            <a:r>
              <a:rPr lang="en-US" dirty="0"/>
              <a:t> </a:t>
            </a:r>
            <a:r>
              <a:rPr lang="en-US" dirty="0" err="1"/>
              <a:t>xếp</a:t>
            </a:r>
            <a:r>
              <a:rPr lang="en-US" dirty="0"/>
              <a:t> </a:t>
            </a:r>
            <a:r>
              <a:rPr lang="en-US" dirty="0" err="1"/>
              <a:t>nổi</a:t>
            </a:r>
            <a:r>
              <a:rPr lang="en-US" dirty="0"/>
              <a:t> </a:t>
            </a:r>
            <a:r>
              <a:rPr lang="en-US" dirty="0" err="1"/>
              <a:t>bọt</a:t>
            </a:r>
            <a:endParaRPr lang="vi-VN" dirty="0"/>
          </a:p>
        </p:txBody>
      </p:sp>
      <p:sp>
        <p:nvSpPr>
          <p:cNvPr id="3" name="Content Placeholder 2"/>
          <p:cNvSpPr>
            <a:spLocks noGrp="1"/>
          </p:cNvSpPr>
          <p:nvPr>
            <p:ph sz="quarter" idx="1"/>
          </p:nvPr>
        </p:nvSpPr>
        <p:spPr/>
        <p:txBody>
          <a:bodyPr/>
          <a:lstStyle/>
          <a:p>
            <a:pPr lvl="1"/>
            <a:r>
              <a:rPr lang="vi-VN" b="1" dirty="0">
                <a:solidFill>
                  <a:srgbClr val="C00000"/>
                </a:solidFill>
                <a:effectLst>
                  <a:outerShdw blurRad="38100" dist="38100" dir="2700000" algn="tl">
                    <a:srgbClr val="000000">
                      <a:alpha val="43137"/>
                    </a:srgbClr>
                  </a:outerShdw>
                </a:effectLst>
              </a:rPr>
              <a:t>Số lượng các phép so sánh </a:t>
            </a:r>
            <a:r>
              <a:rPr lang="vi-VN" dirty="0"/>
              <a:t>xảy ra không phụ thuộc vào tình trạng của dãy số ban </a:t>
            </a:r>
            <a:r>
              <a:rPr lang="vi-VN" dirty="0" smtClean="0"/>
              <a:t>đầu;</a:t>
            </a:r>
            <a:endParaRPr lang="vi-VN" dirty="0"/>
          </a:p>
          <a:p>
            <a:pPr lvl="1"/>
            <a:r>
              <a:rPr lang="vi-VN" b="1" dirty="0">
                <a:solidFill>
                  <a:srgbClr val="C00000"/>
                </a:solidFill>
                <a:effectLst>
                  <a:outerShdw blurRad="38100" dist="38100" dir="2700000" algn="tl">
                    <a:srgbClr val="000000">
                      <a:alpha val="43137"/>
                    </a:srgbClr>
                  </a:outerShdw>
                </a:effectLst>
              </a:rPr>
              <a:t>Số lượng phép hoán vị </a:t>
            </a:r>
            <a:r>
              <a:rPr lang="vi-VN" dirty="0"/>
              <a:t>thực hiện tùy thuộc vào kết quả so </a:t>
            </a:r>
            <a:r>
              <a:rPr lang="vi-VN" dirty="0" smtClean="0"/>
              <a:t>sánh.</a:t>
            </a:r>
            <a:endParaRPr lang="vi-VN" dirty="0"/>
          </a:p>
          <a:p>
            <a:endParaRPr lang="vi-VN" dirty="0"/>
          </a:p>
        </p:txBody>
      </p:sp>
      <p:pic>
        <p:nvPicPr>
          <p:cNvPr id="4" name="Picture 4" descr="BubbleSort9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124200"/>
            <a:ext cx="7708178" cy="2130425"/>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2"/>
          </p:nvPr>
        </p:nvSpPr>
        <p:spPr/>
        <p:txBody>
          <a:bodyPr/>
          <a:lstStyle/>
          <a:p>
            <a:r>
              <a:rPr lang="vi-VN" smtClean="0"/>
              <a:t>24-Mar-11</a:t>
            </a:r>
            <a:endParaRPr lang="en-US"/>
          </a:p>
        </p:txBody>
      </p:sp>
      <p:sp>
        <p:nvSpPr>
          <p:cNvPr id="6" name="Footer Placeholder 5"/>
          <p:cNvSpPr>
            <a:spLocks noGrp="1"/>
          </p:cNvSpPr>
          <p:nvPr>
            <p:ph type="ftr" sz="quarter" idx="3"/>
          </p:nvPr>
        </p:nvSpPr>
        <p:spPr/>
        <p:txBody>
          <a:bodyPr/>
          <a:lstStyle/>
          <a:p>
            <a:r>
              <a:rPr lang="en-US" smtClean="0"/>
              <a:t>©TS. Hà Chí Trung, Khoa CNTT -  HVKTQS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61</a:t>
            </a:fld>
            <a:endParaRPr lang="en-US" dirty="0"/>
          </a:p>
        </p:txBody>
      </p:sp>
    </p:spTree>
    <p:extLst>
      <p:ext uri="{BB962C8B-B14F-4D97-AF65-F5344CB8AC3E}">
        <p14:creationId xmlns:p14="http://schemas.microsoft.com/office/powerpoint/2010/main" val="134997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5.2.3. </a:t>
            </a:r>
            <a:r>
              <a:rPr lang="en-US" dirty="0" err="1"/>
              <a:t>Sắp</a:t>
            </a:r>
            <a:r>
              <a:rPr lang="en-US" dirty="0"/>
              <a:t> </a:t>
            </a:r>
            <a:r>
              <a:rPr lang="en-US" dirty="0" err="1"/>
              <a:t>xếp</a:t>
            </a:r>
            <a:r>
              <a:rPr lang="en-US" dirty="0"/>
              <a:t> </a:t>
            </a:r>
            <a:r>
              <a:rPr lang="en-US" dirty="0" err="1"/>
              <a:t>nổi</a:t>
            </a:r>
            <a:r>
              <a:rPr lang="en-US" dirty="0"/>
              <a:t> </a:t>
            </a:r>
            <a:r>
              <a:rPr lang="en-US" dirty="0" err="1"/>
              <a:t>bọt</a:t>
            </a:r>
            <a:endParaRPr lang="vi-VN" dirty="0"/>
          </a:p>
        </p:txBody>
      </p:sp>
      <p:sp>
        <p:nvSpPr>
          <p:cNvPr id="3" name="Content Placeholder 2"/>
          <p:cNvSpPr>
            <a:spLocks noGrp="1"/>
          </p:cNvSpPr>
          <p:nvPr>
            <p:ph sz="quarter" idx="1"/>
          </p:nvPr>
        </p:nvSpPr>
        <p:spPr/>
        <p:txBody>
          <a:bodyPr/>
          <a:lstStyle/>
          <a:p>
            <a:r>
              <a:rPr lang="vi-VN" b="1" dirty="0" smtClean="0">
                <a:solidFill>
                  <a:srgbClr val="C00000"/>
                </a:solidFill>
                <a:effectLst>
                  <a:outerShdw blurRad="38100" dist="38100" dir="2700000" algn="tl">
                    <a:srgbClr val="000000">
                      <a:alpha val="43137"/>
                    </a:srgbClr>
                  </a:outerShdw>
                </a:effectLst>
              </a:rPr>
              <a:t>Yếu điểm</a:t>
            </a:r>
            <a:r>
              <a:rPr lang="vi-VN" b="1" dirty="0">
                <a:solidFill>
                  <a:srgbClr val="C00000"/>
                </a:solidFill>
                <a:effectLst>
                  <a:outerShdw blurRad="38100" dist="38100" dir="2700000" algn="tl">
                    <a:srgbClr val="000000">
                      <a:alpha val="43137"/>
                    </a:srgbClr>
                  </a:outerShdw>
                </a:effectLst>
              </a:rPr>
              <a:t>: </a:t>
            </a:r>
          </a:p>
          <a:p>
            <a:pPr lvl="1"/>
            <a:r>
              <a:rPr lang="vi-VN" dirty="0"/>
              <a:t>Không nhận diện được tình trạng dãy đã có thứ tự </a:t>
            </a:r>
            <a:r>
              <a:rPr lang="vi-VN" dirty="0" smtClean="0"/>
              <a:t>hay </a:t>
            </a:r>
            <a:r>
              <a:rPr lang="vi-VN" dirty="0"/>
              <a:t>có thứ tự từng phần. </a:t>
            </a:r>
          </a:p>
          <a:p>
            <a:pPr lvl="1"/>
            <a:r>
              <a:rPr lang="vi-VN" dirty="0"/>
              <a:t>Các phần tử nhỏ được đưa về vị trí đúng rất nhanh, trong khi các phần tử lớn lại được đưa về vị trí đúng rất chậm. </a:t>
            </a:r>
          </a:p>
          <a:p>
            <a:endParaRPr lang="vi-VN" dirty="0"/>
          </a:p>
        </p:txBody>
      </p:sp>
      <p:sp>
        <p:nvSpPr>
          <p:cNvPr id="4" name="Date Placeholder 3"/>
          <p:cNvSpPr>
            <a:spLocks noGrp="1"/>
          </p:cNvSpPr>
          <p:nvPr>
            <p:ph type="dt" sz="half" idx="2"/>
          </p:nvPr>
        </p:nvSpPr>
        <p:spPr/>
        <p:txBody>
          <a:bodyPr/>
          <a:lstStyle/>
          <a:p>
            <a:r>
              <a:rPr lang="vi-VN" smtClean="0"/>
              <a:t>24-Mar-11</a:t>
            </a:r>
            <a:endParaRPr lang="en-US"/>
          </a:p>
        </p:txBody>
      </p:sp>
      <p:sp>
        <p:nvSpPr>
          <p:cNvPr id="5" name="Footer Placeholder 4"/>
          <p:cNvSpPr>
            <a:spLocks noGrp="1"/>
          </p:cNvSpPr>
          <p:nvPr>
            <p:ph type="ftr" sz="quarter" idx="3"/>
          </p:nvPr>
        </p:nvSpPr>
        <p:spPr/>
        <p:txBody>
          <a:bodyPr/>
          <a:lstStyle/>
          <a:p>
            <a:r>
              <a:rPr lang="en-US" smtClean="0"/>
              <a:t>©TS. Hà Chí Trung, Khoa CNTT -  HVKTQS</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62</a:t>
            </a:fld>
            <a:endParaRPr lang="en-US" dirty="0"/>
          </a:p>
        </p:txBody>
      </p:sp>
    </p:spTree>
    <p:extLst>
      <p:ext uri="{BB962C8B-B14F-4D97-AF65-F5344CB8AC3E}">
        <p14:creationId xmlns:p14="http://schemas.microsoft.com/office/powerpoint/2010/main" val="249965892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5.3. Bài tập thực hành</a:t>
            </a:r>
            <a:endParaRPr lang="vi-VN" dirty="0"/>
          </a:p>
        </p:txBody>
      </p:sp>
      <p:sp>
        <p:nvSpPr>
          <p:cNvPr id="3" name="Content Placeholder 2"/>
          <p:cNvSpPr>
            <a:spLocks noGrp="1"/>
          </p:cNvSpPr>
          <p:nvPr>
            <p:ph sz="quarter" idx="1"/>
          </p:nvPr>
        </p:nvSpPr>
        <p:spPr/>
        <p:txBody>
          <a:bodyPr>
            <a:normAutofit fontScale="92500"/>
          </a:bodyPr>
          <a:lstStyle/>
          <a:p>
            <a:pPr marL="514350" indent="-514350">
              <a:buSzPct val="100000"/>
              <a:buFont typeface="+mj-lt"/>
              <a:buAutoNum type="arabicPeriod"/>
            </a:pPr>
            <a:r>
              <a:rPr lang="vi-VN" dirty="0"/>
              <a:t>Cho dãy số 15</a:t>
            </a:r>
            <a:r>
              <a:rPr lang="vi-VN" dirty="0" smtClean="0"/>
              <a:t>, 37, 12, 58, 7, 24, 67</a:t>
            </a:r>
            <a:r>
              <a:rPr lang="vi-VN" dirty="0"/>
              <a:t>. Nêu các bước quá trình thực hiện sắp xếp chọn, chèn, nổi bọt cho dãy </a:t>
            </a:r>
            <a:r>
              <a:rPr lang="vi-VN" dirty="0" smtClean="0"/>
              <a:t>trên.</a:t>
            </a:r>
            <a:endParaRPr lang="vi-VN" dirty="0"/>
          </a:p>
          <a:p>
            <a:pPr marL="514350" indent="-514350">
              <a:buSzPct val="100000"/>
              <a:buFont typeface="+mj-lt"/>
              <a:buAutoNum type="arabicPeriod"/>
            </a:pPr>
            <a:r>
              <a:rPr lang="vi-VN" dirty="0"/>
              <a:t>Trong 3 phương pháp sắp xếp cơ bản (chọn trực tiếp, chèn trực tiếp, nổi bọt) phương pháp nào thực hiện sắp xếp nhanh nhất với một dãy đã có thứ tự ? Giải thích. </a:t>
            </a:r>
          </a:p>
          <a:p>
            <a:pPr marL="514350" indent="-514350">
              <a:buSzPct val="100000"/>
              <a:buFont typeface="+mj-lt"/>
              <a:buAutoNum type="arabicPeriod"/>
            </a:pPr>
            <a:r>
              <a:rPr lang="vi-VN" dirty="0"/>
              <a:t>Cho một dãy số a1, a2</a:t>
            </a:r>
            <a:r>
              <a:rPr lang="vi-VN" dirty="0" smtClean="0"/>
              <a:t>,…, an </a:t>
            </a:r>
            <a:r>
              <a:rPr lang="vi-VN" dirty="0"/>
              <a:t>với n tương đối lớn (n khoảng 5000), hãy dùng các hàm lấy thời gian của hệ thống để xác định thời gian hoạt động của các thuật toán sắp xếp đã được trình bày trong tập bài giảng. </a:t>
            </a:r>
          </a:p>
          <a:p>
            <a:pPr marL="514350" indent="-514350">
              <a:buSzPct val="100000"/>
              <a:buFont typeface="+mj-lt"/>
              <a:buAutoNum type="arabicPeriod"/>
            </a:pPr>
            <a:r>
              <a:rPr lang="vi-VN" dirty="0"/>
              <a:t>Chỉnh sửa thuật toán nổi bọt (BubbleSort) để thuật toán kết thúc sớm khi phát hiện ra dãy tăng trong quá trình sắp </a:t>
            </a:r>
            <a:r>
              <a:rPr lang="vi-VN" dirty="0" smtClean="0"/>
              <a:t>xếp. </a:t>
            </a:r>
            <a:endParaRPr lang="vi-VN" dirty="0"/>
          </a:p>
          <a:p>
            <a:endParaRPr lang="vi-VN" dirty="0"/>
          </a:p>
        </p:txBody>
      </p:sp>
      <p:sp>
        <p:nvSpPr>
          <p:cNvPr id="4" name="Date Placeholder 3"/>
          <p:cNvSpPr>
            <a:spLocks noGrp="1"/>
          </p:cNvSpPr>
          <p:nvPr>
            <p:ph type="dt" sz="half" idx="2"/>
          </p:nvPr>
        </p:nvSpPr>
        <p:spPr/>
        <p:txBody>
          <a:bodyPr/>
          <a:lstStyle/>
          <a:p>
            <a:r>
              <a:rPr lang="vi-VN" smtClean="0"/>
              <a:t>24-Mar-11</a:t>
            </a:r>
            <a:endParaRPr lang="en-US"/>
          </a:p>
        </p:txBody>
      </p:sp>
      <p:sp>
        <p:nvSpPr>
          <p:cNvPr id="5" name="Footer Placeholder 4"/>
          <p:cNvSpPr>
            <a:spLocks noGrp="1"/>
          </p:cNvSpPr>
          <p:nvPr>
            <p:ph type="ftr" sz="quarter" idx="3"/>
          </p:nvPr>
        </p:nvSpPr>
        <p:spPr/>
        <p:txBody>
          <a:bodyPr/>
          <a:lstStyle/>
          <a:p>
            <a:r>
              <a:rPr lang="en-US" smtClean="0"/>
              <a:t>©TS. Hà Chí Trung, Khoa CNTT -  HVKTQS</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63</a:t>
            </a:fld>
            <a:endParaRPr lang="en-US" dirty="0"/>
          </a:p>
        </p:txBody>
      </p:sp>
    </p:spTree>
    <p:extLst>
      <p:ext uri="{BB962C8B-B14F-4D97-AF65-F5344CB8AC3E}">
        <p14:creationId xmlns:p14="http://schemas.microsoft.com/office/powerpoint/2010/main" val="21743985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5.1.1. Sắp xếp và vai trò của sắp xếp</a:t>
            </a:r>
          </a:p>
        </p:txBody>
      </p:sp>
      <p:sp>
        <p:nvSpPr>
          <p:cNvPr id="3" name="Content Placeholder 2"/>
          <p:cNvSpPr>
            <a:spLocks noGrp="1"/>
          </p:cNvSpPr>
          <p:nvPr>
            <p:ph sz="quarter" idx="1"/>
          </p:nvPr>
        </p:nvSpPr>
        <p:spPr/>
        <p:txBody>
          <a:bodyPr>
            <a:normAutofit/>
          </a:bodyPr>
          <a:lstStyle/>
          <a:p>
            <a:r>
              <a:rPr lang="vi-VN" dirty="0"/>
              <a:t>Như vậy, </a:t>
            </a:r>
            <a:r>
              <a:rPr lang="vi-VN" b="1" dirty="0">
                <a:solidFill>
                  <a:srgbClr val="C00000"/>
                </a:solidFill>
                <a:effectLst>
                  <a:outerShdw blurRad="38100" dist="38100" dir="2700000" algn="tl">
                    <a:srgbClr val="000000">
                      <a:alpha val="43137"/>
                    </a:srgbClr>
                  </a:outerShdw>
                </a:effectLst>
              </a:rPr>
              <a:t>sắp xếp là giải thuật cơ </a:t>
            </a:r>
            <a:r>
              <a:rPr lang="vi-VN" b="1" dirty="0" smtClean="0">
                <a:solidFill>
                  <a:srgbClr val="C00000"/>
                </a:solidFill>
                <a:effectLst>
                  <a:outerShdw blurRad="38100" dist="38100" dir="2700000" algn="tl">
                    <a:srgbClr val="000000">
                      <a:alpha val="43137"/>
                    </a:srgbClr>
                  </a:outerShdw>
                </a:effectLst>
              </a:rPr>
              <a:t>bản</a:t>
            </a:r>
            <a:r>
              <a:rPr lang="vi-VN" dirty="0"/>
              <a:t>:</a:t>
            </a:r>
          </a:p>
          <a:p>
            <a:pPr lvl="1"/>
            <a:r>
              <a:rPr lang="vi-VN" dirty="0"/>
              <a:t>Thông thường, 25% khả năng của CPU dành cho </a:t>
            </a:r>
            <a:r>
              <a:rPr lang="vi-VN" dirty="0" smtClean="0"/>
              <a:t>công việc </a:t>
            </a:r>
            <a:r>
              <a:rPr lang="vi-VN" dirty="0"/>
              <a:t>sắp </a:t>
            </a:r>
            <a:r>
              <a:rPr lang="vi-VN" dirty="0" smtClean="0"/>
              <a:t>xếp;</a:t>
            </a:r>
          </a:p>
          <a:p>
            <a:pPr lvl="1"/>
            <a:r>
              <a:rPr lang="vi-VN" dirty="0" smtClean="0"/>
              <a:t>Với </a:t>
            </a:r>
            <a:r>
              <a:rPr lang="vi-VN" dirty="0"/>
              <a:t>kết quả của quá trình sắp xếp, một số vấn đề có thể được thực hiện dễ </a:t>
            </a:r>
            <a:r>
              <a:rPr lang="vi-VN" dirty="0" smtClean="0"/>
              <a:t>dàng;</a:t>
            </a:r>
            <a:endParaRPr lang="vi-VN" dirty="0"/>
          </a:p>
          <a:p>
            <a:pPr lvl="1"/>
            <a:r>
              <a:rPr lang="vi-VN" dirty="0"/>
              <a:t>Sắp xếp là bước cơ bản cho một số giải thuật </a:t>
            </a:r>
            <a:r>
              <a:rPr lang="vi-VN" dirty="0" smtClean="0"/>
              <a:t>khác. Nói </a:t>
            </a:r>
            <a:r>
              <a:rPr lang="vi-VN" dirty="0"/>
              <a:t>chung, nếu có quá trình sắp xếp sẽ tăng tốc cho tìm </a:t>
            </a:r>
            <a:r>
              <a:rPr lang="vi-VN" dirty="0" smtClean="0"/>
              <a:t>kiếm. Ví </a:t>
            </a:r>
            <a:r>
              <a:rPr lang="vi-VN" dirty="0"/>
              <a:t>dụ: tìm kiếm nhị phân.</a:t>
            </a:r>
          </a:p>
          <a:p>
            <a:pPr lvl="1"/>
            <a:r>
              <a:rPr lang="vi-VN" dirty="0"/>
              <a:t>Có nhiều cách tiếp cận đến giải thuật sắp xếp, từ đó, có nhiều giải thuật </a:t>
            </a:r>
            <a:r>
              <a:rPr lang="vi-VN" dirty="0" smtClean="0"/>
              <a:t>sắp </a:t>
            </a:r>
            <a:r>
              <a:rPr lang="vi-VN" dirty="0"/>
              <a:t>xếp khác nhau.</a:t>
            </a:r>
          </a:p>
          <a:p>
            <a:endParaRPr lang="vi-VN" dirty="0"/>
          </a:p>
        </p:txBody>
      </p:sp>
      <p:sp>
        <p:nvSpPr>
          <p:cNvPr id="4" name="Date Placeholder 3"/>
          <p:cNvSpPr>
            <a:spLocks noGrp="1"/>
          </p:cNvSpPr>
          <p:nvPr>
            <p:ph type="dt" sz="half" idx="2"/>
          </p:nvPr>
        </p:nvSpPr>
        <p:spPr/>
        <p:txBody>
          <a:bodyPr/>
          <a:lstStyle/>
          <a:p>
            <a:r>
              <a:rPr lang="vi-VN" smtClean="0"/>
              <a:t>24-Mar-11</a:t>
            </a:r>
            <a:endParaRPr lang="en-US"/>
          </a:p>
        </p:txBody>
      </p:sp>
      <p:sp>
        <p:nvSpPr>
          <p:cNvPr id="5" name="Footer Placeholder 4"/>
          <p:cNvSpPr>
            <a:spLocks noGrp="1"/>
          </p:cNvSpPr>
          <p:nvPr>
            <p:ph type="ftr" sz="quarter" idx="3"/>
          </p:nvPr>
        </p:nvSpPr>
        <p:spPr/>
        <p:txBody>
          <a:bodyPr/>
          <a:lstStyle/>
          <a:p>
            <a:r>
              <a:rPr lang="en-US" smtClean="0"/>
              <a:t>©TS. Hà Chí Trung, Khoa CNTT -  HVKTQS</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3800171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5.1.1. Sắp xếp và vai trò của sắp xếp</a:t>
            </a:r>
          </a:p>
        </p:txBody>
      </p:sp>
      <p:sp>
        <p:nvSpPr>
          <p:cNvPr id="3" name="Content Placeholder 2"/>
          <p:cNvSpPr>
            <a:spLocks noGrp="1"/>
          </p:cNvSpPr>
          <p:nvPr>
            <p:ph sz="quarter" idx="1"/>
          </p:nvPr>
        </p:nvSpPr>
        <p:spPr/>
        <p:txBody>
          <a:bodyPr>
            <a:normAutofit lnSpcReduction="10000"/>
          </a:bodyPr>
          <a:lstStyle/>
          <a:p>
            <a:r>
              <a:rPr lang="vi-VN" b="1" dirty="0" smtClean="0">
                <a:solidFill>
                  <a:srgbClr val="C00000"/>
                </a:solidFill>
                <a:effectLst>
                  <a:outerShdw blurRad="38100" dist="38100" dir="2700000" algn="tl">
                    <a:srgbClr val="000000">
                      <a:alpha val="43137"/>
                    </a:srgbClr>
                  </a:outerShdw>
                </a:effectLst>
              </a:rPr>
              <a:t>Các </a:t>
            </a:r>
            <a:r>
              <a:rPr lang="vi-VN" b="1" dirty="0">
                <a:solidFill>
                  <a:srgbClr val="C00000"/>
                </a:solidFill>
                <a:effectLst>
                  <a:outerShdw blurRad="38100" dist="38100" dir="2700000" algn="tl">
                    <a:srgbClr val="000000">
                      <a:alpha val="43137"/>
                    </a:srgbClr>
                  </a:outerShdw>
                </a:effectLst>
              </a:rPr>
              <a:t>vấn đề của sắp </a:t>
            </a:r>
            <a:r>
              <a:rPr lang="vi-VN" b="1" dirty="0" smtClean="0">
                <a:solidFill>
                  <a:srgbClr val="C00000"/>
                </a:solidFill>
                <a:effectLst>
                  <a:outerShdw blurRad="38100" dist="38100" dir="2700000" algn="tl">
                    <a:srgbClr val="000000">
                      <a:alpha val="43137"/>
                    </a:srgbClr>
                  </a:outerShdw>
                </a:effectLst>
              </a:rPr>
              <a:t>xếp:</a:t>
            </a:r>
            <a:endParaRPr lang="vi-VN" b="1" dirty="0">
              <a:solidFill>
                <a:srgbClr val="C00000"/>
              </a:solidFill>
              <a:effectLst>
                <a:outerShdw blurRad="38100" dist="38100" dir="2700000" algn="tl">
                  <a:srgbClr val="000000">
                    <a:alpha val="43137"/>
                  </a:srgbClr>
                </a:outerShdw>
              </a:effectLst>
            </a:endParaRPr>
          </a:p>
          <a:p>
            <a:r>
              <a:rPr lang="vi-VN" dirty="0" smtClean="0"/>
              <a:t>Sắp </a:t>
            </a:r>
            <a:r>
              <a:rPr lang="vi-VN" dirty="0"/>
              <a:t>xếp theo trật tự tăng hay giảm? </a:t>
            </a:r>
          </a:p>
          <a:p>
            <a:pPr lvl="1"/>
            <a:r>
              <a:rPr lang="vi-VN" dirty="0"/>
              <a:t>Với cùng một giải thuật sắp xếp, có thể dùng cho cả sắp theo trật tăng hay giảm, bằng việc thay đổi phép so sánh: &lt;=  và &gt;=.</a:t>
            </a:r>
          </a:p>
          <a:p>
            <a:r>
              <a:rPr lang="vi-VN" dirty="0"/>
              <a:t>Các khóa của giải thuật sắp xếp? </a:t>
            </a:r>
          </a:p>
          <a:p>
            <a:pPr lvl="1"/>
            <a:r>
              <a:rPr lang="vi-VN" dirty="0"/>
              <a:t>Có thể dùng nhiều khóa cho cùng một giải thuật sắp xếp. Cần lưu ý đến ý tưởng của bài toán.</a:t>
            </a:r>
          </a:p>
          <a:p>
            <a:r>
              <a:rPr lang="vi-VN" dirty="0"/>
              <a:t>Với các dữ liệu không phải là số thì sao? </a:t>
            </a:r>
          </a:p>
          <a:p>
            <a:pPr lvl="1"/>
            <a:r>
              <a:rPr lang="vi-VN" dirty="0"/>
              <a:t>Với chuỗi, sử dụng phép so sánh chuỗi, từ điển, hay quy tắc nào </a:t>
            </a:r>
            <a:r>
              <a:rPr lang="vi-VN" dirty="0" smtClean="0"/>
              <a:t>đó ( Ví </a:t>
            </a:r>
            <a:r>
              <a:rPr lang="vi-VN" dirty="0"/>
              <a:t>dụ: Sắp chuỗi Brown-Williams, Brown America, Brown, John</a:t>
            </a:r>
            <a:r>
              <a:rPr lang="vi-VN" dirty="0" smtClean="0"/>
              <a:t>?).</a:t>
            </a:r>
            <a:endParaRPr lang="vi-VN" dirty="0"/>
          </a:p>
        </p:txBody>
      </p:sp>
      <p:sp>
        <p:nvSpPr>
          <p:cNvPr id="4" name="Date Placeholder 3"/>
          <p:cNvSpPr>
            <a:spLocks noGrp="1"/>
          </p:cNvSpPr>
          <p:nvPr>
            <p:ph type="dt" sz="half" idx="2"/>
          </p:nvPr>
        </p:nvSpPr>
        <p:spPr/>
        <p:txBody>
          <a:bodyPr/>
          <a:lstStyle/>
          <a:p>
            <a:r>
              <a:rPr lang="vi-VN" smtClean="0"/>
              <a:t>24-Mar-11</a:t>
            </a:r>
            <a:endParaRPr lang="en-US"/>
          </a:p>
        </p:txBody>
      </p:sp>
      <p:sp>
        <p:nvSpPr>
          <p:cNvPr id="5" name="Footer Placeholder 4"/>
          <p:cNvSpPr>
            <a:spLocks noGrp="1"/>
          </p:cNvSpPr>
          <p:nvPr>
            <p:ph type="ftr" sz="quarter" idx="3"/>
          </p:nvPr>
        </p:nvSpPr>
        <p:spPr/>
        <p:txBody>
          <a:bodyPr/>
          <a:lstStyle/>
          <a:p>
            <a:r>
              <a:rPr lang="en-US" smtClean="0"/>
              <a:t>©TS. Hà Chí Trung, Khoa CNTT -  HVKTQS</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44984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Lecture 05 – Basic Sorting Algorithms</a:t>
            </a:r>
            <a:endParaRPr lang="vi-VN" dirty="0"/>
          </a:p>
        </p:txBody>
      </p:sp>
      <p:sp>
        <p:nvSpPr>
          <p:cNvPr id="3" name="Content Placeholder 2"/>
          <p:cNvSpPr>
            <a:spLocks noGrp="1"/>
          </p:cNvSpPr>
          <p:nvPr>
            <p:ph sz="quarter" idx="1"/>
          </p:nvPr>
        </p:nvSpPr>
        <p:spPr/>
        <p:txBody>
          <a:bodyPr>
            <a:normAutofit/>
          </a:bodyPr>
          <a:lstStyle/>
          <a:p>
            <a:pPr marL="0" indent="290513">
              <a:buNone/>
            </a:pPr>
            <a:r>
              <a:rPr lang="vi-VN" b="1" dirty="0" smtClean="0">
                <a:solidFill>
                  <a:srgbClr val="C00000"/>
                </a:solidFill>
                <a:effectLst>
                  <a:outerShdw blurRad="38100" dist="38100" dir="2700000" algn="tl">
                    <a:srgbClr val="000000">
                      <a:alpha val="43137"/>
                    </a:srgbClr>
                  </a:outerShdw>
                </a:effectLst>
              </a:rPr>
              <a:t>5.1. Khái niệm và vai trò của sắp xếp</a:t>
            </a:r>
          </a:p>
          <a:p>
            <a:pPr marL="0" indent="568325">
              <a:buNone/>
            </a:pPr>
            <a:r>
              <a:rPr lang="vi-VN" b="1" dirty="0">
                <a:solidFill>
                  <a:schemeClr val="bg1">
                    <a:lumMod val="50000"/>
                  </a:schemeClr>
                </a:solidFill>
              </a:rPr>
              <a:t>5.1.1. </a:t>
            </a:r>
            <a:r>
              <a:rPr lang="vi-VN" b="1" dirty="0" smtClean="0">
                <a:solidFill>
                  <a:schemeClr val="bg1">
                    <a:lumMod val="50000"/>
                  </a:schemeClr>
                </a:solidFill>
              </a:rPr>
              <a:t>Sắp xếp và vai trò của sắp xếp</a:t>
            </a:r>
            <a:endParaRPr lang="vi-VN" b="1" dirty="0">
              <a:solidFill>
                <a:schemeClr val="bg1">
                  <a:lumMod val="50000"/>
                </a:schemeClr>
              </a:solidFill>
            </a:endParaRPr>
          </a:p>
          <a:p>
            <a:pPr marL="0" indent="568325">
              <a:buNone/>
            </a:pPr>
            <a:r>
              <a:rPr lang="vi-VN" b="1" dirty="0" smtClean="0">
                <a:solidFill>
                  <a:srgbClr val="C00000"/>
                </a:solidFill>
                <a:effectLst>
                  <a:outerShdw blurRad="38100" dist="38100" dir="2700000" algn="tl">
                    <a:srgbClr val="000000">
                      <a:alpha val="43137"/>
                    </a:srgbClr>
                  </a:outerShdw>
                </a:effectLst>
              </a:rPr>
              <a:t>5.1.2. </a:t>
            </a:r>
            <a:r>
              <a:rPr lang="vi-VN" b="1" dirty="0">
                <a:solidFill>
                  <a:srgbClr val="C00000"/>
                </a:solidFill>
                <a:effectLst>
                  <a:outerShdw blurRad="38100" dist="38100" dir="2700000" algn="tl">
                    <a:srgbClr val="000000">
                      <a:alpha val="43137"/>
                    </a:srgbClr>
                  </a:outerShdw>
                </a:effectLst>
              </a:rPr>
              <a:t>Một số ứng dụng của sắp </a:t>
            </a:r>
            <a:r>
              <a:rPr lang="vi-VN" b="1" dirty="0" smtClean="0">
                <a:solidFill>
                  <a:srgbClr val="C00000"/>
                </a:solidFill>
                <a:effectLst>
                  <a:outerShdw blurRad="38100" dist="38100" dir="2700000" algn="tl">
                    <a:srgbClr val="000000">
                      <a:alpha val="43137"/>
                    </a:srgbClr>
                  </a:outerShdw>
                </a:effectLst>
              </a:rPr>
              <a:t>xếp</a:t>
            </a:r>
            <a:endParaRPr lang="vi-VN" b="1" dirty="0">
              <a:solidFill>
                <a:srgbClr val="C00000"/>
              </a:solidFill>
              <a:effectLst>
                <a:outerShdw blurRad="38100" dist="38100" dir="2700000" algn="tl">
                  <a:srgbClr val="000000">
                    <a:alpha val="43137"/>
                  </a:srgbClr>
                </a:outerShdw>
              </a:effectLst>
            </a:endParaRPr>
          </a:p>
          <a:p>
            <a:pPr marL="0" indent="568325">
              <a:buNone/>
            </a:pPr>
            <a:r>
              <a:rPr lang="vi-VN" b="1" dirty="0" smtClean="0">
                <a:solidFill>
                  <a:schemeClr val="bg1">
                    <a:lumMod val="50000"/>
                  </a:schemeClr>
                </a:solidFill>
              </a:rPr>
              <a:t>5.1.3. </a:t>
            </a:r>
            <a:r>
              <a:rPr lang="vi-VN" b="1" dirty="0">
                <a:solidFill>
                  <a:schemeClr val="bg1">
                    <a:lumMod val="50000"/>
                  </a:schemeClr>
                </a:solidFill>
              </a:rPr>
              <a:t>Ý tưởng sắp xếp và phương pháp thực </a:t>
            </a:r>
            <a:r>
              <a:rPr lang="vi-VN" b="1" dirty="0" smtClean="0">
                <a:solidFill>
                  <a:schemeClr val="bg1">
                    <a:lumMod val="50000"/>
                  </a:schemeClr>
                </a:solidFill>
              </a:rPr>
              <a:t>hiện</a:t>
            </a:r>
            <a:endParaRPr lang="vi-VN" b="1" dirty="0">
              <a:solidFill>
                <a:schemeClr val="bg1">
                  <a:lumMod val="50000"/>
                </a:schemeClr>
              </a:solidFill>
            </a:endParaRPr>
          </a:p>
          <a:p>
            <a:pPr marL="0" indent="568325">
              <a:buNone/>
            </a:pPr>
            <a:r>
              <a:rPr lang="vi-VN" b="1" dirty="0" smtClean="0">
                <a:solidFill>
                  <a:schemeClr val="bg1">
                    <a:lumMod val="50000"/>
                  </a:schemeClr>
                </a:solidFill>
              </a:rPr>
              <a:t>5.1.4. </a:t>
            </a:r>
            <a:r>
              <a:rPr lang="vi-VN" b="1" dirty="0">
                <a:solidFill>
                  <a:schemeClr val="bg1">
                    <a:lumMod val="50000"/>
                  </a:schemeClr>
                </a:solidFill>
              </a:rPr>
              <a:t>Phân tích hiệu quả của giải thuật sắp </a:t>
            </a:r>
            <a:r>
              <a:rPr lang="vi-VN" b="1" dirty="0" smtClean="0">
                <a:solidFill>
                  <a:schemeClr val="bg1">
                    <a:lumMod val="50000"/>
                  </a:schemeClr>
                </a:solidFill>
              </a:rPr>
              <a:t>xếp</a:t>
            </a:r>
          </a:p>
          <a:p>
            <a:pPr marL="0" indent="290513">
              <a:buNone/>
            </a:pPr>
            <a:r>
              <a:rPr lang="vi-VN" b="1" dirty="0" smtClean="0">
                <a:solidFill>
                  <a:schemeClr val="bg1">
                    <a:lumMod val="50000"/>
                  </a:schemeClr>
                </a:solidFill>
              </a:rPr>
              <a:t>5.2. Một số phương pháp sắp xếp đơn giản</a:t>
            </a:r>
            <a:endParaRPr lang="vi-VN" b="1" dirty="0">
              <a:solidFill>
                <a:schemeClr val="bg1">
                  <a:lumMod val="50000"/>
                </a:schemeClr>
              </a:solidFill>
            </a:endParaRPr>
          </a:p>
          <a:p>
            <a:pPr marL="0" indent="568325">
              <a:buNone/>
            </a:pPr>
            <a:r>
              <a:rPr lang="vi-VN" b="1" dirty="0" smtClean="0">
                <a:solidFill>
                  <a:schemeClr val="bg1">
                    <a:lumMod val="50000"/>
                  </a:schemeClr>
                </a:solidFill>
              </a:rPr>
              <a:t>5.2.1. Sắp </a:t>
            </a:r>
            <a:r>
              <a:rPr lang="vi-VN" b="1" dirty="0">
                <a:solidFill>
                  <a:schemeClr val="bg1">
                    <a:lumMod val="50000"/>
                  </a:schemeClr>
                </a:solidFill>
              </a:rPr>
              <a:t>xếp chọn</a:t>
            </a:r>
          </a:p>
          <a:p>
            <a:pPr marL="0" indent="568325">
              <a:buNone/>
            </a:pPr>
            <a:r>
              <a:rPr lang="vi-VN" b="1" dirty="0" smtClean="0">
                <a:solidFill>
                  <a:schemeClr val="bg1">
                    <a:lumMod val="50000"/>
                  </a:schemeClr>
                </a:solidFill>
              </a:rPr>
              <a:t>5.2.2. Sắp </a:t>
            </a:r>
            <a:r>
              <a:rPr lang="vi-VN" b="1" dirty="0">
                <a:solidFill>
                  <a:schemeClr val="bg1">
                    <a:lumMod val="50000"/>
                  </a:schemeClr>
                </a:solidFill>
              </a:rPr>
              <a:t>xếp chèn</a:t>
            </a:r>
          </a:p>
          <a:p>
            <a:pPr marL="0" indent="568325">
              <a:buNone/>
            </a:pPr>
            <a:r>
              <a:rPr lang="vi-VN" b="1" dirty="0" smtClean="0">
                <a:solidFill>
                  <a:schemeClr val="bg1">
                    <a:lumMod val="50000"/>
                  </a:schemeClr>
                </a:solidFill>
              </a:rPr>
              <a:t>5.2.3. Sắp </a:t>
            </a:r>
            <a:r>
              <a:rPr lang="vi-VN" b="1" dirty="0">
                <a:solidFill>
                  <a:schemeClr val="bg1">
                    <a:lumMod val="50000"/>
                  </a:schemeClr>
                </a:solidFill>
              </a:rPr>
              <a:t>xếp nổi bọt</a:t>
            </a:r>
          </a:p>
          <a:p>
            <a:pPr marL="0" indent="290513">
              <a:buNone/>
            </a:pPr>
            <a:r>
              <a:rPr lang="vi-VN" b="1" dirty="0" smtClean="0">
                <a:solidFill>
                  <a:schemeClr val="bg1">
                    <a:lumMod val="50000"/>
                  </a:schemeClr>
                </a:solidFill>
              </a:rPr>
              <a:t>5.3. Bài tập thực hành</a:t>
            </a:r>
            <a:endParaRPr lang="vi-VN" b="1" dirty="0">
              <a:solidFill>
                <a:schemeClr val="bg1">
                  <a:lumMod val="50000"/>
                </a:schemeClr>
              </a:solidFill>
            </a:endParaRPr>
          </a:p>
        </p:txBody>
      </p:sp>
      <p:sp>
        <p:nvSpPr>
          <p:cNvPr id="4" name="Date Placeholder 3"/>
          <p:cNvSpPr>
            <a:spLocks noGrp="1"/>
          </p:cNvSpPr>
          <p:nvPr>
            <p:ph type="dt" sz="half" idx="2"/>
          </p:nvPr>
        </p:nvSpPr>
        <p:spPr/>
        <p:txBody>
          <a:bodyPr/>
          <a:lstStyle/>
          <a:p>
            <a:r>
              <a:rPr lang="vi-VN" smtClean="0"/>
              <a:t>24-Mar-11</a:t>
            </a:r>
            <a:endParaRPr lang="en-US"/>
          </a:p>
        </p:txBody>
      </p:sp>
      <p:sp>
        <p:nvSpPr>
          <p:cNvPr id="5" name="Footer Placeholder 4"/>
          <p:cNvSpPr>
            <a:spLocks noGrp="1"/>
          </p:cNvSpPr>
          <p:nvPr>
            <p:ph type="ftr" sz="quarter" idx="3"/>
          </p:nvPr>
        </p:nvSpPr>
        <p:spPr/>
        <p:txBody>
          <a:bodyPr/>
          <a:lstStyle/>
          <a:p>
            <a:r>
              <a:rPr lang="en-US" smtClean="0"/>
              <a:t>©TS. Hà Chí Trung, Khoa CNTT -  HVKTQS</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22649493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TDL&amp;GT">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solidFill>
          <a:schemeClr val="accent6">
            <a:lumMod val="75000"/>
          </a:schemeClr>
        </a:solidFill>
        <a:ln>
          <a:noFill/>
        </a:ln>
        <a:scene3d>
          <a:camera prst="orthographicFront"/>
          <a:lightRig rig="threePt" dir="t"/>
        </a:scene3d>
        <a:sp3d>
          <a:bevelT w="152400" h="50800" prst="softRound"/>
        </a:sp3d>
      </a:spPr>
      <a:bodyPr lIns="0" tIns="0" rIns="0" bIns="0" anchor="ctr"/>
      <a:lstStyle>
        <a:defPPr algn="ctr">
          <a:spcBef>
            <a:spcPct val="0"/>
          </a:spcBef>
          <a:defRPr sz="2400" b="1" i="0">
            <a:latin typeface="Calibri" pitchFamily="34" charset="0"/>
            <a:cs typeface="Calibri"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0C065A"/>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2_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noFill/>
        <a:ln w="19050">
          <a:solidFill>
            <a:schemeClr val="tx1"/>
          </a:solidFill>
          <a:prstDash val="solid"/>
        </a:ln>
      </a:spPr>
      <a:bodyPr lIns="0" tIns="0" rIns="0" bIns="0" rtlCol="0" anchor="ctr"/>
      <a:lstStyle>
        <a:defPPr algn="ctr">
          <a:defRPr sz="2400" dirty="0" err="1" smtClean="0">
            <a:solidFill>
              <a:srgbClr val="0C065A"/>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0C065A"/>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335</TotalTime>
  <Words>5292</Words>
  <Application>Microsoft Office PowerPoint</Application>
  <PresentationFormat>On-screen Show (4:3)</PresentationFormat>
  <Paragraphs>1149</Paragraphs>
  <Slides>63</Slides>
  <Notes>2</Notes>
  <HiddenSlides>0</HiddenSlides>
  <MMClips>0</MMClips>
  <ScaleCrop>false</ScaleCrop>
  <HeadingPairs>
    <vt:vector size="4" baseType="variant">
      <vt:variant>
        <vt:lpstr>Theme</vt:lpstr>
      </vt:variant>
      <vt:variant>
        <vt:i4>2</vt:i4>
      </vt:variant>
      <vt:variant>
        <vt:lpstr>Slide Titles</vt:lpstr>
      </vt:variant>
      <vt:variant>
        <vt:i4>63</vt:i4>
      </vt:variant>
    </vt:vector>
  </HeadingPairs>
  <TitlesOfParts>
    <vt:vector size="65" baseType="lpstr">
      <vt:lpstr>CTDL&amp;GT</vt:lpstr>
      <vt:lpstr>2_Civic</vt:lpstr>
      <vt:lpstr>Data structures and algorithms</vt:lpstr>
      <vt:lpstr>Lecture 05 – Basic Sorting Algorithms</vt:lpstr>
      <vt:lpstr>Lecture 05 – Basic Sorting Algorithms</vt:lpstr>
      <vt:lpstr>5.1.1. Sắp xếp và vai trò của sắp xếp</vt:lpstr>
      <vt:lpstr>5.1.1. Sắp xếp và vai trò của sắp xếp</vt:lpstr>
      <vt:lpstr>5.1.1. Sắp xếp và vai trò của sắp xếp</vt:lpstr>
      <vt:lpstr>5.1.1. Sắp xếp và vai trò của sắp xếp</vt:lpstr>
      <vt:lpstr>5.1.1. Sắp xếp và vai trò của sắp xếp</vt:lpstr>
      <vt:lpstr>Lecture 05 – Basic Sorting Algorithms</vt:lpstr>
      <vt:lpstr>5.1.2. Một số ứng dụng của sắp xếp </vt:lpstr>
      <vt:lpstr>Lecture 05 – Basic Sorting Algorithms</vt:lpstr>
      <vt:lpstr>5.1.3. Ý tưởng và phương pháp sắp xếp</vt:lpstr>
      <vt:lpstr>5.1.3. Ý tưởng và phương pháp sắp xếp</vt:lpstr>
      <vt:lpstr>5.1.3. Ý tưởng và phương pháp sắp xếp</vt:lpstr>
      <vt:lpstr>Lecture 05 – Basic Sorting Algorithms</vt:lpstr>
      <vt:lpstr>5.1.4. Đánh giá giải thuật sắp xếp </vt:lpstr>
      <vt:lpstr>5.1.4. Đánh giá giải thuật sắp xếp </vt:lpstr>
      <vt:lpstr>Lecture 05 – Basic Sorting Algorithms</vt:lpstr>
      <vt:lpstr>5.2.1. Sắp xếp chọn</vt:lpstr>
      <vt:lpstr>5.2.1. Sắp xếp chọn</vt:lpstr>
      <vt:lpstr>5.2.1. Sắp xếp chọn</vt:lpstr>
      <vt:lpstr>5.2.1. Sắp xếp chọn</vt:lpstr>
      <vt:lpstr>5.2.1. Sắp xếp chọn</vt:lpstr>
      <vt:lpstr>5.2.1. Sắp xếp chọn</vt:lpstr>
      <vt:lpstr>5.2.1. Sắp xếp chọn</vt:lpstr>
      <vt:lpstr>5.2.1. Sắp xếp chọn</vt:lpstr>
      <vt:lpstr>5.2.1. Sắp xếp chọn</vt:lpstr>
      <vt:lpstr>5.2.1. Sắp xếp chọn</vt:lpstr>
      <vt:lpstr>5.2.1. Sắp xếp chọn</vt:lpstr>
      <vt:lpstr>5.2.1. Sắp xếp chọn</vt:lpstr>
      <vt:lpstr>Lecture 05 – Basic Sorting Algorithms</vt:lpstr>
      <vt:lpstr>5.2.2. Sắp xếp chèn </vt:lpstr>
      <vt:lpstr>5.2.2. Sắp xếp chèn </vt:lpstr>
      <vt:lpstr>5.2.2. Sắp xếp chèn </vt:lpstr>
      <vt:lpstr>5.2.2. Sắp xếp chèn </vt:lpstr>
      <vt:lpstr>5.2.2. Sắp xếp chèn </vt:lpstr>
      <vt:lpstr>5.2.2. Sắp xếp chèn </vt:lpstr>
      <vt:lpstr>5.2.2. Sắp xếp chèn </vt:lpstr>
      <vt:lpstr>5.2.2. Sắp xếp chèn </vt:lpstr>
      <vt:lpstr>5.2.2. Sắp xếp chèn </vt:lpstr>
      <vt:lpstr>5.2.2. Sắp xếp chèn </vt:lpstr>
      <vt:lpstr>5.2.2. Sắp xếp chèn </vt:lpstr>
      <vt:lpstr>5.2.2. Sắp xếp chèn </vt:lpstr>
      <vt:lpstr>5.2.2. Sắp xếp chèn </vt:lpstr>
      <vt:lpstr>5.2.2. Sắp xếp chèn </vt:lpstr>
      <vt:lpstr>5.2.2. Sắp xếp chèn </vt:lpstr>
      <vt:lpstr>5.2.2. Sắp xếp chèn </vt:lpstr>
      <vt:lpstr>Lecture 05 – Basic Sorting Algorithms</vt:lpstr>
      <vt:lpstr>5.2.3. Sắp xếp nổi bọt</vt:lpstr>
      <vt:lpstr>5.2.3. Sắp xếp nổi bọt</vt:lpstr>
      <vt:lpstr>5.2.3. Sắp xếp nổi bọt</vt:lpstr>
      <vt:lpstr>5.2.3. Sắp xếp nổi bọt</vt:lpstr>
      <vt:lpstr>5.2.3. Sắp xếp nổi bọt</vt:lpstr>
      <vt:lpstr>5.2.3. Sắp xếp nổi bọt</vt:lpstr>
      <vt:lpstr>5.2.3. Sắp xếp nổi bọt</vt:lpstr>
      <vt:lpstr>5.2.3. Sắp xếp nổi bọt</vt:lpstr>
      <vt:lpstr>5.2.3. Sắp xếp nổi bọt</vt:lpstr>
      <vt:lpstr>5.2.3. Sắp xếp nổi bọt</vt:lpstr>
      <vt:lpstr>5.2.3. Sắp xếp nổi bọt</vt:lpstr>
      <vt:lpstr>5.2.3. Sắp xếp nổi bọt</vt:lpstr>
      <vt:lpstr>5.2.3. Sắp xếp nổi bọt</vt:lpstr>
      <vt:lpstr>5.2.3. Sắp xếp nổi bọt</vt:lpstr>
      <vt:lpstr>5.3. Bài tập thực hành</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dc:title>
  <dc:creator>TRUNG</dc:creator>
  <cp:lastModifiedBy>TRUNG</cp:lastModifiedBy>
  <cp:revision>45</cp:revision>
  <dcterms:created xsi:type="dcterms:W3CDTF">2006-08-16T00:00:00Z</dcterms:created>
  <dcterms:modified xsi:type="dcterms:W3CDTF">2012-05-22T09:05:29Z</dcterms:modified>
</cp:coreProperties>
</file>