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7" r:id="rId6"/>
    <p:sldId id="272" r:id="rId7"/>
    <p:sldId id="266" r:id="rId8"/>
    <p:sldId id="268" r:id="rId9"/>
    <p:sldId id="273" r:id="rId10"/>
    <p:sldId id="274" r:id="rId11"/>
    <p:sldId id="275" r:id="rId12"/>
    <p:sldId id="276" r:id="rId13"/>
    <p:sldId id="269" r:id="rId14"/>
    <p:sldId id="277" r:id="rId15"/>
    <p:sldId id="278" r:id="rId16"/>
    <p:sldId id="260" r:id="rId17"/>
    <p:sldId id="279" r:id="rId18"/>
    <p:sldId id="281" r:id="rId19"/>
    <p:sldId id="280" r:id="rId20"/>
    <p:sldId id="282" r:id="rId21"/>
    <p:sldId id="261" r:id="rId22"/>
    <p:sldId id="283" r:id="rId23"/>
    <p:sldId id="284" r:id="rId24"/>
    <p:sldId id="26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FF09B-EB91-40C3-B8A1-9298243F2A1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AD010-A1D9-43D9-A2A1-B95F35CE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4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AD010-A1D9-43D9-A2A1-B95F35CEA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Để biết bảng mã mặc định của platform sử dụng Charset.defaultCharset().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AD010-A1D9-43D9-A2A1-B95F35CEA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68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22FD-B0E9-4AB6-962C-AC707F0A398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7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172B-28A3-47EF-A6AF-045903A34527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24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B0E5-2743-405D-91F4-4C1452F32457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6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5D92-CD84-4ECF-8E19-825F2F530A5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408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ACC8-8553-4885-8032-2BDF255A6395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4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2683-BACE-450C-BF90-1091645CC454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7D61-E705-485E-8535-290748DA9F6E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3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7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37252"/>
            <a:ext cx="6591985" cy="44394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2D9C6F15-C663-41FE-8E65-7D1DEC2C1EA8}" type="datetime1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0580-6EAA-48A3-979D-E7F4702CB964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5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28F-510C-41A6-9B01-E8387E6B3AC6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3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FCE9-0FC1-4E6C-89F4-943BE0D8E20D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6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D9F-DCCF-4A95-8867-7B33CEFA53A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8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02F-8EBC-4A32-9DF4-8B32BA2C095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0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1BEA-082C-4C21-A810-AD8BE8DEE1D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6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80A0-F0AC-4BFF-8AC2-D73362EB1914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8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093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991105"/>
            <a:ext cx="6591985" cy="40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0AC2B0-7E36-4F8E-A1B5-475B41B343C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buffers.html" TargetMode="External"/><Relationship Id="rId2" Type="http://schemas.openxmlformats.org/officeDocument/2006/relationships/hyperlink" Target="http://www.tutorialspoint.com/java/lang/java_lang_string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tpoint.com/difference-between-string-and-stringbuffer" TargetMode="External"/><Relationship Id="rId4" Type="http://schemas.openxmlformats.org/officeDocument/2006/relationships/hyperlink" Target="http://o7planning.org/vi/10217/huong-dan-su-dung-java-string-stringbuffer-va-stringbuilde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1"/>
                </a:solidFill>
              </a:rPr>
              <a:t>Tìm hiểu String, String Builder, String Buffer</a:t>
            </a:r>
            <a:br>
              <a:rPr lang="en-US" smtClean="0">
                <a:solidFill>
                  <a:schemeClr val="accent1"/>
                </a:solidFill>
              </a:rPr>
            </a:br>
            <a:r>
              <a:rPr lang="en-US" smtClean="0">
                <a:solidFill>
                  <a:schemeClr val="accent1"/>
                </a:solidFill>
              </a:rPr>
              <a:t>(Chương 11)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smtClean="0"/>
              <a:t>Thực hiện</a:t>
            </a:r>
          </a:p>
          <a:p>
            <a:pPr algn="r"/>
            <a:r>
              <a:rPr lang="en-US" smtClean="0"/>
              <a:t>Bùi Thị Thúy Quỳnh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Hàm khởi tạo </a:t>
            </a:r>
          </a:p>
          <a:p>
            <a:pPr marL="914400" lvl="1" indent="-457200">
              <a:buFont typeface="+mj-lt"/>
              <a:buAutoNum type="arabicPeriod" startAt="8"/>
            </a:pPr>
            <a:r>
              <a:rPr lang="en-US" b="1" i="1"/>
              <a:t>String(char[] </a:t>
            </a:r>
            <a:r>
              <a:rPr lang="en-US" b="1" i="1"/>
              <a:t>value</a:t>
            </a:r>
            <a:r>
              <a:rPr lang="en-US" b="1" i="1" smtClean="0"/>
              <a:t>): </a:t>
            </a:r>
            <a:r>
              <a:rPr lang="en-US" smtClean="0"/>
              <a:t>tạo </a:t>
            </a:r>
            <a:r>
              <a:rPr lang="en-US"/>
              <a:t>mới một đối tượng </a:t>
            </a:r>
            <a:r>
              <a:rPr lang="en-US"/>
              <a:t>String </a:t>
            </a:r>
            <a:r>
              <a:rPr lang="en-US" smtClean="0"/>
              <a:t>bằng cách sử dụng các ký tự trong mảng ký tự </a:t>
            </a:r>
            <a:r>
              <a:rPr lang="en-US" b="1" i="1" smtClean="0"/>
              <a:t>value.</a:t>
            </a:r>
          </a:p>
          <a:p>
            <a:pPr marL="457200" lvl="1" indent="0">
              <a:buNone/>
            </a:pPr>
            <a:endParaRPr lang="en-US"/>
          </a:p>
          <a:p>
            <a:pPr marL="914400" lvl="1" indent="-457200">
              <a:buFont typeface="+mj-lt"/>
              <a:buAutoNum type="arabicPeriod" startAt="9"/>
            </a:pPr>
            <a:r>
              <a:rPr lang="en-US" b="1" i="1"/>
              <a:t>String(char[] value, int offset, int </a:t>
            </a:r>
            <a:r>
              <a:rPr lang="en-US" b="1" i="1"/>
              <a:t>count</a:t>
            </a:r>
            <a:r>
              <a:rPr lang="en-US" b="1" i="1" smtClean="0"/>
              <a:t>):</a:t>
            </a:r>
            <a:r>
              <a:rPr lang="en-US" smtClean="0"/>
              <a:t> tạo </a:t>
            </a:r>
            <a:r>
              <a:rPr lang="en-US"/>
              <a:t>mới một đối tượng String có độ </a:t>
            </a:r>
            <a:r>
              <a:rPr lang="en-US"/>
              <a:t>dài </a:t>
            </a:r>
            <a:r>
              <a:rPr lang="en-US" b="1" i="1" smtClean="0"/>
              <a:t>count </a:t>
            </a:r>
            <a:r>
              <a:rPr lang="en-US" smtClean="0"/>
              <a:t>bằng </a:t>
            </a:r>
            <a:r>
              <a:rPr lang="en-US"/>
              <a:t>cách </a:t>
            </a:r>
            <a:r>
              <a:rPr lang="en-US"/>
              <a:t>cắt </a:t>
            </a:r>
            <a:r>
              <a:rPr lang="en-US" smtClean="0"/>
              <a:t>mảng ký tự </a:t>
            </a:r>
            <a:r>
              <a:rPr lang="en-US" b="1" i="1" smtClean="0"/>
              <a:t>value</a:t>
            </a:r>
            <a:r>
              <a:rPr lang="en-US" smtClean="0"/>
              <a:t> </a:t>
            </a:r>
            <a:r>
              <a:rPr lang="en-US"/>
              <a:t>từ vị </a:t>
            </a:r>
            <a:r>
              <a:rPr lang="en-US"/>
              <a:t>trí </a:t>
            </a:r>
            <a:r>
              <a:rPr lang="en-US" b="1" i="1" smtClean="0"/>
              <a:t>offset</a:t>
            </a:r>
            <a:r>
              <a:rPr lang="en-US" smtClean="0"/>
              <a:t>.</a:t>
            </a:r>
            <a:endParaRPr lang="en-US"/>
          </a:p>
          <a:p>
            <a:pPr marL="914400" lvl="1" indent="-457200">
              <a:buFont typeface="+mj-lt"/>
              <a:buAutoNum type="arabicPeriod" startAt="9"/>
            </a:pPr>
            <a:endParaRPr lang="en-US" b="1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92" y="3183626"/>
            <a:ext cx="5082830" cy="670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5428365"/>
            <a:ext cx="5309301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5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Hàm khởi tạo 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b="1" i="1" smtClean="0"/>
              <a:t> </a:t>
            </a:r>
            <a:r>
              <a:rPr lang="en-US" b="1" i="1"/>
              <a:t>String(int[] codePoints, int offset, int </a:t>
            </a:r>
            <a:r>
              <a:rPr lang="en-US" b="1" i="1"/>
              <a:t>count</a:t>
            </a:r>
            <a:r>
              <a:rPr lang="en-US" b="1" i="1" smtClean="0"/>
              <a:t>): </a:t>
            </a:r>
            <a:r>
              <a:rPr lang="en-US"/>
              <a:t>tạo mới một đối tượng String có độ dài </a:t>
            </a:r>
            <a:r>
              <a:rPr lang="en-US" b="1" i="1"/>
              <a:t>count </a:t>
            </a:r>
            <a:r>
              <a:rPr lang="en-US"/>
              <a:t>bằng cách cắt </a:t>
            </a:r>
            <a:r>
              <a:rPr lang="en-US"/>
              <a:t>mảng </a:t>
            </a:r>
            <a:r>
              <a:rPr lang="en-US" smtClean="0"/>
              <a:t>int </a:t>
            </a:r>
            <a:r>
              <a:rPr lang="en-US" b="1" i="1" smtClean="0"/>
              <a:t>codePoints </a:t>
            </a:r>
            <a:r>
              <a:rPr lang="en-US" smtClean="0"/>
              <a:t>từ </a:t>
            </a:r>
            <a:r>
              <a:rPr lang="en-US"/>
              <a:t>vị </a:t>
            </a:r>
            <a:r>
              <a:rPr lang="en-US"/>
              <a:t>trí </a:t>
            </a:r>
            <a:r>
              <a:rPr lang="en-US" b="1" i="1" smtClean="0"/>
              <a:t>offset.</a:t>
            </a:r>
            <a:endParaRPr lang="en-US" b="1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76" y="3836503"/>
            <a:ext cx="6082746" cy="10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6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37251"/>
            <a:ext cx="6591985" cy="4598557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Hàm khởi tạo </a:t>
            </a:r>
          </a:p>
          <a:p>
            <a:pPr marL="914400" lvl="1" indent="-457200">
              <a:buFont typeface="+mj-lt"/>
              <a:buAutoNum type="arabicPeriod" startAt="11"/>
            </a:pPr>
            <a:r>
              <a:rPr lang="en-US" b="1" i="1" smtClean="0"/>
              <a:t> </a:t>
            </a:r>
            <a:r>
              <a:rPr lang="en-US" b="1" i="1"/>
              <a:t>String(String </a:t>
            </a:r>
            <a:r>
              <a:rPr lang="en-US" b="1" i="1" smtClean="0"/>
              <a:t>original): </a:t>
            </a:r>
            <a:r>
              <a:rPr lang="en-US" smtClean="0"/>
              <a:t>tạo </a:t>
            </a:r>
            <a:r>
              <a:rPr lang="en-US"/>
              <a:t>mới một đối </a:t>
            </a:r>
            <a:r>
              <a:rPr lang="en-US"/>
              <a:t>tượng </a:t>
            </a:r>
            <a:r>
              <a:rPr lang="en-US" smtClean="0"/>
              <a:t>String từ chuỗi </a:t>
            </a:r>
            <a:r>
              <a:rPr lang="en-US" b="1" i="1" smtClean="0"/>
              <a:t>original.</a:t>
            </a:r>
          </a:p>
          <a:p>
            <a:pPr marL="914400" lvl="1" indent="-457200">
              <a:buFont typeface="+mj-lt"/>
              <a:buAutoNum type="arabicPeriod" startAt="11"/>
            </a:pPr>
            <a:endParaRPr lang="en-US" b="1" i="1"/>
          </a:p>
          <a:p>
            <a:pPr marL="914400" lvl="1" indent="-457200">
              <a:buFont typeface="+mj-lt"/>
              <a:buAutoNum type="arabicPeriod" startAt="11"/>
            </a:pPr>
            <a:r>
              <a:rPr lang="en-US" b="1" i="1" smtClean="0"/>
              <a:t> </a:t>
            </a:r>
            <a:r>
              <a:rPr lang="en-US" b="1" i="1"/>
              <a:t>String(StringBuffer </a:t>
            </a:r>
            <a:r>
              <a:rPr lang="en-US" b="1" i="1"/>
              <a:t>buffer</a:t>
            </a:r>
            <a:r>
              <a:rPr lang="en-US" b="1" i="1" smtClean="0"/>
              <a:t>): </a:t>
            </a:r>
            <a:r>
              <a:rPr lang="en-US"/>
              <a:t>tạo mới một đối tượng String </a:t>
            </a:r>
            <a:r>
              <a:rPr lang="en-US"/>
              <a:t>từ </a:t>
            </a:r>
            <a:r>
              <a:rPr lang="en-US" smtClean="0"/>
              <a:t>String Buffer </a:t>
            </a:r>
            <a:r>
              <a:rPr lang="en-US" b="1" i="1" smtClean="0"/>
              <a:t>buffer.</a:t>
            </a:r>
          </a:p>
          <a:p>
            <a:pPr marL="914400" lvl="1" indent="-457200">
              <a:buFont typeface="+mj-lt"/>
              <a:buAutoNum type="arabicPeriod" startAt="11"/>
            </a:pPr>
            <a:endParaRPr lang="en-US" b="1" i="1"/>
          </a:p>
          <a:p>
            <a:pPr marL="914400" lvl="1" indent="-457200">
              <a:buFont typeface="+mj-lt"/>
              <a:buAutoNum type="arabicPeriod" startAt="11"/>
            </a:pPr>
            <a:r>
              <a:rPr lang="en-US" b="1" i="1" smtClean="0"/>
              <a:t> </a:t>
            </a:r>
            <a:r>
              <a:rPr lang="en-US" b="1" i="1"/>
              <a:t>String(StringBuilder </a:t>
            </a:r>
            <a:r>
              <a:rPr lang="en-US" b="1" i="1"/>
              <a:t>builder</a:t>
            </a:r>
            <a:r>
              <a:rPr lang="en-US" b="1" i="1" smtClean="0"/>
              <a:t>): </a:t>
            </a:r>
            <a:r>
              <a:rPr lang="en-US"/>
              <a:t>tạo mới một đối tượng String từ </a:t>
            </a:r>
            <a:r>
              <a:rPr lang="en-US"/>
              <a:t>String </a:t>
            </a:r>
            <a:r>
              <a:rPr lang="en-US" smtClean="0"/>
              <a:t>Builder </a:t>
            </a:r>
            <a:r>
              <a:rPr lang="en-US" b="1" i="1" smtClean="0"/>
              <a:t>builder.</a:t>
            </a:r>
            <a:endParaRPr lang="en-US" b="1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44" y="2752260"/>
            <a:ext cx="5181802" cy="455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15" y="4340500"/>
            <a:ext cx="6483077" cy="329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244" y="5802845"/>
            <a:ext cx="6286113" cy="4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9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số phương thức của lớp 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/>
              <a:t>c</a:t>
            </a:r>
            <a:r>
              <a:rPr lang="en-US" b="1" i="1" smtClean="0"/>
              <a:t>ontain(): </a:t>
            </a:r>
            <a:r>
              <a:rPr lang="en-US" smtClean="0"/>
              <a:t>kiểm tra chuỗi s1 có bao gồm chuỗi s2 không.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mtClean="0">
                <a:sym typeface="Wingdings" panose="05000000000000000000" pitchFamily="2" charset="2"/>
              </a:rPr>
              <a:t> Kết quả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16" y="2973249"/>
            <a:ext cx="4734587" cy="1068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255" y="4227443"/>
            <a:ext cx="1096144" cy="6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9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Một số phương thức của lớp 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smtClean="0"/>
              <a:t>valueOf(kiểu dữ liệu): </a:t>
            </a:r>
            <a:r>
              <a:rPr lang="en-US" smtClean="0"/>
              <a:t>chuyển tham số truyền vào sang kiểu String. Tham số có thể là double, float, int, long, char hoặc Object, …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endParaRPr lang="en-US" smtClean="0"/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endParaRPr lang="en-US" smtClean="0"/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  <a:p>
            <a:pPr marL="457200" lvl="1" indent="0">
              <a:buNone/>
            </a:pPr>
            <a:r>
              <a:rPr lang="en-US" smtClean="0">
                <a:sym typeface="Wingdings" panose="05000000000000000000" pitchFamily="2" charset="2"/>
              </a:rPr>
              <a:t> Kết quả: s1 = “10” và s2 = “12.0”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35" y="3786394"/>
            <a:ext cx="4132013" cy="12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Một số phương thức của lớp 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smtClean="0"/>
              <a:t>toCharArray(): </a:t>
            </a:r>
            <a:r>
              <a:rPr lang="en-US" smtClean="0"/>
              <a:t>chuyển chuỗi sang mảng char.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  <a:p>
            <a:pPr marL="457200" lvl="1" indent="0">
              <a:buNone/>
            </a:pPr>
            <a:r>
              <a:rPr lang="en-US" smtClean="0">
                <a:sym typeface="Wingdings" panose="05000000000000000000" pitchFamily="2" charset="2"/>
              </a:rPr>
              <a:t> Kết quả: c = { ‘c’, ‘h’, ‘u’, …., ‘đ’, ‘ó’}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smtClean="0"/>
              <a:t>split(): </a:t>
            </a:r>
            <a:r>
              <a:rPr lang="en-US" smtClean="0"/>
              <a:t>cắt chuỗi theo điều kiện rồi chuyển sang mảng String.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i="1"/>
          </a:p>
          <a:p>
            <a:pPr lvl="1">
              <a:buFont typeface="Wingdings" panose="05000000000000000000" pitchFamily="2" charset="2"/>
              <a:buChar char="Ø"/>
            </a:pPr>
            <a:endParaRPr lang="en-US" b="1" i="1" smtClean="0"/>
          </a:p>
          <a:p>
            <a:pPr marL="457200" lvl="1" indent="0">
              <a:buNone/>
            </a:pPr>
            <a:r>
              <a:rPr lang="en-US" smtClean="0">
                <a:sym typeface="Wingdings" panose="05000000000000000000" pitchFamily="2" charset="2"/>
              </a:rPr>
              <a:t> Kết quả: arr = { “chuỗi”, “gì”, “gì”, “đó”}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81" y="2654368"/>
            <a:ext cx="3898219" cy="698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89" y="4469915"/>
            <a:ext cx="3520581" cy="6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6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Buffer và String Builder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StringBuffer và String Builder cung cấp 4 hàm tạo thông qua từ khóa </a:t>
            </a:r>
            <a:r>
              <a:rPr lang="en-US" b="1" i="1" smtClean="0"/>
              <a:t>new</a:t>
            </a:r>
            <a:r>
              <a:rPr lang="en-US" smtClean="0"/>
              <a:t> cho phép người dùng cung </a:t>
            </a:r>
            <a:r>
              <a:rPr lang="en-US"/>
              <a:t>cấp giá trị khởi tạo cho chuỗi từ các nguồn </a:t>
            </a:r>
            <a:r>
              <a:rPr lang="en-US"/>
              <a:t>khác </a:t>
            </a:r>
            <a:r>
              <a:rPr lang="en-US" smtClean="0"/>
              <a:t>nhau.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84" y="3537294"/>
            <a:ext cx="3139108" cy="1445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763" y="3537294"/>
            <a:ext cx="3102665" cy="14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Buffer và String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37251"/>
            <a:ext cx="6591985" cy="4784035"/>
          </a:xfrm>
        </p:spPr>
        <p:txBody>
          <a:bodyPr>
            <a:normAutofit/>
          </a:bodyPr>
          <a:lstStyle/>
          <a:p>
            <a:r>
              <a:rPr lang="en-US" smtClean="0"/>
              <a:t>Hàm khởi tạo String Builder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/>
              <a:t>StringBuilder</a:t>
            </a:r>
            <a:r>
              <a:rPr lang="en-US" b="1" i="1" smtClean="0"/>
              <a:t>(), </a:t>
            </a:r>
            <a:r>
              <a:rPr lang="en-US" b="1" i="1"/>
              <a:t>StringBuilder(int </a:t>
            </a:r>
            <a:r>
              <a:rPr lang="en-US" b="1" i="1"/>
              <a:t>initCapacity</a:t>
            </a:r>
            <a:r>
              <a:rPr lang="en-US" b="1" i="1" smtClean="0"/>
              <a:t>), </a:t>
            </a:r>
            <a:r>
              <a:rPr lang="en-US" b="1" i="1"/>
              <a:t>StringBuilder(String </a:t>
            </a:r>
            <a:r>
              <a:rPr lang="en-US" b="1" i="1"/>
              <a:t>s</a:t>
            </a:r>
            <a:r>
              <a:rPr lang="en-US" b="1" i="1" smtClean="0"/>
              <a:t>): </a:t>
            </a:r>
            <a:r>
              <a:rPr lang="en-US" smtClean="0"/>
              <a:t>đã được giới thiệu trong slide bài giảng.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/>
              <a:t>StringBuilder(CharSequence </a:t>
            </a:r>
            <a:r>
              <a:rPr lang="en-US" b="1" i="1"/>
              <a:t>cs</a:t>
            </a:r>
            <a:r>
              <a:rPr lang="en-US" b="1" i="1" smtClean="0"/>
              <a:t>): </a:t>
            </a:r>
            <a:r>
              <a:rPr lang="en-US" smtClean="0"/>
              <a:t>tạo một đối tượng String Builder lấy thông tin từ chuỗi kí tự </a:t>
            </a:r>
            <a:r>
              <a:rPr lang="en-US" b="1" i="1" smtClean="0"/>
              <a:t>cs</a:t>
            </a:r>
            <a:r>
              <a:rPr lang="en-US" smtClean="0"/>
              <a:t> và thêm 16 phần tử rỗng vào đuôi chuỗi ký tự này.</a:t>
            </a:r>
          </a:p>
          <a:p>
            <a:pPr marL="914400" lvl="1" indent="-457200">
              <a:buFont typeface="+mj-lt"/>
              <a:buAutoNum type="arabicPeriod"/>
            </a:pPr>
            <a:endParaRPr lang="en-US"/>
          </a:p>
          <a:p>
            <a:pPr marL="514350" indent="-457200"/>
            <a:r>
              <a:rPr lang="en-US"/>
              <a:t>Hàm khởi tạo </a:t>
            </a:r>
            <a:r>
              <a:rPr lang="en-US"/>
              <a:t>String </a:t>
            </a:r>
            <a:r>
              <a:rPr lang="en-US" smtClean="0"/>
              <a:t>Buffer tương tự String Builder.</a:t>
            </a:r>
          </a:p>
          <a:p>
            <a:pPr marL="514350" indent="-457200">
              <a:buFont typeface="+mj-lt"/>
              <a:buAutoNum type="arabicPeriod"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83" y="4828760"/>
            <a:ext cx="4734761" cy="5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Buffer và String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số phương thức của lớp StringBuffer và String Builder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 </a:t>
            </a:r>
            <a:r>
              <a:rPr lang="en-US" b="1" i="1" smtClean="0"/>
              <a:t>setLenght(int newLenght): </a:t>
            </a:r>
            <a:r>
              <a:rPr lang="en-US" smtClean="0"/>
              <a:t>thiết lập độ dài chuỗi. Nếu newLenght ít hơn length(), các phần tử ở cuối sẽ bị cắt đi. Nếu newLenght lớn hơn length(), các kí tự null sẽ được thêm vào cuối chuỗi.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99" y="4316895"/>
            <a:ext cx="6238101" cy="10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Buffer và String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số phương thức của lớp StringBuffer và String Builder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smtClean="0"/>
              <a:t> capacity(): </a:t>
            </a:r>
            <a:r>
              <a:rPr lang="en-US" smtClean="0"/>
              <a:t>trả về vị trí capacity hiện tại của String Buffer.</a:t>
            </a:r>
            <a:endParaRPr lang="en-US"/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63" y="3380201"/>
            <a:ext cx="5579287" cy="11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String Buffer và String Builder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So sánh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3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Buffer và String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số phương thức của </a:t>
            </a:r>
            <a:r>
              <a:rPr lang="en-US"/>
              <a:t>lớp </a:t>
            </a:r>
            <a:r>
              <a:rPr lang="en-US" smtClean="0"/>
              <a:t>StringBuffer và String Builder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/>
              <a:t> ensureCapacity(int minCapacity): </a:t>
            </a:r>
            <a:r>
              <a:rPr lang="en-US"/>
              <a:t>đảm bảo rằng capacity ít nhất phải bằng </a:t>
            </a:r>
            <a:r>
              <a:rPr lang="en-US" b="1" i="1"/>
              <a:t>minCapacity</a:t>
            </a:r>
            <a:r>
              <a:rPr lang="en-US"/>
              <a:t>. Một số hành động như append(), insert(), setLenght(), … có thể làm tăng độ dài chuỗi, kết quả length() sẽ lớn capacity() hiện tại. Khi đó, capity sẽ tự động tăng lên.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98" y="5116288"/>
            <a:ext cx="5053757" cy="1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7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sánh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Sơ đồ thừa kế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 Cả 3 lớp cùng kế thừa từ CharSequence nên sẽ thừa kế các phương thức từ lớp này.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32" y="1993211"/>
            <a:ext cx="6648462" cy="297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sánh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992508"/>
              </p:ext>
            </p:extLst>
          </p:nvPr>
        </p:nvGraphicFramePr>
        <p:xfrm>
          <a:off x="1268955" y="1425656"/>
          <a:ext cx="7063408" cy="476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852"/>
                <a:gridCol w="1765852"/>
                <a:gridCol w="1765852"/>
                <a:gridCol w="1765852"/>
              </a:tblGrid>
              <a:tr h="58143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Buffer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Builder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Tốc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độ xử lý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Chậm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nhất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nhất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trị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đổi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 đổi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 đổi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Vùng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nhớ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 đổi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đổi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đổi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luồng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hỗ trợ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hỗ trợ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hỗ trợ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đối tượng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nguyên thủy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Override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equals()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29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sánh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804020"/>
              </p:ext>
            </p:extLst>
          </p:nvPr>
        </p:nvGraphicFramePr>
        <p:xfrm>
          <a:off x="1268955" y="1364974"/>
          <a:ext cx="7063408" cy="418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069"/>
                <a:gridCol w="1583635"/>
                <a:gridCol w="1765852"/>
                <a:gridCol w="1765852"/>
              </a:tblGrid>
              <a:tr h="58143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Buffer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Builder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setLenght()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capacity()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ensureCapacity()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Nối chuỗi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dụng ‘+’ hoặc concat()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append()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append()</a:t>
                      </a:r>
                    </a:p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Chèn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chuỗi/Xóa chuỗi/Đảo chuỗi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hỗ trợ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insert()/deleted()/reverse()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insert()/deleted()/reverse()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1439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 sánh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chuỗi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compareTo()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hỗ trợ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hỗ trợ</a:t>
                      </a:r>
                      <a:endParaRPr lang="en-US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0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www.tutorialspoint.com/java/lang/java_lang_string.htm</a:t>
            </a:r>
            <a:r>
              <a:rPr lang="en-US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docs.oracle.com/javase/tutorial/java/data/buffers.html</a:t>
            </a:r>
            <a:r>
              <a:rPr lang="en-US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o7planning.org/vi/10217/huong-dan-su-dung-java-string-stringbuffer-va-stringbuilder</a:t>
            </a:r>
            <a:r>
              <a:rPr lang="en-US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hlinkClick r:id="rId5"/>
              </a:rPr>
              <a:t>http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www.javatpoint.com/difference-between-string-and-stringbuffer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4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smtClean="0">
                <a:solidFill>
                  <a:schemeClr val="accent1"/>
                </a:solidFill>
              </a:rPr>
              <a:t>THANK YOU</a:t>
            </a:r>
            <a:endParaRPr lang="en-US" sz="660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5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Lớp String cung cấp 13 phương thức khởi tạo thông qua từ khóa </a:t>
            </a:r>
            <a:r>
              <a:rPr lang="en-US" b="1" i="1" smtClean="0"/>
              <a:t>new </a:t>
            </a:r>
            <a:r>
              <a:rPr lang="en-US" smtClean="0"/>
              <a:t>cho phép người dùng cung cấp giá trị khởi tạo cho chuỗi từ các nguồn khác nhau.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59" y="3040010"/>
            <a:ext cx="5863115" cy="30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7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Hàm khởi tạo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 smtClean="0"/>
              <a:t>String(): </a:t>
            </a:r>
            <a:r>
              <a:rPr lang="en-US" smtClean="0"/>
              <a:t>tạo mới một đối tượng String với một chuỗi ký tự trống.</a:t>
            </a:r>
          </a:p>
          <a:p>
            <a:pPr marL="457200" lvl="1" indent="0">
              <a:buNone/>
            </a:pPr>
            <a:endParaRPr lang="en-US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US" b="1" i="1" smtClean="0"/>
              <a:t>String(byte</a:t>
            </a:r>
            <a:r>
              <a:rPr lang="en-US" b="1" i="1"/>
              <a:t>[] bytes): </a:t>
            </a:r>
            <a:r>
              <a:rPr lang="en-US"/>
              <a:t>tạo mới một đối tượng String bằng </a:t>
            </a:r>
            <a:r>
              <a:rPr lang="en-US"/>
              <a:t>mảng </a:t>
            </a:r>
            <a:r>
              <a:rPr lang="en-US" b="1" i="1" smtClean="0"/>
              <a:t>bytes</a:t>
            </a:r>
            <a:r>
              <a:rPr lang="en-US" smtClean="0"/>
              <a:t> và </a:t>
            </a:r>
            <a:r>
              <a:rPr lang="en-US"/>
              <a:t>sử dụng bảng mã (charset) </a:t>
            </a:r>
            <a:r>
              <a:rPr lang="en-US"/>
              <a:t>mặc </a:t>
            </a:r>
            <a:r>
              <a:rPr lang="en-US" smtClean="0"/>
              <a:t>định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055" y="2885867"/>
            <a:ext cx="3792773" cy="453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724" y="4688163"/>
            <a:ext cx="5325838" cy="6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Hàm khởi tạo 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b="1" i="1" smtClean="0"/>
              <a:t>String(byte[] bytes, Charset charset): </a:t>
            </a:r>
            <a:r>
              <a:rPr lang="en-US" smtClean="0"/>
              <a:t>tạo mới một đối tượng </a:t>
            </a:r>
            <a:r>
              <a:rPr lang="en-US"/>
              <a:t>String </a:t>
            </a:r>
            <a:r>
              <a:rPr lang="en-US" smtClean="0"/>
              <a:t>bằng </a:t>
            </a:r>
            <a:r>
              <a:rPr lang="en-US"/>
              <a:t>mảng </a:t>
            </a:r>
            <a:r>
              <a:rPr lang="en-US" b="1" i="1" smtClean="0"/>
              <a:t>bytes</a:t>
            </a:r>
            <a:r>
              <a:rPr lang="en-US" smtClean="0"/>
              <a:t> và sử dụng bảng mã (</a:t>
            </a:r>
            <a:r>
              <a:rPr lang="en-US" b="1" i="1" smtClean="0"/>
              <a:t>charset</a:t>
            </a:r>
            <a:r>
              <a:rPr lang="en-US" smtClean="0"/>
              <a:t>) được quy định.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27" y="3724068"/>
            <a:ext cx="5304030" cy="6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Hàm khởi tạo 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b="1" i="1"/>
              <a:t>String(byte[] bytes, int offset, int </a:t>
            </a:r>
            <a:r>
              <a:rPr lang="en-US" b="1" i="1"/>
              <a:t>length</a:t>
            </a:r>
            <a:r>
              <a:rPr lang="en-US" b="1" i="1" smtClean="0"/>
              <a:t>): </a:t>
            </a:r>
            <a:r>
              <a:rPr lang="en-US" smtClean="0"/>
              <a:t>tạo mới một đối tượng </a:t>
            </a:r>
            <a:r>
              <a:rPr lang="en-US"/>
              <a:t>String </a:t>
            </a:r>
            <a:r>
              <a:rPr lang="en-US" smtClean="0"/>
              <a:t>có độ dài </a:t>
            </a:r>
            <a:r>
              <a:rPr lang="en-US" b="1" i="1" smtClean="0"/>
              <a:t>length</a:t>
            </a:r>
            <a:r>
              <a:rPr lang="en-US" smtClean="0"/>
              <a:t> bằng cách cắt mảng </a:t>
            </a:r>
            <a:r>
              <a:rPr lang="en-US" b="1" i="1" smtClean="0"/>
              <a:t>bytes</a:t>
            </a:r>
            <a:r>
              <a:rPr lang="en-US" smtClean="0"/>
              <a:t> từ vị trí </a:t>
            </a:r>
            <a:r>
              <a:rPr lang="en-US" b="1" i="1" smtClean="0"/>
              <a:t>offset </a:t>
            </a:r>
            <a:r>
              <a:rPr lang="en-US" smtClean="0"/>
              <a:t>và</a:t>
            </a:r>
            <a:r>
              <a:rPr lang="en-US" b="1" i="1" smtClean="0"/>
              <a:t> </a:t>
            </a:r>
            <a:r>
              <a:rPr lang="en-US" smtClean="0"/>
              <a:t>sử dụng bảng mã charset mặc định.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92" y="4141303"/>
            <a:ext cx="6142383" cy="6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3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Hàm khởi tạo 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b="1" i="1"/>
              <a:t>String(byte[] bytes, int offset, int length, Charset </a:t>
            </a:r>
            <a:r>
              <a:rPr lang="en-US" b="1" i="1"/>
              <a:t>charset</a:t>
            </a:r>
            <a:r>
              <a:rPr lang="en-US" b="1" i="1" smtClean="0"/>
              <a:t>): </a:t>
            </a:r>
            <a:r>
              <a:rPr lang="en-US"/>
              <a:t>tạo mới một đối tượng String có độ dài </a:t>
            </a:r>
            <a:r>
              <a:rPr lang="en-US" b="1" i="1"/>
              <a:t>length</a:t>
            </a:r>
            <a:r>
              <a:rPr lang="en-US"/>
              <a:t> bằng cách cắt mảng </a:t>
            </a:r>
            <a:r>
              <a:rPr lang="en-US" b="1" i="1"/>
              <a:t>bytes</a:t>
            </a:r>
            <a:r>
              <a:rPr lang="en-US"/>
              <a:t> từ vị </a:t>
            </a:r>
            <a:r>
              <a:rPr lang="en-US"/>
              <a:t>trí </a:t>
            </a:r>
            <a:r>
              <a:rPr lang="en-US" b="1" i="1" smtClean="0"/>
              <a:t>offset</a:t>
            </a:r>
            <a:r>
              <a:rPr lang="en-US" smtClean="0"/>
              <a:t> và sử dụng bảng mã </a:t>
            </a:r>
            <a:r>
              <a:rPr lang="en-US" b="1" i="1" smtClean="0"/>
              <a:t>charset</a:t>
            </a:r>
            <a:r>
              <a:rPr lang="en-US" smtClean="0"/>
              <a:t> quy định.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4187894"/>
            <a:ext cx="6501974" cy="7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Hàm khởi tạo 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b="1" i="1" smtClean="0"/>
              <a:t>String(byte[] bytes, int offset, int length, String charsetName): </a:t>
            </a:r>
            <a:r>
              <a:rPr lang="en-US" smtClean="0"/>
              <a:t>tạo </a:t>
            </a:r>
            <a:r>
              <a:rPr lang="en-US"/>
              <a:t>mới một đối tượng String có độ dài </a:t>
            </a:r>
            <a:r>
              <a:rPr lang="en-US" b="1" i="1"/>
              <a:t>length</a:t>
            </a:r>
            <a:r>
              <a:rPr lang="en-US"/>
              <a:t> bằng cách cắt mảng </a:t>
            </a:r>
            <a:r>
              <a:rPr lang="en-US" b="1" i="1"/>
              <a:t>bytes</a:t>
            </a:r>
            <a:r>
              <a:rPr lang="en-US"/>
              <a:t> từ vị trí </a:t>
            </a:r>
            <a:r>
              <a:rPr lang="en-US" b="1" i="1"/>
              <a:t>offset</a:t>
            </a:r>
            <a:r>
              <a:rPr lang="en-US"/>
              <a:t> và sử </a:t>
            </a:r>
            <a:r>
              <a:rPr lang="en-US"/>
              <a:t>dụng </a:t>
            </a:r>
            <a:r>
              <a:rPr lang="en-US" smtClean="0"/>
              <a:t>tên bảng </a:t>
            </a:r>
            <a:r>
              <a:rPr lang="en-US"/>
              <a:t>mã </a:t>
            </a:r>
            <a:r>
              <a:rPr lang="en-US" b="1" i="1" smtClean="0"/>
              <a:t>charsetName</a:t>
            </a:r>
            <a:r>
              <a:rPr lang="en-US" smtClean="0"/>
              <a:t> </a:t>
            </a:r>
            <a:r>
              <a:rPr lang="en-US"/>
              <a:t>quy định.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95" y="4425812"/>
            <a:ext cx="6427223" cy="7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Hàm khởi tạo 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b="1" i="1"/>
              <a:t>String(byte[] bytes, String </a:t>
            </a:r>
            <a:r>
              <a:rPr lang="en-US" b="1" i="1"/>
              <a:t>charsetName</a:t>
            </a:r>
            <a:r>
              <a:rPr lang="en-US" b="1" i="1" smtClean="0"/>
              <a:t>): </a:t>
            </a:r>
            <a:r>
              <a:rPr lang="en-US" smtClean="0"/>
              <a:t>tạo </a:t>
            </a:r>
            <a:r>
              <a:rPr lang="en-US"/>
              <a:t>mới một đối tượng </a:t>
            </a:r>
            <a:r>
              <a:rPr lang="en-US"/>
              <a:t>String </a:t>
            </a:r>
            <a:r>
              <a:rPr lang="en-US" smtClean="0"/>
              <a:t>bằng cách sử dụng mảng </a:t>
            </a:r>
            <a:r>
              <a:rPr lang="en-US" b="1" i="1"/>
              <a:t>bytes</a:t>
            </a:r>
            <a:r>
              <a:rPr lang="en-US"/>
              <a:t> </a:t>
            </a:r>
            <a:r>
              <a:rPr lang="en-US" smtClean="0"/>
              <a:t>và </a:t>
            </a:r>
            <a:r>
              <a:rPr lang="en-US"/>
              <a:t>sử </a:t>
            </a:r>
            <a:r>
              <a:rPr lang="en-US"/>
              <a:t>dụng </a:t>
            </a:r>
            <a:r>
              <a:rPr lang="en-US" smtClean="0"/>
              <a:t>tên bảng </a:t>
            </a:r>
            <a:r>
              <a:rPr lang="en-US"/>
              <a:t>mã </a:t>
            </a:r>
            <a:r>
              <a:rPr lang="en-US" b="1" i="1" smtClean="0"/>
              <a:t>charsetName</a:t>
            </a:r>
            <a:r>
              <a:rPr lang="en-US" smtClean="0"/>
              <a:t> </a:t>
            </a:r>
            <a:r>
              <a:rPr lang="en-US"/>
              <a:t>quy định.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4253118"/>
            <a:ext cx="6876305" cy="7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513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</TotalTime>
  <Words>1131</Words>
  <Application>Microsoft Office PowerPoint</Application>
  <PresentationFormat>On-screen Show (4:3)</PresentationFormat>
  <Paragraphs>212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Wingdings</vt:lpstr>
      <vt:lpstr>Wingdings 3</vt:lpstr>
      <vt:lpstr>Wisp</vt:lpstr>
      <vt:lpstr>Tìm hiểu String, String Builder, String Buffer (Chương 11)</vt:lpstr>
      <vt:lpstr>Nội dung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 Buffer và String Builder</vt:lpstr>
      <vt:lpstr>String Buffer và String Builder</vt:lpstr>
      <vt:lpstr>String Buffer và String Builder</vt:lpstr>
      <vt:lpstr>String Buffer và String Builder</vt:lpstr>
      <vt:lpstr>String Buffer và String Builder</vt:lpstr>
      <vt:lpstr>So sánh</vt:lpstr>
      <vt:lpstr>So sánh</vt:lpstr>
      <vt:lpstr>So sánh</vt:lpstr>
      <vt:lpstr>Tài liệu tham khảo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ThuyQuynh Bui</dc:creator>
  <cp:lastModifiedBy>ThuyQuynh Bui</cp:lastModifiedBy>
  <cp:revision>144</cp:revision>
  <dcterms:created xsi:type="dcterms:W3CDTF">2016-08-02T13:23:30Z</dcterms:created>
  <dcterms:modified xsi:type="dcterms:W3CDTF">2016-08-02T17:36:29Z</dcterms:modified>
</cp:coreProperties>
</file>