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7" r:id="rId4"/>
    <p:sldId id="258" r:id="rId5"/>
    <p:sldId id="261" r:id="rId6"/>
    <p:sldId id="263" r:id="rId7"/>
    <p:sldId id="265" r:id="rId8"/>
    <p:sldId id="273" r:id="rId9"/>
    <p:sldId id="272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ADADF-348E-401D-BD93-995F1A23AC5D}" type="datetimeFigureOut">
              <a:rPr lang="en-US" smtClean="0"/>
              <a:t>28/7/2016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69FA-686E-400E-9133-4B510040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DA67-DF34-4473-AC2D-82DD5DEBCF77}" type="datetime1">
              <a:rPr lang="en-US" smtClean="0"/>
              <a:t>28/7/2016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704-1700-4CAC-B34E-A906C2854A1E}" type="datetime1">
              <a:rPr lang="en-US" smtClean="0"/>
              <a:t>28/7/2016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0549-AF6A-4679-911E-C2B21A7A3E40}" type="datetime1">
              <a:rPr lang="en-US" smtClean="0"/>
              <a:t>28/7/2016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057-3D0E-4619-87E0-8B69CF59CE9B}" type="datetime1">
              <a:rPr lang="en-US" smtClean="0"/>
              <a:t>28/7/2016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4E1E-C854-48F1-9058-0B2C6FBA9FCB}" type="datetime1">
              <a:rPr lang="en-US" smtClean="0"/>
              <a:t>28/7/2016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0CBF-B0BF-480E-B8DC-B1F2AC631DDE}" type="datetime1">
              <a:rPr lang="en-US" smtClean="0"/>
              <a:t>28/7/2016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FC63-B1C2-4BEC-8E2E-D9EA72A08F3E}" type="datetime1">
              <a:rPr lang="en-US" smtClean="0"/>
              <a:t>28/7/2016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68B4-15CE-4FAB-9851-612425A6B9EE}" type="datetime1">
              <a:rPr lang="en-US" smtClean="0"/>
              <a:t>28/7/2016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91AD6A-717D-4371-A971-5937845417AF}" type="datetime1">
              <a:rPr lang="en-US" smtClean="0"/>
              <a:t>28/7/2016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92FE-7F56-4235-BDBE-7A58A1FD7561}" type="datetime1">
              <a:rPr lang="en-US" smtClean="0"/>
              <a:t>28/7/2016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28/7/2016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Java SE8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324E05-B32D-49A0-9E55-20DD4CBD58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8/html/jls-10.html" TargetMode="External"/><Relationship Id="rId2" Type="http://schemas.openxmlformats.org/officeDocument/2006/relationships/hyperlink" Target="https://www.cs.cmu.edu/~mrmiller/15-110/Handouts/arrays2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pPr algn="r"/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Thúy</a:t>
            </a:r>
            <a:r>
              <a:rPr lang="en-US" dirty="0" smtClean="0"/>
              <a:t> </a:t>
            </a:r>
            <a:r>
              <a:rPr lang="en-US" dirty="0" err="1" smtClean="0"/>
              <a:t>Quỳnh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phương thức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/>
              <a:t> Phương thức Arrays.copyOf(): Khởi tạo giá trị cho mảng từ một mảng có sẵn và không thay đổi kích thước mảng.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int[] a = new int[3];//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a[0, 0, 0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int[] b = Arrays.copyOf(a, 1);//b[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int[] c = new int[2];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 = Arrays.copyOf(a, 4);//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c[0, 0, 0, 0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int[] d = new int[6];</a:t>
            </a:r>
          </a:p>
          <a:p>
            <a:pPr marL="682625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 = Arrays.copyOf(a, 4)//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d[0, 0, 0, </a:t>
            </a:r>
            <a:r>
              <a:rPr lang="en-US" sz="160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://www.cs.cmu.edu/~</a:t>
            </a:r>
            <a:r>
              <a:rPr lang="en-US" sz="2400" dirty="0" smtClean="0">
                <a:hlinkClick r:id="rId2"/>
              </a:rPr>
              <a:t>mrmiller/15-110/Handouts/arrays2D.pdf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smtClean="0">
                <a:solidFill>
                  <a:srgbClr val="FF0000"/>
                </a:solidFill>
                <a:hlinkClick r:id="rId3"/>
              </a:rPr>
              <a:t>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docs.oracle.com/javase/specs/jls/se8/html/jls-10.html</a:t>
            </a:r>
            <a:endParaRPr lang="en-US" sz="2400" smtClean="0"/>
          </a:p>
          <a:p>
            <a:pPr marL="514350" indent="-514350">
              <a:buAutoNum type="arabicPeriod"/>
            </a:pPr>
            <a:endParaRPr 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/>
              <a:t>Mảng 1 chiều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Mảng đa chiều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/>
              <a:t>Một số phương thức trong mảng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7100"/>
            <a:ext cx="749496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smtClean="0"/>
              <a:t> Khi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,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60118"/>
              </p:ext>
            </p:extLst>
          </p:nvPr>
        </p:nvGraphicFramePr>
        <p:xfrm>
          <a:off x="1295400" y="3047999"/>
          <a:ext cx="6781800" cy="316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3868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Kiểu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mặc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định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'\u0000'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/>
                </a:tc>
              </a:tr>
              <a:tr h="4608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Other</a:t>
                      </a:r>
                      <a:r>
                        <a:rPr lang="en-US" sz="2000" baseline="0" dirty="0" smtClean="0"/>
                        <a:t> object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8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1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endParaRPr lang="en-US" sz="2400" dirty="0" smtClean="0"/>
          </a:p>
          <a:p>
            <a:pPr marL="568325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marL="568325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a[1] = 3;</a:t>
            </a:r>
          </a:p>
          <a:p>
            <a:pPr marL="117475" indent="0">
              <a:buNone/>
            </a:pPr>
            <a:r>
              <a:rPr lang="en-US" sz="2400" smtClean="0"/>
              <a:t>Kết quả:</a:t>
            </a:r>
            <a:endParaRPr lang="en-US" sz="2400" dirty="0" smtClean="0"/>
          </a:p>
          <a:p>
            <a:pPr marL="568325" indent="0">
              <a:buNone/>
            </a:pP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Vị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trí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               </a:t>
            </a:r>
            <a:r>
              <a:rPr lang="en-US" sz="2400" i="1" smtClean="0">
                <a:solidFill>
                  <a:schemeClr val="bg1">
                    <a:lumMod val="65000"/>
                  </a:schemeClr>
                </a:solidFill>
              </a:rPr>
              <a:t>0        </a:t>
            </a:r>
            <a:r>
              <a:rPr lang="en-US" sz="2400" i="1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en-US" sz="2400" i="1" smtClean="0">
                <a:solidFill>
                  <a:schemeClr val="bg1">
                    <a:lumMod val="65000"/>
                  </a:schemeClr>
                </a:solidFill>
              </a:rPr>
              <a:t>1           </a:t>
            </a:r>
            <a:r>
              <a:rPr lang="en-US" sz="2400" i="1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 marL="466725" indent="0">
              <a:buNone/>
            </a:pPr>
            <a:r>
              <a:rPr lang="en-US" sz="2400" err="1" smtClean="0"/>
              <a:t>Giá</a:t>
            </a:r>
            <a:r>
              <a:rPr lang="en-US" sz="2400" smtClean="0"/>
              <a:t> </a:t>
            </a:r>
            <a:r>
              <a:rPr lang="en-US" sz="2400" smtClean="0"/>
              <a:t>trị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/>
              <a:t> Nếu phần tử của mảng không tồn tại, Java runtime sẽ báo </a:t>
            </a:r>
            <a:r>
              <a:rPr lang="en-US" sz="2400"/>
              <a:t>lỗi </a:t>
            </a:r>
            <a:r>
              <a:rPr lang="en-US" sz="2400" b="1" smtClean="0"/>
              <a:t>ArrayIndexOutOfBoundException</a:t>
            </a:r>
            <a:endParaRPr lang="en-US" sz="24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37526"/>
              </p:ext>
            </p:extLst>
          </p:nvPr>
        </p:nvGraphicFramePr>
        <p:xfrm>
          <a:off x="2385059" y="4084320"/>
          <a:ext cx="441960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0</a:t>
                      </a:r>
                      <a:endParaRPr lang="en-US" sz="26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3</a:t>
                      </a:r>
                      <a:endParaRPr lang="en-US" sz="26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0</a:t>
                      </a:r>
                      <a:endParaRPr lang="en-US" sz="26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0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Mảng</a:t>
            </a:r>
            <a:r>
              <a:rPr lang="en-US" sz="2400" b="1" dirty="0" smtClean="0"/>
              <a:t> 2 </a:t>
            </a:r>
            <a:r>
              <a:rPr lang="en-US" sz="2400" b="1" dirty="0" err="1" smtClean="0"/>
              <a:t>chiều</a:t>
            </a:r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smtClean="0"/>
              <a:t> Là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1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,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null </a:t>
            </a:r>
            <a:r>
              <a:rPr lang="en-US" sz="2400" dirty="0" err="1"/>
              <a:t>nếu</a:t>
            </a:r>
            <a:r>
              <a:rPr lang="en-US" sz="2400" dirty="0"/>
              <a:t> ta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err="1" smtClean="0"/>
              <a:t>giá</a:t>
            </a:r>
            <a:r>
              <a:rPr lang="en-US" sz="2400" smtClean="0"/>
              <a:t> </a:t>
            </a:r>
            <a:r>
              <a:rPr lang="en-US" sz="2400" smtClean="0"/>
              <a:t>trị (Ragged arrays)</a:t>
            </a:r>
            <a:endParaRPr lang="en-US" sz="240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err="1"/>
              <a:t>Ví</a:t>
            </a:r>
            <a:r>
              <a:rPr lang="en-US" sz="2400"/>
              <a:t> </a:t>
            </a:r>
            <a:r>
              <a:rPr lang="en-US" sz="2400" smtClean="0"/>
              <a:t>dụ</a:t>
            </a:r>
            <a:r>
              <a:rPr lang="en-US" sz="2400" smtClean="0"/>
              <a:t>: 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[][] a = {{2, 3, 4}, {2}, {3, 3}}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Giá trị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SE8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93804"/>
              </p:ext>
            </p:extLst>
          </p:nvPr>
        </p:nvGraphicFramePr>
        <p:xfrm>
          <a:off x="1676400" y="5029200"/>
          <a:ext cx="632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/>
              <a:t>Mảng</a:t>
            </a:r>
            <a:r>
              <a:rPr lang="en-US" sz="2400" b="1" dirty="0" smtClean="0"/>
              <a:t> 2 </a:t>
            </a:r>
            <a:r>
              <a:rPr lang="en-US" sz="2400" b="1" dirty="0" err="1" smtClean="0"/>
              <a:t>chiều</a:t>
            </a:r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smtClean="0"/>
              <a:t> Khai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, </a:t>
            </a:r>
            <a:r>
              <a:rPr lang="en-US" sz="2400" dirty="0" err="1" smtClean="0"/>
              <a:t>mặc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smtClean="0"/>
              <a:t> Ví </a:t>
            </a:r>
            <a:r>
              <a:rPr lang="en-US" sz="2400" dirty="0" err="1" smtClean="0"/>
              <a:t>dụ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[][] a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[3][3];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a[1][2] = 4;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a[2][1] = 5;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Vị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trí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                   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0	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1	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  2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   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	</a:t>
            </a:r>
            <a:r>
              <a:rPr lang="en-US" smtClean="0"/>
              <a:t>   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mtClean="0"/>
              <a:t>   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6273"/>
              </p:ext>
            </p:extLst>
          </p:nvPr>
        </p:nvGraphicFramePr>
        <p:xfrm>
          <a:off x="2402180" y="4945240"/>
          <a:ext cx="50292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676400"/>
                <a:gridCol w="16764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80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b="1" dirty="0" err="1" smtClean="0"/>
              <a:t>Mảng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chiều</a:t>
            </a:r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smtClean="0"/>
              <a:t> Có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.</a:t>
            </a:r>
          </a:p>
          <a:p>
            <a:pPr marL="461963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a, b[], c[][];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1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2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: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3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Tuy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nhiên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nên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khai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báo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kiểu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này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32004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đa chiều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 Khai báo và khởi tạo mảng n chiều</a:t>
            </a:r>
          </a:p>
          <a:p>
            <a:pPr marL="338138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iểuDữLiệu[][]…[] TênMảng = new KiểuDữLiệu[số phần tử chiều thứ nhất][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số phần tử chiều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thứ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hai]…[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số phần tử chiều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thứ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n]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phương thức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/>
              <a:t> Phương thức clone(): Khởi tạo giá trị cho mảng từ một mảng có sẵn và có thể thay đổi kích thước mảng.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int[] a = new int[3];//a[0, 0, 0]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int[] b = a.clone();//b[0, 0, 0]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int[] c = new int[2];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 = a.clone();//c[0, 0, 0]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int[] d = new int[4];</a:t>
            </a:r>
          </a:p>
          <a:p>
            <a:pPr marL="682625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 = a.clone()//d[0, 0, 0]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4E05-B32D-49A0-9E55-20DD4CBD5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4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577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Mảng trong java</vt:lpstr>
      <vt:lpstr>Nội dung</vt:lpstr>
      <vt:lpstr>Mảng 1 chiều</vt:lpstr>
      <vt:lpstr>Mảng 1 chiều</vt:lpstr>
      <vt:lpstr>Mảng đa chiều</vt:lpstr>
      <vt:lpstr>Mảng đa chiều</vt:lpstr>
      <vt:lpstr>Mảng đa chiều</vt:lpstr>
      <vt:lpstr>Mảng đa chiều</vt:lpstr>
      <vt:lpstr>Một số phương thức trong mảng</vt:lpstr>
      <vt:lpstr>Một số phương thức trong mảng</vt:lpstr>
      <vt:lpstr>Tài liệu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Mảng trong java</dc:title>
  <dc:creator>hv</dc:creator>
  <cp:lastModifiedBy>ThuyQuynh Bui</cp:lastModifiedBy>
  <cp:revision>65</cp:revision>
  <dcterms:created xsi:type="dcterms:W3CDTF">2016-07-28T01:07:38Z</dcterms:created>
  <dcterms:modified xsi:type="dcterms:W3CDTF">2016-07-28T15:22:51Z</dcterms:modified>
</cp:coreProperties>
</file>