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0" r:id="rId1"/>
  </p:sldMasterIdLst>
  <p:notesMasterIdLst>
    <p:notesMasterId r:id="rId79"/>
  </p:notesMasterIdLst>
  <p:handoutMasterIdLst>
    <p:handoutMasterId r:id="rId80"/>
  </p:handoutMasterIdLst>
  <p:sldIdLst>
    <p:sldId id="256" r:id="rId2"/>
    <p:sldId id="327" r:id="rId3"/>
    <p:sldId id="330" r:id="rId4"/>
    <p:sldId id="257" r:id="rId5"/>
    <p:sldId id="259" r:id="rId6"/>
    <p:sldId id="260" r:id="rId7"/>
    <p:sldId id="264" r:id="rId8"/>
    <p:sldId id="263" r:id="rId9"/>
    <p:sldId id="265" r:id="rId10"/>
    <p:sldId id="266" r:id="rId11"/>
    <p:sldId id="258" r:id="rId12"/>
    <p:sldId id="267" r:id="rId13"/>
    <p:sldId id="271" r:id="rId14"/>
    <p:sldId id="268" r:id="rId15"/>
    <p:sldId id="269" r:id="rId16"/>
    <p:sldId id="270" r:id="rId17"/>
    <p:sldId id="272" r:id="rId18"/>
    <p:sldId id="273" r:id="rId19"/>
    <p:sldId id="274" r:id="rId20"/>
    <p:sldId id="275" r:id="rId21"/>
    <p:sldId id="276" r:id="rId22"/>
    <p:sldId id="285" r:id="rId23"/>
    <p:sldId id="284" r:id="rId24"/>
    <p:sldId id="283" r:id="rId25"/>
    <p:sldId id="286" r:id="rId26"/>
    <p:sldId id="287" r:id="rId27"/>
    <p:sldId id="282" r:id="rId28"/>
    <p:sldId id="281" r:id="rId29"/>
    <p:sldId id="288" r:id="rId30"/>
    <p:sldId id="280" r:id="rId31"/>
    <p:sldId id="289" r:id="rId32"/>
    <p:sldId id="279" r:id="rId33"/>
    <p:sldId id="278" r:id="rId34"/>
    <p:sldId id="290" r:id="rId35"/>
    <p:sldId id="277" r:id="rId36"/>
    <p:sldId id="291" r:id="rId37"/>
    <p:sldId id="293" r:id="rId38"/>
    <p:sldId id="292" r:id="rId39"/>
    <p:sldId id="294" r:id="rId40"/>
    <p:sldId id="295" r:id="rId41"/>
    <p:sldId id="296" r:id="rId42"/>
    <p:sldId id="297" r:id="rId43"/>
    <p:sldId id="298" r:id="rId44"/>
    <p:sldId id="299" r:id="rId45"/>
    <p:sldId id="302" r:id="rId46"/>
    <p:sldId id="303" r:id="rId47"/>
    <p:sldId id="304" r:id="rId48"/>
    <p:sldId id="300" r:id="rId49"/>
    <p:sldId id="308" r:id="rId50"/>
    <p:sldId id="301" r:id="rId51"/>
    <p:sldId id="309" r:id="rId52"/>
    <p:sldId id="305" r:id="rId53"/>
    <p:sldId id="306" r:id="rId54"/>
    <p:sldId id="307" r:id="rId55"/>
    <p:sldId id="312" r:id="rId56"/>
    <p:sldId id="313" r:id="rId57"/>
    <p:sldId id="314" r:id="rId58"/>
    <p:sldId id="316" r:id="rId59"/>
    <p:sldId id="317" r:id="rId60"/>
    <p:sldId id="315" r:id="rId61"/>
    <p:sldId id="318" r:id="rId62"/>
    <p:sldId id="319" r:id="rId63"/>
    <p:sldId id="311" r:id="rId64"/>
    <p:sldId id="320" r:id="rId65"/>
    <p:sldId id="310" r:id="rId66"/>
    <p:sldId id="321" r:id="rId67"/>
    <p:sldId id="322" r:id="rId68"/>
    <p:sldId id="323" r:id="rId69"/>
    <p:sldId id="324" r:id="rId70"/>
    <p:sldId id="325" r:id="rId71"/>
    <p:sldId id="328" r:id="rId72"/>
    <p:sldId id="331" r:id="rId73"/>
    <p:sldId id="333" r:id="rId74"/>
    <p:sldId id="335" r:id="rId75"/>
    <p:sldId id="336" r:id="rId76"/>
    <p:sldId id="337" r:id="rId77"/>
    <p:sldId id="326" r:id="rId7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5905809-7281-46E9-A33A-1DE0C9DFBE84}">
          <p14:sldIdLst>
            <p14:sldId id="256"/>
            <p14:sldId id="327"/>
            <p14:sldId id="330"/>
            <p14:sldId id="257"/>
            <p14:sldId id="259"/>
            <p14:sldId id="260"/>
            <p14:sldId id="264"/>
            <p14:sldId id="263"/>
            <p14:sldId id="265"/>
            <p14:sldId id="266"/>
            <p14:sldId id="258"/>
            <p14:sldId id="267"/>
            <p14:sldId id="271"/>
            <p14:sldId id="268"/>
            <p14:sldId id="269"/>
            <p14:sldId id="270"/>
            <p14:sldId id="272"/>
            <p14:sldId id="273"/>
            <p14:sldId id="274"/>
            <p14:sldId id="275"/>
            <p14:sldId id="276"/>
            <p14:sldId id="285"/>
            <p14:sldId id="284"/>
            <p14:sldId id="283"/>
            <p14:sldId id="286"/>
            <p14:sldId id="287"/>
            <p14:sldId id="282"/>
            <p14:sldId id="281"/>
            <p14:sldId id="288"/>
            <p14:sldId id="280"/>
            <p14:sldId id="289"/>
            <p14:sldId id="279"/>
            <p14:sldId id="278"/>
            <p14:sldId id="290"/>
            <p14:sldId id="277"/>
            <p14:sldId id="291"/>
            <p14:sldId id="293"/>
            <p14:sldId id="292"/>
            <p14:sldId id="294"/>
            <p14:sldId id="295"/>
            <p14:sldId id="296"/>
            <p14:sldId id="297"/>
            <p14:sldId id="298"/>
            <p14:sldId id="299"/>
            <p14:sldId id="302"/>
            <p14:sldId id="303"/>
            <p14:sldId id="304"/>
            <p14:sldId id="300"/>
            <p14:sldId id="308"/>
            <p14:sldId id="301"/>
            <p14:sldId id="309"/>
            <p14:sldId id="305"/>
            <p14:sldId id="306"/>
            <p14:sldId id="307"/>
            <p14:sldId id="312"/>
            <p14:sldId id="313"/>
            <p14:sldId id="314"/>
            <p14:sldId id="316"/>
            <p14:sldId id="317"/>
            <p14:sldId id="315"/>
            <p14:sldId id="318"/>
            <p14:sldId id="319"/>
            <p14:sldId id="311"/>
            <p14:sldId id="320"/>
            <p14:sldId id="310"/>
            <p14:sldId id="321"/>
            <p14:sldId id="322"/>
            <p14:sldId id="323"/>
            <p14:sldId id="324"/>
            <p14:sldId id="325"/>
            <p14:sldId id="328"/>
            <p14:sldId id="331"/>
            <p14:sldId id="333"/>
            <p14:sldId id="335"/>
            <p14:sldId id="336"/>
            <p14:sldId id="337"/>
            <p14:sldId id="32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09" autoAdjust="0"/>
    <p:restoredTop sz="94660"/>
  </p:normalViewPr>
  <p:slideViewPr>
    <p:cSldViewPr snapToGrid="0">
      <p:cViewPr varScale="1">
        <p:scale>
          <a:sx n="76" d="100"/>
          <a:sy n="76" d="100"/>
        </p:scale>
        <p:origin x="114" y="8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BCE8329-1F4D-4A0B-BFD0-129B1961DABC}" type="datetimeFigureOut">
              <a:rPr lang="en-US" smtClean="0"/>
              <a:t>24/7/2016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5AF3937-50E3-4ABA-87DD-645C97B39A73}" type="slidenum">
              <a:rPr lang="en-US" smtClean="0"/>
              <a:t>‹#›</a:t>
            </a:fld>
            <a:endParaRPr lang="en-US"/>
          </a:p>
        </p:txBody>
      </p:sp>
    </p:spTree>
    <p:extLst>
      <p:ext uri="{BB962C8B-B14F-4D97-AF65-F5344CB8AC3E}">
        <p14:creationId xmlns:p14="http://schemas.microsoft.com/office/powerpoint/2010/main" val="283744905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4A8861-ED42-4AE4-81E2-C99BCA36AF13}" type="datetimeFigureOut">
              <a:rPr lang="en-US" smtClean="0"/>
              <a:t>24/7/2016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A094C3-E075-4E01-B2A5-DFA3596CCEC1}" type="slidenum">
              <a:rPr lang="en-US" smtClean="0"/>
              <a:t>‹#›</a:t>
            </a:fld>
            <a:endParaRPr lang="en-US"/>
          </a:p>
        </p:txBody>
      </p:sp>
    </p:spTree>
    <p:extLst>
      <p:ext uri="{BB962C8B-B14F-4D97-AF65-F5344CB8AC3E}">
        <p14:creationId xmlns:p14="http://schemas.microsoft.com/office/powerpoint/2010/main" val="16034942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0D4B45CC-7D95-483A-9A9C-39403A0D15FD}" type="datetime1">
              <a:rPr lang="en-US" smtClean="0"/>
              <a:t>24/7/2016</a:t>
            </a:fld>
            <a:endParaRPr lang="en-US" dirty="0"/>
          </a:p>
        </p:txBody>
      </p:sp>
      <p:sp>
        <p:nvSpPr>
          <p:cNvPr id="5" name="Footer Placeholder 4"/>
          <p:cNvSpPr>
            <a:spLocks noGrp="1"/>
          </p:cNvSpPr>
          <p:nvPr>
            <p:ph type="ftr" sz="quarter" idx="11"/>
          </p:nvPr>
        </p:nvSpPr>
        <p:spPr>
          <a:xfrm>
            <a:off x="1921934" y="5054602"/>
            <a:ext cx="4064860" cy="279400"/>
          </a:xfrm>
        </p:spPr>
        <p:txBody>
          <a:bodyPr/>
          <a:lstStyle/>
          <a:p>
            <a:endParaRPr lang="en-US" dirty="0"/>
          </a:p>
        </p:txBody>
      </p:sp>
      <p:sp>
        <p:nvSpPr>
          <p:cNvPr id="6" name="Slide Number Placeholder 5"/>
          <p:cNvSpPr>
            <a:spLocks noGrp="1"/>
          </p:cNvSpPr>
          <p:nvPr>
            <p:ph type="sldNum" sz="quarter" idx="12"/>
          </p:nvPr>
        </p:nvSpPr>
        <p:spPr>
          <a:xfrm>
            <a:off x="6817317" y="5054602"/>
            <a:ext cx="413483"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6049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A16B495-DF18-4027-8686-E509B434150B}" type="datetime1">
              <a:rPr lang="en-US" smtClean="0"/>
              <a:t>24/7/2016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3753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1A7580-58BC-487F-A2E1-3EB8981E6DBE}" type="datetime1">
              <a:rPr lang="en-US" smtClean="0"/>
              <a:t>24/7/2016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1834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437E3FA-BA9D-436F-B026-DB0349B06EA1}" type="datetime1">
              <a:rPr lang="en-US" smtClean="0"/>
              <a:t>24/7/2016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37940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5CB029F-EF26-4821-B85E-07075EBBBF92}" type="datetime1">
              <a:rPr lang="en-US" smtClean="0"/>
              <a:t>24/7/2016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40494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1A909C6-8ECE-44F2-AFB3-58662DF23B70}" type="datetime1">
              <a:rPr lang="en-US" smtClean="0"/>
              <a:t>24/7/2016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03886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095104-EE57-4552-AD7B-64A123C828F2}" type="datetime1">
              <a:rPr lang="en-US" smtClean="0"/>
              <a:t>24/7/2016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238225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D29F87-AE68-4A50-8E5F-9FB42F508B27}" type="datetime1">
              <a:rPr lang="en-US" smtClean="0"/>
              <a:t>24/7/2016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953617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594778-9416-4169-AF1D-22FF62958AA5}" type="datetime1">
              <a:rPr lang="en-US" smtClean="0"/>
              <a:t>24/7/2016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85185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57C67D-C209-4E0A-92DF-7E7069E73D4A}" type="datetime1">
              <a:rPr lang="en-US" smtClean="0"/>
              <a:t>24/7/2016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3645004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432294E-60E9-40C9-9840-6BFDCD3442EB}" type="datetime1">
              <a:rPr lang="en-US" smtClean="0"/>
              <a:t>24/7/2016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1985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EADBA4-31E0-4775-8088-D05F4E92183E}" type="datetime1">
              <a:rPr lang="en-US" smtClean="0"/>
              <a:t>24/7/2016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2757363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BF36BA-6517-4A0D-8607-97EFED038BFA}" type="datetime1">
              <a:rPr lang="en-US" smtClean="0"/>
              <a:t>24/7/2016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988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E73A61-7191-491A-85A6-1C93766950CB}" type="datetime1">
              <a:rPr lang="en-US" smtClean="0"/>
              <a:t>24/7/2016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61727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4E347E-7536-4A25-8263-A0357245661B}" type="datetime1">
              <a:rPr lang="en-US" smtClean="0"/>
              <a:t>24/7/2016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4014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6C64FFF-A42D-40C0-AE11-EACA617E4AF1}" type="datetime1">
              <a:rPr lang="en-US" smtClean="0"/>
              <a:t>24/7/2016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2844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6EF9B7D-5803-4FF9-8A79-1352C6338346}" type="datetime1">
              <a:rPr lang="en-US" smtClean="0"/>
              <a:t>24/7/2016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001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ED9D5CA-D6D6-4C65-86D4-22AC88AE23EB}" type="datetime1">
              <a:rPr lang="en-US" smtClean="0"/>
              <a:t>24/7/2016</a:t>
            </a:fld>
            <a:endParaRPr lang="en-US" dirty="0"/>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8656664"/>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Lst>
  <p:hf hdr="0" ftr="0" dt="0"/>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5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71.png"/><Relationship Id="rId4" Type="http://schemas.openxmlformats.org/officeDocument/2006/relationships/image" Target="../media/image70.png"/></Relationships>
</file>

<file path=ppt/slides/_rels/slide5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73.png"/><Relationship Id="rId4" Type="http://schemas.openxmlformats.org/officeDocument/2006/relationships/image" Target="../media/image72.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1.png"/></Relationships>
</file>

<file path=ppt/slides/_rels/slide6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77.png"/><Relationship Id="rId4" Type="http://schemas.openxmlformats.org/officeDocument/2006/relationships/image" Target="../media/image76.png"/></Relationships>
</file>

<file path=ppt/slides/_rels/slide6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79.png"/><Relationship Id="rId4" Type="http://schemas.openxmlformats.org/officeDocument/2006/relationships/image" Target="../media/image78.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81.png"/><Relationship Id="rId4" Type="http://schemas.openxmlformats.org/officeDocument/2006/relationships/image" Target="../media/image80.png"/></Relationships>
</file>

<file path=ppt/slides/_rels/slide7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83.png"/><Relationship Id="rId4" Type="http://schemas.openxmlformats.org/officeDocument/2006/relationships/image" Target="../media/image82.png"/></Relationships>
</file>

<file path=ppt/slides/_rels/slide7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85.png"/><Relationship Id="rId4" Type="http://schemas.openxmlformats.org/officeDocument/2006/relationships/image" Target="../media/image84.png"/></Relationships>
</file>

<file path=ppt/slides/_rels/slide7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87.png"/><Relationship Id="rId4" Type="http://schemas.openxmlformats.org/officeDocument/2006/relationships/image" Target="../media/image86.png"/></Relationships>
</file>

<file path=ppt/slides/_rels/slide7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90.png"/><Relationship Id="rId5" Type="http://schemas.openxmlformats.org/officeDocument/2006/relationships/image" Target="../media/image89.png"/><Relationship Id="rId4" Type="http://schemas.openxmlformats.org/officeDocument/2006/relationships/image" Target="../media/image88.png"/></Relationships>
</file>

<file path=ppt/slides/_rels/slide7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92.png"/><Relationship Id="rId4" Type="http://schemas.openxmlformats.org/officeDocument/2006/relationships/image" Target="../media/image91.png"/></Relationships>
</file>

<file path=ppt/slides/_rels/slide77.xml.rels><?xml version="1.0" encoding="UTF-8" standalone="yes"?>
<Relationships xmlns="http://schemas.openxmlformats.org/package/2006/relationships"><Relationship Id="rId3" Type="http://schemas.openxmlformats.org/officeDocument/2006/relationships/hyperlink" Target="https://www.ibm.com/developerworks/vn/edu/j-introjava/section12.html" TargetMode="External"/><Relationship Id="rId2" Type="http://schemas.openxmlformats.org/officeDocument/2006/relationships/hyperlink" Target="http://www.oracle.com/technetwork/java/codeconventions-150003.pd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1637" y="1740392"/>
            <a:ext cx="6609460" cy="1515533"/>
          </a:xfrm>
        </p:spPr>
        <p:txBody>
          <a:bodyPr/>
          <a:lstStyle/>
          <a:p>
            <a:r>
              <a:rPr lang="en-US" sz="4000" b="1">
                <a:latin typeface="Times New Roman" panose="02020603050405020304" pitchFamily="18" charset="0"/>
                <a:cs typeface="Times New Roman" panose="02020603050405020304" pitchFamily="18" charset="0"/>
              </a:rPr>
              <a:t>Cách viết code chuẩn trong </a:t>
            </a:r>
            <a:r>
              <a:rPr lang="en-US" sz="4000" b="1" smtClean="0">
                <a:latin typeface="Times New Roman" panose="02020603050405020304" pitchFamily="18" charset="0"/>
                <a:cs typeface="Times New Roman" panose="02020603050405020304" pitchFamily="18" charset="0"/>
              </a:rPr>
              <a:t>Java (Programming style)</a:t>
            </a:r>
            <a:endParaRPr lang="en-US" sz="4000" b="1">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r>
              <a:rPr lang="en-US">
                <a:latin typeface="Times New Roman" panose="02020603050405020304" pitchFamily="18" charset="0"/>
                <a:cs typeface="Times New Roman" panose="02020603050405020304" pitchFamily="18" charset="0"/>
              </a:rPr>
              <a:t>Thực hiện:</a:t>
            </a:r>
          </a:p>
          <a:p>
            <a:r>
              <a:rPr lang="en-US">
                <a:latin typeface="Times New Roman" panose="02020603050405020304" pitchFamily="18" charset="0"/>
                <a:cs typeface="Times New Roman" panose="02020603050405020304" pitchFamily="18" charset="0"/>
              </a:rPr>
              <a:t>Bùi Thị Thúy Quỳnh</a:t>
            </a:r>
          </a:p>
          <a:p>
            <a:r>
              <a:rPr lang="en-US">
                <a:latin typeface="Times New Roman" panose="02020603050405020304" pitchFamily="18" charset="0"/>
                <a:cs typeface="Times New Roman" panose="02020603050405020304" pitchFamily="18" charset="0"/>
              </a:rPr>
              <a:t>Nguyễn Trọng Thuận</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a:t>
            </a:fld>
            <a:endParaRPr lang="en-US" dirty="0"/>
          </a:p>
        </p:txBody>
      </p:sp>
      <p:pic>
        <p:nvPicPr>
          <p:cNvPr id="5" name="Picture 4"/>
          <p:cNvPicPr>
            <a:picLocks noChangeAspect="1"/>
          </p:cNvPicPr>
          <p:nvPr/>
        </p:nvPicPr>
        <p:blipFill>
          <a:blip r:embed="rId2"/>
          <a:stretch>
            <a:fillRect/>
          </a:stretch>
        </p:blipFill>
        <p:spPr>
          <a:xfrm>
            <a:off x="3747753" y="5533554"/>
            <a:ext cx="1638428" cy="1324446"/>
          </a:xfrm>
          <a:prstGeom prst="rect">
            <a:avLst/>
          </a:prstGeom>
        </p:spPr>
      </p:pic>
    </p:spTree>
    <p:extLst>
      <p:ext uri="{BB962C8B-B14F-4D97-AF65-F5344CB8AC3E}">
        <p14:creationId xmlns:p14="http://schemas.microsoft.com/office/powerpoint/2010/main" val="2805598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a:latin typeface="Times New Roman" panose="02020603050405020304" pitchFamily="18" charset="0"/>
                <a:cs typeface="Times New Roman" panose="02020603050405020304" pitchFamily="18" charset="0"/>
              </a:rPr>
              <a:t>Indentation and Braces</a:t>
            </a:r>
          </a:p>
        </p:txBody>
      </p:sp>
      <p:sp>
        <p:nvSpPr>
          <p:cNvPr id="3" name="Content Placeholder 2"/>
          <p:cNvSpPr>
            <a:spLocks noGrp="1"/>
          </p:cNvSpPr>
          <p:nvPr>
            <p:ph idx="1"/>
          </p:nvPr>
        </p:nvSpPr>
        <p:spPr/>
        <p:txBody>
          <a:bodyPr>
            <a:normAutofit/>
          </a:bodyPr>
          <a:lstStyle/>
          <a:p>
            <a:pPr marL="0" lvl="1" indent="0">
              <a:buNone/>
            </a:pPr>
            <a:r>
              <a:rPr lang="en-GB" sz="2400">
                <a:latin typeface="Times New Roman" panose="02020603050405020304" pitchFamily="18" charset="0"/>
                <a:cs typeface="Times New Roman" panose="02020603050405020304" pitchFamily="18" charset="0"/>
              </a:rPr>
              <a:t>4.	Ngắt dòng</a:t>
            </a:r>
            <a:endParaRPr lang="en-US" sz="2400">
              <a:latin typeface="Times New Roman" panose="02020603050405020304" pitchFamily="18" charset="0"/>
              <a:cs typeface="Times New Roman" panose="02020603050405020304" pitchFamily="18" charset="0"/>
            </a:endParaRPr>
          </a:p>
          <a:p>
            <a:pPr marL="0" lvl="1" indent="0">
              <a:buNone/>
            </a:pPr>
            <a:r>
              <a:rPr lang="en-US">
                <a:cs typeface="Times New Roman" panose="02020603050405020304" pitchFamily="18" charset="0"/>
              </a:rPr>
              <a:t>V</a:t>
            </a:r>
            <a:r>
              <a:rPr lang="vi-VN">
                <a:cs typeface="Times New Roman" panose="02020603050405020304" pitchFamily="18" charset="0"/>
              </a:rPr>
              <a:t>í dụ ngắt dòng cho các biểu thức số học. Ví dụ đầu </a:t>
            </a:r>
            <a:r>
              <a:rPr lang="en-US">
                <a:cs typeface="Times New Roman" panose="02020603050405020304" pitchFamily="18" charset="0"/>
              </a:rPr>
              <a:t>t</a:t>
            </a:r>
            <a:r>
              <a:rPr lang="vi-VN">
                <a:cs typeface="Times New Roman" panose="02020603050405020304" pitchFamily="18" charset="0"/>
              </a:rPr>
              <a:t>iên được ưu tiên sử dụng do vị trí ngắt nằm bên ngoài biểu thức trong ngoặc đơn (là biểu thức có độ ưu tiên cao hơn).</a:t>
            </a:r>
            <a:endParaRPr lang="en-US">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E97799C9-84D9-46D2-A11E-BCF8A720529D}" type="slidenum">
              <a:rPr lang="en-US" smtClean="0"/>
              <a:t>10</a:t>
            </a:fld>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1039" y="4243104"/>
            <a:ext cx="596224" cy="596224"/>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552" y="5309657"/>
            <a:ext cx="563198" cy="563198"/>
          </a:xfrm>
          <a:prstGeom prst="rect">
            <a:avLst/>
          </a:prstGeom>
        </p:spPr>
      </p:pic>
      <p:pic>
        <p:nvPicPr>
          <p:cNvPr id="4" name="Picture 3"/>
          <p:cNvPicPr>
            <a:picLocks noChangeAspect="1"/>
          </p:cNvPicPr>
          <p:nvPr/>
        </p:nvPicPr>
        <p:blipFill>
          <a:blip r:embed="rId4"/>
          <a:stretch>
            <a:fillRect/>
          </a:stretch>
        </p:blipFill>
        <p:spPr>
          <a:xfrm>
            <a:off x="1397660" y="4212633"/>
            <a:ext cx="6610350" cy="657167"/>
          </a:xfrm>
          <a:prstGeom prst="rect">
            <a:avLst/>
          </a:prstGeom>
        </p:spPr>
      </p:pic>
      <p:pic>
        <p:nvPicPr>
          <p:cNvPr id="7" name="Picture 6"/>
          <p:cNvPicPr>
            <a:picLocks noChangeAspect="1"/>
          </p:cNvPicPr>
          <p:nvPr/>
        </p:nvPicPr>
        <p:blipFill>
          <a:blip r:embed="rId5"/>
          <a:stretch>
            <a:fillRect/>
          </a:stretch>
        </p:blipFill>
        <p:spPr>
          <a:xfrm>
            <a:off x="1397660" y="5309657"/>
            <a:ext cx="6610350" cy="638175"/>
          </a:xfrm>
          <a:prstGeom prst="rect">
            <a:avLst/>
          </a:prstGeom>
        </p:spPr>
      </p:pic>
    </p:spTree>
    <p:extLst>
      <p:ext uri="{BB962C8B-B14F-4D97-AF65-F5344CB8AC3E}">
        <p14:creationId xmlns:p14="http://schemas.microsoft.com/office/powerpoint/2010/main" val="653756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Khai báo (Declarations)</a:t>
            </a:r>
          </a:p>
        </p:txBody>
      </p:sp>
      <p:sp>
        <p:nvSpPr>
          <p:cNvPr id="3" name="Content Placeholder 2"/>
          <p:cNvSpPr>
            <a:spLocks noGrp="1"/>
          </p:cNvSpPr>
          <p:nvPr>
            <p:ph idx="1"/>
          </p:nvPr>
        </p:nvSpPr>
        <p:spPr/>
        <p:txBody>
          <a:bodyPr/>
          <a:lstStyle/>
          <a:p>
            <a:pPr marL="0" indent="0">
              <a:buNone/>
            </a:pPr>
            <a:r>
              <a:rPr lang="en-US">
                <a:latin typeface="Times New Roman" panose="02020603050405020304" pitchFamily="18" charset="0"/>
                <a:cs typeface="Times New Roman" panose="02020603050405020304" pitchFamily="18" charset="0"/>
              </a:rPr>
              <a:t>1.	Số lượng khai báo trên một dòng.</a:t>
            </a:r>
          </a:p>
          <a:p>
            <a:pPr marL="0" indent="0">
              <a:buNone/>
            </a:pPr>
            <a:r>
              <a:rPr lang="en-US">
                <a:latin typeface="Times New Roman" panose="02020603050405020304" pitchFamily="18" charset="0"/>
                <a:cs typeface="Times New Roman" panose="02020603050405020304" pitchFamily="18" charset="0"/>
              </a:rPr>
              <a:t>2.	Khai báo kiểu mảng (Array Declaration).</a:t>
            </a:r>
          </a:p>
          <a:p>
            <a:pPr marL="0" indent="0">
              <a:buNone/>
            </a:pPr>
            <a:r>
              <a:rPr lang="en-US">
                <a:latin typeface="Times New Roman" panose="02020603050405020304" pitchFamily="18" charset="0"/>
                <a:cs typeface="Times New Roman" panose="02020603050405020304" pitchFamily="18" charset="0"/>
              </a:rPr>
              <a:t>3.	Khởi tạo (Initialization).</a:t>
            </a:r>
          </a:p>
          <a:p>
            <a:pPr marL="0" indent="0">
              <a:buNone/>
            </a:pPr>
            <a:r>
              <a:rPr lang="en-US">
                <a:latin typeface="Times New Roman" panose="02020603050405020304" pitchFamily="18" charset="0"/>
                <a:cs typeface="Times New Roman" panose="02020603050405020304" pitchFamily="18" charset="0"/>
              </a:rPr>
              <a:t>4.	</a:t>
            </a:r>
            <a:r>
              <a:rPr lang="vi-VN">
                <a:cs typeface="Times New Roman" panose="02020603050405020304" pitchFamily="18" charset="0"/>
              </a:rPr>
              <a:t>Nơi đặt khai báo (Placement)</a:t>
            </a:r>
            <a:r>
              <a:rPr lang="en-US">
                <a:cs typeface="Times New Roman" panose="02020603050405020304" pitchFamily="18" charset="0"/>
              </a:rPr>
              <a:t>.</a:t>
            </a:r>
          </a:p>
          <a:p>
            <a:pPr marL="0" indent="0">
              <a:buNone/>
            </a:pPr>
            <a:r>
              <a:rPr lang="en-US">
                <a:latin typeface="Times New Roman" panose="02020603050405020304" pitchFamily="18" charset="0"/>
                <a:cs typeface="Times New Roman" panose="02020603050405020304" pitchFamily="18" charset="0"/>
              </a:rPr>
              <a:t>5.	Khai báo Class và Interface (Class and Interface Declarations).</a:t>
            </a:r>
          </a:p>
          <a:p>
            <a:pPr marL="0" indent="0">
              <a:buNone/>
            </a:pPr>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11</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3146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Khai báo (Declarations)</a:t>
            </a:r>
          </a:p>
        </p:txBody>
      </p:sp>
      <p:sp>
        <p:nvSpPr>
          <p:cNvPr id="3" name="Content Placeholder 2"/>
          <p:cNvSpPr>
            <a:spLocks noGrp="1"/>
          </p:cNvSpPr>
          <p:nvPr>
            <p:ph idx="1"/>
          </p:nvPr>
        </p:nvSpPr>
        <p:spPr/>
        <p:txBody>
          <a:bodyPr/>
          <a:lstStyle/>
          <a:p>
            <a:pPr marL="0" indent="0">
              <a:buNone/>
            </a:pPr>
            <a:r>
              <a:rPr lang="en-US">
                <a:latin typeface="Times New Roman" panose="02020603050405020304" pitchFamily="18" charset="0"/>
                <a:cs typeface="Times New Roman" panose="02020603050405020304" pitchFamily="18" charset="0"/>
              </a:rPr>
              <a:t>1.	Số lượng khai báo trên một dòng.</a:t>
            </a:r>
          </a:p>
          <a:p>
            <a:pPr marL="0" indent="0">
              <a:buNone/>
            </a:pPr>
            <a:r>
              <a:rPr lang="en-US">
                <a:latin typeface="Times New Roman" panose="02020603050405020304" pitchFamily="18" charset="0"/>
                <a:cs typeface="Times New Roman" panose="02020603050405020304" pitchFamily="18" charset="0"/>
              </a:rPr>
              <a:t>Nên sử dụng mỗi khai báo trên một dòng vì nó thuận tiện cho việc ghi comment. Hay nói cách khác, nên sử dụng kiểu.</a:t>
            </a: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12</a:t>
            </a:fld>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86270" y="5186773"/>
            <a:ext cx="986692" cy="98669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1532" y="5186773"/>
            <a:ext cx="904690" cy="904690"/>
          </a:xfrm>
          <a:prstGeom prst="rect">
            <a:avLst/>
          </a:prstGeom>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9050" y="4524332"/>
            <a:ext cx="2809654" cy="474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0736" y="4388104"/>
            <a:ext cx="2242139" cy="753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1749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Khai báo (Declarations)</a:t>
            </a:r>
          </a:p>
        </p:txBody>
      </p:sp>
      <p:sp>
        <p:nvSpPr>
          <p:cNvPr id="3" name="Content Placeholder 2"/>
          <p:cNvSpPr>
            <a:spLocks noGrp="1"/>
          </p:cNvSpPr>
          <p:nvPr>
            <p:ph idx="1"/>
          </p:nvPr>
        </p:nvSpPr>
        <p:spPr/>
        <p:txBody>
          <a:bodyPr/>
          <a:lstStyle/>
          <a:p>
            <a:pPr marL="0" indent="0">
              <a:buNone/>
            </a:pPr>
            <a:r>
              <a:rPr lang="en-US">
                <a:latin typeface="Times New Roman" panose="02020603050405020304" pitchFamily="18" charset="0"/>
                <a:cs typeface="Times New Roman" panose="02020603050405020304" pitchFamily="18" charset="0"/>
              </a:rPr>
              <a:t>1.	Số lượng khai báo trên một dòng.</a:t>
            </a:r>
          </a:p>
          <a:p>
            <a:pPr marL="0" indent="0">
              <a:buNone/>
            </a:pPr>
            <a:r>
              <a:rPr lang="en-US">
                <a:latin typeface="Times New Roman" panose="02020603050405020304" pitchFamily="18" charset="0"/>
                <a:cs typeface="Times New Roman" panose="02020603050405020304" pitchFamily="18" charset="0"/>
              </a:rPr>
              <a:t>Không nên khai báo các biến với các kiểu khác nhau trên cùng một dòng.</a:t>
            </a: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13</a:t>
            </a:fld>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4372" y="4866081"/>
            <a:ext cx="986692" cy="98669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9471" y="4866081"/>
            <a:ext cx="904690" cy="904690"/>
          </a:xfrm>
          <a:prstGeom prst="rect">
            <a:avLst/>
          </a:prstGeom>
        </p:spPr>
      </p:pic>
      <p:pic>
        <p:nvPicPr>
          <p:cNvPr id="1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3541" y="4155072"/>
            <a:ext cx="287655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6865" y="4012198"/>
            <a:ext cx="2295525"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1268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Khai báo (Declarations)</a:t>
            </a:r>
          </a:p>
        </p:txBody>
      </p:sp>
      <p:sp>
        <p:nvSpPr>
          <p:cNvPr id="3" name="Content Placeholder 2"/>
          <p:cNvSpPr>
            <a:spLocks noGrp="1"/>
          </p:cNvSpPr>
          <p:nvPr>
            <p:ph idx="1"/>
          </p:nvPr>
        </p:nvSpPr>
        <p:spPr/>
        <p:txBody>
          <a:bodyPr/>
          <a:lstStyle/>
          <a:p>
            <a:pPr marL="0" indent="0">
              <a:buNone/>
            </a:pPr>
            <a:r>
              <a:rPr lang="en-US">
                <a:latin typeface="Times New Roman" panose="02020603050405020304" pitchFamily="18" charset="0"/>
                <a:cs typeface="Times New Roman" panose="02020603050405020304" pitchFamily="18" charset="0"/>
              </a:rPr>
              <a:t>2.	Khai báo kiểu mảng (Array Declaration).</a:t>
            </a:r>
          </a:p>
          <a:p>
            <a:pPr marL="0" indent="0">
              <a:buNone/>
            </a:pPr>
            <a:r>
              <a:rPr lang="vi-VN">
                <a:cs typeface="Times New Roman" panose="02020603050405020304" pitchFamily="18" charset="0"/>
              </a:rPr>
              <a:t>Mặc dù Java hỗ trợ 2 cách khai báo kiểu mảng, nhưng chúng ta nên chỉ đi theo một kiểu khai báo như sau</a:t>
            </a:r>
            <a:r>
              <a:rPr lang="en-US">
                <a:cs typeface="Times New Roman" panose="02020603050405020304" pitchFamily="18" charset="0"/>
              </a:rPr>
              <a:t>:</a:t>
            </a:r>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14</a:t>
            </a:fld>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387549" y="4203107"/>
            <a:ext cx="2286000" cy="333375"/>
          </a:xfrm>
          <a:prstGeom prst="rect">
            <a:avLst/>
          </a:prstGeom>
        </p:spPr>
      </p:pic>
      <p:pic>
        <p:nvPicPr>
          <p:cNvPr id="6" name="Picture 5"/>
          <p:cNvPicPr>
            <a:picLocks noChangeAspect="1"/>
          </p:cNvPicPr>
          <p:nvPr/>
        </p:nvPicPr>
        <p:blipFill>
          <a:blip r:embed="rId3"/>
          <a:stretch>
            <a:fillRect/>
          </a:stretch>
        </p:blipFill>
        <p:spPr>
          <a:xfrm>
            <a:off x="5313141" y="4193583"/>
            <a:ext cx="2266950" cy="352425"/>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37203" y="4646172"/>
            <a:ext cx="986692" cy="986692"/>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94271" y="4728174"/>
            <a:ext cx="904690" cy="904690"/>
          </a:xfrm>
          <a:prstGeom prst="rect">
            <a:avLst/>
          </a:prstGeom>
        </p:spPr>
      </p:pic>
    </p:spTree>
    <p:extLst>
      <p:ext uri="{BB962C8B-B14F-4D97-AF65-F5344CB8AC3E}">
        <p14:creationId xmlns:p14="http://schemas.microsoft.com/office/powerpoint/2010/main" val="1109178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Khai báo (Declarations)</a:t>
            </a:r>
          </a:p>
        </p:txBody>
      </p:sp>
      <p:sp>
        <p:nvSpPr>
          <p:cNvPr id="3" name="Content Placeholder 2"/>
          <p:cNvSpPr>
            <a:spLocks noGrp="1"/>
          </p:cNvSpPr>
          <p:nvPr>
            <p:ph idx="1"/>
          </p:nvPr>
        </p:nvSpPr>
        <p:spPr/>
        <p:txBody>
          <a:bodyPr/>
          <a:lstStyle/>
          <a:p>
            <a:pPr marL="0" indent="0">
              <a:buNone/>
            </a:pPr>
            <a:r>
              <a:rPr lang="en-US">
                <a:latin typeface="Times New Roman" panose="02020603050405020304" pitchFamily="18" charset="0"/>
                <a:cs typeface="Times New Roman" panose="02020603050405020304" pitchFamily="18" charset="0"/>
              </a:rPr>
              <a:t>3.	Khởi tạo (Initialization).</a:t>
            </a:r>
          </a:p>
          <a:p>
            <a:pPr marL="0" indent="0">
              <a:buNone/>
            </a:pPr>
            <a:r>
              <a:rPr lang="vi-VN">
                <a:cs typeface="Times New Roman" panose="02020603050405020304" pitchFamily="18" charset="0"/>
              </a:rPr>
              <a:t>Nên khởi tạo các biến cục bộ ngay khi chúng được khai báo. Chỉ có một lý do duy nhất để không nên khởi tạo chúng ngay khi khai báo là khi giá trị khởi tạo của nó phải phụ thuộc vào một tính toán nào đó trước. </a:t>
            </a:r>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15</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0274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Khai báo (Declarations)</a:t>
            </a:r>
          </a:p>
        </p:txBody>
      </p:sp>
      <p:sp>
        <p:nvSpPr>
          <p:cNvPr id="3" name="Content Placeholder 2"/>
          <p:cNvSpPr>
            <a:spLocks noGrp="1"/>
          </p:cNvSpPr>
          <p:nvPr>
            <p:ph idx="1"/>
          </p:nvPr>
        </p:nvSpPr>
        <p:spPr/>
        <p:txBody>
          <a:bodyPr/>
          <a:lstStyle/>
          <a:p>
            <a:pPr marL="0" indent="0">
              <a:buNone/>
            </a:pPr>
            <a:r>
              <a:rPr lang="en-US">
                <a:latin typeface="Times New Roman" panose="02020603050405020304" pitchFamily="18" charset="0"/>
                <a:cs typeface="Times New Roman" panose="02020603050405020304" pitchFamily="18" charset="0"/>
              </a:rPr>
              <a:t>4.	</a:t>
            </a:r>
            <a:r>
              <a:rPr lang="vi-VN">
                <a:cs typeface="Times New Roman" panose="02020603050405020304" pitchFamily="18" charset="0"/>
              </a:rPr>
              <a:t>Nơi đặt khai báo (Placement)</a:t>
            </a:r>
            <a:r>
              <a:rPr lang="en-US">
                <a:cs typeface="Times New Roman" panose="02020603050405020304" pitchFamily="18" charset="0"/>
              </a:rPr>
              <a:t>.</a:t>
            </a:r>
          </a:p>
          <a:p>
            <a:pPr marL="0" indent="0">
              <a:buNone/>
            </a:pPr>
            <a:r>
              <a:rPr lang="vi-VN" sz="2000">
                <a:cs typeface="Times New Roman" panose="02020603050405020304" pitchFamily="18" charset="0"/>
              </a:rPr>
              <a:t>Chỉ đặt các khai báo ở phần đầu của các block. (Một block là một đoạn code nào đó được bao quanh bởi cặp dấu “{“ và “}”.). Không nên đợi đến khi nào cần sử dụng rồi mới khai báo nó</a:t>
            </a:r>
            <a:r>
              <a:rPr lang="en-US" sz="2000">
                <a:cs typeface="Times New Roman" panose="02020603050405020304" pitchFamily="18" charset="0"/>
              </a:rPr>
              <a:t>.</a:t>
            </a:r>
            <a:endParaRPr lang="en-US" sz="20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16</a:t>
            </a:fld>
            <a:endParaRPr lang="en-US"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4840028" y="4112828"/>
            <a:ext cx="2579007" cy="2093235"/>
          </a:xfrm>
          <a:prstGeom prst="rect">
            <a:avLst/>
          </a:prstGeom>
        </p:spPr>
      </p:pic>
      <p:pic>
        <p:nvPicPr>
          <p:cNvPr id="7" name="Picture 6"/>
          <p:cNvPicPr>
            <a:picLocks noChangeAspect="1"/>
          </p:cNvPicPr>
          <p:nvPr/>
        </p:nvPicPr>
        <p:blipFill>
          <a:blip r:embed="rId3"/>
          <a:stretch>
            <a:fillRect/>
          </a:stretch>
        </p:blipFill>
        <p:spPr>
          <a:xfrm>
            <a:off x="1578362" y="4112828"/>
            <a:ext cx="2705100" cy="195262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6733" y="4605422"/>
            <a:ext cx="986692" cy="986692"/>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72408" y="4646423"/>
            <a:ext cx="904690" cy="904690"/>
          </a:xfrm>
          <a:prstGeom prst="rect">
            <a:avLst/>
          </a:prstGeom>
        </p:spPr>
      </p:pic>
    </p:spTree>
    <p:extLst>
      <p:ext uri="{BB962C8B-B14F-4D97-AF65-F5344CB8AC3E}">
        <p14:creationId xmlns:p14="http://schemas.microsoft.com/office/powerpoint/2010/main" val="3998675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Khai báo (Declarations)</a:t>
            </a:r>
          </a:p>
        </p:txBody>
      </p:sp>
      <p:sp>
        <p:nvSpPr>
          <p:cNvPr id="3" name="Content Placeholder 2"/>
          <p:cNvSpPr>
            <a:spLocks noGrp="1"/>
          </p:cNvSpPr>
          <p:nvPr>
            <p:ph idx="1"/>
          </p:nvPr>
        </p:nvSpPr>
        <p:spPr/>
        <p:txBody>
          <a:bodyPr/>
          <a:lstStyle/>
          <a:p>
            <a:pPr marL="0" indent="0">
              <a:buNone/>
            </a:pPr>
            <a:r>
              <a:rPr lang="en-US">
                <a:latin typeface="Times New Roman" panose="02020603050405020304" pitchFamily="18" charset="0"/>
                <a:cs typeface="Times New Roman" panose="02020603050405020304" pitchFamily="18" charset="0"/>
              </a:rPr>
              <a:t>4.	</a:t>
            </a:r>
            <a:r>
              <a:rPr lang="vi-VN">
                <a:cs typeface="Times New Roman" panose="02020603050405020304" pitchFamily="18" charset="0"/>
              </a:rPr>
              <a:t>Nơi đặt khai báo (Placement)</a:t>
            </a:r>
            <a:r>
              <a:rPr lang="en-US">
                <a:cs typeface="Times New Roman" panose="02020603050405020304" pitchFamily="18" charset="0"/>
              </a:rPr>
              <a:t>.</a:t>
            </a:r>
          </a:p>
          <a:p>
            <a:pPr marL="0" indent="0">
              <a:buNone/>
            </a:pPr>
            <a:r>
              <a:rPr lang="en-US" sz="2000">
                <a:latin typeface="Times New Roman" panose="02020603050405020304" pitchFamily="18" charset="0"/>
                <a:cs typeface="Times New Roman" panose="02020603050405020304" pitchFamily="18" charset="0"/>
              </a:rPr>
              <a:t>Có một ngoại lệ đó là chỉ số của các vòng lặp for, đó là ta có thể khai báo nó trong câu lệnh for:</a:t>
            </a: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17</a:t>
            </a:fld>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523595" y="3966830"/>
            <a:ext cx="4105275" cy="838200"/>
          </a:xfrm>
          <a:prstGeom prst="rect">
            <a:avLst/>
          </a:prstGeom>
        </p:spPr>
      </p:pic>
    </p:spTree>
    <p:extLst>
      <p:ext uri="{BB962C8B-B14F-4D97-AF65-F5344CB8AC3E}">
        <p14:creationId xmlns:p14="http://schemas.microsoft.com/office/powerpoint/2010/main" val="36985148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Khai báo (Declarations)</a:t>
            </a:r>
          </a:p>
        </p:txBody>
      </p:sp>
      <p:sp>
        <p:nvSpPr>
          <p:cNvPr id="3" name="Content Placeholder 2"/>
          <p:cNvSpPr>
            <a:spLocks noGrp="1"/>
          </p:cNvSpPr>
          <p:nvPr>
            <p:ph idx="1"/>
          </p:nvPr>
        </p:nvSpPr>
        <p:spPr/>
        <p:txBody>
          <a:bodyPr/>
          <a:lstStyle/>
          <a:p>
            <a:pPr marL="0" indent="0">
              <a:buNone/>
            </a:pPr>
            <a:r>
              <a:rPr lang="en-US">
                <a:latin typeface="Times New Roman" panose="02020603050405020304" pitchFamily="18" charset="0"/>
                <a:cs typeface="Times New Roman" panose="02020603050405020304" pitchFamily="18" charset="0"/>
              </a:rPr>
              <a:t>5.	Khai báo Class và Interface (Class and Interface Declarations).</a:t>
            </a:r>
          </a:p>
          <a:p>
            <a:pPr marL="0" indent="0">
              <a:buNone/>
            </a:pPr>
            <a:r>
              <a:rPr lang="vi-VN" sz="2000">
                <a:cs typeface="Times New Roman" panose="02020603050405020304" pitchFamily="18" charset="0"/>
              </a:rPr>
              <a:t>•	Dấu mở "{" phải được đặt ở cuối dòng. </a:t>
            </a:r>
          </a:p>
          <a:p>
            <a:pPr marL="0" indent="0">
              <a:buNone/>
            </a:pPr>
            <a:r>
              <a:rPr lang="vi-VN" sz="2000">
                <a:cs typeface="Times New Roman" panose="02020603050405020304" pitchFamily="18" charset="0"/>
              </a:rPr>
              <a:t>•	Dấu đóng "}" phải được đặt ở một dòng mới. </a:t>
            </a:r>
          </a:p>
          <a:p>
            <a:pPr marL="0" indent="0">
              <a:buNone/>
            </a:pPr>
            <a:r>
              <a:rPr lang="vi-VN" sz="2000">
                <a:cs typeface="Times New Roman" panose="02020603050405020304" pitchFamily="18" charset="0"/>
              </a:rPr>
              <a:t>•	Các method phải được cách nhau bằng một dòng trống</a:t>
            </a:r>
            <a:r>
              <a:rPr lang="en-US" sz="2000">
                <a:cs typeface="Times New Roman" panose="02020603050405020304" pitchFamily="18" charset="0"/>
              </a:rPr>
              <a:t>.</a:t>
            </a:r>
            <a:endParaRPr lang="en-US" sz="20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18</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7589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Khai báo (Declarations)</a:t>
            </a:r>
          </a:p>
        </p:txBody>
      </p:sp>
      <p:sp>
        <p:nvSpPr>
          <p:cNvPr id="3" name="Content Placeholder 2"/>
          <p:cNvSpPr>
            <a:spLocks noGrp="1"/>
          </p:cNvSpPr>
          <p:nvPr>
            <p:ph idx="1"/>
          </p:nvPr>
        </p:nvSpPr>
        <p:spPr/>
        <p:txBody>
          <a:bodyPr/>
          <a:lstStyle/>
          <a:p>
            <a:pPr marL="0" indent="0">
              <a:buNone/>
            </a:pPr>
            <a:r>
              <a:rPr lang="en-US">
                <a:latin typeface="Times New Roman" panose="02020603050405020304" pitchFamily="18" charset="0"/>
                <a:cs typeface="Times New Roman" panose="02020603050405020304" pitchFamily="18" charset="0"/>
              </a:rPr>
              <a:t>5.	Khai báo Class và Interface (Class and Interface Declarations).</a:t>
            </a:r>
          </a:p>
          <a:p>
            <a:pPr marL="0" indent="0">
              <a:buNone/>
            </a:pPr>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19</a:t>
            </a:fld>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750495" y="3286245"/>
            <a:ext cx="2219325" cy="2784352"/>
          </a:xfrm>
          <a:prstGeom prst="rect">
            <a:avLst/>
          </a:prstGeom>
        </p:spPr>
      </p:pic>
      <p:pic>
        <p:nvPicPr>
          <p:cNvPr id="6" name="Picture 5"/>
          <p:cNvPicPr>
            <a:picLocks noChangeAspect="1"/>
          </p:cNvPicPr>
          <p:nvPr/>
        </p:nvPicPr>
        <p:blipFill>
          <a:blip r:embed="rId3"/>
          <a:stretch>
            <a:fillRect/>
          </a:stretch>
        </p:blipFill>
        <p:spPr>
          <a:xfrm>
            <a:off x="5290547" y="3165472"/>
            <a:ext cx="1981200" cy="2905125"/>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22027" y="5180185"/>
            <a:ext cx="986692" cy="986692"/>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20168" y="5205694"/>
            <a:ext cx="904690" cy="904690"/>
          </a:xfrm>
          <a:prstGeom prst="rect">
            <a:avLst/>
          </a:prstGeom>
        </p:spPr>
      </p:pic>
    </p:spTree>
    <p:extLst>
      <p:ext uri="{BB962C8B-B14F-4D97-AF65-F5344CB8AC3E}">
        <p14:creationId xmlns:p14="http://schemas.microsoft.com/office/powerpoint/2010/main" val="2152605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latin typeface="Times New Roman" panose="02020603050405020304" pitchFamily="18" charset="0"/>
                <a:cs typeface="Times New Roman" panose="02020603050405020304" pitchFamily="18" charset="0"/>
              </a:rPr>
              <a:t>Tại sao lại sử dụng “Programming style”?</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mtClean="0">
                <a:latin typeface="Times New Roman" panose="02020603050405020304" pitchFamily="18" charset="0"/>
                <a:cs typeface="Times New Roman" panose="02020603050405020304" pitchFamily="18" charset="0"/>
              </a:rPr>
              <a:t>Dễ cho việc bảo trì phần mềm</a:t>
            </a:r>
          </a:p>
          <a:p>
            <a:pPr marL="457200" indent="-457200">
              <a:buFont typeface="+mj-lt"/>
              <a:buAutoNum type="arabicPeriod"/>
            </a:pPr>
            <a:r>
              <a:rPr lang="en-US" smtClean="0">
                <a:latin typeface="Times New Roman" panose="02020603050405020304" pitchFamily="18" charset="0"/>
                <a:cs typeface="Times New Roman" panose="02020603050405020304" pitchFamily="18" charset="0"/>
              </a:rPr>
              <a:t>Giúp lập trình viên hiểu mã lệnh nhanh hơn nếu họ không phải tác giả.</a:t>
            </a:r>
          </a:p>
          <a:p>
            <a:pPr marL="457200" indent="-457200">
              <a:buFont typeface="+mj-lt"/>
              <a:buAutoNum type="arabicPeriod"/>
            </a:pPr>
            <a:endParaRPr lang="en-US"/>
          </a:p>
        </p:txBody>
      </p:sp>
      <p:sp>
        <p:nvSpPr>
          <p:cNvPr id="4" name="Slide Number Placeholder 3"/>
          <p:cNvSpPr>
            <a:spLocks noGrp="1"/>
          </p:cNvSpPr>
          <p:nvPr>
            <p:ph type="sldNum" sz="quarter" idx="12"/>
          </p:nvPr>
        </p:nvSpPr>
        <p:spPr/>
        <p:txBody>
          <a:bodyPr/>
          <a:lstStyle/>
          <a:p>
            <a:fld id="{E97799C9-84D9-46D2-A11E-BCF8A720529D}" type="slidenum">
              <a:rPr lang="en-US" smtClean="0"/>
              <a:t>2</a:t>
            </a:fld>
            <a:endParaRPr lang="en-US" dirty="0"/>
          </a:p>
        </p:txBody>
      </p:sp>
    </p:spTree>
    <p:extLst>
      <p:ext uri="{BB962C8B-B14F-4D97-AF65-F5344CB8AC3E}">
        <p14:creationId xmlns:p14="http://schemas.microsoft.com/office/powerpoint/2010/main" val="19458367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Các câu lệnh (Statements)</a:t>
            </a:r>
          </a:p>
        </p:txBody>
      </p:sp>
      <p:sp>
        <p:nvSpPr>
          <p:cNvPr id="3" name="Content Placeholder 2"/>
          <p:cNvSpPr>
            <a:spLocks noGrp="1"/>
          </p:cNvSpPr>
          <p:nvPr>
            <p:ph idx="1"/>
          </p:nvPr>
        </p:nvSpPr>
        <p:spPr/>
        <p:txBody>
          <a:bodyPr>
            <a:normAutofit lnSpcReduction="10000"/>
          </a:bodyPr>
          <a:lstStyle/>
          <a:p>
            <a:pPr marL="0" indent="0">
              <a:buNone/>
            </a:pPr>
            <a:r>
              <a:rPr lang="en-US" sz="1800">
                <a:latin typeface="Times New Roman" panose="02020603050405020304" pitchFamily="18" charset="0"/>
                <a:cs typeface="Times New Roman" panose="02020603050405020304" pitchFamily="18" charset="0"/>
              </a:rPr>
              <a:t>1.	</a:t>
            </a:r>
            <a:r>
              <a:rPr lang="vi-VN" sz="1800">
                <a:latin typeface="Times New Roman" panose="02020603050405020304" pitchFamily="18" charset="0"/>
                <a:cs typeface="Times New Roman" panose="02020603050405020304" pitchFamily="18" charset="0"/>
              </a:rPr>
              <a:t>Các câu lệnh đơn giản (Simple Statements)</a:t>
            </a:r>
            <a:r>
              <a:rPr lang="en-US" sz="1800">
                <a:latin typeface="Times New Roman" panose="02020603050405020304" pitchFamily="18" charset="0"/>
                <a:cs typeface="Times New Roman" panose="02020603050405020304" pitchFamily="18" charset="0"/>
              </a:rPr>
              <a:t>.</a:t>
            </a:r>
          </a:p>
          <a:p>
            <a:pPr marL="0" indent="0">
              <a:buNone/>
            </a:pPr>
            <a:r>
              <a:rPr lang="en-US" sz="1800">
                <a:latin typeface="Times New Roman" panose="02020603050405020304" pitchFamily="18" charset="0"/>
                <a:cs typeface="Times New Roman" panose="02020603050405020304" pitchFamily="18" charset="0"/>
              </a:rPr>
              <a:t>2.	Các câu lệnh phức (Compound Statements).</a:t>
            </a:r>
          </a:p>
          <a:p>
            <a:pPr marL="0" indent="0">
              <a:buNone/>
            </a:pPr>
            <a:r>
              <a:rPr lang="en-US" sz="1800">
                <a:latin typeface="Times New Roman" panose="02020603050405020304" pitchFamily="18" charset="0"/>
                <a:cs typeface="Times New Roman" panose="02020603050405020304" pitchFamily="18" charset="0"/>
              </a:rPr>
              <a:t>3.	Câu lệnh trả về (Return Statements).</a:t>
            </a:r>
          </a:p>
          <a:p>
            <a:pPr marL="0" indent="0">
              <a:buNone/>
            </a:pPr>
            <a:r>
              <a:rPr lang="en-US" sz="1800">
                <a:latin typeface="Times New Roman" panose="02020603050405020304" pitchFamily="18" charset="0"/>
                <a:cs typeface="Times New Roman" panose="02020603050405020304" pitchFamily="18" charset="0"/>
              </a:rPr>
              <a:t>4.	Các câu lệnh if, if-else, if else-if else.</a:t>
            </a:r>
          </a:p>
          <a:p>
            <a:pPr marL="0" indent="0">
              <a:buNone/>
            </a:pPr>
            <a:r>
              <a:rPr lang="en-US" sz="1800">
                <a:latin typeface="Times New Roman" panose="02020603050405020304" pitchFamily="18" charset="0"/>
                <a:cs typeface="Times New Roman" panose="02020603050405020304" pitchFamily="18" charset="0"/>
              </a:rPr>
              <a:t>5.	Câu lệnh for.</a:t>
            </a:r>
          </a:p>
          <a:p>
            <a:pPr marL="0" indent="0">
              <a:buNone/>
            </a:pPr>
            <a:r>
              <a:rPr lang="en-US" sz="1800">
                <a:latin typeface="Times New Roman" panose="02020603050405020304" pitchFamily="18" charset="0"/>
                <a:cs typeface="Times New Roman" panose="02020603050405020304" pitchFamily="18" charset="0"/>
              </a:rPr>
              <a:t>6.	Câu lệnh While.</a:t>
            </a:r>
          </a:p>
          <a:p>
            <a:pPr marL="0" indent="0">
              <a:buNone/>
            </a:pPr>
            <a:r>
              <a:rPr lang="en-US" sz="1800">
                <a:latin typeface="Times New Roman" panose="02020603050405020304" pitchFamily="18" charset="0"/>
                <a:cs typeface="Times New Roman" panose="02020603050405020304" pitchFamily="18" charset="0"/>
              </a:rPr>
              <a:t>7.	Câu lệnh Do-while.</a:t>
            </a:r>
          </a:p>
          <a:p>
            <a:pPr marL="0" indent="0">
              <a:buNone/>
            </a:pPr>
            <a:r>
              <a:rPr lang="en-US" sz="1800">
                <a:latin typeface="Times New Roman" panose="02020603050405020304" pitchFamily="18" charset="0"/>
                <a:cs typeface="Times New Roman" panose="02020603050405020304" pitchFamily="18" charset="0"/>
              </a:rPr>
              <a:t>8.	Câu lệnh Switch.</a:t>
            </a:r>
          </a:p>
          <a:p>
            <a:pPr marL="0" indent="0">
              <a:buNone/>
            </a:pPr>
            <a:r>
              <a:rPr lang="en-US" sz="1800">
                <a:latin typeface="Times New Roman" panose="02020603050405020304" pitchFamily="18" charset="0"/>
                <a:cs typeface="Times New Roman" panose="02020603050405020304" pitchFamily="18" charset="0"/>
              </a:rPr>
              <a:t>9.	Câu lệnh Try-catch. </a:t>
            </a: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20</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0690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Các câu lệnh (Statements)</a:t>
            </a:r>
          </a:p>
        </p:txBody>
      </p:sp>
      <p:sp>
        <p:nvSpPr>
          <p:cNvPr id="3" name="Content Placeholder 2"/>
          <p:cNvSpPr>
            <a:spLocks noGrp="1"/>
          </p:cNvSpPr>
          <p:nvPr>
            <p:ph idx="1"/>
          </p:nvPr>
        </p:nvSpPr>
        <p:spPr/>
        <p:txBody>
          <a:bodyPr>
            <a:noAutofit/>
          </a:bodyPr>
          <a:lstStyle/>
          <a:p>
            <a:pPr marL="0" indent="0">
              <a:buNone/>
            </a:pPr>
            <a:r>
              <a:rPr lang="en-US">
                <a:latin typeface="Times New Roman" panose="02020603050405020304" pitchFamily="18" charset="0"/>
                <a:cs typeface="Times New Roman" panose="02020603050405020304" pitchFamily="18" charset="0"/>
              </a:rPr>
              <a:t>1.	</a:t>
            </a:r>
            <a:r>
              <a:rPr lang="vi-VN">
                <a:latin typeface="Times New Roman" panose="02020603050405020304" pitchFamily="18" charset="0"/>
                <a:cs typeface="Times New Roman" panose="02020603050405020304" pitchFamily="18" charset="0"/>
              </a:rPr>
              <a:t>Các câu lệnh đơn giản (Simple Statements)</a:t>
            </a:r>
            <a:r>
              <a:rPr lang="en-US">
                <a:latin typeface="Times New Roman" panose="02020603050405020304" pitchFamily="18" charset="0"/>
                <a:cs typeface="Times New Roman" panose="02020603050405020304" pitchFamily="18" charset="0"/>
              </a:rPr>
              <a:t>.</a:t>
            </a:r>
          </a:p>
          <a:p>
            <a:pPr marL="0" indent="0">
              <a:buNone/>
            </a:pPr>
            <a:r>
              <a:rPr lang="en-US" sz="2000">
                <a:latin typeface="Times New Roman" panose="02020603050405020304" pitchFamily="18" charset="0"/>
                <a:cs typeface="Times New Roman" panose="02020603050405020304" pitchFamily="18" charset="0"/>
              </a:rPr>
              <a:t>Mỗi dòng chỉ nên chứa duy nhất là một câu lệnh.</a:t>
            </a: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21</a:t>
            </a:fld>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728344" y="3612558"/>
            <a:ext cx="923925" cy="600075"/>
          </a:xfrm>
          <a:prstGeom prst="rect">
            <a:avLst/>
          </a:prstGeom>
        </p:spPr>
      </p:pic>
      <p:pic>
        <p:nvPicPr>
          <p:cNvPr id="6" name="Picture 5"/>
          <p:cNvPicPr>
            <a:picLocks noChangeAspect="1"/>
          </p:cNvPicPr>
          <p:nvPr/>
        </p:nvPicPr>
        <p:blipFill>
          <a:blip r:embed="rId3"/>
          <a:stretch>
            <a:fillRect/>
          </a:stretch>
        </p:blipFill>
        <p:spPr>
          <a:xfrm>
            <a:off x="5374094" y="3755432"/>
            <a:ext cx="1543050" cy="314325"/>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96960" y="4267778"/>
            <a:ext cx="986692" cy="986692"/>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93274" y="4267778"/>
            <a:ext cx="904690" cy="904690"/>
          </a:xfrm>
          <a:prstGeom prst="rect">
            <a:avLst/>
          </a:prstGeom>
        </p:spPr>
      </p:pic>
    </p:spTree>
    <p:extLst>
      <p:ext uri="{BB962C8B-B14F-4D97-AF65-F5344CB8AC3E}">
        <p14:creationId xmlns:p14="http://schemas.microsoft.com/office/powerpoint/2010/main" val="6849154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Các câu lệnh (Statements)</a:t>
            </a:r>
          </a:p>
        </p:txBody>
      </p:sp>
      <p:sp>
        <p:nvSpPr>
          <p:cNvPr id="3" name="Content Placeholder 2"/>
          <p:cNvSpPr>
            <a:spLocks noGrp="1"/>
          </p:cNvSpPr>
          <p:nvPr>
            <p:ph idx="1"/>
          </p:nvPr>
        </p:nvSpPr>
        <p:spPr/>
        <p:txBody>
          <a:bodyPr>
            <a:noAutofit/>
          </a:bodyPr>
          <a:lstStyle/>
          <a:p>
            <a:pPr marL="0" indent="0">
              <a:buNone/>
            </a:pPr>
            <a:r>
              <a:rPr lang="en-US">
                <a:latin typeface="Times New Roman" panose="02020603050405020304" pitchFamily="18" charset="0"/>
                <a:cs typeface="Times New Roman" panose="02020603050405020304" pitchFamily="18" charset="0"/>
              </a:rPr>
              <a:t>2.	Các câu lệnh phức (Compound Statements).</a:t>
            </a:r>
          </a:p>
          <a:p>
            <a:r>
              <a:rPr lang="en-US" sz="1500">
                <a:latin typeface="Times New Roman" panose="02020603050405020304" pitchFamily="18" charset="0"/>
                <a:cs typeface="Times New Roman" panose="02020603050405020304" pitchFamily="18" charset="0"/>
              </a:rPr>
              <a:t>Các câu lệnh phức là các câu lệnh chứa danh sách các câu lệnh được đặt trong cặp dấu "{ statements }". Xem ví dụ ở các phần sau. </a:t>
            </a:r>
          </a:p>
          <a:p>
            <a:pPr lvl="0"/>
            <a:r>
              <a:rPr lang="en-US" sz="1500">
                <a:latin typeface="Times New Roman" panose="02020603050405020304" pitchFamily="18" charset="0"/>
                <a:cs typeface="Times New Roman" panose="02020603050405020304" pitchFamily="18" charset="0"/>
              </a:rPr>
              <a:t>Các câu lệnh được bao ở phía trong phải được viết lùi vào một mức (so với câu lệnh phức). </a:t>
            </a:r>
          </a:p>
          <a:p>
            <a:pPr lvl="0"/>
            <a:r>
              <a:rPr lang="en-US" sz="1500">
                <a:latin typeface="Times New Roman" panose="02020603050405020304" pitchFamily="18" charset="0"/>
                <a:cs typeface="Times New Roman" panose="02020603050405020304" pitchFamily="18" charset="0"/>
              </a:rPr>
              <a:t>Dấu mở “{” phải được đặt ở cuối dòng đầu tiên của câu lệnh phức; dấu đóng “}” phải được đặt ở đầu dòng và được viết lùi sao cho cùng mức với câu lệnh đầu tiên của câu lệnh phức. </a:t>
            </a:r>
          </a:p>
          <a:p>
            <a:pPr lvl="0"/>
            <a:r>
              <a:rPr lang="en-US" sz="1500">
                <a:latin typeface="Times New Roman" panose="02020603050405020304" pitchFamily="18" charset="0"/>
                <a:cs typeface="Times New Roman" panose="02020603050405020304" pitchFamily="18" charset="0"/>
              </a:rPr>
              <a:t>Các dấu đóng và mở được dùng để bao tất cả các câu lệnh (kể các các câu lệnh đơn) khi nó là một phần của cấu trúc điều khiển, ví dụ như các câu lệnh if-else hay for. Điều này giúp ta khi thêm các câu lệnh vào thì cũng không gây ra các bug chỉ vì quên thêm các dấu dóng và mở. </a:t>
            </a:r>
          </a:p>
          <a:p>
            <a:pPr marL="0" indent="0">
              <a:buNone/>
            </a:pPr>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22</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66015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Các câu lệnh (Statements)</a:t>
            </a:r>
          </a:p>
        </p:txBody>
      </p:sp>
      <p:sp>
        <p:nvSpPr>
          <p:cNvPr id="3" name="Content Placeholder 2"/>
          <p:cNvSpPr>
            <a:spLocks noGrp="1"/>
          </p:cNvSpPr>
          <p:nvPr>
            <p:ph idx="1"/>
          </p:nvPr>
        </p:nvSpPr>
        <p:spPr/>
        <p:txBody>
          <a:bodyPr>
            <a:noAutofit/>
          </a:bodyPr>
          <a:lstStyle/>
          <a:p>
            <a:pPr marL="0" indent="0">
              <a:buNone/>
            </a:pPr>
            <a:r>
              <a:rPr lang="en-US">
                <a:latin typeface="Times New Roman" panose="02020603050405020304" pitchFamily="18" charset="0"/>
                <a:cs typeface="Times New Roman" panose="02020603050405020304" pitchFamily="18" charset="0"/>
              </a:rPr>
              <a:t>3.	Câu lệnh trả về (Return Statements).</a:t>
            </a:r>
          </a:p>
          <a:p>
            <a:pPr marL="0" indent="0">
              <a:buNone/>
            </a:pPr>
            <a:r>
              <a:rPr lang="vi-VN" sz="2000">
                <a:cs typeface="Times New Roman" panose="02020603050405020304" pitchFamily="18" charset="0"/>
              </a:rPr>
              <a:t>Một câu lệnh return không nên sử dụng ngoặc đơn trừ khi nó làm cho giá trị trả về được rõ ràng hơn bằng một cách nào đó. </a:t>
            </a:r>
            <a:endParaRPr lang="en-US" sz="2000">
              <a:cs typeface="Times New Roman" panose="02020603050405020304" pitchFamily="18" charset="0"/>
            </a:endParaRPr>
          </a:p>
          <a:p>
            <a:pPr marL="0" indent="0">
              <a:buNone/>
            </a:pPr>
            <a:r>
              <a:rPr lang="vi-VN" sz="2000">
                <a:cs typeface="Times New Roman" panose="02020603050405020304" pitchFamily="18" charset="0"/>
              </a:rPr>
              <a:t>Ví dụ:</a:t>
            </a:r>
            <a:endParaRPr lang="en-US" sz="2000">
              <a:cs typeface="Times New Roman" panose="02020603050405020304" pitchFamily="18" charset="0"/>
            </a:endParaRPr>
          </a:p>
          <a:p>
            <a:pPr marL="0" indent="0">
              <a:buNone/>
            </a:pPr>
            <a:endParaRPr lang="en-US" sz="20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23</a:t>
            </a:fld>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310463" y="4212633"/>
            <a:ext cx="5715000" cy="1628775"/>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86745" y="4467795"/>
            <a:ext cx="986692" cy="986692"/>
          </a:xfrm>
          <a:prstGeom prst="rect">
            <a:avLst/>
          </a:prstGeom>
        </p:spPr>
      </p:pic>
    </p:spTree>
    <p:extLst>
      <p:ext uri="{BB962C8B-B14F-4D97-AF65-F5344CB8AC3E}">
        <p14:creationId xmlns:p14="http://schemas.microsoft.com/office/powerpoint/2010/main" val="20340038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Các câu lệnh (Statements)</a:t>
            </a:r>
          </a:p>
        </p:txBody>
      </p:sp>
      <p:sp>
        <p:nvSpPr>
          <p:cNvPr id="3" name="Content Placeholder 2"/>
          <p:cNvSpPr>
            <a:spLocks noGrp="1"/>
          </p:cNvSpPr>
          <p:nvPr>
            <p:ph idx="1"/>
          </p:nvPr>
        </p:nvSpPr>
        <p:spPr/>
        <p:txBody>
          <a:bodyPr>
            <a:noAutofit/>
          </a:bodyPr>
          <a:lstStyle/>
          <a:p>
            <a:pPr marL="0" indent="0">
              <a:buNone/>
            </a:pPr>
            <a:r>
              <a:rPr lang="en-US">
                <a:latin typeface="Times New Roman" panose="02020603050405020304" pitchFamily="18" charset="0"/>
                <a:cs typeface="Times New Roman" panose="02020603050405020304" pitchFamily="18" charset="0"/>
              </a:rPr>
              <a:t>4.	Các câu lệnh if, if-else, if else-if else.</a:t>
            </a:r>
          </a:p>
          <a:p>
            <a:pPr marL="0" indent="0">
              <a:buNone/>
            </a:pPr>
            <a:r>
              <a:rPr lang="en-US" sz="2000">
                <a:latin typeface="Times New Roman" panose="02020603050405020304" pitchFamily="18" charset="0"/>
                <a:cs typeface="Times New Roman" panose="02020603050405020304" pitchFamily="18" charset="0"/>
              </a:rPr>
              <a:t>Lệnh IF:</a:t>
            </a:r>
          </a:p>
          <a:p>
            <a:pPr marL="0" indent="0">
              <a:buNone/>
            </a:pPr>
            <a:endParaRPr lang="en-US" sz="20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24</a:t>
            </a:fld>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416678" y="3548172"/>
            <a:ext cx="2695575" cy="952500"/>
          </a:xfrm>
          <a:prstGeom prst="rect">
            <a:avLst/>
          </a:prstGeom>
        </p:spPr>
      </p:pic>
      <p:pic>
        <p:nvPicPr>
          <p:cNvPr id="6" name="Picture 5"/>
          <p:cNvPicPr>
            <a:picLocks noChangeAspect="1"/>
          </p:cNvPicPr>
          <p:nvPr/>
        </p:nvPicPr>
        <p:blipFill>
          <a:blip r:embed="rId3"/>
          <a:stretch>
            <a:fillRect/>
          </a:stretch>
        </p:blipFill>
        <p:spPr>
          <a:xfrm>
            <a:off x="5046349" y="3371959"/>
            <a:ext cx="2409825" cy="1304925"/>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71119" y="4606721"/>
            <a:ext cx="986692" cy="986692"/>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98916" y="4758886"/>
            <a:ext cx="904690" cy="904690"/>
          </a:xfrm>
          <a:prstGeom prst="rect">
            <a:avLst/>
          </a:prstGeom>
        </p:spPr>
      </p:pic>
    </p:spTree>
    <p:extLst>
      <p:ext uri="{BB962C8B-B14F-4D97-AF65-F5344CB8AC3E}">
        <p14:creationId xmlns:p14="http://schemas.microsoft.com/office/powerpoint/2010/main" val="3091831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Các câu lệnh (Statements)</a:t>
            </a:r>
          </a:p>
        </p:txBody>
      </p:sp>
      <p:sp>
        <p:nvSpPr>
          <p:cNvPr id="3" name="Content Placeholder 2"/>
          <p:cNvSpPr>
            <a:spLocks noGrp="1"/>
          </p:cNvSpPr>
          <p:nvPr>
            <p:ph idx="1"/>
          </p:nvPr>
        </p:nvSpPr>
        <p:spPr/>
        <p:txBody>
          <a:bodyPr>
            <a:noAutofit/>
          </a:bodyPr>
          <a:lstStyle/>
          <a:p>
            <a:pPr marL="0" indent="0">
              <a:buNone/>
            </a:pPr>
            <a:r>
              <a:rPr lang="en-US">
                <a:latin typeface="Times New Roman" panose="02020603050405020304" pitchFamily="18" charset="0"/>
                <a:cs typeface="Times New Roman" panose="02020603050405020304" pitchFamily="18" charset="0"/>
              </a:rPr>
              <a:t>4.	Các câu lệnh if, if-else, if else-if else.</a:t>
            </a:r>
          </a:p>
          <a:p>
            <a:pPr marL="0" indent="0">
              <a:buNone/>
            </a:pPr>
            <a:r>
              <a:rPr lang="en-US" sz="2000">
                <a:latin typeface="Times New Roman" panose="02020603050405020304" pitchFamily="18" charset="0"/>
                <a:cs typeface="Times New Roman" panose="02020603050405020304" pitchFamily="18" charset="0"/>
              </a:rPr>
              <a:t>Lệnh IF - ELSE:</a:t>
            </a:r>
          </a:p>
          <a:p>
            <a:pPr marL="0" indent="0">
              <a:buNone/>
            </a:pPr>
            <a:endParaRPr lang="en-US" sz="20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25</a:t>
            </a:fld>
            <a:endParaRPr lang="en-US"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5427" y="5150128"/>
            <a:ext cx="986692" cy="98669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5436" y="5346108"/>
            <a:ext cx="904690" cy="904690"/>
          </a:xfrm>
          <a:prstGeom prst="rect">
            <a:avLst/>
          </a:prstGeom>
        </p:spPr>
      </p:pic>
      <p:pic>
        <p:nvPicPr>
          <p:cNvPr id="9" name="Picture 8"/>
          <p:cNvPicPr>
            <a:picLocks noChangeAspect="1"/>
          </p:cNvPicPr>
          <p:nvPr/>
        </p:nvPicPr>
        <p:blipFill>
          <a:blip r:embed="rId4"/>
          <a:stretch>
            <a:fillRect/>
          </a:stretch>
        </p:blipFill>
        <p:spPr>
          <a:xfrm>
            <a:off x="1559637" y="3476095"/>
            <a:ext cx="2600325" cy="1647825"/>
          </a:xfrm>
          <a:prstGeom prst="rect">
            <a:avLst/>
          </a:prstGeom>
        </p:spPr>
      </p:pic>
      <p:pic>
        <p:nvPicPr>
          <p:cNvPr id="10" name="Picture 9"/>
          <p:cNvPicPr>
            <a:picLocks noChangeAspect="1"/>
          </p:cNvPicPr>
          <p:nvPr/>
        </p:nvPicPr>
        <p:blipFill>
          <a:blip r:embed="rId5"/>
          <a:stretch>
            <a:fillRect/>
          </a:stretch>
        </p:blipFill>
        <p:spPr>
          <a:xfrm>
            <a:off x="4729519" y="3079158"/>
            <a:ext cx="2676525" cy="2266950"/>
          </a:xfrm>
          <a:prstGeom prst="rect">
            <a:avLst/>
          </a:prstGeom>
        </p:spPr>
      </p:pic>
    </p:spTree>
    <p:extLst>
      <p:ext uri="{BB962C8B-B14F-4D97-AF65-F5344CB8AC3E}">
        <p14:creationId xmlns:p14="http://schemas.microsoft.com/office/powerpoint/2010/main" val="15677681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Các câu lệnh (Statements)</a:t>
            </a:r>
          </a:p>
        </p:txBody>
      </p:sp>
      <p:sp>
        <p:nvSpPr>
          <p:cNvPr id="3" name="Content Placeholder 2"/>
          <p:cNvSpPr>
            <a:spLocks noGrp="1"/>
          </p:cNvSpPr>
          <p:nvPr>
            <p:ph idx="1"/>
          </p:nvPr>
        </p:nvSpPr>
        <p:spPr/>
        <p:txBody>
          <a:bodyPr>
            <a:noAutofit/>
          </a:bodyPr>
          <a:lstStyle/>
          <a:p>
            <a:pPr marL="0" indent="0">
              <a:buNone/>
            </a:pPr>
            <a:r>
              <a:rPr lang="en-US">
                <a:latin typeface="Times New Roman" panose="02020603050405020304" pitchFamily="18" charset="0"/>
                <a:cs typeface="Times New Roman" panose="02020603050405020304" pitchFamily="18" charset="0"/>
              </a:rPr>
              <a:t>4.	Các câu lệnh if, if-else, if else-if else.</a:t>
            </a:r>
          </a:p>
          <a:p>
            <a:pPr marL="0" indent="0">
              <a:buNone/>
            </a:pPr>
            <a:r>
              <a:rPr lang="en-US" sz="2000">
                <a:latin typeface="Times New Roman" panose="02020603050405020304" pitchFamily="18" charset="0"/>
                <a:cs typeface="Times New Roman" panose="02020603050405020304" pitchFamily="18" charset="0"/>
              </a:rPr>
              <a:t>Lệnh IF - ELSE:</a:t>
            </a:r>
          </a:p>
          <a:p>
            <a:pPr marL="0" indent="0">
              <a:buNone/>
            </a:pPr>
            <a:endParaRPr lang="en-US" sz="20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26</a:t>
            </a:fld>
            <a:endParaRPr lang="en-US"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59027" y="5289931"/>
            <a:ext cx="986692" cy="98669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5436" y="5346108"/>
            <a:ext cx="904690" cy="904690"/>
          </a:xfrm>
          <a:prstGeom prst="rect">
            <a:avLst/>
          </a:prstGeom>
        </p:spPr>
      </p:pic>
      <p:pic>
        <p:nvPicPr>
          <p:cNvPr id="5" name="Picture 4"/>
          <p:cNvPicPr>
            <a:picLocks noChangeAspect="1"/>
          </p:cNvPicPr>
          <p:nvPr/>
        </p:nvPicPr>
        <p:blipFill>
          <a:blip r:embed="rId4"/>
          <a:stretch>
            <a:fillRect/>
          </a:stretch>
        </p:blipFill>
        <p:spPr>
          <a:xfrm>
            <a:off x="1743903" y="3689090"/>
            <a:ext cx="2416939" cy="1600841"/>
          </a:xfrm>
          <a:prstGeom prst="rect">
            <a:avLst/>
          </a:prstGeom>
        </p:spPr>
      </p:pic>
      <p:pic>
        <p:nvPicPr>
          <p:cNvPr id="6" name="Picture 5"/>
          <p:cNvPicPr>
            <a:picLocks noChangeAspect="1"/>
          </p:cNvPicPr>
          <p:nvPr/>
        </p:nvPicPr>
        <p:blipFill>
          <a:blip r:embed="rId5"/>
          <a:stretch>
            <a:fillRect/>
          </a:stretch>
        </p:blipFill>
        <p:spPr>
          <a:xfrm>
            <a:off x="5050182" y="3084451"/>
            <a:ext cx="2035197" cy="2256363"/>
          </a:xfrm>
          <a:prstGeom prst="rect">
            <a:avLst/>
          </a:prstGeom>
        </p:spPr>
      </p:pic>
    </p:spTree>
    <p:extLst>
      <p:ext uri="{BB962C8B-B14F-4D97-AF65-F5344CB8AC3E}">
        <p14:creationId xmlns:p14="http://schemas.microsoft.com/office/powerpoint/2010/main" val="39994006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Các câu lệnh (Statements)</a:t>
            </a:r>
          </a:p>
        </p:txBody>
      </p:sp>
      <p:sp>
        <p:nvSpPr>
          <p:cNvPr id="3" name="Content Placeholder 2"/>
          <p:cNvSpPr>
            <a:spLocks noGrp="1"/>
          </p:cNvSpPr>
          <p:nvPr>
            <p:ph idx="1"/>
          </p:nvPr>
        </p:nvSpPr>
        <p:spPr/>
        <p:txBody>
          <a:bodyPr>
            <a:noAutofit/>
          </a:bodyPr>
          <a:lstStyle/>
          <a:p>
            <a:pPr marL="0" indent="0">
              <a:buNone/>
            </a:pPr>
            <a:r>
              <a:rPr lang="en-US">
                <a:latin typeface="Times New Roman" panose="02020603050405020304" pitchFamily="18" charset="0"/>
                <a:cs typeface="Times New Roman" panose="02020603050405020304" pitchFamily="18" charset="0"/>
              </a:rPr>
              <a:t>4.	Các câu lệnh if, if-else, if else-if else.</a:t>
            </a:r>
          </a:p>
          <a:p>
            <a:pPr marL="0" indent="0">
              <a:buNone/>
            </a:pPr>
            <a:r>
              <a:rPr lang="vi-VN" sz="2000" b="1" u="sng">
                <a:cs typeface="Times New Roman" panose="02020603050405020304" pitchFamily="18" charset="0"/>
              </a:rPr>
              <a:t>Chú ý</a:t>
            </a:r>
            <a:r>
              <a:rPr lang="vi-VN" sz="2000">
                <a:cs typeface="Times New Roman" panose="02020603050405020304" pitchFamily="18" charset="0"/>
              </a:rPr>
              <a:t>: Câu lệnh if luôn sử dụng cặp dấu {}. Tránh sử dụng kiểu viết như sau –dễ gây ra lỗi khi ta thêm các câu lệnh khác:</a:t>
            </a:r>
            <a:endParaRPr lang="en-US" sz="2000">
              <a:cs typeface="Times New Roman" panose="02020603050405020304" pitchFamily="18" charset="0"/>
            </a:endParaRPr>
          </a:p>
          <a:p>
            <a:pPr marL="0" indent="0">
              <a:buNone/>
            </a:pPr>
            <a:endParaRPr lang="en-US" sz="20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27</a:t>
            </a:fld>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3200621" y="3888783"/>
            <a:ext cx="2381250" cy="6477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8901" y="4590798"/>
            <a:ext cx="904690" cy="904690"/>
          </a:xfrm>
          <a:prstGeom prst="rect">
            <a:avLst/>
          </a:prstGeom>
        </p:spPr>
      </p:pic>
    </p:spTree>
    <p:extLst>
      <p:ext uri="{BB962C8B-B14F-4D97-AF65-F5344CB8AC3E}">
        <p14:creationId xmlns:p14="http://schemas.microsoft.com/office/powerpoint/2010/main" val="24218759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Các câu lệnh (Statements)</a:t>
            </a:r>
          </a:p>
        </p:txBody>
      </p:sp>
      <p:sp>
        <p:nvSpPr>
          <p:cNvPr id="3" name="Content Placeholder 2"/>
          <p:cNvSpPr>
            <a:spLocks noGrp="1"/>
          </p:cNvSpPr>
          <p:nvPr>
            <p:ph idx="1"/>
          </p:nvPr>
        </p:nvSpPr>
        <p:spPr/>
        <p:txBody>
          <a:bodyPr>
            <a:noAutofit/>
          </a:bodyPr>
          <a:lstStyle/>
          <a:p>
            <a:pPr marL="0" indent="0">
              <a:buNone/>
            </a:pPr>
            <a:r>
              <a:rPr lang="en-US">
                <a:latin typeface="Times New Roman" panose="02020603050405020304" pitchFamily="18" charset="0"/>
                <a:cs typeface="Times New Roman" panose="02020603050405020304" pitchFamily="18" charset="0"/>
              </a:rPr>
              <a:t>5.	Câu lệnh for:</a:t>
            </a:r>
          </a:p>
          <a:p>
            <a:pPr marL="0" indent="0">
              <a:buNone/>
            </a:pPr>
            <a:r>
              <a:rPr lang="en-US" sz="2000">
                <a:latin typeface="Times New Roman" panose="02020603050405020304" pitchFamily="18" charset="0"/>
                <a:cs typeface="Times New Roman" panose="02020603050405020304" pitchFamily="18" charset="0"/>
              </a:rPr>
              <a:t>Một câu lệnh for nên viết theo định dạng sau:</a:t>
            </a: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28</a:t>
            </a:fld>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298576" y="3644373"/>
            <a:ext cx="6069788" cy="891852"/>
          </a:xfrm>
          <a:prstGeom prst="rect">
            <a:avLst/>
          </a:prstGeom>
        </p:spPr>
      </p:pic>
      <p:pic>
        <p:nvPicPr>
          <p:cNvPr id="6" name="Picture 5"/>
          <p:cNvPicPr>
            <a:picLocks noChangeAspect="1"/>
          </p:cNvPicPr>
          <p:nvPr/>
        </p:nvPicPr>
        <p:blipFill>
          <a:blip r:embed="rId3"/>
          <a:stretch>
            <a:fillRect/>
          </a:stretch>
        </p:blipFill>
        <p:spPr>
          <a:xfrm>
            <a:off x="1298575" y="4849510"/>
            <a:ext cx="6069790" cy="938721"/>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68364" y="3596953"/>
            <a:ext cx="986692" cy="986692"/>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09365" y="4849510"/>
            <a:ext cx="904690" cy="904690"/>
          </a:xfrm>
          <a:prstGeom prst="rect">
            <a:avLst/>
          </a:prstGeom>
        </p:spPr>
      </p:pic>
    </p:spTree>
    <p:extLst>
      <p:ext uri="{BB962C8B-B14F-4D97-AF65-F5344CB8AC3E}">
        <p14:creationId xmlns:p14="http://schemas.microsoft.com/office/powerpoint/2010/main" val="19082253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Các câu lệnh (Statements)</a:t>
            </a:r>
          </a:p>
        </p:txBody>
      </p:sp>
      <p:sp>
        <p:nvSpPr>
          <p:cNvPr id="3" name="Content Placeholder 2"/>
          <p:cNvSpPr>
            <a:spLocks noGrp="1"/>
          </p:cNvSpPr>
          <p:nvPr>
            <p:ph idx="1"/>
          </p:nvPr>
        </p:nvSpPr>
        <p:spPr/>
        <p:txBody>
          <a:bodyPr>
            <a:noAutofit/>
          </a:bodyPr>
          <a:lstStyle/>
          <a:p>
            <a:pPr marL="0" indent="0">
              <a:buNone/>
            </a:pPr>
            <a:r>
              <a:rPr lang="en-US">
                <a:latin typeface="Times New Roman" panose="02020603050405020304" pitchFamily="18" charset="0"/>
                <a:cs typeface="Times New Roman" panose="02020603050405020304" pitchFamily="18" charset="0"/>
              </a:rPr>
              <a:t>5.	Câu lệnh for:</a:t>
            </a:r>
          </a:p>
          <a:p>
            <a:pPr marL="0" indent="0">
              <a:buNone/>
            </a:pPr>
            <a:r>
              <a:rPr lang="en-US" sz="2000">
                <a:latin typeface="Times New Roman" panose="02020603050405020304" pitchFamily="18" charset="0"/>
                <a:cs typeface="Times New Roman" panose="02020603050405020304" pitchFamily="18" charset="0"/>
              </a:rPr>
              <a:t>Một câu lệnh for rỗng (tức là công việc của nó chỉ cần khởi tạo, điều kiện, và câu lệnh update) thì nên viết theo định dạng sau:</a:t>
            </a: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29</a:t>
            </a:fld>
            <a:endParaRPr lang="en-US"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30817" y="3617289"/>
            <a:ext cx="986692" cy="98669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3156" y="4941810"/>
            <a:ext cx="904690" cy="904690"/>
          </a:xfrm>
          <a:prstGeom prst="rect">
            <a:avLst/>
          </a:prstGeom>
        </p:spPr>
      </p:pic>
      <p:pic>
        <p:nvPicPr>
          <p:cNvPr id="9" name="Picture 8"/>
          <p:cNvPicPr>
            <a:picLocks noChangeAspect="1"/>
          </p:cNvPicPr>
          <p:nvPr/>
        </p:nvPicPr>
        <p:blipFill>
          <a:blip r:embed="rId4"/>
          <a:stretch>
            <a:fillRect/>
          </a:stretch>
        </p:blipFill>
        <p:spPr>
          <a:xfrm>
            <a:off x="1297503" y="3996271"/>
            <a:ext cx="5991225" cy="400050"/>
          </a:xfrm>
          <a:prstGeom prst="rect">
            <a:avLst/>
          </a:prstGeom>
        </p:spPr>
      </p:pic>
      <p:pic>
        <p:nvPicPr>
          <p:cNvPr id="10" name="Picture 9"/>
          <p:cNvPicPr>
            <a:picLocks noChangeAspect="1"/>
          </p:cNvPicPr>
          <p:nvPr/>
        </p:nvPicPr>
        <p:blipFill>
          <a:blip r:embed="rId5"/>
          <a:stretch>
            <a:fillRect/>
          </a:stretch>
        </p:blipFill>
        <p:spPr>
          <a:xfrm>
            <a:off x="1297503" y="5198491"/>
            <a:ext cx="5496702" cy="314325"/>
          </a:xfrm>
          <a:prstGeom prst="rect">
            <a:avLst/>
          </a:prstGeom>
        </p:spPr>
      </p:pic>
    </p:spTree>
    <p:extLst>
      <p:ext uri="{BB962C8B-B14F-4D97-AF65-F5344CB8AC3E}">
        <p14:creationId xmlns:p14="http://schemas.microsoft.com/office/powerpoint/2010/main" val="3512816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Nội dung chính</a:t>
            </a:r>
          </a:p>
        </p:txBody>
      </p:sp>
      <p:sp>
        <p:nvSpPr>
          <p:cNvPr id="3" name="Content Placeholder 2"/>
          <p:cNvSpPr>
            <a:spLocks noGrp="1"/>
          </p:cNvSpPr>
          <p:nvPr>
            <p:ph idx="1"/>
          </p:nvPr>
        </p:nvSpPr>
        <p:spPr/>
        <p:txBody>
          <a:bodyPr>
            <a:normAutofit lnSpcReduction="10000"/>
          </a:bodyPr>
          <a:lstStyle/>
          <a:p>
            <a:pPr marL="457200" indent="-457200">
              <a:buFont typeface="+mj-lt"/>
              <a:buAutoNum type="arabicPeriod"/>
            </a:pPr>
            <a:r>
              <a:rPr lang="en-US">
                <a:latin typeface="Times New Roman" panose="02020603050405020304" pitchFamily="18" charset="0"/>
                <a:cs typeface="Times New Roman" panose="02020603050405020304" pitchFamily="18" charset="0"/>
              </a:rPr>
              <a:t>Indentation and Braces</a:t>
            </a:r>
          </a:p>
          <a:p>
            <a:pPr marL="457200" indent="-457200">
              <a:buFont typeface="+mj-lt"/>
              <a:buAutoNum type="arabicPeriod"/>
            </a:pPr>
            <a:r>
              <a:rPr lang="en-US">
                <a:latin typeface="Times New Roman" panose="02020603050405020304" pitchFamily="18" charset="0"/>
                <a:cs typeface="Times New Roman" panose="02020603050405020304" pitchFamily="18" charset="0"/>
              </a:rPr>
              <a:t>Khai báo (Declarations)</a:t>
            </a:r>
          </a:p>
          <a:p>
            <a:pPr marL="457200" indent="-457200">
              <a:buFont typeface="+mj-lt"/>
              <a:buAutoNum type="arabicPeriod"/>
            </a:pPr>
            <a:r>
              <a:rPr lang="en-US">
                <a:latin typeface="Times New Roman" panose="02020603050405020304" pitchFamily="18" charset="0"/>
                <a:cs typeface="Times New Roman" panose="02020603050405020304" pitchFamily="18" charset="0"/>
              </a:rPr>
              <a:t>Các câu lệnh (Statements)</a:t>
            </a:r>
          </a:p>
          <a:p>
            <a:pPr marL="457200" indent="-457200">
              <a:buFont typeface="+mj-lt"/>
              <a:buAutoNum type="arabicPeriod"/>
            </a:pPr>
            <a:r>
              <a:rPr lang="en-US">
                <a:latin typeface="Times New Roman" panose="02020603050405020304" pitchFamily="18" charset="0"/>
                <a:cs typeface="Times New Roman" panose="02020603050405020304" pitchFamily="18" charset="0"/>
              </a:rPr>
              <a:t>Khoảng trắng (White space)</a:t>
            </a:r>
          </a:p>
          <a:p>
            <a:pPr marL="457200" indent="-457200">
              <a:buFont typeface="+mj-lt"/>
              <a:buAutoNum type="arabicPeriod"/>
            </a:pPr>
            <a:r>
              <a:rPr lang="en-US">
                <a:latin typeface="Times New Roman" panose="02020603050405020304" pitchFamily="18" charset="0"/>
                <a:cs typeface="Times New Roman" panose="02020603050405020304" pitchFamily="18" charset="0"/>
              </a:rPr>
              <a:t>Quy ước đặt tên (Naming Conventions)</a:t>
            </a:r>
          </a:p>
          <a:p>
            <a:pPr marL="457200" indent="-457200">
              <a:buFont typeface="+mj-lt"/>
              <a:buAutoNum type="arabicPeriod"/>
            </a:pPr>
            <a:r>
              <a:rPr lang="en-US">
                <a:latin typeface="Times New Roman" panose="02020603050405020304" pitchFamily="18" charset="0"/>
                <a:cs typeface="Times New Roman" panose="02020603050405020304" pitchFamily="18" charset="0"/>
              </a:rPr>
              <a:t>Thực thi chương </a:t>
            </a:r>
            <a:r>
              <a:rPr lang="en-US" smtClean="0">
                <a:latin typeface="Times New Roman" panose="02020603050405020304" pitchFamily="18" charset="0"/>
                <a:cs typeface="Times New Roman" panose="02020603050405020304" pitchFamily="18" charset="0"/>
              </a:rPr>
              <a:t>trình</a:t>
            </a:r>
          </a:p>
          <a:p>
            <a:pPr marL="457200" indent="-457200">
              <a:buFont typeface="+mj-lt"/>
              <a:buAutoNum type="arabicPeriod"/>
            </a:pPr>
            <a:r>
              <a:rPr lang="en-US" smtClean="0">
                <a:latin typeface="Times New Roman" panose="02020603050405020304" pitchFamily="18" charset="0"/>
                <a:cs typeface="Times New Roman" panose="02020603050405020304" pitchFamily="18" charset="0"/>
              </a:rPr>
              <a:t>Tối ưu mã lệnh</a:t>
            </a:r>
            <a:endParaRPr lang="en-US">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a:p>
        </p:txBody>
      </p:sp>
      <p:sp>
        <p:nvSpPr>
          <p:cNvPr id="4" name="Slide Number Placeholder 3"/>
          <p:cNvSpPr>
            <a:spLocks noGrp="1"/>
          </p:cNvSpPr>
          <p:nvPr>
            <p:ph type="sldNum" sz="quarter" idx="12"/>
          </p:nvPr>
        </p:nvSpPr>
        <p:spPr/>
        <p:txBody>
          <a:bodyPr/>
          <a:lstStyle/>
          <a:p>
            <a:fld id="{E97799C9-84D9-46D2-A11E-BCF8A720529D}" type="slidenum">
              <a:rPr lang="en-US" smtClean="0"/>
              <a:t>3</a:t>
            </a:fld>
            <a:endParaRPr lang="en-US" dirty="0"/>
          </a:p>
        </p:txBody>
      </p:sp>
    </p:spTree>
    <p:extLst>
      <p:ext uri="{BB962C8B-B14F-4D97-AF65-F5344CB8AC3E}">
        <p14:creationId xmlns:p14="http://schemas.microsoft.com/office/powerpoint/2010/main" val="536467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Các câu lệnh (Statements)</a:t>
            </a:r>
          </a:p>
        </p:txBody>
      </p:sp>
      <p:sp>
        <p:nvSpPr>
          <p:cNvPr id="3" name="Content Placeholder 2"/>
          <p:cNvSpPr>
            <a:spLocks noGrp="1"/>
          </p:cNvSpPr>
          <p:nvPr>
            <p:ph idx="1"/>
          </p:nvPr>
        </p:nvSpPr>
        <p:spPr/>
        <p:txBody>
          <a:bodyPr>
            <a:noAutofit/>
          </a:bodyPr>
          <a:lstStyle/>
          <a:p>
            <a:pPr marL="0" indent="0">
              <a:buNone/>
            </a:pPr>
            <a:r>
              <a:rPr lang="en-US">
                <a:latin typeface="Times New Roman" panose="02020603050405020304" pitchFamily="18" charset="0"/>
                <a:cs typeface="Times New Roman" panose="02020603050405020304" pitchFamily="18" charset="0"/>
              </a:rPr>
              <a:t>6.	Câu lệnh While.</a:t>
            </a:r>
          </a:p>
          <a:p>
            <a:pPr marL="0" indent="0">
              <a:buNone/>
            </a:pPr>
            <a:r>
              <a:rPr lang="en-US" sz="2000">
                <a:latin typeface="Times New Roman" panose="02020603050405020304" pitchFamily="18" charset="0"/>
                <a:cs typeface="Times New Roman" panose="02020603050405020304" pitchFamily="18" charset="0"/>
              </a:rPr>
              <a:t>Một câu lệnh while nên theo định dạng sau:</a:t>
            </a:r>
          </a:p>
          <a:p>
            <a:pPr marL="0" indent="0">
              <a:buNone/>
            </a:pPr>
            <a:endParaRPr lang="en-US" sz="20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30</a:t>
            </a:fld>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386773" y="3637108"/>
            <a:ext cx="3095625" cy="904875"/>
          </a:xfrm>
          <a:prstGeom prst="rect">
            <a:avLst/>
          </a:prstGeom>
        </p:spPr>
      </p:pic>
      <p:pic>
        <p:nvPicPr>
          <p:cNvPr id="6" name="Picture 5"/>
          <p:cNvPicPr>
            <a:picLocks noChangeAspect="1"/>
          </p:cNvPicPr>
          <p:nvPr/>
        </p:nvPicPr>
        <p:blipFill>
          <a:blip r:embed="rId3"/>
          <a:stretch>
            <a:fillRect/>
          </a:stretch>
        </p:blipFill>
        <p:spPr>
          <a:xfrm>
            <a:off x="5148946" y="3588745"/>
            <a:ext cx="2628900" cy="124777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41239" y="4627382"/>
            <a:ext cx="986692" cy="986692"/>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1051" y="4933481"/>
            <a:ext cx="904690" cy="904690"/>
          </a:xfrm>
          <a:prstGeom prst="rect">
            <a:avLst/>
          </a:prstGeom>
        </p:spPr>
      </p:pic>
    </p:spTree>
    <p:extLst>
      <p:ext uri="{BB962C8B-B14F-4D97-AF65-F5344CB8AC3E}">
        <p14:creationId xmlns:p14="http://schemas.microsoft.com/office/powerpoint/2010/main" val="1601282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Các câu lệnh (Statements)</a:t>
            </a:r>
          </a:p>
        </p:txBody>
      </p:sp>
      <p:sp>
        <p:nvSpPr>
          <p:cNvPr id="3" name="Content Placeholder 2"/>
          <p:cNvSpPr>
            <a:spLocks noGrp="1"/>
          </p:cNvSpPr>
          <p:nvPr>
            <p:ph idx="1"/>
          </p:nvPr>
        </p:nvSpPr>
        <p:spPr/>
        <p:txBody>
          <a:bodyPr>
            <a:noAutofit/>
          </a:bodyPr>
          <a:lstStyle/>
          <a:p>
            <a:pPr marL="0" indent="0">
              <a:buNone/>
            </a:pPr>
            <a:r>
              <a:rPr lang="en-US">
                <a:latin typeface="Times New Roman" panose="02020603050405020304" pitchFamily="18" charset="0"/>
                <a:cs typeface="Times New Roman" panose="02020603050405020304" pitchFamily="18" charset="0"/>
              </a:rPr>
              <a:t>6.	Câu lệnh While.</a:t>
            </a:r>
          </a:p>
          <a:p>
            <a:pPr marL="0" indent="0">
              <a:buNone/>
            </a:pPr>
            <a:r>
              <a:rPr lang="en-US" sz="2000">
                <a:latin typeface="Times New Roman" panose="02020603050405020304" pitchFamily="18" charset="0"/>
                <a:cs typeface="Times New Roman" panose="02020603050405020304" pitchFamily="18" charset="0"/>
              </a:rPr>
              <a:t>Một câu lệnh while rỗng nên theo định dạng sau:</a:t>
            </a: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31</a:t>
            </a:fld>
            <a:endParaRPr lang="en-US"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92383" y="4379078"/>
            <a:ext cx="986692" cy="986692"/>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7096" y="4461080"/>
            <a:ext cx="904690" cy="904690"/>
          </a:xfrm>
          <a:prstGeom prst="rect">
            <a:avLst/>
          </a:prstGeom>
        </p:spPr>
      </p:pic>
      <p:pic>
        <p:nvPicPr>
          <p:cNvPr id="7" name="Picture 6"/>
          <p:cNvPicPr>
            <a:picLocks noChangeAspect="1"/>
          </p:cNvPicPr>
          <p:nvPr/>
        </p:nvPicPr>
        <p:blipFill>
          <a:blip r:embed="rId4"/>
          <a:stretch>
            <a:fillRect/>
          </a:stretch>
        </p:blipFill>
        <p:spPr>
          <a:xfrm>
            <a:off x="1295067" y="3765698"/>
            <a:ext cx="2981325" cy="304800"/>
          </a:xfrm>
          <a:prstGeom prst="rect">
            <a:avLst/>
          </a:prstGeom>
        </p:spPr>
      </p:pic>
      <p:pic>
        <p:nvPicPr>
          <p:cNvPr id="10" name="Picture 9"/>
          <p:cNvPicPr>
            <a:picLocks noChangeAspect="1"/>
          </p:cNvPicPr>
          <p:nvPr/>
        </p:nvPicPr>
        <p:blipFill>
          <a:blip r:embed="rId5"/>
          <a:stretch>
            <a:fillRect/>
          </a:stretch>
        </p:blipFill>
        <p:spPr>
          <a:xfrm>
            <a:off x="4798791" y="3765698"/>
            <a:ext cx="2781300" cy="304800"/>
          </a:xfrm>
          <a:prstGeom prst="rect">
            <a:avLst/>
          </a:prstGeom>
        </p:spPr>
      </p:pic>
    </p:spTree>
    <p:extLst>
      <p:ext uri="{BB962C8B-B14F-4D97-AF65-F5344CB8AC3E}">
        <p14:creationId xmlns:p14="http://schemas.microsoft.com/office/powerpoint/2010/main" val="3930743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Các câu lệnh (Statements)</a:t>
            </a:r>
          </a:p>
        </p:txBody>
      </p:sp>
      <p:sp>
        <p:nvSpPr>
          <p:cNvPr id="3" name="Content Placeholder 2"/>
          <p:cNvSpPr>
            <a:spLocks noGrp="1"/>
          </p:cNvSpPr>
          <p:nvPr>
            <p:ph idx="1"/>
          </p:nvPr>
        </p:nvSpPr>
        <p:spPr/>
        <p:txBody>
          <a:bodyPr>
            <a:noAutofit/>
          </a:bodyPr>
          <a:lstStyle/>
          <a:p>
            <a:pPr marL="0" indent="0">
              <a:buNone/>
            </a:pPr>
            <a:r>
              <a:rPr lang="en-US">
                <a:latin typeface="Times New Roman" panose="02020603050405020304" pitchFamily="18" charset="0"/>
                <a:cs typeface="Times New Roman" panose="02020603050405020304" pitchFamily="18" charset="0"/>
              </a:rPr>
              <a:t>7.	Câu lệnh Do-while.</a:t>
            </a:r>
          </a:p>
          <a:p>
            <a:pPr marL="0" indent="0">
              <a:buNone/>
            </a:pPr>
            <a:r>
              <a:rPr lang="en-US" sz="2000">
                <a:latin typeface="Times New Roman" panose="02020603050405020304" pitchFamily="18" charset="0"/>
                <a:cs typeface="Times New Roman" panose="02020603050405020304" pitchFamily="18" charset="0"/>
              </a:rPr>
              <a:t>Một câu lệnh do-while nên theo định dạng sau: </a:t>
            </a:r>
          </a:p>
          <a:p>
            <a:pPr marL="0" indent="0">
              <a:buNone/>
            </a:pPr>
            <a:endParaRPr lang="en-US" sz="20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32</a:t>
            </a:fld>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280583" y="3497225"/>
            <a:ext cx="3295650" cy="990600"/>
          </a:xfrm>
          <a:prstGeom prst="rect">
            <a:avLst/>
          </a:prstGeom>
        </p:spPr>
      </p:pic>
      <p:pic>
        <p:nvPicPr>
          <p:cNvPr id="6" name="Picture 5"/>
          <p:cNvPicPr>
            <a:picLocks noChangeAspect="1"/>
          </p:cNvPicPr>
          <p:nvPr/>
        </p:nvPicPr>
        <p:blipFill>
          <a:blip r:embed="rId3"/>
          <a:stretch>
            <a:fillRect/>
          </a:stretch>
        </p:blipFill>
        <p:spPr>
          <a:xfrm>
            <a:off x="5044171" y="3502835"/>
            <a:ext cx="2733675" cy="1571625"/>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35062" y="4542850"/>
            <a:ext cx="986692" cy="986692"/>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58663" y="5107541"/>
            <a:ext cx="904690" cy="904690"/>
          </a:xfrm>
          <a:prstGeom prst="rect">
            <a:avLst/>
          </a:prstGeom>
        </p:spPr>
      </p:pic>
    </p:spTree>
    <p:extLst>
      <p:ext uri="{BB962C8B-B14F-4D97-AF65-F5344CB8AC3E}">
        <p14:creationId xmlns:p14="http://schemas.microsoft.com/office/powerpoint/2010/main" val="22919635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Các câu lệnh (Statements)</a:t>
            </a:r>
          </a:p>
        </p:txBody>
      </p:sp>
      <p:sp>
        <p:nvSpPr>
          <p:cNvPr id="3" name="Content Placeholder 2"/>
          <p:cNvSpPr>
            <a:spLocks noGrp="1"/>
          </p:cNvSpPr>
          <p:nvPr>
            <p:ph idx="1"/>
          </p:nvPr>
        </p:nvSpPr>
        <p:spPr/>
        <p:txBody>
          <a:bodyPr>
            <a:noAutofit/>
          </a:bodyPr>
          <a:lstStyle/>
          <a:p>
            <a:pPr marL="0" indent="0">
              <a:buNone/>
            </a:pPr>
            <a:r>
              <a:rPr lang="en-US">
                <a:latin typeface="Times New Roman" panose="02020603050405020304" pitchFamily="18" charset="0"/>
                <a:cs typeface="Times New Roman" panose="02020603050405020304" pitchFamily="18" charset="0"/>
              </a:rPr>
              <a:t>8.	Câu lệnh Switch.</a:t>
            </a:r>
          </a:p>
          <a:p>
            <a:pPr marL="0" indent="0">
              <a:buNone/>
            </a:pPr>
            <a:r>
              <a:rPr lang="en-US" sz="2000">
                <a:latin typeface="Times New Roman" panose="02020603050405020304" pitchFamily="18" charset="0"/>
                <a:cs typeface="Times New Roman" panose="02020603050405020304" pitchFamily="18" charset="0"/>
              </a:rPr>
              <a:t>Một câu lệnh switch nên viết theo định dạng sau: </a:t>
            </a: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33</a:t>
            </a:fld>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496041" y="3357206"/>
            <a:ext cx="2024396" cy="2807856"/>
          </a:xfrm>
          <a:prstGeom prst="rect">
            <a:avLst/>
          </a:prstGeom>
        </p:spPr>
      </p:pic>
      <p:pic>
        <p:nvPicPr>
          <p:cNvPr id="6" name="Picture 5"/>
          <p:cNvPicPr>
            <a:picLocks noChangeAspect="1"/>
          </p:cNvPicPr>
          <p:nvPr/>
        </p:nvPicPr>
        <p:blipFill>
          <a:blip r:embed="rId3"/>
          <a:stretch>
            <a:fillRect/>
          </a:stretch>
        </p:blipFill>
        <p:spPr>
          <a:xfrm>
            <a:off x="4873945" y="3368430"/>
            <a:ext cx="2026721" cy="2807856"/>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05241" y="4467795"/>
            <a:ext cx="986692" cy="986692"/>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75401" y="4641895"/>
            <a:ext cx="904690" cy="904690"/>
          </a:xfrm>
          <a:prstGeom prst="rect">
            <a:avLst/>
          </a:prstGeom>
        </p:spPr>
      </p:pic>
    </p:spTree>
    <p:extLst>
      <p:ext uri="{BB962C8B-B14F-4D97-AF65-F5344CB8AC3E}">
        <p14:creationId xmlns:p14="http://schemas.microsoft.com/office/powerpoint/2010/main" val="2986999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Các câu lệnh (Statements)</a:t>
            </a:r>
          </a:p>
        </p:txBody>
      </p:sp>
      <p:sp>
        <p:nvSpPr>
          <p:cNvPr id="3" name="Content Placeholder 2"/>
          <p:cNvSpPr>
            <a:spLocks noGrp="1"/>
          </p:cNvSpPr>
          <p:nvPr>
            <p:ph idx="1"/>
          </p:nvPr>
        </p:nvSpPr>
        <p:spPr/>
        <p:txBody>
          <a:bodyPr>
            <a:noAutofit/>
          </a:bodyPr>
          <a:lstStyle/>
          <a:p>
            <a:pPr marL="0" indent="0">
              <a:buNone/>
            </a:pPr>
            <a:r>
              <a:rPr lang="en-US">
                <a:latin typeface="Times New Roman" panose="02020603050405020304" pitchFamily="18" charset="0"/>
                <a:cs typeface="Times New Roman" panose="02020603050405020304" pitchFamily="18" charset="0"/>
              </a:rPr>
              <a:t>8.	Câu lệnh Switch.</a:t>
            </a:r>
          </a:p>
          <a:p>
            <a:pPr marL="0" indent="0">
              <a:buNone/>
            </a:pPr>
            <a:r>
              <a:rPr lang="en-US" sz="2000" b="1" u="sng">
                <a:latin typeface="Times New Roman" panose="02020603050405020304" pitchFamily="18" charset="0"/>
                <a:cs typeface="Times New Roman" panose="02020603050405020304" pitchFamily="18" charset="0"/>
              </a:rPr>
              <a:t>Chú ý: </a:t>
            </a:r>
            <a:r>
              <a:rPr lang="vi-VN" sz="2000">
                <a:cs typeface="Times New Roman" panose="02020603050405020304" pitchFamily="18" charset="0"/>
              </a:rPr>
              <a:t>Mọi câu lệnh switch nên có trường hợp default. Câu lệnh break ở trường hợp default có thể bị coi là rườm ra, nhưng nó giúp cho việc tránh các lỗi tiềm tàng về sau nếu ta thêm các case ở sau nó. </a:t>
            </a:r>
            <a:endParaRPr lang="en-US" sz="20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34</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69146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Các câu lệnh (Statements)</a:t>
            </a:r>
          </a:p>
        </p:txBody>
      </p:sp>
      <p:sp>
        <p:nvSpPr>
          <p:cNvPr id="3" name="Content Placeholder 2"/>
          <p:cNvSpPr>
            <a:spLocks noGrp="1"/>
          </p:cNvSpPr>
          <p:nvPr>
            <p:ph idx="1"/>
          </p:nvPr>
        </p:nvSpPr>
        <p:spPr/>
        <p:txBody>
          <a:bodyPr>
            <a:noAutofit/>
          </a:bodyPr>
          <a:lstStyle/>
          <a:p>
            <a:pPr marL="0" indent="0">
              <a:buNone/>
            </a:pPr>
            <a:r>
              <a:rPr lang="en-US">
                <a:latin typeface="Times New Roman" panose="02020603050405020304" pitchFamily="18" charset="0"/>
                <a:cs typeface="Times New Roman" panose="02020603050405020304" pitchFamily="18" charset="0"/>
              </a:rPr>
              <a:t>9.	Câu lệnh Try-catch. </a:t>
            </a:r>
          </a:p>
          <a:p>
            <a:pPr marL="0" indent="0">
              <a:buNone/>
            </a:pPr>
            <a:r>
              <a:rPr lang="vi-VN" sz="2000">
                <a:cs typeface="Times New Roman" panose="02020603050405020304" pitchFamily="18" charset="0"/>
              </a:rPr>
              <a:t>Một câu lệnh try-catch nên có định dạng như sau:</a:t>
            </a:r>
            <a:endParaRPr lang="en-US" sz="2000">
              <a:cs typeface="Times New Roman" panose="02020603050405020304" pitchFamily="18" charset="0"/>
            </a:endParaRPr>
          </a:p>
          <a:p>
            <a:pPr marL="0" indent="0">
              <a:buNone/>
            </a:pPr>
            <a:endParaRPr lang="en-US" sz="20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35</a:t>
            </a:fld>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325721" y="3677298"/>
            <a:ext cx="2980465" cy="1181781"/>
          </a:xfrm>
          <a:prstGeom prst="rect">
            <a:avLst/>
          </a:prstGeom>
        </p:spPr>
      </p:pic>
      <p:pic>
        <p:nvPicPr>
          <p:cNvPr id="6" name="Picture 5"/>
          <p:cNvPicPr>
            <a:picLocks noChangeAspect="1"/>
          </p:cNvPicPr>
          <p:nvPr/>
        </p:nvPicPr>
        <p:blipFill>
          <a:blip r:embed="rId3"/>
          <a:stretch>
            <a:fillRect/>
          </a:stretch>
        </p:blipFill>
        <p:spPr>
          <a:xfrm>
            <a:off x="5045853" y="3677298"/>
            <a:ext cx="2534238" cy="1748888"/>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11500" y="4750568"/>
            <a:ext cx="986692" cy="986692"/>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60627" y="5284915"/>
            <a:ext cx="904690" cy="904690"/>
          </a:xfrm>
          <a:prstGeom prst="rect">
            <a:avLst/>
          </a:prstGeom>
        </p:spPr>
      </p:pic>
    </p:spTree>
    <p:extLst>
      <p:ext uri="{BB962C8B-B14F-4D97-AF65-F5344CB8AC3E}">
        <p14:creationId xmlns:p14="http://schemas.microsoft.com/office/powerpoint/2010/main" val="6256880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866" y="915337"/>
            <a:ext cx="7392976" cy="1303867"/>
          </a:xfrm>
        </p:spPr>
        <p:txBody>
          <a:bodyPr>
            <a:normAutofit/>
          </a:bodyPr>
          <a:lstStyle/>
          <a:p>
            <a:pPr algn="l"/>
            <a:r>
              <a:rPr lang="en-US">
                <a:latin typeface="Times New Roman" panose="02020603050405020304" pitchFamily="18" charset="0"/>
                <a:cs typeface="Times New Roman" panose="02020603050405020304" pitchFamily="18" charset="0"/>
              </a:rPr>
              <a:t>Khoảng trắng (White space)</a:t>
            </a:r>
          </a:p>
        </p:txBody>
      </p:sp>
      <p:sp>
        <p:nvSpPr>
          <p:cNvPr id="3" name="Content Placeholder 2"/>
          <p:cNvSpPr>
            <a:spLocks noGrp="1"/>
          </p:cNvSpPr>
          <p:nvPr>
            <p:ph idx="1"/>
          </p:nvPr>
        </p:nvSpPr>
        <p:spPr/>
        <p:txBody>
          <a:bodyPr>
            <a:normAutofit/>
          </a:bodyPr>
          <a:lstStyle/>
          <a:p>
            <a:pPr marL="0" indent="0">
              <a:buNone/>
            </a:pPr>
            <a:r>
              <a:rPr lang="en-US">
                <a:latin typeface="Times New Roman" panose="02020603050405020304" pitchFamily="18" charset="0"/>
                <a:cs typeface="Times New Roman" panose="02020603050405020304" pitchFamily="18" charset="0"/>
              </a:rPr>
              <a:t>1.	</a:t>
            </a:r>
            <a:r>
              <a:rPr lang="da-DK">
                <a:latin typeface="Times New Roman" panose="02020603050405020304" pitchFamily="18" charset="0"/>
                <a:cs typeface="Times New Roman" panose="02020603050405020304" pitchFamily="18" charset="0"/>
              </a:rPr>
              <a:t>Dòng trống (Blank Lines)</a:t>
            </a:r>
            <a:r>
              <a:rPr lang="en-US">
                <a:latin typeface="Times New Roman" panose="02020603050405020304" pitchFamily="18" charset="0"/>
                <a:cs typeface="Times New Roman" panose="02020603050405020304" pitchFamily="18" charset="0"/>
              </a:rPr>
              <a:t>.</a:t>
            </a:r>
          </a:p>
          <a:p>
            <a:pPr marL="0" indent="0">
              <a:buNone/>
            </a:pPr>
            <a:r>
              <a:rPr lang="en-US">
                <a:latin typeface="Times New Roman" panose="02020603050405020304" pitchFamily="18" charset="0"/>
                <a:cs typeface="Times New Roman" panose="02020603050405020304" pitchFamily="18" charset="0"/>
              </a:rPr>
              <a:t>2.	Kí tự trống.</a:t>
            </a: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36</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34341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866" y="915337"/>
            <a:ext cx="7392976" cy="1303867"/>
          </a:xfrm>
        </p:spPr>
        <p:txBody>
          <a:bodyPr>
            <a:normAutofit/>
          </a:bodyPr>
          <a:lstStyle/>
          <a:p>
            <a:pPr algn="l"/>
            <a:r>
              <a:rPr lang="en-US">
                <a:latin typeface="Times New Roman" panose="02020603050405020304" pitchFamily="18" charset="0"/>
                <a:cs typeface="Times New Roman" panose="02020603050405020304" pitchFamily="18" charset="0"/>
              </a:rPr>
              <a:t>Khoảng trắng (White space)</a:t>
            </a:r>
          </a:p>
        </p:txBody>
      </p:sp>
      <p:sp>
        <p:nvSpPr>
          <p:cNvPr id="3" name="Content Placeholder 2"/>
          <p:cNvSpPr>
            <a:spLocks noGrp="1"/>
          </p:cNvSpPr>
          <p:nvPr>
            <p:ph idx="1"/>
          </p:nvPr>
        </p:nvSpPr>
        <p:spPr/>
        <p:txBody>
          <a:bodyPr>
            <a:normAutofit fontScale="62500" lnSpcReduction="20000"/>
          </a:bodyPr>
          <a:lstStyle/>
          <a:p>
            <a:pPr marL="0" indent="0">
              <a:buNone/>
            </a:pPr>
            <a:r>
              <a:rPr lang="en-US" sz="3800">
                <a:latin typeface="Times New Roman" panose="02020603050405020304" pitchFamily="18" charset="0"/>
                <a:cs typeface="Times New Roman" panose="02020603050405020304" pitchFamily="18" charset="0"/>
              </a:rPr>
              <a:t>1.	</a:t>
            </a:r>
            <a:r>
              <a:rPr lang="da-DK" sz="3800">
                <a:latin typeface="Times New Roman" panose="02020603050405020304" pitchFamily="18" charset="0"/>
                <a:cs typeface="Times New Roman" panose="02020603050405020304" pitchFamily="18" charset="0"/>
              </a:rPr>
              <a:t>Dòng trống (Blank Lines)</a:t>
            </a:r>
            <a:r>
              <a:rPr lang="en-US" sz="3800">
                <a:latin typeface="Times New Roman" panose="02020603050405020304" pitchFamily="18" charset="0"/>
                <a:cs typeface="Times New Roman" panose="02020603050405020304" pitchFamily="18" charset="0"/>
              </a:rPr>
              <a:t>.</a:t>
            </a:r>
          </a:p>
          <a:p>
            <a:pPr marL="0" indent="0">
              <a:buNone/>
            </a:pPr>
            <a:r>
              <a:rPr lang="vi-VN" sz="3400" baseline="-25000">
                <a:cs typeface="Times New Roman" panose="02020603050405020304" pitchFamily="18" charset="0"/>
              </a:rPr>
              <a:t>Các dòng trống giúp ta dễ đọc vì phân tách các những đoạn code có liên hệ với nhau. Nên sử dụng 2 dòng trống trong các trường hợp sau:</a:t>
            </a:r>
          </a:p>
          <a:p>
            <a:pPr marL="0" indent="0">
              <a:buNone/>
            </a:pPr>
            <a:r>
              <a:rPr lang="vi-VN" sz="3400" baseline="-25000">
                <a:cs typeface="Times New Roman" panose="02020603050405020304" pitchFamily="18" charset="0"/>
              </a:rPr>
              <a:t>•	Giữa các phần của một soure code file.</a:t>
            </a:r>
          </a:p>
          <a:p>
            <a:pPr marL="0" indent="0">
              <a:buNone/>
            </a:pPr>
            <a:r>
              <a:rPr lang="vi-VN" sz="3400" baseline="-25000">
                <a:cs typeface="Times New Roman" panose="02020603050405020304" pitchFamily="18" charset="0"/>
              </a:rPr>
              <a:t>•	Giữa các phần định nghĩa class và interface. </a:t>
            </a:r>
          </a:p>
          <a:p>
            <a:pPr marL="0" indent="0">
              <a:buNone/>
            </a:pPr>
            <a:r>
              <a:rPr lang="vi-VN" sz="3400" baseline="-25000">
                <a:cs typeface="Times New Roman" panose="02020603050405020304" pitchFamily="18" charset="0"/>
              </a:rPr>
              <a:t>Nên sử dụng một dòng trống trong các trường hợp sau:</a:t>
            </a:r>
          </a:p>
          <a:p>
            <a:pPr marL="0" indent="0">
              <a:buNone/>
            </a:pPr>
            <a:r>
              <a:rPr lang="vi-VN" sz="3400" baseline="-25000">
                <a:cs typeface="Times New Roman" panose="02020603050405020304" pitchFamily="18" charset="0"/>
              </a:rPr>
              <a:t>•	Giữa các method</a:t>
            </a:r>
            <a:r>
              <a:rPr lang="en-US" sz="3400" baseline="-25000">
                <a:cs typeface="Times New Roman" panose="02020603050405020304" pitchFamily="18" charset="0"/>
              </a:rPr>
              <a:t>.</a:t>
            </a:r>
            <a:endParaRPr lang="vi-VN" sz="3400" baseline="-25000">
              <a:cs typeface="Times New Roman" panose="02020603050405020304" pitchFamily="18" charset="0"/>
            </a:endParaRPr>
          </a:p>
          <a:p>
            <a:pPr marL="0" indent="0">
              <a:buNone/>
            </a:pPr>
            <a:r>
              <a:rPr lang="vi-VN" sz="3400" baseline="-25000">
                <a:cs typeface="Times New Roman" panose="02020603050405020304" pitchFamily="18" charset="0"/>
              </a:rPr>
              <a:t>•	Giữa các biến cục bộ trong một method và câu lệnh đầu tiên của nó. </a:t>
            </a:r>
          </a:p>
          <a:p>
            <a:pPr marL="0" indent="0">
              <a:buNone/>
            </a:pPr>
            <a:r>
              <a:rPr lang="vi-VN" sz="3400" baseline="-25000">
                <a:cs typeface="Times New Roman" panose="02020603050405020304" pitchFamily="18" charset="0"/>
              </a:rPr>
              <a:t>•	Trước một block  hoặc một single-line commen</a:t>
            </a:r>
            <a:r>
              <a:rPr lang="en-US" sz="3400" baseline="-25000">
                <a:cs typeface="Times New Roman" panose="02020603050405020304" pitchFamily="18" charset="0"/>
              </a:rPr>
              <a:t>t.</a:t>
            </a:r>
            <a:endParaRPr lang="vi-VN" sz="3400" baseline="-25000">
              <a:cs typeface="Times New Roman" panose="02020603050405020304" pitchFamily="18" charset="0"/>
            </a:endParaRPr>
          </a:p>
          <a:p>
            <a:pPr marL="0" indent="0">
              <a:buNone/>
            </a:pPr>
            <a:r>
              <a:rPr lang="vi-VN" sz="3400" baseline="-25000">
                <a:cs typeface="Times New Roman" panose="02020603050405020304" pitchFamily="18" charset="0"/>
              </a:rPr>
              <a:t>•	Giữa các phần liên quan với nhau bên trong một method để tăng tính dễ đọc.</a:t>
            </a:r>
          </a:p>
          <a:p>
            <a:pPr marL="0" indent="0">
              <a:buNone/>
            </a:pPr>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37</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93732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866" y="915337"/>
            <a:ext cx="7392976" cy="1303867"/>
          </a:xfrm>
        </p:spPr>
        <p:txBody>
          <a:bodyPr>
            <a:normAutofit/>
          </a:bodyPr>
          <a:lstStyle/>
          <a:p>
            <a:pPr algn="l"/>
            <a:r>
              <a:rPr lang="en-US">
                <a:latin typeface="Times New Roman" panose="02020603050405020304" pitchFamily="18" charset="0"/>
                <a:cs typeface="Times New Roman" panose="02020603050405020304" pitchFamily="18" charset="0"/>
              </a:rPr>
              <a:t>Khoảng trắng (White space)</a:t>
            </a:r>
          </a:p>
        </p:txBody>
      </p:sp>
      <p:sp>
        <p:nvSpPr>
          <p:cNvPr id="3" name="Content Placeholder 2"/>
          <p:cNvSpPr>
            <a:spLocks noGrp="1"/>
          </p:cNvSpPr>
          <p:nvPr>
            <p:ph idx="1"/>
          </p:nvPr>
        </p:nvSpPr>
        <p:spPr/>
        <p:txBody>
          <a:bodyPr>
            <a:normAutofit/>
          </a:bodyPr>
          <a:lstStyle/>
          <a:p>
            <a:pPr marL="0" indent="0">
              <a:buNone/>
            </a:pPr>
            <a:r>
              <a:rPr lang="en-US">
                <a:latin typeface="Times New Roman" panose="02020603050405020304" pitchFamily="18" charset="0"/>
                <a:cs typeface="Times New Roman" panose="02020603050405020304" pitchFamily="18" charset="0"/>
              </a:rPr>
              <a:t>2.	Kí tự trống.</a:t>
            </a:r>
          </a:p>
          <a:p>
            <a:pPr marL="0" indent="0">
              <a:buNone/>
            </a:pPr>
            <a:r>
              <a:rPr lang="vi-VN" sz="2000">
                <a:cs typeface="Times New Roman" panose="02020603050405020304" pitchFamily="18" charset="0"/>
              </a:rPr>
              <a:t>Nên sử dụng các ký tự trống trong các trường hợp sau: </a:t>
            </a:r>
            <a:endParaRPr lang="en-US" sz="2000">
              <a:cs typeface="Times New Roman" panose="02020603050405020304" pitchFamily="18" charset="0"/>
            </a:endParaRPr>
          </a:p>
          <a:p>
            <a:pPr marL="0" indent="0">
              <a:buNone/>
            </a:pPr>
            <a:r>
              <a:rPr lang="vi-VN" sz="2000">
                <a:cs typeface="Times New Roman" panose="02020603050405020304" pitchFamily="18" charset="0"/>
              </a:rPr>
              <a:t>•	Một keyword theo sau dấu ngoặc đơn thì nên được viết cách ra một space. Ví dụ:</a:t>
            </a:r>
            <a:endParaRPr lang="en-US" sz="20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38</a:t>
            </a:fld>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305811" y="4350378"/>
            <a:ext cx="2343150" cy="942975"/>
          </a:xfrm>
          <a:prstGeom prst="rect">
            <a:avLst/>
          </a:prstGeom>
        </p:spPr>
      </p:pic>
      <p:pic>
        <p:nvPicPr>
          <p:cNvPr id="6" name="Picture 5"/>
          <p:cNvPicPr>
            <a:picLocks noChangeAspect="1"/>
          </p:cNvPicPr>
          <p:nvPr/>
        </p:nvPicPr>
        <p:blipFill>
          <a:blip r:embed="rId3"/>
          <a:stretch>
            <a:fillRect/>
          </a:stretch>
        </p:blipFill>
        <p:spPr>
          <a:xfrm>
            <a:off x="4873354" y="4350378"/>
            <a:ext cx="2305050" cy="866775"/>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84040" y="5120897"/>
            <a:ext cx="986692" cy="986692"/>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73534" y="5116671"/>
            <a:ext cx="904690" cy="904690"/>
          </a:xfrm>
          <a:prstGeom prst="rect">
            <a:avLst/>
          </a:prstGeom>
        </p:spPr>
      </p:pic>
    </p:spTree>
    <p:extLst>
      <p:ext uri="{BB962C8B-B14F-4D97-AF65-F5344CB8AC3E}">
        <p14:creationId xmlns:p14="http://schemas.microsoft.com/office/powerpoint/2010/main" val="41167037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866" y="915337"/>
            <a:ext cx="7392976" cy="1303867"/>
          </a:xfrm>
        </p:spPr>
        <p:txBody>
          <a:bodyPr>
            <a:normAutofit/>
          </a:bodyPr>
          <a:lstStyle/>
          <a:p>
            <a:pPr algn="l"/>
            <a:r>
              <a:rPr lang="en-US">
                <a:latin typeface="Times New Roman" panose="02020603050405020304" pitchFamily="18" charset="0"/>
                <a:cs typeface="Times New Roman" panose="02020603050405020304" pitchFamily="18" charset="0"/>
              </a:rPr>
              <a:t>Khoảng trắng (White space)</a:t>
            </a:r>
          </a:p>
        </p:txBody>
      </p:sp>
      <p:sp>
        <p:nvSpPr>
          <p:cNvPr id="3" name="Content Placeholder 2"/>
          <p:cNvSpPr>
            <a:spLocks noGrp="1"/>
          </p:cNvSpPr>
          <p:nvPr>
            <p:ph idx="1"/>
          </p:nvPr>
        </p:nvSpPr>
        <p:spPr/>
        <p:txBody>
          <a:bodyPr>
            <a:normAutofit/>
          </a:bodyPr>
          <a:lstStyle/>
          <a:p>
            <a:pPr marL="0" indent="0">
              <a:buNone/>
            </a:pPr>
            <a:r>
              <a:rPr lang="en-US">
                <a:latin typeface="Times New Roman" panose="02020603050405020304" pitchFamily="18" charset="0"/>
                <a:cs typeface="Times New Roman" panose="02020603050405020304" pitchFamily="18" charset="0"/>
              </a:rPr>
              <a:t>2.	Ký tự trống.</a:t>
            </a:r>
          </a:p>
          <a:p>
            <a:pPr marL="0" indent="0">
              <a:buNone/>
            </a:pPr>
            <a:r>
              <a:rPr lang="vi-VN" sz="2000">
                <a:cs typeface="Times New Roman" panose="02020603050405020304" pitchFamily="18" charset="0"/>
              </a:rPr>
              <a:t>Nên sử dụng các ký tự trống trong các trường hợp sau: </a:t>
            </a:r>
            <a:endParaRPr lang="en-US" sz="2000">
              <a:cs typeface="Times New Roman" panose="02020603050405020304" pitchFamily="18" charset="0"/>
            </a:endParaRPr>
          </a:p>
          <a:p>
            <a:pPr marL="0" indent="0">
              <a:buNone/>
            </a:pPr>
            <a:r>
              <a:rPr lang="vi-VN" sz="2000">
                <a:cs typeface="Times New Roman" panose="02020603050405020304" pitchFamily="18" charset="0"/>
              </a:rPr>
              <a:t>•	Nên để một ký tự trống sau mỗi dấu phẩy ở danh sách các tham số</a:t>
            </a:r>
            <a:r>
              <a:rPr lang="en-US" sz="2000">
                <a:cs typeface="Times New Roman" panose="02020603050405020304" pitchFamily="18" charset="0"/>
              </a:rPr>
              <a:t>. </a:t>
            </a:r>
            <a:r>
              <a:rPr lang="vi-VN" sz="2000">
                <a:cs typeface="Times New Roman" panose="02020603050405020304" pitchFamily="18" charset="0"/>
              </a:rPr>
              <a:t>Ví dụ:</a:t>
            </a:r>
            <a:endParaRPr lang="en-US" sz="20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39</a:t>
            </a:fld>
            <a:endParaRPr lang="en-US"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40622" y="4030807"/>
            <a:ext cx="986692" cy="98669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1413" y="5160679"/>
            <a:ext cx="904690" cy="904690"/>
          </a:xfrm>
          <a:prstGeom prst="rect">
            <a:avLst/>
          </a:prstGeom>
        </p:spPr>
      </p:pic>
      <p:pic>
        <p:nvPicPr>
          <p:cNvPr id="9" name="Picture 8"/>
          <p:cNvPicPr>
            <a:picLocks noChangeAspect="1"/>
          </p:cNvPicPr>
          <p:nvPr/>
        </p:nvPicPr>
        <p:blipFill>
          <a:blip r:embed="rId4"/>
          <a:stretch>
            <a:fillRect/>
          </a:stretch>
        </p:blipFill>
        <p:spPr>
          <a:xfrm>
            <a:off x="1275131" y="4366991"/>
            <a:ext cx="4467225" cy="314325"/>
          </a:xfrm>
          <a:prstGeom prst="rect">
            <a:avLst/>
          </a:prstGeom>
        </p:spPr>
      </p:pic>
      <p:pic>
        <p:nvPicPr>
          <p:cNvPr id="10" name="Picture 9"/>
          <p:cNvPicPr>
            <a:picLocks noChangeAspect="1"/>
          </p:cNvPicPr>
          <p:nvPr/>
        </p:nvPicPr>
        <p:blipFill>
          <a:blip r:embed="rId5"/>
          <a:stretch>
            <a:fillRect/>
          </a:stretch>
        </p:blipFill>
        <p:spPr>
          <a:xfrm>
            <a:off x="1275131" y="5460624"/>
            <a:ext cx="4181475" cy="304800"/>
          </a:xfrm>
          <a:prstGeom prst="rect">
            <a:avLst/>
          </a:prstGeom>
        </p:spPr>
      </p:pic>
    </p:spTree>
    <p:extLst>
      <p:ext uri="{BB962C8B-B14F-4D97-AF65-F5344CB8AC3E}">
        <p14:creationId xmlns:p14="http://schemas.microsoft.com/office/powerpoint/2010/main" val="4235272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a:latin typeface="Times New Roman" panose="02020603050405020304" pitchFamily="18" charset="0"/>
                <a:cs typeface="Times New Roman" panose="02020603050405020304" pitchFamily="18" charset="0"/>
              </a:rPr>
              <a:t>Indentation and Braces</a:t>
            </a:r>
          </a:p>
        </p:txBody>
      </p:sp>
      <p:sp>
        <p:nvSpPr>
          <p:cNvPr id="3" name="Content Placeholder 2"/>
          <p:cNvSpPr>
            <a:spLocks noGrp="1"/>
          </p:cNvSpPr>
          <p:nvPr>
            <p:ph idx="1"/>
          </p:nvPr>
        </p:nvSpPr>
        <p:spPr/>
        <p:txBody>
          <a:bodyPr/>
          <a:lstStyle/>
          <a:p>
            <a:pPr marL="0" lvl="1" indent="0">
              <a:buNone/>
            </a:pPr>
            <a:r>
              <a:rPr lang="en-GB" sz="2400">
                <a:latin typeface="Times New Roman" panose="02020603050405020304" pitchFamily="18" charset="0"/>
                <a:cs typeface="Times New Roman" panose="02020603050405020304" pitchFamily="18" charset="0"/>
              </a:rPr>
              <a:t>1.	Tab và Indent</a:t>
            </a:r>
          </a:p>
          <a:p>
            <a:pPr marL="0" lvl="1" indent="0">
              <a:buNone/>
            </a:pPr>
            <a:r>
              <a:rPr lang="en-GB" sz="2400">
                <a:latin typeface="Times New Roman" panose="02020603050405020304" pitchFamily="18" charset="0"/>
                <a:cs typeface="Times New Roman" panose="02020603050405020304" pitchFamily="18" charset="0"/>
              </a:rPr>
              <a:t>2.	Dấu ngoặc nhọn</a:t>
            </a:r>
            <a:endParaRPr lang="en-US" sz="2400">
              <a:latin typeface="Times New Roman" panose="02020603050405020304" pitchFamily="18" charset="0"/>
              <a:cs typeface="Times New Roman" panose="02020603050405020304" pitchFamily="18" charset="0"/>
            </a:endParaRPr>
          </a:p>
          <a:p>
            <a:pPr marL="0" lvl="1" indent="0">
              <a:buNone/>
            </a:pPr>
            <a:r>
              <a:rPr lang="en-GB" sz="2400">
                <a:latin typeface="Times New Roman" panose="02020603050405020304" pitchFamily="18" charset="0"/>
                <a:cs typeface="Times New Roman" panose="02020603050405020304" pitchFamily="18" charset="0"/>
              </a:rPr>
              <a:t>3.	Độ dài dòng lệnh</a:t>
            </a:r>
            <a:endParaRPr lang="en-US" sz="2400">
              <a:latin typeface="Times New Roman" panose="02020603050405020304" pitchFamily="18" charset="0"/>
              <a:cs typeface="Times New Roman" panose="02020603050405020304" pitchFamily="18" charset="0"/>
            </a:endParaRPr>
          </a:p>
          <a:p>
            <a:pPr marL="0" lvl="1" indent="0">
              <a:buNone/>
            </a:pPr>
            <a:r>
              <a:rPr lang="en-GB" sz="2400">
                <a:latin typeface="Times New Roman" panose="02020603050405020304" pitchFamily="18" charset="0"/>
                <a:cs typeface="Times New Roman" panose="02020603050405020304" pitchFamily="18" charset="0"/>
              </a:rPr>
              <a:t>4.	Ngắt dòng</a:t>
            </a:r>
            <a:endParaRPr lang="en-US" sz="2400">
              <a:latin typeface="Times New Roman" panose="02020603050405020304" pitchFamily="18" charset="0"/>
              <a:cs typeface="Times New Roman" panose="02020603050405020304" pitchFamily="18" charset="0"/>
            </a:endParaRPr>
          </a:p>
          <a:p>
            <a:pPr marL="0" lvl="1" indent="0">
              <a:buNone/>
            </a:pPr>
            <a:endParaRPr lang="en-US" b="1" i="1"/>
          </a:p>
          <a:p>
            <a:endParaRPr lang="en-US"/>
          </a:p>
        </p:txBody>
      </p:sp>
      <p:sp>
        <p:nvSpPr>
          <p:cNvPr id="6" name="Slide Number Placeholder 5"/>
          <p:cNvSpPr>
            <a:spLocks noGrp="1"/>
          </p:cNvSpPr>
          <p:nvPr>
            <p:ph type="sldNum" sz="quarter" idx="12"/>
          </p:nvPr>
        </p:nvSpPr>
        <p:spPr/>
        <p:txBody>
          <a:bodyPr/>
          <a:lstStyle/>
          <a:p>
            <a:fld id="{E97799C9-84D9-46D2-A11E-BCF8A720529D}" type="slidenum">
              <a:rPr lang="en-US" smtClean="0"/>
              <a:t>4</a:t>
            </a:fld>
            <a:endParaRPr lang="en-US" dirty="0"/>
          </a:p>
        </p:txBody>
      </p:sp>
    </p:spTree>
    <p:extLst>
      <p:ext uri="{BB962C8B-B14F-4D97-AF65-F5344CB8AC3E}">
        <p14:creationId xmlns:p14="http://schemas.microsoft.com/office/powerpoint/2010/main" val="16849798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866" y="915337"/>
            <a:ext cx="7392976" cy="1303867"/>
          </a:xfrm>
        </p:spPr>
        <p:txBody>
          <a:bodyPr>
            <a:normAutofit/>
          </a:bodyPr>
          <a:lstStyle/>
          <a:p>
            <a:pPr algn="l"/>
            <a:r>
              <a:rPr lang="en-US">
                <a:latin typeface="Times New Roman" panose="02020603050405020304" pitchFamily="18" charset="0"/>
                <a:cs typeface="Times New Roman" panose="02020603050405020304" pitchFamily="18" charset="0"/>
              </a:rPr>
              <a:t>Khoảng trắng (White space)</a:t>
            </a:r>
          </a:p>
        </p:txBody>
      </p:sp>
      <p:sp>
        <p:nvSpPr>
          <p:cNvPr id="3" name="Content Placeholder 2"/>
          <p:cNvSpPr>
            <a:spLocks noGrp="1"/>
          </p:cNvSpPr>
          <p:nvPr>
            <p:ph idx="1"/>
          </p:nvPr>
        </p:nvSpPr>
        <p:spPr/>
        <p:txBody>
          <a:bodyPr>
            <a:normAutofit/>
          </a:bodyPr>
          <a:lstStyle/>
          <a:p>
            <a:pPr marL="0" indent="0">
              <a:buNone/>
            </a:pPr>
            <a:r>
              <a:rPr lang="en-US">
                <a:latin typeface="Times New Roman" panose="02020603050405020304" pitchFamily="18" charset="0"/>
                <a:cs typeface="Times New Roman" panose="02020603050405020304" pitchFamily="18" charset="0"/>
              </a:rPr>
              <a:t>2.	Ký tự trống.</a:t>
            </a:r>
          </a:p>
          <a:p>
            <a:pPr marL="0" indent="0">
              <a:buNone/>
            </a:pPr>
            <a:r>
              <a:rPr lang="vi-VN" sz="2000">
                <a:cs typeface="Times New Roman" panose="02020603050405020304" pitchFamily="18" charset="0"/>
              </a:rPr>
              <a:t>Nên sử dụng các ký tự trống trong các trường hợp sau: </a:t>
            </a:r>
            <a:endParaRPr lang="en-US" sz="2000">
              <a:cs typeface="Times New Roman" panose="02020603050405020304" pitchFamily="18" charset="0"/>
            </a:endParaRPr>
          </a:p>
          <a:p>
            <a:pPr marL="0" indent="0">
              <a:buNone/>
            </a:pPr>
            <a:r>
              <a:rPr lang="vi-VN" sz="2000">
                <a:cs typeface="Times New Roman" panose="02020603050405020304" pitchFamily="18" charset="0"/>
              </a:rPr>
              <a:t>•	Tất cả các toán tử (trừ toán tử “.”) nên được phân cách các toán hạng của nó bằng một ký tự trống. Tuy nhiên không nên sử dụng các ký tự trống giữa toán tử với toán hạng đối với các toán tử đơn nhất như: tăng ("++"), giảm ("--"). Ví dụ: </a:t>
            </a:r>
            <a:endParaRPr lang="en-US" sz="20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40</a:t>
            </a:fld>
            <a:endParaRPr lang="en-US"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46774" y="5473536"/>
            <a:ext cx="660759" cy="660759"/>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9587" y="5597659"/>
            <a:ext cx="536636" cy="536636"/>
          </a:xfrm>
          <a:prstGeom prst="rect">
            <a:avLst/>
          </a:prstGeom>
        </p:spPr>
      </p:pic>
      <p:pic>
        <p:nvPicPr>
          <p:cNvPr id="5" name="Picture 4"/>
          <p:cNvPicPr>
            <a:picLocks noChangeAspect="1"/>
          </p:cNvPicPr>
          <p:nvPr/>
        </p:nvPicPr>
        <p:blipFill>
          <a:blip r:embed="rId4"/>
          <a:stretch>
            <a:fillRect/>
          </a:stretch>
        </p:blipFill>
        <p:spPr>
          <a:xfrm>
            <a:off x="1320530" y="4805353"/>
            <a:ext cx="3081349" cy="628650"/>
          </a:xfrm>
          <a:prstGeom prst="rect">
            <a:avLst/>
          </a:prstGeom>
        </p:spPr>
      </p:pic>
      <p:pic>
        <p:nvPicPr>
          <p:cNvPr id="6" name="Picture 5"/>
          <p:cNvPicPr>
            <a:picLocks noChangeAspect="1"/>
          </p:cNvPicPr>
          <p:nvPr/>
        </p:nvPicPr>
        <p:blipFill>
          <a:blip r:embed="rId5"/>
          <a:stretch>
            <a:fillRect/>
          </a:stretch>
        </p:blipFill>
        <p:spPr>
          <a:xfrm>
            <a:off x="5235721" y="4805353"/>
            <a:ext cx="2344369" cy="600075"/>
          </a:xfrm>
          <a:prstGeom prst="rect">
            <a:avLst/>
          </a:prstGeom>
        </p:spPr>
      </p:pic>
    </p:spTree>
    <p:extLst>
      <p:ext uri="{BB962C8B-B14F-4D97-AF65-F5344CB8AC3E}">
        <p14:creationId xmlns:p14="http://schemas.microsoft.com/office/powerpoint/2010/main" val="22365605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866" y="915337"/>
            <a:ext cx="7392976" cy="1303867"/>
          </a:xfrm>
        </p:spPr>
        <p:txBody>
          <a:bodyPr>
            <a:normAutofit/>
          </a:bodyPr>
          <a:lstStyle/>
          <a:p>
            <a:pPr algn="l"/>
            <a:r>
              <a:rPr lang="en-US">
                <a:latin typeface="Times New Roman" panose="02020603050405020304" pitchFamily="18" charset="0"/>
                <a:cs typeface="Times New Roman" panose="02020603050405020304" pitchFamily="18" charset="0"/>
              </a:rPr>
              <a:t>Khoảng trắng (White space)</a:t>
            </a:r>
          </a:p>
        </p:txBody>
      </p:sp>
      <p:sp>
        <p:nvSpPr>
          <p:cNvPr id="3" name="Content Placeholder 2"/>
          <p:cNvSpPr>
            <a:spLocks noGrp="1"/>
          </p:cNvSpPr>
          <p:nvPr>
            <p:ph idx="1"/>
          </p:nvPr>
        </p:nvSpPr>
        <p:spPr/>
        <p:txBody>
          <a:bodyPr>
            <a:normAutofit/>
          </a:bodyPr>
          <a:lstStyle/>
          <a:p>
            <a:pPr marL="0" indent="0">
              <a:buNone/>
            </a:pPr>
            <a:r>
              <a:rPr lang="en-US">
                <a:latin typeface="Times New Roman" panose="02020603050405020304" pitchFamily="18" charset="0"/>
                <a:cs typeface="Times New Roman" panose="02020603050405020304" pitchFamily="18" charset="0"/>
              </a:rPr>
              <a:t>2.	Ký tự trống.</a:t>
            </a:r>
          </a:p>
          <a:p>
            <a:pPr marL="0" indent="0">
              <a:buNone/>
            </a:pPr>
            <a:r>
              <a:rPr lang="vi-VN" sz="2000">
                <a:cs typeface="Times New Roman" panose="02020603050405020304" pitchFamily="18" charset="0"/>
              </a:rPr>
              <a:t>Nên sử dụng các ký tự trống trong các trường hợp sau: </a:t>
            </a:r>
            <a:endParaRPr lang="en-US" sz="2000">
              <a:cs typeface="Times New Roman" panose="02020603050405020304" pitchFamily="18" charset="0"/>
            </a:endParaRPr>
          </a:p>
          <a:p>
            <a:pPr marL="0" indent="0">
              <a:buNone/>
            </a:pPr>
            <a:r>
              <a:rPr lang="vi-VN" sz="2000">
                <a:cs typeface="Times New Roman" panose="02020603050405020304" pitchFamily="18" charset="0"/>
              </a:rPr>
              <a:t>•	Các biểu thức trong câu lệnh for cũng nên được phân tách bởi các ký tự trắng. Ví dụ: </a:t>
            </a:r>
            <a:endParaRPr lang="en-US" sz="20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41</a:t>
            </a:fld>
            <a:endParaRPr lang="en-US"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64045" y="4813374"/>
            <a:ext cx="660759" cy="660759"/>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8392" y="4875436"/>
            <a:ext cx="536636" cy="536636"/>
          </a:xfrm>
          <a:prstGeom prst="rect">
            <a:avLst/>
          </a:prstGeom>
        </p:spPr>
      </p:pic>
      <p:pic>
        <p:nvPicPr>
          <p:cNvPr id="9" name="Picture 8"/>
          <p:cNvPicPr>
            <a:picLocks noChangeAspect="1"/>
          </p:cNvPicPr>
          <p:nvPr/>
        </p:nvPicPr>
        <p:blipFill>
          <a:blip r:embed="rId4"/>
          <a:stretch>
            <a:fillRect/>
          </a:stretch>
        </p:blipFill>
        <p:spPr>
          <a:xfrm>
            <a:off x="1272031" y="4398888"/>
            <a:ext cx="3044788" cy="314325"/>
          </a:xfrm>
          <a:prstGeom prst="rect">
            <a:avLst/>
          </a:prstGeom>
        </p:spPr>
      </p:pic>
      <p:pic>
        <p:nvPicPr>
          <p:cNvPr id="10" name="Picture 9"/>
          <p:cNvPicPr>
            <a:picLocks noChangeAspect="1"/>
          </p:cNvPicPr>
          <p:nvPr/>
        </p:nvPicPr>
        <p:blipFill>
          <a:blip r:embed="rId5"/>
          <a:stretch>
            <a:fillRect/>
          </a:stretch>
        </p:blipFill>
        <p:spPr>
          <a:xfrm>
            <a:off x="5097820" y="4398888"/>
            <a:ext cx="2877781" cy="314325"/>
          </a:xfrm>
          <a:prstGeom prst="rect">
            <a:avLst/>
          </a:prstGeom>
        </p:spPr>
      </p:pic>
    </p:spTree>
    <p:extLst>
      <p:ext uri="{BB962C8B-B14F-4D97-AF65-F5344CB8AC3E}">
        <p14:creationId xmlns:p14="http://schemas.microsoft.com/office/powerpoint/2010/main" val="41393242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866" y="915337"/>
            <a:ext cx="7392976" cy="1303867"/>
          </a:xfrm>
        </p:spPr>
        <p:txBody>
          <a:bodyPr>
            <a:normAutofit/>
          </a:bodyPr>
          <a:lstStyle/>
          <a:p>
            <a:pPr algn="l"/>
            <a:r>
              <a:rPr lang="en-US">
                <a:latin typeface="Times New Roman" panose="02020603050405020304" pitchFamily="18" charset="0"/>
                <a:cs typeface="Times New Roman" panose="02020603050405020304" pitchFamily="18" charset="0"/>
              </a:rPr>
              <a:t>Khoảng trắng (White space)</a:t>
            </a:r>
          </a:p>
        </p:txBody>
      </p:sp>
      <p:sp>
        <p:nvSpPr>
          <p:cNvPr id="3" name="Content Placeholder 2"/>
          <p:cNvSpPr>
            <a:spLocks noGrp="1"/>
          </p:cNvSpPr>
          <p:nvPr>
            <p:ph idx="1"/>
          </p:nvPr>
        </p:nvSpPr>
        <p:spPr/>
        <p:txBody>
          <a:bodyPr>
            <a:normAutofit/>
          </a:bodyPr>
          <a:lstStyle/>
          <a:p>
            <a:pPr marL="0" indent="0">
              <a:buNone/>
            </a:pPr>
            <a:r>
              <a:rPr lang="en-US">
                <a:latin typeface="Times New Roman" panose="02020603050405020304" pitchFamily="18" charset="0"/>
                <a:cs typeface="Times New Roman" panose="02020603050405020304" pitchFamily="18" charset="0"/>
              </a:rPr>
              <a:t>2.	Ký tự trống.</a:t>
            </a:r>
          </a:p>
          <a:p>
            <a:pPr marL="0" indent="0">
              <a:buNone/>
            </a:pPr>
            <a:r>
              <a:rPr lang="vi-VN" sz="2000">
                <a:cs typeface="Times New Roman" panose="02020603050405020304" pitchFamily="18" charset="0"/>
              </a:rPr>
              <a:t>Nên sử dụng các ký tự trống trong các trường hợp sau: </a:t>
            </a:r>
            <a:endParaRPr lang="en-US" sz="2000">
              <a:cs typeface="Times New Roman" panose="02020603050405020304" pitchFamily="18" charset="0"/>
            </a:endParaRPr>
          </a:p>
          <a:p>
            <a:pPr marL="0" indent="0">
              <a:buNone/>
            </a:pPr>
            <a:r>
              <a:rPr lang="vi-VN" sz="2000">
                <a:cs typeface="Times New Roman" panose="02020603050405020304" pitchFamily="18" charset="0"/>
              </a:rPr>
              <a:t>•	Khi ép kiểu thì cũng phải sử dụng ký tự trống như ví dụ sau:</a:t>
            </a:r>
            <a:endParaRPr lang="en-US" sz="20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42</a:t>
            </a:fld>
            <a:endParaRPr lang="en-US"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42966" y="3989023"/>
            <a:ext cx="660759" cy="660759"/>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2966" y="5002481"/>
            <a:ext cx="536636" cy="536636"/>
          </a:xfrm>
          <a:prstGeom prst="rect">
            <a:avLst/>
          </a:prstGeom>
        </p:spPr>
      </p:pic>
      <p:pic>
        <p:nvPicPr>
          <p:cNvPr id="5" name="Picture 4"/>
          <p:cNvPicPr>
            <a:picLocks noChangeAspect="1"/>
          </p:cNvPicPr>
          <p:nvPr/>
        </p:nvPicPr>
        <p:blipFill>
          <a:blip r:embed="rId4"/>
          <a:stretch>
            <a:fillRect/>
          </a:stretch>
        </p:blipFill>
        <p:spPr>
          <a:xfrm>
            <a:off x="1757363" y="4032339"/>
            <a:ext cx="4537111" cy="574128"/>
          </a:xfrm>
          <a:prstGeom prst="rect">
            <a:avLst/>
          </a:prstGeom>
        </p:spPr>
      </p:pic>
      <p:pic>
        <p:nvPicPr>
          <p:cNvPr id="6" name="Picture 5"/>
          <p:cNvPicPr>
            <a:picLocks noChangeAspect="1"/>
          </p:cNvPicPr>
          <p:nvPr/>
        </p:nvPicPr>
        <p:blipFill>
          <a:blip r:embed="rId5"/>
          <a:stretch>
            <a:fillRect/>
          </a:stretch>
        </p:blipFill>
        <p:spPr>
          <a:xfrm>
            <a:off x="1757363" y="4977956"/>
            <a:ext cx="4430785" cy="585687"/>
          </a:xfrm>
          <a:prstGeom prst="rect">
            <a:avLst/>
          </a:prstGeom>
        </p:spPr>
      </p:pic>
    </p:spTree>
    <p:extLst>
      <p:ext uri="{BB962C8B-B14F-4D97-AF65-F5344CB8AC3E}">
        <p14:creationId xmlns:p14="http://schemas.microsoft.com/office/powerpoint/2010/main" val="42501236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atin typeface="Times New Roman" panose="02020603050405020304" pitchFamily="18" charset="0"/>
                <a:cs typeface="Times New Roman" panose="02020603050405020304" pitchFamily="18" charset="0"/>
              </a:rPr>
              <a:t>Quy ước đặt tên </a:t>
            </a: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(Naming Conventions)</a:t>
            </a:r>
          </a:p>
        </p:txBody>
      </p:sp>
      <p:sp>
        <p:nvSpPr>
          <p:cNvPr id="3" name="Content Placeholder 2"/>
          <p:cNvSpPr>
            <a:spLocks noGrp="1"/>
          </p:cNvSpPr>
          <p:nvPr>
            <p:ph idx="1"/>
          </p:nvPr>
        </p:nvSpPr>
        <p:spPr/>
        <p:txBody>
          <a:bodyPr>
            <a:normAutofit/>
          </a:bodyPr>
          <a:lstStyle/>
          <a:p>
            <a:pPr marL="0" indent="0">
              <a:buNone/>
            </a:pPr>
            <a:r>
              <a:rPr lang="en-US">
                <a:latin typeface="Times New Roman" panose="02020603050405020304" pitchFamily="18" charset="0"/>
                <a:cs typeface="Times New Roman" panose="02020603050405020304" pitchFamily="18" charset="0"/>
              </a:rPr>
              <a:t>1.	Quy ước chung.</a:t>
            </a:r>
          </a:p>
          <a:p>
            <a:pPr marL="0" indent="0">
              <a:buNone/>
            </a:pPr>
            <a:r>
              <a:rPr lang="en-US">
                <a:latin typeface="Times New Roman" panose="02020603050405020304" pitchFamily="18" charset="0"/>
                <a:cs typeface="Times New Roman" panose="02020603050405020304" pitchFamily="18" charset="0"/>
              </a:rPr>
              <a:t>2.	Class/Interface.</a:t>
            </a:r>
          </a:p>
          <a:p>
            <a:pPr marL="0" indent="0">
              <a:buNone/>
            </a:pPr>
            <a:r>
              <a:rPr lang="en-US">
                <a:latin typeface="Times New Roman" panose="02020603050405020304" pitchFamily="18" charset="0"/>
                <a:cs typeface="Times New Roman" panose="02020603050405020304" pitchFamily="18" charset="0"/>
              </a:rPr>
              <a:t>3.	Biến số (Variables).</a:t>
            </a:r>
          </a:p>
          <a:p>
            <a:pPr marL="0" indent="0">
              <a:buNone/>
            </a:pPr>
            <a:r>
              <a:rPr lang="en-US">
                <a:latin typeface="Times New Roman" panose="02020603050405020304" pitchFamily="18" charset="0"/>
                <a:cs typeface="Times New Roman" panose="02020603050405020304" pitchFamily="18" charset="0"/>
              </a:rPr>
              <a:t>4.	Hằng số (Constants)</a:t>
            </a:r>
          </a:p>
          <a:p>
            <a:pPr marL="0" indent="0">
              <a:buNone/>
            </a:pPr>
            <a:r>
              <a:rPr lang="en-US">
                <a:latin typeface="Times New Roman" panose="02020603050405020304" pitchFamily="18" charset="0"/>
                <a:cs typeface="Times New Roman" panose="02020603050405020304" pitchFamily="18" charset="0"/>
              </a:rPr>
              <a:t>5.	Phương thức (Methods).</a:t>
            </a: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43</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91516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atin typeface="Times New Roman" panose="02020603050405020304" pitchFamily="18" charset="0"/>
                <a:cs typeface="Times New Roman" panose="02020603050405020304" pitchFamily="18" charset="0"/>
              </a:rPr>
              <a:t>Quy ước đặt tên </a:t>
            </a: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(Naming Conventions)</a:t>
            </a:r>
          </a:p>
        </p:txBody>
      </p:sp>
      <p:sp>
        <p:nvSpPr>
          <p:cNvPr id="3" name="Content Placeholder 2"/>
          <p:cNvSpPr>
            <a:spLocks noGrp="1"/>
          </p:cNvSpPr>
          <p:nvPr>
            <p:ph idx="1"/>
          </p:nvPr>
        </p:nvSpPr>
        <p:spPr/>
        <p:txBody>
          <a:bodyPr>
            <a:normAutofit fontScale="92500" lnSpcReduction="10000"/>
          </a:bodyPr>
          <a:lstStyle/>
          <a:p>
            <a:pPr marL="0" indent="0">
              <a:buNone/>
            </a:pPr>
            <a:r>
              <a:rPr lang="en-US" sz="2600">
                <a:latin typeface="Times New Roman" panose="02020603050405020304" pitchFamily="18" charset="0"/>
                <a:cs typeface="Times New Roman" panose="02020603050405020304" pitchFamily="18" charset="0"/>
              </a:rPr>
              <a:t>1.	Quy ước chung.</a:t>
            </a:r>
          </a:p>
          <a:p>
            <a:pPr marL="0" indent="0">
              <a:buNone/>
            </a:pPr>
            <a:r>
              <a:rPr lang="en-US" sz="200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Người lập trình khi đặt tên phải có ý nghĩa, và phải nó phải chỉ ra được mục đích của file / variable / control / method.</a:t>
            </a:r>
          </a:p>
          <a:p>
            <a:pPr marL="0" indent="0">
              <a:buNone/>
            </a:pPr>
            <a:r>
              <a:rPr lang="en-US" sz="200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Các định danh (Identifiers) phải càng ngắn càng tốt nhưng không làm lu mờ đi ý nghĩa của nó, nên nằm trong khoảng 20 ký tự trở xuống.</a:t>
            </a: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	</a:t>
            </a:r>
            <a:r>
              <a:rPr lang="vi-VN" sz="2000">
                <a:cs typeface="Times New Roman" panose="02020603050405020304" pitchFamily="18" charset="0"/>
              </a:rPr>
              <a:t>Nên tránh sử dụng các tên gần giống nhau.</a:t>
            </a:r>
          </a:p>
          <a:p>
            <a:pPr marL="0" indent="0">
              <a:buNone/>
            </a:pPr>
            <a:r>
              <a:rPr lang="vi-VN" sz="2000">
                <a:cs typeface="Times New Roman" panose="02020603050405020304" pitchFamily="18" charset="0"/>
              </a:rPr>
              <a:t>Ví dụ: Tên biến </a:t>
            </a:r>
            <a:r>
              <a:rPr lang="vi-VN" sz="2000" i="1">
                <a:cs typeface="Times New Roman" panose="02020603050405020304" pitchFamily="18" charset="0"/>
              </a:rPr>
              <a:t>persistentObject</a:t>
            </a:r>
            <a:r>
              <a:rPr lang="vi-VN" sz="2000">
                <a:cs typeface="Times New Roman" panose="02020603050405020304" pitchFamily="18" charset="0"/>
              </a:rPr>
              <a:t> và </a:t>
            </a:r>
            <a:r>
              <a:rPr lang="vi-VN" sz="2000" i="1">
                <a:cs typeface="Times New Roman" panose="02020603050405020304" pitchFamily="18" charset="0"/>
              </a:rPr>
              <a:t>persistentObjects</a:t>
            </a:r>
            <a:r>
              <a:rPr lang="vi-VN" sz="2000">
                <a:cs typeface="Times New Roman" panose="02020603050405020304" pitchFamily="18" charset="0"/>
              </a:rPr>
              <a:t> không nên sử dụng cùng nhau, cũng như là không nên sử dụng hai tên biến </a:t>
            </a:r>
            <a:r>
              <a:rPr lang="vi-VN" sz="2000" i="1">
                <a:cs typeface="Times New Roman" panose="02020603050405020304" pitchFamily="18" charset="0"/>
              </a:rPr>
              <a:t>anSqlDatabase</a:t>
            </a:r>
            <a:r>
              <a:rPr lang="vi-VN" sz="2000">
                <a:cs typeface="Times New Roman" panose="02020603050405020304" pitchFamily="18" charset="0"/>
              </a:rPr>
              <a:t> và </a:t>
            </a:r>
            <a:r>
              <a:rPr lang="vi-VN" sz="2000" i="1">
                <a:cs typeface="Times New Roman" panose="02020603050405020304" pitchFamily="18" charset="0"/>
              </a:rPr>
              <a:t>anSQLDatabase</a:t>
            </a:r>
            <a:r>
              <a:rPr lang="en-US" sz="2000">
                <a:cs typeface="Times New Roman" panose="02020603050405020304" pitchFamily="18" charset="0"/>
              </a:rPr>
              <a:t>.</a:t>
            </a:r>
            <a:endParaRPr lang="vi-VN" sz="2000">
              <a:cs typeface="Times New Roman" panose="02020603050405020304" pitchFamily="18" charset="0"/>
            </a:endParaRPr>
          </a:p>
          <a:p>
            <a:pPr marL="0" indent="0">
              <a:buNone/>
            </a:pPr>
            <a:endParaRPr lang="vi-VN" sz="20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44</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78035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atin typeface="Times New Roman" panose="02020603050405020304" pitchFamily="18" charset="0"/>
                <a:cs typeface="Times New Roman" panose="02020603050405020304" pitchFamily="18" charset="0"/>
              </a:rPr>
              <a:t>Quy ước đặt tên </a:t>
            </a: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(Naming Conventions)</a:t>
            </a:r>
          </a:p>
        </p:txBody>
      </p:sp>
      <p:sp>
        <p:nvSpPr>
          <p:cNvPr id="3" name="Content Placeholder 2"/>
          <p:cNvSpPr>
            <a:spLocks noGrp="1"/>
          </p:cNvSpPr>
          <p:nvPr>
            <p:ph idx="1"/>
          </p:nvPr>
        </p:nvSpPr>
        <p:spPr/>
        <p:txBody>
          <a:bodyPr>
            <a:normAutofit/>
          </a:bodyPr>
          <a:lstStyle/>
          <a:p>
            <a:pPr marL="0" indent="0">
              <a:buNone/>
            </a:pPr>
            <a:r>
              <a:rPr lang="en-US">
                <a:latin typeface="Times New Roman" panose="02020603050405020304" pitchFamily="18" charset="0"/>
                <a:cs typeface="Times New Roman" panose="02020603050405020304" pitchFamily="18" charset="0"/>
              </a:rPr>
              <a:t>1.	Quy ước chung.</a:t>
            </a:r>
          </a:p>
          <a:p>
            <a:pPr marL="0" indent="0">
              <a:buNone/>
            </a:pPr>
            <a:r>
              <a:rPr lang="en-US" sz="2000">
                <a:cs typeface="Times New Roman" panose="02020603050405020304" pitchFamily="18" charset="0"/>
              </a:rPr>
              <a:t>-	</a:t>
            </a:r>
            <a:r>
              <a:rPr lang="vi-VN" sz="2000">
                <a:cs typeface="Times New Roman" panose="02020603050405020304" pitchFamily="18" charset="0"/>
              </a:rPr>
              <a:t>Không nên sử dụng những tên khó hiểu, kể cả trong trường hợp nó chỉ làm biến đệm hoặc làm biến đếm.</a:t>
            </a:r>
            <a:endParaRPr lang="en-US" sz="2000">
              <a:cs typeface="Times New Roman" panose="02020603050405020304" pitchFamily="18" charset="0"/>
            </a:endParaRPr>
          </a:p>
          <a:p>
            <a:pPr marL="0" indent="0">
              <a:buNone/>
            </a:pPr>
            <a:r>
              <a:rPr lang="vi-VN" sz="2000">
                <a:cs typeface="Times New Roman" panose="02020603050405020304" pitchFamily="18" charset="0"/>
              </a:rPr>
              <a:t>Các tên khó hiểu có thể làm tiêu tốn sức lực của người lập trình khi thời gian tiêu tốn cho việc hiểu xem vai trò của variable/control/method đó hơn là hiểu xem chức năng của nó giải quyết được vấn đề gì.</a:t>
            </a:r>
          </a:p>
          <a:p>
            <a:pPr marL="0" indent="0">
              <a:buNone/>
            </a:pPr>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45</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80231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atin typeface="Times New Roman" panose="02020603050405020304" pitchFamily="18" charset="0"/>
                <a:cs typeface="Times New Roman" panose="02020603050405020304" pitchFamily="18" charset="0"/>
              </a:rPr>
              <a:t>Quy ước đặt tên </a:t>
            </a: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(Naming Conventions)</a:t>
            </a:r>
          </a:p>
        </p:txBody>
      </p:sp>
      <p:sp>
        <p:nvSpPr>
          <p:cNvPr id="3" name="Content Placeholder 2"/>
          <p:cNvSpPr>
            <a:spLocks noGrp="1"/>
          </p:cNvSpPr>
          <p:nvPr>
            <p:ph idx="1"/>
          </p:nvPr>
        </p:nvSpPr>
        <p:spPr/>
        <p:txBody>
          <a:bodyPr>
            <a:normAutofit/>
          </a:bodyPr>
          <a:lstStyle/>
          <a:p>
            <a:pPr marL="0" indent="0">
              <a:buNone/>
            </a:pPr>
            <a:r>
              <a:rPr lang="en-US">
                <a:latin typeface="Times New Roman" panose="02020603050405020304" pitchFamily="18" charset="0"/>
                <a:cs typeface="Times New Roman" panose="02020603050405020304" pitchFamily="18" charset="0"/>
              </a:rPr>
              <a:t>1.	Quy ước chung.</a:t>
            </a:r>
          </a:p>
          <a:p>
            <a:pPr marL="0" indent="0">
              <a:buNone/>
            </a:pPr>
            <a:r>
              <a:rPr lang="en-US" sz="2000">
                <a:cs typeface="Times New Roman" panose="02020603050405020304" pitchFamily="18" charset="0"/>
              </a:rPr>
              <a:t>-	</a:t>
            </a:r>
            <a:r>
              <a:rPr lang="vi-VN" sz="2000">
                <a:cs typeface="Times New Roman" panose="02020603050405020304" pitchFamily="18" charset="0"/>
              </a:rPr>
              <a:t>Nên tránh viết tắt tên.</a:t>
            </a:r>
            <a:r>
              <a:rPr lang="en-US" sz="2000">
                <a:cs typeface="Times New Roman" panose="02020603050405020304" pitchFamily="18" charset="0"/>
              </a:rPr>
              <a:t> </a:t>
            </a:r>
            <a:r>
              <a:rPr lang="vi-VN" sz="2000">
                <a:cs typeface="Times New Roman" panose="02020603050405020304" pitchFamily="18" charset="0"/>
              </a:rPr>
              <a:t>Tuy nhiên các nhóm từ đã được quen thuộc, nhiều người biết đến thì nên sử dụng nó. Ví dụ:</a:t>
            </a:r>
          </a:p>
          <a:p>
            <a:pPr marL="0" indent="0">
              <a:buNone/>
            </a:pPr>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46</a:t>
            </a:fld>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286540" y="3982889"/>
            <a:ext cx="2743200" cy="657225"/>
          </a:xfrm>
          <a:prstGeom prst="rect">
            <a:avLst/>
          </a:prstGeom>
        </p:spPr>
      </p:pic>
      <p:pic>
        <p:nvPicPr>
          <p:cNvPr id="6" name="Picture 5"/>
          <p:cNvPicPr>
            <a:picLocks noChangeAspect="1"/>
          </p:cNvPicPr>
          <p:nvPr/>
        </p:nvPicPr>
        <p:blipFill>
          <a:blip r:embed="rId3"/>
          <a:stretch>
            <a:fillRect/>
          </a:stretch>
        </p:blipFill>
        <p:spPr>
          <a:xfrm>
            <a:off x="1291302" y="5097880"/>
            <a:ext cx="5476875" cy="695325"/>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61273" y="3971276"/>
            <a:ext cx="660759" cy="660759"/>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03571" y="5177224"/>
            <a:ext cx="536636" cy="536636"/>
          </a:xfrm>
          <a:prstGeom prst="rect">
            <a:avLst/>
          </a:prstGeom>
        </p:spPr>
      </p:pic>
    </p:spTree>
    <p:extLst>
      <p:ext uri="{BB962C8B-B14F-4D97-AF65-F5344CB8AC3E}">
        <p14:creationId xmlns:p14="http://schemas.microsoft.com/office/powerpoint/2010/main" val="4712107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atin typeface="Times New Roman" panose="02020603050405020304" pitchFamily="18" charset="0"/>
                <a:cs typeface="Times New Roman" panose="02020603050405020304" pitchFamily="18" charset="0"/>
              </a:rPr>
              <a:t>Quy ước đặt tên </a:t>
            </a: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(Naming Conventions)</a:t>
            </a:r>
          </a:p>
        </p:txBody>
      </p:sp>
      <p:sp>
        <p:nvSpPr>
          <p:cNvPr id="3" name="Content Placeholder 2"/>
          <p:cNvSpPr>
            <a:spLocks noGrp="1"/>
          </p:cNvSpPr>
          <p:nvPr>
            <p:ph idx="1"/>
          </p:nvPr>
        </p:nvSpPr>
        <p:spPr/>
        <p:txBody>
          <a:bodyPr>
            <a:normAutofit/>
          </a:bodyPr>
          <a:lstStyle/>
          <a:p>
            <a:pPr marL="0" indent="0">
              <a:buNone/>
            </a:pPr>
            <a:r>
              <a:rPr lang="en-US">
                <a:latin typeface="Times New Roman" panose="02020603050405020304" pitchFamily="18" charset="0"/>
                <a:cs typeface="Times New Roman" panose="02020603050405020304" pitchFamily="18" charset="0"/>
              </a:rPr>
              <a:t>1.	Quy ước chung.</a:t>
            </a:r>
          </a:p>
          <a:p>
            <a:pPr marL="0" indent="0">
              <a:buNone/>
            </a:pPr>
            <a:r>
              <a:rPr lang="en-US" sz="2000">
                <a:cs typeface="Times New Roman" panose="02020603050405020304" pitchFamily="18" charset="0"/>
              </a:rPr>
              <a:t>-	</a:t>
            </a:r>
            <a:r>
              <a:rPr lang="vi-VN" sz="2000">
                <a:cs typeface="Times New Roman" panose="02020603050405020304" pitchFamily="18" charset="0"/>
              </a:rPr>
              <a:t>Tên method không nên có bất cứ một ký tự đặc biệt nào ngoài dấu gạch dưới.</a:t>
            </a:r>
            <a:r>
              <a:rPr lang="en-US" sz="2000">
                <a:cs typeface="Times New Roman" panose="02020603050405020304" pitchFamily="18" charset="0"/>
              </a:rPr>
              <a:t> </a:t>
            </a:r>
            <a:r>
              <a:rPr lang="vi-VN" sz="2000">
                <a:cs typeface="Times New Roman" panose="02020603050405020304" pitchFamily="18" charset="0"/>
              </a:rPr>
              <a:t>Chỉ sử dụng dấu gạch dưới trong trường hợp đặt tên các hằng số</a:t>
            </a:r>
            <a:r>
              <a:rPr lang="en-US" sz="2000">
                <a:cs typeface="Times New Roman" panose="02020603050405020304" pitchFamily="18" charset="0"/>
              </a:rPr>
              <a:t>.</a:t>
            </a:r>
            <a:endParaRPr lang="vi-VN" sz="200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47</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05908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atin typeface="Times New Roman" panose="02020603050405020304" pitchFamily="18" charset="0"/>
                <a:cs typeface="Times New Roman" panose="02020603050405020304" pitchFamily="18" charset="0"/>
              </a:rPr>
              <a:t>Quy ước đặt tên </a:t>
            </a: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(Naming Conventions)</a:t>
            </a:r>
          </a:p>
        </p:txBody>
      </p:sp>
      <p:sp>
        <p:nvSpPr>
          <p:cNvPr id="3" name="Content Placeholder 2"/>
          <p:cNvSpPr>
            <a:spLocks noGrp="1"/>
          </p:cNvSpPr>
          <p:nvPr>
            <p:ph idx="1"/>
          </p:nvPr>
        </p:nvSpPr>
        <p:spPr/>
        <p:txBody>
          <a:bodyPr>
            <a:normAutofit/>
          </a:bodyPr>
          <a:lstStyle/>
          <a:p>
            <a:pPr marL="0" indent="0">
              <a:buNone/>
            </a:pPr>
            <a:r>
              <a:rPr lang="en-US">
                <a:latin typeface="Times New Roman" panose="02020603050405020304" pitchFamily="18" charset="0"/>
                <a:cs typeface="Times New Roman" panose="02020603050405020304" pitchFamily="18" charset="0"/>
              </a:rPr>
              <a:t>2.	Class/Interface.</a:t>
            </a:r>
          </a:p>
          <a:p>
            <a:pPr marL="0" indent="0">
              <a:buNone/>
            </a:pPr>
            <a:r>
              <a:rPr lang="vi-VN" sz="2000">
                <a:latin typeface="Times New Roman" panose="02020603050405020304" pitchFamily="18" charset="0"/>
                <a:cs typeface="Times New Roman" panose="02020603050405020304" pitchFamily="18" charset="0"/>
              </a:rPr>
              <a:t>Tên của mỗi class/interface phải được bắt đầu bằng một chữ hoa và phải tuân theo quy ước chung của việc đặt tên</a:t>
            </a:r>
            <a:r>
              <a:rPr lang="en-US" sz="2000">
                <a:latin typeface="Times New Roman" panose="02020603050405020304" pitchFamily="18" charset="0"/>
                <a:cs typeface="Times New Roman" panose="02020603050405020304" pitchFamily="18" charset="0"/>
              </a:rPr>
              <a:t>. Ví dụ:</a:t>
            </a: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48</a:t>
            </a:fld>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495842" y="4120005"/>
            <a:ext cx="2124075" cy="285750"/>
          </a:xfrm>
          <a:prstGeom prst="rect">
            <a:avLst/>
          </a:prstGeom>
        </p:spPr>
      </p:pic>
      <p:pic>
        <p:nvPicPr>
          <p:cNvPr id="6" name="Picture 5"/>
          <p:cNvPicPr>
            <a:picLocks noChangeAspect="1"/>
          </p:cNvPicPr>
          <p:nvPr/>
        </p:nvPicPr>
        <p:blipFill>
          <a:blip r:embed="rId3"/>
          <a:stretch>
            <a:fillRect/>
          </a:stretch>
        </p:blipFill>
        <p:spPr>
          <a:xfrm>
            <a:off x="4933285" y="4153342"/>
            <a:ext cx="2190750" cy="219075"/>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27499" y="4676686"/>
            <a:ext cx="660759" cy="660759"/>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60342" y="4738747"/>
            <a:ext cx="536636" cy="536636"/>
          </a:xfrm>
          <a:prstGeom prst="rect">
            <a:avLst/>
          </a:prstGeom>
        </p:spPr>
      </p:pic>
    </p:spTree>
    <p:extLst>
      <p:ext uri="{BB962C8B-B14F-4D97-AF65-F5344CB8AC3E}">
        <p14:creationId xmlns:p14="http://schemas.microsoft.com/office/powerpoint/2010/main" val="40827987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atin typeface="Times New Roman" panose="02020603050405020304" pitchFamily="18" charset="0"/>
                <a:cs typeface="Times New Roman" panose="02020603050405020304" pitchFamily="18" charset="0"/>
              </a:rPr>
              <a:t>Quy ước đặt tên </a:t>
            </a: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(Naming Conventions)</a:t>
            </a:r>
          </a:p>
        </p:txBody>
      </p:sp>
      <p:sp>
        <p:nvSpPr>
          <p:cNvPr id="3" name="Content Placeholder 2"/>
          <p:cNvSpPr>
            <a:spLocks noGrp="1"/>
          </p:cNvSpPr>
          <p:nvPr>
            <p:ph idx="1"/>
          </p:nvPr>
        </p:nvSpPr>
        <p:spPr/>
        <p:txBody>
          <a:bodyPr>
            <a:normAutofit/>
          </a:bodyPr>
          <a:lstStyle/>
          <a:p>
            <a:pPr marL="0" indent="0">
              <a:buNone/>
            </a:pPr>
            <a:r>
              <a:rPr lang="en-US">
                <a:latin typeface="Times New Roman" panose="02020603050405020304" pitchFamily="18" charset="0"/>
                <a:cs typeface="Times New Roman" panose="02020603050405020304" pitchFamily="18" charset="0"/>
              </a:rPr>
              <a:t>2.	Class/Interface.</a:t>
            </a:r>
          </a:p>
          <a:p>
            <a:pPr marL="0" indent="0">
              <a:buNone/>
            </a:pPr>
            <a:r>
              <a:rPr lang="vi-VN" sz="2000">
                <a:cs typeface="Times New Roman" panose="02020603050405020304" pitchFamily="18" charset="0"/>
              </a:rPr>
              <a:t>•	Các Exception classes nên thêm chữ Exceptin ở cuối, ví dụ: </a:t>
            </a:r>
            <a:r>
              <a:rPr lang="vi-VN" sz="2000" b="1">
                <a:cs typeface="Times New Roman" panose="02020603050405020304" pitchFamily="18" charset="0"/>
              </a:rPr>
              <a:t>LMSFunctionalException</a:t>
            </a:r>
            <a:r>
              <a:rPr lang="vi-VN" sz="2000">
                <a:cs typeface="Times New Roman" panose="02020603050405020304" pitchFamily="18" charset="0"/>
              </a:rPr>
              <a:t>.</a:t>
            </a:r>
          </a:p>
          <a:p>
            <a:pPr marL="0" indent="0">
              <a:buNone/>
            </a:pPr>
            <a:r>
              <a:rPr lang="vi-VN" sz="2000">
                <a:cs typeface="Times New Roman" panose="02020603050405020304" pitchFamily="18" charset="0"/>
              </a:rPr>
              <a:t>•	Các Interfaces không có method nào thì nên thêm chữ I ở đầu, ví dụ: </a:t>
            </a:r>
            <a:r>
              <a:rPr lang="vi-VN" sz="2000" b="1">
                <a:cs typeface="Times New Roman" panose="02020603050405020304" pitchFamily="18" charset="0"/>
              </a:rPr>
              <a:t>IConstants</a:t>
            </a:r>
            <a:r>
              <a:rPr lang="vi-VN" sz="2000">
                <a:cs typeface="Times New Roman" panose="02020603050405020304" pitchFamily="18" charset="0"/>
              </a:rPr>
              <a:t>.</a:t>
            </a:r>
          </a:p>
          <a:p>
            <a:pPr marL="0" indent="0">
              <a:buNone/>
            </a:pPr>
            <a:r>
              <a:rPr lang="vi-VN" sz="2000">
                <a:cs typeface="Times New Roman" panose="02020603050405020304" pitchFamily="18" charset="0"/>
              </a:rPr>
              <a:t>•	Các Abstract classes nên thêm chữ Abstract ở đầu, ví dụ: </a:t>
            </a:r>
            <a:r>
              <a:rPr lang="vi-VN" sz="2000" b="1">
                <a:cs typeface="Times New Roman" panose="02020603050405020304" pitchFamily="18" charset="0"/>
              </a:rPr>
              <a:t>abstract class AbstractBean</a:t>
            </a:r>
            <a:r>
              <a:rPr lang="vi-VN" sz="2000">
                <a:cs typeface="Times New Roman" panose="02020603050405020304" pitchFamily="18" charset="0"/>
              </a:rPr>
              <a:t>.</a:t>
            </a:r>
          </a:p>
          <a:p>
            <a:pPr marL="0" indent="0">
              <a:buNone/>
            </a:pPr>
            <a:r>
              <a:rPr lang="vi-VN" sz="2000">
                <a:cs typeface="Times New Roman" panose="02020603050405020304" pitchFamily="18" charset="0"/>
              </a:rPr>
              <a:t>•	Các Implementation classes nên thêm chữ Impl ở đầu, ví dụ: </a:t>
            </a:r>
            <a:r>
              <a:rPr lang="vi-VN" sz="2000" b="1">
                <a:cs typeface="Times New Roman" panose="02020603050405020304" pitchFamily="18" charset="0"/>
              </a:rPr>
              <a:t>class CustomerBOImpl implements CustomerBO</a:t>
            </a:r>
            <a:r>
              <a:rPr lang="vi-VN" sz="200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49</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6839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a:latin typeface="Times New Roman" panose="02020603050405020304" pitchFamily="18" charset="0"/>
                <a:cs typeface="Times New Roman" panose="02020603050405020304" pitchFamily="18" charset="0"/>
              </a:rPr>
              <a:t>Indentation and Braces</a:t>
            </a:r>
          </a:p>
        </p:txBody>
      </p:sp>
      <p:sp>
        <p:nvSpPr>
          <p:cNvPr id="3" name="Content Placeholder 2"/>
          <p:cNvSpPr>
            <a:spLocks noGrp="1"/>
          </p:cNvSpPr>
          <p:nvPr>
            <p:ph idx="1"/>
          </p:nvPr>
        </p:nvSpPr>
        <p:spPr/>
        <p:txBody>
          <a:bodyPr/>
          <a:lstStyle/>
          <a:p>
            <a:pPr marL="0" lvl="1" indent="0">
              <a:buNone/>
            </a:pPr>
            <a:r>
              <a:rPr lang="en-GB" sz="2400">
                <a:latin typeface="Times New Roman" panose="02020603050405020304" pitchFamily="18" charset="0"/>
                <a:cs typeface="Times New Roman" panose="02020603050405020304" pitchFamily="18" charset="0"/>
              </a:rPr>
              <a:t>1.	Tab và Indent</a:t>
            </a:r>
          </a:p>
          <a:p>
            <a:pPr marL="0" lvl="1" indent="0">
              <a:buNone/>
            </a:pPr>
            <a:r>
              <a:rPr lang="vi-VN"/>
              <a:t>Một đơn vị của indent được tính bằng 4 kí tự trống.</a:t>
            </a:r>
          </a:p>
          <a:p>
            <a:pPr marL="0" lvl="1" indent="0">
              <a:buNone/>
            </a:pPr>
            <a:r>
              <a:rPr lang="vi-VN"/>
              <a:t>Không nên sử dụng kí tự tab vì các trình biên soạn khác nhau thì kí tự này lại khác nhau.</a:t>
            </a:r>
          </a:p>
          <a:p>
            <a:pPr marL="0" lvl="1" indent="0">
              <a:buNone/>
            </a:pPr>
            <a:r>
              <a:rPr lang="vi-VN"/>
              <a:t>Indent tiếp theo sẽ là 8 kí tự trống ( bằng 2 mức indent thường).</a:t>
            </a:r>
          </a:p>
          <a:p>
            <a:pPr marL="0" lvl="1" indent="0">
              <a:buNone/>
            </a:pPr>
            <a:endParaRPr lang="en-US" b="1" i="1"/>
          </a:p>
          <a:p>
            <a:endParaRPr lang="en-US"/>
          </a:p>
        </p:txBody>
      </p:sp>
      <p:sp>
        <p:nvSpPr>
          <p:cNvPr id="4" name="Slide Number Placeholder 3"/>
          <p:cNvSpPr>
            <a:spLocks noGrp="1"/>
          </p:cNvSpPr>
          <p:nvPr>
            <p:ph type="sldNum" sz="quarter" idx="12"/>
          </p:nvPr>
        </p:nvSpPr>
        <p:spPr/>
        <p:txBody>
          <a:bodyPr/>
          <a:lstStyle/>
          <a:p>
            <a:fld id="{E97799C9-84D9-46D2-A11E-BCF8A720529D}" type="slidenum">
              <a:rPr lang="en-US" smtClean="0"/>
              <a:t>5</a:t>
            </a:fld>
            <a:endParaRPr lang="en-US" dirty="0"/>
          </a:p>
        </p:txBody>
      </p:sp>
    </p:spTree>
    <p:extLst>
      <p:ext uri="{BB962C8B-B14F-4D97-AF65-F5344CB8AC3E}">
        <p14:creationId xmlns:p14="http://schemas.microsoft.com/office/powerpoint/2010/main" val="23017836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atin typeface="Times New Roman" panose="02020603050405020304" pitchFamily="18" charset="0"/>
                <a:cs typeface="Times New Roman" panose="02020603050405020304" pitchFamily="18" charset="0"/>
              </a:rPr>
              <a:t>Quy ước đặt tên </a:t>
            </a: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(Naming Conventions)</a:t>
            </a:r>
          </a:p>
        </p:txBody>
      </p:sp>
      <p:sp>
        <p:nvSpPr>
          <p:cNvPr id="3" name="Content Placeholder 2"/>
          <p:cNvSpPr>
            <a:spLocks noGrp="1"/>
          </p:cNvSpPr>
          <p:nvPr>
            <p:ph idx="1"/>
          </p:nvPr>
        </p:nvSpPr>
        <p:spPr/>
        <p:txBody>
          <a:bodyPr>
            <a:normAutofit/>
          </a:bodyPr>
          <a:lstStyle/>
          <a:p>
            <a:pPr marL="0" indent="0">
              <a:buNone/>
            </a:pPr>
            <a:r>
              <a:rPr lang="en-US">
                <a:latin typeface="Times New Roman" panose="02020603050405020304" pitchFamily="18" charset="0"/>
                <a:cs typeface="Times New Roman" panose="02020603050405020304" pitchFamily="18" charset="0"/>
              </a:rPr>
              <a:t>3.	Biến số (Variables)</a:t>
            </a:r>
          </a:p>
          <a:p>
            <a:pPr marL="0" indent="0">
              <a:buNone/>
            </a:pPr>
            <a:r>
              <a:rPr lang="en-US" sz="2000">
                <a:latin typeface="Times New Roman" panose="02020603050405020304" pitchFamily="18" charset="0"/>
                <a:cs typeface="Times New Roman" panose="02020603050405020304" pitchFamily="18" charset="0"/>
              </a:rPr>
              <a:t>Chữ cái đầu tiên của biến số viết thường, chữ cái đầu tiên của mỗi từ còn lại viết hoa.</a:t>
            </a:r>
          </a:p>
          <a:p>
            <a:pPr marL="0" indent="0">
              <a:buNone/>
            </a:pPr>
            <a:r>
              <a:rPr lang="en-US" sz="2000">
                <a:latin typeface="Times New Roman" panose="02020603050405020304" pitchFamily="18" charset="0"/>
                <a:cs typeface="Times New Roman" panose="02020603050405020304" pitchFamily="18" charset="0"/>
              </a:rPr>
              <a:t>Ví dụ:</a:t>
            </a:r>
          </a:p>
          <a:p>
            <a:pPr marL="0" indent="0">
              <a:buNone/>
            </a:pPr>
            <a:r>
              <a:rPr lang="en-US" sz="2000">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50</a:t>
            </a:fld>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772288" y="4426576"/>
            <a:ext cx="2276475" cy="314325"/>
          </a:xfrm>
          <a:prstGeom prst="rect">
            <a:avLst/>
          </a:prstGeom>
        </p:spPr>
      </p:pic>
      <p:pic>
        <p:nvPicPr>
          <p:cNvPr id="6" name="Picture 5"/>
          <p:cNvPicPr>
            <a:picLocks noChangeAspect="1"/>
          </p:cNvPicPr>
          <p:nvPr/>
        </p:nvPicPr>
        <p:blipFill>
          <a:blip r:embed="rId3"/>
          <a:stretch>
            <a:fillRect/>
          </a:stretch>
        </p:blipFill>
        <p:spPr>
          <a:xfrm>
            <a:off x="5181157" y="4426576"/>
            <a:ext cx="2247900" cy="32385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80145" y="4945003"/>
            <a:ext cx="660759" cy="660759"/>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36789" y="5007064"/>
            <a:ext cx="536636" cy="536636"/>
          </a:xfrm>
          <a:prstGeom prst="rect">
            <a:avLst/>
          </a:prstGeom>
        </p:spPr>
      </p:pic>
    </p:spTree>
    <p:extLst>
      <p:ext uri="{BB962C8B-B14F-4D97-AF65-F5344CB8AC3E}">
        <p14:creationId xmlns:p14="http://schemas.microsoft.com/office/powerpoint/2010/main" val="24617610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atin typeface="Times New Roman" panose="02020603050405020304" pitchFamily="18" charset="0"/>
                <a:cs typeface="Times New Roman" panose="02020603050405020304" pitchFamily="18" charset="0"/>
              </a:rPr>
              <a:t>Quy ước đặt tên </a:t>
            </a: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(Naming Conventions)</a:t>
            </a:r>
          </a:p>
        </p:txBody>
      </p:sp>
      <p:sp>
        <p:nvSpPr>
          <p:cNvPr id="3" name="Content Placeholder 2"/>
          <p:cNvSpPr>
            <a:spLocks noGrp="1"/>
          </p:cNvSpPr>
          <p:nvPr>
            <p:ph idx="1"/>
          </p:nvPr>
        </p:nvSpPr>
        <p:spPr/>
        <p:txBody>
          <a:bodyPr>
            <a:normAutofit fontScale="32500" lnSpcReduction="20000"/>
          </a:bodyPr>
          <a:lstStyle/>
          <a:p>
            <a:pPr marL="0" indent="0">
              <a:buNone/>
            </a:pPr>
            <a:r>
              <a:rPr lang="en-US" sz="7400">
                <a:latin typeface="Times New Roman" panose="02020603050405020304" pitchFamily="18" charset="0"/>
                <a:cs typeface="Times New Roman" panose="02020603050405020304" pitchFamily="18" charset="0"/>
              </a:rPr>
              <a:t>3.	Biến số (Variables)</a:t>
            </a:r>
          </a:p>
          <a:p>
            <a:pPr marL="0" indent="0">
              <a:buNone/>
            </a:pPr>
            <a:r>
              <a:rPr lang="en-US" sz="5500">
                <a:latin typeface="Times New Roman" panose="02020603050405020304" pitchFamily="18" charset="0"/>
                <a:cs typeface="Times New Roman" panose="02020603050405020304" pitchFamily="18" charset="0"/>
              </a:rPr>
              <a:t>-	Các biến List (thuộc kiểu Collection/List) nên thêm vào cuối chữ List, ví dụ: </a:t>
            </a:r>
            <a:r>
              <a:rPr lang="en-US" sz="5500" b="1">
                <a:latin typeface="Times New Roman" panose="02020603050405020304" pitchFamily="18" charset="0"/>
                <a:cs typeface="Times New Roman" panose="02020603050405020304" pitchFamily="18" charset="0"/>
              </a:rPr>
              <a:t>Collection custList</a:t>
            </a:r>
            <a:r>
              <a:rPr lang="en-US" sz="5500">
                <a:latin typeface="Times New Roman" panose="02020603050405020304" pitchFamily="18" charset="0"/>
                <a:cs typeface="Times New Roman" panose="02020603050405020304" pitchFamily="18" charset="0"/>
              </a:rPr>
              <a:t>.</a:t>
            </a:r>
          </a:p>
          <a:p>
            <a:pPr marL="0" indent="0">
              <a:buNone/>
            </a:pPr>
            <a:r>
              <a:rPr lang="en-US" sz="5500">
                <a:latin typeface="Times New Roman" panose="02020603050405020304" pitchFamily="18" charset="0"/>
                <a:cs typeface="Times New Roman" panose="02020603050405020304" pitchFamily="18" charset="0"/>
              </a:rPr>
              <a:t>-	Các biến Set (thuộc kiểu Set/HashSet) nên thêm vào cuối chữ Set, ví dụ: </a:t>
            </a:r>
            <a:r>
              <a:rPr lang="en-US" sz="5500" b="1">
                <a:latin typeface="Times New Roman" panose="02020603050405020304" pitchFamily="18" charset="0"/>
                <a:cs typeface="Times New Roman" panose="02020603050405020304" pitchFamily="18" charset="0"/>
              </a:rPr>
              <a:t>Set custSet = new HashSet();</a:t>
            </a:r>
          </a:p>
          <a:p>
            <a:pPr marL="0" indent="0">
              <a:buNone/>
            </a:pPr>
            <a:r>
              <a:rPr lang="en-US" sz="5500">
                <a:latin typeface="Times New Roman" panose="02020603050405020304" pitchFamily="18" charset="0"/>
                <a:cs typeface="Times New Roman" panose="02020603050405020304" pitchFamily="18" charset="0"/>
              </a:rPr>
              <a:t>-	Các biến Map (thuộc kiểu Map/HashMap/TreeMap) nên thêm vào cuối chữ Map, ví dụ: </a:t>
            </a:r>
            <a:r>
              <a:rPr lang="en-US" sz="5500" b="1">
                <a:latin typeface="Times New Roman" panose="02020603050405020304" pitchFamily="18" charset="0"/>
                <a:cs typeface="Times New Roman" panose="02020603050405020304" pitchFamily="18" charset="0"/>
              </a:rPr>
              <a:t>Map custMap = new TreeMap();</a:t>
            </a:r>
          </a:p>
          <a:p>
            <a:pPr marL="0" indent="0">
              <a:buNone/>
            </a:pPr>
            <a:r>
              <a:rPr lang="en-US" sz="5500">
                <a:latin typeface="Times New Roman" panose="02020603050405020304" pitchFamily="18" charset="0"/>
                <a:cs typeface="Times New Roman" panose="02020603050405020304" pitchFamily="18" charset="0"/>
              </a:rPr>
              <a:t>-	Các biến Array có thể thêm vào cuối chữ Array, ví dụ:                </a:t>
            </a:r>
            <a:r>
              <a:rPr lang="en-US" sz="5500" b="1">
                <a:latin typeface="Times New Roman" panose="02020603050405020304" pitchFamily="18" charset="0"/>
                <a:cs typeface="Times New Roman" panose="02020603050405020304" pitchFamily="18" charset="0"/>
              </a:rPr>
              <a:t>int[] custIDArray;</a:t>
            </a:r>
          </a:p>
          <a:p>
            <a:pPr marL="0" indent="0">
              <a:buNone/>
            </a:pPr>
            <a:r>
              <a:rPr lang="en-US" sz="5500">
                <a:latin typeface="Times New Roman" panose="02020603050405020304" pitchFamily="18" charset="0"/>
                <a:cs typeface="Times New Roman" panose="02020603050405020304" pitchFamily="18" charset="0"/>
              </a:rPr>
              <a:t>-	Về việc sử dụng tên </a:t>
            </a:r>
            <a:r>
              <a:rPr lang="en-US" sz="5500" b="1">
                <a:latin typeface="Times New Roman" panose="02020603050405020304" pitchFamily="18" charset="0"/>
                <a:cs typeface="Times New Roman" panose="02020603050405020304" pitchFamily="18" charset="0"/>
              </a:rPr>
              <a:t>ID</a:t>
            </a:r>
            <a:r>
              <a:rPr lang="en-US" sz="5500">
                <a:latin typeface="Times New Roman" panose="02020603050405020304" pitchFamily="18" charset="0"/>
                <a:cs typeface="Times New Roman" panose="02020603050405020304" pitchFamily="18" charset="0"/>
              </a:rPr>
              <a:t> hay </a:t>
            </a:r>
            <a:r>
              <a:rPr lang="en-US" sz="5500" b="1">
                <a:latin typeface="Times New Roman" panose="02020603050405020304" pitchFamily="18" charset="0"/>
                <a:cs typeface="Times New Roman" panose="02020603050405020304" pitchFamily="18" charset="0"/>
              </a:rPr>
              <a:t>Id</a:t>
            </a:r>
            <a:r>
              <a:rPr lang="en-US" sz="5500">
                <a:latin typeface="Times New Roman" panose="02020603050405020304" pitchFamily="18" charset="0"/>
                <a:cs typeface="Times New Roman" panose="02020603050405020304" pitchFamily="18" charset="0"/>
              </a:rPr>
              <a:t> thì tùy thuộc vào từng ứng dụng.</a:t>
            </a:r>
          </a:p>
          <a:p>
            <a:pPr marL="0" indent="0">
              <a:buNone/>
            </a:pPr>
            <a:endParaRPr lang="en-US">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51</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24130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atin typeface="Times New Roman" panose="02020603050405020304" pitchFamily="18" charset="0"/>
                <a:cs typeface="Times New Roman" panose="02020603050405020304" pitchFamily="18" charset="0"/>
              </a:rPr>
              <a:t>Quy ước đặt tên </a:t>
            </a: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(Naming Conventions)</a:t>
            </a:r>
          </a:p>
        </p:txBody>
      </p:sp>
      <p:sp>
        <p:nvSpPr>
          <p:cNvPr id="3" name="Content Placeholder 2"/>
          <p:cNvSpPr>
            <a:spLocks noGrp="1"/>
          </p:cNvSpPr>
          <p:nvPr>
            <p:ph idx="1"/>
          </p:nvPr>
        </p:nvSpPr>
        <p:spPr/>
        <p:txBody>
          <a:bodyPr>
            <a:normAutofit/>
          </a:bodyPr>
          <a:lstStyle/>
          <a:p>
            <a:pPr marL="0" indent="0">
              <a:buNone/>
            </a:pPr>
            <a:r>
              <a:rPr lang="en-US">
                <a:latin typeface="Times New Roman" panose="02020603050405020304" pitchFamily="18" charset="0"/>
                <a:cs typeface="Times New Roman" panose="02020603050405020304" pitchFamily="18" charset="0"/>
              </a:rPr>
              <a:t>4.	Hằng số (Constants)</a:t>
            </a:r>
          </a:p>
          <a:p>
            <a:pPr marL="0" indent="0">
              <a:buNone/>
            </a:pPr>
            <a:r>
              <a:rPr lang="vi-VN" sz="2000">
                <a:cs typeface="Times New Roman" panose="02020603050405020304" pitchFamily="18" charset="0"/>
              </a:rPr>
              <a:t>Khi đặt tên hằng số phải tuân theo các quy ước sau đây:</a:t>
            </a:r>
          </a:p>
          <a:p>
            <a:pPr marL="0" indent="0">
              <a:buNone/>
            </a:pPr>
            <a:r>
              <a:rPr lang="vi-VN" sz="2000">
                <a:cs typeface="Times New Roman" panose="02020603050405020304" pitchFamily="18" charset="0"/>
              </a:rPr>
              <a:t>•	Mọi hằng số được tên phải được viết hoa tất cả các chữ và giữa các từ được liên kết với nhau bằng dấu gạch dưới.</a:t>
            </a:r>
          </a:p>
          <a:p>
            <a:pPr marL="0" indent="0">
              <a:buNone/>
            </a:pPr>
            <a:r>
              <a:rPr lang="vi-VN" sz="2000">
                <a:cs typeface="Times New Roman" panose="02020603050405020304" pitchFamily="18" charset="0"/>
              </a:rPr>
              <a:t>•	Mọi hằng số phải được khai báo static final.</a:t>
            </a:r>
          </a:p>
          <a:p>
            <a:pPr marL="0" indent="0">
              <a:buNone/>
            </a:pPr>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52</a:t>
            </a:fld>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356759" y="4734036"/>
            <a:ext cx="5048250" cy="409575"/>
          </a:xfrm>
          <a:prstGeom prst="rect">
            <a:avLst/>
          </a:prstGeom>
        </p:spPr>
      </p:pic>
      <p:pic>
        <p:nvPicPr>
          <p:cNvPr id="6" name="Picture 5"/>
          <p:cNvPicPr>
            <a:picLocks noChangeAspect="1"/>
          </p:cNvPicPr>
          <p:nvPr/>
        </p:nvPicPr>
        <p:blipFill>
          <a:blip r:embed="rId3"/>
          <a:stretch>
            <a:fillRect/>
          </a:stretch>
        </p:blipFill>
        <p:spPr>
          <a:xfrm>
            <a:off x="1356759" y="5533495"/>
            <a:ext cx="4953000" cy="276225"/>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29545" y="4608443"/>
            <a:ext cx="660759" cy="660759"/>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05009" y="5423897"/>
            <a:ext cx="536636" cy="536636"/>
          </a:xfrm>
          <a:prstGeom prst="rect">
            <a:avLst/>
          </a:prstGeom>
        </p:spPr>
      </p:pic>
    </p:spTree>
    <p:extLst>
      <p:ext uri="{BB962C8B-B14F-4D97-AF65-F5344CB8AC3E}">
        <p14:creationId xmlns:p14="http://schemas.microsoft.com/office/powerpoint/2010/main" val="32908858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atin typeface="Times New Roman" panose="02020603050405020304" pitchFamily="18" charset="0"/>
                <a:cs typeface="Times New Roman" panose="02020603050405020304" pitchFamily="18" charset="0"/>
              </a:rPr>
              <a:t>Quy ước đặt tên </a:t>
            </a: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(Naming Conventions)</a:t>
            </a:r>
          </a:p>
        </p:txBody>
      </p:sp>
      <p:sp>
        <p:nvSpPr>
          <p:cNvPr id="3" name="Content Placeholder 2"/>
          <p:cNvSpPr>
            <a:spLocks noGrp="1"/>
          </p:cNvSpPr>
          <p:nvPr>
            <p:ph idx="1"/>
          </p:nvPr>
        </p:nvSpPr>
        <p:spPr/>
        <p:txBody>
          <a:bodyPr>
            <a:normAutofit/>
          </a:bodyPr>
          <a:lstStyle/>
          <a:p>
            <a:pPr marL="0" indent="0">
              <a:buNone/>
            </a:pPr>
            <a:r>
              <a:rPr lang="en-US">
                <a:latin typeface="Times New Roman" panose="02020603050405020304" pitchFamily="18" charset="0"/>
                <a:cs typeface="Times New Roman" panose="02020603050405020304" pitchFamily="18" charset="0"/>
              </a:rPr>
              <a:t>5.	Phương thức (Methods)</a:t>
            </a:r>
          </a:p>
          <a:p>
            <a:pPr marL="0" indent="0">
              <a:buNone/>
            </a:pPr>
            <a:r>
              <a:rPr lang="vi-VN" sz="2000">
                <a:cs typeface="Times New Roman" panose="02020603050405020304" pitchFamily="18" charset="0"/>
              </a:rPr>
              <a:t>•	Tuân theo các quy ước đặt tên chung </a:t>
            </a:r>
            <a:endParaRPr lang="en-US" sz="2000">
              <a:cs typeface="Times New Roman" panose="02020603050405020304" pitchFamily="18" charset="0"/>
            </a:endParaRPr>
          </a:p>
          <a:p>
            <a:pPr marL="0" indent="0">
              <a:buNone/>
            </a:pPr>
            <a:r>
              <a:rPr lang="vi-VN" sz="2000">
                <a:cs typeface="Times New Roman" panose="02020603050405020304" pitchFamily="18" charset="0"/>
              </a:rPr>
              <a:t>•	Tên method phải bắt đầu bằng một chữ viết thường.</a:t>
            </a:r>
          </a:p>
          <a:p>
            <a:pPr marL="0" indent="0">
              <a:buNone/>
            </a:pPr>
            <a:r>
              <a:rPr lang="vi-VN" sz="2000">
                <a:cs typeface="Times New Roman" panose="02020603050405020304" pitchFamily="18" charset="0"/>
              </a:rPr>
              <a:t>•	Từ đâu tiên của tên method nên sử dụng “động từ”.</a:t>
            </a:r>
            <a:endParaRPr lang="en-US" sz="20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53</a:t>
            </a:fld>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784277" y="4485056"/>
            <a:ext cx="4171950" cy="333375"/>
          </a:xfrm>
          <a:prstGeom prst="rect">
            <a:avLst/>
          </a:prstGeom>
        </p:spPr>
      </p:pic>
      <p:pic>
        <p:nvPicPr>
          <p:cNvPr id="6" name="Picture 5"/>
          <p:cNvPicPr>
            <a:picLocks noChangeAspect="1"/>
          </p:cNvPicPr>
          <p:nvPr/>
        </p:nvPicPr>
        <p:blipFill>
          <a:blip r:embed="rId3"/>
          <a:stretch>
            <a:fillRect/>
          </a:stretch>
        </p:blipFill>
        <p:spPr>
          <a:xfrm>
            <a:off x="1784277" y="5369096"/>
            <a:ext cx="4181475" cy="310419"/>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43092" y="4321363"/>
            <a:ext cx="660759" cy="660759"/>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43092" y="5255987"/>
            <a:ext cx="536636" cy="536636"/>
          </a:xfrm>
          <a:prstGeom prst="rect">
            <a:avLst/>
          </a:prstGeom>
        </p:spPr>
      </p:pic>
    </p:spTree>
    <p:extLst>
      <p:ext uri="{BB962C8B-B14F-4D97-AF65-F5344CB8AC3E}">
        <p14:creationId xmlns:p14="http://schemas.microsoft.com/office/powerpoint/2010/main" val="24714525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Times New Roman" panose="02020603050405020304" pitchFamily="18" charset="0"/>
                <a:cs typeface="Times New Roman" panose="02020603050405020304" pitchFamily="18" charset="0"/>
              </a:rPr>
              <a:t>Thực thi chương trình</a:t>
            </a:r>
          </a:p>
        </p:txBody>
      </p:sp>
      <p:sp>
        <p:nvSpPr>
          <p:cNvPr id="3" name="Content Placeholder 2"/>
          <p:cNvSpPr>
            <a:spLocks noGrp="1"/>
          </p:cNvSpPr>
          <p:nvPr>
            <p:ph idx="1"/>
          </p:nvPr>
        </p:nvSpPr>
        <p:spPr/>
        <p:txBody>
          <a:bodyPr>
            <a:normAutofit/>
          </a:bodyPr>
          <a:lstStyle/>
          <a:p>
            <a:pPr marL="0" indent="0">
              <a:buNone/>
            </a:pPr>
            <a:r>
              <a:rPr lang="en-US">
                <a:latin typeface="Times New Roman" panose="02020603050405020304" pitchFamily="18" charset="0"/>
                <a:cs typeface="Times New Roman" panose="02020603050405020304" pitchFamily="18" charset="0"/>
              </a:rPr>
              <a:t>1.	Tham chiếu đến Class Variables và Methods.</a:t>
            </a:r>
          </a:p>
          <a:p>
            <a:pPr marL="0" indent="0">
              <a:buNone/>
            </a:pPr>
            <a:r>
              <a:rPr lang="en-US">
                <a:latin typeface="Times New Roman" panose="02020603050405020304" pitchFamily="18" charset="0"/>
                <a:cs typeface="Times New Roman" panose="02020603050405020304" pitchFamily="18" charset="0"/>
              </a:rPr>
              <a:t>2.	Hằng số (Constants).</a:t>
            </a:r>
          </a:p>
          <a:p>
            <a:pPr marL="0" indent="0">
              <a:buNone/>
            </a:pPr>
            <a:r>
              <a:rPr lang="en-US">
                <a:latin typeface="Times New Roman" panose="02020603050405020304" pitchFamily="18" charset="0"/>
                <a:cs typeface="Times New Roman" panose="02020603050405020304" pitchFamily="18" charset="0"/>
              </a:rPr>
              <a:t>3.	</a:t>
            </a:r>
            <a:r>
              <a:rPr lang="fr-FR">
                <a:latin typeface="Times New Roman" panose="02020603050405020304" pitchFamily="18" charset="0"/>
                <a:cs typeface="Times New Roman" panose="02020603050405020304" pitchFamily="18" charset="0"/>
              </a:rPr>
              <a:t>Phép gán (Variable Assignments).</a:t>
            </a:r>
            <a:endParaRPr lang="en-US">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rPr>
              <a:t>4.	Loggings.</a:t>
            </a:r>
          </a:p>
          <a:p>
            <a:pPr marL="0" indent="0">
              <a:buNone/>
            </a:pPr>
            <a:r>
              <a:rPr lang="en-US">
                <a:latin typeface="Times New Roman" panose="02020603050405020304" pitchFamily="18" charset="0"/>
                <a:cs typeface="Times New Roman" panose="02020603050405020304" pitchFamily="18" charset="0"/>
              </a:rPr>
              <a:t>5.	Hiệu suất.</a:t>
            </a:r>
          </a:p>
          <a:p>
            <a:pPr marL="0" indent="0">
              <a:buNone/>
            </a:pPr>
            <a:r>
              <a:rPr lang="en-US">
                <a:latin typeface="Times New Roman" panose="02020603050405020304" pitchFamily="18" charset="0"/>
                <a:cs typeface="Times New Roman" panose="02020603050405020304" pitchFamily="18" charset="0"/>
              </a:rPr>
              <a:t>6.	Yếu tố tổng hợp khác.</a:t>
            </a: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54</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53728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Times New Roman" panose="02020603050405020304" pitchFamily="18" charset="0"/>
                <a:cs typeface="Times New Roman" panose="02020603050405020304" pitchFamily="18" charset="0"/>
              </a:rPr>
              <a:t>Thực thi chương trình</a:t>
            </a:r>
          </a:p>
        </p:txBody>
      </p:sp>
      <p:sp>
        <p:nvSpPr>
          <p:cNvPr id="3" name="Content Placeholder 2"/>
          <p:cNvSpPr>
            <a:spLocks noGrp="1"/>
          </p:cNvSpPr>
          <p:nvPr>
            <p:ph idx="1"/>
          </p:nvPr>
        </p:nvSpPr>
        <p:spPr/>
        <p:txBody>
          <a:bodyPr>
            <a:normAutofit/>
          </a:bodyPr>
          <a:lstStyle/>
          <a:p>
            <a:pPr marL="0" indent="0">
              <a:buNone/>
            </a:pPr>
            <a:r>
              <a:rPr lang="en-US">
                <a:latin typeface="Times New Roman" panose="02020603050405020304" pitchFamily="18" charset="0"/>
                <a:cs typeface="Times New Roman" panose="02020603050405020304" pitchFamily="18" charset="0"/>
              </a:rPr>
              <a:t>1.	Tham chiếu đến Class Variables và Methods.</a:t>
            </a:r>
          </a:p>
          <a:p>
            <a:pPr marL="0" indent="0">
              <a:buNone/>
            </a:pPr>
            <a:r>
              <a:rPr lang="en-US" sz="2000">
                <a:latin typeface="Times New Roman" panose="02020603050405020304" pitchFamily="18" charset="0"/>
                <a:cs typeface="Times New Roman" panose="02020603050405020304" pitchFamily="18" charset="0"/>
              </a:rPr>
              <a:t>Tránh sử dụng một object để truy cập tới một class (static) variable hoặc một method. Nên sử dụng tên class. Ví dụ:</a:t>
            </a:r>
          </a:p>
          <a:p>
            <a:pPr marL="0" indent="0">
              <a:buNone/>
            </a:pPr>
            <a:r>
              <a:rPr lang="en-US" sz="2000">
                <a:latin typeface="Times New Roman" panose="02020603050405020304" pitchFamily="18" charset="0"/>
                <a:cs typeface="Times New Roman" panose="02020603050405020304" pitchFamily="18" charset="0"/>
              </a:rPr>
              <a:t>classMethod();             //OK</a:t>
            </a:r>
          </a:p>
          <a:p>
            <a:pPr marL="0" indent="0">
              <a:buNone/>
            </a:pPr>
            <a:r>
              <a:rPr lang="en-US" sz="2000">
                <a:latin typeface="Times New Roman" panose="02020603050405020304" pitchFamily="18" charset="0"/>
                <a:cs typeface="Times New Roman" panose="02020603050405020304" pitchFamily="18" charset="0"/>
              </a:rPr>
              <a:t>AClass.classMethod();      //OK</a:t>
            </a:r>
          </a:p>
          <a:p>
            <a:pPr marL="0" indent="0">
              <a:buNone/>
            </a:pPr>
            <a:r>
              <a:rPr lang="en-US" sz="2000">
                <a:latin typeface="Times New Roman" panose="02020603050405020304" pitchFamily="18" charset="0"/>
                <a:cs typeface="Times New Roman" panose="02020603050405020304" pitchFamily="18" charset="0"/>
              </a:rPr>
              <a:t>anObject.classMethod();    //Tránh!</a:t>
            </a:r>
          </a:p>
          <a:p>
            <a:pPr marL="0" indent="0">
              <a:buNone/>
            </a:pPr>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55</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12443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Times New Roman" panose="02020603050405020304" pitchFamily="18" charset="0"/>
                <a:cs typeface="Times New Roman" panose="02020603050405020304" pitchFamily="18" charset="0"/>
              </a:rPr>
              <a:t>Thực thi chương trình</a:t>
            </a:r>
          </a:p>
        </p:txBody>
      </p:sp>
      <p:sp>
        <p:nvSpPr>
          <p:cNvPr id="3" name="Content Placeholder 2"/>
          <p:cNvSpPr>
            <a:spLocks noGrp="1"/>
          </p:cNvSpPr>
          <p:nvPr>
            <p:ph idx="1"/>
          </p:nvPr>
        </p:nvSpPr>
        <p:spPr/>
        <p:txBody>
          <a:bodyPr>
            <a:normAutofit/>
          </a:bodyPr>
          <a:lstStyle/>
          <a:p>
            <a:pPr marL="0" indent="0">
              <a:buNone/>
            </a:pPr>
            <a:r>
              <a:rPr lang="en-US">
                <a:latin typeface="Times New Roman" panose="02020603050405020304" pitchFamily="18" charset="0"/>
                <a:cs typeface="Times New Roman" panose="02020603050405020304" pitchFamily="18" charset="0"/>
              </a:rPr>
              <a:t>2.	Hằng số (Constants).</a:t>
            </a:r>
          </a:p>
          <a:p>
            <a:pPr marL="0" indent="0">
              <a:buNone/>
            </a:pPr>
            <a:r>
              <a:rPr lang="vi-VN" sz="2000">
                <a:cs typeface="Times New Roman" panose="02020603050405020304" pitchFamily="18" charset="0"/>
              </a:rPr>
              <a:t>Các hằng số không nên được code một cách trực tiếp, trừ trường hợp nó lấy các giá trị như -1, -, 1 để làm counter trong các vòng lặp for.</a:t>
            </a:r>
            <a:endParaRPr lang="en-US" sz="20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56</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98652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Times New Roman" panose="02020603050405020304" pitchFamily="18" charset="0"/>
                <a:cs typeface="Times New Roman" panose="02020603050405020304" pitchFamily="18" charset="0"/>
              </a:rPr>
              <a:t>Thực thi chương trình</a:t>
            </a:r>
          </a:p>
        </p:txBody>
      </p:sp>
      <p:sp>
        <p:nvSpPr>
          <p:cNvPr id="3" name="Content Placeholder 2"/>
          <p:cNvSpPr>
            <a:spLocks noGrp="1"/>
          </p:cNvSpPr>
          <p:nvPr>
            <p:ph idx="1"/>
          </p:nvPr>
        </p:nvSpPr>
        <p:spPr/>
        <p:txBody>
          <a:bodyPr>
            <a:normAutofit/>
          </a:bodyPr>
          <a:lstStyle/>
          <a:p>
            <a:pPr marL="0" indent="0">
              <a:buNone/>
            </a:pPr>
            <a:r>
              <a:rPr lang="en-US">
                <a:latin typeface="Times New Roman" panose="02020603050405020304" pitchFamily="18" charset="0"/>
                <a:cs typeface="Times New Roman" panose="02020603050405020304" pitchFamily="18" charset="0"/>
              </a:rPr>
              <a:t>3.	</a:t>
            </a:r>
            <a:r>
              <a:rPr lang="fr-FR">
                <a:latin typeface="Times New Roman" panose="02020603050405020304" pitchFamily="18" charset="0"/>
                <a:cs typeface="Times New Roman" panose="02020603050405020304" pitchFamily="18" charset="0"/>
              </a:rPr>
              <a:t>Phép gán (Variable Assignments).</a:t>
            </a:r>
          </a:p>
          <a:p>
            <a:pPr marL="0" indent="0">
              <a:buNone/>
            </a:pPr>
            <a:r>
              <a:rPr lang="fr-FR" sz="2000">
                <a:latin typeface="Times New Roman" panose="02020603050405020304" pitchFamily="18" charset="0"/>
                <a:cs typeface="Times New Roman" panose="02020603050405020304" pitchFamily="18" charset="0"/>
              </a:rPr>
              <a:t>Tránh việc gán cho một vài biến có cùng giá trị trên một dòng. Điều này gây khó khăn khi đọc. </a:t>
            </a:r>
          </a:p>
          <a:p>
            <a:pPr marL="0" indent="0">
              <a:buNone/>
            </a:pPr>
            <a:r>
              <a:rPr lang="fr-FR" sz="2000">
                <a:latin typeface="Times New Roman" panose="02020603050405020304" pitchFamily="18" charset="0"/>
                <a:cs typeface="Times New Roman" panose="02020603050405020304" pitchFamily="18" charset="0"/>
              </a:rPr>
              <a:t>Ví dụ: </a:t>
            </a:r>
          </a:p>
          <a:p>
            <a:pPr marL="0" indent="0">
              <a:buNone/>
            </a:pPr>
            <a:endParaRPr lang="fr-FR" sz="2000">
              <a:latin typeface="Times New Roman" panose="02020603050405020304" pitchFamily="18" charset="0"/>
              <a:cs typeface="Times New Roman" panose="02020603050405020304" pitchFamily="18" charset="0"/>
            </a:endParaRPr>
          </a:p>
          <a:p>
            <a:pPr marL="0" indent="0">
              <a:buNone/>
            </a:pPr>
            <a:endParaRPr lang="fr-FR" sz="20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57</a:t>
            </a:fld>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339403" y="4484397"/>
            <a:ext cx="5486400" cy="36195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4066" y="4397054"/>
            <a:ext cx="536636" cy="536636"/>
          </a:xfrm>
          <a:prstGeom prst="rect">
            <a:avLst/>
          </a:prstGeom>
        </p:spPr>
      </p:pic>
    </p:spTree>
    <p:extLst>
      <p:ext uri="{BB962C8B-B14F-4D97-AF65-F5344CB8AC3E}">
        <p14:creationId xmlns:p14="http://schemas.microsoft.com/office/powerpoint/2010/main" val="39792767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Times New Roman" panose="02020603050405020304" pitchFamily="18" charset="0"/>
                <a:cs typeface="Times New Roman" panose="02020603050405020304" pitchFamily="18" charset="0"/>
              </a:rPr>
              <a:t>Thực thi chương trình</a:t>
            </a:r>
          </a:p>
        </p:txBody>
      </p:sp>
      <p:sp>
        <p:nvSpPr>
          <p:cNvPr id="3" name="Content Placeholder 2"/>
          <p:cNvSpPr>
            <a:spLocks noGrp="1"/>
          </p:cNvSpPr>
          <p:nvPr>
            <p:ph idx="1"/>
          </p:nvPr>
        </p:nvSpPr>
        <p:spPr/>
        <p:txBody>
          <a:bodyPr>
            <a:normAutofit/>
          </a:bodyPr>
          <a:lstStyle/>
          <a:p>
            <a:pPr marL="0" indent="0">
              <a:buNone/>
            </a:pPr>
            <a:r>
              <a:rPr lang="en-US">
                <a:latin typeface="Times New Roman" panose="02020603050405020304" pitchFamily="18" charset="0"/>
                <a:cs typeface="Times New Roman" panose="02020603050405020304" pitchFamily="18" charset="0"/>
              </a:rPr>
              <a:t>3.	</a:t>
            </a:r>
            <a:r>
              <a:rPr lang="fr-FR">
                <a:latin typeface="Times New Roman" panose="02020603050405020304" pitchFamily="18" charset="0"/>
                <a:cs typeface="Times New Roman" panose="02020603050405020304" pitchFamily="18" charset="0"/>
              </a:rPr>
              <a:t>Phép gán (Variable Assignments).</a:t>
            </a:r>
          </a:p>
          <a:p>
            <a:pPr marL="0" indent="0">
              <a:buNone/>
            </a:pPr>
            <a:r>
              <a:rPr lang="vi-VN" sz="2000">
                <a:cs typeface="Times New Roman" panose="02020603050405020304" pitchFamily="18" charset="0"/>
              </a:rPr>
              <a:t>Không nên sử dụng toán tử gán ở nơi dễ gây nhầm lẫn với các toán tử so sánh. Ví dụ: </a:t>
            </a:r>
            <a:endParaRPr lang="fr-FR" sz="2000">
              <a:latin typeface="Times New Roman" panose="02020603050405020304" pitchFamily="18" charset="0"/>
              <a:cs typeface="Times New Roman" panose="02020603050405020304" pitchFamily="18" charset="0"/>
            </a:endParaRPr>
          </a:p>
          <a:p>
            <a:pPr marL="0" indent="0">
              <a:buNone/>
            </a:pPr>
            <a:endParaRPr lang="fr-FR" sz="20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58</a:t>
            </a:fld>
            <a:endParaRPr lang="en-US"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0435" y="5196058"/>
            <a:ext cx="536636" cy="536636"/>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27672" y="5156113"/>
            <a:ext cx="660759" cy="660759"/>
          </a:xfrm>
          <a:prstGeom prst="rect">
            <a:avLst/>
          </a:prstGeom>
        </p:spPr>
      </p:pic>
      <p:pic>
        <p:nvPicPr>
          <p:cNvPr id="8" name="Picture 7"/>
          <p:cNvPicPr>
            <a:picLocks noChangeAspect="1"/>
          </p:cNvPicPr>
          <p:nvPr/>
        </p:nvPicPr>
        <p:blipFill>
          <a:blip r:embed="rId4"/>
          <a:stretch>
            <a:fillRect/>
          </a:stretch>
        </p:blipFill>
        <p:spPr>
          <a:xfrm>
            <a:off x="5492391" y="4066304"/>
            <a:ext cx="2752725" cy="990600"/>
          </a:xfrm>
          <a:prstGeom prst="rect">
            <a:avLst/>
          </a:prstGeom>
        </p:spPr>
      </p:pic>
      <p:pic>
        <p:nvPicPr>
          <p:cNvPr id="9" name="Picture 8"/>
          <p:cNvPicPr>
            <a:picLocks noChangeAspect="1"/>
          </p:cNvPicPr>
          <p:nvPr/>
        </p:nvPicPr>
        <p:blipFill>
          <a:blip r:embed="rId5"/>
          <a:stretch>
            <a:fillRect/>
          </a:stretch>
        </p:blipFill>
        <p:spPr>
          <a:xfrm>
            <a:off x="1176865" y="4085354"/>
            <a:ext cx="3762375" cy="952500"/>
          </a:xfrm>
          <a:prstGeom prst="rect">
            <a:avLst/>
          </a:prstGeom>
        </p:spPr>
      </p:pic>
    </p:spTree>
    <p:extLst>
      <p:ext uri="{BB962C8B-B14F-4D97-AF65-F5344CB8AC3E}">
        <p14:creationId xmlns:p14="http://schemas.microsoft.com/office/powerpoint/2010/main" val="25589539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Times New Roman" panose="02020603050405020304" pitchFamily="18" charset="0"/>
                <a:cs typeface="Times New Roman" panose="02020603050405020304" pitchFamily="18" charset="0"/>
              </a:rPr>
              <a:t>Thực thi chương trình</a:t>
            </a:r>
          </a:p>
        </p:txBody>
      </p:sp>
      <p:sp>
        <p:nvSpPr>
          <p:cNvPr id="3" name="Content Placeholder 2"/>
          <p:cNvSpPr>
            <a:spLocks noGrp="1"/>
          </p:cNvSpPr>
          <p:nvPr>
            <p:ph idx="1"/>
          </p:nvPr>
        </p:nvSpPr>
        <p:spPr/>
        <p:txBody>
          <a:bodyPr>
            <a:normAutofit/>
          </a:bodyPr>
          <a:lstStyle/>
          <a:p>
            <a:pPr marL="0" indent="0">
              <a:buNone/>
            </a:pPr>
            <a:r>
              <a:rPr lang="en-US">
                <a:latin typeface="Times New Roman" panose="02020603050405020304" pitchFamily="18" charset="0"/>
                <a:cs typeface="Times New Roman" panose="02020603050405020304" pitchFamily="18" charset="0"/>
              </a:rPr>
              <a:t>3.	</a:t>
            </a:r>
            <a:r>
              <a:rPr lang="fr-FR">
                <a:latin typeface="Times New Roman" panose="02020603050405020304" pitchFamily="18" charset="0"/>
                <a:cs typeface="Times New Roman" panose="02020603050405020304" pitchFamily="18" charset="0"/>
              </a:rPr>
              <a:t>Phép gán (Variable Assignments).</a:t>
            </a:r>
          </a:p>
          <a:p>
            <a:pPr marL="0" indent="0">
              <a:buNone/>
            </a:pPr>
            <a:r>
              <a:rPr lang="vi-VN" sz="2000">
                <a:cs typeface="Times New Roman" panose="02020603050405020304" pitchFamily="18" charset="0"/>
              </a:rPr>
              <a:t>Không được sử dụng các lệnh gán lồng nhau nhằm tăng hiệu năng xử lý. Đó là công việc của chương trình dịch. </a:t>
            </a:r>
            <a:endParaRPr lang="en-US" sz="2000">
              <a:cs typeface="Times New Roman" panose="02020603050405020304" pitchFamily="18" charset="0"/>
            </a:endParaRPr>
          </a:p>
          <a:p>
            <a:pPr marL="0" indent="0">
              <a:buNone/>
            </a:pPr>
            <a:r>
              <a:rPr lang="vi-VN" sz="2000">
                <a:cs typeface="Times New Roman" panose="02020603050405020304" pitchFamily="18" charset="0"/>
              </a:rPr>
              <a:t>Ví dụ:</a:t>
            </a:r>
            <a:endParaRPr lang="fr-FR" sz="20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59</a:t>
            </a:fld>
            <a:endParaRPr lang="en-US"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7631" y="5133996"/>
            <a:ext cx="536636" cy="536636"/>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97292" y="5133996"/>
            <a:ext cx="660759" cy="660759"/>
          </a:xfrm>
          <a:prstGeom prst="rect">
            <a:avLst/>
          </a:prstGeom>
        </p:spPr>
      </p:pic>
      <p:pic>
        <p:nvPicPr>
          <p:cNvPr id="5" name="Picture 4"/>
          <p:cNvPicPr>
            <a:picLocks noChangeAspect="1"/>
          </p:cNvPicPr>
          <p:nvPr/>
        </p:nvPicPr>
        <p:blipFill>
          <a:blip r:embed="rId4"/>
          <a:stretch>
            <a:fillRect/>
          </a:stretch>
        </p:blipFill>
        <p:spPr>
          <a:xfrm>
            <a:off x="1879947" y="4212633"/>
            <a:ext cx="1695450" cy="542925"/>
          </a:xfrm>
          <a:prstGeom prst="rect">
            <a:avLst/>
          </a:prstGeom>
        </p:spPr>
      </p:pic>
      <p:pic>
        <p:nvPicPr>
          <p:cNvPr id="10" name="Picture 9"/>
          <p:cNvPicPr>
            <a:picLocks noChangeAspect="1"/>
          </p:cNvPicPr>
          <p:nvPr/>
        </p:nvPicPr>
        <p:blipFill>
          <a:blip r:embed="rId5"/>
          <a:stretch>
            <a:fillRect/>
          </a:stretch>
        </p:blipFill>
        <p:spPr>
          <a:xfrm>
            <a:off x="4456224" y="4336457"/>
            <a:ext cx="3219450" cy="295275"/>
          </a:xfrm>
          <a:prstGeom prst="rect">
            <a:avLst/>
          </a:prstGeom>
        </p:spPr>
      </p:pic>
    </p:spTree>
    <p:extLst>
      <p:ext uri="{BB962C8B-B14F-4D97-AF65-F5344CB8AC3E}">
        <p14:creationId xmlns:p14="http://schemas.microsoft.com/office/powerpoint/2010/main" val="3834765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a:latin typeface="Times New Roman" panose="02020603050405020304" pitchFamily="18" charset="0"/>
                <a:cs typeface="Times New Roman" panose="02020603050405020304" pitchFamily="18" charset="0"/>
              </a:rPr>
              <a:t>Indentation and Braces</a:t>
            </a:r>
          </a:p>
        </p:txBody>
      </p:sp>
      <p:sp>
        <p:nvSpPr>
          <p:cNvPr id="3" name="Content Placeholder 2"/>
          <p:cNvSpPr>
            <a:spLocks noGrp="1"/>
          </p:cNvSpPr>
          <p:nvPr>
            <p:ph idx="1"/>
          </p:nvPr>
        </p:nvSpPr>
        <p:spPr/>
        <p:txBody>
          <a:bodyPr/>
          <a:lstStyle/>
          <a:p>
            <a:pPr marL="0" lvl="1" indent="0">
              <a:buNone/>
            </a:pPr>
            <a:r>
              <a:rPr lang="en-GB" sz="2400">
                <a:latin typeface="Times New Roman" panose="02020603050405020304" pitchFamily="18" charset="0"/>
                <a:cs typeface="Times New Roman" panose="02020603050405020304" pitchFamily="18" charset="0"/>
              </a:rPr>
              <a:t>2.	Dấu ngoặc nhọn</a:t>
            </a:r>
            <a:endParaRPr lang="en-US" sz="2400">
              <a:latin typeface="Times New Roman" panose="02020603050405020304" pitchFamily="18" charset="0"/>
              <a:cs typeface="Times New Roman" panose="02020603050405020304" pitchFamily="18" charset="0"/>
            </a:endParaRPr>
          </a:p>
          <a:p>
            <a:pPr marL="0" lvl="1" indent="0" algn="just">
              <a:buNone/>
            </a:pPr>
            <a:r>
              <a:rPr lang="en-US">
                <a:latin typeface="Times New Roman" panose="02020603050405020304" pitchFamily="18" charset="0"/>
                <a:cs typeface="Times New Roman" panose="02020603050405020304" pitchFamily="18" charset="0"/>
              </a:rPr>
              <a:t>Dấu ngoặc nhọn mở “{“ của khai báo class/ method và các khối lệnh khác nên đặt tại cuối của dòng lệnh đầu tiên trong khối lệnh đó.</a:t>
            </a:r>
          </a:p>
          <a:p>
            <a:pPr marL="0" indent="0">
              <a:buNone/>
            </a:pPr>
            <a:endParaRPr lang="en-US"/>
          </a:p>
        </p:txBody>
      </p:sp>
      <p:sp>
        <p:nvSpPr>
          <p:cNvPr id="6" name="Slide Number Placeholder 5"/>
          <p:cNvSpPr>
            <a:spLocks noGrp="1"/>
          </p:cNvSpPr>
          <p:nvPr>
            <p:ph type="sldNum" sz="quarter" idx="12"/>
          </p:nvPr>
        </p:nvSpPr>
        <p:spPr/>
        <p:txBody>
          <a:bodyPr/>
          <a:lstStyle/>
          <a:p>
            <a:fld id="{E97799C9-84D9-46D2-A11E-BCF8A720529D}" type="slidenum">
              <a:rPr lang="en-US" smtClean="0"/>
              <a:t>6</a:t>
            </a:fld>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7012" y="4178595"/>
            <a:ext cx="2353360" cy="2011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4772" y="4178595"/>
            <a:ext cx="2296634" cy="2027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5465" y="3874527"/>
            <a:ext cx="669814" cy="669814"/>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03879" y="3874527"/>
            <a:ext cx="676212" cy="676212"/>
          </a:xfrm>
          <a:prstGeom prst="rect">
            <a:avLst/>
          </a:prstGeom>
        </p:spPr>
      </p:pic>
    </p:spTree>
    <p:extLst>
      <p:ext uri="{BB962C8B-B14F-4D97-AF65-F5344CB8AC3E}">
        <p14:creationId xmlns:p14="http://schemas.microsoft.com/office/powerpoint/2010/main" val="33478551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Times New Roman" panose="02020603050405020304" pitchFamily="18" charset="0"/>
                <a:cs typeface="Times New Roman" panose="02020603050405020304" pitchFamily="18" charset="0"/>
              </a:rPr>
              <a:t>Thực thi chương trình</a:t>
            </a:r>
          </a:p>
        </p:txBody>
      </p:sp>
      <p:sp>
        <p:nvSpPr>
          <p:cNvPr id="3" name="Content Placeholder 2"/>
          <p:cNvSpPr>
            <a:spLocks noGrp="1"/>
          </p:cNvSpPr>
          <p:nvPr>
            <p:ph idx="1"/>
          </p:nvPr>
        </p:nvSpPr>
        <p:spPr/>
        <p:txBody>
          <a:bodyPr>
            <a:normAutofit/>
          </a:bodyPr>
          <a:lstStyle/>
          <a:p>
            <a:pPr marL="0" indent="0">
              <a:buNone/>
            </a:pPr>
            <a:r>
              <a:rPr lang="en-US">
                <a:latin typeface="Times New Roman" panose="02020603050405020304" pitchFamily="18" charset="0"/>
                <a:cs typeface="Times New Roman" panose="02020603050405020304" pitchFamily="18" charset="0"/>
              </a:rPr>
              <a:t>4.	Loggings.</a:t>
            </a:r>
          </a:p>
          <a:p>
            <a:pPr marL="0" indent="0">
              <a:buNone/>
            </a:pPr>
            <a:r>
              <a:rPr lang="vi-VN" sz="2000">
                <a:cs typeface="Times New Roman" panose="02020603050405020304" pitchFamily="18" charset="0"/>
              </a:rPr>
              <a:t>Mỗi một ứng dụng Java nên sử dụng một cơ chế logging cấu hình được nào đó mà nó hỗ trợ việc logging ở các mức khác nhau cũng như cho phép bật/tắt việc logging một số mức khi runtime. </a:t>
            </a:r>
            <a:endParaRPr lang="en-US" sz="20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60</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59884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Times New Roman" panose="02020603050405020304" pitchFamily="18" charset="0"/>
                <a:cs typeface="Times New Roman" panose="02020603050405020304" pitchFamily="18" charset="0"/>
              </a:rPr>
              <a:t>Thực thi chương trình</a:t>
            </a:r>
          </a:p>
        </p:txBody>
      </p:sp>
      <p:sp>
        <p:nvSpPr>
          <p:cNvPr id="3" name="Content Placeholder 2"/>
          <p:cNvSpPr>
            <a:spLocks noGrp="1"/>
          </p:cNvSpPr>
          <p:nvPr>
            <p:ph idx="1"/>
          </p:nvPr>
        </p:nvSpPr>
        <p:spPr/>
        <p:txBody>
          <a:bodyPr>
            <a:normAutofit/>
          </a:bodyPr>
          <a:lstStyle/>
          <a:p>
            <a:pPr marL="0" indent="0">
              <a:buNone/>
            </a:pPr>
            <a:r>
              <a:rPr lang="en-US">
                <a:latin typeface="Times New Roman" panose="02020603050405020304" pitchFamily="18" charset="0"/>
                <a:cs typeface="Times New Roman" panose="02020603050405020304" pitchFamily="18" charset="0"/>
              </a:rPr>
              <a:t>4.	Loggings.</a:t>
            </a:r>
          </a:p>
          <a:p>
            <a:pPr marL="0" indent="0">
              <a:buNone/>
            </a:pPr>
            <a:r>
              <a:rPr lang="vi-VN" sz="2000">
                <a:cs typeface="Times New Roman" panose="02020603050405020304" pitchFamily="18" charset="0"/>
              </a:rPr>
              <a:t>Ta có thể sử dụng hai loại </a:t>
            </a:r>
            <a:r>
              <a:rPr lang="vi-VN" sz="2000" b="1">
                <a:cs typeface="Times New Roman" panose="02020603050405020304" pitchFamily="18" charset="0"/>
              </a:rPr>
              <a:t>logging components </a:t>
            </a:r>
            <a:r>
              <a:rPr lang="vi-VN" sz="2000">
                <a:cs typeface="Times New Roman" panose="02020603050405020304" pitchFamily="18" charset="0"/>
              </a:rPr>
              <a:t>thường được nhắc tới đó là: </a:t>
            </a:r>
          </a:p>
          <a:p>
            <a:pPr marL="0" indent="0">
              <a:buNone/>
            </a:pPr>
            <a:r>
              <a:rPr lang="vi-VN" sz="2000">
                <a:cs typeface="Times New Roman" panose="02020603050405020304" pitchFamily="18" charset="0"/>
              </a:rPr>
              <a:t>•	</a:t>
            </a:r>
            <a:r>
              <a:rPr lang="vi-VN" sz="2000" b="1">
                <a:cs typeface="Times New Roman" panose="02020603050405020304" pitchFamily="18" charset="0"/>
              </a:rPr>
              <a:t>Log4J component </a:t>
            </a:r>
            <a:r>
              <a:rPr lang="vi-VN" sz="2000">
                <a:cs typeface="Times New Roman" panose="02020603050405020304" pitchFamily="18" charset="0"/>
              </a:rPr>
              <a:t>từ dự án mã nguồn mở Jakarta, được sử dụng rộng rãi trong các ứng dụng </a:t>
            </a:r>
            <a:r>
              <a:rPr lang="vi-VN" sz="2000" b="1">
                <a:cs typeface="Times New Roman" panose="02020603050405020304" pitchFamily="18" charset="0"/>
              </a:rPr>
              <a:t>J2EE</a:t>
            </a:r>
            <a:r>
              <a:rPr lang="vi-VN" sz="2000">
                <a:cs typeface="Times New Roman" panose="02020603050405020304" pitchFamily="18" charset="0"/>
              </a:rPr>
              <a:t>.</a:t>
            </a:r>
          </a:p>
          <a:p>
            <a:pPr marL="0" indent="0">
              <a:buNone/>
            </a:pPr>
            <a:r>
              <a:rPr lang="vi-VN" sz="2000">
                <a:cs typeface="Times New Roman" panose="02020603050405020304" pitchFamily="18" charset="0"/>
              </a:rPr>
              <a:t>•	</a:t>
            </a:r>
            <a:r>
              <a:rPr lang="vi-VN" sz="2000" b="1">
                <a:cs typeface="Times New Roman" panose="02020603050405020304" pitchFamily="18" charset="0"/>
              </a:rPr>
              <a:t>Proximus ClientLog component</a:t>
            </a:r>
            <a:r>
              <a:rPr lang="vi-VN" sz="2000">
                <a:cs typeface="Times New Roman" panose="02020603050405020304" pitchFamily="18" charset="0"/>
              </a:rPr>
              <a:t>, được sử dụng rộng rãi trong tất cả các dự án </a:t>
            </a:r>
            <a:r>
              <a:rPr lang="vi-VN" sz="2000" b="1">
                <a:cs typeface="Times New Roman" panose="02020603050405020304" pitchFamily="18" charset="0"/>
              </a:rPr>
              <a:t>Proximus</a:t>
            </a:r>
            <a:r>
              <a:rPr lang="vi-VN" sz="2000">
                <a:cs typeface="Times New Roman" panose="02020603050405020304" pitchFamily="18" charset="0"/>
              </a:rPr>
              <a:t>.</a:t>
            </a:r>
          </a:p>
          <a:p>
            <a:pPr marL="0" indent="0">
              <a:buNone/>
            </a:pPr>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61</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966154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Times New Roman" panose="02020603050405020304" pitchFamily="18" charset="0"/>
                <a:cs typeface="Times New Roman" panose="02020603050405020304" pitchFamily="18" charset="0"/>
              </a:rPr>
              <a:t>Thực thi chương trình</a:t>
            </a:r>
          </a:p>
        </p:txBody>
      </p:sp>
      <p:sp>
        <p:nvSpPr>
          <p:cNvPr id="3" name="Content Placeholder 2"/>
          <p:cNvSpPr>
            <a:spLocks noGrp="1"/>
          </p:cNvSpPr>
          <p:nvPr>
            <p:ph idx="1"/>
          </p:nvPr>
        </p:nvSpPr>
        <p:spPr/>
        <p:txBody>
          <a:bodyPr>
            <a:normAutofit/>
          </a:bodyPr>
          <a:lstStyle/>
          <a:p>
            <a:pPr marL="0" indent="0">
              <a:buNone/>
            </a:pPr>
            <a:r>
              <a:rPr lang="en-US">
                <a:latin typeface="Times New Roman" panose="02020603050405020304" pitchFamily="18" charset="0"/>
                <a:cs typeface="Times New Roman" panose="02020603050405020304" pitchFamily="18" charset="0"/>
              </a:rPr>
              <a:t>4.	Loggings.</a:t>
            </a:r>
          </a:p>
          <a:p>
            <a:pPr marL="0" indent="0">
              <a:buNone/>
            </a:pPr>
            <a:r>
              <a:rPr lang="vi-VN" sz="2000">
                <a:cs typeface="Times New Roman" panose="02020603050405020304" pitchFamily="18" charset="0"/>
              </a:rPr>
              <a:t>System.out.println() không nên sử dụng cho việc loggings. Các lập trình viên có thể sử dụng nó để debug trong unit tests nhưng phải xóa nó khỏi source sau khi hoàn thành unit test.</a:t>
            </a:r>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62</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453267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Times New Roman" panose="02020603050405020304" pitchFamily="18" charset="0"/>
                <a:cs typeface="Times New Roman" panose="02020603050405020304" pitchFamily="18" charset="0"/>
              </a:rPr>
              <a:t>Thực thi chương trình</a:t>
            </a:r>
          </a:p>
        </p:txBody>
      </p:sp>
      <p:sp>
        <p:nvSpPr>
          <p:cNvPr id="3" name="Content Placeholder 2"/>
          <p:cNvSpPr>
            <a:spLocks noGrp="1"/>
          </p:cNvSpPr>
          <p:nvPr>
            <p:ph idx="1"/>
          </p:nvPr>
        </p:nvSpPr>
        <p:spPr/>
        <p:txBody>
          <a:bodyPr>
            <a:normAutofit/>
          </a:bodyPr>
          <a:lstStyle/>
          <a:p>
            <a:pPr marL="0" indent="0">
              <a:buNone/>
            </a:pPr>
            <a:r>
              <a:rPr lang="en-US">
                <a:latin typeface="Times New Roman" panose="02020603050405020304" pitchFamily="18" charset="0"/>
                <a:cs typeface="Times New Roman" panose="02020603050405020304" pitchFamily="18" charset="0"/>
              </a:rPr>
              <a:t>5.	Hiệu suất.</a:t>
            </a:r>
          </a:p>
          <a:p>
            <a:pPr marL="0" indent="0">
              <a:buNone/>
            </a:pPr>
            <a:r>
              <a:rPr lang="en-US" sz="2000">
                <a:latin typeface="Times New Roman" panose="02020603050405020304" pitchFamily="18" charset="0"/>
                <a:cs typeface="Times New Roman" panose="02020603050405020304" pitchFamily="18" charset="0"/>
              </a:rPr>
              <a:t>-	Thao tác với File: </a:t>
            </a:r>
            <a:r>
              <a:rPr lang="vi-VN" sz="2000">
                <a:cs typeface="Times New Roman" panose="02020603050405020304" pitchFamily="18" charset="0"/>
              </a:rPr>
              <a:t>Các thao tác với file phải được giảm thiểu. Thay vì việc phải đọc đi đọc lại các tham số khác nhau từ một file thì ta nên load toàn bộ tham số từ file đó ra bộ nhớ một lần và sau đó thì đọc nội dung của nó từ bộ nhớ.</a:t>
            </a:r>
            <a:endParaRPr lang="en-US" sz="200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	</a:t>
            </a:r>
            <a:r>
              <a:rPr lang="en-US" sz="2000" b="1">
                <a:latin typeface="Times New Roman" panose="02020603050405020304" pitchFamily="18" charset="0"/>
                <a:cs typeface="Times New Roman" panose="02020603050405020304" pitchFamily="18" charset="0"/>
              </a:rPr>
              <a:t>StringBuffer</a:t>
            </a:r>
            <a:r>
              <a:rPr lang="en-US" sz="2000">
                <a:latin typeface="Times New Roman" panose="02020603050405020304" pitchFamily="18" charset="0"/>
                <a:cs typeface="Times New Roman" panose="02020603050405020304" pitchFamily="18" charset="0"/>
              </a:rPr>
              <a:t> và </a:t>
            </a:r>
            <a:r>
              <a:rPr lang="en-US" sz="2000" b="1">
                <a:latin typeface="Times New Roman" panose="02020603050405020304" pitchFamily="18" charset="0"/>
                <a:cs typeface="Times New Roman" panose="02020603050405020304" pitchFamily="18" charset="0"/>
              </a:rPr>
              <a:t>String</a:t>
            </a:r>
            <a:r>
              <a:rPr lang="en-US" sz="2000">
                <a:latin typeface="Times New Roman" panose="02020603050405020304" pitchFamily="18" charset="0"/>
                <a:cs typeface="Times New Roman" panose="02020603050405020304" pitchFamily="18" charset="0"/>
              </a:rPr>
              <a:t>: </a:t>
            </a:r>
            <a:r>
              <a:rPr lang="vi-VN" sz="2000">
                <a:cs typeface="Times New Roman" panose="02020603050405020304" pitchFamily="18" charset="0"/>
              </a:rPr>
              <a:t>Khi nối các string với nhau, đặc biệt là thông qua vòng lặp, ta nên sử dụng </a:t>
            </a:r>
            <a:r>
              <a:rPr lang="vi-VN" sz="2000" b="1">
                <a:cs typeface="Times New Roman" panose="02020603050405020304" pitchFamily="18" charset="0"/>
              </a:rPr>
              <a:t>StringBuffer</a:t>
            </a:r>
            <a:r>
              <a:rPr lang="vi-VN" sz="2000">
                <a:cs typeface="Times New Roman" panose="02020603050405020304" pitchFamily="18" charset="0"/>
              </a:rPr>
              <a:t> thay cho </a:t>
            </a:r>
            <a:r>
              <a:rPr lang="vi-VN" sz="2000" b="1">
                <a:cs typeface="Times New Roman" panose="02020603050405020304" pitchFamily="18" charset="0"/>
              </a:rPr>
              <a:t>String</a:t>
            </a:r>
            <a:r>
              <a:rPr lang="vi-VN" sz="2000">
                <a:cs typeface="Times New Roman" panose="02020603050405020304" pitchFamily="18" charset="0"/>
              </a:rPr>
              <a:t> để giảm thiểu số lượng </a:t>
            </a:r>
            <a:r>
              <a:rPr lang="vi-VN" sz="2000" b="1">
                <a:cs typeface="Times New Roman" panose="02020603050405020304" pitchFamily="18" charset="0"/>
              </a:rPr>
              <a:t>String</a:t>
            </a:r>
            <a:r>
              <a:rPr lang="vi-VN" sz="2000">
                <a:cs typeface="Times New Roman" panose="02020603050405020304" pitchFamily="18" charset="0"/>
              </a:rPr>
              <a:t> object không cần thiết.</a:t>
            </a:r>
            <a:endParaRPr lang="en-US" sz="20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63</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9363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Times New Roman" panose="02020603050405020304" pitchFamily="18" charset="0"/>
                <a:cs typeface="Times New Roman" panose="02020603050405020304" pitchFamily="18" charset="0"/>
              </a:rPr>
              <a:t>Thực thi chương trình</a:t>
            </a:r>
          </a:p>
        </p:txBody>
      </p:sp>
      <p:sp>
        <p:nvSpPr>
          <p:cNvPr id="3" name="Content Placeholder 2"/>
          <p:cNvSpPr>
            <a:spLocks noGrp="1"/>
          </p:cNvSpPr>
          <p:nvPr>
            <p:ph idx="1"/>
          </p:nvPr>
        </p:nvSpPr>
        <p:spPr/>
        <p:txBody>
          <a:bodyPr>
            <a:normAutofit/>
          </a:bodyPr>
          <a:lstStyle/>
          <a:p>
            <a:pPr marL="0" indent="0">
              <a:buNone/>
            </a:pPr>
            <a:r>
              <a:rPr lang="en-US">
                <a:latin typeface="Times New Roman" panose="02020603050405020304" pitchFamily="18" charset="0"/>
                <a:cs typeface="Times New Roman" panose="02020603050405020304" pitchFamily="18" charset="0"/>
              </a:rPr>
              <a:t>5.	Hiệu suất.</a:t>
            </a:r>
          </a:p>
          <a:p>
            <a:pPr marL="0" indent="0">
              <a:buNone/>
            </a:pPr>
            <a:r>
              <a:rPr lang="en-US" sz="2000">
                <a:latin typeface="Times New Roman" panose="02020603050405020304" pitchFamily="18" charset="0"/>
                <a:cs typeface="Times New Roman" panose="02020603050405020304" pitchFamily="18" charset="0"/>
              </a:rPr>
              <a:t>-	Xóa nội dung của các structure lớn sau khi sử dụng xong. Một việc nên làm sau khi sử dụng các </a:t>
            </a:r>
            <a:r>
              <a:rPr lang="en-US" sz="2000" b="1">
                <a:latin typeface="Times New Roman" panose="02020603050405020304" pitchFamily="18" charset="0"/>
                <a:cs typeface="Times New Roman" panose="02020603050405020304" pitchFamily="18" charset="0"/>
              </a:rPr>
              <a:t>Collection/Map</a:t>
            </a:r>
            <a:r>
              <a:rPr lang="en-US" sz="2000">
                <a:latin typeface="Times New Roman" panose="02020603050405020304" pitchFamily="18" charset="0"/>
                <a:cs typeface="Times New Roman" panose="02020603050405020304" pitchFamily="18" charset="0"/>
              </a:rPr>
              <a:t> object là phải </a:t>
            </a:r>
            <a:r>
              <a:rPr lang="en-US" sz="2000" b="1">
                <a:latin typeface="Times New Roman" panose="02020603050405020304" pitchFamily="18" charset="0"/>
                <a:cs typeface="Times New Roman" panose="02020603050405020304" pitchFamily="18" charset="0"/>
              </a:rPr>
              <a:t>clear() </a:t>
            </a:r>
            <a:r>
              <a:rPr lang="en-US" sz="2000">
                <a:latin typeface="Times New Roman" panose="02020603050405020304" pitchFamily="18" charset="0"/>
                <a:cs typeface="Times New Roman" panose="02020603050405020304" pitchFamily="18" charset="0"/>
              </a:rPr>
              <a:t>nội dung của nó đi.</a:t>
            </a:r>
          </a:p>
          <a:p>
            <a:pPr marL="0" indent="0">
              <a:buNone/>
            </a:pPr>
            <a:r>
              <a:rPr lang="en-US" sz="2000">
                <a:latin typeface="Times New Roman" panose="02020603050405020304" pitchFamily="18" charset="0"/>
                <a:cs typeface="Times New Roman" panose="02020603050405020304" pitchFamily="18" charset="0"/>
              </a:rPr>
              <a:t>-	Tiết kiệm việc tạo các object mới. Khi tạo ra quá nhiều object sẽ chiếm rất nhiều tài nguyên của hệ thống và nó sẽ tác động mạnh đến hiệu năng của ứng dụng. Vì vậy, phải tránh việc tạo ra các object không cần thiết.</a:t>
            </a:r>
          </a:p>
          <a:p>
            <a:pPr marL="0" indent="0">
              <a:buNone/>
            </a:pPr>
            <a:endParaRPr lang="en-US" sz="2000">
              <a:latin typeface="Times New Roman" panose="02020603050405020304" pitchFamily="18" charset="0"/>
              <a:cs typeface="Times New Roman" panose="02020603050405020304" pitchFamily="18" charset="0"/>
            </a:endParaRPr>
          </a:p>
          <a:p>
            <a:pPr marL="0" indent="0">
              <a:buNone/>
            </a:pPr>
            <a:endParaRPr lang="en-US" sz="20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64</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289685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Times New Roman" panose="02020603050405020304" pitchFamily="18" charset="0"/>
                <a:cs typeface="Times New Roman" panose="02020603050405020304" pitchFamily="18" charset="0"/>
              </a:rPr>
              <a:t>Thực thi chương trình</a:t>
            </a:r>
          </a:p>
        </p:txBody>
      </p:sp>
      <p:sp>
        <p:nvSpPr>
          <p:cNvPr id="3" name="Content Placeholder 2"/>
          <p:cNvSpPr>
            <a:spLocks noGrp="1"/>
          </p:cNvSpPr>
          <p:nvPr>
            <p:ph idx="1"/>
          </p:nvPr>
        </p:nvSpPr>
        <p:spPr/>
        <p:txBody>
          <a:bodyPr>
            <a:normAutofit/>
          </a:bodyPr>
          <a:lstStyle/>
          <a:p>
            <a:pPr marL="0" indent="0">
              <a:buNone/>
            </a:pPr>
            <a:r>
              <a:rPr lang="en-US">
                <a:latin typeface="Times New Roman" panose="02020603050405020304" pitchFamily="18" charset="0"/>
                <a:cs typeface="Times New Roman" panose="02020603050405020304" pitchFamily="18" charset="0"/>
              </a:rPr>
              <a:t>6.	Các yếu tố tổng hợp khác</a:t>
            </a:r>
          </a:p>
          <a:p>
            <a:pPr marL="0" indent="0">
              <a:buNone/>
            </a:pPr>
            <a:r>
              <a:rPr lang="en-US" sz="2000">
                <a:cs typeface="Times New Roman" panose="02020603050405020304" pitchFamily="18" charset="0"/>
              </a:rPr>
              <a:t>-	</a:t>
            </a:r>
            <a:r>
              <a:rPr lang="vi-VN" sz="2000">
                <a:cs typeface="Times New Roman" panose="02020603050405020304" pitchFamily="18" charset="0"/>
              </a:rPr>
              <a:t>Các dấu ngoặc đơn (Parentheses)</a:t>
            </a:r>
            <a:r>
              <a:rPr lang="en-US" sz="2000">
                <a:cs typeface="Times New Roman" panose="02020603050405020304" pitchFamily="18" charset="0"/>
              </a:rPr>
              <a:t>: </a:t>
            </a:r>
            <a:r>
              <a:rPr lang="vi-VN" sz="2000">
                <a:cs typeface="Times New Roman" panose="02020603050405020304" pitchFamily="18" charset="0"/>
              </a:rPr>
              <a:t>Nên sử dụng các dấu ngoặc một cách “rộng rãi” để tránh các vấn đề về độ ưu tiên của toán tử trong các biểu thức phức tạp. Cho dù </a:t>
            </a:r>
            <a:r>
              <a:rPr lang="en-US" sz="2000">
                <a:cs typeface="Times New Roman" panose="02020603050405020304" pitchFamily="18" charset="0"/>
              </a:rPr>
              <a:t>ta</a:t>
            </a:r>
            <a:r>
              <a:rPr lang="vi-VN" sz="2000">
                <a:cs typeface="Times New Roman" panose="02020603050405020304" pitchFamily="18" charset="0"/>
              </a:rPr>
              <a:t> nắm độ ưu tiên của các toán tử một cách rõ ràng đi nữa nhưng đối với người khác chưa chắc họ đã nắm được như bạn. Do đó, hãy luôn ghi nhớ là dùng các cặp ngoặc đơn sao cho biểu thức của bạn được dễ nhìn nhất.</a:t>
            </a:r>
          </a:p>
          <a:p>
            <a:pPr marL="0" indent="0">
              <a:buNone/>
            </a:pPr>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65</a:t>
            </a:fld>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311566" y="5277808"/>
            <a:ext cx="3157404" cy="333375"/>
          </a:xfrm>
          <a:prstGeom prst="rect">
            <a:avLst/>
          </a:prstGeom>
        </p:spPr>
      </p:pic>
      <p:pic>
        <p:nvPicPr>
          <p:cNvPr id="6" name="Picture 5"/>
          <p:cNvPicPr>
            <a:picLocks noChangeAspect="1"/>
          </p:cNvPicPr>
          <p:nvPr/>
        </p:nvPicPr>
        <p:blipFill>
          <a:blip r:embed="rId3"/>
          <a:stretch>
            <a:fillRect/>
          </a:stretch>
        </p:blipFill>
        <p:spPr>
          <a:xfrm>
            <a:off x="5014324" y="5277807"/>
            <a:ext cx="2908292" cy="33337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0152" y="5560471"/>
            <a:ext cx="536636" cy="536636"/>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65215" y="5498409"/>
            <a:ext cx="660759" cy="660759"/>
          </a:xfrm>
          <a:prstGeom prst="rect">
            <a:avLst/>
          </a:prstGeom>
        </p:spPr>
      </p:pic>
    </p:spTree>
    <p:extLst>
      <p:ext uri="{BB962C8B-B14F-4D97-AF65-F5344CB8AC3E}">
        <p14:creationId xmlns:p14="http://schemas.microsoft.com/office/powerpoint/2010/main" val="25287845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Times New Roman" panose="02020603050405020304" pitchFamily="18" charset="0"/>
                <a:cs typeface="Times New Roman" panose="02020603050405020304" pitchFamily="18" charset="0"/>
              </a:rPr>
              <a:t>Thực thi chương trình</a:t>
            </a:r>
          </a:p>
        </p:txBody>
      </p:sp>
      <p:sp>
        <p:nvSpPr>
          <p:cNvPr id="3" name="Content Placeholder 2"/>
          <p:cNvSpPr>
            <a:spLocks noGrp="1"/>
          </p:cNvSpPr>
          <p:nvPr>
            <p:ph idx="1"/>
          </p:nvPr>
        </p:nvSpPr>
        <p:spPr/>
        <p:txBody>
          <a:bodyPr>
            <a:normAutofit/>
          </a:bodyPr>
          <a:lstStyle/>
          <a:p>
            <a:pPr marL="0" indent="0">
              <a:buNone/>
            </a:pPr>
            <a:r>
              <a:rPr lang="en-US">
                <a:latin typeface="Times New Roman" panose="02020603050405020304" pitchFamily="18" charset="0"/>
                <a:cs typeface="Times New Roman" panose="02020603050405020304" pitchFamily="18" charset="0"/>
              </a:rPr>
              <a:t>6.	Các yếu tố tổng hợp khác</a:t>
            </a:r>
          </a:p>
          <a:p>
            <a:pPr marL="0" indent="0">
              <a:buNone/>
            </a:pPr>
            <a:r>
              <a:rPr lang="en-US" sz="2000">
                <a:latin typeface="Times New Roman" panose="02020603050405020304" pitchFamily="18" charset="0"/>
                <a:cs typeface="Times New Roman" panose="02020603050405020304" pitchFamily="18" charset="0"/>
              </a:rPr>
              <a:t>-	Các giá trị trả về (Return values): </a:t>
            </a:r>
            <a:r>
              <a:rPr lang="vi-VN" sz="2000">
                <a:cs typeface="Times New Roman" panose="02020603050405020304" pitchFamily="18" charset="0"/>
              </a:rPr>
              <a:t>cấu trúc chương trình </a:t>
            </a:r>
            <a:r>
              <a:rPr lang="en-US" sz="2000">
                <a:latin typeface="Times New Roman" panose="02020603050405020304" pitchFamily="18" charset="0"/>
                <a:cs typeface="Times New Roman" panose="02020603050405020304" pitchFamily="18" charset="0"/>
              </a:rPr>
              <a:t>phải</a:t>
            </a:r>
            <a:r>
              <a:rPr lang="vi-VN" sz="2000">
                <a:cs typeface="Times New Roman" panose="02020603050405020304" pitchFamily="18" charset="0"/>
              </a:rPr>
              <a:t> có ý nghĩa, mục đích</a:t>
            </a:r>
            <a:r>
              <a:rPr lang="en-US" sz="2000">
                <a:cs typeface="Times New Roman" panose="02020603050405020304" pitchFamily="18" charset="0"/>
              </a:rPr>
              <a:t>.</a:t>
            </a:r>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66</a:t>
            </a:fld>
            <a:endParaRPr lang="en-US"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9064" y="5411197"/>
            <a:ext cx="536636" cy="536636"/>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65214" y="4648949"/>
            <a:ext cx="660759" cy="660759"/>
          </a:xfrm>
          <a:prstGeom prst="rect">
            <a:avLst/>
          </a:prstGeom>
        </p:spPr>
      </p:pic>
      <p:pic>
        <p:nvPicPr>
          <p:cNvPr id="9" name="Picture 8"/>
          <p:cNvPicPr>
            <a:picLocks noChangeAspect="1"/>
          </p:cNvPicPr>
          <p:nvPr/>
        </p:nvPicPr>
        <p:blipFill>
          <a:blip r:embed="rId4"/>
          <a:stretch>
            <a:fillRect/>
          </a:stretch>
        </p:blipFill>
        <p:spPr>
          <a:xfrm>
            <a:off x="5452457" y="3709508"/>
            <a:ext cx="2609850" cy="1600200"/>
          </a:xfrm>
          <a:prstGeom prst="rect">
            <a:avLst/>
          </a:prstGeom>
        </p:spPr>
      </p:pic>
      <p:pic>
        <p:nvPicPr>
          <p:cNvPr id="10" name="Picture 9"/>
          <p:cNvPicPr>
            <a:picLocks noChangeAspect="1"/>
          </p:cNvPicPr>
          <p:nvPr/>
        </p:nvPicPr>
        <p:blipFill>
          <a:blip r:embed="rId5"/>
          <a:stretch>
            <a:fillRect/>
          </a:stretch>
        </p:blipFill>
        <p:spPr>
          <a:xfrm>
            <a:off x="961994" y="4212633"/>
            <a:ext cx="4267200" cy="361950"/>
          </a:xfrm>
          <a:prstGeom prst="rect">
            <a:avLst/>
          </a:prstGeom>
        </p:spPr>
      </p:pic>
    </p:spTree>
    <p:extLst>
      <p:ext uri="{BB962C8B-B14F-4D97-AF65-F5344CB8AC3E}">
        <p14:creationId xmlns:p14="http://schemas.microsoft.com/office/powerpoint/2010/main" val="299248014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Times New Roman" panose="02020603050405020304" pitchFamily="18" charset="0"/>
                <a:cs typeface="Times New Roman" panose="02020603050405020304" pitchFamily="18" charset="0"/>
              </a:rPr>
              <a:t>Thực thi chương trình</a:t>
            </a:r>
          </a:p>
        </p:txBody>
      </p:sp>
      <p:sp>
        <p:nvSpPr>
          <p:cNvPr id="3" name="Content Placeholder 2"/>
          <p:cNvSpPr>
            <a:spLocks noGrp="1"/>
          </p:cNvSpPr>
          <p:nvPr>
            <p:ph idx="1"/>
          </p:nvPr>
        </p:nvSpPr>
        <p:spPr/>
        <p:txBody>
          <a:bodyPr>
            <a:normAutofit/>
          </a:bodyPr>
          <a:lstStyle/>
          <a:p>
            <a:pPr marL="0" indent="0">
              <a:buNone/>
            </a:pPr>
            <a:r>
              <a:rPr lang="en-US">
                <a:latin typeface="Times New Roman" panose="02020603050405020304" pitchFamily="18" charset="0"/>
                <a:cs typeface="Times New Roman" panose="02020603050405020304" pitchFamily="18" charset="0"/>
              </a:rPr>
              <a:t>6.	Các yếu tố tổng hợp khác</a:t>
            </a:r>
          </a:p>
          <a:p>
            <a:pPr marL="0" indent="0">
              <a:buNone/>
            </a:pPr>
            <a:r>
              <a:rPr lang="en-US" sz="2000">
                <a:latin typeface="Times New Roman" panose="02020603050405020304" pitchFamily="18" charset="0"/>
                <a:cs typeface="Times New Roman" panose="02020603050405020304" pitchFamily="18" charset="0"/>
              </a:rPr>
              <a:t>-	</a:t>
            </a:r>
            <a:r>
              <a:rPr lang="vi-VN" sz="2000">
                <a:cs typeface="Times New Roman" panose="02020603050405020304" pitchFamily="18" charset="0"/>
              </a:rPr>
              <a:t>Biểu thức trước dấu </a:t>
            </a:r>
            <a:r>
              <a:rPr lang="en-US" sz="2000">
                <a:cs typeface="Times New Roman" panose="02020603050405020304" pitchFamily="18" charset="0"/>
              </a:rPr>
              <a:t>‘</a:t>
            </a:r>
            <a:r>
              <a:rPr lang="vi-VN" sz="2000" b="1">
                <a:solidFill>
                  <a:srgbClr val="FF0000"/>
                </a:solidFill>
                <a:cs typeface="Times New Roman" panose="02020603050405020304" pitchFamily="18" charset="0"/>
              </a:rPr>
              <a:t>?</a:t>
            </a:r>
            <a:r>
              <a:rPr lang="en-US" sz="2000">
                <a:cs typeface="Times New Roman" panose="02020603050405020304" pitchFamily="18" charset="0"/>
              </a:rPr>
              <a:t>’</a:t>
            </a:r>
            <a:r>
              <a:rPr lang="vi-VN" sz="2000">
                <a:cs typeface="Times New Roman" panose="02020603050405020304" pitchFamily="18" charset="0"/>
              </a:rPr>
              <a:t> trong toán tử điều kiện </a:t>
            </a:r>
          </a:p>
          <a:p>
            <a:pPr marL="0" indent="0">
              <a:buNone/>
            </a:pPr>
            <a:r>
              <a:rPr lang="vi-VN" sz="2000">
                <a:cs typeface="Times New Roman" panose="02020603050405020304" pitchFamily="18" charset="0"/>
              </a:rPr>
              <a:t>Nếu biểu thức chứa một toán tử xuất hiện trước dấu ? trong toán tử điều kiện </a:t>
            </a:r>
            <a:r>
              <a:rPr lang="vi-VN" sz="2000" b="1">
                <a:solidFill>
                  <a:srgbClr val="FF0000"/>
                </a:solidFill>
                <a:cs typeface="Times New Roman" panose="02020603050405020304" pitchFamily="18" charset="0"/>
              </a:rPr>
              <a:t>?:</a:t>
            </a:r>
            <a:r>
              <a:rPr lang="vi-VN" sz="2000">
                <a:cs typeface="Times New Roman" panose="02020603050405020304" pitchFamily="18" charset="0"/>
              </a:rPr>
              <a:t> thì nên đặt nó trong cặp ngoặc đơn. Ví dụ: </a:t>
            </a:r>
          </a:p>
          <a:p>
            <a:pPr marL="0" indent="0">
              <a:buNone/>
            </a:pPr>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67</a:t>
            </a:fld>
            <a:endParaRPr lang="en-US"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0745" y="4956694"/>
            <a:ext cx="536636" cy="536636"/>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64336" y="4956694"/>
            <a:ext cx="660759" cy="660759"/>
          </a:xfrm>
          <a:prstGeom prst="rect">
            <a:avLst/>
          </a:prstGeom>
        </p:spPr>
      </p:pic>
      <p:pic>
        <p:nvPicPr>
          <p:cNvPr id="5" name="Picture 4"/>
          <p:cNvPicPr>
            <a:picLocks noChangeAspect="1"/>
          </p:cNvPicPr>
          <p:nvPr/>
        </p:nvPicPr>
        <p:blipFill>
          <a:blip r:embed="rId4"/>
          <a:stretch>
            <a:fillRect/>
          </a:stretch>
        </p:blipFill>
        <p:spPr>
          <a:xfrm>
            <a:off x="1346916" y="4308300"/>
            <a:ext cx="2895600" cy="400050"/>
          </a:xfrm>
          <a:prstGeom prst="rect">
            <a:avLst/>
          </a:prstGeom>
        </p:spPr>
      </p:pic>
      <p:pic>
        <p:nvPicPr>
          <p:cNvPr id="6" name="Picture 5"/>
          <p:cNvPicPr>
            <a:picLocks noChangeAspect="1"/>
          </p:cNvPicPr>
          <p:nvPr/>
        </p:nvPicPr>
        <p:blipFill>
          <a:blip r:embed="rId5"/>
          <a:stretch>
            <a:fillRect/>
          </a:stretch>
        </p:blipFill>
        <p:spPr>
          <a:xfrm>
            <a:off x="5146004" y="4308300"/>
            <a:ext cx="2686119" cy="400050"/>
          </a:xfrm>
          <a:prstGeom prst="rect">
            <a:avLst/>
          </a:prstGeom>
        </p:spPr>
      </p:pic>
    </p:spTree>
    <p:extLst>
      <p:ext uri="{BB962C8B-B14F-4D97-AF65-F5344CB8AC3E}">
        <p14:creationId xmlns:p14="http://schemas.microsoft.com/office/powerpoint/2010/main" val="114168585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Times New Roman" panose="02020603050405020304" pitchFamily="18" charset="0"/>
                <a:cs typeface="Times New Roman" panose="02020603050405020304" pitchFamily="18" charset="0"/>
              </a:rPr>
              <a:t>Thực thi chương trình</a:t>
            </a:r>
          </a:p>
        </p:txBody>
      </p:sp>
      <p:sp>
        <p:nvSpPr>
          <p:cNvPr id="3" name="Content Placeholder 2"/>
          <p:cNvSpPr>
            <a:spLocks noGrp="1"/>
          </p:cNvSpPr>
          <p:nvPr>
            <p:ph idx="1"/>
          </p:nvPr>
        </p:nvSpPr>
        <p:spPr/>
        <p:txBody>
          <a:bodyPr>
            <a:normAutofit/>
          </a:bodyPr>
          <a:lstStyle/>
          <a:p>
            <a:pPr marL="0" indent="0">
              <a:buNone/>
            </a:pPr>
            <a:r>
              <a:rPr lang="en-US">
                <a:latin typeface="Times New Roman" panose="02020603050405020304" pitchFamily="18" charset="0"/>
                <a:cs typeface="Times New Roman" panose="02020603050405020304" pitchFamily="18" charset="0"/>
              </a:rPr>
              <a:t>6.	Các yếu tố tổng hợp khác</a:t>
            </a:r>
          </a:p>
          <a:p>
            <a:pPr marL="0" indent="0">
              <a:buNone/>
            </a:pPr>
            <a:r>
              <a:rPr lang="en-US" sz="2000">
                <a:latin typeface="Times New Roman" panose="02020603050405020304" pitchFamily="18" charset="0"/>
                <a:cs typeface="Times New Roman" panose="02020603050405020304" pitchFamily="18" charset="0"/>
              </a:rPr>
              <a:t>-	</a:t>
            </a:r>
            <a:r>
              <a:rPr lang="vi-VN" sz="2000">
                <a:cs typeface="Times New Roman" panose="02020603050405020304" pitchFamily="18" charset="0"/>
              </a:rPr>
              <a:t>Các comment đặc biệt</a:t>
            </a:r>
            <a:r>
              <a:rPr lang="en-US" sz="2000">
                <a:cs typeface="Times New Roman" panose="02020603050405020304" pitchFamily="18" charset="0"/>
              </a:rPr>
              <a:t>:</a:t>
            </a:r>
            <a:r>
              <a:rPr lang="vi-VN" sz="2000">
                <a:cs typeface="Times New Roman" panose="02020603050405020304" pitchFamily="18" charset="0"/>
              </a:rPr>
              <a:t> </a:t>
            </a:r>
          </a:p>
          <a:p>
            <a:pPr marL="0" indent="0">
              <a:buNone/>
            </a:pPr>
            <a:r>
              <a:rPr lang="vi-VN" sz="2000">
                <a:cs typeface="Times New Roman" panose="02020603050405020304" pitchFamily="18" charset="0"/>
              </a:rPr>
              <a:t>Sử dụng  xxx trong comment để đánh dấu một cái gì đó là giả (bugus) nhưng có hoạt động.</a:t>
            </a:r>
          </a:p>
          <a:p>
            <a:pPr marL="0" indent="0">
              <a:buNone/>
            </a:pPr>
            <a:r>
              <a:rPr lang="vi-VN" sz="2000">
                <a:cs typeface="Times New Roman" panose="02020603050405020304" pitchFamily="18" charset="0"/>
              </a:rPr>
              <a:t>Sử dụng FIXME trong comment để đánh dấu một cái gì đó là giả (bugus) và không hoạt động (broken)</a:t>
            </a:r>
          </a:p>
          <a:p>
            <a:pPr marL="0" indent="0">
              <a:buNone/>
            </a:pPr>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68</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89085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Times New Roman" panose="02020603050405020304" pitchFamily="18" charset="0"/>
                <a:cs typeface="Times New Roman" panose="02020603050405020304" pitchFamily="18" charset="0"/>
              </a:rPr>
              <a:t>Thực thi chương trình</a:t>
            </a:r>
          </a:p>
        </p:txBody>
      </p:sp>
      <p:sp>
        <p:nvSpPr>
          <p:cNvPr id="3" name="Content Placeholder 2"/>
          <p:cNvSpPr>
            <a:spLocks noGrp="1"/>
          </p:cNvSpPr>
          <p:nvPr>
            <p:ph idx="1"/>
          </p:nvPr>
        </p:nvSpPr>
        <p:spPr/>
        <p:txBody>
          <a:bodyPr>
            <a:normAutofit/>
          </a:bodyPr>
          <a:lstStyle/>
          <a:p>
            <a:pPr marL="0" indent="0">
              <a:buNone/>
            </a:pPr>
            <a:r>
              <a:rPr lang="en-US">
                <a:latin typeface="Times New Roman" panose="02020603050405020304" pitchFamily="18" charset="0"/>
                <a:cs typeface="Times New Roman" panose="02020603050405020304" pitchFamily="18" charset="0"/>
              </a:rPr>
              <a:t>6.	Các yếu tố tổng hợp khác</a:t>
            </a:r>
          </a:p>
          <a:p>
            <a:pPr marL="0" indent="0">
              <a:buNone/>
            </a:pPr>
            <a:r>
              <a:rPr lang="en-US" sz="2000">
                <a:latin typeface="Times New Roman" panose="02020603050405020304" pitchFamily="18" charset="0"/>
                <a:cs typeface="Times New Roman" panose="02020603050405020304" pitchFamily="18" charset="0"/>
              </a:rPr>
              <a:t>-	</a:t>
            </a:r>
            <a:r>
              <a:rPr lang="vi-VN" sz="2000">
                <a:cs typeface="Times New Roman" panose="02020603050405020304" pitchFamily="18" charset="0"/>
              </a:rPr>
              <a:t>Phương thức </a:t>
            </a:r>
            <a:r>
              <a:rPr lang="vi-VN" sz="2000" b="1">
                <a:cs typeface="Times New Roman" panose="02020603050405020304" pitchFamily="18" charset="0"/>
              </a:rPr>
              <a:t>toString() </a:t>
            </a:r>
          </a:p>
          <a:p>
            <a:pPr marL="0" indent="0">
              <a:buNone/>
            </a:pPr>
            <a:r>
              <a:rPr lang="vi-VN" sz="2000">
                <a:cs typeface="Times New Roman" panose="02020603050405020304" pitchFamily="18" charset="0"/>
              </a:rPr>
              <a:t>Việc overriding </a:t>
            </a:r>
            <a:r>
              <a:rPr lang="vi-VN" sz="2000" b="1">
                <a:cs typeface="Times New Roman" panose="02020603050405020304" pitchFamily="18" charset="0"/>
              </a:rPr>
              <a:t>toString() </a:t>
            </a:r>
            <a:r>
              <a:rPr lang="vi-VN" sz="2000">
                <a:cs typeface="Times New Roman" panose="02020603050405020304" pitchFamily="18" charset="0"/>
              </a:rPr>
              <a:t>để tạo ra một mô tả hữu ích cho một object (ví dụ: kiểu của một object và giá trị của các id duy nhất nào đó mà nó chứa)</a:t>
            </a:r>
            <a:r>
              <a:rPr lang="en-US" sz="2000">
                <a:cs typeface="Times New Roman" panose="02020603050405020304" pitchFamily="18" charset="0"/>
              </a:rPr>
              <a:t>.</a:t>
            </a:r>
            <a:endParaRPr lang="vi-VN" sz="2000">
              <a:cs typeface="Times New Roman" panose="02020603050405020304" pitchFamily="18" charset="0"/>
            </a:endParaRPr>
          </a:p>
          <a:p>
            <a:pPr marL="0" indent="0">
              <a:buNone/>
            </a:pPr>
            <a:r>
              <a:rPr lang="vi-VN" sz="2000">
                <a:cs typeface="Times New Roman" panose="02020603050405020304" pitchFamily="18" charset="0"/>
              </a:rPr>
              <a:t>Để tránh nhầm lẫn, </a:t>
            </a:r>
            <a:r>
              <a:rPr lang="vi-VN" sz="2000" b="1">
                <a:cs typeface="Times New Roman" panose="02020603050405020304" pitchFamily="18" charset="0"/>
              </a:rPr>
              <a:t>toString</a:t>
            </a:r>
            <a:r>
              <a:rPr lang="vi-VN" sz="2000">
                <a:cs typeface="Times New Roman" panose="02020603050405020304" pitchFamily="18" charset="0"/>
              </a:rPr>
              <a:t>() của hai object chỉ bằng nhau khi và chỉ khi </a:t>
            </a:r>
            <a:r>
              <a:rPr lang="vi-VN" sz="2000" b="1">
                <a:cs typeface="Times New Roman" panose="02020603050405020304" pitchFamily="18" charset="0"/>
              </a:rPr>
              <a:t>equals()</a:t>
            </a:r>
            <a:r>
              <a:rPr lang="vi-VN" sz="2000">
                <a:cs typeface="Times New Roman" panose="02020603050405020304" pitchFamily="18" charset="0"/>
              </a:rPr>
              <a:t> trả về giá trị true.</a:t>
            </a:r>
          </a:p>
          <a:p>
            <a:pPr marL="0" indent="0">
              <a:buNone/>
            </a:pPr>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69</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3960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a:latin typeface="Times New Roman" panose="02020603050405020304" pitchFamily="18" charset="0"/>
                <a:cs typeface="Times New Roman" panose="02020603050405020304" pitchFamily="18" charset="0"/>
              </a:rPr>
              <a:t>Indentation and Braces</a:t>
            </a:r>
          </a:p>
        </p:txBody>
      </p:sp>
      <p:sp>
        <p:nvSpPr>
          <p:cNvPr id="3" name="Content Placeholder 2"/>
          <p:cNvSpPr>
            <a:spLocks noGrp="1"/>
          </p:cNvSpPr>
          <p:nvPr>
            <p:ph idx="1"/>
          </p:nvPr>
        </p:nvSpPr>
        <p:spPr/>
        <p:txBody>
          <a:bodyPr/>
          <a:lstStyle/>
          <a:p>
            <a:pPr marL="0" lvl="1" indent="0">
              <a:buNone/>
            </a:pPr>
            <a:r>
              <a:rPr lang="en-GB" sz="2400">
                <a:latin typeface="Times New Roman" panose="02020603050405020304" pitchFamily="18" charset="0"/>
                <a:cs typeface="Times New Roman" panose="02020603050405020304" pitchFamily="18" charset="0"/>
              </a:rPr>
              <a:t>3.	Độ dài dòng lệnh</a:t>
            </a:r>
            <a:br>
              <a:rPr lang="en-GB" sz="2400">
                <a:latin typeface="Times New Roman" panose="02020603050405020304" pitchFamily="18" charset="0"/>
                <a:cs typeface="Times New Roman" panose="02020603050405020304" pitchFamily="18" charset="0"/>
              </a:rPr>
            </a:br>
            <a:r>
              <a:rPr lang="vi-VN">
                <a:cs typeface="Times New Roman" panose="02020603050405020304" pitchFamily="18" charset="0"/>
              </a:rPr>
              <a:t>Tránh viết dòng lệnh dài hơn 80 hoặc 120 kí tự vì một số tool sẽ không xử lý tốt được những dòng lệnh này.</a:t>
            </a:r>
            <a:endParaRPr lang="en-US"/>
          </a:p>
          <a:p>
            <a:pPr marL="0" indent="0">
              <a:buNone/>
            </a:pPr>
            <a:endParaRPr lang="en-US"/>
          </a:p>
        </p:txBody>
      </p:sp>
      <p:sp>
        <p:nvSpPr>
          <p:cNvPr id="6" name="Slide Number Placeholder 5"/>
          <p:cNvSpPr>
            <a:spLocks noGrp="1"/>
          </p:cNvSpPr>
          <p:nvPr>
            <p:ph type="sldNum" sz="quarter" idx="12"/>
          </p:nvPr>
        </p:nvSpPr>
        <p:spPr/>
        <p:txBody>
          <a:bodyPr/>
          <a:lstStyle/>
          <a:p>
            <a:fld id="{E97799C9-84D9-46D2-A11E-BCF8A720529D}" type="slidenum">
              <a:rPr lang="en-US" smtClean="0"/>
              <a:t>7</a:t>
            </a:fld>
            <a:endParaRPr lang="en-US" dirty="0"/>
          </a:p>
        </p:txBody>
      </p:sp>
    </p:spTree>
    <p:extLst>
      <p:ext uri="{BB962C8B-B14F-4D97-AF65-F5344CB8AC3E}">
        <p14:creationId xmlns:p14="http://schemas.microsoft.com/office/powerpoint/2010/main" val="109199508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Times New Roman" panose="02020603050405020304" pitchFamily="18" charset="0"/>
                <a:cs typeface="Times New Roman" panose="02020603050405020304" pitchFamily="18" charset="0"/>
              </a:rPr>
              <a:t>Thực thi chương trình</a:t>
            </a:r>
          </a:p>
        </p:txBody>
      </p:sp>
      <p:sp>
        <p:nvSpPr>
          <p:cNvPr id="3" name="Content Placeholder 2"/>
          <p:cNvSpPr>
            <a:spLocks noGrp="1"/>
          </p:cNvSpPr>
          <p:nvPr>
            <p:ph idx="1"/>
          </p:nvPr>
        </p:nvSpPr>
        <p:spPr/>
        <p:txBody>
          <a:bodyPr>
            <a:normAutofit/>
          </a:bodyPr>
          <a:lstStyle/>
          <a:p>
            <a:pPr marL="0" indent="0">
              <a:buNone/>
            </a:pPr>
            <a:r>
              <a:rPr lang="en-US">
                <a:latin typeface="Times New Roman" panose="02020603050405020304" pitchFamily="18" charset="0"/>
                <a:cs typeface="Times New Roman" panose="02020603050405020304" pitchFamily="18" charset="0"/>
              </a:rPr>
              <a:t>6.	Các yếu tố tổng hợp khác</a:t>
            </a:r>
          </a:p>
          <a:p>
            <a:pPr marL="0" indent="0">
              <a:buNone/>
            </a:pPr>
            <a:r>
              <a:rPr lang="en-US" sz="2000">
                <a:latin typeface="Times New Roman" panose="02020603050405020304" pitchFamily="18" charset="0"/>
                <a:cs typeface="Times New Roman" panose="02020603050405020304" pitchFamily="18" charset="0"/>
              </a:rPr>
              <a:t>-	</a:t>
            </a:r>
            <a:r>
              <a:rPr lang="vi-VN" sz="2000" b="1">
                <a:cs typeface="Times New Roman" panose="02020603050405020304" pitchFamily="18" charset="0"/>
              </a:rPr>
              <a:t>equals() / hashCode()</a:t>
            </a:r>
          </a:p>
          <a:p>
            <a:pPr marL="0" indent="0">
              <a:buNone/>
            </a:pPr>
            <a:r>
              <a:rPr lang="vi-VN" sz="2000">
                <a:cs typeface="Times New Roman" panose="02020603050405020304" pitchFamily="18" charset="0"/>
              </a:rPr>
              <a:t>Nếu một </a:t>
            </a:r>
            <a:r>
              <a:rPr lang="en-US" sz="2000">
                <a:latin typeface="Times New Roman" panose="02020603050405020304" pitchFamily="18" charset="0"/>
                <a:cs typeface="Times New Roman" panose="02020603050405020304" pitchFamily="18" charset="0"/>
              </a:rPr>
              <a:t>lớp</a:t>
            </a:r>
            <a:r>
              <a:rPr lang="vi-VN" sz="2000">
                <a:cs typeface="Times New Roman" panose="02020603050405020304" pitchFamily="18" charset="0"/>
              </a:rPr>
              <a:t> cung cấp một </a:t>
            </a:r>
            <a:r>
              <a:rPr lang="en-US" sz="2000" b="1">
                <a:latin typeface="Times New Roman" panose="02020603050405020304" pitchFamily="18" charset="0"/>
                <a:cs typeface="Times New Roman" panose="02020603050405020304" pitchFamily="18" charset="0"/>
              </a:rPr>
              <a:t>phương thức </a:t>
            </a:r>
            <a:r>
              <a:rPr lang="vi-VN" sz="2000">
                <a:cs typeface="Times New Roman" panose="02020603050405020304" pitchFamily="18" charset="0"/>
              </a:rPr>
              <a:t>equals(), nó cũng phải cung cấp một </a:t>
            </a:r>
            <a:r>
              <a:rPr lang="en-US" sz="2000">
                <a:latin typeface="Times New Roman" panose="02020603050405020304" pitchFamily="18" charset="0"/>
                <a:cs typeface="Times New Roman" panose="02020603050405020304" pitchFamily="18" charset="0"/>
              </a:rPr>
              <a:t>phương thức </a:t>
            </a:r>
            <a:r>
              <a:rPr lang="vi-VN" sz="2000" b="1">
                <a:cs typeface="Times New Roman" panose="02020603050405020304" pitchFamily="18" charset="0"/>
              </a:rPr>
              <a:t>hashCode(), </a:t>
            </a:r>
            <a:r>
              <a:rPr lang="vi-VN" sz="2000">
                <a:cs typeface="Times New Roman" panose="02020603050405020304" pitchFamily="18" charset="0"/>
              </a:rPr>
              <a:t>với quy ước là </a:t>
            </a:r>
            <a:r>
              <a:rPr lang="vi-VN" sz="2000" b="1">
                <a:cs typeface="Times New Roman" panose="02020603050405020304" pitchFamily="18" charset="0"/>
              </a:rPr>
              <a:t>hashCode</a:t>
            </a:r>
            <a:r>
              <a:rPr lang="vi-VN" sz="2000">
                <a:cs typeface="Times New Roman" panose="02020603050405020304" pitchFamily="18" charset="0"/>
              </a:rPr>
              <a:t> của 2 </a:t>
            </a:r>
            <a:r>
              <a:rPr lang="en-US" sz="2000">
                <a:latin typeface="Times New Roman" panose="02020603050405020304" pitchFamily="18" charset="0"/>
                <a:cs typeface="Times New Roman" panose="02020603050405020304" pitchFamily="18" charset="0"/>
              </a:rPr>
              <a:t>thực thể</a:t>
            </a:r>
            <a:r>
              <a:rPr lang="vi-VN" sz="2000">
                <a:latin typeface="Times New Roman" panose="02020603050405020304" pitchFamily="18" charset="0"/>
                <a:cs typeface="Times New Roman" panose="02020603050405020304" pitchFamily="18" charset="0"/>
              </a:rPr>
              <a:t> </a:t>
            </a:r>
            <a:r>
              <a:rPr lang="vi-VN" sz="2000">
                <a:cs typeface="Times New Roman" panose="02020603050405020304" pitchFamily="18" charset="0"/>
              </a:rPr>
              <a:t>chỉ bằng nhau khi chúng </a:t>
            </a:r>
            <a:r>
              <a:rPr lang="vi-VN" sz="2000" b="1">
                <a:cs typeface="Times New Roman" panose="02020603050405020304" pitchFamily="18" charset="0"/>
              </a:rPr>
              <a:t>equals()</a:t>
            </a:r>
            <a:r>
              <a:rPr lang="en-US" sz="2000" b="1">
                <a:cs typeface="Times New Roman" panose="02020603050405020304" pitchFamily="18" charset="0"/>
              </a:rPr>
              <a:t>.</a:t>
            </a:r>
            <a:endParaRPr lang="vi-VN" sz="2000" b="1">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70</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202253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latin typeface="Times New Roman" panose="02020603050405020304" pitchFamily="18" charset="0"/>
                <a:cs typeface="Times New Roman" panose="02020603050405020304" pitchFamily="18" charset="0"/>
              </a:rPr>
              <a:t>Tối ưu mã lệnh</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Tạo lớp nhỏ gọn</a:t>
            </a:r>
          </a:p>
          <a:p>
            <a:pPr marL="0" indent="0">
              <a:buNone/>
            </a:pPr>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Nếu lớp có quá nhiều phương thức nên tách ra thành nhiều lớp.</a:t>
            </a:r>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71</a:t>
            </a:fld>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4463" y="5648079"/>
            <a:ext cx="536636" cy="53663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69284" y="5525800"/>
            <a:ext cx="660759" cy="660759"/>
          </a:xfrm>
          <a:prstGeom prst="rect">
            <a:avLst/>
          </a:prstGeom>
        </p:spPr>
      </p:pic>
      <p:pic>
        <p:nvPicPr>
          <p:cNvPr id="8" name="Picture 7"/>
          <p:cNvPicPr>
            <a:picLocks noChangeAspect="1"/>
          </p:cNvPicPr>
          <p:nvPr/>
        </p:nvPicPr>
        <p:blipFill>
          <a:blip r:embed="rId4"/>
          <a:stretch>
            <a:fillRect/>
          </a:stretch>
        </p:blipFill>
        <p:spPr>
          <a:xfrm>
            <a:off x="1235890" y="3915283"/>
            <a:ext cx="4354070" cy="1475052"/>
          </a:xfrm>
          <a:prstGeom prst="rect">
            <a:avLst/>
          </a:prstGeom>
        </p:spPr>
      </p:pic>
      <p:pic>
        <p:nvPicPr>
          <p:cNvPr id="9" name="Picture 8"/>
          <p:cNvPicPr>
            <a:picLocks noChangeAspect="1"/>
          </p:cNvPicPr>
          <p:nvPr/>
        </p:nvPicPr>
        <p:blipFill>
          <a:blip r:embed="rId5"/>
          <a:stretch>
            <a:fillRect/>
          </a:stretch>
        </p:blipFill>
        <p:spPr>
          <a:xfrm>
            <a:off x="6101329" y="3428754"/>
            <a:ext cx="1326362" cy="2135146"/>
          </a:xfrm>
          <a:prstGeom prst="rect">
            <a:avLst/>
          </a:prstGeom>
        </p:spPr>
      </p:pic>
    </p:spTree>
    <p:extLst>
      <p:ext uri="{BB962C8B-B14F-4D97-AF65-F5344CB8AC3E}">
        <p14:creationId xmlns:p14="http://schemas.microsoft.com/office/powerpoint/2010/main" val="166376499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latin typeface="Times New Roman" panose="02020603050405020304" pitchFamily="18" charset="0"/>
                <a:cs typeface="Times New Roman" panose="02020603050405020304" pitchFamily="18" charset="0"/>
              </a:rPr>
              <a:t>Tối ưu mã lệnh</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Tạo phương thức nhỏ gọn</a:t>
            </a:r>
          </a:p>
          <a:p>
            <a:pPr marL="0" indent="0">
              <a:buNone/>
            </a:pPr>
            <a:r>
              <a:rPr lang="en-US" smtClean="0">
                <a:latin typeface="Times New Roman" panose="02020603050405020304" pitchFamily="18" charset="0"/>
                <a:cs typeface="Times New Roman" panose="02020603050405020304" pitchFamily="18" charset="0"/>
              </a:rPr>
              <a:t>	Mỗi phương thức chỉ thực hiện một công việc.</a:t>
            </a:r>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72</a:t>
            </a:fld>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4463" y="5648079"/>
            <a:ext cx="536636" cy="53663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51841" y="5579174"/>
            <a:ext cx="660759" cy="660759"/>
          </a:xfrm>
          <a:prstGeom prst="rect">
            <a:avLst/>
          </a:prstGeom>
        </p:spPr>
      </p:pic>
      <p:pic>
        <p:nvPicPr>
          <p:cNvPr id="7" name="Picture 6"/>
          <p:cNvPicPr>
            <a:picLocks noChangeAspect="1"/>
          </p:cNvPicPr>
          <p:nvPr/>
        </p:nvPicPr>
        <p:blipFill>
          <a:blip r:embed="rId4"/>
          <a:stretch>
            <a:fillRect/>
          </a:stretch>
        </p:blipFill>
        <p:spPr>
          <a:xfrm>
            <a:off x="4587578" y="3787194"/>
            <a:ext cx="3388022" cy="1609458"/>
          </a:xfrm>
          <a:prstGeom prst="rect">
            <a:avLst/>
          </a:prstGeom>
        </p:spPr>
      </p:pic>
      <p:pic>
        <p:nvPicPr>
          <p:cNvPr id="10" name="Picture 9"/>
          <p:cNvPicPr>
            <a:picLocks noChangeAspect="1"/>
          </p:cNvPicPr>
          <p:nvPr/>
        </p:nvPicPr>
        <p:blipFill>
          <a:blip r:embed="rId5"/>
          <a:stretch>
            <a:fillRect/>
          </a:stretch>
        </p:blipFill>
        <p:spPr>
          <a:xfrm>
            <a:off x="1312904" y="3754545"/>
            <a:ext cx="3138635" cy="1642107"/>
          </a:xfrm>
          <a:prstGeom prst="rect">
            <a:avLst/>
          </a:prstGeom>
        </p:spPr>
      </p:pic>
    </p:spTree>
    <p:extLst>
      <p:ext uri="{BB962C8B-B14F-4D97-AF65-F5344CB8AC3E}">
        <p14:creationId xmlns:p14="http://schemas.microsoft.com/office/powerpoint/2010/main" val="146393126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latin typeface="Times New Roman" panose="02020603050405020304" pitchFamily="18" charset="0"/>
                <a:cs typeface="Times New Roman" panose="02020603050405020304" pitchFamily="18" charset="0"/>
              </a:rPr>
              <a:t>Tối ưu mã lệnh</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smtClean="0">
                <a:latin typeface="Times New Roman" panose="02020603050405020304" pitchFamily="18" charset="0"/>
                <a:cs typeface="Times New Roman" panose="02020603050405020304" pitchFamily="18" charset="0"/>
              </a:rPr>
              <a:t> Sử dụng kế thừa (extends) hoặc thực thi (Implements)</a:t>
            </a:r>
            <a:endParaRPr lang="en-US">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Khi</a:t>
            </a:r>
            <a:r>
              <a:rPr lang="en-US" smtClean="0">
                <a:latin typeface="Times New Roman" panose="02020603050405020304" pitchFamily="18" charset="0"/>
                <a:cs typeface="Times New Roman" panose="02020603050405020304" pitchFamily="18" charset="0"/>
              </a:rPr>
              <a:t> các lớp có các phương thức chung</a:t>
            </a:r>
            <a:endParaRPr lang="en-US"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73</a:t>
            </a:fld>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8833" y="5649923"/>
            <a:ext cx="536636" cy="53663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07779" y="5587861"/>
            <a:ext cx="660759" cy="660759"/>
          </a:xfrm>
          <a:prstGeom prst="rect">
            <a:avLst/>
          </a:prstGeom>
        </p:spPr>
      </p:pic>
      <p:pic>
        <p:nvPicPr>
          <p:cNvPr id="7" name="Picture 6"/>
          <p:cNvPicPr>
            <a:picLocks noChangeAspect="1"/>
          </p:cNvPicPr>
          <p:nvPr/>
        </p:nvPicPr>
        <p:blipFill>
          <a:blip r:embed="rId4"/>
          <a:stretch>
            <a:fillRect/>
          </a:stretch>
        </p:blipFill>
        <p:spPr>
          <a:xfrm>
            <a:off x="1176864" y="3823757"/>
            <a:ext cx="3001435" cy="1702043"/>
          </a:xfrm>
          <a:prstGeom prst="rect">
            <a:avLst/>
          </a:prstGeom>
        </p:spPr>
      </p:pic>
      <p:pic>
        <p:nvPicPr>
          <p:cNvPr id="10" name="Picture 9"/>
          <p:cNvPicPr>
            <a:picLocks noChangeAspect="1"/>
          </p:cNvPicPr>
          <p:nvPr/>
        </p:nvPicPr>
        <p:blipFill>
          <a:blip r:embed="rId5"/>
          <a:stretch>
            <a:fillRect/>
          </a:stretch>
        </p:blipFill>
        <p:spPr>
          <a:xfrm>
            <a:off x="4657695" y="4001800"/>
            <a:ext cx="2962275" cy="1524000"/>
          </a:xfrm>
          <a:prstGeom prst="rect">
            <a:avLst/>
          </a:prstGeom>
        </p:spPr>
      </p:pic>
    </p:spTree>
    <p:extLst>
      <p:ext uri="{BB962C8B-B14F-4D97-AF65-F5344CB8AC3E}">
        <p14:creationId xmlns:p14="http://schemas.microsoft.com/office/powerpoint/2010/main" val="353360995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latin typeface="Times New Roman" panose="02020603050405020304" pitchFamily="18" charset="0"/>
                <a:cs typeface="Times New Roman" panose="02020603050405020304" pitchFamily="18" charset="0"/>
              </a:rPr>
              <a:t>Tối ưu mã lệnh</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48832" y="2515536"/>
            <a:ext cx="6798736" cy="3444997"/>
          </a:xfrm>
        </p:spPr>
        <p:txBody>
          <a:bodyPr>
            <a:normAutofit/>
          </a:bodyPr>
          <a:lstStyle/>
          <a:p>
            <a:pPr>
              <a:buFont typeface="Wingdings" panose="05000000000000000000" pitchFamily="2" charset="2"/>
              <a:buChar char="v"/>
            </a:pPr>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Dùng một phong cách nhất quán</a:t>
            </a:r>
          </a:p>
          <a:p>
            <a:pPr marL="0" indent="0">
              <a:buNone/>
            </a:pPr>
            <a:r>
              <a:rPr lang="en-US">
                <a:latin typeface="Times New Roman" panose="02020603050405020304" pitchFamily="18" charset="0"/>
                <a:cs typeface="Times New Roman" panose="02020603050405020304" pitchFamily="18" charset="0"/>
              </a:rPr>
              <a:t>	</a:t>
            </a:r>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74</a:t>
            </a:fld>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3582" y="5641264"/>
            <a:ext cx="536636" cy="53663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69284" y="5525800"/>
            <a:ext cx="660759" cy="660759"/>
          </a:xfrm>
          <a:prstGeom prst="rect">
            <a:avLst/>
          </a:prstGeom>
        </p:spPr>
      </p:pic>
      <p:pic>
        <p:nvPicPr>
          <p:cNvPr id="10" name="Picture 9"/>
          <p:cNvPicPr>
            <a:picLocks noChangeAspect="1"/>
          </p:cNvPicPr>
          <p:nvPr/>
        </p:nvPicPr>
        <p:blipFill>
          <a:blip r:embed="rId4"/>
          <a:stretch>
            <a:fillRect/>
          </a:stretch>
        </p:blipFill>
        <p:spPr>
          <a:xfrm>
            <a:off x="4648200" y="3026038"/>
            <a:ext cx="3327399" cy="2499762"/>
          </a:xfrm>
          <a:prstGeom prst="rect">
            <a:avLst/>
          </a:prstGeom>
        </p:spPr>
      </p:pic>
      <p:pic>
        <p:nvPicPr>
          <p:cNvPr id="11" name="Picture 10"/>
          <p:cNvPicPr>
            <a:picLocks noChangeAspect="1"/>
          </p:cNvPicPr>
          <p:nvPr/>
        </p:nvPicPr>
        <p:blipFill>
          <a:blip r:embed="rId5"/>
          <a:stretch>
            <a:fillRect/>
          </a:stretch>
        </p:blipFill>
        <p:spPr>
          <a:xfrm>
            <a:off x="1248833" y="3026038"/>
            <a:ext cx="3327398" cy="2499762"/>
          </a:xfrm>
          <a:prstGeom prst="rect">
            <a:avLst/>
          </a:prstGeom>
        </p:spPr>
      </p:pic>
    </p:spTree>
    <p:extLst>
      <p:ext uri="{BB962C8B-B14F-4D97-AF65-F5344CB8AC3E}">
        <p14:creationId xmlns:p14="http://schemas.microsoft.com/office/powerpoint/2010/main" val="22751546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latin typeface="Times New Roman" panose="02020603050405020304" pitchFamily="18" charset="0"/>
                <a:cs typeface="Times New Roman" panose="02020603050405020304" pitchFamily="18" charset="0"/>
              </a:rPr>
              <a:t>Tối ưu mã lệnh</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Tạo hàm cho các đoạn mã thực thi cùng một công việc</a:t>
            </a:r>
          </a:p>
          <a:p>
            <a:pPr marL="0" indent="0">
              <a:buNone/>
            </a:pPr>
            <a:r>
              <a:rPr lang="en-US">
                <a:latin typeface="Times New Roman" panose="02020603050405020304" pitchFamily="18" charset="0"/>
                <a:cs typeface="Times New Roman" panose="02020603050405020304" pitchFamily="18" charset="0"/>
              </a:rPr>
              <a:t>	</a:t>
            </a:r>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75</a:t>
            </a:fld>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8014" y="5586017"/>
            <a:ext cx="536636" cy="53663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66439" y="5604752"/>
            <a:ext cx="660759" cy="660759"/>
          </a:xfrm>
          <a:prstGeom prst="rect">
            <a:avLst/>
          </a:prstGeom>
        </p:spPr>
      </p:pic>
      <p:pic>
        <p:nvPicPr>
          <p:cNvPr id="7" name="Picture 6"/>
          <p:cNvPicPr>
            <a:picLocks noChangeAspect="1"/>
          </p:cNvPicPr>
          <p:nvPr/>
        </p:nvPicPr>
        <p:blipFill>
          <a:blip r:embed="rId4"/>
          <a:stretch>
            <a:fillRect/>
          </a:stretch>
        </p:blipFill>
        <p:spPr>
          <a:xfrm>
            <a:off x="1176865" y="3367085"/>
            <a:ext cx="3318935" cy="2005013"/>
          </a:xfrm>
          <a:prstGeom prst="rect">
            <a:avLst/>
          </a:prstGeom>
        </p:spPr>
      </p:pic>
      <p:pic>
        <p:nvPicPr>
          <p:cNvPr id="10" name="Picture 9"/>
          <p:cNvPicPr>
            <a:picLocks noChangeAspect="1"/>
          </p:cNvPicPr>
          <p:nvPr/>
        </p:nvPicPr>
        <p:blipFill>
          <a:blip r:embed="rId5"/>
          <a:stretch>
            <a:fillRect/>
          </a:stretch>
        </p:blipFill>
        <p:spPr>
          <a:xfrm>
            <a:off x="4648200" y="2961745"/>
            <a:ext cx="3297238" cy="1876955"/>
          </a:xfrm>
          <a:prstGeom prst="rect">
            <a:avLst/>
          </a:prstGeom>
        </p:spPr>
      </p:pic>
      <p:pic>
        <p:nvPicPr>
          <p:cNvPr id="11" name="Picture 10"/>
          <p:cNvPicPr>
            <a:picLocks noChangeAspect="1"/>
          </p:cNvPicPr>
          <p:nvPr/>
        </p:nvPicPr>
        <p:blipFill>
          <a:blip r:embed="rId6"/>
          <a:stretch>
            <a:fillRect/>
          </a:stretch>
        </p:blipFill>
        <p:spPr>
          <a:xfrm>
            <a:off x="4616449" y="4891617"/>
            <a:ext cx="3328989" cy="690716"/>
          </a:xfrm>
          <a:prstGeom prst="rect">
            <a:avLst/>
          </a:prstGeom>
        </p:spPr>
      </p:pic>
    </p:spTree>
    <p:extLst>
      <p:ext uri="{BB962C8B-B14F-4D97-AF65-F5344CB8AC3E}">
        <p14:creationId xmlns:p14="http://schemas.microsoft.com/office/powerpoint/2010/main" val="305191309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latin typeface="Times New Roman" panose="02020603050405020304" pitchFamily="18" charset="0"/>
                <a:cs typeface="Times New Roman" panose="02020603050405020304" pitchFamily="18" charset="0"/>
              </a:rPr>
              <a:t>Tối ưu mã lệnh</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Chỉ chú thích những chỗ cần thiết</a:t>
            </a:r>
          </a:p>
          <a:p>
            <a:pPr marL="0" indent="0">
              <a:buNone/>
            </a:pPr>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Thường là đầu file, trước hàm hoặc những dòng lệnh khó hiểu</a:t>
            </a:r>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97799C9-84D9-46D2-A11E-BCF8A720529D}" type="slidenum">
              <a:rPr lang="en-US" smtClean="0">
                <a:latin typeface="Times New Roman" panose="02020603050405020304" pitchFamily="18" charset="0"/>
                <a:cs typeface="Times New Roman" panose="02020603050405020304" pitchFamily="18" charset="0"/>
              </a:rPr>
              <a:t>76</a:t>
            </a:fld>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4463" y="5648079"/>
            <a:ext cx="536636" cy="53663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69284" y="5525800"/>
            <a:ext cx="660759" cy="660759"/>
          </a:xfrm>
          <a:prstGeom prst="rect">
            <a:avLst/>
          </a:prstGeom>
        </p:spPr>
      </p:pic>
      <p:pic>
        <p:nvPicPr>
          <p:cNvPr id="7" name="Picture 6"/>
          <p:cNvPicPr>
            <a:picLocks noChangeAspect="1"/>
          </p:cNvPicPr>
          <p:nvPr/>
        </p:nvPicPr>
        <p:blipFill>
          <a:blip r:embed="rId4"/>
          <a:stretch>
            <a:fillRect/>
          </a:stretch>
        </p:blipFill>
        <p:spPr>
          <a:xfrm>
            <a:off x="4826000" y="3409226"/>
            <a:ext cx="3149600" cy="2213451"/>
          </a:xfrm>
          <a:prstGeom prst="rect">
            <a:avLst/>
          </a:prstGeom>
        </p:spPr>
      </p:pic>
      <p:pic>
        <p:nvPicPr>
          <p:cNvPr id="10" name="Picture 9"/>
          <p:cNvPicPr>
            <a:picLocks noChangeAspect="1"/>
          </p:cNvPicPr>
          <p:nvPr/>
        </p:nvPicPr>
        <p:blipFill>
          <a:blip r:embed="rId5"/>
          <a:stretch>
            <a:fillRect/>
          </a:stretch>
        </p:blipFill>
        <p:spPr>
          <a:xfrm>
            <a:off x="1317731" y="3818374"/>
            <a:ext cx="3393969" cy="1707426"/>
          </a:xfrm>
          <a:prstGeom prst="rect">
            <a:avLst/>
          </a:prstGeom>
        </p:spPr>
      </p:pic>
    </p:spTree>
    <p:extLst>
      <p:ext uri="{BB962C8B-B14F-4D97-AF65-F5344CB8AC3E}">
        <p14:creationId xmlns:p14="http://schemas.microsoft.com/office/powerpoint/2010/main" val="366346253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Tài liệu tham khảo</a:t>
            </a:r>
          </a:p>
        </p:txBody>
      </p:sp>
      <p:sp>
        <p:nvSpPr>
          <p:cNvPr id="3" name="Content Placeholder 2"/>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Java Code Conventions – Oracle:</a:t>
            </a:r>
          </a:p>
          <a:p>
            <a:pPr marL="0" indent="0">
              <a:buNone/>
            </a:pPr>
            <a:r>
              <a:rPr lang="en-US">
                <a:latin typeface="Times New Roman" panose="02020603050405020304" pitchFamily="18" charset="0"/>
                <a:cs typeface="Times New Roman" panose="02020603050405020304" pitchFamily="18" charset="0"/>
                <a:hlinkClick r:id="rId2"/>
              </a:rPr>
              <a:t>http://</a:t>
            </a:r>
            <a:r>
              <a:rPr lang="en-US" smtClean="0">
                <a:latin typeface="Times New Roman" panose="02020603050405020304" pitchFamily="18" charset="0"/>
                <a:cs typeface="Times New Roman" panose="02020603050405020304" pitchFamily="18" charset="0"/>
                <a:hlinkClick r:id="rId2"/>
              </a:rPr>
              <a:t>www.oracle.com/technetwork/java/codeconventions-150003.pdf</a:t>
            </a:r>
            <a:endParaRPr lang="en-US"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a:latin typeface="Times New Roman" panose="02020603050405020304" pitchFamily="18" charset="0"/>
                <a:cs typeface="Times New Roman" panose="02020603050405020304" pitchFamily="18" charset="0"/>
              </a:rPr>
              <a:t>Website </a:t>
            </a:r>
            <a:r>
              <a:rPr lang="en-US">
                <a:latin typeface="Times New Roman" panose="02020603050405020304" pitchFamily="18" charset="0"/>
                <a:cs typeface="Times New Roman" panose="02020603050405020304" pitchFamily="18" charset="0"/>
                <a:hlinkClick r:id="rId3"/>
              </a:rPr>
              <a:t>https</a:t>
            </a:r>
            <a:r>
              <a:rPr lang="en-US">
                <a:latin typeface="Times New Roman" panose="02020603050405020304" pitchFamily="18" charset="0"/>
                <a:cs typeface="Times New Roman" panose="02020603050405020304" pitchFamily="18" charset="0"/>
                <a:hlinkClick r:id="rId3"/>
              </a:rPr>
              <a:t>://</a:t>
            </a:r>
            <a:r>
              <a:rPr lang="en-US" smtClean="0">
                <a:latin typeface="Times New Roman" panose="02020603050405020304" pitchFamily="18" charset="0"/>
                <a:cs typeface="Times New Roman" panose="02020603050405020304" pitchFamily="18" charset="0"/>
                <a:hlinkClick r:id="rId3"/>
              </a:rPr>
              <a:t>www.ibm.com/developerworks/vn/edu/j-introjava/section12.html</a:t>
            </a:r>
            <a:r>
              <a:rPr lang="en-US" smtClean="0">
                <a:latin typeface="Times New Roman" panose="02020603050405020304" pitchFamily="18" charset="0"/>
                <a:cs typeface="Times New Roman" panose="02020603050405020304" pitchFamily="18" charset="0"/>
              </a:rPr>
              <a:t> </a:t>
            </a:r>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97799C9-84D9-46D2-A11E-BCF8A720529D}" type="slidenum">
              <a:rPr lang="en-US" smtClean="0"/>
              <a:t>77</a:t>
            </a:fld>
            <a:endParaRPr lang="en-US" dirty="0"/>
          </a:p>
        </p:txBody>
      </p:sp>
    </p:spTree>
    <p:extLst>
      <p:ext uri="{BB962C8B-B14F-4D97-AF65-F5344CB8AC3E}">
        <p14:creationId xmlns:p14="http://schemas.microsoft.com/office/powerpoint/2010/main" val="1681693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a:latin typeface="Times New Roman" panose="02020603050405020304" pitchFamily="18" charset="0"/>
                <a:cs typeface="Times New Roman" panose="02020603050405020304" pitchFamily="18" charset="0"/>
              </a:rPr>
              <a:t>Indentation and Braces</a:t>
            </a:r>
          </a:p>
        </p:txBody>
      </p:sp>
      <p:sp>
        <p:nvSpPr>
          <p:cNvPr id="3" name="Content Placeholder 2"/>
          <p:cNvSpPr>
            <a:spLocks noGrp="1"/>
          </p:cNvSpPr>
          <p:nvPr>
            <p:ph idx="1"/>
          </p:nvPr>
        </p:nvSpPr>
        <p:spPr/>
        <p:txBody>
          <a:bodyPr>
            <a:normAutofit fontScale="47500" lnSpcReduction="20000"/>
          </a:bodyPr>
          <a:lstStyle/>
          <a:p>
            <a:pPr marL="0" lvl="1" indent="0">
              <a:buNone/>
            </a:pPr>
            <a:r>
              <a:rPr lang="en-GB" sz="5100">
                <a:latin typeface="Times New Roman" panose="02020603050405020304" pitchFamily="18" charset="0"/>
                <a:cs typeface="Times New Roman" panose="02020603050405020304" pitchFamily="18" charset="0"/>
              </a:rPr>
              <a:t>4.	Ngắt dòng</a:t>
            </a:r>
            <a:endParaRPr lang="en-US" sz="5100">
              <a:latin typeface="Times New Roman" panose="02020603050405020304" pitchFamily="18" charset="0"/>
              <a:cs typeface="Times New Roman" panose="02020603050405020304" pitchFamily="18" charset="0"/>
            </a:endParaRPr>
          </a:p>
          <a:p>
            <a:pPr marL="0" lvl="1" indent="0">
              <a:buNone/>
            </a:pPr>
            <a:r>
              <a:rPr lang="vi-VN" sz="3600">
                <a:latin typeface="Times New Roman" panose="02020603050405020304" pitchFamily="18" charset="0"/>
                <a:cs typeface="Times New Roman" panose="02020603050405020304" pitchFamily="18" charset="0"/>
              </a:rPr>
              <a:t>Khi một biểu thức dài hơn một dòng đơn, cần ngắt chúng theo nguyên tắc sau :</a:t>
            </a:r>
          </a:p>
          <a:p>
            <a:pPr marL="0" lvl="1" indent="0">
              <a:buNone/>
            </a:pPr>
            <a:r>
              <a:rPr lang="vi-VN" sz="3600">
                <a:latin typeface="Times New Roman" panose="02020603050405020304" pitchFamily="18" charset="0"/>
                <a:cs typeface="Times New Roman" panose="02020603050405020304" pitchFamily="18" charset="0"/>
              </a:rPr>
              <a:t>•	Ngắt sau dấu phẩy</a:t>
            </a:r>
            <a:r>
              <a:rPr lang="en-US" sz="3600">
                <a:latin typeface="Times New Roman" panose="02020603050405020304" pitchFamily="18" charset="0"/>
                <a:cs typeface="Times New Roman" panose="02020603050405020304" pitchFamily="18" charset="0"/>
              </a:rPr>
              <a:t>.</a:t>
            </a:r>
            <a:endParaRPr lang="vi-VN" sz="3600">
              <a:latin typeface="Times New Roman" panose="02020603050405020304" pitchFamily="18" charset="0"/>
              <a:cs typeface="Times New Roman" panose="02020603050405020304" pitchFamily="18" charset="0"/>
            </a:endParaRPr>
          </a:p>
          <a:p>
            <a:pPr marL="0" lvl="1" indent="0">
              <a:buNone/>
            </a:pPr>
            <a:r>
              <a:rPr lang="vi-VN" sz="3600">
                <a:latin typeface="Times New Roman" panose="02020603050405020304" pitchFamily="18" charset="0"/>
                <a:cs typeface="Times New Roman" panose="02020603050405020304" pitchFamily="18" charset="0"/>
              </a:rPr>
              <a:t>•	Ngắt sau toán tử logic</a:t>
            </a:r>
            <a:r>
              <a:rPr lang="en-US" sz="3600">
                <a:latin typeface="Times New Roman" panose="02020603050405020304" pitchFamily="18" charset="0"/>
                <a:cs typeface="Times New Roman" panose="02020603050405020304" pitchFamily="18" charset="0"/>
              </a:rPr>
              <a:t>.</a:t>
            </a:r>
            <a:endParaRPr lang="vi-VN" sz="3600">
              <a:latin typeface="Times New Roman" panose="02020603050405020304" pitchFamily="18" charset="0"/>
              <a:cs typeface="Times New Roman" panose="02020603050405020304" pitchFamily="18" charset="0"/>
            </a:endParaRPr>
          </a:p>
          <a:p>
            <a:pPr marL="0" lvl="1" indent="0">
              <a:buNone/>
            </a:pPr>
            <a:r>
              <a:rPr lang="vi-VN" sz="3600">
                <a:latin typeface="Times New Roman" panose="02020603050405020304" pitchFamily="18" charset="0"/>
                <a:cs typeface="Times New Roman" panose="02020603050405020304" pitchFamily="18" charset="0"/>
              </a:rPr>
              <a:t>•	Ngắt trước toán tử</a:t>
            </a:r>
            <a:r>
              <a:rPr lang="en-US" sz="3600">
                <a:latin typeface="Times New Roman" panose="02020603050405020304" pitchFamily="18" charset="0"/>
                <a:cs typeface="Times New Roman" panose="02020603050405020304" pitchFamily="18" charset="0"/>
              </a:rPr>
              <a:t>.</a:t>
            </a:r>
            <a:endParaRPr lang="vi-VN" sz="3600">
              <a:latin typeface="Times New Roman" panose="02020603050405020304" pitchFamily="18" charset="0"/>
              <a:cs typeface="Times New Roman" panose="02020603050405020304" pitchFamily="18" charset="0"/>
            </a:endParaRPr>
          </a:p>
          <a:p>
            <a:pPr marL="0" lvl="1" indent="0">
              <a:buNone/>
            </a:pPr>
            <a:r>
              <a:rPr lang="vi-VN" sz="3600">
                <a:latin typeface="Times New Roman" panose="02020603050405020304" pitchFamily="18" charset="0"/>
                <a:cs typeface="Times New Roman" panose="02020603050405020304" pitchFamily="18" charset="0"/>
              </a:rPr>
              <a:t>•	Những quy ước ngắt có độ ưu tiên cao hơn sẽ được ưu tiên trước.</a:t>
            </a:r>
          </a:p>
          <a:p>
            <a:pPr marL="0" lvl="1" indent="0">
              <a:buNone/>
            </a:pPr>
            <a:r>
              <a:rPr lang="vi-VN" sz="3600">
                <a:latin typeface="Times New Roman" panose="02020603050405020304" pitchFamily="18" charset="0"/>
                <a:cs typeface="Times New Roman" panose="02020603050405020304" pitchFamily="18" charset="0"/>
              </a:rPr>
              <a:t>•	Căn dòng mới được ngắt  cùng cấp với dòng trước nó.</a:t>
            </a:r>
          </a:p>
          <a:p>
            <a:pPr marL="0" lvl="1" indent="0">
              <a:buNone/>
            </a:pPr>
            <a:r>
              <a:rPr lang="vi-VN" sz="3600">
                <a:latin typeface="Times New Roman" panose="02020603050405020304" pitchFamily="18" charset="0"/>
                <a:cs typeface="Times New Roman" panose="02020603050405020304" pitchFamily="18" charset="0"/>
              </a:rPr>
              <a:t>•	Nếu quy tắc trên dẫn đến sự nhầm lẫn code hoặc code vượt quá lề phải thì sử dụng indent với 8 kí tự trống để thay thế</a:t>
            </a:r>
            <a:r>
              <a:rPr lang="en-US" sz="3600">
                <a:latin typeface="Times New Roman" panose="02020603050405020304" pitchFamily="18" charset="0"/>
                <a:cs typeface="Times New Roman" panose="02020603050405020304" pitchFamily="18" charset="0"/>
              </a:rPr>
              <a:t>.</a:t>
            </a:r>
            <a:endParaRPr lang="vi-VN" sz="3600">
              <a:latin typeface="Times New Roman" panose="02020603050405020304" pitchFamily="18" charset="0"/>
              <a:cs typeface="Times New Roman" panose="02020603050405020304" pitchFamily="18" charset="0"/>
            </a:endParaRPr>
          </a:p>
          <a:p>
            <a:pPr marL="0" lvl="1" indent="0">
              <a:buNone/>
            </a:pPr>
            <a:endParaRPr lang="en-US" b="1" i="1"/>
          </a:p>
        </p:txBody>
      </p:sp>
      <p:sp>
        <p:nvSpPr>
          <p:cNvPr id="6" name="Slide Number Placeholder 5"/>
          <p:cNvSpPr>
            <a:spLocks noGrp="1"/>
          </p:cNvSpPr>
          <p:nvPr>
            <p:ph type="sldNum" sz="quarter" idx="12"/>
          </p:nvPr>
        </p:nvSpPr>
        <p:spPr/>
        <p:txBody>
          <a:bodyPr/>
          <a:lstStyle/>
          <a:p>
            <a:fld id="{E97799C9-84D9-46D2-A11E-BCF8A720529D}" type="slidenum">
              <a:rPr lang="en-US" smtClean="0"/>
              <a:t>8</a:t>
            </a:fld>
            <a:endParaRPr lang="en-US" dirty="0"/>
          </a:p>
        </p:txBody>
      </p:sp>
    </p:spTree>
    <p:extLst>
      <p:ext uri="{BB962C8B-B14F-4D97-AF65-F5344CB8AC3E}">
        <p14:creationId xmlns:p14="http://schemas.microsoft.com/office/powerpoint/2010/main" val="838259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a:latin typeface="Times New Roman" panose="02020603050405020304" pitchFamily="18" charset="0"/>
                <a:cs typeface="Times New Roman" panose="02020603050405020304" pitchFamily="18" charset="0"/>
              </a:rPr>
              <a:t>Indentation and Braces</a:t>
            </a:r>
          </a:p>
        </p:txBody>
      </p:sp>
      <p:sp>
        <p:nvSpPr>
          <p:cNvPr id="3" name="Content Placeholder 2"/>
          <p:cNvSpPr>
            <a:spLocks noGrp="1"/>
          </p:cNvSpPr>
          <p:nvPr>
            <p:ph idx="1"/>
          </p:nvPr>
        </p:nvSpPr>
        <p:spPr/>
        <p:txBody>
          <a:bodyPr>
            <a:normAutofit/>
          </a:bodyPr>
          <a:lstStyle/>
          <a:p>
            <a:pPr marL="0" lvl="1" indent="0">
              <a:buNone/>
            </a:pPr>
            <a:r>
              <a:rPr lang="en-GB" sz="2400">
                <a:latin typeface="Times New Roman" panose="02020603050405020304" pitchFamily="18" charset="0"/>
                <a:cs typeface="Times New Roman" panose="02020603050405020304" pitchFamily="18" charset="0"/>
              </a:rPr>
              <a:t>4.	Ngắt dòng</a:t>
            </a:r>
            <a:endParaRPr lang="en-US" sz="2400">
              <a:latin typeface="Times New Roman" panose="02020603050405020304" pitchFamily="18" charset="0"/>
              <a:cs typeface="Times New Roman" panose="02020603050405020304" pitchFamily="18" charset="0"/>
            </a:endParaRPr>
          </a:p>
          <a:p>
            <a:pPr marL="0" lvl="1" indent="0">
              <a:buNone/>
            </a:pPr>
            <a:r>
              <a:rPr lang="en-US">
                <a:latin typeface="Times New Roman" panose="02020603050405020304" pitchFamily="18" charset="0"/>
                <a:cs typeface="Times New Roman" panose="02020603050405020304" pitchFamily="18" charset="0"/>
              </a:rPr>
              <a:t>Phương thức:</a:t>
            </a:r>
          </a:p>
          <a:p>
            <a:pPr marL="0" lvl="1" indent="0">
              <a:buNone/>
            </a:pPr>
            <a:endParaRPr lang="en-US" b="1" i="1">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E97799C9-84D9-46D2-A11E-BCF8A720529D}" type="slidenum">
              <a:rPr lang="en-US" smtClean="0"/>
              <a:t>9</a:t>
            </a:fld>
            <a:endParaRPr lang="en-US" dirty="0"/>
          </a:p>
        </p:txBody>
      </p:sp>
      <p:pic>
        <p:nvPicPr>
          <p:cNvPr id="5" name="Picture 4"/>
          <p:cNvPicPr>
            <a:picLocks noChangeAspect="1"/>
          </p:cNvPicPr>
          <p:nvPr/>
        </p:nvPicPr>
        <p:blipFill>
          <a:blip r:embed="rId2"/>
          <a:stretch>
            <a:fillRect/>
          </a:stretch>
        </p:blipFill>
        <p:spPr>
          <a:xfrm>
            <a:off x="1355651" y="3577338"/>
            <a:ext cx="6831419" cy="635295"/>
          </a:xfrm>
          <a:prstGeom prst="rect">
            <a:avLst/>
          </a:prstGeom>
        </p:spPr>
      </p:pic>
      <p:pic>
        <p:nvPicPr>
          <p:cNvPr id="8" name="Picture 7"/>
          <p:cNvPicPr>
            <a:picLocks noChangeAspect="1"/>
          </p:cNvPicPr>
          <p:nvPr/>
        </p:nvPicPr>
        <p:blipFill>
          <a:blip r:embed="rId3"/>
          <a:stretch>
            <a:fillRect/>
          </a:stretch>
        </p:blipFill>
        <p:spPr>
          <a:xfrm>
            <a:off x="642186" y="5201453"/>
            <a:ext cx="7868094" cy="329609"/>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7284" y="3547682"/>
            <a:ext cx="596224" cy="596224"/>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3797" y="4638255"/>
            <a:ext cx="563198" cy="563198"/>
          </a:xfrm>
          <a:prstGeom prst="rect">
            <a:avLst/>
          </a:prstGeom>
        </p:spPr>
      </p:pic>
    </p:spTree>
    <p:extLst>
      <p:ext uri="{BB962C8B-B14F-4D97-AF65-F5344CB8AC3E}">
        <p14:creationId xmlns:p14="http://schemas.microsoft.com/office/powerpoint/2010/main" val="113176924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467</TotalTime>
  <Words>712</Words>
  <Application>Microsoft Office PowerPoint</Application>
  <PresentationFormat>On-screen Show (4:3)</PresentationFormat>
  <Paragraphs>392</Paragraphs>
  <Slides>77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77</vt:i4>
      </vt:variant>
    </vt:vector>
  </HeadingPairs>
  <TitlesOfParts>
    <vt:vector size="83" baseType="lpstr">
      <vt:lpstr>Arial</vt:lpstr>
      <vt:lpstr>Calibri</vt:lpstr>
      <vt:lpstr>Garamond</vt:lpstr>
      <vt:lpstr>Times New Roman</vt:lpstr>
      <vt:lpstr>Wingdings</vt:lpstr>
      <vt:lpstr>Organic</vt:lpstr>
      <vt:lpstr>Cách viết code chuẩn trong Java (Programming style)</vt:lpstr>
      <vt:lpstr>Tại sao lại sử dụng “Programming style”?</vt:lpstr>
      <vt:lpstr>Nội dung chính</vt:lpstr>
      <vt:lpstr>Indentation and Braces</vt:lpstr>
      <vt:lpstr>Indentation and Braces</vt:lpstr>
      <vt:lpstr>Indentation and Braces</vt:lpstr>
      <vt:lpstr>Indentation and Braces</vt:lpstr>
      <vt:lpstr>Indentation and Braces</vt:lpstr>
      <vt:lpstr>Indentation and Braces</vt:lpstr>
      <vt:lpstr>Indentation and Braces</vt:lpstr>
      <vt:lpstr>Khai báo (Declarations)</vt:lpstr>
      <vt:lpstr>Khai báo (Declarations)</vt:lpstr>
      <vt:lpstr>Khai báo (Declarations)</vt:lpstr>
      <vt:lpstr>Khai báo (Declarations)</vt:lpstr>
      <vt:lpstr>Khai báo (Declarations)</vt:lpstr>
      <vt:lpstr>Khai báo (Declarations)</vt:lpstr>
      <vt:lpstr>Khai báo (Declarations)</vt:lpstr>
      <vt:lpstr>Khai báo (Declarations)</vt:lpstr>
      <vt:lpstr>Khai báo (Declarations)</vt:lpstr>
      <vt:lpstr>Các câu lệnh (Statements)</vt:lpstr>
      <vt:lpstr>Các câu lệnh (Statements)</vt:lpstr>
      <vt:lpstr>Các câu lệnh (Statements)</vt:lpstr>
      <vt:lpstr>Các câu lệnh (Statements)</vt:lpstr>
      <vt:lpstr>Các câu lệnh (Statements)</vt:lpstr>
      <vt:lpstr>Các câu lệnh (Statements)</vt:lpstr>
      <vt:lpstr>Các câu lệnh (Statements)</vt:lpstr>
      <vt:lpstr>Các câu lệnh (Statements)</vt:lpstr>
      <vt:lpstr>Các câu lệnh (Statements)</vt:lpstr>
      <vt:lpstr>Các câu lệnh (Statements)</vt:lpstr>
      <vt:lpstr>Các câu lệnh (Statements)</vt:lpstr>
      <vt:lpstr>Các câu lệnh (Statements)</vt:lpstr>
      <vt:lpstr>Các câu lệnh (Statements)</vt:lpstr>
      <vt:lpstr>Các câu lệnh (Statements)</vt:lpstr>
      <vt:lpstr>Các câu lệnh (Statements)</vt:lpstr>
      <vt:lpstr>Các câu lệnh (Statements)</vt:lpstr>
      <vt:lpstr>Khoảng trắng (White space)</vt:lpstr>
      <vt:lpstr>Khoảng trắng (White space)</vt:lpstr>
      <vt:lpstr>Khoảng trắng (White space)</vt:lpstr>
      <vt:lpstr>Khoảng trắng (White space)</vt:lpstr>
      <vt:lpstr>Khoảng trắng (White space)</vt:lpstr>
      <vt:lpstr>Khoảng trắng (White space)</vt:lpstr>
      <vt:lpstr>Khoảng trắng (White space)</vt:lpstr>
      <vt:lpstr>Quy ước đặt tên  (Naming Conventions)</vt:lpstr>
      <vt:lpstr>Quy ước đặt tên  (Naming Conventions)</vt:lpstr>
      <vt:lpstr>Quy ước đặt tên  (Naming Conventions)</vt:lpstr>
      <vt:lpstr>Quy ước đặt tên  (Naming Conventions)</vt:lpstr>
      <vt:lpstr>Quy ước đặt tên  (Naming Conventions)</vt:lpstr>
      <vt:lpstr>Quy ước đặt tên  (Naming Conventions)</vt:lpstr>
      <vt:lpstr>Quy ước đặt tên  (Naming Conventions)</vt:lpstr>
      <vt:lpstr>Quy ước đặt tên  (Naming Conventions)</vt:lpstr>
      <vt:lpstr>Quy ước đặt tên  (Naming Conventions)</vt:lpstr>
      <vt:lpstr>Quy ước đặt tên  (Naming Conventions)</vt:lpstr>
      <vt:lpstr>Quy ước đặt tên  (Naming Conventions)</vt:lpstr>
      <vt:lpstr>Thực thi chương trình</vt:lpstr>
      <vt:lpstr>Thực thi chương trình</vt:lpstr>
      <vt:lpstr>Thực thi chương trình</vt:lpstr>
      <vt:lpstr>Thực thi chương trình</vt:lpstr>
      <vt:lpstr>Thực thi chương trình</vt:lpstr>
      <vt:lpstr>Thực thi chương trình</vt:lpstr>
      <vt:lpstr>Thực thi chương trình</vt:lpstr>
      <vt:lpstr>Thực thi chương trình</vt:lpstr>
      <vt:lpstr>Thực thi chương trình</vt:lpstr>
      <vt:lpstr>Thực thi chương trình</vt:lpstr>
      <vt:lpstr>Thực thi chương trình</vt:lpstr>
      <vt:lpstr>Thực thi chương trình</vt:lpstr>
      <vt:lpstr>Thực thi chương trình</vt:lpstr>
      <vt:lpstr>Thực thi chương trình</vt:lpstr>
      <vt:lpstr>Thực thi chương trình</vt:lpstr>
      <vt:lpstr>Thực thi chương trình</vt:lpstr>
      <vt:lpstr>Thực thi chương trình</vt:lpstr>
      <vt:lpstr>Tối ưu mã lệnh</vt:lpstr>
      <vt:lpstr>Tối ưu mã lệnh</vt:lpstr>
      <vt:lpstr>Tối ưu mã lệnh</vt:lpstr>
      <vt:lpstr>Tối ưu mã lệnh</vt:lpstr>
      <vt:lpstr>Tối ưu mã lệnh</vt:lpstr>
      <vt:lpstr>Tối ưu mã lệnh</vt:lpstr>
      <vt:lpstr>Tài liệu tham khảo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Cách viết code chuẩn trong Java</dc:title>
  <dc:creator>Trọng Thuận Nguyễn</dc:creator>
  <cp:lastModifiedBy>ThuyQuynh Bui</cp:lastModifiedBy>
  <cp:revision>97</cp:revision>
  <dcterms:created xsi:type="dcterms:W3CDTF">2016-07-23T11:35:14Z</dcterms:created>
  <dcterms:modified xsi:type="dcterms:W3CDTF">2016-07-24T04:51:44Z</dcterms:modified>
</cp:coreProperties>
</file>