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embeddedFontLst>
    <p:embeddedFont>
      <p:font typeface="Libre Baskerville"/>
      <p:regular r:id="rId29"/>
      <p:bold r:id="rId30"/>
      <p:italic r:id="rId31"/>
    </p:embeddedFont>
    <p:embeddedFont>
      <p:font typeface="Source Sans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ibreBaskervill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ibreBaskerville-italic.fntdata"/><Relationship Id="rId30" Type="http://schemas.openxmlformats.org/officeDocument/2006/relationships/font" Target="fonts/LibreBaskerville-bold.fntdata"/><Relationship Id="rId11" Type="http://schemas.openxmlformats.org/officeDocument/2006/relationships/slide" Target="slides/slide7.xml"/><Relationship Id="rId33" Type="http://schemas.openxmlformats.org/officeDocument/2006/relationships/font" Target="fonts/SourceSansPro-bold.fntdata"/><Relationship Id="rId10" Type="http://schemas.openxmlformats.org/officeDocument/2006/relationships/slide" Target="slides/slide6.xml"/><Relationship Id="rId32" Type="http://schemas.openxmlformats.org/officeDocument/2006/relationships/font" Target="fonts/SourceSansPro-regular.fntdata"/><Relationship Id="rId13" Type="http://schemas.openxmlformats.org/officeDocument/2006/relationships/slide" Target="slides/slide9.xml"/><Relationship Id="rId35" Type="http://schemas.openxmlformats.org/officeDocument/2006/relationships/font" Target="fonts/SourceSansPro-boldItalic.fntdata"/><Relationship Id="rId12" Type="http://schemas.openxmlformats.org/officeDocument/2006/relationships/slide" Target="slides/slide8.xml"/><Relationship Id="rId34" Type="http://schemas.openxmlformats.org/officeDocument/2006/relationships/font" Target="fonts/SourceSansPr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65313" y="69754"/>
            <a:ext cx="9013371" cy="6692200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295400" y="3200400"/>
            <a:ext cx="640079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b="0" i="0" sz="26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ctr">
              <a:spcBef>
                <a:spcPts val="370"/>
              </a:spcBef>
              <a:buClr>
                <a:schemeClr val="accent2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ctr">
              <a:spcBef>
                <a:spcPts val="370"/>
              </a:spcBef>
              <a:buClr>
                <a:srgbClr val="E6AFA9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ctr">
              <a:spcBef>
                <a:spcPts val="370"/>
              </a:spcBef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ctr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ctr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ctr">
              <a:spcBef>
                <a:spcPts val="370"/>
              </a:spcBef>
              <a:buClr>
                <a:schemeClr val="accent2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ctr">
              <a:spcBef>
                <a:spcPts val="370"/>
              </a:spcBef>
              <a:buClr>
                <a:srgbClr val="E6AFA9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ctr">
              <a:spcBef>
                <a:spcPts val="370"/>
              </a:spcBef>
              <a:buClr>
                <a:srgbClr val="CAABA9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1" name="Shape 21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22" name="Shape 22"/>
          <p:cNvSpPr/>
          <p:nvPr/>
        </p:nvSpPr>
        <p:spPr>
          <a:xfrm>
            <a:off x="62930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62930" y="1396720"/>
            <a:ext cx="9021537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62930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" name="Shape 25"/>
          <p:cNvSpPr txBox="1"/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b="0" i="0" sz="4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2514599" y="-152399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lvl="0" marL="274320" marR="0" rtl="0" algn="l">
              <a:spcBef>
                <a:spcPts val="5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160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30810" lvl="2" marL="822960" marR="0" rtl="0" algn="l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32080" lvl="3" marL="1097280" marR="0" rtl="0" algn="l"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01600" lvl="4" marL="137160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1920" lvl="5" marL="164592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16839" lvl="6" marL="1920240" marR="0" rtl="0" algn="l">
              <a:spcBef>
                <a:spcPts val="37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24460" lvl="7" marL="2194560" marR="0" rtl="0" algn="l">
              <a:spcBef>
                <a:spcPts val="370"/>
              </a:spcBef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9379" lvl="8" marL="2468880" marR="0" rtl="0" algn="l">
              <a:spcBef>
                <a:spcPts val="370"/>
              </a:spcBef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2" name="Shape 92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 rot="5400000">
            <a:off x="4709477" y="2194563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 rot="5400000">
            <a:off x="769937" y="419102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lvl="0" marL="274320" marR="0" rtl="0" algn="l">
              <a:spcBef>
                <a:spcPts val="5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160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30810" lvl="2" marL="822960" marR="0" rtl="0" algn="l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32080" lvl="3" marL="1097280" marR="0" rtl="0" algn="l"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01600" lvl="4" marL="137160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1920" lvl="5" marL="164592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16839" lvl="6" marL="1920240" marR="0" rtl="0" algn="l">
              <a:spcBef>
                <a:spcPts val="37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24460" lvl="7" marL="2194560" marR="0" rtl="0" algn="l">
              <a:spcBef>
                <a:spcPts val="370"/>
              </a:spcBef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9379" lvl="8" marL="2468880" marR="0" rtl="0" algn="l">
              <a:spcBef>
                <a:spcPts val="370"/>
              </a:spcBef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8" name="Shape 98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0" name="Shape 30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lvl="0" marL="274320" marR="0" rtl="0" algn="l">
              <a:spcBef>
                <a:spcPts val="5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160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30810" lvl="2" marL="822960" marR="0" rtl="0" algn="l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32080" lvl="3" marL="1097280" marR="0" rtl="0" algn="l"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01600" lvl="4" marL="137160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1920" lvl="5" marL="164592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16839" lvl="6" marL="1920240" marR="0" rtl="0" algn="l">
              <a:spcBef>
                <a:spcPts val="37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24460" lvl="7" marL="2194560" marR="0" rtl="0" algn="l">
              <a:spcBef>
                <a:spcPts val="370"/>
              </a:spcBef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9379" lvl="8" marL="2468880" marR="0" rtl="0" algn="l">
              <a:spcBef>
                <a:spcPts val="370"/>
              </a:spcBef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65313" y="69754"/>
            <a:ext cx="9013371" cy="6692200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722312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722312" y="2547938"/>
            <a:ext cx="7772400" cy="1338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31140" lvl="1" marL="548640" marR="0" rtl="0" algn="l">
              <a:spcBef>
                <a:spcPts val="37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38760" lvl="2" marL="822960" marR="0" rtl="0" algn="l">
              <a:spcBef>
                <a:spcPts val="370"/>
              </a:spcBef>
              <a:buClr>
                <a:srgbClr val="E6AFA9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33680" lvl="3" marL="1097280" marR="0" rtl="0" algn="l">
              <a:spcBef>
                <a:spcPts val="370"/>
              </a:spcBef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1371600" marR="0" rtl="0" algn="l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b="0" i="0" sz="1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1920" lvl="5" marL="164592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16839" lvl="6" marL="1920240" marR="0" rtl="0" algn="l">
              <a:spcBef>
                <a:spcPts val="37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24460" lvl="7" marL="2194560" marR="0" rtl="0" algn="l">
              <a:spcBef>
                <a:spcPts val="370"/>
              </a:spcBef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9379" lvl="8" marL="2468880" marR="0" rtl="0" algn="l">
              <a:spcBef>
                <a:spcPts val="370"/>
              </a:spcBef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9" name="Shape 39"/>
          <p:cNvSpPr/>
          <p:nvPr/>
        </p:nvSpPr>
        <p:spPr>
          <a:xfrm flipH="1" rot="10800000">
            <a:off x="69411" y="2376829"/>
            <a:ext cx="9013514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69146" y="2341475"/>
            <a:ext cx="9013780" cy="45718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68305" y="2468880"/>
            <a:ext cx="9014621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" name="Shape 42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7" name="Shape 47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lvl="0" marL="274320" marR="0" rtl="0" algn="l">
              <a:spcBef>
                <a:spcPts val="5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160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30810" lvl="2" marL="822960" marR="0" rtl="0" algn="l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32080" lvl="3" marL="1097280" marR="0" rtl="0" algn="l"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01600" lvl="4" marL="137160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1920" lvl="5" marL="164592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16839" lvl="6" marL="1920240" marR="0" rtl="0" algn="l">
              <a:spcBef>
                <a:spcPts val="37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24460" lvl="7" marL="2194560" marR="0" rtl="0" algn="l">
              <a:spcBef>
                <a:spcPts val="370"/>
              </a:spcBef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9379" lvl="8" marL="2468880" marR="0" rtl="0" algn="l">
              <a:spcBef>
                <a:spcPts val="370"/>
              </a:spcBef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lvl="0" marL="274320" marR="0" rtl="0" algn="l">
              <a:spcBef>
                <a:spcPts val="5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160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30810" lvl="2" marL="822960" marR="0" rtl="0" algn="l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32080" lvl="3" marL="1097280" marR="0" rtl="0" algn="l"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01600" lvl="4" marL="137160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1920" lvl="5" marL="164592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16839" lvl="6" marL="1920240" marR="0" rtl="0" algn="l">
              <a:spcBef>
                <a:spcPts val="37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24460" lvl="7" marL="2194560" marR="0" rtl="0" algn="l">
              <a:spcBef>
                <a:spcPts val="370"/>
              </a:spcBef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9379" lvl="8" marL="2468880" marR="0" rtl="0" algn="l">
              <a:spcBef>
                <a:spcPts val="370"/>
              </a:spcBef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b="1" i="0" sz="24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31140" lvl="1" marL="548640" marR="0" rtl="0" algn="l">
              <a:spcBef>
                <a:spcPts val="370"/>
              </a:spcBef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38760" lvl="2" marL="822960" marR="0" rtl="0" algn="l">
              <a:spcBef>
                <a:spcPts val="370"/>
              </a:spcBef>
              <a:buClr>
                <a:srgbClr val="E6AFA9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33680" lvl="3" marL="1097280" marR="0" rtl="0" algn="l">
              <a:spcBef>
                <a:spcPts val="370"/>
              </a:spcBef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1371600" marR="0" rtl="0" algn="l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1920" lvl="5" marL="164592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16839" lvl="6" marL="1920240" marR="0" rtl="0" algn="l">
              <a:spcBef>
                <a:spcPts val="37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24460" lvl="7" marL="2194560" marR="0" rtl="0" algn="l">
              <a:spcBef>
                <a:spcPts val="370"/>
              </a:spcBef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9379" lvl="8" marL="2468880" marR="0" rtl="0" algn="l">
              <a:spcBef>
                <a:spcPts val="370"/>
              </a:spcBef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b="1" i="0" sz="24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31140" lvl="1" marL="548640" marR="0" rtl="0" algn="l">
              <a:spcBef>
                <a:spcPts val="370"/>
              </a:spcBef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38760" lvl="2" marL="822960" marR="0" rtl="0" algn="l">
              <a:spcBef>
                <a:spcPts val="370"/>
              </a:spcBef>
              <a:buClr>
                <a:srgbClr val="E6AFA9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33680" lvl="3" marL="1097280" marR="0" rtl="0" algn="l">
              <a:spcBef>
                <a:spcPts val="370"/>
              </a:spcBef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1371600" marR="0" rtl="0" algn="l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1920" lvl="5" marL="164592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16839" lvl="6" marL="1920240" marR="0" rtl="0" algn="l">
              <a:spcBef>
                <a:spcPts val="37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24460" lvl="7" marL="2194560" marR="0" rtl="0" algn="l">
              <a:spcBef>
                <a:spcPts val="370"/>
              </a:spcBef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9379" lvl="8" marL="2468880" marR="0" rtl="0" algn="l">
              <a:spcBef>
                <a:spcPts val="370"/>
              </a:spcBef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6" name="Shape 56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lvl="0" marL="274320" marR="0" rtl="0" algn="l">
              <a:spcBef>
                <a:spcPts val="5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160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30810" lvl="2" marL="822960" marR="0" rtl="0" algn="l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32080" lvl="3" marL="1097280" marR="0" rtl="0" algn="l"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01600" lvl="4" marL="137160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1920" lvl="5" marL="164592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16839" lvl="6" marL="1920240" marR="0" rtl="0" algn="l">
              <a:spcBef>
                <a:spcPts val="37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24460" lvl="7" marL="2194560" marR="0" rtl="0" algn="l">
              <a:spcBef>
                <a:spcPts val="370"/>
              </a:spcBef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9379" lvl="8" marL="2468880" marR="0" rtl="0" algn="l">
              <a:spcBef>
                <a:spcPts val="370"/>
              </a:spcBef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lvl="0" marL="274320" marR="0" rtl="0" algn="l">
              <a:spcBef>
                <a:spcPts val="5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160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30810" lvl="2" marL="822960" marR="0" rtl="0" algn="l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32080" lvl="3" marL="1097280" marR="0" rtl="0" algn="l"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01600" lvl="4" marL="137160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1920" lvl="5" marL="164592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16839" lvl="6" marL="1920240" marR="0" rtl="0" algn="l">
              <a:spcBef>
                <a:spcPts val="37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24460" lvl="7" marL="2194560" marR="0" rtl="0" algn="l">
              <a:spcBef>
                <a:spcPts val="370"/>
              </a:spcBef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9379" lvl="8" marL="2468880" marR="0" rtl="0" algn="l">
              <a:spcBef>
                <a:spcPts val="370"/>
              </a:spcBef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3" name="Shape 63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7" name="Shape 67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914400" y="1600200"/>
            <a:ext cx="19049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31140" lvl="1" marL="548640" marR="0" rtl="0" algn="l">
              <a:spcBef>
                <a:spcPts val="370"/>
              </a:spcBef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38760" lvl="2" marL="822960" marR="0" rtl="0" algn="l">
              <a:spcBef>
                <a:spcPts val="370"/>
              </a:spcBef>
              <a:buClr>
                <a:srgbClr val="E6AFA9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33680" lvl="3" marL="1097280" marR="0" rtl="0" algn="l">
              <a:spcBef>
                <a:spcPts val="370"/>
              </a:spcBef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1371600" marR="0" rtl="0" algn="l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1920" lvl="5" marL="164592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16839" lvl="6" marL="1920240" marR="0" rtl="0" algn="l">
              <a:spcBef>
                <a:spcPts val="37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24460" lvl="7" marL="2194560" marR="0" rtl="0" algn="l">
              <a:spcBef>
                <a:spcPts val="370"/>
              </a:spcBef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9379" lvl="8" marL="2468880" marR="0" rtl="0" algn="l">
              <a:spcBef>
                <a:spcPts val="370"/>
              </a:spcBef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5" name="Shape 75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2971800" y="1600200"/>
            <a:ext cx="57149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lvl="0" marL="274320" marR="0" rtl="0" algn="l">
              <a:spcBef>
                <a:spcPts val="5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160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30810" lvl="2" marL="822960" marR="0" rtl="0" algn="l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32080" lvl="3" marL="1097280" marR="0" rtl="0" algn="l"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01600" lvl="4" marL="137160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1920" lvl="5" marL="164592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16839" lvl="6" marL="1920240" marR="0" rtl="0" algn="l">
              <a:spcBef>
                <a:spcPts val="37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24460" lvl="7" marL="2194560" marR="0" rtl="0" algn="l">
              <a:spcBef>
                <a:spcPts val="370"/>
              </a:spcBef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9379" lvl="8" marL="2468880" marR="0" rtl="0" algn="l">
              <a:spcBef>
                <a:spcPts val="370"/>
              </a:spcBef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914400" y="5445825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6637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84785" lvl="2" marL="822960" marR="0" rtl="0" algn="l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87960" lvl="3" marL="1097280" marR="0" rtl="0" algn="l">
              <a:spcBef>
                <a:spcPts val="370"/>
              </a:spcBef>
              <a:buClr>
                <a:schemeClr val="accent3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71450" lvl="4" marL="137160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o"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1920" lvl="5" marL="164592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16839" lvl="6" marL="1920240" marR="0" rtl="0" algn="l">
              <a:spcBef>
                <a:spcPts val="37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24460" lvl="7" marL="2194560" marR="0" rtl="0" algn="l">
              <a:spcBef>
                <a:spcPts val="370"/>
              </a:spcBef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9379" lvl="8" marL="2468880" marR="0" rtl="0" algn="l">
              <a:spcBef>
                <a:spcPts val="370"/>
              </a:spcBef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Shape 82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83" name="Shape 83"/>
          <p:cNvSpPr/>
          <p:nvPr/>
        </p:nvSpPr>
        <p:spPr>
          <a:xfrm flipH="1" rot="10800000">
            <a:off x="68307" y="4683554"/>
            <a:ext cx="9006839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68508" y="4650473"/>
            <a:ext cx="9006639" cy="45718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68509" y="4773223"/>
            <a:ext cx="9006636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6" name="Shape 86"/>
          <p:cNvSpPr/>
          <p:nvPr>
            <p:ph idx="2" type="pic"/>
          </p:nvPr>
        </p:nvSpPr>
        <p:spPr>
          <a:xfrm>
            <a:off x="68308" y="66675"/>
            <a:ext cx="9001873" cy="4581524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160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30810" lvl="2" marL="822960" marR="0" rtl="0" algn="l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32080" lvl="3" marL="1097280" marR="0" rtl="0" algn="l"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01600" lvl="4" marL="137160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1920" lvl="5" marL="164592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16839" lvl="6" marL="1920240" marR="0" rtl="0" algn="l">
              <a:spcBef>
                <a:spcPts val="37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24460" lvl="7" marL="2194560" marR="0" rtl="0" algn="l">
              <a:spcBef>
                <a:spcPts val="370"/>
              </a:spcBef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9379" lvl="8" marL="2468880" marR="0" rtl="0" algn="l">
              <a:spcBef>
                <a:spcPts val="370"/>
              </a:spcBef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70688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lvl="0" marL="274320" marR="0" rtl="0" algn="l">
              <a:spcBef>
                <a:spcPts val="5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160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30810" lvl="2" marL="822960" marR="0" rtl="0" algn="l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32080" lvl="3" marL="1097280" marR="0" rtl="0" algn="l"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01600" lvl="4" marL="137160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1920" lvl="5" marL="164592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16839" lvl="6" marL="1920240" marR="0" rtl="0" algn="l">
              <a:spcBef>
                <a:spcPts val="37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24460" lvl="7" marL="2194560" marR="0" rtl="0" algn="l">
              <a:spcBef>
                <a:spcPts val="370"/>
              </a:spcBef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9379" lvl="8" marL="2468880" marR="0" rtl="0" algn="l">
              <a:spcBef>
                <a:spcPts val="370"/>
              </a:spcBef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Shape 14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0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laptrinh.vn/d/4707-java-synchronized-la-gi.html" TargetMode="External"/><Relationship Id="rId4" Type="http://schemas.openxmlformats.org/officeDocument/2006/relationships/hyperlink" Target="https://voer.edu.vn/c/phuong-thuc-trong-mot-lop-method/95eeacbe/d75e2109" TargetMode="External"/><Relationship Id="rId5" Type="http://schemas.openxmlformats.org/officeDocument/2006/relationships/hyperlink" Target="http://www.tutorialspoint.com/java/java_methods.htm" TargetMode="External"/><Relationship Id="rId6" Type="http://schemas.openxmlformats.org/officeDocument/2006/relationships/hyperlink" Target="http://www.tutorialspoint.com/java/java_generics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subTitle"/>
          </p:nvPr>
        </p:nvSpPr>
        <p:spPr>
          <a:xfrm>
            <a:off x="1295400" y="3200400"/>
            <a:ext cx="640079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Bùi Thị Thúy Quỳnh</a:t>
            </a:r>
          </a:p>
          <a:p>
            <a:pPr indent="0" lvl="0" marL="0" marR="0" rtl="0" algn="ctr"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Nguyễn Hoàng Phú Tiên</a:t>
            </a:r>
          </a:p>
        </p:txBody>
      </p:sp>
      <p:sp>
        <p:nvSpPr>
          <p:cNvPr id="104" name="Shape 104"/>
          <p:cNvSpPr txBox="1"/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Advandce Methods</a:t>
            </a:r>
          </a:p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106" name="Shape 106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Xây dựng phương thức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Synchronized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 phương thức để điều khiển kết nối tới một đối tượng. 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Một thread chỉ thực hiện một synchronized method đảm bảo safe thread - Cùng một thời điểm chỉ có một thread được truy cập tới đối tượng.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 khóa đã được giữ bởi một thread, các thread khác phải đợi.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Một thread rời khóa bằng cách return từ synchronized method và cho phép thread tiếp theo chờ khóa thực hiện tiến trình. </a:t>
            </a: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184" name="Shape 184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Xây dựng phương thức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Synchronized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dụ: Lớp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SyncMethodsExample.java </a:t>
            </a: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2362200"/>
            <a:ext cx="4876799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193" name="Shape 193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Xây dựng phương thức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Synchronized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Hàm main</a:t>
            </a:r>
          </a:p>
          <a:p>
            <a:pPr indent="-27432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679" lvl="8" marL="246888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Arial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199" y="1981200"/>
            <a:ext cx="4610348" cy="4190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202" name="Shape 202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Xây dựng phương thức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Synchronized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 quả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" lvl="1" marL="3200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→ threadA và threadB thực hiện song song.</a:t>
            </a:r>
          </a:p>
          <a:p>
            <a:pPr indent="0" lvl="0" marL="0" marR="0" rtl="0" algn="l"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210" name="Shape 210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270" y="2438400"/>
            <a:ext cx="6531349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Xây dựng phương thức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Synchronized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Thêm từ khóa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synchronized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vào trước phương thức doStuff</a:t>
            </a:r>
          </a:p>
          <a:p>
            <a:pPr indent="-27432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 quả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" lvl="1" marL="3200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" lvl="1" marL="320040" marR="0" rtl="0" algn="l">
              <a:spcBef>
                <a:spcPts val="37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→ threadA thực hiện xong, threadB mới thực hiện</a:t>
            </a: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925736"/>
            <a:ext cx="6019799" cy="50326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220" name="Shape 220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4038600"/>
            <a:ext cx="6400799" cy="12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Xây dựng phương thức</a:t>
            </a:r>
          </a:p>
        </p:txBody>
      </p:sp>
      <p:sp>
        <p:nvSpPr>
          <p:cNvPr id="227" name="Shape 227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228" name="Shape 228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 sử dụng trong các lớp abstract.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Các phương thức này chỉ có phần head nhưng không có body.</a:t>
            </a:r>
          </a:p>
          <a:p>
            <a:pPr indent="0" lvl="0" marL="0" marR="0" rtl="0" algn="l"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57" y="3505200"/>
            <a:ext cx="5889117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Xây dựng phương thức</a:t>
            </a:r>
          </a:p>
        </p:txBody>
      </p:sp>
      <p:sp>
        <p:nvSpPr>
          <p:cNvPr id="236" name="Shape 236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237" name="Shape 237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Override method</a:t>
            </a:r>
          </a:p>
          <a:p>
            <a:pPr indent="-23114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 sử dụng để thay đổi nội dung bên trong phương thức kế thừa.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1100" y="2895600"/>
            <a:ext cx="5625784" cy="1119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0831" y="4348212"/>
            <a:ext cx="473104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Xây dựng phương thức</a:t>
            </a:r>
          </a:p>
        </p:txBody>
      </p:sp>
      <p:sp>
        <p:nvSpPr>
          <p:cNvPr id="246" name="Shape 24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247" name="Shape 247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Generic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</a:p>
          <a:p>
            <a:pPr indent="-23114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Được sử dụng để xây dựng các phương thức với tham số truyền vào của các kiểu dữ liệu khác nhau (Generic Type Parameter)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23114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 cũng có thể giới hạn lại kiểu dữ liệu tham số truyền vào (Generic Bounded Type Parameter)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231140" lvl="1" marL="548640" marR="0" rtl="0" algn="l">
              <a:spcBef>
                <a:spcPts val="370"/>
              </a:spcBef>
              <a:buClr>
                <a:srgbClr val="0000FF"/>
              </a:buClr>
              <a:buSzPct val="85000"/>
              <a:buFont typeface="Arial"/>
              <a:buChar char="•"/>
            </a:pPr>
            <a:r>
              <a:rPr i="1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Lưu ý: Chỉ sử dụng đối với trường hợp tham số truyền vào là kiểu dữ liệu tham chiếu (Data Reference Type).</a:t>
            </a:r>
          </a:p>
          <a:p>
            <a:pPr indent="0" lvl="0" marL="457200" marR="0" rtl="0" algn="l">
              <a:spcBef>
                <a:spcPts val="37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Xây dựng phương thức</a:t>
            </a:r>
          </a:p>
        </p:txBody>
      </p:sp>
      <p:sp>
        <p:nvSpPr>
          <p:cNvPr id="254" name="Shape 25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255" name="Shape 255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Generic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</a:p>
          <a:p>
            <a:pPr indent="-23114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Ví dụ 1: Xây dựng phương thức in mảng có kiểu tham số truyền vào là T.</a:t>
            </a:r>
          </a:p>
          <a:p>
            <a:pPr indent="0" lvl="0" marL="457200" marR="0" rtl="0" algn="l">
              <a:spcBef>
                <a:spcPts val="37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799" y="2712075"/>
            <a:ext cx="4173595" cy="3536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Xây dựng phương thức</a:t>
            </a:r>
          </a:p>
        </p:txBody>
      </p:sp>
      <p:sp>
        <p:nvSpPr>
          <p:cNvPr id="263" name="Shape 26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264" name="Shape 264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Generic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</a:p>
          <a:p>
            <a:pPr indent="-23114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Ví dụ 2: Xây dựng phương thức in mảng có kiểu tham số truyền vào là T, với T là kiểu dữ liệu số.</a:t>
            </a:r>
          </a:p>
          <a:p>
            <a:pPr indent="0" lvl="0" marL="457200" marR="0" rtl="0" algn="l">
              <a:spcBef>
                <a:spcPts val="37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37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37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37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7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70"/>
              </a:spcBef>
              <a:buNone/>
            </a:pPr>
            <a:r>
              <a:t/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37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25" y="2707499"/>
            <a:ext cx="4369737" cy="36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</a:p>
          <a:p>
            <a:pPr indent="-514350" lvl="0" marL="51435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Phạm vi truy xuất phương thức (Modifier)</a:t>
            </a:r>
          </a:p>
          <a:p>
            <a:pPr indent="-514350" lvl="0" marL="51435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Tham số (Parameter)</a:t>
            </a:r>
          </a:p>
          <a:p>
            <a:pPr indent="-514350" lvl="0" marL="51435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Xây dựng phương thức</a:t>
            </a:r>
          </a:p>
          <a:p>
            <a:pPr indent="-514350" lvl="0" marL="51435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 số từ khóa trong method</a:t>
            </a:r>
          </a:p>
          <a:p>
            <a:pPr indent="-514350" lvl="0" marL="514350" marR="0" rtl="0" algn="l">
              <a:spcBef>
                <a:spcPts val="580"/>
              </a:spcBef>
              <a:buClr>
                <a:schemeClr val="accent1"/>
              </a:buClr>
              <a:buSzPct val="850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Kiểu trả về</a:t>
            </a:r>
          </a:p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114" name="Shape 114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Phương thức finalize()</a:t>
            </a:r>
          </a:p>
        </p:txBody>
      </p:sp>
      <p:sp>
        <p:nvSpPr>
          <p:cNvPr id="272" name="Shape 272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273" name="Shape 273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Là phương thức được gọi trước khi hủy một đối tượng bởi Garbage Collector.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3329" y="2805113"/>
            <a:ext cx="7178670" cy="1538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Một số từ khóa trong method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1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Dùng để phân biệt biến trong phương thức và biến cục bộ</a:t>
            </a: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283" name="Shape 283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747" y="2462213"/>
            <a:ext cx="4581853" cy="310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Một số từ khóa trong method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Là biến tham chiếu được sử dụng để tham chiếu đến lớp cha gần nhất.</a:t>
            </a:r>
          </a:p>
          <a:p>
            <a:pPr indent="-27432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Từ khóa </a:t>
            </a:r>
            <a:r>
              <a:rPr b="1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đại diện cho lớp khởi tạo của lớp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SinhVien</a:t>
            </a: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Shape 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0482" y="2514600"/>
            <a:ext cx="4193918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2553114"/>
            <a:ext cx="3429001" cy="169283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294" name="Shape 294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Kiểu trả về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Trả về kiểu biến đối tượng của chính phương thức</a:t>
            </a:r>
          </a:p>
        </p:txBody>
      </p:sp>
      <p:sp>
        <p:nvSpPr>
          <p:cNvPr id="301" name="Shape 301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302" name="Shape 302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449627"/>
            <a:ext cx="6073084" cy="1360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Tài liệu tham khảo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821025" y="1447800"/>
            <a:ext cx="7979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26415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AutoNum type="arabicPeriod"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http://laptrinh.vn/d/4707-java-synchronized-la-gi.html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indent="-526415" lvl="0" marL="51435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AutoNum type="arabicPeriod"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https://voer.edu.vn/c/phuong-thuc-trong-mot-lop-method/95eeacbe/d75e2109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526415" lvl="0" marL="514350" marR="0" rtl="0" algn="l">
              <a:spcBef>
                <a:spcPts val="580"/>
              </a:spcBef>
              <a:buClr>
                <a:schemeClr val="accent1"/>
              </a:buClr>
              <a:buSzPct val="100000"/>
              <a:buFont typeface="Arial"/>
              <a:buAutoNum type="arabicPeriod"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http://www.tutorialspoint.com/java/java_methods.htm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526415" lvl="0" marL="514350" marR="0" rtl="0" algn="l">
              <a:spcBef>
                <a:spcPts val="580"/>
              </a:spcBef>
              <a:buClr>
                <a:schemeClr val="accent1"/>
              </a:buClr>
              <a:buSzPct val="100000"/>
              <a:buFont typeface="Arial"/>
              <a:buAutoNum type="arabicPeriod"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http://www.tutorialspoint.com/java/java_generics.htm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580"/>
              </a:spcBef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311" name="Shape 311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Ph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ương thức l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à tập hợp các lệnh được viết để thực hiện một chức năng nào đó.</a:t>
            </a:r>
          </a:p>
          <a:p>
            <a:pPr indent="-274320" lvl="0" marL="274320" marR="0" rtl="0" algn="l">
              <a:spcBef>
                <a:spcPts val="580"/>
              </a:spcBef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Mục đích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xây dựng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là có thể sử dụng lại khi cần.</a:t>
            </a:r>
          </a:p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122" name="Shape 122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Phạm vi truy xuất phương thức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Phương thức có 4 phạm vi truy xuất (modifier):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Private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Protected</a:t>
            </a:r>
          </a:p>
          <a:p>
            <a:pPr indent="-23114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Arial"/>
              <a:buChar char="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Default</a:t>
            </a:r>
          </a:p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130" name="Shape 130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Phạm vi truy xuất phương thức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Phạm vi truy xuất</a:t>
            </a:r>
          </a:p>
          <a:p>
            <a:pPr indent="0" lvl="0" marL="0" marR="0" rtl="0" algn="l"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8983" y="2209800"/>
            <a:ext cx="6419850" cy="368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139" name="Shape 139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Tham số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Với tham số truyền vào là một đối tượng:</a:t>
            </a:r>
          </a:p>
          <a:p>
            <a:pPr indent="0" lvl="0" marL="0" marR="0" rtl="0" algn="l"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581" y="2057400"/>
            <a:ext cx="5266480" cy="396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148" name="Shape 148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Tham số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Với tham số truyền vào là một danh sách (collection)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4999" y="2286000"/>
            <a:ext cx="5254589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157" name="Shape 157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Tham số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❖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Với tham số truyền vào là 1 biến final. Biến này chỉ có thể đọc và không thể thay đổi giá trị của nó.</a:t>
            </a:r>
          </a:p>
        </p:txBody>
      </p:sp>
      <p:sp>
        <p:nvSpPr>
          <p:cNvPr id="164" name="Shape 16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165" name="Shape 165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050" y="3057354"/>
            <a:ext cx="4899574" cy="14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Xây dựng phương thức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method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 phương thức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không thể bị thay đổi bởi lớp con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Ví dụ</a:t>
            </a:r>
          </a:p>
          <a:p>
            <a:pPr indent="-343853" lvl="2" marL="1131253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Arial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Lớp SinhVien		</a:t>
            </a:r>
          </a:p>
          <a:p>
            <a:pPr indent="-284163" lvl="0" marL="512763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853" lvl="2" marL="1131253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Arial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Lớp SinhVienToan kế thừa lớp SinhVien</a:t>
            </a: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2438400"/>
            <a:ext cx="3327734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9989" y="4114800"/>
            <a:ext cx="5329960" cy="206426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176" name="Shape 176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