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Maharlika" charset="1" panose="00000000000000000000"/>
      <p:regular r:id="rId24"/>
    </p:embeddedFont>
    <p:embeddedFont>
      <p:font typeface="DejaVu Serif Bold" charset="1" panose="02060803050605020204"/>
      <p:regular r:id="rId25"/>
    </p:embeddedFont>
    <p:embeddedFont>
      <p:font typeface="Manison Expanded Ultra-Bold" charset="1" panose="00000000000000000000"/>
      <p:regular r:id="rId26"/>
    </p:embeddedFont>
    <p:embeddedFont>
      <p:font typeface="Open Sans" charset="1" panose="020B0606030504020204"/>
      <p:regular r:id="rId27"/>
    </p:embeddedFont>
    <p:embeddedFont>
      <p:font typeface="Open Sans Ultra-Bold" charset="1" panose="00000000000000000000"/>
      <p:regular r:id="rId28"/>
    </p:embeddedFont>
    <p:embeddedFont>
      <p:font typeface="Manison Expanded Bold"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4.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5.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1344963" y="2889591"/>
            <a:ext cx="15598073" cy="1674296"/>
          </a:xfrm>
          <a:prstGeom prst="rect">
            <a:avLst/>
          </a:prstGeom>
        </p:spPr>
        <p:txBody>
          <a:bodyPr anchor="t" rtlCol="false" tIns="0" lIns="0" bIns="0" rIns="0">
            <a:spAutoFit/>
          </a:bodyPr>
          <a:lstStyle/>
          <a:p>
            <a:pPr algn="ctr">
              <a:lnSpc>
                <a:spcPts val="6204"/>
              </a:lnSpc>
            </a:pPr>
            <a:r>
              <a:rPr lang="en-US" sz="6204">
                <a:solidFill>
                  <a:srgbClr val="642487"/>
                </a:solidFill>
                <a:latin typeface="Maharlika"/>
                <a:ea typeface="Maharlika"/>
                <a:cs typeface="Maharlika"/>
                <a:sym typeface="Maharlika"/>
              </a:rPr>
              <a:t>Đề tài số 14: Xây dựng hệ thống xác nhận đối tượng và đếm đối tượng trong ảnh</a:t>
            </a:r>
          </a:p>
        </p:txBody>
      </p:sp>
      <p:sp>
        <p:nvSpPr>
          <p:cNvPr name="TextBox 15" id="15"/>
          <p:cNvSpPr txBox="true"/>
          <p:nvPr/>
        </p:nvSpPr>
        <p:spPr>
          <a:xfrm rot="0">
            <a:off x="7930217" y="4858709"/>
            <a:ext cx="2427566" cy="607682"/>
          </a:xfrm>
          <a:prstGeom prst="rect">
            <a:avLst/>
          </a:prstGeom>
        </p:spPr>
        <p:txBody>
          <a:bodyPr anchor="t" rtlCol="false" tIns="0" lIns="0" bIns="0" rIns="0">
            <a:spAutoFit/>
          </a:bodyPr>
          <a:lstStyle/>
          <a:p>
            <a:pPr algn="ctr">
              <a:lnSpc>
                <a:spcPts val="4263"/>
              </a:lnSpc>
            </a:pPr>
            <a:r>
              <a:rPr lang="en-US" sz="4263">
                <a:solidFill>
                  <a:srgbClr val="642487"/>
                </a:solidFill>
                <a:latin typeface="Maharlika"/>
                <a:ea typeface="Maharlika"/>
                <a:cs typeface="Maharlika"/>
                <a:sym typeface="Maharlika"/>
              </a:rPr>
              <a:t>Nhóm 15</a:t>
            </a:r>
          </a:p>
        </p:txBody>
      </p:sp>
      <p:sp>
        <p:nvSpPr>
          <p:cNvPr name="TextBox 16" id="16"/>
          <p:cNvSpPr txBox="true"/>
          <p:nvPr/>
        </p:nvSpPr>
        <p:spPr>
          <a:xfrm rot="0">
            <a:off x="5543746" y="6105185"/>
            <a:ext cx="7200508" cy="620872"/>
          </a:xfrm>
          <a:prstGeom prst="rect">
            <a:avLst/>
          </a:prstGeom>
        </p:spPr>
        <p:txBody>
          <a:bodyPr anchor="t" rtlCol="false" tIns="0" lIns="0" bIns="0" rIns="0">
            <a:spAutoFit/>
          </a:bodyPr>
          <a:lstStyle/>
          <a:p>
            <a:pPr algn="ctr">
              <a:lnSpc>
                <a:spcPts val="4948"/>
              </a:lnSpc>
            </a:pPr>
            <a:r>
              <a:rPr lang="en-US" sz="3534" b="true">
                <a:solidFill>
                  <a:srgbClr val="642487"/>
                </a:solidFill>
                <a:latin typeface="DejaVu Serif Bold"/>
                <a:ea typeface="DejaVu Serif Bold"/>
                <a:cs typeface="DejaVu Serif Bold"/>
                <a:sym typeface="DejaVu Serif Bold"/>
              </a:rPr>
              <a:t>GVHD: Lương Thị Hồng Lan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2094472" y="600075"/>
            <a:ext cx="13582892" cy="809625"/>
          </a:xfrm>
          <a:prstGeom prst="rect">
            <a:avLst/>
          </a:prstGeom>
        </p:spPr>
        <p:txBody>
          <a:bodyPr anchor="t" rtlCol="false" tIns="0" lIns="0" bIns="0" rIns="0">
            <a:spAutoFit/>
          </a:bodyPr>
          <a:lstStyle/>
          <a:p>
            <a:pPr algn="ctr">
              <a:lnSpc>
                <a:spcPts val="6450"/>
              </a:lnSpc>
            </a:pPr>
            <a:r>
              <a:rPr lang="en-US" sz="5000" b="true">
                <a:solidFill>
                  <a:srgbClr val="642487"/>
                </a:solidFill>
                <a:latin typeface="Manison Expanded Ultra-Bold"/>
                <a:ea typeface="Manison Expanded Ultra-Bold"/>
                <a:cs typeface="Manison Expanded Ultra-Bold"/>
                <a:sym typeface="Manison Expanded Ultra-Bold"/>
              </a:rPr>
              <a:t>Mô hình YOLOv5s</a:t>
            </a:r>
          </a:p>
        </p:txBody>
      </p:sp>
      <p:sp>
        <p:nvSpPr>
          <p:cNvPr name="TextBox 15" id="15"/>
          <p:cNvSpPr txBox="true"/>
          <p:nvPr/>
        </p:nvSpPr>
        <p:spPr>
          <a:xfrm rot="0">
            <a:off x="1569350" y="1678147"/>
            <a:ext cx="14633137" cy="79819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Cách YOLOv5s hoạt động trong hệ thống:</a:t>
            </a:r>
          </a:p>
          <a:p>
            <a:pPr algn="just" marL="647700" indent="-323850" lvl="1">
              <a:lnSpc>
                <a:spcPts val="4200"/>
              </a:lnSpc>
              <a:buAutoNum type="arabicPeriod" startAt="1"/>
            </a:pPr>
            <a:r>
              <a:rPr lang="en-US" sz="3000">
                <a:solidFill>
                  <a:srgbClr val="642487"/>
                </a:solidFill>
                <a:latin typeface="Open Sans"/>
                <a:ea typeface="Open Sans"/>
                <a:cs typeface="Open Sans"/>
                <a:sym typeface="Open Sans"/>
              </a:rPr>
              <a:t>Tiền xử lý ảnh: Đầu tiên, ảnh được đưa vào hệ thống, và có thể được tiền xử lý như thay đổi kích thước, chuẩn hóa màu sắc để phù hợp với yêu cầu của mô hình YOLOv5s.</a:t>
            </a:r>
          </a:p>
          <a:p>
            <a:pPr algn="just" marL="647700" indent="-323850" lvl="1">
              <a:lnSpc>
                <a:spcPts val="4200"/>
              </a:lnSpc>
              <a:buAutoNum type="arabicPeriod" startAt="1"/>
            </a:pPr>
            <a:r>
              <a:rPr lang="en-US" sz="3000">
                <a:solidFill>
                  <a:srgbClr val="642487"/>
                </a:solidFill>
                <a:latin typeface="Open Sans"/>
                <a:ea typeface="Open Sans"/>
                <a:cs typeface="Open Sans"/>
                <a:sym typeface="Open Sans"/>
              </a:rPr>
              <a:t>Nhận diện đối tượng: YOLOv5s nhận diện các đối tượng trong ảnh thông qua các bounding boxes. Mỗi bounding box đại diện cho một đối tượng được nhận diện và mô hình xác định loại đối tượng này (ví dụ: người, xe, thú cưng, v.v.) và xác định độ tin cậy của dự đoán.</a:t>
            </a:r>
          </a:p>
          <a:p>
            <a:pPr algn="just" marL="647700" indent="-323850" lvl="1">
              <a:lnSpc>
                <a:spcPts val="4200"/>
              </a:lnSpc>
              <a:buAutoNum type="arabicPeriod" startAt="1"/>
            </a:pPr>
            <a:r>
              <a:rPr lang="en-US" sz="3000">
                <a:solidFill>
                  <a:srgbClr val="642487"/>
                </a:solidFill>
                <a:latin typeface="Open Sans"/>
                <a:ea typeface="Open Sans"/>
                <a:cs typeface="Open Sans"/>
                <a:sym typeface="Open Sans"/>
              </a:rPr>
              <a:t>Đếm đối tượng: Sau khi các đối tượng được nhận diện, hệ thống có thể đếm số lượng đối tượng theo từng loại (ví dụ: bao nhiêu chiếc xe, bao nhiêu con chó, v.v.). Quá trình đếm này có thể được thực hiện thông qua việc phân tích các nhãn đối tượng và các giá trị bounding boxes.</a:t>
            </a:r>
          </a:p>
          <a:p>
            <a:pPr algn="just" marL="647700" indent="-323850" lvl="1">
              <a:lnSpc>
                <a:spcPts val="4200"/>
              </a:lnSpc>
              <a:buAutoNum type="arabicPeriod" startAt="1"/>
            </a:pPr>
            <a:r>
              <a:rPr lang="en-US" sz="3000">
                <a:solidFill>
                  <a:srgbClr val="642487"/>
                </a:solidFill>
                <a:latin typeface="Open Sans"/>
                <a:ea typeface="Open Sans"/>
                <a:cs typeface="Open Sans"/>
                <a:sym typeface="Open Sans"/>
              </a:rPr>
              <a:t>Hiển thị kết quả: Kết quả nhận diện và đếm đối tượng có thể được hiển thị lên ảnh dưới dạng bounding boxes và nhãn, đồng thời hệ thống có thể đưa ra kết quả đếm các loại đối tượng.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1509747" y="2860258"/>
            <a:ext cx="14633137" cy="42481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Yêu cầu chức năng: Hệ thống phải có khả năng nhận diện chính xác các đối tượng trong ảnh và hiển thị kết quả bằng cách vẽ khung giới hạn (bounding box) và gắn nhãn đối tượng. Ngoài ra, cần tổng hợp và hiển thị số lượng từng loại đối tượng để phục vụ các mục đích thống kê hoặc phân tích.</a:t>
            </a:r>
          </a:p>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Yêu cầu phi chức năng: Hệ thống cần đạt độ chính xác cao, với Precision và Recall trên 90%. Tốc độ xử lý phải đảm bảo đạt ít nhất 20 FPS để hỗ trợ ứng dụng thời gian thực. Bên cạnh đó, hệ thống cần dễ dàng mở rộng để thêm mới các loại đối tượng hoặc tích hợp vào nhiều môi trường khác nhau.</a:t>
            </a:r>
          </a:p>
        </p:txBody>
      </p:sp>
      <p:sp>
        <p:nvSpPr>
          <p:cNvPr name="TextBox 15" id="15"/>
          <p:cNvSpPr txBox="true"/>
          <p:nvPr/>
        </p:nvSpPr>
        <p:spPr>
          <a:xfrm rot="0">
            <a:off x="2034870" y="1441033"/>
            <a:ext cx="13582892" cy="809625"/>
          </a:xfrm>
          <a:prstGeom prst="rect">
            <a:avLst/>
          </a:prstGeom>
        </p:spPr>
        <p:txBody>
          <a:bodyPr anchor="t" rtlCol="false" tIns="0" lIns="0" bIns="0" rIns="0">
            <a:spAutoFit/>
          </a:bodyPr>
          <a:lstStyle/>
          <a:p>
            <a:pPr algn="ctr">
              <a:lnSpc>
                <a:spcPts val="6450"/>
              </a:lnSpc>
            </a:pPr>
            <a:r>
              <a:rPr lang="en-US" sz="5000" b="true">
                <a:solidFill>
                  <a:srgbClr val="642487"/>
                </a:solidFill>
                <a:latin typeface="Manison Expanded Ultra-Bold"/>
                <a:ea typeface="Manison Expanded Ultra-Bold"/>
                <a:cs typeface="Manison Expanded Ultra-Bold"/>
                <a:sym typeface="Manison Expanded Ultra-Bold"/>
              </a:rPr>
              <a:t>Mô tả bài toán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2034870" y="2009775"/>
            <a:ext cx="13582892" cy="809625"/>
          </a:xfrm>
          <a:prstGeom prst="rect">
            <a:avLst/>
          </a:prstGeom>
        </p:spPr>
        <p:txBody>
          <a:bodyPr anchor="t" rtlCol="false" tIns="0" lIns="0" bIns="0" rIns="0">
            <a:spAutoFit/>
          </a:bodyPr>
          <a:lstStyle/>
          <a:p>
            <a:pPr algn="ctr">
              <a:lnSpc>
                <a:spcPts val="6450"/>
              </a:lnSpc>
            </a:pPr>
            <a:r>
              <a:rPr lang="en-US" sz="5000" b="true">
                <a:solidFill>
                  <a:srgbClr val="642487"/>
                </a:solidFill>
                <a:latin typeface="Manison Expanded Ultra-Bold"/>
                <a:ea typeface="Manison Expanded Ultra-Bold"/>
                <a:cs typeface="Manison Expanded Ultra-Bold"/>
                <a:sym typeface="Manison Expanded Ultra-Bold"/>
              </a:rPr>
              <a:t>Các bước thực hiện của hệ thống</a:t>
            </a:r>
          </a:p>
        </p:txBody>
      </p:sp>
      <p:sp>
        <p:nvSpPr>
          <p:cNvPr name="TextBox 15" id="15"/>
          <p:cNvSpPr txBox="true"/>
          <p:nvPr/>
        </p:nvSpPr>
        <p:spPr>
          <a:xfrm rot="0">
            <a:off x="1509747" y="3448527"/>
            <a:ext cx="14633137" cy="31813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Nhập ảnh đầu vào</a:t>
            </a:r>
          </a:p>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Tiền xử lý ảnh</a:t>
            </a:r>
          </a:p>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Mô hình nhận diện đối tượng</a:t>
            </a:r>
          </a:p>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Hậu xử lý</a:t>
            </a:r>
          </a:p>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Đếm đối tượng</a:t>
            </a:r>
          </a:p>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Hiển thị và lưu kết quả</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2559993" y="4446262"/>
            <a:ext cx="13582892" cy="969645"/>
          </a:xfrm>
          <a:prstGeom prst="rect">
            <a:avLst/>
          </a:prstGeom>
        </p:spPr>
        <p:txBody>
          <a:bodyPr anchor="t" rtlCol="false" tIns="0" lIns="0" bIns="0" rIns="0">
            <a:spAutoFit/>
          </a:bodyPr>
          <a:lstStyle/>
          <a:p>
            <a:pPr algn="ctr">
              <a:lnSpc>
                <a:spcPts val="7740"/>
              </a:lnSpc>
            </a:pPr>
            <a:r>
              <a:rPr lang="en-US" sz="6000" b="true">
                <a:solidFill>
                  <a:srgbClr val="642487"/>
                </a:solidFill>
                <a:latin typeface="Manison Expanded Ultra-Bold"/>
                <a:ea typeface="Manison Expanded Ultra-Bold"/>
                <a:cs typeface="Manison Expanded Ultra-Bold"/>
                <a:sym typeface="Manison Expanded Ultra-Bold"/>
              </a:rPr>
              <a:t>Các giao diện hệ thống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3557912" y="2057400"/>
            <a:ext cx="11172176" cy="6996575"/>
          </a:xfrm>
          <a:custGeom>
            <a:avLst/>
            <a:gdLst/>
            <a:ahLst/>
            <a:cxnLst/>
            <a:rect r="r" b="b" t="t" l="l"/>
            <a:pathLst>
              <a:path h="6996575" w="11172176">
                <a:moveTo>
                  <a:pt x="0" y="0"/>
                </a:moveTo>
                <a:lnTo>
                  <a:pt x="11172176" y="0"/>
                </a:lnTo>
                <a:lnTo>
                  <a:pt x="11172176" y="6996575"/>
                </a:lnTo>
                <a:lnTo>
                  <a:pt x="0" y="6996575"/>
                </a:lnTo>
                <a:lnTo>
                  <a:pt x="0" y="0"/>
                </a:lnTo>
                <a:close/>
              </a:path>
            </a:pathLst>
          </a:custGeom>
          <a:blipFill>
            <a:blip r:embed="rId24"/>
            <a:stretch>
              <a:fillRect l="0" t="0" r="0" b="0"/>
            </a:stretch>
          </a:blipFill>
        </p:spPr>
      </p:sp>
      <p:sp>
        <p:nvSpPr>
          <p:cNvPr name="TextBox 15" id="15"/>
          <p:cNvSpPr txBox="true"/>
          <p:nvPr/>
        </p:nvSpPr>
        <p:spPr>
          <a:xfrm rot="0">
            <a:off x="1915426" y="939972"/>
            <a:ext cx="13582892" cy="809625"/>
          </a:xfrm>
          <a:prstGeom prst="rect">
            <a:avLst/>
          </a:prstGeom>
        </p:spPr>
        <p:txBody>
          <a:bodyPr anchor="t" rtlCol="false" tIns="0" lIns="0" bIns="0" rIns="0">
            <a:spAutoFit/>
          </a:bodyPr>
          <a:lstStyle/>
          <a:p>
            <a:pPr algn="ctr">
              <a:lnSpc>
                <a:spcPts val="6450"/>
              </a:lnSpc>
            </a:pPr>
            <a:r>
              <a:rPr lang="en-US" sz="5000" b="true">
                <a:solidFill>
                  <a:srgbClr val="642487"/>
                </a:solidFill>
                <a:latin typeface="Open Sans Ultra-Bold"/>
                <a:ea typeface="Open Sans Ultra-Bold"/>
                <a:cs typeface="Open Sans Ultra-Bold"/>
                <a:sym typeface="Open Sans Ultra-Bold"/>
              </a:rPr>
              <a:t>Giao diện ban đầu</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2877551" y="2600717"/>
            <a:ext cx="12704660" cy="5717097"/>
          </a:xfrm>
          <a:custGeom>
            <a:avLst/>
            <a:gdLst/>
            <a:ahLst/>
            <a:cxnLst/>
            <a:rect r="r" b="b" t="t" l="l"/>
            <a:pathLst>
              <a:path h="5717097" w="12704660">
                <a:moveTo>
                  <a:pt x="0" y="0"/>
                </a:moveTo>
                <a:lnTo>
                  <a:pt x="12704660" y="0"/>
                </a:lnTo>
                <a:lnTo>
                  <a:pt x="12704660" y="5717097"/>
                </a:lnTo>
                <a:lnTo>
                  <a:pt x="0" y="5717097"/>
                </a:lnTo>
                <a:lnTo>
                  <a:pt x="0" y="0"/>
                </a:lnTo>
                <a:close/>
              </a:path>
            </a:pathLst>
          </a:custGeom>
          <a:blipFill>
            <a:blip r:embed="rId24"/>
            <a:stretch>
              <a:fillRect l="0" t="0" r="0" b="0"/>
            </a:stretch>
          </a:blipFill>
        </p:spPr>
      </p:sp>
      <p:sp>
        <p:nvSpPr>
          <p:cNvPr name="TextBox 15" id="15"/>
          <p:cNvSpPr txBox="true"/>
          <p:nvPr/>
        </p:nvSpPr>
        <p:spPr>
          <a:xfrm rot="0">
            <a:off x="2309853" y="1247775"/>
            <a:ext cx="13582892" cy="809625"/>
          </a:xfrm>
          <a:prstGeom prst="rect">
            <a:avLst/>
          </a:prstGeom>
        </p:spPr>
        <p:txBody>
          <a:bodyPr anchor="t" rtlCol="false" tIns="0" lIns="0" bIns="0" rIns="0">
            <a:spAutoFit/>
          </a:bodyPr>
          <a:lstStyle/>
          <a:p>
            <a:pPr algn="ctr">
              <a:lnSpc>
                <a:spcPts val="6450"/>
              </a:lnSpc>
            </a:pPr>
            <a:r>
              <a:rPr lang="en-US" sz="5000" b="true">
                <a:solidFill>
                  <a:srgbClr val="642487"/>
                </a:solidFill>
                <a:latin typeface="Open Sans Ultra-Bold"/>
                <a:ea typeface="Open Sans Ultra-Bold"/>
                <a:cs typeface="Open Sans Ultra-Bold"/>
                <a:sym typeface="Open Sans Ultra-Bold"/>
              </a:rPr>
              <a:t>kết quả ảnh sau khi hệ thống xử lý</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4877611" y="3788051"/>
            <a:ext cx="9194715" cy="3991349"/>
          </a:xfrm>
          <a:custGeom>
            <a:avLst/>
            <a:gdLst/>
            <a:ahLst/>
            <a:cxnLst/>
            <a:rect r="r" b="b" t="t" l="l"/>
            <a:pathLst>
              <a:path h="3991349" w="9194715">
                <a:moveTo>
                  <a:pt x="0" y="0"/>
                </a:moveTo>
                <a:lnTo>
                  <a:pt x="9194714" y="0"/>
                </a:lnTo>
                <a:lnTo>
                  <a:pt x="9194714" y="3991349"/>
                </a:lnTo>
                <a:lnTo>
                  <a:pt x="0" y="3991349"/>
                </a:lnTo>
                <a:lnTo>
                  <a:pt x="0" y="0"/>
                </a:lnTo>
                <a:close/>
              </a:path>
            </a:pathLst>
          </a:custGeom>
          <a:blipFill>
            <a:blip r:embed="rId24"/>
            <a:stretch>
              <a:fillRect l="0" t="0" r="-73636" b="0"/>
            </a:stretch>
          </a:blipFill>
        </p:spPr>
      </p:sp>
      <p:sp>
        <p:nvSpPr>
          <p:cNvPr name="TextBox 15" id="15"/>
          <p:cNvSpPr txBox="true"/>
          <p:nvPr/>
        </p:nvSpPr>
        <p:spPr>
          <a:xfrm rot="0">
            <a:off x="2352554" y="1628775"/>
            <a:ext cx="13582892" cy="1628775"/>
          </a:xfrm>
          <a:prstGeom prst="rect">
            <a:avLst/>
          </a:prstGeom>
        </p:spPr>
        <p:txBody>
          <a:bodyPr anchor="t" rtlCol="false" tIns="0" lIns="0" bIns="0" rIns="0">
            <a:spAutoFit/>
          </a:bodyPr>
          <a:lstStyle/>
          <a:p>
            <a:pPr algn="ctr">
              <a:lnSpc>
                <a:spcPts val="6450"/>
              </a:lnSpc>
            </a:pPr>
            <a:r>
              <a:rPr lang="en-US" sz="5000" b="true">
                <a:solidFill>
                  <a:srgbClr val="642487"/>
                </a:solidFill>
                <a:latin typeface="Open Sans Ultra-Bold"/>
                <a:ea typeface="Open Sans Ultra-Bold"/>
                <a:cs typeface="Open Sans Ultra-Bold"/>
                <a:sym typeface="Open Sans Ultra-Bold"/>
              </a:rPr>
              <a:t>Kết quả số lượng đối tượng được hệ thống phát hiện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2352554" y="981075"/>
            <a:ext cx="13582892" cy="809625"/>
          </a:xfrm>
          <a:prstGeom prst="rect">
            <a:avLst/>
          </a:prstGeom>
        </p:spPr>
        <p:txBody>
          <a:bodyPr anchor="t" rtlCol="false" tIns="0" lIns="0" bIns="0" rIns="0">
            <a:spAutoFit/>
          </a:bodyPr>
          <a:lstStyle/>
          <a:p>
            <a:pPr algn="ctr">
              <a:lnSpc>
                <a:spcPts val="6450"/>
              </a:lnSpc>
            </a:pPr>
            <a:r>
              <a:rPr lang="en-US" sz="5000" b="true">
                <a:solidFill>
                  <a:srgbClr val="642487"/>
                </a:solidFill>
                <a:latin typeface="Open Sans Ultra-Bold"/>
                <a:ea typeface="Open Sans Ultra-Bold"/>
                <a:cs typeface="Open Sans Ultra-Bold"/>
                <a:sym typeface="Open Sans Ultra-Bold"/>
              </a:rPr>
              <a:t>Ưu điểm và hạn chế</a:t>
            </a:r>
          </a:p>
        </p:txBody>
      </p:sp>
      <p:sp>
        <p:nvSpPr>
          <p:cNvPr name="TextBox 15" id="15"/>
          <p:cNvSpPr txBox="true"/>
          <p:nvPr/>
        </p:nvSpPr>
        <p:spPr>
          <a:xfrm rot="0">
            <a:off x="576873" y="2915180"/>
            <a:ext cx="17437180" cy="4653544"/>
          </a:xfrm>
          <a:prstGeom prst="rect">
            <a:avLst/>
          </a:prstGeom>
        </p:spPr>
        <p:txBody>
          <a:bodyPr anchor="t" rtlCol="false" tIns="0" lIns="0" bIns="0" rIns="0">
            <a:spAutoFit/>
          </a:bodyPr>
          <a:lstStyle/>
          <a:p>
            <a:pPr algn="just">
              <a:lnSpc>
                <a:spcPts val="3696"/>
              </a:lnSpc>
              <a:spcBef>
                <a:spcPct val="0"/>
              </a:spcBef>
            </a:pPr>
            <a:r>
              <a:rPr lang="en-US" sz="2865">
                <a:solidFill>
                  <a:srgbClr val="642487"/>
                </a:solidFill>
                <a:latin typeface="Open Sans"/>
                <a:ea typeface="Open Sans"/>
                <a:cs typeface="Open Sans"/>
                <a:sym typeface="Open Sans"/>
              </a:rPr>
              <a:t>Ưu điểm:</a:t>
            </a:r>
          </a:p>
          <a:p>
            <a:pPr algn="just" marL="618722" indent="-309361" lvl="1">
              <a:lnSpc>
                <a:spcPts val="3696"/>
              </a:lnSpc>
              <a:buFont typeface="Arial"/>
              <a:buChar char="•"/>
            </a:pPr>
            <a:r>
              <a:rPr lang="en-US" sz="2865">
                <a:solidFill>
                  <a:srgbClr val="642487"/>
                </a:solidFill>
                <a:latin typeface="Open Sans"/>
                <a:ea typeface="Open Sans"/>
                <a:cs typeface="Open Sans"/>
                <a:sym typeface="Open Sans"/>
              </a:rPr>
              <a:t> Hiệu năng cao: Mô hình YOLO cho tốc độ xử lý nhanh, phù hợp với thời gian thực.</a:t>
            </a:r>
          </a:p>
          <a:p>
            <a:pPr algn="just" marL="618722" indent="-309361" lvl="1">
              <a:lnSpc>
                <a:spcPts val="3696"/>
              </a:lnSpc>
              <a:buFont typeface="Arial"/>
              <a:buChar char="•"/>
            </a:pPr>
            <a:r>
              <a:rPr lang="en-US" sz="2865">
                <a:solidFill>
                  <a:srgbClr val="642487"/>
                </a:solidFill>
                <a:latin typeface="Open Sans"/>
                <a:ea typeface="Open Sans"/>
                <a:cs typeface="Open Sans"/>
                <a:sym typeface="Open Sans"/>
              </a:rPr>
              <a:t>Độ chính xác tốt: Được huấn luyện trên bộ dữ liệu lớn, giúp nhận diện nhiều loại đối tượng khác nhau.</a:t>
            </a:r>
          </a:p>
          <a:p>
            <a:pPr algn="just" marL="618722" indent="-309361" lvl="1">
              <a:lnSpc>
                <a:spcPts val="3696"/>
              </a:lnSpc>
              <a:buFont typeface="Arial"/>
              <a:buChar char="•"/>
            </a:pPr>
            <a:r>
              <a:rPr lang="en-US" sz="2865">
                <a:solidFill>
                  <a:srgbClr val="642487"/>
                </a:solidFill>
                <a:latin typeface="Open Sans"/>
                <a:ea typeface="Open Sans"/>
                <a:cs typeface="Open Sans"/>
                <a:sym typeface="Open Sans"/>
              </a:rPr>
              <a:t>Khả năng mở rộng: Có thể tích hợp thêm các chức năng mới như theo dõi đối tượng hoặc phân tích hành vi.</a:t>
            </a:r>
          </a:p>
          <a:p>
            <a:pPr algn="just">
              <a:lnSpc>
                <a:spcPts val="3696"/>
              </a:lnSpc>
              <a:spcBef>
                <a:spcPct val="0"/>
              </a:spcBef>
            </a:pPr>
            <a:r>
              <a:rPr lang="en-US" sz="2865">
                <a:solidFill>
                  <a:srgbClr val="642487"/>
                </a:solidFill>
                <a:latin typeface="Open Sans"/>
                <a:ea typeface="Open Sans"/>
                <a:cs typeface="Open Sans"/>
                <a:sym typeface="Open Sans"/>
              </a:rPr>
              <a:t>Hạn chế:</a:t>
            </a:r>
          </a:p>
          <a:p>
            <a:pPr algn="just" marL="618722" indent="-309361" lvl="1">
              <a:lnSpc>
                <a:spcPts val="3696"/>
              </a:lnSpc>
              <a:buFont typeface="Arial"/>
              <a:buChar char="•"/>
            </a:pPr>
            <a:r>
              <a:rPr lang="en-US" sz="2865">
                <a:solidFill>
                  <a:srgbClr val="642487"/>
                </a:solidFill>
                <a:latin typeface="Open Sans"/>
                <a:ea typeface="Open Sans"/>
                <a:cs typeface="Open Sans"/>
                <a:sym typeface="Open Sans"/>
              </a:rPr>
              <a:t>Phụ thuộc vào mô hình: Hiệu suất của hệ thống bị ảnh hưởng bởi chất lượng của mô hình YOLO.</a:t>
            </a:r>
          </a:p>
          <a:p>
            <a:pPr algn="just" marL="618722" indent="-309361" lvl="1">
              <a:lnSpc>
                <a:spcPts val="3696"/>
              </a:lnSpc>
              <a:buFont typeface="Arial"/>
              <a:buChar char="•"/>
            </a:pPr>
            <a:r>
              <a:rPr lang="en-US" sz="2865">
                <a:solidFill>
                  <a:srgbClr val="642487"/>
                </a:solidFill>
                <a:latin typeface="Open Sans"/>
                <a:ea typeface="Open Sans"/>
                <a:cs typeface="Open Sans"/>
                <a:sym typeface="Open Sans"/>
              </a:rPr>
              <a:t>Tài nguyên tính toán: Cần GPU để đảm bảo tốc độ xử lý tối ưu.</a:t>
            </a:r>
          </a:p>
          <a:p>
            <a:pPr algn="just" marL="618722" indent="-309361" lvl="1">
              <a:lnSpc>
                <a:spcPts val="3696"/>
              </a:lnSpc>
              <a:buFont typeface="Arial"/>
              <a:buChar char="•"/>
            </a:pPr>
            <a:r>
              <a:rPr lang="en-US" sz="2865">
                <a:solidFill>
                  <a:srgbClr val="642487"/>
                </a:solidFill>
                <a:latin typeface="Open Sans"/>
                <a:ea typeface="Open Sans"/>
                <a:cs typeface="Open Sans"/>
                <a:sym typeface="Open Sans"/>
              </a:rPr>
              <a:t>Chồng lấn đối tượng: Một số đối tượng có thể không được phát hiện khi bị che khuất.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3226799" y="3714623"/>
            <a:ext cx="11834401" cy="3372104"/>
          </a:xfrm>
          <a:prstGeom prst="rect">
            <a:avLst/>
          </a:prstGeom>
        </p:spPr>
        <p:txBody>
          <a:bodyPr anchor="t" rtlCol="false" tIns="0" lIns="0" bIns="0" rIns="0">
            <a:spAutoFit/>
          </a:bodyPr>
          <a:lstStyle/>
          <a:p>
            <a:pPr algn="ctr">
              <a:lnSpc>
                <a:spcPts val="12604"/>
              </a:lnSpc>
            </a:pPr>
            <a:r>
              <a:rPr lang="en-US" sz="15005" b="true">
                <a:solidFill>
                  <a:srgbClr val="642487"/>
                </a:solidFill>
                <a:latin typeface="Manison Expanded Bold"/>
                <a:ea typeface="Manison Expanded Bold"/>
                <a:cs typeface="Manison Expanded Bold"/>
                <a:sym typeface="Manison Expanded Bold"/>
              </a:rPr>
              <a:t>Thank</a:t>
            </a:r>
          </a:p>
          <a:p>
            <a:pPr algn="ctr">
              <a:lnSpc>
                <a:spcPts val="12604"/>
              </a:lnSpc>
            </a:pPr>
            <a:r>
              <a:rPr lang="en-US" sz="15005" b="true">
                <a:solidFill>
                  <a:srgbClr val="642487"/>
                </a:solidFill>
                <a:latin typeface="Manison Expanded Bold"/>
                <a:ea typeface="Manison Expanded Bold"/>
                <a:cs typeface="Manison Expanded Bold"/>
                <a:sym typeface="Manison Expanded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753777" y="6158268"/>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5908832" y="4839434"/>
            <a:ext cx="6470336" cy="884356"/>
          </a:xfrm>
          <a:prstGeom prst="rect">
            <a:avLst/>
          </a:prstGeom>
        </p:spPr>
        <p:txBody>
          <a:bodyPr anchor="t" rtlCol="false" tIns="0" lIns="0" bIns="0" rIns="0">
            <a:spAutoFit/>
          </a:bodyPr>
          <a:lstStyle/>
          <a:p>
            <a:pPr algn="ctr">
              <a:lnSpc>
                <a:spcPts val="6398"/>
              </a:lnSpc>
            </a:pPr>
            <a:r>
              <a:rPr lang="en-US" sz="7617" b="true">
                <a:solidFill>
                  <a:srgbClr val="642487"/>
                </a:solidFill>
                <a:latin typeface="Manison Expanded Ultra-Bold"/>
                <a:ea typeface="Manison Expanded Ultra-Bold"/>
                <a:cs typeface="Manison Expanded Ultra-Bold"/>
                <a:sym typeface="Manison Expanded Ultra-Bold"/>
              </a:rPr>
              <a:t>Tổng quan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2094472" y="3704772"/>
            <a:ext cx="14633137" cy="42481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Thị giác máy tính: là một lĩnh vực của Trí tuệ nhân tạo (AI - Artificial Intelligence), cho phép máy tính và hệ thống lấy thông tin hữu ích từ hình ảnh kỹ thuật số, video và các đầu vào trực quan khác.</a:t>
            </a:r>
          </a:p>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Cách hoạt động: Thị giác máy tính hoạt động giống như thị giác của con người. Tuy nhiên, ở thị giác con người, khi nhìn thấy hình ảnh có thể gợi nhớ hoặc tạo nên ký ức, suy nghĩ. Với máy tính, tất cả các hình ảnh đều là một mảng các pixel, các giá trị số đại diện cho các sắc độ của màu đỏ, xanh lá cây và xanh dương</a:t>
            </a:r>
          </a:p>
        </p:txBody>
      </p:sp>
      <p:sp>
        <p:nvSpPr>
          <p:cNvPr name="TextBox 15" id="15"/>
          <p:cNvSpPr txBox="true"/>
          <p:nvPr/>
        </p:nvSpPr>
        <p:spPr>
          <a:xfrm rot="0">
            <a:off x="2877551" y="1994772"/>
            <a:ext cx="12280881" cy="809625"/>
          </a:xfrm>
          <a:prstGeom prst="rect">
            <a:avLst/>
          </a:prstGeom>
        </p:spPr>
        <p:txBody>
          <a:bodyPr anchor="t" rtlCol="false" tIns="0" lIns="0" bIns="0" rIns="0">
            <a:spAutoFit/>
          </a:bodyPr>
          <a:lstStyle/>
          <a:p>
            <a:pPr algn="ctr">
              <a:lnSpc>
                <a:spcPts val="6450"/>
              </a:lnSpc>
            </a:pPr>
            <a:r>
              <a:rPr lang="en-US" sz="5000" b="true">
                <a:solidFill>
                  <a:srgbClr val="642487"/>
                </a:solidFill>
                <a:latin typeface="Manison Expanded Ultra-Bold"/>
                <a:ea typeface="Manison Expanded Ultra-Bold"/>
                <a:cs typeface="Manison Expanded Ultra-Bold"/>
                <a:sym typeface="Manison Expanded Ultra-Bold"/>
              </a:rPr>
              <a:t>Tổng quan về thị giác máy tính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1994222" y="2146503"/>
            <a:ext cx="13582892" cy="809625"/>
          </a:xfrm>
          <a:prstGeom prst="rect">
            <a:avLst/>
          </a:prstGeom>
        </p:spPr>
        <p:txBody>
          <a:bodyPr anchor="t" rtlCol="false" tIns="0" lIns="0" bIns="0" rIns="0">
            <a:spAutoFit/>
          </a:bodyPr>
          <a:lstStyle/>
          <a:p>
            <a:pPr algn="ctr">
              <a:lnSpc>
                <a:spcPts val="6450"/>
              </a:lnSpc>
            </a:pPr>
            <a:r>
              <a:rPr lang="en-US" sz="5000" b="true">
                <a:solidFill>
                  <a:srgbClr val="642487"/>
                </a:solidFill>
                <a:latin typeface="Manison Expanded Ultra-Bold"/>
                <a:ea typeface="Manison Expanded Ultra-Bold"/>
                <a:cs typeface="Manison Expanded Ultra-Bold"/>
                <a:sym typeface="Manison Expanded Ultra-Bold"/>
              </a:rPr>
              <a:t>Tổng quan về nhận dạng đối tượng</a:t>
            </a:r>
          </a:p>
        </p:txBody>
      </p:sp>
      <p:sp>
        <p:nvSpPr>
          <p:cNvPr name="TextBox 15" id="15"/>
          <p:cNvSpPr txBox="true"/>
          <p:nvPr/>
        </p:nvSpPr>
        <p:spPr>
          <a:xfrm rot="0">
            <a:off x="2094472" y="3704772"/>
            <a:ext cx="14633137" cy="42481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Nhận dạng đối tượng (Object Recognition) là một lĩnh vực cốt lõi của thị giác máy tính, tập trung vào việc xác định, phân loại và đôi khi xác định vị trí của các đối tượng trong hình ảnh hoặc video. Đây là công nghệ nền tảng giúp máy móc "hiểu" và tương tác với thế giới thực thông qua dữ liệu trực quan, từ đó hỗ trợ nhiều ứng dụng trong đời sống và công nghiệp.</a:t>
            </a:r>
          </a:p>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Các phương pháp: Phương pháp truyền thống dựa trên đặc trưng thủ công như HOG, SIFT hoặc SURF, kết hợp với các thuật toán học máy như SVM hoặc KNN, phù hợp với dữ liệu nhỏ và các bài toán đơn giản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2094472" y="1247775"/>
            <a:ext cx="13582892" cy="809625"/>
          </a:xfrm>
          <a:prstGeom prst="rect">
            <a:avLst/>
          </a:prstGeom>
        </p:spPr>
        <p:txBody>
          <a:bodyPr anchor="t" rtlCol="false" tIns="0" lIns="0" bIns="0" rIns="0">
            <a:spAutoFit/>
          </a:bodyPr>
          <a:lstStyle/>
          <a:p>
            <a:pPr algn="ctr">
              <a:lnSpc>
                <a:spcPts val="6450"/>
              </a:lnSpc>
            </a:pPr>
            <a:r>
              <a:rPr lang="en-US" sz="5000" b="true">
                <a:solidFill>
                  <a:srgbClr val="642487"/>
                </a:solidFill>
                <a:latin typeface="Manison Expanded Ultra-Bold"/>
                <a:ea typeface="Manison Expanded Ultra-Bold"/>
                <a:cs typeface="Manison Expanded Ultra-Bold"/>
                <a:sym typeface="Manison Expanded Ultra-Bold"/>
              </a:rPr>
              <a:t>Tổng quan học máy</a:t>
            </a:r>
          </a:p>
        </p:txBody>
      </p:sp>
      <p:sp>
        <p:nvSpPr>
          <p:cNvPr name="TextBox 15" id="15"/>
          <p:cNvSpPr txBox="true"/>
          <p:nvPr/>
        </p:nvSpPr>
        <p:spPr>
          <a:xfrm rot="0">
            <a:off x="1569350" y="2469464"/>
            <a:ext cx="14633137" cy="58483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Học máy (machine learning) là một lĩnh vực của trí tuệ nhân tạo liên quan đến việc nghiên cứu và xây dựng các kĩ thuật cho phép các hệ thống “học” tự động từ dữ liệu để giải quyết những vấn đề cụ thể. </a:t>
            </a:r>
          </a:p>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Các phương pháp học máy: </a:t>
            </a:r>
          </a:p>
          <a:p>
            <a:pPr algn="just" marL="647700" indent="-323850" lvl="1">
              <a:lnSpc>
                <a:spcPts val="4200"/>
              </a:lnSpc>
              <a:buAutoNum type="arabicPeriod" startAt="1"/>
            </a:pPr>
            <a:r>
              <a:rPr lang="en-US" sz="3000">
                <a:solidFill>
                  <a:srgbClr val="642487"/>
                </a:solidFill>
                <a:latin typeface="Open Sans"/>
                <a:ea typeface="Open Sans"/>
                <a:cs typeface="Open Sans"/>
                <a:sym typeface="Open Sans"/>
              </a:rPr>
              <a:t>Học có giám sát (Supervised Learning) là phương pháp huấn luyện mô hình bằng tập dữ liệu đã được gán nhãn, trong đó đầu vào và đầu ra đều rõ ràng.</a:t>
            </a:r>
          </a:p>
          <a:p>
            <a:pPr algn="just" marL="647700" indent="-323850" lvl="1">
              <a:lnSpc>
                <a:spcPts val="4200"/>
              </a:lnSpc>
              <a:buAutoNum type="arabicPeriod" startAt="1"/>
            </a:pPr>
            <a:r>
              <a:rPr lang="en-US" sz="3000">
                <a:solidFill>
                  <a:srgbClr val="642487"/>
                </a:solidFill>
                <a:latin typeface="Open Sans"/>
                <a:ea typeface="Open Sans"/>
                <a:cs typeface="Open Sans"/>
                <a:sym typeface="Open Sans"/>
              </a:rPr>
              <a:t>Học không giám sát (Unsupervised Learning) không yêu cầu dữ liệu gán nhãn mà tập trung vào việc tìm ra cấu trúc hoặc mẫu ẩn trong dữ liệu.</a:t>
            </a:r>
          </a:p>
          <a:p>
            <a:pPr algn="just" marL="647700" indent="-323850" lvl="1">
              <a:lnSpc>
                <a:spcPts val="4200"/>
              </a:lnSpc>
              <a:buAutoNum type="arabicPeriod" startAt="1"/>
            </a:pPr>
            <a:r>
              <a:rPr lang="en-US" sz="3000">
                <a:solidFill>
                  <a:srgbClr val="642487"/>
                </a:solidFill>
                <a:latin typeface="Open Sans"/>
                <a:ea typeface="Open Sans"/>
                <a:cs typeface="Open Sans"/>
                <a:sym typeface="Open Sans"/>
              </a:rPr>
              <a:t>Học bán giám sát (Semi-Supervised Learning) kết hợp dữ liệu có nhãn và không nhãn, phù hợp trong các trường hợp khó thu thập dữ liệu gán nhãn đầy đủ.</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1994222" y="2146503"/>
            <a:ext cx="13582892" cy="809625"/>
          </a:xfrm>
          <a:prstGeom prst="rect">
            <a:avLst/>
          </a:prstGeom>
        </p:spPr>
        <p:txBody>
          <a:bodyPr anchor="t" rtlCol="false" tIns="0" lIns="0" bIns="0" rIns="0">
            <a:spAutoFit/>
          </a:bodyPr>
          <a:lstStyle/>
          <a:p>
            <a:pPr algn="ctr">
              <a:lnSpc>
                <a:spcPts val="6450"/>
              </a:lnSpc>
            </a:pPr>
            <a:r>
              <a:rPr lang="en-US" sz="5000" b="true">
                <a:solidFill>
                  <a:srgbClr val="642487"/>
                </a:solidFill>
                <a:latin typeface="Manison Expanded Ultra-Bold"/>
                <a:ea typeface="Manison Expanded Ultra-Bold"/>
                <a:cs typeface="Manison Expanded Ultra-Bold"/>
                <a:sym typeface="Manison Expanded Ultra-Bold"/>
              </a:rPr>
              <a:t>Ngôn ngữ và công cụ lập trình</a:t>
            </a:r>
          </a:p>
        </p:txBody>
      </p:sp>
      <p:sp>
        <p:nvSpPr>
          <p:cNvPr name="TextBox 15" id="15"/>
          <p:cNvSpPr txBox="true"/>
          <p:nvPr/>
        </p:nvSpPr>
        <p:spPr>
          <a:xfrm rot="0">
            <a:off x="2103997" y="3695247"/>
            <a:ext cx="14633137" cy="21145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Công cụ Visua studio code</a:t>
            </a:r>
          </a:p>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Ngôn ngữ và thư viện lập trình :</a:t>
            </a:r>
          </a:p>
          <a:p>
            <a:pPr algn="just">
              <a:lnSpc>
                <a:spcPts val="4200"/>
              </a:lnSpc>
            </a:pPr>
            <a:r>
              <a:rPr lang="en-US" sz="3000">
                <a:solidFill>
                  <a:srgbClr val="642487"/>
                </a:solidFill>
                <a:latin typeface="Open Sans"/>
                <a:ea typeface="Open Sans"/>
                <a:cs typeface="Open Sans"/>
                <a:sym typeface="Open Sans"/>
              </a:rPr>
              <a:t>      + Ngôn ngữ Python</a:t>
            </a:r>
          </a:p>
          <a:p>
            <a:pPr algn="just">
              <a:lnSpc>
                <a:spcPts val="4200"/>
              </a:lnSpc>
            </a:pPr>
            <a:r>
              <a:rPr lang="en-US" sz="3000">
                <a:solidFill>
                  <a:srgbClr val="642487"/>
                </a:solidFill>
                <a:latin typeface="Open Sans"/>
                <a:ea typeface="Open Sans"/>
                <a:cs typeface="Open Sans"/>
                <a:sym typeface="Open Sans"/>
              </a:rPr>
              <a:t>      + Thư viện OpenCV</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753777" y="6158268"/>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2437490" y="4839434"/>
            <a:ext cx="13413020" cy="884356"/>
          </a:xfrm>
          <a:prstGeom prst="rect">
            <a:avLst/>
          </a:prstGeom>
        </p:spPr>
        <p:txBody>
          <a:bodyPr anchor="t" rtlCol="false" tIns="0" lIns="0" bIns="0" rIns="0">
            <a:spAutoFit/>
          </a:bodyPr>
          <a:lstStyle/>
          <a:p>
            <a:pPr algn="ctr">
              <a:lnSpc>
                <a:spcPts val="6398"/>
              </a:lnSpc>
            </a:pPr>
            <a:r>
              <a:rPr lang="en-US" sz="7617" b="true">
                <a:solidFill>
                  <a:srgbClr val="642487"/>
                </a:solidFill>
                <a:latin typeface="Manison Expanded Ultra-Bold"/>
                <a:ea typeface="Manison Expanded Ultra-Bold"/>
                <a:cs typeface="Manison Expanded Ultra-Bold"/>
                <a:sym typeface="Manison Expanded Ultra-Bold"/>
              </a:rPr>
              <a:t>Xây dựng hệ thống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2094472" y="1247775"/>
            <a:ext cx="13582892" cy="809625"/>
          </a:xfrm>
          <a:prstGeom prst="rect">
            <a:avLst/>
          </a:prstGeom>
        </p:spPr>
        <p:txBody>
          <a:bodyPr anchor="t" rtlCol="false" tIns="0" lIns="0" bIns="0" rIns="0">
            <a:spAutoFit/>
          </a:bodyPr>
          <a:lstStyle/>
          <a:p>
            <a:pPr algn="ctr">
              <a:lnSpc>
                <a:spcPts val="6450"/>
              </a:lnSpc>
            </a:pPr>
            <a:r>
              <a:rPr lang="en-US" sz="5000" b="true">
                <a:solidFill>
                  <a:srgbClr val="642487"/>
                </a:solidFill>
                <a:latin typeface="Manison Expanded Ultra-Bold"/>
                <a:ea typeface="Manison Expanded Ultra-Bold"/>
                <a:cs typeface="Manison Expanded Ultra-Bold"/>
                <a:sym typeface="Manison Expanded Ultra-Bold"/>
              </a:rPr>
              <a:t>Mô hình YOLO</a:t>
            </a:r>
          </a:p>
        </p:txBody>
      </p:sp>
      <p:sp>
        <p:nvSpPr>
          <p:cNvPr name="TextBox 15" id="15"/>
          <p:cNvSpPr txBox="true"/>
          <p:nvPr/>
        </p:nvSpPr>
        <p:spPr>
          <a:xfrm rot="0">
            <a:off x="1569350" y="2469464"/>
            <a:ext cx="14633137" cy="47815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 YOLO là một mô hình CNN để detect object mà một ưu điểm nổi trội là nhanh hơn nhiều so với những mô hình cũ. Thậm chí có thể chạy tốt trên những IOT device như raspberry pi. Trong phần này, mình sẽ giới thiêu chi tiết YOLO v1, về sau chúng ta còn có YOLO v2,v3, chạy nhanh hơn nhưng phức tạp hơn và khó cài đặt. </a:t>
            </a:r>
          </a:p>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Dựa vào chiều rộng và chiều sâu của cấu trúc residual (dư) người ta chia chuỗi YOLOv5 thành năm nhóm: YOLOv5n, YOLOv5s, YOLOv5m, YOLOv5l và YOLOv5x.</a:t>
            </a:r>
          </a:p>
          <a:p>
            <a:pPr algn="just" marL="647700" indent="-323850" lvl="1">
              <a:lnSpc>
                <a:spcPts val="4200"/>
              </a:lnSpc>
              <a:buFont typeface="Arial"/>
              <a:buChar char="•"/>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Freeform 2" id="2"/>
          <p:cNvSpPr/>
          <p:nvPr/>
        </p:nvSpPr>
        <p:spPr>
          <a:xfrm flipH="true" flipV="true" rot="744580">
            <a:off x="-1066974" y="6448452"/>
            <a:ext cx="6322893" cy="4421724"/>
          </a:xfrm>
          <a:custGeom>
            <a:avLst/>
            <a:gdLst/>
            <a:ahLst/>
            <a:cxnLst/>
            <a:rect r="r" b="b" t="t" l="l"/>
            <a:pathLst>
              <a:path h="4421724" w="6322893">
                <a:moveTo>
                  <a:pt x="6322893" y="4421724"/>
                </a:moveTo>
                <a:lnTo>
                  <a:pt x="0" y="4421724"/>
                </a:lnTo>
                <a:lnTo>
                  <a:pt x="0" y="0"/>
                </a:lnTo>
                <a:lnTo>
                  <a:pt x="6322893" y="0"/>
                </a:lnTo>
                <a:lnTo>
                  <a:pt x="6322893" y="44217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188500">
            <a:off x="-474301" y="8232922"/>
            <a:ext cx="3065336" cy="2226200"/>
          </a:xfrm>
          <a:custGeom>
            <a:avLst/>
            <a:gdLst/>
            <a:ahLst/>
            <a:cxnLst/>
            <a:rect r="r" b="b" t="t" l="l"/>
            <a:pathLst>
              <a:path h="2226200" w="3065336">
                <a:moveTo>
                  <a:pt x="0" y="2226201"/>
                </a:moveTo>
                <a:lnTo>
                  <a:pt x="3065336" y="2226201"/>
                </a:lnTo>
                <a:lnTo>
                  <a:pt x="3065336" y="0"/>
                </a:lnTo>
                <a:lnTo>
                  <a:pt x="0" y="0"/>
                </a:lnTo>
                <a:lnTo>
                  <a:pt x="0" y="22262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00534">
            <a:off x="16567460" y="7968417"/>
            <a:ext cx="3965171" cy="4114800"/>
          </a:xfrm>
          <a:custGeom>
            <a:avLst/>
            <a:gdLst/>
            <a:ahLst/>
            <a:cxnLst/>
            <a:rect r="r" b="b" t="t" l="l"/>
            <a:pathLst>
              <a:path h="4114800" w="3965171">
                <a:moveTo>
                  <a:pt x="0" y="0"/>
                </a:moveTo>
                <a:lnTo>
                  <a:pt x="3965171" y="0"/>
                </a:lnTo>
                <a:lnTo>
                  <a:pt x="39651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8225" y="5526737"/>
            <a:ext cx="2045098" cy="2791077"/>
          </a:xfrm>
          <a:custGeom>
            <a:avLst/>
            <a:gdLst/>
            <a:ahLst/>
            <a:cxnLst/>
            <a:rect r="r" b="b" t="t" l="l"/>
            <a:pathLst>
              <a:path h="2791077" w="2045098">
                <a:moveTo>
                  <a:pt x="0" y="0"/>
                </a:moveTo>
                <a:lnTo>
                  <a:pt x="2045098" y="0"/>
                </a:lnTo>
                <a:lnTo>
                  <a:pt x="2045098" y="2791077"/>
                </a:lnTo>
                <a:lnTo>
                  <a:pt x="0" y="2791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288258">
            <a:off x="16892973" y="7028688"/>
            <a:ext cx="2790055" cy="5994258"/>
          </a:xfrm>
          <a:custGeom>
            <a:avLst/>
            <a:gdLst/>
            <a:ahLst/>
            <a:cxnLst/>
            <a:rect r="r" b="b" t="t" l="l"/>
            <a:pathLst>
              <a:path h="5994258" w="2790055">
                <a:moveTo>
                  <a:pt x="0" y="0"/>
                </a:moveTo>
                <a:lnTo>
                  <a:pt x="2790054" y="0"/>
                </a:lnTo>
                <a:lnTo>
                  <a:pt x="2790054" y="5994258"/>
                </a:lnTo>
                <a:lnTo>
                  <a:pt x="0" y="5994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5463090" y="8666228"/>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58433" y="-2057400"/>
            <a:ext cx="5192177" cy="4114800"/>
          </a:xfrm>
          <a:custGeom>
            <a:avLst/>
            <a:gdLst/>
            <a:ahLst/>
            <a:cxnLst/>
            <a:rect r="r" b="b" t="t" l="l"/>
            <a:pathLst>
              <a:path h="4114800" w="5192177">
                <a:moveTo>
                  <a:pt x="0" y="0"/>
                </a:moveTo>
                <a:lnTo>
                  <a:pt x="5192176" y="0"/>
                </a:lnTo>
                <a:lnTo>
                  <a:pt x="519217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8914214">
            <a:off x="15835377" y="-659964"/>
            <a:ext cx="2775550" cy="3377328"/>
          </a:xfrm>
          <a:custGeom>
            <a:avLst/>
            <a:gdLst/>
            <a:ahLst/>
            <a:cxnLst/>
            <a:rect r="r" b="b" t="t" l="l"/>
            <a:pathLst>
              <a:path h="3377328" w="2775550">
                <a:moveTo>
                  <a:pt x="0" y="0"/>
                </a:moveTo>
                <a:lnTo>
                  <a:pt x="2775550" y="0"/>
                </a:lnTo>
                <a:lnTo>
                  <a:pt x="2775550" y="3377328"/>
                </a:lnTo>
                <a:lnTo>
                  <a:pt x="0" y="33773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9682">
            <a:off x="-1333953" y="-2615857"/>
            <a:ext cx="4784640" cy="5231714"/>
          </a:xfrm>
          <a:custGeom>
            <a:avLst/>
            <a:gdLst/>
            <a:ahLst/>
            <a:cxnLst/>
            <a:rect r="r" b="b" t="t" l="l"/>
            <a:pathLst>
              <a:path h="5231714" w="4784640">
                <a:moveTo>
                  <a:pt x="0" y="0"/>
                </a:moveTo>
                <a:lnTo>
                  <a:pt x="4784640" y="0"/>
                </a:lnTo>
                <a:lnTo>
                  <a:pt x="4784640" y="5231714"/>
                </a:lnTo>
                <a:lnTo>
                  <a:pt x="0" y="523171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2462456" y="-767565"/>
            <a:ext cx="2415154" cy="1447359"/>
          </a:xfrm>
          <a:custGeom>
            <a:avLst/>
            <a:gdLst/>
            <a:ahLst/>
            <a:cxnLst/>
            <a:rect r="r" b="b" t="t" l="l"/>
            <a:pathLst>
              <a:path h="1447359" w="2415154">
                <a:moveTo>
                  <a:pt x="0" y="0"/>
                </a:moveTo>
                <a:lnTo>
                  <a:pt x="2415155" y="0"/>
                </a:lnTo>
                <a:lnTo>
                  <a:pt x="2415155" y="1447359"/>
                </a:lnTo>
                <a:lnTo>
                  <a:pt x="0" y="144735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true" flipV="true" rot="0">
            <a:off x="-760817" y="-2042397"/>
            <a:ext cx="3223273" cy="4084793"/>
          </a:xfrm>
          <a:custGeom>
            <a:avLst/>
            <a:gdLst/>
            <a:ahLst/>
            <a:cxnLst/>
            <a:rect r="r" b="b" t="t" l="l"/>
            <a:pathLst>
              <a:path h="4084793" w="3223273">
                <a:moveTo>
                  <a:pt x="3223273" y="4084794"/>
                </a:moveTo>
                <a:lnTo>
                  <a:pt x="0" y="4084794"/>
                </a:lnTo>
                <a:lnTo>
                  <a:pt x="0" y="0"/>
                </a:lnTo>
                <a:lnTo>
                  <a:pt x="3223273" y="0"/>
                </a:lnTo>
                <a:lnTo>
                  <a:pt x="3223273" y="4084794"/>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5400000">
            <a:off x="14103501" y="-1403474"/>
            <a:ext cx="1359589" cy="2719178"/>
          </a:xfrm>
          <a:custGeom>
            <a:avLst/>
            <a:gdLst/>
            <a:ahLst/>
            <a:cxnLst/>
            <a:rect r="r" b="b" t="t" l="l"/>
            <a:pathLst>
              <a:path h="2719178" w="1359589">
                <a:moveTo>
                  <a:pt x="0" y="0"/>
                </a:moveTo>
                <a:lnTo>
                  <a:pt x="1359589" y="0"/>
                </a:lnTo>
                <a:lnTo>
                  <a:pt x="1359589" y="2719178"/>
                </a:lnTo>
                <a:lnTo>
                  <a:pt x="0" y="27191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2094472" y="600075"/>
            <a:ext cx="13582892" cy="809625"/>
          </a:xfrm>
          <a:prstGeom prst="rect">
            <a:avLst/>
          </a:prstGeom>
        </p:spPr>
        <p:txBody>
          <a:bodyPr anchor="t" rtlCol="false" tIns="0" lIns="0" bIns="0" rIns="0">
            <a:spAutoFit/>
          </a:bodyPr>
          <a:lstStyle/>
          <a:p>
            <a:pPr algn="ctr">
              <a:lnSpc>
                <a:spcPts val="6450"/>
              </a:lnSpc>
            </a:pPr>
            <a:r>
              <a:rPr lang="en-US" sz="5000" b="true">
                <a:solidFill>
                  <a:srgbClr val="642487"/>
                </a:solidFill>
                <a:latin typeface="Manison Expanded Ultra-Bold"/>
                <a:ea typeface="Manison Expanded Ultra-Bold"/>
                <a:cs typeface="Manison Expanded Ultra-Bold"/>
                <a:sym typeface="Manison Expanded Ultra-Bold"/>
              </a:rPr>
              <a:t>Mô hình YOLOv5s</a:t>
            </a:r>
          </a:p>
        </p:txBody>
      </p:sp>
      <p:sp>
        <p:nvSpPr>
          <p:cNvPr name="TextBox 15" id="15"/>
          <p:cNvSpPr txBox="true"/>
          <p:nvPr/>
        </p:nvSpPr>
        <p:spPr>
          <a:xfrm rot="0">
            <a:off x="1569350" y="1678147"/>
            <a:ext cx="14633137" cy="79819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 YOLOv5s là phiên bản nhẹ và nhanh nhất trong dòng YOLOv5, được thiết kế để xử lý các tác vụ nhận diện đối tượng nhanh chóng với yêu cầu phần cứng không quá mạnh mẽ. Dưới đây là một số đặc điểm chính của YOLOv5s:</a:t>
            </a:r>
          </a:p>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Kích thước nhỏ: YOLOv5s có kích thước mạng nhỏ gọn, giúp giảm yêu cầu về bộ nhớ và tài nguyên tính toán.</a:t>
            </a:r>
          </a:p>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Tốc độ nhanh: Với số lượng tham số ít hơn so với các mô hình YOLO khác (như YOLOv5m, YOLOv5l), YOLOv5s có khả năng xử lý nhanh, thích hợp cho các ứng dụng yêu cầu tốc độ cao.</a:t>
            </a:r>
          </a:p>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Độ chính xác cao: Dù có kích thước nhỏ, YOLOv5s vẫn cung cấp độ chính xác khá cao trong việc nhận diện đối tượng, đặc biệt là đối với các tác vụ yêu cầu tốc độ hơn là độ chính xác tuyệt đối.</a:t>
            </a:r>
          </a:p>
          <a:p>
            <a:pPr algn="just" marL="647700" indent="-323850" lvl="1">
              <a:lnSpc>
                <a:spcPts val="4200"/>
              </a:lnSpc>
              <a:buFont typeface="Arial"/>
              <a:buChar char="•"/>
            </a:pPr>
            <a:r>
              <a:rPr lang="en-US" sz="3000">
                <a:solidFill>
                  <a:srgbClr val="642487"/>
                </a:solidFill>
                <a:latin typeface="Open Sans"/>
                <a:ea typeface="Open Sans"/>
                <a:cs typeface="Open Sans"/>
                <a:sym typeface="Open Sans"/>
              </a:rPr>
              <a:t>Dễ sử dụng và huấn luyện: YOLOv5s được cung cấp dưới dạng mã nguồn mở với nhiều tài liệu hỗ trợ, giúp người dùng dễ dàng sử dụng và tùy chỉnh cho các ứng dụng của mình.</a:t>
            </a:r>
          </a:p>
          <a:p>
            <a:pPr algn="just" marL="647700" indent="-323850" lvl="1">
              <a:lnSpc>
                <a:spcPts val="4200"/>
              </a:lnSpc>
              <a:buFont typeface="Arial"/>
              <a:buChar char="•"/>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DAGWRfBzoNc</dc:identifier>
  <dcterms:modified xsi:type="dcterms:W3CDTF">2011-08-01T06:04:30Z</dcterms:modified>
  <cp:revision>1</cp:revision>
  <dc:title>Purple Illustrative Floral Group Project Presentation</dc:title>
</cp:coreProperties>
</file>