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b1cphwsbDC0naVJBrkAYOsKB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353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59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41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96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4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20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72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32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52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65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685800" y="857250"/>
            <a:ext cx="777240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660"/>
              </a:spcBef>
              <a:spcAft>
                <a:spcPts val="0"/>
              </a:spcAft>
              <a:buSzPts val="2310"/>
              <a:buFont typeface="Noto Sans Symbols"/>
              <a:buNone/>
              <a:defRPr sz="3300"/>
            </a:lvl1pPr>
            <a:lvl2pPr lvl="1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37719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457200" algn="l">
              <a:spcBef>
                <a:spcPts val="480"/>
              </a:spcBef>
              <a:spcAft>
                <a:spcPts val="0"/>
              </a:spcAft>
              <a:buSzPts val="3600"/>
              <a:buFont typeface="Arial"/>
              <a:buChar char="•"/>
              <a:defRPr sz="24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3pPr>
            <a:lvl4pPr marL="1828800" lvl="3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4pPr>
            <a:lvl5pPr marL="2286000" lvl="4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5pPr>
            <a:lvl6pPr marL="2743200" lvl="5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6pPr>
            <a:lvl7pPr marL="3200400" lvl="6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7pPr>
            <a:lvl8pPr marL="3657600" lvl="7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8pPr>
            <a:lvl9pPr marL="4114800" lvl="8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86300" y="1905000"/>
            <a:ext cx="37719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457200" algn="l">
              <a:spcBef>
                <a:spcPts val="480"/>
              </a:spcBef>
              <a:spcAft>
                <a:spcPts val="0"/>
              </a:spcAft>
              <a:buSzPts val="3600"/>
              <a:buFont typeface="Arial"/>
              <a:buChar char="•"/>
              <a:defRPr sz="24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3pPr>
            <a:lvl4pPr marL="1828800" lvl="3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4pPr>
            <a:lvl5pPr marL="2286000" lvl="4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5pPr>
            <a:lvl6pPr marL="2743200" lvl="5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6pPr>
            <a:lvl7pPr marL="3200400" lvl="6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7pPr>
            <a:lvl8pPr marL="3657600" lvl="7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8pPr>
            <a:lvl9pPr marL="4114800" lvl="8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marL="1828800" lvl="3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marL="2743200" lvl="5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marL="3200400" lvl="6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marL="3657600" lvl="7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marL="4114800" lvl="8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 rot="5400000">
            <a:off x="4791075" y="2276475"/>
            <a:ext cx="54102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 rot="5400000">
            <a:off x="866775" y="428625"/>
            <a:ext cx="54102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marL="1828800" lvl="3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marL="2743200" lvl="5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marL="3200400" lvl="6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marL="3657600" lvl="7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marL="4114800" lvl="8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 rot="5400000">
            <a:off x="2590800" y="76200"/>
            <a:ext cx="4038600" cy="7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marL="1828800" lvl="3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marL="2286000" lvl="4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marL="2743200" lvl="5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marL="3200400" lvl="6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marL="3657600" lvl="7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marL="4114800" lvl="8" indent="-40005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8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5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marL="914400" lvl="1" indent="-495300" algn="l">
              <a:spcBef>
                <a:spcPts val="560"/>
              </a:spcBef>
              <a:spcAft>
                <a:spcPts val="0"/>
              </a:spcAft>
              <a:buSzPts val="4200"/>
              <a:buFont typeface="Arial"/>
              <a:buChar char="•"/>
              <a:defRPr sz="2800"/>
            </a:lvl2pPr>
            <a:lvl3pPr marL="1371600" lvl="2" indent="-457200" algn="l">
              <a:spcBef>
                <a:spcPts val="480"/>
              </a:spcBef>
              <a:spcAft>
                <a:spcPts val="0"/>
              </a:spcAft>
              <a:buSzPts val="3600"/>
              <a:buFont typeface="Arial"/>
              <a:buChar char="•"/>
              <a:defRPr sz="2400"/>
            </a:lvl3pPr>
            <a:lvl4pPr marL="1828800" lvl="3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4pPr>
            <a:lvl5pPr marL="2286000" lvl="4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5pPr>
            <a:lvl6pPr marL="2743200" lvl="5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6pPr>
            <a:lvl7pPr marL="3200400" lvl="6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7pPr>
            <a:lvl8pPr marL="3657600" lvl="7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8pPr>
            <a:lvl9pPr marL="4114800" lvl="8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8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5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135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419100" algn="l">
              <a:spcBef>
                <a:spcPts val="400"/>
              </a:spcBef>
              <a:spcAft>
                <a:spcPts val="0"/>
              </a:spcAft>
              <a:buSzPts val="3000"/>
              <a:buFont typeface="Arial"/>
              <a:buChar char="•"/>
              <a:defRPr sz="2000"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SzPts val="2700"/>
              <a:buFont typeface="Arial"/>
              <a:buChar char="•"/>
              <a:defRPr sz="1800"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228600" y="381000"/>
            <a:ext cx="8686800" cy="5638800"/>
          </a:xfrm>
          <a:prstGeom prst="roundRect">
            <a:avLst>
              <a:gd name="adj" fmla="val 1709"/>
            </a:avLst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327025" y="488950"/>
            <a:ext cx="8435975" cy="4768850"/>
          </a:xfrm>
          <a:prstGeom prst="roundRect">
            <a:avLst>
              <a:gd name="adj" fmla="val 15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371600" y="3338512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6395" algn="l" rtl="0"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7625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81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ftr" idx="11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6395" algn="l" rtl="0"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7625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81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30" name="Google Shape;30;p13"/>
          <p:cNvGrpSpPr/>
          <p:nvPr/>
        </p:nvGrpSpPr>
        <p:grpSpPr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31" name="Google Shape;31;p13"/>
            <p:cNvSpPr/>
            <p:nvPr/>
          </p:nvSpPr>
          <p:spPr>
            <a:xfrm>
              <a:off x="106" y="144"/>
              <a:ext cx="5558" cy="3840"/>
            </a:xfrm>
            <a:prstGeom prst="roundRect">
              <a:avLst>
                <a:gd name="adj" fmla="val 2386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" name="Google Shape;32;p13"/>
            <p:cNvCxnSpPr/>
            <p:nvPr/>
          </p:nvCxnSpPr>
          <p:spPr>
            <a:xfrm>
              <a:off x="480" y="1077"/>
              <a:ext cx="4848" cy="0"/>
            </a:xfrm>
            <a:prstGeom prst="straightConnector1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utd@ctu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ctu.edu.v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57250"/>
            <a:ext cx="777240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ahoma"/>
              <a:buNone/>
            </a:pPr>
            <a:r>
              <a:rPr lang="en-US" sz="41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Giới thiệu học phần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371600" y="3567112"/>
            <a:ext cx="6477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Mạng máy tính (CT112)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/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TT &amp; QTM – Lưu Trùng Dương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Đánh</a:t>
            </a:r>
            <a:r>
              <a:rPr lang="en-US" sz="3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3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giá</a:t>
            </a:r>
            <a:r>
              <a:rPr lang="en-US" sz="3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3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môn</a:t>
            </a:r>
            <a:r>
              <a:rPr lang="en-US" sz="3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3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học</a:t>
            </a:r>
            <a:endParaRPr dirty="0"/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304800" y="1752600"/>
            <a:ext cx="861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tập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trực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tuyến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smtClean="0">
                <a:solidFill>
                  <a:schemeClr val="dk1"/>
                </a:solidFill>
                <a:sym typeface="Arial"/>
              </a:rPr>
              <a:t>10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%,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trắc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nghiệm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(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lấy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kết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quả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lần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cao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nhất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)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500"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500" b="0" i="0" u="none" dirty="0" err="1" smtClean="0">
                <a:solidFill>
                  <a:schemeClr val="dk1"/>
                </a:solidFill>
                <a:sym typeface="Arial"/>
              </a:rPr>
              <a:t>Bài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 smtClean="0">
                <a:solidFill>
                  <a:schemeClr val="dk1"/>
                </a:solidFill>
                <a:sym typeface="Arial"/>
              </a:rPr>
              <a:t>tập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 smtClean="0">
                <a:solidFill>
                  <a:schemeClr val="dk1"/>
                </a:solidFill>
                <a:sym typeface="Arial"/>
              </a:rPr>
              <a:t>trên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dirty="0" err="1" smtClean="0"/>
              <a:t>lớp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: </a:t>
            </a:r>
            <a:r>
              <a:rPr lang="en-US" sz="2500" b="1" i="0" u="none" dirty="0" smtClean="0">
                <a:solidFill>
                  <a:schemeClr val="dk1"/>
                </a:solidFill>
                <a:sym typeface="Arial"/>
              </a:rPr>
              <a:t>10% </a:t>
            </a:r>
            <a:r>
              <a:rPr lang="en-US" sz="2500" b="0" i="0" u="none" dirty="0" err="1" smtClean="0">
                <a:solidFill>
                  <a:schemeClr val="dk1"/>
                </a:solidFill>
                <a:sym typeface="Arial"/>
              </a:rPr>
              <a:t>trắc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 smtClean="0">
                <a:solidFill>
                  <a:schemeClr val="dk1"/>
                </a:solidFill>
                <a:sym typeface="Arial"/>
              </a:rPr>
              <a:t>nghiệm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/</a:t>
            </a:r>
            <a:r>
              <a:rPr lang="en-US" sz="2500" b="0" i="0" u="none" dirty="0" err="1" smtClean="0">
                <a:solidFill>
                  <a:schemeClr val="dk1"/>
                </a:solidFill>
                <a:sym typeface="Arial"/>
              </a:rPr>
              <a:t>tự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 smtClean="0">
                <a:solidFill>
                  <a:schemeClr val="dk1"/>
                </a:solidFill>
                <a:sym typeface="Arial"/>
              </a:rPr>
              <a:t>luận</a:t>
            </a:r>
            <a:endParaRPr sz="2500"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sz="2500" b="1" dirty="0" smtClean="0"/>
              <a:t>30</a:t>
            </a:r>
            <a:r>
              <a:rPr lang="en-US" sz="2500" b="1" i="0" u="none" dirty="0" smtClean="0">
                <a:solidFill>
                  <a:schemeClr val="dk1"/>
                </a:solidFill>
                <a:sym typeface="Arial"/>
              </a:rPr>
              <a:t>%</a:t>
            </a:r>
            <a:r>
              <a:rPr lang="en-US" sz="2500" b="0" i="0" u="none" dirty="0" smtClean="0">
                <a:solidFill>
                  <a:schemeClr val="dk1"/>
                </a:solidFill>
                <a:sym typeface="Arial"/>
              </a:rPr>
              <a:t>,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thi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trực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tiếp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500"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Thi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cuối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kỳ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50%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(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Tất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cả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1" u="none" dirty="0" err="1">
                <a:solidFill>
                  <a:schemeClr val="dk1"/>
                </a:solidFill>
                <a:sym typeface="Arial"/>
              </a:rPr>
              <a:t>chương</a:t>
            </a:r>
            <a:r>
              <a:rPr lang="en-US" sz="2500" b="0" i="1" u="none" dirty="0">
                <a:solidFill>
                  <a:schemeClr val="dk1"/>
                </a:solidFill>
                <a:sym typeface="Arial"/>
              </a:rPr>
              <a:t>)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;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trắc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nghiệm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5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500"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Vắng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/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cấm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thi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/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hoặc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cuối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kỳ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-&gt;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sẽ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bị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điểm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smtClean="0">
                <a:solidFill>
                  <a:schemeClr val="dk1"/>
                </a:solidFill>
                <a:sym typeface="Arial"/>
              </a:rPr>
              <a:t>F.</a:t>
            </a:r>
            <a:endParaRPr sz="2500"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Vắng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2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buổi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-&gt;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cấm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thi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-&gt;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sẽ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bị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err="1">
                <a:solidFill>
                  <a:schemeClr val="dk1"/>
                </a:solidFill>
                <a:sym typeface="Arial"/>
              </a:rPr>
              <a:t>điểm</a:t>
            </a:r>
            <a:r>
              <a:rPr lang="en-US" sz="25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500" b="1" i="0" u="none" dirty="0" smtClean="0">
                <a:solidFill>
                  <a:schemeClr val="dk1"/>
                </a:solidFill>
                <a:sym typeface="Arial"/>
              </a:rPr>
              <a:t>F.</a:t>
            </a: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TT &amp; QTM – Lưu Trùng Dương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Thông tin chung về học phần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7924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03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Giờ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thuyết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30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Giờ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30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quyết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(CT178).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Giáo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Trùng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(Email: </a:t>
            </a:r>
            <a:r>
              <a:rPr lang="en-US" sz="2800" b="0" i="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luutd@ctu.edu.vn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TT &amp; QTM – Lưu Trùng Dương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Mục tiêu của học phần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495750" y="1789325"/>
            <a:ext cx="8279760" cy="44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Môn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cung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cấp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cho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sinh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viên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những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kiến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thức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cơ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bản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về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:</a:t>
            </a:r>
            <a:endParaRPr sz="2200" b="0" i="0" u="none" dirty="0">
              <a:solidFill>
                <a:schemeClr val="dk1"/>
              </a:solidFill>
              <a:sym typeface="Arial"/>
            </a:endParaRPr>
          </a:p>
          <a:p>
            <a:pPr marL="742950" lvl="1" indent="-2794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khái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niệm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liên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quan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đến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200" dirty="0"/>
          </a:p>
          <a:p>
            <a:pPr marL="742950" lvl="1" indent="-2794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Những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vấn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đề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về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truyền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dữ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liệu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trong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200" dirty="0"/>
          </a:p>
          <a:p>
            <a:pPr marL="742950" lvl="1" indent="-27940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3050"/>
              <a:buFont typeface="Arial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Chức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năng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nhiệm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vụ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của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thành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phần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trong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200" dirty="0"/>
          </a:p>
          <a:p>
            <a:pPr marL="742950" lvl="1" indent="-2794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Nguyên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tắc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thiết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kế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tầng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trong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hệ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thống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200" dirty="0"/>
          </a:p>
          <a:p>
            <a:pPr marL="742950" lvl="1" indent="-2794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hình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tham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khảo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OSI </a:t>
            </a:r>
            <a:r>
              <a:rPr lang="en-US" sz="2200" b="1" i="1" u="none" dirty="0">
                <a:solidFill>
                  <a:schemeClr val="dk1"/>
                </a:solidFill>
                <a:sym typeface="Arial"/>
              </a:rPr>
              <a:t>(Open System Interconnection)</a:t>
            </a:r>
            <a:endParaRPr sz="2200" dirty="0"/>
          </a:p>
          <a:p>
            <a:pPr marL="742950" lvl="1" indent="-28575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Bộ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giao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sym typeface="Arial"/>
              </a:rPr>
              <a:t>thức</a:t>
            </a:r>
            <a:r>
              <a:rPr lang="en-US" sz="2200" b="1" i="0" u="none" dirty="0">
                <a:solidFill>
                  <a:schemeClr val="dk1"/>
                </a:solidFill>
                <a:sym typeface="Arial"/>
              </a:rPr>
              <a:t> TCP/IP </a:t>
            </a:r>
            <a:r>
              <a:rPr lang="en-US" sz="2200" b="1" i="1" u="none" dirty="0">
                <a:solidFill>
                  <a:schemeClr val="dk1"/>
                </a:solidFill>
                <a:sym typeface="Arial"/>
              </a:rPr>
              <a:t>(Transmission Control Protocol/Internet Protocol)</a:t>
            </a:r>
            <a:endParaRPr sz="2200" b="1" i="1" u="none" dirty="0">
              <a:solidFill>
                <a:schemeClr val="dk1"/>
              </a:solidFill>
              <a:sym typeface="Arial"/>
            </a:endParaRPr>
          </a:p>
          <a:p>
            <a:pPr marL="742950" lvl="1" indent="-2794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Một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số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dịch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vụ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thường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được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trong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2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0" i="0" u="none" dirty="0" err="1" smtClean="0">
                <a:solidFill>
                  <a:schemeClr val="dk1"/>
                </a:solidFill>
                <a:sym typeface="Arial"/>
              </a:rPr>
              <a:t>tính</a:t>
            </a:r>
            <a:r>
              <a:rPr lang="en-US" sz="2200" b="0" i="0" u="none" dirty="0" smtClean="0">
                <a:solidFill>
                  <a:schemeClr val="dk1"/>
                </a:solidFill>
                <a:sym typeface="Arial"/>
              </a:rPr>
              <a:t>.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Mục tiêu của học phần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7696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Môn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kỹ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345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Thu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thập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tích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gói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tin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dirty="0"/>
          </a:p>
          <a:p>
            <a:pPr marL="742950" lvl="1" indent="-285750" algn="just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345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Định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địa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chỉ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IP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dirty="0"/>
          </a:p>
          <a:p>
            <a:pPr marL="742950" lvl="1" indent="-285750" algn="just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345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chia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con,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liên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dirty="0"/>
          </a:p>
          <a:p>
            <a:pPr marL="742950" lvl="1" indent="-285750" algn="just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345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Vạch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động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tĩnh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dirty="0"/>
          </a:p>
          <a:p>
            <a:pPr marL="742950" lvl="1" indent="-285750" algn="just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345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tiện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ích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để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cấu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hình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kiểm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tra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&amp;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khắc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phục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sự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cố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dirty="0"/>
          </a:p>
        </p:txBody>
      </p:sp>
      <p:sp>
        <p:nvSpPr>
          <p:cNvPr id="128" name="Google Shape;128;p4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TT &amp; QTM – Lưu Trùng Dương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Nội dung của học phần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304800" y="19050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Gồm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08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chương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lý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thuyết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: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1: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Tổng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quan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về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máy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tính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2: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Các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thành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phần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của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máy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tính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         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3: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Tầng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vật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lý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            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4: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Tầng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liên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kết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dữ</a:t>
            </a:r>
            <a:r>
              <a:rPr lang="en-US" sz="2400" b="0" i="0" u="none" dirty="0">
                <a:solidFill>
                  <a:schemeClr val="folHlink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folHlink"/>
                </a:solidFill>
                <a:sym typeface="Arial"/>
              </a:rPr>
              <a:t>liệu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5: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nội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bộ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&amp;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Lớp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con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điều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khiển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truy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nhập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         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6: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Tầng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7: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Tầng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vận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chuyển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        </a:t>
            </a:r>
            <a:endParaRPr sz="2400" dirty="0"/>
          </a:p>
          <a:p>
            <a:pPr marL="742950" lvl="1" indent="-2603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Chương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8: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Tầng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ứng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dụng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Nội dung của học phần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57200" y="1801504"/>
            <a:ext cx="8382000" cy="44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80"/>
              <a:buFont typeface="Noto Sans Symbols"/>
              <a:buChar char="●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Gồm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05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:</a:t>
            </a:r>
            <a:endParaRPr sz="2400" dirty="0"/>
          </a:p>
          <a:p>
            <a:pPr marL="742950" lvl="1" indent="-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1: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Tìm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hiểu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về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phần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mềm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phỏng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Kathara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phỏng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một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hình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đơn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giản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tiện</a:t>
            </a:r>
            <a:endParaRPr sz="2400" dirty="0"/>
          </a:p>
          <a:p>
            <a:pPr marL="742950" lvl="1" indent="-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2: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phỏng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liên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với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router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vạch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đường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tĩnh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tích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gói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tin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với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400" dirty="0"/>
          </a:p>
          <a:p>
            <a:pPr marL="742950" lvl="1" indent="-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3: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phỏng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liên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với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Switch.</a:t>
            </a:r>
            <a:endParaRPr sz="2400" dirty="0"/>
          </a:p>
          <a:p>
            <a:pPr marL="742950" lvl="1" indent="-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4: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phỏng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liên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giao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thức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vạch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đường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động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RIPv2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OSPFv2</a:t>
            </a:r>
            <a:endParaRPr sz="2400" dirty="0"/>
          </a:p>
          <a:p>
            <a:pPr marL="742950" lvl="1" indent="-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5: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phỏng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hoạt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động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của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dịch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vụ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HTTP &amp; DNS,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tập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tổng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hợp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. </a:t>
            </a:r>
            <a:endParaRPr sz="2400" dirty="0"/>
          </a:p>
          <a:p>
            <a:pPr marL="742950" lvl="1" indent="-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Thi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hành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TT &amp; QTM – Lưu Trùng Dương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Tài liệu của học phần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305800" cy="4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80"/>
              <a:buFont typeface="Noto Sans Symbols"/>
              <a:buChar char="●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liệu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chính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:</a:t>
            </a:r>
            <a:endParaRPr sz="2400" b="0" i="0" u="none" dirty="0">
              <a:solidFill>
                <a:schemeClr val="dk1"/>
              </a:solidFill>
              <a:sym typeface="Arial"/>
            </a:endParaRPr>
          </a:p>
          <a:p>
            <a:pPr marL="742950" lvl="1" indent="-279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trình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bày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của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giáo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viên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bằng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Powerpoint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400" dirty="0"/>
          </a:p>
          <a:p>
            <a:pPr marL="742950" lvl="1" indent="-279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Giáo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trình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Khoa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CNTT, 2005,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Ngô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Bá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Hùng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Phạm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Thế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Phi</a:t>
            </a:r>
            <a:endParaRPr sz="2400" dirty="0"/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80"/>
              <a:buFont typeface="Noto Sans Symbols"/>
              <a:buChar char="●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Tài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liệu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tham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khảo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:</a:t>
            </a:r>
            <a:endParaRPr sz="2400" b="0" i="0" u="none" dirty="0">
              <a:solidFill>
                <a:schemeClr val="dk1"/>
              </a:solidFill>
              <a:sym typeface="Arial"/>
            </a:endParaRPr>
          </a:p>
          <a:p>
            <a:pPr marL="742950" lvl="1" indent="-279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Computer Networking: A Top-Down Approach, sixth edition, 2013.</a:t>
            </a:r>
            <a:endParaRPr sz="2400" dirty="0"/>
          </a:p>
          <a:p>
            <a:pPr marL="742950" lvl="1" indent="-279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tài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liệu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khác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do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giáo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viên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cung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cấp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hoặc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sinh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viên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tự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tìm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kiếm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400" dirty="0"/>
          </a:p>
          <a:p>
            <a:pPr marL="342900" lvl="0" indent="-3365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80"/>
              <a:buFont typeface="Noto Sans Symbols"/>
              <a:buChar char="●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Hệ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thống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trực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tuyến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:</a:t>
            </a:r>
            <a:endParaRPr sz="2400" dirty="0"/>
          </a:p>
          <a:p>
            <a:pPr marL="742950" lvl="1" indent="-279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Địa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chỉ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sz="2400" b="1" i="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https://elearning.ctu.edu.vn/</a:t>
            </a:r>
            <a:endParaRPr sz="2400" dirty="0"/>
          </a:p>
          <a:p>
            <a:pPr marL="742950" lvl="1" indent="-279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Tên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Arial"/>
              </a:rPr>
              <a:t>phần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máy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tính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(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Lưu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Trùng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Dương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)</a:t>
            </a:r>
            <a:endParaRPr sz="2400" dirty="0"/>
          </a:p>
          <a:p>
            <a:pPr marL="742950" lvl="1" indent="-279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Mật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khẩu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đăng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Arial"/>
              </a:rPr>
              <a:t>ký</a:t>
            </a:r>
            <a:r>
              <a:rPr lang="en-US" sz="2400" b="0" i="0" u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ct112@2021!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TT &amp; QTM – Lưu Trùng Dương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Phương pháp học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Tham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gia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đầy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đủ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buổi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b="0" i="1" u="none" dirty="0">
              <a:solidFill>
                <a:schemeClr val="dk1"/>
              </a:solidFill>
              <a:sym typeface="Arial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Tự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giáo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trình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tài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liệu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tham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khảo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Làm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bài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tập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đầy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đủ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b="0" i="1" u="none" dirty="0">
              <a:solidFill>
                <a:schemeClr val="dk1"/>
              </a:solidFill>
              <a:sym typeface="Arial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Tham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gia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thảo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luận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&amp;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trao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đổi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giờ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&amp;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công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cụ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trực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tuyến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học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phần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b="0" i="1" u="none" dirty="0">
              <a:solidFill>
                <a:schemeClr val="dk1"/>
              </a:solidFill>
              <a:sym typeface="Arial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Tham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gia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đầy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đủ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để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tăng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cường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kỹ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năng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củng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cố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lý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thuyết</a:t>
            </a:r>
            <a:endParaRPr sz="2800"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Tự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tìm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hiểu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sym typeface="Arial"/>
              </a:rPr>
              <a:t>tế</a:t>
            </a:r>
            <a:r>
              <a:rPr lang="en-US" sz="2800" b="0" i="0" u="none" dirty="0">
                <a:solidFill>
                  <a:schemeClr val="dk1"/>
                </a:solidFill>
                <a:sym typeface="Arial"/>
              </a:rPr>
              <a:t>.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ahoma"/>
              <a:buNone/>
            </a:pPr>
            <a:r>
              <a:rPr lang="en-US" sz="33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Các kiến thức cần ôn lại &amp; bổ sung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627950" y="1905000"/>
            <a:ext cx="8196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80"/>
              <a:buFont typeface="Noto Sans Symbols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sym typeface="Arial"/>
              </a:rPr>
              <a:t>Lý</a:t>
            </a:r>
            <a:r>
              <a:rPr lang="en-US" sz="2400" b="1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sym typeface="Arial"/>
              </a:rPr>
              <a:t>thuyết</a:t>
            </a:r>
            <a:r>
              <a:rPr lang="en-US" sz="2400" b="1" i="0" u="none" strike="noStrike" cap="none" dirty="0">
                <a:solidFill>
                  <a:schemeClr val="dk1"/>
                </a:solidFill>
                <a:sym typeface="Arial"/>
              </a:rPr>
              <a:t>:</a:t>
            </a:r>
            <a:endParaRPr sz="2400" dirty="0"/>
          </a:p>
          <a:p>
            <a:pPr marL="742950" marR="0" lvl="1" indent="-2794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Số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nhị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chuyển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số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nhị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sang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thập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thập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lục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ngược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lại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2400" dirty="0"/>
          </a:p>
          <a:p>
            <a:pPr marL="742950" marR="0" lvl="1" indent="-2794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Chia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đa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thức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phép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toán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mod2.</a:t>
            </a:r>
            <a:endParaRPr sz="2400" dirty="0"/>
          </a:p>
          <a:p>
            <a:pPr marL="342900" marR="0" lvl="0" indent="-3365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80"/>
              <a:buFont typeface="Noto Sans Symbols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sym typeface="Arial"/>
              </a:rPr>
              <a:t>Thực</a:t>
            </a:r>
            <a:r>
              <a:rPr lang="en-US" sz="2400" b="1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400" b="1" i="0" u="none" strike="noStrike" cap="none" dirty="0">
                <a:solidFill>
                  <a:schemeClr val="dk1"/>
                </a:solidFill>
                <a:sym typeface="Arial"/>
              </a:rPr>
              <a:t>:</a:t>
            </a:r>
            <a:endParaRPr sz="2400" dirty="0"/>
          </a:p>
          <a:p>
            <a:pPr marL="742950" marR="0" lvl="1" indent="-2794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Hệ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dirty="0" err="1"/>
              <a:t>điều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hành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Ubuntu: Desktop &amp;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lệnh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cơ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bản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trên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Ubuntu (ubuntu.com)</a:t>
            </a:r>
            <a:endParaRPr sz="2400" dirty="0"/>
          </a:p>
          <a:p>
            <a:pPr marL="742950" marR="0" lvl="1" indent="-2794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tiện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ích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mạng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tcpdump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wireshark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ping, traceroute/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sym typeface="Arial"/>
              </a:rPr>
              <a:t>tracert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ifconfig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/</a:t>
            </a:r>
            <a:r>
              <a:rPr lang="en-US" sz="2400" b="0" i="0" u="none" strike="noStrike" cap="none" dirty="0">
                <a:solidFill>
                  <a:srgbClr val="C00000"/>
                </a:solidFill>
                <a:sym typeface="Arial"/>
              </a:rPr>
              <a:t>ipconfig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route,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arp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Arial"/>
              </a:rPr>
              <a:t>nslookup</a:t>
            </a:r>
            <a:endParaRPr sz="2400" dirty="0"/>
          </a:p>
        </p:txBody>
      </p:sp>
      <p:sp>
        <p:nvSpPr>
          <p:cNvPr id="168" name="Google Shape;168;p9"/>
          <p:cNvSpPr txBox="1"/>
          <p:nvPr/>
        </p:nvSpPr>
        <p:spPr>
          <a:xfrm>
            <a:off x="2819400" y="6403975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TT &amp; QTM – Lưu Trùng Dương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795</Words>
  <Application>Microsoft Office PowerPoint</Application>
  <PresentationFormat>On-screen Show (4:3)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Tahoma</vt:lpstr>
      <vt:lpstr>Noto Sans Symbols</vt:lpstr>
      <vt:lpstr>1_Studio</vt:lpstr>
      <vt:lpstr>Studio</vt:lpstr>
      <vt:lpstr>Giới thiệu học phần</vt:lpstr>
      <vt:lpstr>Thông tin chung về học phần</vt:lpstr>
      <vt:lpstr>Mục tiêu của học phần</vt:lpstr>
      <vt:lpstr>Mục tiêu của học phần</vt:lpstr>
      <vt:lpstr>Nội dung của học phần</vt:lpstr>
      <vt:lpstr>Nội dung của học phần</vt:lpstr>
      <vt:lpstr>Tài liệu của học phần</vt:lpstr>
      <vt:lpstr>Phương pháp học</vt:lpstr>
      <vt:lpstr>Các kiến thức cần ôn lại &amp; bổ sung</vt:lpstr>
      <vt:lpstr>Đánh giá môn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học phần</dc:title>
  <dc:creator>nbhung</dc:creator>
  <cp:lastModifiedBy>Luu Trong Nhan</cp:lastModifiedBy>
  <cp:revision>12</cp:revision>
  <dcterms:created xsi:type="dcterms:W3CDTF">2005-02-17T09:04:40Z</dcterms:created>
  <dcterms:modified xsi:type="dcterms:W3CDTF">2021-08-23T10:16:07Z</dcterms:modified>
</cp:coreProperties>
</file>