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3D8A-A6B1-3580-9679-1BEB0213E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C58B-2D04-F81B-5D5D-D09D3B00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625F-918C-2962-312D-3BB7FE00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714D-C64A-F25C-E17E-20CA5874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3E1A-129F-10AA-D014-7A18A94C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9980-E48A-798D-BF9B-4FD718A9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7E27-855E-437C-409C-CB355EB1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1317-54A1-A8BE-0F97-485267DB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F35C-8C21-EA7E-B815-A97F8E48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60CD-7A80-0A90-23C7-8D0FD1E8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5101E-5266-C5FF-349D-8DF3AE777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A26CD-77AE-3F2C-5649-876D84BB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148A-ECCC-3EBD-7A6E-C71B063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36D9-880F-C644-07F0-CAB9DDD4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3BA5-C5B5-D55D-C8F4-DFACFBCB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70D7-BC3B-A856-BCFB-0A9094AB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0AF-BDEB-C805-D59E-B8A3C3B3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7CC1-CBB9-F61F-C23F-0FCDA9BC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14EC-AD56-4129-1785-A7854286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3050-7781-CA51-6B08-80FBFEF3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FBD0-C026-17CF-E921-31435C86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98C2-2DF7-3E83-5C8D-785B9F5F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0AF60-8E61-EC13-08CB-04B2EB3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A544-1BD8-33B0-FA55-39518122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BCEB-9842-1A0E-3FDA-DB6420B7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53AE-AFA2-AAD3-1860-11E005E7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FD56-A72D-029A-8B45-9B5DF0ACB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41150-33ED-41F0-E773-D39669D6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D8EC-5FEF-894B-5386-72C0B8DC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93A3-E343-7C99-DA60-63C8ABF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5C118-EDA6-C0BC-547E-90358385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348C-5A34-1ECD-6878-D1394752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AF26-001F-9FCC-9EBE-AA22D754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250C-3A0B-3A1F-EC8F-050C42B0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956A5-E58A-C1E0-C65B-76F30C94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A89F1-D9D8-0C08-D0E1-B4B5C203C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974BE-C623-3CE7-AF9F-2D62625F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3F044-5214-EE2A-34DD-7CEEC78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6793C-96D2-E7E9-856E-887ACC2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C00A-3748-4B30-2E17-88CB927E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9213D-B09F-0980-596B-2EAF47B3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5387F-DB7E-4039-7CA1-EB5D19DE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0AC83-5032-EB22-6965-92D7493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E9704-1CFC-6688-A2C1-0AB51372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C2770-356A-66ED-6C6F-FD7F278A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343B6-3FA8-0B2E-FFFD-ACC0A23A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A956-9BEA-D571-2498-CD653A00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2140-C069-4B7D-44B8-AC4CE1E9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5520-4B5B-5053-600B-E759D7BC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FEB3F-D71D-FCA0-0716-6CAFE994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406C-ECBD-FBEB-567E-BECAFC3D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69D8-F7A7-9A6C-2383-DDE33DC7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843D-0B03-F0B0-0CB4-3318D041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82DAD-C1F1-E6B5-C834-4FBD6F4C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BA6AB-9A97-A3A2-18BB-E90F9929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A498-7523-4EF7-A480-A75A5F8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6C10-72AF-C1A7-33A2-3393753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B3-1128-AFB3-7576-A65EC6D9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2A9B-EE47-EDB9-33C3-88CB4028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4883-B714-4216-B90D-F8B894D7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E689-D396-34B2-B7CE-E10448E3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B665-2CE1-47AE-BA7E-343082B5089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E556-B81F-DF10-82DE-EB6A32C0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7828-A952-1681-67D1-38D08C041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3817-3462-4255-958D-3B128DBC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EF9F-9964-09AC-3A86-00B3F228B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DD70E-FF03-59FE-FB37-9C6F7256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9294-C620-5840-ACCB-F693EF2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DA84-8058-1C98-64DF-794B415E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 = {x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}.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m = “Hello” </a:t>
            </a:r>
            <a:r>
              <a:rPr lang="en-US" dirty="0">
                <a:sym typeface="Symbol" panose="05050102010706020507" pitchFamily="18" charset="2"/>
              </a:rPr>
              <a:t> X = {H, e, l, o}.</a:t>
            </a:r>
          </a:p>
          <a:p>
            <a:r>
              <a:rPr lang="en-US" dirty="0" err="1">
                <a:sym typeface="Symbol" panose="05050102010706020507" pitchFamily="18" charset="2"/>
              </a:rPr>
              <a:t>Suy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rộng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Thông</a:t>
            </a:r>
            <a:r>
              <a:rPr lang="en-US" dirty="0">
                <a:sym typeface="Symbol" panose="05050102010706020507" pitchFamily="18" charset="2"/>
              </a:rPr>
              <a:t> tin m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một</a:t>
            </a:r>
            <a:r>
              <a:rPr lang="en-US" dirty="0">
                <a:sym typeface="Symbol" panose="05050102010706020507" pitchFamily="18" charset="2"/>
              </a:rPr>
              <a:t> “</a:t>
            </a:r>
            <a:r>
              <a:rPr lang="en-US" dirty="0" err="1">
                <a:sym typeface="Symbol" panose="05050102010706020507" pitchFamily="18" charset="2"/>
              </a:rPr>
              <a:t>mảng</a:t>
            </a:r>
            <a:r>
              <a:rPr lang="en-US" dirty="0">
                <a:sym typeface="Symbol" panose="05050102010706020507" pitchFamily="18" charset="2"/>
              </a:rPr>
              <a:t>” chia </a:t>
            </a:r>
            <a:r>
              <a:rPr lang="en-US" dirty="0" err="1">
                <a:sym typeface="Symbol" panose="05050102010706020507" pitchFamily="18" charset="2"/>
              </a:rPr>
              <a:t>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nhiều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phần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nhau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với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tỷ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lệ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nhau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phát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ngẫu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nhiên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theo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tỷ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lệ</a:t>
            </a:r>
            <a:r>
              <a:rPr lang="en-US" dirty="0">
                <a:sym typeface="Symbol" panose="05050102010706020507" pitchFamily="18" charset="2"/>
              </a:rPr>
              <a:t>. </a:t>
            </a:r>
          </a:p>
          <a:p>
            <a:r>
              <a:rPr lang="en-US" dirty="0" err="1">
                <a:sym typeface="Symbol" panose="05050102010706020507" pitchFamily="18" charset="2"/>
              </a:rPr>
              <a:t>Vậy</a:t>
            </a:r>
            <a:r>
              <a:rPr lang="en-US" dirty="0">
                <a:sym typeface="Symbol" panose="05050102010706020507" pitchFamily="18" charset="2"/>
              </a:rPr>
              <a:t> m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X </a:t>
            </a:r>
            <a:r>
              <a:rPr lang="en-US" dirty="0" err="1">
                <a:sym typeface="Symbol" panose="05050102010706020507" pitchFamily="18" charset="2"/>
              </a:rPr>
              <a:t>biến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ngẫu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nhiên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như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thế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nào</a:t>
            </a:r>
            <a:r>
              <a:rPr lang="en-US" dirty="0">
                <a:sym typeface="Symbol" panose="05050102010706020507" pitchFamily="18" charset="2"/>
              </a:rPr>
              <a:t> ?</a:t>
            </a:r>
          </a:p>
          <a:p>
            <a:r>
              <a:rPr lang="en-US" dirty="0" err="1">
                <a:sym typeface="Symbol" panose="05050102010706020507" pitchFamily="18" charset="2"/>
              </a:rPr>
              <a:t>Bảng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phân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phối</a:t>
            </a:r>
            <a:r>
              <a:rPr lang="en-US" dirty="0">
                <a:sym typeface="Symbol" panose="05050102010706020507" pitchFamily="18" charset="2"/>
              </a:rPr>
              <a:t>  </a:t>
            </a:r>
            <a:r>
              <a:rPr lang="en-US" dirty="0" err="1">
                <a:sym typeface="Symbol" panose="05050102010706020507" pitchFamily="18" charset="2"/>
              </a:rPr>
              <a:t>xác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rời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X: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DAE66-2012-E346-B884-D2D49F35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08551"/>
              </p:ext>
            </p:extLst>
          </p:nvPr>
        </p:nvGraphicFramePr>
        <p:xfrm>
          <a:off x="3248891" y="4860610"/>
          <a:ext cx="5694218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x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    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p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p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2498-57DA-CDA9-212A-AE4053DE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CAA7-B372-F9A2-0CF4-3036713C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763"/>
          </a:xfrm>
        </p:spPr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tin.</a:t>
            </a:r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tin.</a:t>
            </a:r>
          </a:p>
          <a:p>
            <a:r>
              <a:rPr lang="en-US" dirty="0"/>
              <a:t>X = x</a:t>
            </a:r>
            <a:r>
              <a:rPr lang="en-US" baseline="-25000" dirty="0"/>
              <a:t>i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tin </a:t>
            </a:r>
            <a:r>
              <a:rPr lang="en-US" dirty="0" err="1">
                <a:sym typeface="Symbol" panose="05050102010706020507" pitchFamily="18" charset="2"/>
              </a:rPr>
              <a:t>chưa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biết</a:t>
            </a:r>
            <a:r>
              <a:rPr lang="en-US" dirty="0">
                <a:sym typeface="Symbol" panose="05050102010706020507" pitchFamily="18" charset="2"/>
              </a:rPr>
              <a:t> (Uncertainty).</a:t>
            </a:r>
          </a:p>
          <a:p>
            <a:r>
              <a:rPr lang="en-US" dirty="0">
                <a:sym typeface="Symbol" panose="05050102010706020507" pitchFamily="18" charset="2"/>
              </a:rPr>
              <a:t>X = x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đã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xuất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hiện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thể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thay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tin </a:t>
            </a:r>
            <a:r>
              <a:rPr lang="en-US" dirty="0" err="1">
                <a:sym typeface="Symbol" panose="05050102010706020507" pitchFamily="18" charset="2"/>
              </a:rPr>
              <a:t>chưa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xuất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hiện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X = x</a:t>
            </a:r>
            <a:r>
              <a:rPr lang="en-US" baseline="-25000" dirty="0"/>
              <a:t>i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tin </a:t>
            </a:r>
            <a:r>
              <a:rPr lang="en-US" dirty="0" err="1">
                <a:sym typeface="Symbol" panose="05050102010706020507" pitchFamily="18" charset="2"/>
              </a:rPr>
              <a:t>chưa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nhưng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điều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0B02-B6AC-40CD-DDF0-72E33926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3CB9-8C9B-92FE-E94C-0197CAA4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763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: p(A) = p.</a:t>
            </a:r>
          </a:p>
          <a:p>
            <a:r>
              <a:rPr lang="en-US" dirty="0" err="1"/>
              <a:t>Lượng</a:t>
            </a:r>
            <a:r>
              <a:rPr lang="en-US" dirty="0"/>
              <a:t> tin: h(A) = h(p) = -Clog</a:t>
            </a:r>
            <a:r>
              <a:rPr lang="en-US" baseline="-25000" dirty="0"/>
              <a:t>2</a:t>
            </a:r>
            <a:r>
              <a:rPr lang="en-US" dirty="0"/>
              <a:t>p, C &gt; 0.</a:t>
            </a:r>
          </a:p>
          <a:p>
            <a:pPr lvl="1"/>
            <a:r>
              <a:rPr lang="en-US" dirty="0"/>
              <a:t>h(A)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p(A)=p, p(B)=q, p(A</a:t>
            </a:r>
            <a:r>
              <a:rPr lang="en-US" dirty="0">
                <a:sym typeface="Symbol" panose="05050102010706020507" pitchFamily="18" charset="2"/>
              </a:rPr>
              <a:t>B ) = </a:t>
            </a:r>
            <a:r>
              <a:rPr lang="en-US" dirty="0" err="1">
                <a:sym typeface="Symbol" panose="05050102010706020507" pitchFamily="18" charset="2"/>
              </a:rPr>
              <a:t>p.q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h(A</a:t>
            </a:r>
            <a:r>
              <a:rPr lang="en-US" dirty="0">
                <a:sym typeface="Symbol" panose="05050102010706020507" pitchFamily="18" charset="2"/>
              </a:rPr>
              <a:t>B) = </a:t>
            </a:r>
            <a:r>
              <a:rPr lang="en-US" dirty="0"/>
              <a:t>-Clog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dirty="0" err="1"/>
              <a:t>p.q</a:t>
            </a:r>
            <a:r>
              <a:rPr lang="en-US" dirty="0"/>
              <a:t>) =</a:t>
            </a:r>
            <a:r>
              <a:rPr lang="en-US" dirty="0">
                <a:sym typeface="Symbol" panose="05050102010706020507" pitchFamily="18" charset="2"/>
              </a:rPr>
              <a:t> h(A)+h(B).</a:t>
            </a:r>
          </a:p>
          <a:p>
            <a:r>
              <a:rPr lang="en-US" dirty="0">
                <a:sym typeface="Symbol" panose="05050102010706020507" pitchFamily="18" charset="2"/>
              </a:rPr>
              <a:t>Entropy </a:t>
            </a:r>
            <a:r>
              <a:rPr lang="en-US" dirty="0" err="1">
                <a:sym typeface="Symbol" panose="05050102010706020507" pitchFamily="18" charset="2"/>
              </a:rPr>
              <a:t>sự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 A = h(A) = -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p, C =2,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bit.</a:t>
            </a:r>
          </a:p>
        </p:txBody>
      </p:sp>
    </p:spTree>
    <p:extLst>
      <p:ext uri="{BB962C8B-B14F-4D97-AF65-F5344CB8AC3E}">
        <p14:creationId xmlns:p14="http://schemas.microsoft.com/office/powerpoint/2010/main" val="356177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F274-49A3-89A9-CC0E-C1AD6808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6D28C-6CC5-4079-A505-A58D81ED7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Xét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X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m.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đo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X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p: </a:t>
                </a:r>
              </a:p>
              <a:p>
                <a:pPr marL="0" indent="0">
                  <a:buNone/>
                </a:pPr>
                <a:r>
                  <a:rPr lang="en-US" dirty="0"/>
                  <a:t> H(X) = H(p</a:t>
                </a:r>
                <a:r>
                  <a:rPr lang="en-US" baseline="-25000" dirty="0"/>
                  <a:t>1</a:t>
                </a:r>
                <a:r>
                  <a:rPr lang="en-US" dirty="0"/>
                  <a:t>,…, p</a:t>
                </a:r>
                <a:r>
                  <a:rPr lang="en-US" baseline="-25000" dirty="0"/>
                  <a:t>m</a:t>
                </a:r>
                <a:r>
                  <a:rPr lang="en-US" dirty="0"/>
                  <a:t>) = Avg[h(p)]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6D28C-6CC5-4079-A505-A58D81ED7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575512-FA71-D9C3-3FE7-1779FE978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33083"/>
              </p:ext>
            </p:extLst>
          </p:nvPr>
        </p:nvGraphicFramePr>
        <p:xfrm>
          <a:off x="1462072" y="2348764"/>
          <a:ext cx="5694218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x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    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p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p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8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E78A-93A2-8163-0224-963F768B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ý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D634-D04F-EAF7-33F1-AFD2FBF0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5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gái</a:t>
            </a:r>
            <a:r>
              <a:rPr lang="en-US" dirty="0"/>
              <a:t>: {x</a:t>
            </a:r>
            <a:r>
              <a:rPr lang="en-US" baseline="-25000" dirty="0"/>
              <a:t>1</a:t>
            </a:r>
            <a:r>
              <a:rPr lang="en-US" dirty="0"/>
              <a:t> = “</a:t>
            </a:r>
            <a:r>
              <a:rPr lang="en-US" dirty="0" err="1"/>
              <a:t>Hoa</a:t>
            </a:r>
            <a:r>
              <a:rPr lang="en-US" dirty="0"/>
              <a:t>”, x</a:t>
            </a:r>
            <a:r>
              <a:rPr lang="en-US" baseline="-25000" dirty="0"/>
              <a:t>2</a:t>
            </a:r>
            <a:r>
              <a:rPr lang="en-US" dirty="0"/>
              <a:t> = “</a:t>
            </a:r>
            <a:r>
              <a:rPr lang="en-US" dirty="0" err="1"/>
              <a:t>Huệ</a:t>
            </a:r>
            <a:r>
              <a:rPr lang="en-US" dirty="0"/>
              <a:t>”, x</a:t>
            </a:r>
            <a:r>
              <a:rPr lang="en-US" baseline="-25000" dirty="0"/>
              <a:t>3</a:t>
            </a:r>
            <a:r>
              <a:rPr lang="en-US" dirty="0"/>
              <a:t> = “</a:t>
            </a:r>
            <a:r>
              <a:rPr lang="en-US" dirty="0" err="1"/>
              <a:t>Hồng</a:t>
            </a:r>
            <a:r>
              <a:rPr lang="en-US" dirty="0"/>
              <a:t>”, x</a:t>
            </a:r>
            <a:r>
              <a:rPr lang="en-US" baseline="-25000" dirty="0"/>
              <a:t>4</a:t>
            </a:r>
            <a:r>
              <a:rPr lang="en-US" dirty="0"/>
              <a:t> = “</a:t>
            </a:r>
            <a:r>
              <a:rPr lang="en-US" dirty="0" err="1"/>
              <a:t>Hạnh</a:t>
            </a:r>
            <a:r>
              <a:rPr lang="en-US" dirty="0"/>
              <a:t>”, x</a:t>
            </a:r>
            <a:r>
              <a:rPr lang="en-US" baseline="-25000" dirty="0"/>
              <a:t>5</a:t>
            </a:r>
            <a:r>
              <a:rPr lang="en-US" dirty="0"/>
              <a:t> = “</a:t>
            </a:r>
            <a:r>
              <a:rPr lang="en-US" dirty="0" err="1"/>
              <a:t>Hảo</a:t>
            </a:r>
            <a:r>
              <a:rPr lang="en-US" dirty="0"/>
              <a:t>”}.</a:t>
            </a:r>
          </a:p>
          <a:p>
            <a:r>
              <a:rPr lang="en-US" dirty="0"/>
              <a:t>X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: Entropy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X.</a:t>
            </a:r>
          </a:p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tin (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bit)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X 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X.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5AF57C-7AD7-1D83-25D2-8F7EBBBF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52382"/>
              </p:ext>
            </p:extLst>
          </p:nvPr>
        </p:nvGraphicFramePr>
        <p:xfrm>
          <a:off x="1792578" y="3340282"/>
          <a:ext cx="5694218" cy="107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5927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    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0,2    0,3    0,2      0,15     0,15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0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8F51-0C3E-6E41-E007-11F2A1F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F536-7E01-61D9-67C8-09625A0B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722" y="14510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X: H(X)= H(0,2; 0,3; 0,2; 0,15; 0,15)=2,27 (bit).</a:t>
            </a:r>
          </a:p>
          <a:p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X: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743200" algn="ctr"/>
                <a:tab pos="5486400" algn="r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0,2; 0,3; 0,2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743200" algn="ctr"/>
                <a:tab pos="5486400" algn="r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0,15; 0,15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743200" algn="ctr"/>
                <a:tab pos="5486400" algn="r"/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M(X) = (0,2+0,3+0,2)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+ (0,15+0,15)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=2,3.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743200" algn="ctr"/>
                <a:tab pos="5486400" algn="r"/>
                <a:tab pos="457200" algn="l"/>
              </a:tabLst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2,3 (bit) &gt; H(X).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743200" algn="ctr"/>
                <a:tab pos="5486400" algn="r"/>
                <a:tab pos="457200" algn="l"/>
              </a:tabLst>
            </a:pPr>
            <a:endParaRPr lang="en-US" sz="18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9D168A54-F8F8-51F2-722C-4AA4361D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48" y="3176588"/>
            <a:ext cx="990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X=x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/x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EBB8E86B-6B77-738B-15E9-00D3A02711F3}"/>
              </a:ext>
            </a:extLst>
          </p:cNvPr>
          <p:cNvGrpSpPr>
            <a:grpSpLocks/>
          </p:cNvGrpSpPr>
          <p:nvPr/>
        </p:nvGrpSpPr>
        <p:grpSpPr bwMode="auto">
          <a:xfrm>
            <a:off x="2269473" y="2490787"/>
            <a:ext cx="5286375" cy="1876425"/>
            <a:chOff x="1701" y="9159"/>
            <a:chExt cx="8325" cy="2955"/>
          </a:xfrm>
        </p:grpSpPr>
        <p:sp>
          <p:nvSpPr>
            <p:cNvPr id="6" name="Line 40">
              <a:extLst>
                <a:ext uri="{FF2B5EF4-FFF2-40B4-BE49-F238E27FC236}">
                  <a16:creationId xmlns:a16="http://schemas.microsoft.com/office/drawing/2014/main" id="{2F80D829-C443-ED30-1FB0-C9E1AFDB7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049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39">
              <a:extLst>
                <a:ext uri="{FF2B5EF4-FFF2-40B4-BE49-F238E27FC236}">
                  <a16:creationId xmlns:a16="http://schemas.microsoft.com/office/drawing/2014/main" id="{30196166-042F-7E8B-5997-DDA5DDA31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1013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38">
              <a:extLst>
                <a:ext uri="{FF2B5EF4-FFF2-40B4-BE49-F238E27FC236}">
                  <a16:creationId xmlns:a16="http://schemas.microsoft.com/office/drawing/2014/main" id="{9D758FB8-E27B-D6A2-360E-986D6BE5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1085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B8327050-CB5D-8C88-8BA6-9F0A53C40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1" y="9774"/>
              <a:ext cx="4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36">
              <a:extLst>
                <a:ext uri="{FF2B5EF4-FFF2-40B4-BE49-F238E27FC236}">
                  <a16:creationId xmlns:a16="http://schemas.microsoft.com/office/drawing/2014/main" id="{20EC6119-9429-A5B4-A322-4F08F52BA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1" y="9774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5C81AEF8-F390-AC4C-0A81-45CE97C25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" y="9414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56682F85-28AE-8602-394C-5B37E4B23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" y="10134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E80B5C68-EF78-D4B7-7B24-D96E4029F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1013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id="{F459777B-C880-A0F4-33BD-48916B8F1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9879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016E0A8F-8361-FA44-55F8-73AFDFC9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9414"/>
              <a:ext cx="12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X=x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55355DA9-2A3F-89E2-5705-F0D94FB7D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941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D285759D-5639-EE2A-E38F-482EA8469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941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4FE4F40-CB83-5896-D3F8-DA8A94EC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9234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ADEC86F-3890-E7A9-A012-A0E5B62D5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9159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3BE2DF73-EFD6-AB7B-33C3-F2C77B6FC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1013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59CF934C-6DE5-8BFB-180E-D90AE9C9C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9909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1CD52799-C686-584E-5FAB-C5B0A102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" y="9894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B725BF5F-D36B-AB13-208B-45526621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0554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C6241AA8-421E-1861-A463-25BDD5B54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1085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CEEC97AE-ED40-1FE2-852E-7CDEAFCE9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1" y="11214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7F0100A4-FE3B-9567-8983-A8A478F1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0839"/>
              <a:ext cx="12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X=x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B71403B-564A-7EA0-1EDA-AE1D92663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085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4F79B7B4-5FAA-303F-FF6C-680CAB633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0854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0859AAAE-284C-F05E-49C0-E8DE947B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10569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8B41826-7083-FF01-47F7-3F2E069C9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" y="10734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A9FD374B-1D8C-E3D0-4EC8-37BB258CD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" y="10494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B33F2516-B653-910A-55C5-C05149B1E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1574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F6C4FF9E-AD8A-E696-465F-1DC57EF1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11334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911219F5-B6A7-7CDE-4F44-8FE1A8A0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" y="11184"/>
              <a:ext cx="12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X=x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D4BD7305-0BB0-81F6-A5B5-4006026C9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1" y="11574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B9580F0B-E9C3-5685-A954-207C2D3ED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1" y="1133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46EA023B-AB30-6CBD-4544-4B04187BA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" y="11034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77ABFF00-4CE7-C49B-5F8D-57A9A1DD8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" y="11094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9F982DAD-FA53-9137-0A7C-93B059036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1" y="1133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8A30723D-6F43-F850-064A-53F27647D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1" y="11289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B57A2FAE-FC69-2EEF-A47F-D93132D0A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" y="11574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0AD4ECEC-7E83-A77B-DA1F-914EF227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" y="11634"/>
              <a:ext cx="93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3">
              <a:extLst>
                <a:ext uri="{FF2B5EF4-FFF2-40B4-BE49-F238E27FC236}">
                  <a16:creationId xmlns:a16="http://schemas.microsoft.com/office/drawing/2014/main" id="{639709CF-ED51-0A78-A0D7-ED4B808A5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1" y="1187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">
              <a:extLst>
                <a:ext uri="{FF2B5EF4-FFF2-40B4-BE49-F238E27FC236}">
                  <a16:creationId xmlns:a16="http://schemas.microsoft.com/office/drawing/2014/main" id="{0CC77E4B-5369-E191-6E67-4402C5128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1" y="11829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2">
            <a:extLst>
              <a:ext uri="{FF2B5EF4-FFF2-40B4-BE49-F238E27FC236}">
                <a16:creationId xmlns:a16="http://schemas.microsoft.com/office/drawing/2014/main" id="{C21B278A-4708-4626-71D3-ABB20EF8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22" y="-3745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60">
            <a:extLst>
              <a:ext uri="{FF2B5EF4-FFF2-40B4-BE49-F238E27FC236}">
                <a16:creationId xmlns:a16="http://schemas.microsoft.com/office/drawing/2014/main" id="{E6783B1C-32C1-F56F-6DCF-AF70149A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22" y="826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56CA-A98C-FDAC-E8B7-9CF7B966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40D7-62BF-1C11-F8EE-E4F7DB26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67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&lt; M(X): Entropy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(bit)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X.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X:  H(X)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X. 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bit để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X.</a:t>
            </a:r>
            <a:endParaRPr lang="en-US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5086-8E37-0C8E-072C-78E28C46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31967-AA73-7E5E-536E-5CECCE1DF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Xét</a:t>
                </a:r>
                <a:r>
                  <a:rPr lang="en-US" dirty="0"/>
                  <a:t> entropy  H(X) = H(p</a:t>
                </a:r>
                <a:r>
                  <a:rPr lang="en-US" baseline="-25000" dirty="0"/>
                  <a:t>1</a:t>
                </a:r>
                <a:r>
                  <a:rPr lang="en-US" dirty="0"/>
                  <a:t>,…, p</a:t>
                </a:r>
                <a:r>
                  <a:rPr lang="en-US" baseline="-25000" dirty="0"/>
                  <a:t>m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H(X) </a:t>
                </a:r>
                <a:r>
                  <a:rPr lang="en-US" dirty="0">
                    <a:sym typeface="Symbol" panose="05050102010706020507" pitchFamily="18" charset="2"/>
                  </a:rPr>
                  <a:t> log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m.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“=“  X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phân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phối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đều</a:t>
                </a:r>
                <a:r>
                  <a:rPr lang="en-US" dirty="0">
                    <a:sym typeface="Symbol" panose="05050102010706020507" pitchFamily="18" charset="2"/>
                  </a:rPr>
                  <a:t>, hay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=… = p</a:t>
                </a:r>
                <a:r>
                  <a:rPr lang="en-US" baseline="-25000" dirty="0"/>
                  <a:t>m</a:t>
                </a:r>
                <a:r>
                  <a:rPr lang="en-US" dirty="0"/>
                  <a:t>= 1/m.</a:t>
                </a:r>
              </a:p>
              <a:p>
                <a:pPr lvl="1"/>
                <a:r>
                  <a:rPr lang="en-US" dirty="0"/>
                  <a:t>Ý </a:t>
                </a:r>
                <a:r>
                  <a:rPr lang="en-US" dirty="0" err="1"/>
                  <a:t>nghĩa</a:t>
                </a:r>
                <a:r>
                  <a:rPr lang="en-US" dirty="0"/>
                  <a:t>: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đều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X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X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Tung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tiền</a:t>
                </a:r>
                <a:r>
                  <a:rPr lang="en-US" dirty="0"/>
                  <a:t> xu (2 </a:t>
                </a:r>
                <a:r>
                  <a:rPr lang="en-US" dirty="0" err="1"/>
                  <a:t>mặt</a:t>
                </a:r>
                <a:r>
                  <a:rPr lang="en-US" dirty="0"/>
                  <a:t>: </a:t>
                </a:r>
                <a:r>
                  <a:rPr lang="en-US" dirty="0" err="1"/>
                  <a:t>Số</a:t>
                </a:r>
                <a:r>
                  <a:rPr lang="en-US" dirty="0"/>
                  <a:t>/</a:t>
                </a:r>
                <a:r>
                  <a:rPr lang="en-US" dirty="0" err="1"/>
                  <a:t>Mặt</a:t>
                </a:r>
                <a:r>
                  <a:rPr lang="en-US" dirty="0"/>
                  <a:t> </a:t>
                </a:r>
                <a:r>
                  <a:rPr lang="en-US" dirty="0" err="1"/>
                  <a:t>người</a:t>
                </a:r>
                <a:r>
                  <a:rPr lang="en-US" dirty="0"/>
                  <a:t>)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tiền</a:t>
                </a:r>
                <a:r>
                  <a:rPr lang="en-US" dirty="0"/>
                  <a:t> xu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: p(X=“</a:t>
                </a:r>
                <a:r>
                  <a:rPr lang="en-US" dirty="0" err="1"/>
                  <a:t>Số</a:t>
                </a:r>
                <a:r>
                  <a:rPr lang="en-US" dirty="0"/>
                  <a:t>”) = p(X=“</a:t>
                </a:r>
                <a:r>
                  <a:rPr lang="en-US" dirty="0" err="1"/>
                  <a:t>Mặt</a:t>
                </a:r>
                <a:r>
                  <a:rPr lang="en-US" dirty="0"/>
                  <a:t> </a:t>
                </a:r>
                <a:r>
                  <a:rPr lang="en-US" dirty="0" err="1"/>
                  <a:t>người</a:t>
                </a:r>
                <a:r>
                  <a:rPr lang="en-US" dirty="0"/>
                  <a:t>”) = 1/2.</a:t>
                </a:r>
              </a:p>
              <a:p>
                <a:pPr lvl="1"/>
                <a:r>
                  <a:rPr lang="en-US" dirty="0"/>
                  <a:t>H(X) = - 1/2</a:t>
                </a:r>
                <a:r>
                  <a:rPr lang="en-US" dirty="0">
                    <a:sym typeface="Symbol" panose="05050102010706020507" pitchFamily="18" charset="2"/>
                  </a:rPr>
                  <a:t> log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1/2  </a:t>
                </a:r>
                <a:r>
                  <a:rPr lang="en-US" dirty="0"/>
                  <a:t>- 1/2</a:t>
                </a:r>
                <a:r>
                  <a:rPr lang="en-US" dirty="0">
                    <a:sym typeface="Symbol" panose="05050102010706020507" pitchFamily="18" charset="2"/>
                  </a:rPr>
                  <a:t> log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1/2 = 1/2 + 1/2 = 1 (bit).</a:t>
                </a:r>
              </a:p>
              <a:p>
                <a:pPr lvl="1"/>
                <a:r>
                  <a:rPr lang="en-US" i="1" dirty="0" err="1">
                    <a:sym typeface="Symbol" panose="05050102010706020507" pitchFamily="18" charset="2"/>
                  </a:rPr>
                  <a:t>Nếu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ym typeface="Symbol" panose="05050102010706020507" pitchFamily="18" charset="2"/>
                  </a:rPr>
                  <a:t>đồng</a:t>
                </a:r>
                <a:r>
                  <a:rPr lang="en-US" i="1" dirty="0">
                    <a:sym typeface="Symbol" panose="05050102010706020507" pitchFamily="18" charset="2"/>
                  </a:rPr>
                  <a:t> xu </a:t>
                </a:r>
                <a:r>
                  <a:rPr lang="en-US" i="1" dirty="0" err="1">
                    <a:sym typeface="Symbol" panose="05050102010706020507" pitchFamily="18" charset="2"/>
                  </a:rPr>
                  <a:t>không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ym typeface="Symbol" panose="05050102010706020507" pitchFamily="18" charset="2"/>
                  </a:rPr>
                  <a:t>đồng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i="1" dirty="0" err="1">
                    <a:sym typeface="Symbol" panose="05050102010706020507" pitchFamily="18" charset="2"/>
                  </a:rPr>
                  <a:t>chất</a:t>
                </a:r>
                <a:r>
                  <a:rPr lang="en-US" i="1" dirty="0">
                    <a:sym typeface="Symbol" panose="05050102010706020507" pitchFamily="18" charset="2"/>
                  </a:rPr>
                  <a:t> X’: H(X’) &lt; H(X).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31967-AA73-7E5E-536E-5CECCE1DF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0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1AF8D338BCF648B172AC31428E9F1B" ma:contentTypeVersion="2" ma:contentTypeDescription="Create a new document." ma:contentTypeScope="" ma:versionID="7c7eb4555f1daed6674ebe1718516bac">
  <xsd:schema xmlns:xsd="http://www.w3.org/2001/XMLSchema" xmlns:xs="http://www.w3.org/2001/XMLSchema" xmlns:p="http://schemas.microsoft.com/office/2006/metadata/properties" xmlns:ns3="f9237efd-3b6b-4c7d-a510-c82e4c02adad" targetNamespace="http://schemas.microsoft.com/office/2006/metadata/properties" ma:root="true" ma:fieldsID="bc5940a40fb0edf7f484a458d17d56fb" ns3:_="">
    <xsd:import namespace="f9237efd-3b6b-4c7d-a510-c82e4c02ad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7efd-3b6b-4c7d-a510-c82e4c02ad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0A124-62AA-4C26-91AA-E9765418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237efd-3b6b-4c7d-a510-c82e4c02ad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CBBC61-85A9-43B7-A7DA-5067D05F2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EA2900-5BB2-4CB2-A5F0-7E9A202CC8C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9237efd-3b6b-4c7d-a510-c82e4c02ada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917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Độ đo thông tin</vt:lpstr>
      <vt:lpstr>Ý nghĩa: Thông tin và Biến ngẫu nhiên</vt:lpstr>
      <vt:lpstr>Ý nghĩa: Thông tin và Lượng tin</vt:lpstr>
      <vt:lpstr>Entropy: Đo lượng tin trên một sự kiện</vt:lpstr>
      <vt:lpstr>Entropy: Độ đo lượng tin trên một biến</vt:lpstr>
      <vt:lpstr>Entropy: ví dụ và ý nghĩa</vt:lpstr>
      <vt:lpstr>Entropy: Ví dụ tính</vt:lpstr>
      <vt:lpstr>Entropy: ví dụ và ứng dụng</vt:lpstr>
      <vt:lpstr>Entropy: nguyên lý cực đại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Độ đo thông tin</dc:title>
  <dc:creator>Le Quyet Thang</dc:creator>
  <cp:lastModifiedBy>Le Quyet Thang</cp:lastModifiedBy>
  <cp:revision>6</cp:revision>
  <dcterms:created xsi:type="dcterms:W3CDTF">2022-05-20T02:02:29Z</dcterms:created>
  <dcterms:modified xsi:type="dcterms:W3CDTF">2022-08-19T01:14:40Z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0x010100551AF8D338BCF648B172AC31428E9F1B</vt:lpwstr>
  </property>
</Properties>
</file>