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8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0FD83-FA17-DA51-B496-AD8CDDB5F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491638-BCDC-3979-2260-2530EDDA75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820C2-B760-D6EF-D418-D4F4E4669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88D0-6080-4E11-AC7F-E736BAA8C795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095FB-FF03-EBF8-590B-14C81A038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F9E67-8622-7D68-819E-34AC4ED3C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10294-304B-45FA-B614-AB984251F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1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63536-29F5-BC4A-65ED-368EF98F3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BE72A-BDCD-0837-BF17-D3CAD8520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4897A-1ECB-41F1-EDCE-11BF6340A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88D0-6080-4E11-AC7F-E736BAA8C795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9F010-14DA-2866-E0C6-983F0A7D2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DDF76-17F4-33E5-49FB-2079B0F04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10294-304B-45FA-B614-AB984251F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41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151D3A-8DEC-14ED-1E28-304BA7E054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6BF86C-EE1F-0339-5B49-E46194836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8319F-6E1A-0DF8-9937-13FDE54DB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88D0-6080-4E11-AC7F-E736BAA8C795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EF403-2ED0-0E24-1831-9389AE4B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0744A-31EE-9102-CB16-F0F00EF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10294-304B-45FA-B614-AB984251F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86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CBA0B-797A-B650-C039-1932EC477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404FB-B8CC-4CB5-E9AA-D4F5E0C7B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EFB1D-275E-D5E4-3804-914394A5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88D0-6080-4E11-AC7F-E736BAA8C795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9390A-3EA2-EDC7-7FC9-A431C3548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D6D67-0B32-2D58-C48E-D07F68D12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10294-304B-45FA-B614-AB984251F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2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5F9EA-33D8-2FA4-9286-B9B06A49C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24E27-4155-BE84-F19F-E75B4840B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39EDA-68EB-D858-57C1-CAC06D130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88D0-6080-4E11-AC7F-E736BAA8C795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935D5-59B4-BD55-982F-530AA0CA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346D3-9170-8F7F-C661-6764BC2D8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10294-304B-45FA-B614-AB984251F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79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2290C-45FF-26E3-24D6-DBB390F15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BC3B8-FF7A-33E5-D6A3-166D7D939A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88E17-2DEB-B13B-A8A2-3339D94EA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93C3BE-1CF5-F86A-0A54-ABBE906EF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88D0-6080-4E11-AC7F-E736BAA8C795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0D32E-2275-FE3D-F68F-CF751A72B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A74BE-4449-F4E1-9400-FCAC78011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10294-304B-45FA-B614-AB984251F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68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71776-1E64-E11D-2967-FC98DF6F4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7C3DD-721E-9345-B72C-723CA31B1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5407D8-3384-F482-8D03-D69B613E8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53EE1C-BB7D-E7B8-9A67-E454627C37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3A9004-D69D-A24E-A230-0DE4F39759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761FED-2DDF-7759-C3B6-54422E6DD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88D0-6080-4E11-AC7F-E736BAA8C795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59098F-ABA5-3E06-D02E-2FBFC98EB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DBE64A-5245-19AB-4FAA-7E9C0782E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10294-304B-45FA-B614-AB984251F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13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99DC9-A3A7-F047-1EE9-97DFF87D0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DB0CF4-D829-6656-48FC-FEFEC229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88D0-6080-4E11-AC7F-E736BAA8C795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C1A054-BC17-BB5C-C456-2240862C3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2764CA-AB08-0962-CA94-8CBF81DB8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10294-304B-45FA-B614-AB984251F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48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A1B90B-BC2E-20F8-DD89-E06558143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88D0-6080-4E11-AC7F-E736BAA8C795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9D7BF8-105B-A688-7213-6C2664E13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0226B-9891-4900-CB25-44BEA2A97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10294-304B-45FA-B614-AB984251F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82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F4295-CE54-1456-F76D-80E70EFD4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84391-86FD-AB24-6526-99F72377C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70F1CB-3F96-B045-E0C5-8626FA061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AA347-85E3-27B2-AE2F-A771AC266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88D0-6080-4E11-AC7F-E736BAA8C795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1EF7E-B91E-7FF4-58EC-A3D284139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99D9C-49FF-ABA7-1E82-078F17374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10294-304B-45FA-B614-AB984251F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220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C7292-295C-5264-7FC5-7A0B95A75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32A79A-194B-42CE-CFE9-A67026D13C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8F7F1D-8F64-64A3-4E47-BA51E0B4F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673EB-85B4-DF04-057D-DD090C26F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88D0-6080-4E11-AC7F-E736BAA8C795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9ACC9-BA4B-131D-3077-21B28D424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8FF0F-3898-6092-DDCA-8493D23A5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10294-304B-45FA-B614-AB984251F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5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1AF3C4-58B6-570E-3AA6-48704AE09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5B9AE-B532-57FE-4D4E-6FCDEC356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60854-4480-B4F0-EB86-9914A51894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C88D0-6080-4E11-AC7F-E736BAA8C795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593B4-C9C5-0A92-421C-0E95B2C885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D4C73-3621-8AB8-086D-F79034B6BD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10294-304B-45FA-B614-AB984251F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02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294EE-E665-284B-A87A-C70B03E0EF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7DAD6-FFB8-38F5-B7AB-E2049236BE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Entropy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424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248B7-E7C7-304C-32B8-478DFDCF5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 2 </a:t>
            </a:r>
            <a:r>
              <a:rPr lang="en-US" dirty="0" err="1"/>
              <a:t>biến</a:t>
            </a:r>
            <a:r>
              <a:rPr lang="en-US" dirty="0"/>
              <a:t>: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X </a:t>
            </a:r>
            <a:r>
              <a:rPr lang="en-US" dirty="0" err="1"/>
              <a:t>và</a:t>
            </a:r>
            <a:r>
              <a:rPr lang="en-US" dirty="0"/>
              <a:t> 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4BE41-DFC4-FB5D-A9B9-00FE05A82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xủa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X: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3039E2F-97A2-58C9-530C-125F033C04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782733"/>
              </p:ext>
            </p:extLst>
          </p:nvPr>
        </p:nvGraphicFramePr>
        <p:xfrm>
          <a:off x="1462072" y="2348764"/>
          <a:ext cx="5694218" cy="9627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1813">
                  <a:extLst>
                    <a:ext uri="{9D8B030D-6E8A-4147-A177-3AD203B41FA5}">
                      <a16:colId xmlns:a16="http://schemas.microsoft.com/office/drawing/2014/main" val="2480393160"/>
                    </a:ext>
                  </a:extLst>
                </a:gridCol>
                <a:gridCol w="4502405">
                  <a:extLst>
                    <a:ext uri="{9D8B030D-6E8A-4147-A177-3AD203B41FA5}">
                      <a16:colId xmlns:a16="http://schemas.microsoft.com/office/drawing/2014/main" val="1277941822"/>
                    </a:ext>
                  </a:extLst>
                </a:gridCol>
              </a:tblGrid>
              <a:tr h="48139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fr-FR" sz="2800" dirty="0">
                          <a:effectLst/>
                        </a:rPr>
                        <a:t>    </a:t>
                      </a:r>
                      <a:r>
                        <a:rPr lang="en-US" sz="2800" dirty="0">
                          <a:effectLst/>
                        </a:rPr>
                        <a:t>X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>
                          <a:effectLst/>
                        </a:rPr>
                        <a:t> x</a:t>
                      </a:r>
                      <a:r>
                        <a:rPr lang="en-US" sz="2800" baseline="-25000" dirty="0">
                          <a:effectLst/>
                        </a:rPr>
                        <a:t>1            </a:t>
                      </a:r>
                      <a:r>
                        <a:rPr lang="en-US" sz="2800" dirty="0">
                          <a:effectLst/>
                        </a:rPr>
                        <a:t> x</a:t>
                      </a:r>
                      <a:r>
                        <a:rPr lang="en-US" sz="2800" baseline="-25000" dirty="0">
                          <a:effectLst/>
                        </a:rPr>
                        <a:t>2</a:t>
                      </a:r>
                      <a:r>
                        <a:rPr lang="en-US" sz="2800" dirty="0">
                          <a:effectLst/>
                        </a:rPr>
                        <a:t>         x</a:t>
                      </a:r>
                      <a:r>
                        <a:rPr lang="en-US" sz="2800" baseline="-25000" dirty="0">
                          <a:effectLst/>
                        </a:rPr>
                        <a:t>3</a:t>
                      </a:r>
                      <a:r>
                        <a:rPr lang="en-US" sz="2800" dirty="0">
                          <a:effectLst/>
                        </a:rPr>
                        <a:t>      …       </a:t>
                      </a:r>
                      <a:r>
                        <a:rPr lang="en-US" sz="2800" dirty="0" err="1">
                          <a:effectLst/>
                        </a:rPr>
                        <a:t>x</a:t>
                      </a:r>
                      <a:r>
                        <a:rPr lang="en-US" sz="2800" baseline="-25000" dirty="0" err="1">
                          <a:effectLst/>
                        </a:rPr>
                        <a:t>M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2556934"/>
                  </a:ext>
                </a:extLst>
              </a:tr>
              <a:tr h="48139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>
                          <a:effectLst/>
                        </a:rPr>
                        <a:t>    P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>
                          <a:effectLst/>
                        </a:rPr>
                        <a:t> p</a:t>
                      </a:r>
                      <a:r>
                        <a:rPr lang="en-US" sz="2800" baseline="-25000" dirty="0">
                          <a:effectLst/>
                        </a:rPr>
                        <a:t>1</a:t>
                      </a:r>
                      <a:r>
                        <a:rPr lang="en-US" sz="2800" dirty="0">
                          <a:effectLst/>
                        </a:rPr>
                        <a:t>         p</a:t>
                      </a:r>
                      <a:r>
                        <a:rPr lang="en-US" sz="2800" baseline="-25000" dirty="0">
                          <a:effectLst/>
                        </a:rPr>
                        <a:t>2</a:t>
                      </a:r>
                      <a:r>
                        <a:rPr lang="en-US" sz="2800" dirty="0">
                          <a:effectLst/>
                        </a:rPr>
                        <a:t>         p</a:t>
                      </a:r>
                      <a:r>
                        <a:rPr lang="en-US" sz="2800" baseline="-25000" dirty="0">
                          <a:effectLst/>
                        </a:rPr>
                        <a:t>3</a:t>
                      </a:r>
                      <a:r>
                        <a:rPr lang="en-US" sz="2800" dirty="0">
                          <a:effectLst/>
                        </a:rPr>
                        <a:t>      …       </a:t>
                      </a:r>
                      <a:r>
                        <a:rPr lang="en-US" sz="2800" dirty="0" err="1">
                          <a:effectLst/>
                        </a:rPr>
                        <a:t>p</a:t>
                      </a:r>
                      <a:r>
                        <a:rPr lang="en-US" sz="2800" baseline="-25000" dirty="0" err="1">
                          <a:effectLst/>
                        </a:rPr>
                        <a:t>M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8249145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8074855-31F3-FF77-6743-D84C293866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570326"/>
              </p:ext>
            </p:extLst>
          </p:nvPr>
        </p:nvGraphicFramePr>
        <p:xfrm>
          <a:off x="1462072" y="4001294"/>
          <a:ext cx="5694218" cy="9627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1813">
                  <a:extLst>
                    <a:ext uri="{9D8B030D-6E8A-4147-A177-3AD203B41FA5}">
                      <a16:colId xmlns:a16="http://schemas.microsoft.com/office/drawing/2014/main" val="2480393160"/>
                    </a:ext>
                  </a:extLst>
                </a:gridCol>
                <a:gridCol w="4502405">
                  <a:extLst>
                    <a:ext uri="{9D8B030D-6E8A-4147-A177-3AD203B41FA5}">
                      <a16:colId xmlns:a16="http://schemas.microsoft.com/office/drawing/2014/main" val="1277941822"/>
                    </a:ext>
                  </a:extLst>
                </a:gridCol>
              </a:tblGrid>
              <a:tr h="48139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fr-FR" sz="2800" dirty="0">
                          <a:effectLst/>
                        </a:rPr>
                        <a:t>    </a:t>
                      </a:r>
                      <a:r>
                        <a:rPr lang="en-US" sz="2800" dirty="0">
                          <a:effectLst/>
                        </a:rPr>
                        <a:t>Y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>
                          <a:effectLst/>
                        </a:rPr>
                        <a:t> y</a:t>
                      </a:r>
                      <a:r>
                        <a:rPr lang="en-US" sz="2800" baseline="-25000" dirty="0">
                          <a:effectLst/>
                        </a:rPr>
                        <a:t>1            </a:t>
                      </a:r>
                      <a:r>
                        <a:rPr lang="en-US" sz="2800" dirty="0">
                          <a:effectLst/>
                        </a:rPr>
                        <a:t> y</a:t>
                      </a:r>
                      <a:r>
                        <a:rPr lang="en-US" sz="2800" baseline="-25000" dirty="0">
                          <a:effectLst/>
                        </a:rPr>
                        <a:t>2</a:t>
                      </a:r>
                      <a:r>
                        <a:rPr lang="en-US" sz="2800" dirty="0">
                          <a:effectLst/>
                        </a:rPr>
                        <a:t>         y</a:t>
                      </a:r>
                      <a:r>
                        <a:rPr lang="en-US" sz="2800" baseline="-25000" dirty="0">
                          <a:effectLst/>
                        </a:rPr>
                        <a:t>3</a:t>
                      </a:r>
                      <a:r>
                        <a:rPr lang="en-US" sz="2800" dirty="0">
                          <a:effectLst/>
                        </a:rPr>
                        <a:t>      …       </a:t>
                      </a:r>
                      <a:r>
                        <a:rPr lang="en-US" sz="2800" dirty="0" err="1">
                          <a:effectLst/>
                        </a:rPr>
                        <a:t>y</a:t>
                      </a:r>
                      <a:r>
                        <a:rPr lang="en-US" sz="2800" baseline="-25000" dirty="0" err="1">
                          <a:effectLst/>
                        </a:rPr>
                        <a:t>L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2556934"/>
                  </a:ext>
                </a:extLst>
              </a:tr>
              <a:tr h="48139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>
                          <a:effectLst/>
                        </a:rPr>
                        <a:t>    P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>
                          <a:effectLst/>
                        </a:rPr>
                        <a:t> q</a:t>
                      </a:r>
                      <a:r>
                        <a:rPr lang="en-US" sz="2800" baseline="-25000" dirty="0">
                          <a:effectLst/>
                        </a:rPr>
                        <a:t>1</a:t>
                      </a:r>
                      <a:r>
                        <a:rPr lang="en-US" sz="2800" dirty="0">
                          <a:effectLst/>
                        </a:rPr>
                        <a:t>         q</a:t>
                      </a:r>
                      <a:r>
                        <a:rPr lang="en-US" sz="2800" baseline="-25000" dirty="0">
                          <a:effectLst/>
                        </a:rPr>
                        <a:t>2</a:t>
                      </a:r>
                      <a:r>
                        <a:rPr lang="en-US" sz="2800" dirty="0">
                          <a:effectLst/>
                        </a:rPr>
                        <a:t>         q</a:t>
                      </a:r>
                      <a:r>
                        <a:rPr lang="en-US" sz="2800" baseline="-25000" dirty="0">
                          <a:effectLst/>
                        </a:rPr>
                        <a:t>3</a:t>
                      </a:r>
                      <a:r>
                        <a:rPr lang="en-US" sz="2800" dirty="0">
                          <a:effectLst/>
                        </a:rPr>
                        <a:t>      …       </a:t>
                      </a:r>
                      <a:r>
                        <a:rPr lang="en-US" sz="2800" dirty="0" err="1">
                          <a:effectLst/>
                        </a:rPr>
                        <a:t>q</a:t>
                      </a:r>
                      <a:r>
                        <a:rPr lang="en-US" sz="2800" baseline="-25000" dirty="0" err="1">
                          <a:effectLst/>
                        </a:rPr>
                        <a:t>L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8249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4695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CC2F4-C013-9F87-B30E-2AEC22497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 2 </a:t>
            </a:r>
            <a:r>
              <a:rPr lang="en-US" dirty="0" err="1"/>
              <a:t>biến</a:t>
            </a:r>
            <a:r>
              <a:rPr lang="en-US" dirty="0"/>
              <a:t>: X </a:t>
            </a:r>
            <a:r>
              <a:rPr lang="en-US" dirty="0" err="1"/>
              <a:t>và</a:t>
            </a:r>
            <a:r>
              <a:rPr lang="en-US" dirty="0"/>
              <a:t> Y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lập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2D4EE-8820-4841-AF68-CDC69CEC1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Biến</a:t>
            </a:r>
            <a:r>
              <a:rPr lang="en-US" dirty="0"/>
              <a:t> Z = (X,Y)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: p(</a:t>
            </a:r>
            <a:r>
              <a:rPr lang="en-US" dirty="0" err="1"/>
              <a:t>z</a:t>
            </a:r>
            <a:r>
              <a:rPr lang="en-US" baseline="-25000" dirty="0" err="1"/>
              <a:t>ij</a:t>
            </a:r>
            <a:r>
              <a:rPr lang="en-US" dirty="0"/>
              <a:t>) = p(</a:t>
            </a:r>
            <a:r>
              <a:rPr lang="en-US" dirty="0" err="1"/>
              <a:t>x</a:t>
            </a:r>
            <a:r>
              <a:rPr lang="en-US" baseline="-25000" dirty="0" err="1"/>
              <a:t>i</a:t>
            </a:r>
            <a:r>
              <a:rPr lang="en-US" dirty="0" err="1"/>
              <a:t>,y</a:t>
            </a:r>
            <a:r>
              <a:rPr lang="en-US" baseline="-25000" dirty="0" err="1"/>
              <a:t>j</a:t>
            </a:r>
            <a:r>
              <a:rPr lang="en-US" dirty="0"/>
              <a:t>)= </a:t>
            </a:r>
            <a:r>
              <a:rPr lang="en-US" dirty="0" err="1"/>
              <a:t>p</a:t>
            </a:r>
            <a:r>
              <a:rPr lang="en-US" baseline="-25000" dirty="0" err="1"/>
              <a:t>i</a:t>
            </a:r>
            <a:r>
              <a:rPr lang="en-US" dirty="0" err="1"/>
              <a:t>q</a:t>
            </a:r>
            <a:r>
              <a:rPr lang="en-US" baseline="-25000" dirty="0" err="1"/>
              <a:t>j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 =1…</a:t>
            </a:r>
            <a:r>
              <a:rPr lang="en-US" dirty="0" err="1"/>
              <a:t>M,j</a:t>
            </a:r>
            <a:r>
              <a:rPr lang="en-US" dirty="0"/>
              <a:t>=1…L</a:t>
            </a:r>
          </a:p>
          <a:p>
            <a:r>
              <a:rPr lang="en-US" dirty="0"/>
              <a:t>Entropy H(Z) = H(X,Y) = H(X) + H(Y).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tung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(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,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) </a:t>
            </a:r>
            <a:r>
              <a:rPr lang="en-US" dirty="0" err="1"/>
              <a:t>và</a:t>
            </a:r>
            <a:r>
              <a:rPr lang="en-US" dirty="0"/>
              <a:t> con </a:t>
            </a:r>
            <a:r>
              <a:rPr lang="en-US" dirty="0" err="1"/>
              <a:t>xúc</a:t>
            </a:r>
            <a:r>
              <a:rPr lang="en-US" dirty="0"/>
              <a:t> </a:t>
            </a:r>
            <a:r>
              <a:rPr lang="en-US" dirty="0" err="1"/>
              <a:t>xắc</a:t>
            </a:r>
            <a:r>
              <a:rPr lang="en-US" dirty="0"/>
              <a:t> 6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X: H(X) = log(2) =1</a:t>
            </a:r>
          </a:p>
          <a:p>
            <a:pPr lvl="1"/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của</a:t>
            </a:r>
            <a:r>
              <a:rPr lang="en-US" dirty="0"/>
              <a:t> con </a:t>
            </a:r>
            <a:r>
              <a:rPr lang="en-US" dirty="0" err="1"/>
              <a:t>xúc</a:t>
            </a:r>
            <a:r>
              <a:rPr lang="en-US" dirty="0"/>
              <a:t> </a:t>
            </a:r>
            <a:r>
              <a:rPr lang="en-US" dirty="0" err="1"/>
              <a:t>xắc</a:t>
            </a:r>
            <a:r>
              <a:rPr lang="en-US" dirty="0"/>
              <a:t> Y: H(Y) = log(6)= 2,58</a:t>
            </a:r>
          </a:p>
          <a:p>
            <a:pPr lvl="1"/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: H(X,Y) = 1 + 2,58 = 3,58.</a:t>
            </a:r>
          </a:p>
          <a:p>
            <a:pPr lvl="1"/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: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4 bit.</a:t>
            </a:r>
          </a:p>
          <a:p>
            <a:pPr marL="457200" lvl="1" indent="0">
              <a:buNone/>
            </a:pPr>
            <a:r>
              <a:rPr lang="en-US" dirty="0"/>
              <a:t>(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, </a:t>
            </a:r>
            <a:r>
              <a:rPr lang="en-US" dirty="0" err="1"/>
              <a:t>mặt</a:t>
            </a:r>
            <a:r>
              <a:rPr lang="en-US" dirty="0"/>
              <a:t> 1) = 0000, (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, </a:t>
            </a:r>
            <a:r>
              <a:rPr lang="en-US" dirty="0" err="1"/>
              <a:t>mặt</a:t>
            </a:r>
            <a:r>
              <a:rPr lang="en-US" dirty="0"/>
              <a:t> 2) = 0001, (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, </a:t>
            </a:r>
            <a:r>
              <a:rPr lang="en-US" dirty="0" err="1"/>
              <a:t>mặt</a:t>
            </a:r>
            <a:r>
              <a:rPr lang="en-US" dirty="0"/>
              <a:t> 3) = 0010</a:t>
            </a:r>
          </a:p>
          <a:p>
            <a:pPr marL="457200" lvl="1" indent="0">
              <a:buNone/>
            </a:pPr>
            <a:r>
              <a:rPr lang="en-US" dirty="0"/>
              <a:t>(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, </a:t>
            </a:r>
            <a:r>
              <a:rPr lang="en-US" dirty="0" err="1"/>
              <a:t>mặt</a:t>
            </a:r>
            <a:r>
              <a:rPr lang="en-US" dirty="0"/>
              <a:t> 4) = 0011, (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Số,mặt</a:t>
            </a:r>
            <a:r>
              <a:rPr lang="en-US" dirty="0"/>
              <a:t> 5)=0100, (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, </a:t>
            </a:r>
            <a:r>
              <a:rPr lang="en-US" dirty="0" err="1"/>
              <a:t>mặt</a:t>
            </a:r>
            <a:r>
              <a:rPr lang="en-US" dirty="0"/>
              <a:t> 6) = 0101, …, (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, </a:t>
            </a:r>
            <a:r>
              <a:rPr lang="en-US" dirty="0" err="1"/>
              <a:t>mặt</a:t>
            </a:r>
            <a:r>
              <a:rPr lang="en-US" dirty="0"/>
              <a:t> 6) = 1011.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dư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dãy</a:t>
            </a:r>
            <a:r>
              <a:rPr lang="en-US" dirty="0"/>
              <a:t> bit: 1100, 1101 </a:t>
            </a:r>
            <a:r>
              <a:rPr lang="en-US" dirty="0" err="1"/>
              <a:t>và</a:t>
            </a:r>
            <a:r>
              <a:rPr lang="en-US" dirty="0"/>
              <a:t> 1110, 1111.</a:t>
            </a:r>
          </a:p>
        </p:txBody>
      </p:sp>
    </p:spTree>
    <p:extLst>
      <p:ext uri="{BB962C8B-B14F-4D97-AF65-F5344CB8AC3E}">
        <p14:creationId xmlns:p14="http://schemas.microsoft.com/office/powerpoint/2010/main" val="2892163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CCF2E-21F3-7FA7-F9FF-423E74BD9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8091"/>
          </a:xfrm>
        </p:spPr>
        <p:txBody>
          <a:bodyPr>
            <a:normAutofit fontScale="90000"/>
          </a:bodyPr>
          <a:lstStyle/>
          <a:p>
            <a:r>
              <a:rPr lang="en-US" dirty="0"/>
              <a:t>Entropy Y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X = x</a:t>
            </a:r>
            <a:r>
              <a:rPr lang="en-US" baseline="-25000" dirty="0"/>
              <a:t>i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F1D013-2ADE-49FD-3F56-559D12E730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44304"/>
                <a:ext cx="10515600" cy="4839580"/>
              </a:xfrm>
            </p:spPr>
            <p:txBody>
              <a:bodyPr/>
              <a:lstStyle/>
              <a:p>
                <a:r>
                  <a:rPr lang="en-US" dirty="0"/>
                  <a:t>Y </a:t>
                </a:r>
                <a:r>
                  <a:rPr lang="en-US" dirty="0" err="1"/>
                  <a:t>phụ</a:t>
                </a:r>
                <a:r>
                  <a:rPr lang="en-US" dirty="0"/>
                  <a:t> </a:t>
                </a:r>
                <a:r>
                  <a:rPr lang="en-US" dirty="0" err="1"/>
                  <a:t>thuộc</a:t>
                </a: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điều</a:t>
                </a:r>
                <a:r>
                  <a:rPr lang="en-US" dirty="0"/>
                  <a:t> </a:t>
                </a:r>
                <a:r>
                  <a:rPr lang="en-US" dirty="0" err="1"/>
                  <a:t>kiện</a:t>
                </a:r>
                <a:r>
                  <a:rPr lang="en-US" dirty="0"/>
                  <a:t> X.</a:t>
                </a:r>
              </a:p>
              <a:p>
                <a:r>
                  <a:rPr lang="en-US" dirty="0"/>
                  <a:t>Y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phân</a:t>
                </a:r>
                <a:r>
                  <a:rPr lang="en-US" dirty="0"/>
                  <a:t> </a:t>
                </a:r>
                <a:r>
                  <a:rPr lang="en-US" dirty="0" err="1"/>
                  <a:t>phối</a:t>
                </a:r>
                <a:r>
                  <a:rPr lang="en-US" dirty="0"/>
                  <a:t> </a:t>
                </a:r>
                <a:r>
                  <a:rPr lang="en-US" dirty="0" err="1"/>
                  <a:t>xác</a:t>
                </a:r>
                <a:r>
                  <a:rPr lang="en-US" dirty="0"/>
                  <a:t> </a:t>
                </a:r>
                <a:r>
                  <a:rPr lang="en-US" dirty="0" err="1"/>
                  <a:t>suất</a:t>
                </a: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điều</a:t>
                </a:r>
                <a:r>
                  <a:rPr lang="en-US" dirty="0"/>
                  <a:t> </a:t>
                </a:r>
                <a:r>
                  <a:rPr lang="en-US" dirty="0" err="1"/>
                  <a:t>kiện</a:t>
                </a:r>
                <a:r>
                  <a:rPr lang="en-US" dirty="0"/>
                  <a:t> X = x</a:t>
                </a:r>
                <a:r>
                  <a:rPr lang="en-US" baseline="-25000" dirty="0"/>
                  <a:t>1</a:t>
                </a:r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r>
                  <a:rPr lang="en-US" dirty="0"/>
                  <a:t>Entropy </a:t>
                </a:r>
                <a:r>
                  <a:rPr lang="en-US" dirty="0" err="1"/>
                  <a:t>của</a:t>
                </a:r>
                <a:r>
                  <a:rPr lang="en-US" dirty="0"/>
                  <a:t> Y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điều</a:t>
                </a:r>
                <a:r>
                  <a:rPr lang="en-US" dirty="0"/>
                  <a:t> </a:t>
                </a:r>
                <a:r>
                  <a:rPr lang="en-US" dirty="0" err="1"/>
                  <a:t>kiện</a:t>
                </a:r>
                <a:r>
                  <a:rPr lang="en-US" dirty="0"/>
                  <a:t> X = x</a:t>
                </a:r>
                <a:r>
                  <a:rPr lang="en-US" baseline="-25000" dirty="0"/>
                  <a:t>1</a:t>
                </a:r>
                <a:r>
                  <a:rPr lang="en-US" dirty="0"/>
                  <a:t>: H(Y/X = x</a:t>
                </a:r>
                <a:r>
                  <a:rPr lang="en-US" baseline="-25000" dirty="0"/>
                  <a:t>1</a:t>
                </a:r>
                <a:r>
                  <a:rPr lang="en-US" dirty="0"/>
                  <a:t>) =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/1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 err="1"/>
                  <a:t>Tương</a:t>
                </a:r>
                <a:r>
                  <a:rPr lang="en-US" dirty="0"/>
                  <a:t> </a:t>
                </a:r>
                <a:r>
                  <a:rPr lang="en-US" dirty="0" err="1"/>
                  <a:t>tự</a:t>
                </a:r>
                <a:r>
                  <a:rPr lang="en-US" dirty="0"/>
                  <a:t> </a:t>
                </a:r>
                <a:r>
                  <a:rPr lang="en-US" dirty="0" err="1"/>
                  <a:t>đến</a:t>
                </a:r>
                <a:r>
                  <a:rPr lang="en-US" dirty="0"/>
                  <a:t> Y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phân</a:t>
                </a:r>
                <a:r>
                  <a:rPr lang="en-US" dirty="0"/>
                  <a:t> </a:t>
                </a:r>
                <a:r>
                  <a:rPr lang="en-US" dirty="0" err="1"/>
                  <a:t>phối</a:t>
                </a:r>
                <a:r>
                  <a:rPr lang="en-US" dirty="0"/>
                  <a:t> </a:t>
                </a:r>
                <a:r>
                  <a:rPr lang="en-US" dirty="0" err="1"/>
                  <a:t>xác</a:t>
                </a:r>
                <a:r>
                  <a:rPr lang="en-US" dirty="0"/>
                  <a:t> </a:t>
                </a:r>
                <a:r>
                  <a:rPr lang="en-US" dirty="0" err="1"/>
                  <a:t>suất</a:t>
                </a: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điều</a:t>
                </a:r>
                <a:r>
                  <a:rPr lang="en-US" dirty="0"/>
                  <a:t> </a:t>
                </a:r>
                <a:r>
                  <a:rPr lang="en-US" dirty="0" err="1"/>
                  <a:t>kiện</a:t>
                </a:r>
                <a:r>
                  <a:rPr lang="en-US" dirty="0"/>
                  <a:t> X = </a:t>
                </a:r>
                <a:r>
                  <a:rPr lang="en-US" dirty="0" err="1"/>
                  <a:t>x</a:t>
                </a:r>
                <a:r>
                  <a:rPr lang="en-US" baseline="-25000" dirty="0" err="1"/>
                  <a:t>M</a:t>
                </a:r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r>
                  <a:rPr lang="en-US" dirty="0"/>
                  <a:t>Entropy </a:t>
                </a:r>
                <a:r>
                  <a:rPr lang="en-US" dirty="0" err="1"/>
                  <a:t>của</a:t>
                </a:r>
                <a:r>
                  <a:rPr lang="en-US" dirty="0"/>
                  <a:t> Y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điều</a:t>
                </a:r>
                <a:r>
                  <a:rPr lang="en-US" dirty="0"/>
                  <a:t> </a:t>
                </a:r>
                <a:r>
                  <a:rPr lang="en-US" dirty="0" err="1"/>
                  <a:t>kiện</a:t>
                </a:r>
                <a:r>
                  <a:rPr lang="en-US" dirty="0"/>
                  <a:t> X = </a:t>
                </a:r>
                <a:r>
                  <a:rPr lang="en-US" dirty="0" err="1"/>
                  <a:t>x</a:t>
                </a:r>
                <a:r>
                  <a:rPr lang="en-US" baseline="-25000" dirty="0" err="1"/>
                  <a:t>M</a:t>
                </a:r>
                <a:r>
                  <a:rPr lang="en-US" dirty="0"/>
                  <a:t>: H(Y/X = </a:t>
                </a:r>
                <a:r>
                  <a:rPr lang="en-US" dirty="0" err="1"/>
                  <a:t>x</a:t>
                </a:r>
                <a:r>
                  <a:rPr lang="en-US" baseline="-25000" dirty="0" err="1"/>
                  <a:t>M</a:t>
                </a:r>
                <a:r>
                  <a:rPr lang="en-US" dirty="0"/>
                  <a:t>) =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F1D013-2ADE-49FD-3F56-559D12E730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44304"/>
                <a:ext cx="10515600" cy="4839580"/>
              </a:xfrm>
              <a:blipFill>
                <a:blip r:embed="rId2"/>
                <a:stretch>
                  <a:fillRect l="-1043" t="-2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1426200-F339-5CC1-D0C6-B7AF714AB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020618"/>
              </p:ext>
            </p:extLst>
          </p:nvPr>
        </p:nvGraphicFramePr>
        <p:xfrm>
          <a:off x="1482269" y="2330078"/>
          <a:ext cx="5694218" cy="8537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1813">
                  <a:extLst>
                    <a:ext uri="{9D8B030D-6E8A-4147-A177-3AD203B41FA5}">
                      <a16:colId xmlns:a16="http://schemas.microsoft.com/office/drawing/2014/main" val="2480393160"/>
                    </a:ext>
                  </a:extLst>
                </a:gridCol>
                <a:gridCol w="4502405">
                  <a:extLst>
                    <a:ext uri="{9D8B030D-6E8A-4147-A177-3AD203B41FA5}">
                      <a16:colId xmlns:a16="http://schemas.microsoft.com/office/drawing/2014/main" val="1277941822"/>
                    </a:ext>
                  </a:extLst>
                </a:gridCol>
              </a:tblGrid>
              <a:tr h="42689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fr-FR" sz="2800" dirty="0">
                          <a:effectLst/>
                        </a:rPr>
                        <a:t> </a:t>
                      </a:r>
                      <a:r>
                        <a:rPr lang="en-US" sz="2800" dirty="0">
                          <a:effectLst/>
                        </a:rPr>
                        <a:t>Y/X=x</a:t>
                      </a:r>
                      <a:r>
                        <a:rPr lang="en-US" sz="2800" baseline="-25000" dirty="0">
                          <a:effectLst/>
                        </a:rPr>
                        <a:t>1</a:t>
                      </a:r>
                      <a:endParaRPr lang="en-US" sz="2800" baseline="-25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>
                          <a:effectLst/>
                        </a:rPr>
                        <a:t> y</a:t>
                      </a:r>
                      <a:r>
                        <a:rPr lang="en-US" sz="2800" baseline="-25000" dirty="0">
                          <a:effectLst/>
                        </a:rPr>
                        <a:t>1            </a:t>
                      </a:r>
                      <a:r>
                        <a:rPr lang="en-US" sz="2800" dirty="0">
                          <a:effectLst/>
                        </a:rPr>
                        <a:t> y</a:t>
                      </a:r>
                      <a:r>
                        <a:rPr lang="en-US" sz="2800" baseline="-25000" dirty="0">
                          <a:effectLst/>
                        </a:rPr>
                        <a:t>2</a:t>
                      </a:r>
                      <a:r>
                        <a:rPr lang="en-US" sz="2800" dirty="0">
                          <a:effectLst/>
                        </a:rPr>
                        <a:t>         y</a:t>
                      </a:r>
                      <a:r>
                        <a:rPr lang="en-US" sz="2800" baseline="-25000" dirty="0">
                          <a:effectLst/>
                        </a:rPr>
                        <a:t>3</a:t>
                      </a:r>
                      <a:r>
                        <a:rPr lang="en-US" sz="2800" dirty="0">
                          <a:effectLst/>
                        </a:rPr>
                        <a:t>      …       </a:t>
                      </a:r>
                      <a:r>
                        <a:rPr lang="en-US" sz="2800" dirty="0" err="1">
                          <a:effectLst/>
                        </a:rPr>
                        <a:t>y</a:t>
                      </a:r>
                      <a:r>
                        <a:rPr lang="en-US" sz="2800" baseline="-25000" dirty="0" err="1">
                          <a:effectLst/>
                        </a:rPr>
                        <a:t>L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2556934"/>
                  </a:ext>
                </a:extLst>
              </a:tr>
              <a:tr h="42689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>
                          <a:effectLst/>
                        </a:rPr>
                        <a:t>    P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>
                          <a:effectLst/>
                        </a:rPr>
                        <a:t> q</a:t>
                      </a:r>
                      <a:r>
                        <a:rPr lang="en-US" sz="2800" baseline="-25000" dirty="0">
                          <a:effectLst/>
                        </a:rPr>
                        <a:t>1/1</a:t>
                      </a:r>
                      <a:r>
                        <a:rPr lang="en-US" sz="2800" dirty="0">
                          <a:effectLst/>
                        </a:rPr>
                        <a:t>    q</a:t>
                      </a:r>
                      <a:r>
                        <a:rPr lang="en-US" sz="2800" baseline="-25000" dirty="0">
                          <a:effectLst/>
                        </a:rPr>
                        <a:t>2/1</a:t>
                      </a:r>
                      <a:r>
                        <a:rPr lang="en-US" sz="2800" dirty="0">
                          <a:effectLst/>
                        </a:rPr>
                        <a:t>      q</a:t>
                      </a:r>
                      <a:r>
                        <a:rPr lang="en-US" sz="2800" baseline="-25000" dirty="0">
                          <a:effectLst/>
                        </a:rPr>
                        <a:t>3/1</a:t>
                      </a:r>
                      <a:r>
                        <a:rPr lang="en-US" sz="2800" dirty="0">
                          <a:effectLst/>
                        </a:rPr>
                        <a:t>      …    </a:t>
                      </a:r>
                      <a:r>
                        <a:rPr lang="en-US" sz="2800" dirty="0" err="1">
                          <a:effectLst/>
                        </a:rPr>
                        <a:t>q</a:t>
                      </a:r>
                      <a:r>
                        <a:rPr lang="en-US" sz="2800" baseline="-25000" dirty="0" err="1">
                          <a:effectLst/>
                        </a:rPr>
                        <a:t>L</a:t>
                      </a:r>
                      <a:r>
                        <a:rPr lang="en-US" sz="2800" baseline="-25000" dirty="0">
                          <a:effectLst/>
                        </a:rPr>
                        <a:t>/1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824914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05EB203-B4FD-66EB-208B-C792D1ACC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012887"/>
              </p:ext>
            </p:extLst>
          </p:nvPr>
        </p:nvGraphicFramePr>
        <p:xfrm>
          <a:off x="1482269" y="4269650"/>
          <a:ext cx="5694218" cy="8537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1813">
                  <a:extLst>
                    <a:ext uri="{9D8B030D-6E8A-4147-A177-3AD203B41FA5}">
                      <a16:colId xmlns:a16="http://schemas.microsoft.com/office/drawing/2014/main" val="2480393160"/>
                    </a:ext>
                  </a:extLst>
                </a:gridCol>
                <a:gridCol w="4502405">
                  <a:extLst>
                    <a:ext uri="{9D8B030D-6E8A-4147-A177-3AD203B41FA5}">
                      <a16:colId xmlns:a16="http://schemas.microsoft.com/office/drawing/2014/main" val="1277941822"/>
                    </a:ext>
                  </a:extLst>
                </a:gridCol>
              </a:tblGrid>
              <a:tr h="42689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>
                          <a:effectLst/>
                        </a:rPr>
                        <a:t>Y/X=</a:t>
                      </a:r>
                      <a:r>
                        <a:rPr lang="en-US" sz="2800" dirty="0" err="1">
                          <a:effectLst/>
                        </a:rPr>
                        <a:t>x</a:t>
                      </a:r>
                      <a:r>
                        <a:rPr lang="en-US" sz="2800" baseline="-25000" dirty="0" err="1">
                          <a:effectLst/>
                        </a:rPr>
                        <a:t>M</a:t>
                      </a:r>
                      <a:endParaRPr lang="en-US" sz="2800" baseline="-25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>
                          <a:effectLst/>
                        </a:rPr>
                        <a:t> y</a:t>
                      </a:r>
                      <a:r>
                        <a:rPr lang="en-US" sz="2800" baseline="-25000" dirty="0">
                          <a:effectLst/>
                        </a:rPr>
                        <a:t>1            </a:t>
                      </a:r>
                      <a:r>
                        <a:rPr lang="en-US" sz="2800" dirty="0">
                          <a:effectLst/>
                        </a:rPr>
                        <a:t> y</a:t>
                      </a:r>
                      <a:r>
                        <a:rPr lang="en-US" sz="2800" baseline="-25000" dirty="0">
                          <a:effectLst/>
                        </a:rPr>
                        <a:t>2</a:t>
                      </a:r>
                      <a:r>
                        <a:rPr lang="en-US" sz="2800" dirty="0">
                          <a:effectLst/>
                        </a:rPr>
                        <a:t>         y</a:t>
                      </a:r>
                      <a:r>
                        <a:rPr lang="en-US" sz="2800" baseline="-25000" dirty="0">
                          <a:effectLst/>
                        </a:rPr>
                        <a:t>3</a:t>
                      </a:r>
                      <a:r>
                        <a:rPr lang="en-US" sz="2800" dirty="0">
                          <a:effectLst/>
                        </a:rPr>
                        <a:t>      …       </a:t>
                      </a:r>
                      <a:r>
                        <a:rPr lang="en-US" sz="2800" dirty="0" err="1">
                          <a:effectLst/>
                        </a:rPr>
                        <a:t>y</a:t>
                      </a:r>
                      <a:r>
                        <a:rPr lang="en-US" sz="2800" baseline="-25000" dirty="0" err="1">
                          <a:effectLst/>
                        </a:rPr>
                        <a:t>L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2556934"/>
                  </a:ext>
                </a:extLst>
              </a:tr>
              <a:tr h="42689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>
                          <a:effectLst/>
                        </a:rPr>
                        <a:t>    P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>
                          <a:effectLst/>
                        </a:rPr>
                        <a:t> q</a:t>
                      </a:r>
                      <a:r>
                        <a:rPr lang="en-US" sz="2800" baseline="-25000" dirty="0">
                          <a:effectLst/>
                        </a:rPr>
                        <a:t>1/M</a:t>
                      </a:r>
                      <a:r>
                        <a:rPr lang="en-US" sz="2800" dirty="0">
                          <a:effectLst/>
                        </a:rPr>
                        <a:t>    q</a:t>
                      </a:r>
                      <a:r>
                        <a:rPr lang="en-US" sz="2800" baseline="-25000" dirty="0">
                          <a:effectLst/>
                        </a:rPr>
                        <a:t>2/M</a:t>
                      </a:r>
                      <a:r>
                        <a:rPr lang="en-US" sz="2800" dirty="0">
                          <a:effectLst/>
                        </a:rPr>
                        <a:t>      q</a:t>
                      </a:r>
                      <a:r>
                        <a:rPr lang="en-US" sz="2800" baseline="-25000" dirty="0">
                          <a:effectLst/>
                        </a:rPr>
                        <a:t>3/M</a:t>
                      </a:r>
                      <a:r>
                        <a:rPr lang="en-US" sz="2800" dirty="0">
                          <a:effectLst/>
                        </a:rPr>
                        <a:t>      …    </a:t>
                      </a:r>
                      <a:r>
                        <a:rPr lang="en-US" sz="2800" dirty="0" err="1">
                          <a:effectLst/>
                        </a:rPr>
                        <a:t>q</a:t>
                      </a:r>
                      <a:r>
                        <a:rPr lang="en-US" sz="2800" baseline="-25000" dirty="0" err="1">
                          <a:effectLst/>
                        </a:rPr>
                        <a:t>L</a:t>
                      </a:r>
                      <a:r>
                        <a:rPr lang="en-US" sz="2800" baseline="-25000" dirty="0">
                          <a:effectLst/>
                        </a:rPr>
                        <a:t>/M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8249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6531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03117-5B23-80AE-B298-FC66DA249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1B842-655F-E9D9-02F1-2B2030F107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378196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Ý </a:t>
                </a:r>
                <a:r>
                  <a:rPr lang="en-US" dirty="0" err="1"/>
                  <a:t>nghĩa</a:t>
                </a:r>
                <a:r>
                  <a:rPr lang="en-US" dirty="0"/>
                  <a:t>: X </a:t>
                </a:r>
                <a:r>
                  <a:rPr lang="en-US" dirty="0" err="1"/>
                  <a:t>và</a:t>
                </a:r>
                <a:r>
                  <a:rPr lang="en-US" dirty="0"/>
                  <a:t> Y </a:t>
                </a:r>
                <a:r>
                  <a:rPr lang="en-US" dirty="0" err="1"/>
                  <a:t>phụ</a:t>
                </a:r>
                <a:r>
                  <a:rPr lang="en-US" dirty="0"/>
                  <a:t> </a:t>
                </a:r>
                <a:r>
                  <a:rPr lang="en-US" dirty="0" err="1"/>
                  <a:t>thuộc</a:t>
                </a:r>
                <a:r>
                  <a:rPr lang="en-US" dirty="0"/>
                  <a:t> </a:t>
                </a:r>
                <a:r>
                  <a:rPr lang="en-US" dirty="0">
                    <a:sym typeface="Symbol" panose="05050102010706020507" pitchFamily="18" charset="2"/>
                  </a:rPr>
                  <a:t> </a:t>
                </a:r>
                <a:r>
                  <a:rPr lang="en-US" dirty="0" err="1"/>
                  <a:t>Lượng</a:t>
                </a:r>
                <a:r>
                  <a:rPr lang="en-US" dirty="0"/>
                  <a:t> </a:t>
                </a:r>
                <a:r>
                  <a:rPr lang="en-US" dirty="0" err="1"/>
                  <a:t>thông</a:t>
                </a:r>
                <a:r>
                  <a:rPr lang="en-US" dirty="0"/>
                  <a:t> tin (X,Y) </a:t>
                </a:r>
                <a:r>
                  <a:rPr lang="en-US" dirty="0" err="1"/>
                  <a:t>giảm</a:t>
                </a:r>
                <a:r>
                  <a:rPr lang="en-US" dirty="0"/>
                  <a:t> </a:t>
                </a:r>
                <a:r>
                  <a:rPr lang="en-US" dirty="0" err="1"/>
                  <a:t>đi</a:t>
                </a:r>
                <a:r>
                  <a:rPr lang="en-US" dirty="0"/>
                  <a:t>. </a:t>
                </a:r>
                <a:r>
                  <a:rPr lang="en-US" dirty="0" err="1"/>
                  <a:t>Tính</a:t>
                </a:r>
                <a:r>
                  <a:rPr lang="en-US" dirty="0"/>
                  <a:t> </a:t>
                </a:r>
                <a:r>
                  <a:rPr lang="en-US" dirty="0" err="1"/>
                  <a:t>như</a:t>
                </a:r>
                <a:r>
                  <a:rPr lang="en-US" dirty="0"/>
                  <a:t> </a:t>
                </a:r>
                <a:r>
                  <a:rPr lang="en-US" dirty="0" err="1"/>
                  <a:t>thế</a:t>
                </a:r>
                <a:r>
                  <a:rPr lang="en-US" dirty="0"/>
                  <a:t> </a:t>
                </a:r>
                <a:r>
                  <a:rPr lang="en-US" dirty="0" err="1"/>
                  <a:t>nào</a:t>
                </a:r>
                <a:r>
                  <a:rPr lang="en-US" dirty="0"/>
                  <a:t> ?</a:t>
                </a:r>
              </a:p>
              <a:p>
                <a:r>
                  <a:rPr lang="en-US" dirty="0"/>
                  <a:t>Entropy Y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điều</a:t>
                </a:r>
                <a:r>
                  <a:rPr lang="en-US" dirty="0"/>
                  <a:t> </a:t>
                </a:r>
                <a:r>
                  <a:rPr lang="en-US" dirty="0" err="1"/>
                  <a:t>kiện</a:t>
                </a:r>
                <a:r>
                  <a:rPr lang="en-US" dirty="0"/>
                  <a:t> X: H(Y/X)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type m:val="li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 err="1"/>
                  <a:t>Tương</a:t>
                </a:r>
                <a:r>
                  <a:rPr lang="en-US" dirty="0"/>
                  <a:t> </a:t>
                </a:r>
                <a:r>
                  <a:rPr lang="en-US" dirty="0" err="1"/>
                  <a:t>tự</a:t>
                </a:r>
                <a:r>
                  <a:rPr lang="en-US" dirty="0"/>
                  <a:t>: Entropy X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điều</a:t>
                </a:r>
                <a:r>
                  <a:rPr lang="en-US" dirty="0"/>
                  <a:t> </a:t>
                </a:r>
                <a:r>
                  <a:rPr lang="en-US" dirty="0" err="1"/>
                  <a:t>kiện</a:t>
                </a:r>
                <a:r>
                  <a:rPr lang="en-US" dirty="0"/>
                  <a:t> Y: H(X/Y)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type m:val="li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 err="1"/>
                  <a:t>Tính</a:t>
                </a:r>
                <a:r>
                  <a:rPr lang="en-US" dirty="0"/>
                  <a:t> </a:t>
                </a:r>
                <a:r>
                  <a:rPr lang="en-US" dirty="0" err="1"/>
                  <a:t>chất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H(X,Y) = H(X) + H(Y/X) = H(Y) + H(X/Y)</a:t>
                </a:r>
              </a:p>
              <a:p>
                <a:pPr marL="0" indent="0">
                  <a:buNone/>
                </a:pPr>
                <a:r>
                  <a:rPr lang="en-US" dirty="0"/>
                  <a:t>H(X)+H(Y) </a:t>
                </a:r>
                <a:r>
                  <a:rPr lang="en-US" dirty="0">
                    <a:sym typeface="Symbol" panose="05050102010706020507" pitchFamily="18" charset="2"/>
                  </a:rPr>
                  <a:t> H(X,Y)  H(X)  H(X/Y) </a:t>
                </a:r>
                <a:r>
                  <a:rPr lang="en-US" dirty="0" err="1">
                    <a:sym typeface="Symbol" panose="05050102010706020507" pitchFamily="18" charset="2"/>
                  </a:rPr>
                  <a:t>và</a:t>
                </a:r>
                <a:r>
                  <a:rPr lang="en-US" dirty="0">
                    <a:sym typeface="Symbol" panose="05050102010706020507" pitchFamily="18" charset="2"/>
                  </a:rPr>
                  <a:t> H(Y)  H(Y/X)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1B842-655F-E9D9-02F1-2B2030F107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3781961"/>
              </a:xfrm>
              <a:blipFill>
                <a:blip r:embed="rId2"/>
                <a:stretch>
                  <a:fillRect l="-1217" t="-30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4532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8D4E4-C90B-55C8-1E4C-E7F1EB1B9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điểm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0B6C6-3D74-5C56-6BBC-32295499A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76033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: Quan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tin-Entropy</a:t>
            </a:r>
          </a:p>
          <a:p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Đồng</a:t>
            </a:r>
            <a:r>
              <a:rPr lang="en-US" dirty="0"/>
              <a:t> xu </a:t>
            </a:r>
            <a:r>
              <a:rPr lang="en-US" dirty="0" err="1"/>
              <a:t>thật</a:t>
            </a:r>
            <a:r>
              <a:rPr lang="en-US" dirty="0"/>
              <a:t> X1 = {0=“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”, 1 = “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”}</a:t>
            </a:r>
          </a:p>
          <a:p>
            <a:pPr lvl="1"/>
            <a:r>
              <a:rPr lang="en-US" dirty="0" err="1"/>
              <a:t>Đồng</a:t>
            </a:r>
            <a:r>
              <a:rPr lang="en-US" dirty="0"/>
              <a:t> xu </a:t>
            </a:r>
            <a:r>
              <a:rPr lang="en-US" dirty="0" err="1"/>
              <a:t>giả</a:t>
            </a:r>
            <a:r>
              <a:rPr lang="en-US" dirty="0"/>
              <a:t> X2 = {0=“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”, 1 = “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”}</a:t>
            </a:r>
          </a:p>
          <a:p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xu, tung </a:t>
            </a:r>
            <a:r>
              <a:rPr lang="en-US" dirty="0" err="1"/>
              <a:t>đồng</a:t>
            </a:r>
            <a:r>
              <a:rPr lang="en-US" dirty="0"/>
              <a:t> xu 2 </a:t>
            </a:r>
            <a:r>
              <a:rPr lang="en-US" dirty="0" err="1"/>
              <a:t>lần</a:t>
            </a:r>
            <a:endParaRPr lang="en-US" dirty="0"/>
          </a:p>
          <a:p>
            <a:pPr lvl="1"/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dồn</a:t>
            </a:r>
            <a:r>
              <a:rPr lang="en-US" dirty="0"/>
              <a:t> (</a:t>
            </a:r>
            <a:r>
              <a:rPr lang="en-US" dirty="0" err="1"/>
              <a:t>Điểm</a:t>
            </a:r>
            <a:r>
              <a:rPr lang="en-US" dirty="0"/>
              <a:t> = 0 </a:t>
            </a:r>
            <a:r>
              <a:rPr lang="en-US" dirty="0" err="1"/>
              <a:t>nếu</a:t>
            </a:r>
            <a:r>
              <a:rPr lang="en-US" dirty="0"/>
              <a:t> “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” </a:t>
            </a:r>
            <a:r>
              <a:rPr lang="en-US" dirty="0" err="1"/>
              <a:t>và</a:t>
            </a:r>
            <a:r>
              <a:rPr lang="en-US" dirty="0"/>
              <a:t> = 1 </a:t>
            </a:r>
            <a:r>
              <a:rPr lang="en-US" dirty="0" err="1"/>
              <a:t>nếu</a:t>
            </a:r>
            <a:r>
              <a:rPr lang="en-US" dirty="0"/>
              <a:t> “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”).</a:t>
            </a:r>
          </a:p>
          <a:p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Tính</a:t>
            </a:r>
            <a:r>
              <a:rPr lang="en-US" dirty="0"/>
              <a:t> Entropy 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9691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D5B84-D2C7-2D38-63AD-7FE998C89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1815"/>
          </a:xfrm>
        </p:spPr>
        <p:txBody>
          <a:bodyPr>
            <a:normAutofit/>
          </a:bodyPr>
          <a:lstStyle/>
          <a:p>
            <a:r>
              <a:rPr lang="en-US" dirty="0"/>
              <a:t>Entropy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 </a:t>
            </a:r>
            <a:r>
              <a:rPr lang="en-US" dirty="0" err="1"/>
              <a:t>Biến</a:t>
            </a:r>
            <a:r>
              <a:rPr lang="en-US" dirty="0"/>
              <a:t> X </a:t>
            </a:r>
            <a:r>
              <a:rPr lang="en-US" dirty="0" err="1"/>
              <a:t>và</a:t>
            </a:r>
            <a:r>
              <a:rPr lang="en-US" dirty="0"/>
              <a:t> 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3FE77-7079-F40B-AF85-63E565E72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085"/>
            <a:ext cx="10515600" cy="4351338"/>
          </a:xfrm>
        </p:spPr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X =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xu = {0=X1, 1= X2}, </a:t>
            </a:r>
          </a:p>
          <a:p>
            <a:pPr lvl="1"/>
            <a:r>
              <a:rPr lang="en-US" dirty="0"/>
              <a:t>Y =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2 </a:t>
            </a:r>
            <a:r>
              <a:rPr lang="en-US" dirty="0" err="1"/>
              <a:t>lần</a:t>
            </a:r>
            <a:r>
              <a:rPr lang="en-US" dirty="0"/>
              <a:t> tung.</a:t>
            </a:r>
          </a:p>
          <a:p>
            <a:endParaRPr lang="en-US" dirty="0"/>
          </a:p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X:</a:t>
            </a:r>
          </a:p>
          <a:p>
            <a:endParaRPr lang="en-US" dirty="0"/>
          </a:p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Y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X: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4CAB664-B1CC-0F7F-BC51-68D877E090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314685"/>
              </p:ext>
            </p:extLst>
          </p:nvPr>
        </p:nvGraphicFramePr>
        <p:xfrm>
          <a:off x="4436376" y="3167359"/>
          <a:ext cx="3517551" cy="9627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6232">
                  <a:extLst>
                    <a:ext uri="{9D8B030D-6E8A-4147-A177-3AD203B41FA5}">
                      <a16:colId xmlns:a16="http://schemas.microsoft.com/office/drawing/2014/main" val="2480393160"/>
                    </a:ext>
                  </a:extLst>
                </a:gridCol>
                <a:gridCol w="2781319">
                  <a:extLst>
                    <a:ext uri="{9D8B030D-6E8A-4147-A177-3AD203B41FA5}">
                      <a16:colId xmlns:a16="http://schemas.microsoft.com/office/drawing/2014/main" val="1277941822"/>
                    </a:ext>
                  </a:extLst>
                </a:gridCol>
              </a:tblGrid>
              <a:tr h="48139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fr-FR" sz="2800" dirty="0">
                          <a:effectLst/>
                        </a:rPr>
                        <a:t>    </a:t>
                      </a:r>
                      <a:r>
                        <a:rPr lang="en-US" sz="2800" dirty="0">
                          <a:effectLst/>
                        </a:rPr>
                        <a:t>X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>
                          <a:effectLst/>
                        </a:rPr>
                        <a:t> 0 (X1)</a:t>
                      </a:r>
                      <a:r>
                        <a:rPr lang="en-US" sz="2800" baseline="-25000" dirty="0">
                          <a:effectLst/>
                        </a:rPr>
                        <a:t>            </a:t>
                      </a:r>
                      <a:r>
                        <a:rPr lang="en-US" sz="2800" dirty="0">
                          <a:effectLst/>
                        </a:rPr>
                        <a:t> 1 (X2)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2556934"/>
                  </a:ext>
                </a:extLst>
              </a:tr>
              <a:tr h="48139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>
                          <a:effectLst/>
                        </a:rPr>
                        <a:t>    P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>
                          <a:effectLst/>
                        </a:rPr>
                        <a:t>  1/2             1/2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824914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B836209-B105-8CBE-562C-34576E8EDB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854300"/>
              </p:ext>
            </p:extLst>
          </p:nvPr>
        </p:nvGraphicFramePr>
        <p:xfrm>
          <a:off x="1592439" y="4861633"/>
          <a:ext cx="3517552" cy="9627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4491">
                  <a:extLst>
                    <a:ext uri="{9D8B030D-6E8A-4147-A177-3AD203B41FA5}">
                      <a16:colId xmlns:a16="http://schemas.microsoft.com/office/drawing/2014/main" val="2480393160"/>
                    </a:ext>
                  </a:extLst>
                </a:gridCol>
                <a:gridCol w="2543061">
                  <a:extLst>
                    <a:ext uri="{9D8B030D-6E8A-4147-A177-3AD203B41FA5}">
                      <a16:colId xmlns:a16="http://schemas.microsoft.com/office/drawing/2014/main" val="1277941822"/>
                    </a:ext>
                  </a:extLst>
                </a:gridCol>
              </a:tblGrid>
              <a:tr h="48139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>
                          <a:effectLst/>
                        </a:rPr>
                        <a:t>Y/X=0</a:t>
                      </a:r>
                      <a:endParaRPr lang="en-US" sz="2800" baseline="-25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>
                          <a:effectLst/>
                        </a:rPr>
                        <a:t> 0</a:t>
                      </a:r>
                      <a:r>
                        <a:rPr lang="en-US" sz="2800" baseline="-25000" dirty="0">
                          <a:effectLst/>
                        </a:rPr>
                        <a:t>              </a:t>
                      </a:r>
                      <a:r>
                        <a:rPr lang="en-US" sz="2800" dirty="0">
                          <a:effectLst/>
                        </a:rPr>
                        <a:t>1           2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2556934"/>
                  </a:ext>
                </a:extLst>
              </a:tr>
              <a:tr h="48139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>
                          <a:effectLst/>
                        </a:rPr>
                        <a:t>    P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>
                          <a:effectLst/>
                        </a:rPr>
                        <a:t>1/4     1/2      1/4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824914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29D9D07-376D-C16C-0C61-6341ADF1E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433377"/>
              </p:ext>
            </p:extLst>
          </p:nvPr>
        </p:nvGraphicFramePr>
        <p:xfrm>
          <a:off x="5666342" y="4872497"/>
          <a:ext cx="3517552" cy="9627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4491">
                  <a:extLst>
                    <a:ext uri="{9D8B030D-6E8A-4147-A177-3AD203B41FA5}">
                      <a16:colId xmlns:a16="http://schemas.microsoft.com/office/drawing/2014/main" val="2480393160"/>
                    </a:ext>
                  </a:extLst>
                </a:gridCol>
                <a:gridCol w="2543061">
                  <a:extLst>
                    <a:ext uri="{9D8B030D-6E8A-4147-A177-3AD203B41FA5}">
                      <a16:colId xmlns:a16="http://schemas.microsoft.com/office/drawing/2014/main" val="1277941822"/>
                    </a:ext>
                  </a:extLst>
                </a:gridCol>
              </a:tblGrid>
              <a:tr h="48139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>
                          <a:effectLst/>
                        </a:rPr>
                        <a:t>Y/X=1</a:t>
                      </a:r>
                      <a:endParaRPr lang="en-US" sz="2800" baseline="-25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>
                          <a:effectLst/>
                        </a:rPr>
                        <a:t> 0</a:t>
                      </a:r>
                      <a:r>
                        <a:rPr lang="en-US" sz="2800" baseline="-25000" dirty="0">
                          <a:effectLst/>
                        </a:rPr>
                        <a:t>              </a:t>
                      </a:r>
                      <a:r>
                        <a:rPr lang="en-US" sz="2800" dirty="0">
                          <a:effectLst/>
                        </a:rPr>
                        <a:t>1           2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2556934"/>
                  </a:ext>
                </a:extLst>
              </a:tr>
              <a:tr h="48139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>
                          <a:effectLst/>
                        </a:rPr>
                        <a:t>    P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>
                          <a:effectLst/>
                        </a:rPr>
                        <a:t> 0         0           1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8249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22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76F17-E436-C0E0-3E92-A464323B3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(Y)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7CED2-E3B1-01C7-629D-48A0E12D8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Entropy Y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X = 0 (</a:t>
            </a:r>
            <a:r>
              <a:rPr lang="en-US" dirty="0" err="1"/>
              <a:t>Đồng</a:t>
            </a:r>
            <a:r>
              <a:rPr lang="en-US" dirty="0"/>
              <a:t> xu </a:t>
            </a:r>
            <a:r>
              <a:rPr lang="en-US" dirty="0" err="1"/>
              <a:t>thật</a:t>
            </a:r>
            <a:r>
              <a:rPr lang="en-US" dirty="0"/>
              <a:t>): </a:t>
            </a:r>
          </a:p>
          <a:p>
            <a:pPr marL="0" indent="0">
              <a:buNone/>
            </a:pPr>
            <a:r>
              <a:rPr lang="en-US" dirty="0"/>
              <a:t>	H(Y/X=0) = 1/4log4 + 1/2log2+1/4log4= 3/2.</a:t>
            </a:r>
          </a:p>
          <a:p>
            <a:r>
              <a:rPr lang="en-US" dirty="0"/>
              <a:t>Entropy Y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X = 1 (</a:t>
            </a:r>
            <a:r>
              <a:rPr lang="en-US" dirty="0" err="1"/>
              <a:t>Đồng</a:t>
            </a:r>
            <a:r>
              <a:rPr lang="en-US" dirty="0"/>
              <a:t> xu </a:t>
            </a:r>
            <a:r>
              <a:rPr lang="en-US" dirty="0" err="1"/>
              <a:t>giả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	H(Y/X=1) = 1log1 = 0.</a:t>
            </a:r>
          </a:p>
          <a:p>
            <a:r>
              <a:rPr lang="en-US" dirty="0"/>
              <a:t>Entropy  Y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X (</a:t>
            </a:r>
            <a:r>
              <a:rPr lang="en-US" dirty="0" err="1"/>
              <a:t>Thật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lẫn</a:t>
            </a:r>
            <a:r>
              <a:rPr lang="en-US" dirty="0"/>
              <a:t> </a:t>
            </a:r>
            <a:r>
              <a:rPr lang="en-US" dirty="0" err="1"/>
              <a:t>lộn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	H(Y/X) = 1/2H(Y/X=0) + 1/2H(Y/X=1) = 3/4.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991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A145A-395A-8262-AF5D-22A04E4D6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(Y)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5FF12-BAC4-9C41-EB31-C4BF237F4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97318" cy="3198068"/>
          </a:xfrm>
        </p:spPr>
        <p:txBody>
          <a:bodyPr>
            <a:normAutofit/>
          </a:bodyPr>
          <a:lstStyle/>
          <a:p>
            <a:r>
              <a:rPr lang="en-US" dirty="0"/>
              <a:t>Entropy Y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tung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thật</a:t>
            </a:r>
            <a:r>
              <a:rPr lang="en-US" dirty="0"/>
              <a:t>: H(Y/X0)= 3/2.</a:t>
            </a:r>
          </a:p>
          <a:p>
            <a:r>
              <a:rPr lang="en-US" dirty="0"/>
              <a:t>Entropy Y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 (</a:t>
            </a:r>
            <a:r>
              <a:rPr lang="en-US" dirty="0" err="1"/>
              <a:t>Thật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lẫn</a:t>
            </a:r>
            <a:r>
              <a:rPr lang="en-US" dirty="0"/>
              <a:t> </a:t>
            </a:r>
            <a:r>
              <a:rPr lang="en-US" dirty="0" err="1"/>
              <a:t>lộn</a:t>
            </a:r>
            <a:r>
              <a:rPr lang="en-US" dirty="0"/>
              <a:t>): H(Y/X)= 3/4.</a:t>
            </a:r>
          </a:p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: “</a:t>
            </a:r>
            <a:r>
              <a:rPr lang="en-US" dirty="0" err="1"/>
              <a:t>Thật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lẫn</a:t>
            </a:r>
            <a:r>
              <a:rPr lang="en-US" dirty="0"/>
              <a:t> </a:t>
            </a:r>
            <a:r>
              <a:rPr lang="en-US" dirty="0" err="1"/>
              <a:t>lộn</a:t>
            </a:r>
            <a:r>
              <a:rPr lang="en-US" dirty="0"/>
              <a:t>”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nửa</a:t>
            </a:r>
            <a:r>
              <a:rPr lang="en-US" dirty="0"/>
              <a:t> Entropy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.</a:t>
            </a:r>
          </a:p>
          <a:p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: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. “</a:t>
            </a:r>
            <a:r>
              <a:rPr lang="en-US" dirty="0" err="1"/>
              <a:t>Thật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lẫn</a:t>
            </a:r>
            <a:r>
              <a:rPr lang="en-US" dirty="0"/>
              <a:t> </a:t>
            </a:r>
            <a:r>
              <a:rPr lang="en-US" dirty="0" err="1"/>
              <a:t>lộn</a:t>
            </a:r>
            <a:r>
              <a:rPr lang="en-US" dirty="0"/>
              <a:t>”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lộ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½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tin.</a:t>
            </a:r>
          </a:p>
        </p:txBody>
      </p:sp>
    </p:spTree>
    <p:extLst>
      <p:ext uri="{BB962C8B-B14F-4D97-AF65-F5344CB8AC3E}">
        <p14:creationId xmlns:p14="http://schemas.microsoft.com/office/powerpoint/2010/main" val="1760865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978</Words>
  <Application>Microsoft Office PowerPoint</Application>
  <PresentationFormat>Widescreen</PresentationFormat>
  <Paragraphs>93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Times New Roman</vt:lpstr>
      <vt:lpstr>Office Theme</vt:lpstr>
      <vt:lpstr>Độ đo thông tin</vt:lpstr>
      <vt:lpstr>Entropy 2 biến: phân phối xác suất X và Y</vt:lpstr>
      <vt:lpstr>Entropy 2 biến: X và Y độc lập</vt:lpstr>
      <vt:lpstr>Entropy Y có điều kiện X = xi.</vt:lpstr>
      <vt:lpstr>Entropy có điều kiện </vt:lpstr>
      <vt:lpstr>Ví dụ: Trò chơi Tính điểm</vt:lpstr>
      <vt:lpstr>Entropy Tính điểm: Biến X và Y</vt:lpstr>
      <vt:lpstr>Entropy Tổng điểm (Y) </vt:lpstr>
      <vt:lpstr>Nhận xét Tổng điểm (Y)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Độ đo thông tin</dc:title>
  <dc:creator>Le Quyet Thang</dc:creator>
  <cp:lastModifiedBy>Le Quyet Thang</cp:lastModifiedBy>
  <cp:revision>6</cp:revision>
  <dcterms:created xsi:type="dcterms:W3CDTF">2022-05-20T07:24:54Z</dcterms:created>
  <dcterms:modified xsi:type="dcterms:W3CDTF">2022-08-26T01:30:41Z</dcterms:modified>
</cp:coreProperties>
</file>