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8osAVMn9CvhUGQH1KRNfUfO/r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D70CC1-8072-4713-8BEF-307D5C225F4E}">
  <a:tblStyle styleId="{F4D70CC1-8072-4713-8BEF-307D5C225F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Độ đo thông tin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Thông lượng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Tình huống: Entrropy về người nói thật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271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9575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Người dân của 1 làng được chia làm 2 nhóm A, B. </a:t>
            </a:r>
            <a:endParaRPr/>
          </a:p>
          <a:p>
            <a:pPr indent="-409575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Một nửa dân nhóm A nói thật, 3/10 nói dối, 2/10 từ trối trả lời.</a:t>
            </a:r>
            <a:endParaRPr/>
          </a:p>
          <a:p>
            <a:pPr indent="-409575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Dân nhóm B: 3/10 nói thật, 1/2 nói dối, 2/10 từ trối trả lời. </a:t>
            </a:r>
            <a:endParaRPr/>
          </a:p>
          <a:p>
            <a:pPr indent="-409575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Giả sử p là xác suất chọn 1 người thuộc nhóm A.</a:t>
            </a:r>
            <a:endParaRPr/>
          </a:p>
          <a:p>
            <a:pPr indent="-409575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Phân tích Entropy về người nói thật.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Mô hình hóa 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= phân nhóm dân làng = {0 (nhóm A), 1 (nhóm B)}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Phân phối xác xuất X: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câu trả lời của người dân = {</a:t>
            </a:r>
            <a:r>
              <a:rPr lang="en-US" sz="2800"/>
              <a:t>y</a:t>
            </a:r>
            <a:r>
              <a:rPr baseline="-25000" lang="en-US" sz="2800"/>
              <a:t>1 </a:t>
            </a:r>
            <a:r>
              <a:rPr lang="en-US"/>
              <a:t>(Nói thật), </a:t>
            </a:r>
            <a:r>
              <a:rPr lang="en-US" sz="2800"/>
              <a:t>y</a:t>
            </a:r>
            <a:r>
              <a:rPr baseline="-25000" lang="en-US"/>
              <a:t>2 </a:t>
            </a:r>
            <a:r>
              <a:rPr lang="en-US"/>
              <a:t>(Nói dối), </a:t>
            </a:r>
            <a:r>
              <a:rPr lang="en-US" sz="2800"/>
              <a:t>y</a:t>
            </a:r>
            <a:r>
              <a:rPr baseline="-25000" lang="en-US"/>
              <a:t>3</a:t>
            </a:r>
            <a:r>
              <a:rPr lang="en-US"/>
              <a:t> (Không trả lời)}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4656714" y="2212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{F4D70CC1-8072-4713-8BEF-307D5C225F4E}</a:tableStyleId>
              </a:tblPr>
              <a:tblGrid>
                <a:gridCol w="736225"/>
                <a:gridCol w="2781325"/>
              </a:tblGrid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  X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x</a:t>
                      </a:r>
                      <a:r>
                        <a:rPr baseline="-25000" lang="en-US" sz="2800" u="none" cap="none" strike="noStrike"/>
                        <a:t>1</a:t>
                      </a:r>
                      <a:r>
                        <a:rPr lang="en-US" sz="2800" u="none" cap="none" strike="noStrike"/>
                        <a:t> (A)</a:t>
                      </a:r>
                      <a:r>
                        <a:rPr baseline="-25000" lang="en-US" sz="2800" u="none" cap="none" strike="noStrike"/>
                        <a:t>          </a:t>
                      </a:r>
                      <a:r>
                        <a:rPr lang="en-US" sz="2800" u="none" cap="none" strike="noStrike"/>
                        <a:t>x</a:t>
                      </a:r>
                      <a:r>
                        <a:rPr baseline="-25000" lang="en-US" sz="2800" u="none" cap="none" strike="noStrike"/>
                        <a:t>2</a:t>
                      </a:r>
                      <a:r>
                        <a:rPr lang="en-US" sz="2800" u="none" cap="none" strike="noStrike"/>
                        <a:t> (B)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  P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p             1 - p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3"/>
          <p:cNvGraphicFramePr/>
          <p:nvPr/>
        </p:nvGraphicFramePr>
        <p:xfrm>
          <a:off x="1184815" y="43502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{F4D70CC1-8072-4713-8BEF-307D5C225F4E}</a:tableStyleId>
              </a:tblPr>
              <a:tblGrid>
                <a:gridCol w="1223450"/>
                <a:gridCol w="2516275"/>
              </a:tblGrid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Y/X= x</a:t>
                      </a:r>
                      <a:r>
                        <a:rPr baseline="-25000" lang="en-US" sz="2800" u="none" cap="none" strike="noStrike"/>
                        <a:t>1</a:t>
                      </a:r>
                      <a:r>
                        <a:rPr lang="en-US" sz="2800" u="none" cap="none" strike="noStrike"/>
                        <a:t> </a:t>
                      </a:r>
                      <a:endParaRPr baseline="-2500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y</a:t>
                      </a:r>
                      <a:r>
                        <a:rPr baseline="-25000" lang="en-US" sz="2800" u="none" cap="none" strike="noStrike"/>
                        <a:t>1           </a:t>
                      </a:r>
                      <a:r>
                        <a:rPr lang="en-US" sz="2800" u="none" cap="none" strike="noStrike"/>
                        <a:t>y</a:t>
                      </a:r>
                      <a:r>
                        <a:rPr baseline="-25000" lang="en-US" sz="2800" u="none" cap="none" strike="noStrike"/>
                        <a:t>2</a:t>
                      </a:r>
                      <a:r>
                        <a:rPr lang="en-US" sz="2800" u="none" cap="none" strike="noStrike"/>
                        <a:t>          y</a:t>
                      </a:r>
                      <a:r>
                        <a:rPr baseline="-25000" lang="en-US" sz="2800" u="none" cap="none" strike="noStrike"/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  P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0,5     0,3      0,2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3"/>
          <p:cNvGraphicFramePr/>
          <p:nvPr/>
        </p:nvGraphicFramePr>
        <p:xfrm>
          <a:off x="5397601" y="4312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{F4D70CC1-8072-4713-8BEF-307D5C225F4E}</a:tableStyleId>
              </a:tblPr>
              <a:tblGrid>
                <a:gridCol w="1223450"/>
                <a:gridCol w="2516275"/>
              </a:tblGrid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Y/X= x</a:t>
                      </a:r>
                      <a:r>
                        <a:rPr baseline="-25000" lang="en-US" sz="2800" u="none" cap="none" strike="noStrike"/>
                        <a:t>2</a:t>
                      </a:r>
                      <a:r>
                        <a:rPr lang="en-US" sz="2800" u="none" cap="none" strike="noStrike"/>
                        <a:t> </a:t>
                      </a:r>
                      <a:endParaRPr baseline="-25000"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y</a:t>
                      </a:r>
                      <a:r>
                        <a:rPr baseline="-25000" lang="en-US" sz="2800" u="none" cap="none" strike="noStrike"/>
                        <a:t>1          </a:t>
                      </a:r>
                      <a:r>
                        <a:rPr lang="en-US" sz="2800" u="none" cap="none" strike="noStrike"/>
                        <a:t>y</a:t>
                      </a:r>
                      <a:r>
                        <a:rPr baseline="-25000" lang="en-US" sz="2800" u="none" cap="none" strike="noStrike"/>
                        <a:t>2</a:t>
                      </a:r>
                      <a:r>
                        <a:rPr lang="en-US" sz="2800" u="none" cap="none" strike="noStrike"/>
                        <a:t>       y</a:t>
                      </a:r>
                      <a:r>
                        <a:rPr baseline="-25000" lang="en-US" sz="2800" u="none" cap="none" strike="noStrike"/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  P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3/10   1/2   2/10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6"/>
            <a:ext cx="10515600" cy="738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Tính các Entropy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694980" y="1481367"/>
            <a:ext cx="10515600" cy="237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Tính H(Y) = 0,46439-(0,3+0,2p)log(0,3+0,2p) -(0.5-0.2p)log(0,5-0,2p)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Tính H(Y/X= x</a:t>
            </a:r>
            <a:r>
              <a:rPr baseline="-25000" lang="en-US"/>
              <a:t>1</a:t>
            </a:r>
            <a:r>
              <a:rPr lang="en-US"/>
              <a:t>) 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Tính H(Y/X= x</a:t>
            </a:r>
            <a:r>
              <a:rPr baseline="-25000" lang="en-US"/>
              <a:t>2</a:t>
            </a:r>
            <a:r>
              <a:rPr lang="en-US"/>
              <a:t>) 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Tính H(Y/X) = p.H(Y/X= x</a:t>
            </a:r>
            <a:r>
              <a:rPr baseline="-25000" lang="en-US"/>
              <a:t>1</a:t>
            </a:r>
            <a:r>
              <a:rPr lang="en-US"/>
              <a:t>) + (1-p).H(Y/X= x</a:t>
            </a:r>
            <a:r>
              <a:rPr baseline="-25000" lang="en-US"/>
              <a:t>2</a:t>
            </a:r>
            <a:r>
              <a:rPr lang="en-US"/>
              <a:t>)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Thông lượng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và Y có Entropy: H(X) và H(Y)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phụ thuộc X có Entropy: H(Y/X)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Phụ thuộc Y có Entropy: H(X/Y)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Thông lượng (Mesure Of Information/Mutual Information) về Y biết X: I(Y/X) = H(Y) – H(Y/X).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Thông lượng về X biết Y: I(X/Y) = H(X)-H(X/Y).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Định lý: I(Y/X) = I(X/Y)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Do: H(X,Y) = H(X) + H(Y/X) = H(Y)+ H(X/Y) → H(Y) - H(Y/X) = H(X)-H(X/Y)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6"/>
            <a:ext cx="10515600" cy="736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Sơ đồ: Độ đo thông tin giữa các biến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2" y="1191093"/>
            <a:ext cx="10079516" cy="500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2105140" y="409193"/>
            <a:ext cx="7016827" cy="879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Ví dụ: Thông lượng về người nói thật</a:t>
            </a:r>
            <a:br>
              <a:rPr lang="en-US" sz="3200"/>
            </a:br>
            <a:r>
              <a:rPr lang="en-US" sz="3200"/>
              <a:t> </a:t>
            </a:r>
            <a:r>
              <a:rPr b="1" lang="en-US" sz="3200"/>
              <a:t>Các bước tính (1)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4069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Bước 1: Chọn công thức tính: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Thông lượng về người nói thật sau khi chọn nhóm dân: I(Y/X) hoặc I(X/Y) = I(Y/X).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Chọn công thức tính: I(Y/X)=H(Y) – H(Y/X).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Bước 2: Tính Phân phối xác suất P(Y) (công thức Xác suất toàn phần):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P(Y=y</a:t>
            </a:r>
            <a:r>
              <a:rPr baseline="-25000" lang="en-US"/>
              <a:t>1</a:t>
            </a:r>
            <a:r>
              <a:rPr lang="en-US"/>
              <a:t>) = P(X= x</a:t>
            </a:r>
            <a:r>
              <a:rPr baseline="-25000" lang="en-US"/>
              <a:t>1</a:t>
            </a:r>
            <a:r>
              <a:rPr lang="en-US"/>
              <a:t>).P(Y= y</a:t>
            </a:r>
            <a:r>
              <a:rPr baseline="-25000" lang="en-US"/>
              <a:t>1</a:t>
            </a:r>
            <a:r>
              <a:rPr lang="en-US"/>
              <a:t>/X= x</a:t>
            </a:r>
            <a:r>
              <a:rPr baseline="-25000" lang="en-US"/>
              <a:t>1</a:t>
            </a:r>
            <a:r>
              <a:rPr lang="en-US"/>
              <a:t>) + P(X= x</a:t>
            </a:r>
            <a:r>
              <a:rPr baseline="-25000" lang="en-US"/>
              <a:t>2</a:t>
            </a:r>
            <a:r>
              <a:rPr lang="en-US"/>
              <a:t>).P(Y= y</a:t>
            </a:r>
            <a:r>
              <a:rPr baseline="-25000" lang="en-US"/>
              <a:t>1</a:t>
            </a:r>
            <a:r>
              <a:rPr lang="en-US"/>
              <a:t>/X= x</a:t>
            </a:r>
            <a:r>
              <a:rPr baseline="-25000" lang="en-US"/>
              <a:t>2</a:t>
            </a:r>
            <a:r>
              <a:rPr lang="en-US"/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= p×0,5+(1-p) ×0,3 = 0,3 + 0,2p.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P(Y=y</a:t>
            </a:r>
            <a:r>
              <a:rPr baseline="-25000" lang="en-US"/>
              <a:t>2</a:t>
            </a:r>
            <a:r>
              <a:rPr lang="en-US"/>
              <a:t>) = P(X= x</a:t>
            </a:r>
            <a:r>
              <a:rPr baseline="-25000" lang="en-US"/>
              <a:t>1</a:t>
            </a:r>
            <a:r>
              <a:rPr lang="en-US"/>
              <a:t>).P(Y= y</a:t>
            </a:r>
            <a:r>
              <a:rPr baseline="-25000" lang="en-US"/>
              <a:t>2</a:t>
            </a:r>
            <a:r>
              <a:rPr lang="en-US"/>
              <a:t>/X= x</a:t>
            </a:r>
            <a:r>
              <a:rPr baseline="-25000" lang="en-US"/>
              <a:t>1</a:t>
            </a:r>
            <a:r>
              <a:rPr lang="en-US"/>
              <a:t>) + P(X= x</a:t>
            </a:r>
            <a:r>
              <a:rPr baseline="-25000" lang="en-US"/>
              <a:t>2</a:t>
            </a:r>
            <a:r>
              <a:rPr lang="en-US"/>
              <a:t>).P(Y= y</a:t>
            </a:r>
            <a:r>
              <a:rPr baseline="-25000" lang="en-US"/>
              <a:t>2</a:t>
            </a:r>
            <a:r>
              <a:rPr lang="en-US"/>
              <a:t>/X= x</a:t>
            </a:r>
            <a:r>
              <a:rPr baseline="-25000" lang="en-US"/>
              <a:t>2</a:t>
            </a:r>
            <a:r>
              <a:rPr lang="en-US"/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= p×0,3+(1-p) ×0,5 = 0,5 - 0,2p.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P(Y=y</a:t>
            </a:r>
            <a:r>
              <a:rPr baseline="-25000" lang="en-US"/>
              <a:t>3</a:t>
            </a:r>
            <a:r>
              <a:rPr lang="en-US"/>
              <a:t>) = P(X= x</a:t>
            </a:r>
            <a:r>
              <a:rPr baseline="-25000" lang="en-US"/>
              <a:t>1</a:t>
            </a:r>
            <a:r>
              <a:rPr lang="en-US"/>
              <a:t>).P(Y= y</a:t>
            </a:r>
            <a:r>
              <a:rPr baseline="-25000" lang="en-US"/>
              <a:t>3</a:t>
            </a:r>
            <a:r>
              <a:rPr lang="en-US"/>
              <a:t>/X= x</a:t>
            </a:r>
            <a:r>
              <a:rPr baseline="-25000" lang="en-US"/>
              <a:t>1</a:t>
            </a:r>
            <a:r>
              <a:rPr lang="en-US"/>
              <a:t>) + P(X= x</a:t>
            </a:r>
            <a:r>
              <a:rPr baseline="-25000" lang="en-US"/>
              <a:t>2</a:t>
            </a:r>
            <a:r>
              <a:rPr lang="en-US"/>
              <a:t>).P(Y= y</a:t>
            </a:r>
            <a:r>
              <a:rPr baseline="-25000" lang="en-US"/>
              <a:t>3</a:t>
            </a:r>
            <a:r>
              <a:rPr lang="en-US"/>
              <a:t>/X= x</a:t>
            </a:r>
            <a:r>
              <a:rPr baseline="-25000" lang="en-US"/>
              <a:t>2</a:t>
            </a:r>
            <a:r>
              <a:rPr lang="en-US"/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= p×0,2+(1-p) ×0,2 = 0,2.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6"/>
            <a:ext cx="10515600" cy="738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Các bước tính (2)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694980" y="1481367"/>
            <a:ext cx="10515600" cy="4064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Bước 3: Tính các Entropy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Tính H(Y) = 0,46439-(0,3+0,2p)log(0,3+0,2p) -(0.5-0.2p)log(0,5-0,2p)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Tính H(Y/X= x</a:t>
            </a:r>
            <a:r>
              <a:rPr baseline="-25000" lang="en-US"/>
              <a:t>1</a:t>
            </a:r>
            <a:r>
              <a:rPr lang="en-US"/>
              <a:t>) 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Tính H(Y/X= x</a:t>
            </a:r>
            <a:r>
              <a:rPr baseline="-25000" lang="en-US"/>
              <a:t>2</a:t>
            </a:r>
            <a:r>
              <a:rPr lang="en-US"/>
              <a:t>) =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Tính H(Y/X) = pH(Y/X= x</a:t>
            </a:r>
            <a:r>
              <a:rPr baseline="-25000" lang="en-US"/>
              <a:t>1</a:t>
            </a:r>
            <a:r>
              <a:rPr lang="en-US"/>
              <a:t>) + (1-p)H(Y/X= x</a:t>
            </a:r>
            <a:r>
              <a:rPr baseline="-25000" lang="en-US"/>
              <a:t>2</a:t>
            </a:r>
            <a:r>
              <a:rPr lang="en-US"/>
              <a:t>)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1,48548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Bước 4: Tính thông lượng và giải nghĩa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I(Y/X)=H(Y) – H(Y/X) = -(0,3+0,2p)log(0,3+0,2p) -(0.5-0.2p)log(0,5-0,2p) – 1,02109.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I(Y/X) đạt Max khi p = ½ và Max I(Y/X) = 1.05754 – 1.02109 = 0.036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Thông tin về người nói thật khoảng 3,6%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2022-05-20T09:32:04Z</dcterms:created>
  <dc:creator>Le Quyet Thang</dc:creator>
</cp:coreProperties>
</file>